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19"/>
    </p:embeddedFont>
    <p:embeddedFont>
      <p:font typeface="210 맨발의청춘 R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F93"/>
    <a:srgbClr val="2B72A5"/>
    <a:srgbClr val="2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51D0C-5435-4D3E-9A39-2C04A05E6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67C70-A169-4B74-A490-E1A960ED4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27971-D81B-450C-84B1-C4DB91F3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ED92E-8177-4658-A984-191C5E2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9AA73-8A8B-487D-AA9D-6B0FC2B1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D4B07-331C-49D8-8BF0-0EFB5BF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9A596-34A6-40DF-BF4A-243D402D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E2602-8A8A-42D9-BA94-2A11739A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257D-4A31-40CA-BBD3-EEBA55A5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96528-E91A-493D-A2A4-9D090BA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7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3088-FD7C-4B72-81C2-AE9321F40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54E693-E8AA-43DE-935C-5D825398C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DF1E4-C738-4548-AF41-DB0C4AA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EE1C6-D559-450F-9B41-30CAB6D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7057C-ED43-4A2C-B2B7-401761F7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098B-0296-48BC-B540-CC306131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64021-5906-423A-90EB-603E026A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61F06-3A4B-45F4-91E6-06BCD47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8EE03-4042-4E6A-8992-388BFAEB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C1F5F-9ADC-4B98-AB91-79D2D65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67E96-F2D4-4B1E-B4A6-17C09F7A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15203-C1E1-4CD8-B1D0-10D27305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9837B-BF26-498D-B34D-C0DF31B6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D2885-5DE6-4555-B155-0DB9D738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7CDCD-5F10-4F91-BA63-F085259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F26A-77AA-4AD9-B71D-F754716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BE7AC-BB34-4FB8-B858-DFE1B63D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F788B-7D47-4061-A8BB-E3DF6280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A3D29-2526-4891-82CE-4779044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71856-0823-429E-A407-AC1F4F2D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5E259-1EB5-4E0F-B82E-278962F6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6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16A3-30D7-4B84-A371-29CA7F0B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F0586-5F0D-4FEE-9C0B-C1AE57BB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F40F8-BF54-4195-909A-545951AA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C61147-4276-4664-88FF-76D7D0E2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824FC-C700-4039-BC6D-3EC1C635D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10C127-8E87-4786-9228-6B3D90F9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19AEF-6C01-457B-BC5E-4459C02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7760E-7643-4F04-9CD7-F9EBC596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5643-B86E-42C6-B975-774594BA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4E387-7AAC-44EE-80CC-E75EB06F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13AAD-C6F6-4C05-A457-62EB6834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DB308-7FC4-4767-996D-944E3F6F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9BC869-F06F-46C5-9AEF-0612B2F2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200B32-1936-4D03-B430-8FDD4D6C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9966E-35E1-43CB-93D9-D9A37FBE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3B887-2424-427A-B91E-2D24A39E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69568-381F-4D6C-9FAD-90A60541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A34738-6018-4010-A5CA-989C14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7EDA9-B19C-4532-ADC7-2D645CB2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F968C-5151-4A22-85B0-9C0DE3DB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961A8-F09E-4F55-9EB5-608F7B6B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6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B8BF6-0953-4D07-9677-8A2BFCE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186CE-A2AF-4190-AAFB-2AD70EA59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0863C-363D-4CE8-9AB7-5D617146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7C849-3459-4ED7-9EF0-E791BA1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AE36-8CD4-46B9-A111-1A8BF0A7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A14AD-D7DE-439B-B6CF-8FBE848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7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5C5816-91B6-4FEA-981B-92045805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D315B-8E0B-4D2A-AD7B-98603F20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929CD-2D0D-4209-8941-1705563E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1E67-D35E-4956-A60C-556B95AFD54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7FEEA-370A-4008-814F-9C6D22656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86AD-5D4A-4B4D-BBE1-24335DC28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ABBD-0629-437D-BCF1-531213C40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D771CF0-9610-4C46-A922-67EA1D09A738}"/>
              </a:ext>
            </a:extLst>
          </p:cNvPr>
          <p:cNvGrpSpPr/>
          <p:nvPr/>
        </p:nvGrpSpPr>
        <p:grpSpPr>
          <a:xfrm>
            <a:off x="3922058" y="2368032"/>
            <a:ext cx="4347883" cy="2121936"/>
            <a:chOff x="3922058" y="1931890"/>
            <a:chExt cx="4347883" cy="2121936"/>
          </a:xfrm>
        </p:grpSpPr>
        <p:pic>
          <p:nvPicPr>
            <p:cNvPr id="1026" name="Picture 2" descr="Python/Django' 카테고리의 글 목록">
              <a:extLst>
                <a:ext uri="{FF2B5EF4-FFF2-40B4-BE49-F238E27FC236}">
                  <a16:creationId xmlns:a16="http://schemas.microsoft.com/office/drawing/2014/main" id="{A30479E8-2515-423F-9702-FF155FBC8D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34966" r="6766" b="35144"/>
            <a:stretch/>
          </p:blipFill>
          <p:spPr bwMode="auto">
            <a:xfrm>
              <a:off x="3922058" y="1931890"/>
              <a:ext cx="4347883" cy="1506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2B748F-E329-467F-A49F-01E8BC04819D}"/>
                </a:ext>
              </a:extLst>
            </p:cNvPr>
            <p:cNvSpPr txBox="1"/>
            <p:nvPr/>
          </p:nvSpPr>
          <p:spPr>
            <a:xfrm>
              <a:off x="4181853" y="3684494"/>
              <a:ext cx="382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01 _ Django</a:t>
              </a:r>
              <a:r>
                <a:rPr lang="ko-KR" altLang="en-US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와 기본 프로젝트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53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A378AC0-E548-4F8D-8565-10EF50E3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10680" r="56530" b="15578"/>
          <a:stretch/>
        </p:blipFill>
        <p:spPr>
          <a:xfrm>
            <a:off x="2225908" y="1260660"/>
            <a:ext cx="7563220" cy="42173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1F25C2-4F2A-47D8-ACE4-91BCB4AE8456}"/>
              </a:ext>
            </a:extLst>
          </p:cNvPr>
          <p:cNvSpPr/>
          <p:nvPr/>
        </p:nvSpPr>
        <p:spPr>
          <a:xfrm>
            <a:off x="7826188" y="2357718"/>
            <a:ext cx="869577" cy="30480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DF16A7-4F02-416D-941C-346D9F30B3C9}"/>
              </a:ext>
            </a:extLst>
          </p:cNvPr>
          <p:cNvSpPr/>
          <p:nvPr/>
        </p:nvSpPr>
        <p:spPr>
          <a:xfrm>
            <a:off x="7548282" y="2770095"/>
            <a:ext cx="869577" cy="30480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ACB084-5AE5-4764-9FC6-2BF16EB3812F}"/>
              </a:ext>
            </a:extLst>
          </p:cNvPr>
          <p:cNvSpPr/>
          <p:nvPr/>
        </p:nvSpPr>
        <p:spPr>
          <a:xfrm>
            <a:off x="7391399" y="2106707"/>
            <a:ext cx="869577" cy="30480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7038AE-4908-47F5-BA83-D375C9352B3F}"/>
              </a:ext>
            </a:extLst>
          </p:cNvPr>
          <p:cNvSpPr/>
          <p:nvPr/>
        </p:nvSpPr>
        <p:spPr>
          <a:xfrm>
            <a:off x="6521822" y="3639959"/>
            <a:ext cx="869577" cy="30480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9E940E-DDB3-4E81-9C1D-DDD28D4FF5BE}"/>
              </a:ext>
            </a:extLst>
          </p:cNvPr>
          <p:cNvSpPr/>
          <p:nvPr/>
        </p:nvSpPr>
        <p:spPr>
          <a:xfrm>
            <a:off x="8095129" y="3550310"/>
            <a:ext cx="986118" cy="546559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47E4DD-63CA-47A1-8E24-B6814084B67B}"/>
              </a:ext>
            </a:extLst>
          </p:cNvPr>
          <p:cNvSpPr/>
          <p:nvPr/>
        </p:nvSpPr>
        <p:spPr>
          <a:xfrm>
            <a:off x="6275294" y="2106707"/>
            <a:ext cx="179625" cy="1192305"/>
          </a:xfrm>
          <a:prstGeom prst="rect">
            <a:avLst/>
          </a:prstGeom>
          <a:solidFill>
            <a:srgbClr val="029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88643-3042-4266-97F8-2E60C23EF471}"/>
              </a:ext>
            </a:extLst>
          </p:cNvPr>
          <p:cNvSpPr txBox="1"/>
          <p:nvPr/>
        </p:nvSpPr>
        <p:spPr>
          <a:xfrm>
            <a:off x="6096000" y="253701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urls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49D0E-D5E4-4BB9-9547-02FCEF5169C7}"/>
              </a:ext>
            </a:extLst>
          </p:cNvPr>
          <p:cNvSpPr txBox="1"/>
          <p:nvPr/>
        </p:nvSpPr>
        <p:spPr>
          <a:xfrm>
            <a:off x="7858461" y="23469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View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1C3A6-E835-4AEE-9424-CB4DCE2D40FC}"/>
              </a:ext>
            </a:extLst>
          </p:cNvPr>
          <p:cNvSpPr txBox="1"/>
          <p:nvPr/>
        </p:nvSpPr>
        <p:spPr>
          <a:xfrm>
            <a:off x="7612830" y="278265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View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E4C0D-BE29-4E0B-B660-9832BF67B976}"/>
              </a:ext>
            </a:extLst>
          </p:cNvPr>
          <p:cNvSpPr txBox="1"/>
          <p:nvPr/>
        </p:nvSpPr>
        <p:spPr>
          <a:xfrm>
            <a:off x="7316994" y="20394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View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3A953-FC16-4848-9BAA-D22FBD928D9B}"/>
              </a:ext>
            </a:extLst>
          </p:cNvPr>
          <p:cNvSpPr txBox="1"/>
          <p:nvPr/>
        </p:nvSpPr>
        <p:spPr>
          <a:xfrm>
            <a:off x="8155994" y="365788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Model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9879FF-5C23-478E-9D30-4973C662D8EC}"/>
              </a:ext>
            </a:extLst>
          </p:cNvPr>
          <p:cNvSpPr txBox="1"/>
          <p:nvPr/>
        </p:nvSpPr>
        <p:spPr>
          <a:xfrm>
            <a:off x="6296750" y="3639959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Template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886152B-55F9-4E7A-9405-B986A6C484AD}"/>
              </a:ext>
            </a:extLst>
          </p:cNvPr>
          <p:cNvSpPr/>
          <p:nvPr/>
        </p:nvSpPr>
        <p:spPr>
          <a:xfrm>
            <a:off x="6731600" y="2610526"/>
            <a:ext cx="644728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15E57B7-2546-4713-A1F8-D5A009D2917A}"/>
              </a:ext>
            </a:extLst>
          </p:cNvPr>
          <p:cNvSpPr/>
          <p:nvPr/>
        </p:nvSpPr>
        <p:spPr>
          <a:xfrm rot="2700000">
            <a:off x="8265825" y="3209565"/>
            <a:ext cx="644728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E59546A-C4FF-4212-BFFA-C42A899AE701}"/>
              </a:ext>
            </a:extLst>
          </p:cNvPr>
          <p:cNvSpPr/>
          <p:nvPr/>
        </p:nvSpPr>
        <p:spPr>
          <a:xfrm rot="13500000">
            <a:off x="8034043" y="3277690"/>
            <a:ext cx="644728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E490E16-3070-4632-A40A-6B3907103CB8}"/>
              </a:ext>
            </a:extLst>
          </p:cNvPr>
          <p:cNvSpPr/>
          <p:nvPr/>
        </p:nvSpPr>
        <p:spPr>
          <a:xfrm rot="8100000">
            <a:off x="7024835" y="3267923"/>
            <a:ext cx="644728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132F7F6D-F953-49DA-AC99-43D470C1D12D}"/>
              </a:ext>
            </a:extLst>
          </p:cNvPr>
          <p:cNvSpPr/>
          <p:nvPr/>
        </p:nvSpPr>
        <p:spPr>
          <a:xfrm rot="10800000">
            <a:off x="4804148" y="3741412"/>
            <a:ext cx="1474673" cy="1643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7FDE9-0485-4A1C-8750-1F32E8988EFC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3" name="Picture 2" descr="Python/Django' 카테고리의 글 목록">
            <a:extLst>
              <a:ext uri="{FF2B5EF4-FFF2-40B4-BE49-F238E27FC236}">
                <a16:creationId xmlns:a16="http://schemas.microsoft.com/office/drawing/2014/main" id="{D97CBD12-765E-4B3E-8DC8-E21939368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3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050C1D-1D58-415F-9C88-DD7457B7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78" y="642237"/>
            <a:ext cx="7900444" cy="55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9E16-77A6-4126-8063-E65ABA095566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6" name="Picture 2" descr="Python/Django' 카테고리의 글 목록">
            <a:extLst>
              <a:ext uri="{FF2B5EF4-FFF2-40B4-BE49-F238E27FC236}">
                <a16:creationId xmlns:a16="http://schemas.microsoft.com/office/drawing/2014/main" id="{DC2DF746-1153-4835-9333-8249BED24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1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111DE-D9CD-4C45-9FB6-4DDD33C03268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Picture 2" descr="Python/Django' 카테고리의 글 목록">
            <a:extLst>
              <a:ext uri="{FF2B5EF4-FFF2-40B4-BE49-F238E27FC236}">
                <a16:creationId xmlns:a16="http://schemas.microsoft.com/office/drawing/2014/main" id="{32A35FC3-0755-4B29-B3F8-0B9C85D85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2B462-EC2C-48BC-B44B-9597817E858D}"/>
              </a:ext>
            </a:extLst>
          </p:cNvPr>
          <p:cNvSpPr/>
          <p:nvPr/>
        </p:nvSpPr>
        <p:spPr>
          <a:xfrm>
            <a:off x="609600" y="1434353"/>
            <a:ext cx="10927976" cy="486783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ED457-0D89-46D6-A02C-469A53ADE3DC}"/>
              </a:ext>
            </a:extLst>
          </p:cNvPr>
          <p:cNvSpPr txBox="1"/>
          <p:nvPr/>
        </p:nvSpPr>
        <p:spPr>
          <a:xfrm>
            <a:off x="5366473" y="1049632"/>
            <a:ext cx="1459054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Quiz</a:t>
            </a:r>
            <a:endParaRPr lang="ko-KR" altLang="en-US" sz="44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2E2EF-1B83-475D-8A15-3C5BC135AD1A}"/>
              </a:ext>
            </a:extLst>
          </p:cNvPr>
          <p:cNvSpPr txBox="1"/>
          <p:nvPr/>
        </p:nvSpPr>
        <p:spPr>
          <a:xfrm>
            <a:off x="1787769" y="2021610"/>
            <a:ext cx="86164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01. MTV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패턴에서 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M, T, V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각각의 역할은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사용자 요청이 들어왔을 때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가장 먼저 거치는 곳은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사용자  요청이 들어왔을 때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M T V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어떤 순으로 거쳐가는가</a:t>
            </a:r>
            <a:endParaRPr lang="en-US" altLang="ko-KR" sz="24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04. DataBase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의 역할을 하는 것은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05.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최종적으로 사용자에게 보여지는 것은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712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111DE-D9CD-4C45-9FB6-4DDD33C03268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Picture 2" descr="Python/Django' 카테고리의 글 목록">
            <a:extLst>
              <a:ext uri="{FF2B5EF4-FFF2-40B4-BE49-F238E27FC236}">
                <a16:creationId xmlns:a16="http://schemas.microsoft.com/office/drawing/2014/main" id="{32A35FC3-0755-4B29-B3F8-0B9C85D85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2B462-EC2C-48BC-B44B-9597817E858D}"/>
              </a:ext>
            </a:extLst>
          </p:cNvPr>
          <p:cNvSpPr/>
          <p:nvPr/>
        </p:nvSpPr>
        <p:spPr>
          <a:xfrm>
            <a:off x="609600" y="986080"/>
            <a:ext cx="10927976" cy="5666061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ED457-0D89-46D6-A02C-469A53ADE3DC}"/>
              </a:ext>
            </a:extLst>
          </p:cNvPr>
          <p:cNvSpPr txBox="1"/>
          <p:nvPr/>
        </p:nvSpPr>
        <p:spPr>
          <a:xfrm>
            <a:off x="5366473" y="601360"/>
            <a:ext cx="1459054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Quiz</a:t>
            </a:r>
            <a:endParaRPr lang="ko-KR" altLang="en-US" sz="44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2E2EF-1B83-475D-8A15-3C5BC135AD1A}"/>
              </a:ext>
            </a:extLst>
          </p:cNvPr>
          <p:cNvSpPr txBox="1"/>
          <p:nvPr/>
        </p:nvSpPr>
        <p:spPr>
          <a:xfrm>
            <a:off x="806447" y="807513"/>
            <a:ext cx="861646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01. MTV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패턴에서 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M, T, V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각각의 역할은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사용자 요청이 들어왔을 때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가장 먼저 거치는 곳은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사용자  요청이 들어왔을 때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M T V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어떤 순으로 거쳐가는가</a:t>
            </a:r>
            <a:endParaRPr lang="en-US" altLang="ko-KR" sz="24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04. DataBase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의 역할을 하는 것은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05. </a:t>
            </a:r>
            <a:r>
              <a:rPr lang="ko-KR" altLang="en-US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최종적으로 사용자에게 보여지는 것은</a:t>
            </a:r>
            <a:r>
              <a:rPr lang="en-US" altLang="ko-KR" sz="24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7CA46-6837-4877-A4DD-0A3B9955D08A}"/>
              </a:ext>
            </a:extLst>
          </p:cNvPr>
          <p:cNvSpPr txBox="1"/>
          <p:nvPr/>
        </p:nvSpPr>
        <p:spPr>
          <a:xfrm>
            <a:off x="1945884" y="1855694"/>
            <a:ext cx="845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 : 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관리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T : 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사용자에게 보여지는 화면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V : 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처리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M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중간관리자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AD72E-FB38-4530-A8B3-648DB35A3562}"/>
              </a:ext>
            </a:extLst>
          </p:cNvPr>
          <p:cNvSpPr txBox="1"/>
          <p:nvPr/>
        </p:nvSpPr>
        <p:spPr>
          <a:xfrm>
            <a:off x="1945883" y="2909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</a:t>
            </a:r>
            <a:endParaRPr lang="ko-KR" altLang="en-US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FC947-836E-4401-B780-901CB20E4D37}"/>
              </a:ext>
            </a:extLst>
          </p:cNvPr>
          <p:cNvSpPr txBox="1"/>
          <p:nvPr/>
        </p:nvSpPr>
        <p:spPr>
          <a:xfrm>
            <a:off x="1960774" y="4055426"/>
            <a:ext cx="547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 -&gt; View -&gt; Model -&gt; Views -&gt; Template</a:t>
            </a:r>
            <a:endParaRPr lang="ko-KR" altLang="en-US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74631-0B96-408B-8F23-0C15932C437A}"/>
              </a:ext>
            </a:extLst>
          </p:cNvPr>
          <p:cNvSpPr txBox="1"/>
          <p:nvPr/>
        </p:nvSpPr>
        <p:spPr>
          <a:xfrm>
            <a:off x="1977956" y="520087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Model</a:t>
            </a:r>
            <a:endParaRPr lang="ko-KR" altLang="en-US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EFE84-7757-464A-BAD1-EE6FE0F48BFD}"/>
              </a:ext>
            </a:extLst>
          </p:cNvPr>
          <p:cNvSpPr txBox="1"/>
          <p:nvPr/>
        </p:nvSpPr>
        <p:spPr>
          <a:xfrm>
            <a:off x="1977956" y="6228300"/>
            <a:ext cx="883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Template (Model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View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 여러 처리를 하여 만들어진 데이터와 결합된 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html </a:t>
            </a:r>
            <a:r>
              <a:rPr lang="ko-KR" altLang="en-US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</a:t>
            </a:r>
            <a:r>
              <a:rPr lang="en-US" altLang="ko-KR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43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D771CF0-9610-4C46-A922-67EA1D09A738}"/>
              </a:ext>
            </a:extLst>
          </p:cNvPr>
          <p:cNvGrpSpPr/>
          <p:nvPr/>
        </p:nvGrpSpPr>
        <p:grpSpPr>
          <a:xfrm>
            <a:off x="3922058" y="2368032"/>
            <a:ext cx="4347883" cy="2121936"/>
            <a:chOff x="3922058" y="1931890"/>
            <a:chExt cx="4347883" cy="2121936"/>
          </a:xfrm>
        </p:grpSpPr>
        <p:pic>
          <p:nvPicPr>
            <p:cNvPr id="1026" name="Picture 2" descr="Python/Django' 카테고리의 글 목록">
              <a:extLst>
                <a:ext uri="{FF2B5EF4-FFF2-40B4-BE49-F238E27FC236}">
                  <a16:creationId xmlns:a16="http://schemas.microsoft.com/office/drawing/2014/main" id="{A30479E8-2515-423F-9702-FF155FBC8D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34966" r="6766" b="35144"/>
            <a:stretch/>
          </p:blipFill>
          <p:spPr bwMode="auto">
            <a:xfrm>
              <a:off x="3922058" y="1931890"/>
              <a:ext cx="4347883" cy="1506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2B748F-E329-467F-A49F-01E8BC04819D}"/>
                </a:ext>
              </a:extLst>
            </p:cNvPr>
            <p:cNvSpPr txBox="1"/>
            <p:nvPr/>
          </p:nvSpPr>
          <p:spPr>
            <a:xfrm>
              <a:off x="4096894" y="3684494"/>
              <a:ext cx="399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이제 </a:t>
              </a:r>
              <a:r>
                <a:rPr lang="en-US" altLang="ko-KR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Django </a:t>
              </a:r>
              <a:r>
                <a:rPr lang="ko-KR" altLang="en-US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프로젝트를 만들어봅시다</a:t>
              </a:r>
              <a:r>
                <a:rPr lang="en-US" altLang="ko-KR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!</a:t>
              </a:r>
              <a:endPara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44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1BD3E-FC9E-4E70-8039-B007C94E78FA}"/>
              </a:ext>
            </a:extLst>
          </p:cNvPr>
          <p:cNvSpPr txBox="1"/>
          <p:nvPr/>
        </p:nvSpPr>
        <p:spPr>
          <a:xfrm>
            <a:off x="1415111" y="23202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04. Django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기본 프로젝트 만들기</a:t>
            </a:r>
          </a:p>
        </p:txBody>
      </p:sp>
      <p:pic>
        <p:nvPicPr>
          <p:cNvPr id="5" name="Picture 2" descr="Python/Django' 카테고리의 글 목록">
            <a:extLst>
              <a:ext uri="{FF2B5EF4-FFF2-40B4-BE49-F238E27FC236}">
                <a16:creationId xmlns:a16="http://schemas.microsoft.com/office/drawing/2014/main" id="{33C7916C-B9A0-4CC0-9908-7CCABF8E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C284F3-B8F5-4764-8615-3EEF4BF0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2" y="1331384"/>
            <a:ext cx="11180135" cy="46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1BD3E-FC9E-4E70-8039-B007C94E78FA}"/>
              </a:ext>
            </a:extLst>
          </p:cNvPr>
          <p:cNvSpPr txBox="1"/>
          <p:nvPr/>
        </p:nvSpPr>
        <p:spPr>
          <a:xfrm>
            <a:off x="1415111" y="23202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04. Django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기본 프로젝트 만들기</a:t>
            </a:r>
          </a:p>
        </p:txBody>
      </p:sp>
      <p:pic>
        <p:nvPicPr>
          <p:cNvPr id="5" name="Picture 2" descr="Python/Django' 카테고리의 글 목록">
            <a:extLst>
              <a:ext uri="{FF2B5EF4-FFF2-40B4-BE49-F238E27FC236}">
                <a16:creationId xmlns:a16="http://schemas.microsoft.com/office/drawing/2014/main" id="{33C7916C-B9A0-4CC0-9908-7CCABF8E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A0D5FE-C1C0-4D75-A141-1FFDD637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9" y="1452717"/>
            <a:ext cx="10981442" cy="46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1BD3E-FC9E-4E70-8039-B007C94E78FA}"/>
              </a:ext>
            </a:extLst>
          </p:cNvPr>
          <p:cNvSpPr txBox="1"/>
          <p:nvPr/>
        </p:nvSpPr>
        <p:spPr>
          <a:xfrm>
            <a:off x="1415111" y="23202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04. Django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기본 프로젝트 만들기</a:t>
            </a:r>
          </a:p>
        </p:txBody>
      </p:sp>
      <p:pic>
        <p:nvPicPr>
          <p:cNvPr id="5" name="Picture 2" descr="Python/Django' 카테고리의 글 목록">
            <a:extLst>
              <a:ext uri="{FF2B5EF4-FFF2-40B4-BE49-F238E27FC236}">
                <a16:creationId xmlns:a16="http://schemas.microsoft.com/office/drawing/2014/main" id="{33C7916C-B9A0-4CC0-9908-7CCABF8E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장고 (웹 프레임워크) - 위키백과, 우리 모두의 백과사전">
            <a:extLst>
              <a:ext uri="{FF2B5EF4-FFF2-40B4-BE49-F238E27FC236}">
                <a16:creationId xmlns:a16="http://schemas.microsoft.com/office/drawing/2014/main" id="{F8CC4DAA-16D7-4A82-8CEB-906D60CC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62" y="640304"/>
            <a:ext cx="7261475" cy="55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947DE-62CF-43FB-8968-D01D1E0947DC}"/>
              </a:ext>
            </a:extLst>
          </p:cNvPr>
          <p:cNvSpPr txBox="1"/>
          <p:nvPr/>
        </p:nvSpPr>
        <p:spPr>
          <a:xfrm>
            <a:off x="2947540" y="6256640"/>
            <a:ext cx="6296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위와 같은 화면이 나오면 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Django </a:t>
            </a:r>
            <a:r>
              <a: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생성 성공 </a:t>
            </a:r>
            <a:r>
              <a:rPr lang="en-US" altLang="ko-KR" sz="2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^p^</a:t>
            </a:r>
            <a:endParaRPr lang="ko-KR" altLang="en-US" sz="20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6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61B63E-973B-465A-BCCB-EC75F645EEDC}"/>
              </a:ext>
            </a:extLst>
          </p:cNvPr>
          <p:cNvGrpSpPr/>
          <p:nvPr/>
        </p:nvGrpSpPr>
        <p:grpSpPr>
          <a:xfrm>
            <a:off x="927847" y="1358312"/>
            <a:ext cx="10336306" cy="4141375"/>
            <a:chOff x="977153" y="1182971"/>
            <a:chExt cx="10336306" cy="4141375"/>
          </a:xfrm>
        </p:grpSpPr>
        <p:pic>
          <p:nvPicPr>
            <p:cNvPr id="5" name="Picture 2" descr="Python/Django' 카테고리의 글 목록">
              <a:extLst>
                <a:ext uri="{FF2B5EF4-FFF2-40B4-BE49-F238E27FC236}">
                  <a16:creationId xmlns:a16="http://schemas.microsoft.com/office/drawing/2014/main" id="{33C7916C-B9A0-4CC0-9908-7CCABF8EDC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34966" r="6766" b="35144"/>
            <a:stretch/>
          </p:blipFill>
          <p:spPr bwMode="auto">
            <a:xfrm>
              <a:off x="3750904" y="1182971"/>
              <a:ext cx="4788804" cy="1658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13666A-0C83-4327-B636-F00DC31056B3}"/>
                </a:ext>
              </a:extLst>
            </p:cNvPr>
            <p:cNvSpPr/>
            <p:nvPr/>
          </p:nvSpPr>
          <p:spPr>
            <a:xfrm>
              <a:off x="3871473" y="3113148"/>
              <a:ext cx="45476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풀스텍 웹 </a:t>
              </a:r>
              <a:r>
                <a:rPr lang="ko-KR" altLang="en-US" sz="32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프레임워크</a:t>
              </a:r>
              <a:endParaRPr lang="en-US" altLang="ko-KR" sz="3200" b="1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B2D5C4-3716-4FF6-B41E-CDDD2AFD1D8B}"/>
                </a:ext>
              </a:extLst>
            </p:cNvPr>
            <p:cNvSpPr/>
            <p:nvPr/>
          </p:nvSpPr>
          <p:spPr>
            <a:xfrm>
              <a:off x="4650345" y="3839954"/>
              <a:ext cx="29899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MTV</a:t>
              </a:r>
              <a:r>
                <a:rPr lang="en-US" altLang="ko-KR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(MVC) </a:t>
              </a: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디자인 패턴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42F1E3-8178-4FBF-A291-87522E7EBCA1}"/>
                </a:ext>
              </a:extLst>
            </p:cNvPr>
            <p:cNvSpPr/>
            <p:nvPr/>
          </p:nvSpPr>
          <p:spPr>
            <a:xfrm>
              <a:off x="977153" y="4382095"/>
              <a:ext cx="10336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유지보수가 편리한 웹사이트를 신속하게 개발하는 하도록 도움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77AF32-599A-4076-ABB5-98B87E1D9426}"/>
                </a:ext>
              </a:extLst>
            </p:cNvPr>
            <p:cNvSpPr/>
            <p:nvPr/>
          </p:nvSpPr>
          <p:spPr>
            <a:xfrm>
              <a:off x="977153" y="4924236"/>
              <a:ext cx="10336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파이썬</a:t>
              </a: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기반으로 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8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1BD3E-FC9E-4E70-8039-B007C94E78FA}"/>
              </a:ext>
            </a:extLst>
          </p:cNvPr>
          <p:cNvSpPr txBox="1"/>
          <p:nvPr/>
        </p:nvSpPr>
        <p:spPr>
          <a:xfrm>
            <a:off x="1415111" y="232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1. Django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5" name="Picture 2" descr="Python/Django' 카테고리의 글 목록">
            <a:extLst>
              <a:ext uri="{FF2B5EF4-FFF2-40B4-BE49-F238E27FC236}">
                <a16:creationId xmlns:a16="http://schemas.microsoft.com/office/drawing/2014/main" id="{33C7916C-B9A0-4CC0-9908-7CCABF8E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660C056-7355-4262-BAD0-138A0F6BCEA8}"/>
              </a:ext>
            </a:extLst>
          </p:cNvPr>
          <p:cNvGrpSpPr/>
          <p:nvPr/>
        </p:nvGrpSpPr>
        <p:grpSpPr>
          <a:xfrm>
            <a:off x="3048000" y="2162594"/>
            <a:ext cx="6096000" cy="2532811"/>
            <a:chOff x="2910561" y="1560885"/>
            <a:chExt cx="6096000" cy="25328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13666A-0C83-4327-B636-F00DC31056B3}"/>
                </a:ext>
              </a:extLst>
            </p:cNvPr>
            <p:cNvSpPr/>
            <p:nvPr/>
          </p:nvSpPr>
          <p:spPr>
            <a:xfrm>
              <a:off x="4492454" y="1560885"/>
              <a:ext cx="29322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b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웹 프레임워크</a:t>
              </a:r>
              <a:r>
                <a:rPr lang="en-US" altLang="ko-KR" sz="3600" b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?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2BB17F5-41B6-41C6-AB08-3B64EB462E97}"/>
                </a:ext>
              </a:extLst>
            </p:cNvPr>
            <p:cNvSpPr/>
            <p:nvPr/>
          </p:nvSpPr>
          <p:spPr>
            <a:xfrm>
              <a:off x="2910561" y="2385536"/>
              <a:ext cx="6096000" cy="17081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웹서비스 개발하는 과정에서 </a:t>
              </a:r>
              <a:endPara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DB</a:t>
              </a:r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연동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템플릿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코드 재사용등의 </a:t>
              </a:r>
              <a:endPara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어려움을 줄이는 것이 목적인 프레임워크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85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D6E2E3C-6B41-4998-B7EA-6B9169324500}"/>
              </a:ext>
            </a:extLst>
          </p:cNvPr>
          <p:cNvSpPr/>
          <p:nvPr/>
        </p:nvSpPr>
        <p:spPr>
          <a:xfrm>
            <a:off x="927847" y="5400118"/>
            <a:ext cx="10336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건물의 기초 골격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수도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전기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난방이 설치 된 채로</a:t>
            </a:r>
            <a:endParaRPr lang="en-US" altLang="ko-KR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원하는 대로 집을 개조하고 꾸밀 수 있게 제공</a:t>
            </a:r>
          </a:p>
        </p:txBody>
      </p:sp>
      <p:pic>
        <p:nvPicPr>
          <p:cNvPr id="3080" name="Picture 8" descr="봉천동 26평 아파트인테리어 | 오늘의집 인테리어 고수들의 집꾸미기">
            <a:extLst>
              <a:ext uri="{FF2B5EF4-FFF2-40B4-BE49-F238E27FC236}">
                <a16:creationId xmlns:a16="http://schemas.microsoft.com/office/drawing/2014/main" id="{0D30972A-3348-44F7-8FEA-6291C2A3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7" t="11397"/>
          <a:stretch/>
        </p:blipFill>
        <p:spPr bwMode="auto">
          <a:xfrm>
            <a:off x="7696200" y="753035"/>
            <a:ext cx="3348318" cy="40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4656697-3C45-4CB0-95B2-43E0FE16A466}"/>
              </a:ext>
            </a:extLst>
          </p:cNvPr>
          <p:cNvSpPr/>
          <p:nvPr/>
        </p:nvSpPr>
        <p:spPr>
          <a:xfrm>
            <a:off x="6167717" y="2384610"/>
            <a:ext cx="1165412" cy="762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 descr="빈집 - 나종영 시인 - houser">
            <a:extLst>
              <a:ext uri="{FF2B5EF4-FFF2-40B4-BE49-F238E27FC236}">
                <a16:creationId xmlns:a16="http://schemas.microsoft.com/office/drawing/2014/main" id="{433E59A7-CB67-48C4-8186-DC49B26A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7" y="1141598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427BB-19E8-4207-805F-DA7A9E49459B}"/>
              </a:ext>
            </a:extLst>
          </p:cNvPr>
          <p:cNvSpPr txBox="1"/>
          <p:nvPr/>
        </p:nvSpPr>
        <p:spPr>
          <a:xfrm>
            <a:off x="1415111" y="23202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2.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프레임워크란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Python/Django' 카테고리의 글 목록">
            <a:extLst>
              <a:ext uri="{FF2B5EF4-FFF2-40B4-BE49-F238E27FC236}">
                <a16:creationId xmlns:a16="http://schemas.microsoft.com/office/drawing/2014/main" id="{C62671BB-EB8A-48DD-811B-1F4AEF006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D6E2E3C-6B41-4998-B7EA-6B9169324500}"/>
              </a:ext>
            </a:extLst>
          </p:cNvPr>
          <p:cNvSpPr/>
          <p:nvPr/>
        </p:nvSpPr>
        <p:spPr>
          <a:xfrm>
            <a:off x="927847" y="5400118"/>
            <a:ext cx="10336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MTV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패턴 기반의 </a:t>
            </a:r>
            <a:endParaRPr lang="en-US" altLang="ko-KR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사이트 기본 틀을 제공해주는 것이 장고 프레임워크</a:t>
            </a:r>
          </a:p>
        </p:txBody>
      </p:sp>
      <p:pic>
        <p:nvPicPr>
          <p:cNvPr id="5122" name="Picture 2" descr="Django tutorial — 1편 - moorekwon - Medium">
            <a:extLst>
              <a:ext uri="{FF2B5EF4-FFF2-40B4-BE49-F238E27FC236}">
                <a16:creationId xmlns:a16="http://schemas.microsoft.com/office/drawing/2014/main" id="{CAA88FD4-EABD-4DCD-87AC-8BFC8C7F0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" t="19459" r="78858" b="42751"/>
          <a:stretch/>
        </p:blipFill>
        <p:spPr bwMode="auto">
          <a:xfrm>
            <a:off x="1249426" y="1503552"/>
            <a:ext cx="2739311" cy="21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장고 (웹 프레임워크) - 위키백과, 우리 모두의 백과사전">
            <a:extLst>
              <a:ext uri="{FF2B5EF4-FFF2-40B4-BE49-F238E27FC236}">
                <a16:creationId xmlns:a16="http://schemas.microsoft.com/office/drawing/2014/main" id="{FC5D6E99-99C7-485C-B23D-A4FBBDBF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5" y="396688"/>
            <a:ext cx="5648325" cy="43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/Django' 카테고리의 글 목록">
            <a:extLst>
              <a:ext uri="{FF2B5EF4-FFF2-40B4-BE49-F238E27FC236}">
                <a16:creationId xmlns:a16="http://schemas.microsoft.com/office/drawing/2014/main" id="{48392C8D-FAFE-4948-9774-9ACD67206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4704D-0883-415C-8D17-3BB6D553A517}"/>
              </a:ext>
            </a:extLst>
          </p:cNvPr>
          <p:cNvSpPr txBox="1"/>
          <p:nvPr/>
        </p:nvSpPr>
        <p:spPr>
          <a:xfrm>
            <a:off x="1415111" y="23202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2.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프레임워크란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89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FD16ED-B4E6-4199-B871-6B2AE981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t="21604" r="60665" b="11560"/>
          <a:stretch/>
        </p:blipFill>
        <p:spPr>
          <a:xfrm>
            <a:off x="2696221" y="519953"/>
            <a:ext cx="6799557" cy="4487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CD7F48-69B7-4BE7-8FFA-0D66C6C6AA66}"/>
              </a:ext>
            </a:extLst>
          </p:cNvPr>
          <p:cNvSpPr txBox="1"/>
          <p:nvPr/>
        </p:nvSpPr>
        <p:spPr>
          <a:xfrm>
            <a:off x="2337598" y="5219847"/>
            <a:ext cx="751680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기본적인 </a:t>
            </a:r>
            <a:r>
              <a:rPr lang="ko-KR" altLang="en-US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구조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 필요한 </a:t>
            </a:r>
            <a:r>
              <a:rPr lang="ko-KR" altLang="en-US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코드</a:t>
            </a:r>
            <a:r>
              <a:rPr lang="en-US" altLang="ko-KR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라이브러리</a:t>
            </a:r>
            <a:r>
              <a:rPr lang="en-US" altLang="ko-KR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 알아서 </a:t>
            </a:r>
            <a:r>
              <a:rPr lang="ko-KR" altLang="en-US" sz="2400">
                <a:solidFill>
                  <a:srgbClr val="92D05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</a:t>
            </a:r>
            <a:endParaRPr lang="en-US" altLang="ko-KR" sz="2400">
              <a:solidFill>
                <a:srgbClr val="92D05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개발자는 좋은 웹 서비스를 만드는 거에 집중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A9926-98A1-441C-BC6D-9C0512184A05}"/>
              </a:ext>
            </a:extLst>
          </p:cNvPr>
          <p:cNvSpPr txBox="1"/>
          <p:nvPr/>
        </p:nvSpPr>
        <p:spPr>
          <a:xfrm>
            <a:off x="1415111" y="23202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2.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프레임워크란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7" name="Picture 2" descr="Python/Django' 카테고리의 글 목록">
            <a:extLst>
              <a:ext uri="{FF2B5EF4-FFF2-40B4-BE49-F238E27FC236}">
                <a16:creationId xmlns:a16="http://schemas.microsoft.com/office/drawing/2014/main" id="{67532DDD-40EE-4FF5-94A4-2A2CA3813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7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D6E2E3C-6B41-4998-B7EA-6B9169324500}"/>
              </a:ext>
            </a:extLst>
          </p:cNvPr>
          <p:cNvSpPr/>
          <p:nvPr/>
        </p:nvSpPr>
        <p:spPr>
          <a:xfrm>
            <a:off x="927847" y="5614315"/>
            <a:ext cx="10336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프로그래밍에는 다양한 언어들이 사용되고</a:t>
            </a:r>
            <a:endParaRPr lang="en-US" altLang="ko-KR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언어들마다 여러 웹 프레임워크들이 존재</a:t>
            </a:r>
          </a:p>
        </p:txBody>
      </p:sp>
      <p:pic>
        <p:nvPicPr>
          <p:cNvPr id="5" name="Picture 8" descr="ì¥ê³ ì ëí ì´ë¯¸ì§ ê²ìê²°ê³¼">
            <a:extLst>
              <a:ext uri="{FF2B5EF4-FFF2-40B4-BE49-F238E27FC236}">
                <a16:creationId xmlns:a16="http://schemas.microsoft.com/office/drawing/2014/main" id="{5D663941-5807-426D-871F-3C12FE8A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88" y="-264397"/>
            <a:ext cx="3490233" cy="34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uby on railsì ëí ì´ë¯¸ì§ ê²ìê²°ê³¼">
            <a:extLst>
              <a:ext uri="{FF2B5EF4-FFF2-40B4-BE49-F238E27FC236}">
                <a16:creationId xmlns:a16="http://schemas.microsoft.com/office/drawing/2014/main" id="{785DAAA7-17ED-4183-99C9-FA2A2076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62" y="828186"/>
            <a:ext cx="3457131" cy="130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ì¤íë§ì ëí ì´ë¯¸ì§ ê²ìê²°ê³¼">
            <a:extLst>
              <a:ext uri="{FF2B5EF4-FFF2-40B4-BE49-F238E27FC236}">
                <a16:creationId xmlns:a16="http://schemas.microsoft.com/office/drawing/2014/main" id="{C1AEC670-2A05-4FFE-8824-CD76977D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88" y="3063788"/>
            <a:ext cx="4590833" cy="19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hpì ëí ì´ë¯¸ì§ ê²ìê²°ê³¼">
            <a:extLst>
              <a:ext uri="{FF2B5EF4-FFF2-40B4-BE49-F238E27FC236}">
                <a16:creationId xmlns:a16="http://schemas.microsoft.com/office/drawing/2014/main" id="{49DA1DC5-6A66-4BEE-A6CB-929CCB9C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14" y="3116834"/>
            <a:ext cx="3589026" cy="17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DE870-63C4-4DD1-9FF4-977EA5FB7392}"/>
              </a:ext>
            </a:extLst>
          </p:cNvPr>
          <p:cNvSpPr txBox="1"/>
          <p:nvPr/>
        </p:nvSpPr>
        <p:spPr>
          <a:xfrm>
            <a:off x="1415111" y="23202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2.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프레임워크란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3" name="Picture 2" descr="Python/Django' 카테고리의 글 목록">
            <a:extLst>
              <a:ext uri="{FF2B5EF4-FFF2-40B4-BE49-F238E27FC236}">
                <a16:creationId xmlns:a16="http://schemas.microsoft.com/office/drawing/2014/main" id="{E4F681C9-1D21-47CE-88FB-DAF25ACC7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ython/Django' 카테고리의 글 목록">
            <a:extLst>
              <a:ext uri="{FF2B5EF4-FFF2-40B4-BE49-F238E27FC236}">
                <a16:creationId xmlns:a16="http://schemas.microsoft.com/office/drawing/2014/main" id="{33C7916C-B9A0-4CC0-9908-7CCABF8E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670652" y="2754549"/>
            <a:ext cx="3765588" cy="13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3958D58-50FA-4C81-850F-8280843F7E81}"/>
              </a:ext>
            </a:extLst>
          </p:cNvPr>
          <p:cNvGrpSpPr/>
          <p:nvPr/>
        </p:nvGrpSpPr>
        <p:grpSpPr>
          <a:xfrm>
            <a:off x="5576495" y="2145604"/>
            <a:ext cx="3556685" cy="646331"/>
            <a:chOff x="3830748" y="3288489"/>
            <a:chExt cx="3556685" cy="6463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13666A-0C83-4327-B636-F00DC31056B3}"/>
                </a:ext>
              </a:extLst>
            </p:cNvPr>
            <p:cNvSpPr/>
            <p:nvPr/>
          </p:nvSpPr>
          <p:spPr>
            <a:xfrm>
              <a:off x="3830748" y="3288489"/>
              <a:ext cx="7732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42F1E3-8178-4FBF-A291-87522E7EBCA1}"/>
                </a:ext>
              </a:extLst>
            </p:cNvPr>
            <p:cNvSpPr/>
            <p:nvPr/>
          </p:nvSpPr>
          <p:spPr>
            <a:xfrm>
              <a:off x="4466794" y="3380822"/>
              <a:ext cx="1277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Model</a:t>
              </a:r>
              <a:endPara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725D64-A93F-40D1-A4C8-E16405A032DB}"/>
                </a:ext>
              </a:extLst>
            </p:cNvPr>
            <p:cNvSpPr/>
            <p:nvPr/>
          </p:nvSpPr>
          <p:spPr>
            <a:xfrm>
              <a:off x="5979675" y="3411599"/>
              <a:ext cx="1407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FC3E54-FF54-45C3-9380-40EE2ACBE815}"/>
              </a:ext>
            </a:extLst>
          </p:cNvPr>
          <p:cNvGrpSpPr/>
          <p:nvPr/>
        </p:nvGrpSpPr>
        <p:grpSpPr>
          <a:xfrm>
            <a:off x="5576495" y="3083568"/>
            <a:ext cx="5010609" cy="646331"/>
            <a:chOff x="5459954" y="2732058"/>
            <a:chExt cx="5010609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C8C1F-2E51-47FF-9822-9CA8B367394C}"/>
                </a:ext>
              </a:extLst>
            </p:cNvPr>
            <p:cNvSpPr/>
            <p:nvPr/>
          </p:nvSpPr>
          <p:spPr>
            <a:xfrm>
              <a:off x="5459954" y="2732058"/>
              <a:ext cx="7732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D332D5-8FAE-4CB2-91C1-9DBE5392BF37}"/>
                </a:ext>
              </a:extLst>
            </p:cNvPr>
            <p:cNvSpPr/>
            <p:nvPr/>
          </p:nvSpPr>
          <p:spPr>
            <a:xfrm>
              <a:off x="6180645" y="2855168"/>
              <a:ext cx="14449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Template</a:t>
              </a:r>
              <a:endPara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8CC36D-DDE8-4530-988B-42BA010B92A4}"/>
                </a:ext>
              </a:extLst>
            </p:cNvPr>
            <p:cNvSpPr/>
            <p:nvPr/>
          </p:nvSpPr>
          <p:spPr>
            <a:xfrm>
              <a:off x="7608881" y="2797460"/>
              <a:ext cx="2861682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사용자에게</a:t>
              </a:r>
              <a:r>
                <a:rPr lang="en-US" altLang="ko-KR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보여지는 화면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3755267-EB8B-4414-BB21-79AECBECEFB4}"/>
              </a:ext>
            </a:extLst>
          </p:cNvPr>
          <p:cNvGrpSpPr/>
          <p:nvPr/>
        </p:nvGrpSpPr>
        <p:grpSpPr>
          <a:xfrm>
            <a:off x="5576495" y="4021531"/>
            <a:ext cx="5855519" cy="888705"/>
            <a:chOff x="3163417" y="4193242"/>
            <a:chExt cx="5855519" cy="88870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3C524C-3D8F-45F8-A981-BAFA45575C78}"/>
                </a:ext>
              </a:extLst>
            </p:cNvPr>
            <p:cNvSpPr/>
            <p:nvPr/>
          </p:nvSpPr>
          <p:spPr>
            <a:xfrm>
              <a:off x="3163417" y="4314429"/>
              <a:ext cx="7732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92D05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V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89EEE2-549B-4574-9F42-F8EF813C263F}"/>
                </a:ext>
              </a:extLst>
            </p:cNvPr>
            <p:cNvSpPr/>
            <p:nvPr/>
          </p:nvSpPr>
          <p:spPr>
            <a:xfrm>
              <a:off x="3884108" y="4437285"/>
              <a:ext cx="8723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View</a:t>
              </a:r>
              <a:endParaRPr lang="ko-KR" altLang="en-US" sz="200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CC0606-AA19-4783-9F0A-B417E783346D}"/>
                </a:ext>
              </a:extLst>
            </p:cNvPr>
            <p:cNvSpPr/>
            <p:nvPr/>
          </p:nvSpPr>
          <p:spPr>
            <a:xfrm>
              <a:off x="5312344" y="4193242"/>
              <a:ext cx="3706592" cy="888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Model</a:t>
              </a:r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과 </a:t>
              </a:r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Template</a:t>
              </a:r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의 중간 관리자</a:t>
              </a:r>
              <a:endPara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여러 처리와 작업을 담당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6E5FB4-E583-40FD-A2CB-92DA8911B4C2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9" name="Picture 2" descr="Python/Django' 카테고리의 글 목록">
            <a:extLst>
              <a:ext uri="{FF2B5EF4-FFF2-40B4-BE49-F238E27FC236}">
                <a16:creationId xmlns:a16="http://schemas.microsoft.com/office/drawing/2014/main" id="{610978E0-54F8-4470-94FC-A98D54644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3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09A5126-62C6-4AC1-A511-2D844935C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t="11768" r="57066" b="11768"/>
          <a:stretch/>
        </p:blipFill>
        <p:spPr>
          <a:xfrm>
            <a:off x="2451026" y="1172969"/>
            <a:ext cx="7289947" cy="4512062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D47899B-8723-4C11-BC95-8F6C5EFF1B22}"/>
              </a:ext>
            </a:extLst>
          </p:cNvPr>
          <p:cNvSpPr/>
          <p:nvPr/>
        </p:nvSpPr>
        <p:spPr>
          <a:xfrm rot="3600000">
            <a:off x="8293244" y="2910970"/>
            <a:ext cx="659755" cy="275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203C85-8FAF-4C9E-BF0A-2F27DFA4278B}"/>
              </a:ext>
            </a:extLst>
          </p:cNvPr>
          <p:cNvGrpSpPr/>
          <p:nvPr/>
        </p:nvGrpSpPr>
        <p:grpSpPr>
          <a:xfrm>
            <a:off x="8485456" y="3971515"/>
            <a:ext cx="275333" cy="759025"/>
            <a:chOff x="8485456" y="3971515"/>
            <a:chExt cx="275333" cy="759025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D443B001-E0DE-4D07-A625-5DB2561E2216}"/>
                </a:ext>
              </a:extLst>
            </p:cNvPr>
            <p:cNvSpPr/>
            <p:nvPr/>
          </p:nvSpPr>
          <p:spPr>
            <a:xfrm rot="5400000">
              <a:off x="8293244" y="4262997"/>
              <a:ext cx="659755" cy="275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53D93793-33AA-45D6-AE8C-F4A67BFBD72C}"/>
                </a:ext>
              </a:extLst>
            </p:cNvPr>
            <p:cNvSpPr/>
            <p:nvPr/>
          </p:nvSpPr>
          <p:spPr>
            <a:xfrm rot="16200000">
              <a:off x="8293245" y="4163727"/>
              <a:ext cx="659755" cy="275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CF4C60-C55D-4DFB-9CDC-29DA9A27530C}"/>
              </a:ext>
            </a:extLst>
          </p:cNvPr>
          <p:cNvSpPr/>
          <p:nvPr/>
        </p:nvSpPr>
        <p:spPr>
          <a:xfrm rot="14400000">
            <a:off x="7969818" y="3033701"/>
            <a:ext cx="659755" cy="275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BF657A9-6930-426D-82BF-0767FA335F17}"/>
              </a:ext>
            </a:extLst>
          </p:cNvPr>
          <p:cNvSpPr/>
          <p:nvPr/>
        </p:nvSpPr>
        <p:spPr>
          <a:xfrm rot="7200000">
            <a:off x="6891231" y="3033700"/>
            <a:ext cx="659755" cy="275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A3CF8C-EFD0-468E-AD51-159E5456D4D3}"/>
              </a:ext>
            </a:extLst>
          </p:cNvPr>
          <p:cNvSpPr/>
          <p:nvPr/>
        </p:nvSpPr>
        <p:spPr>
          <a:xfrm>
            <a:off x="6732494" y="3648635"/>
            <a:ext cx="568323" cy="32288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AE226D-1C67-4F6C-A9A0-A191783A2241}"/>
              </a:ext>
            </a:extLst>
          </p:cNvPr>
          <p:cNvSpPr/>
          <p:nvPr/>
        </p:nvSpPr>
        <p:spPr>
          <a:xfrm>
            <a:off x="7319502" y="2425156"/>
            <a:ext cx="892169" cy="32288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5BF67C-11ED-4990-86C1-A88F192A1CE2}"/>
              </a:ext>
            </a:extLst>
          </p:cNvPr>
          <p:cNvSpPr/>
          <p:nvPr/>
        </p:nvSpPr>
        <p:spPr>
          <a:xfrm>
            <a:off x="8236733" y="3575528"/>
            <a:ext cx="664269" cy="322880"/>
          </a:xfrm>
          <a:prstGeom prst="rect">
            <a:avLst/>
          </a:prstGeom>
          <a:solidFill>
            <a:srgbClr val="276FA2"/>
          </a:solidFill>
          <a:ln>
            <a:solidFill>
              <a:srgbClr val="2B7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34EB1-C9FE-44B3-99D9-418DF5C4478F}"/>
              </a:ext>
            </a:extLst>
          </p:cNvPr>
          <p:cNvSpPr txBox="1"/>
          <p:nvPr/>
        </p:nvSpPr>
        <p:spPr>
          <a:xfrm>
            <a:off x="8169459" y="359321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Model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5F88B-A8AE-42A2-9139-D018794B111E}"/>
              </a:ext>
            </a:extLst>
          </p:cNvPr>
          <p:cNvSpPr txBox="1"/>
          <p:nvPr/>
        </p:nvSpPr>
        <p:spPr>
          <a:xfrm>
            <a:off x="6545063" y="3629078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Template</a:t>
            </a:r>
            <a:endParaRPr lang="ko-KR" altLang="en-US" sz="110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139DF-9921-4F82-984C-839CE8632236}"/>
              </a:ext>
            </a:extLst>
          </p:cNvPr>
          <p:cNvSpPr txBox="1"/>
          <p:nvPr/>
        </p:nvSpPr>
        <p:spPr>
          <a:xfrm>
            <a:off x="7394418" y="243855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View</a:t>
            </a:r>
            <a:endParaRPr lang="ko-KR" altLang="en-US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FE4888-8F04-4629-B7E5-356974CE420F}"/>
              </a:ext>
            </a:extLst>
          </p:cNvPr>
          <p:cNvGrpSpPr/>
          <p:nvPr/>
        </p:nvGrpSpPr>
        <p:grpSpPr>
          <a:xfrm>
            <a:off x="4749031" y="2054288"/>
            <a:ext cx="2321961" cy="762562"/>
            <a:chOff x="4749031" y="2054288"/>
            <a:chExt cx="2321961" cy="762562"/>
          </a:xfrm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622B1C6-7DE9-4AF2-B5DE-A911A1388251}"/>
                </a:ext>
              </a:extLst>
            </p:cNvPr>
            <p:cNvSpPr/>
            <p:nvPr/>
          </p:nvSpPr>
          <p:spPr>
            <a:xfrm>
              <a:off x="4749031" y="2523235"/>
              <a:ext cx="2321961" cy="2936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3F0BF4-532C-420B-AADA-6190EC9E8049}"/>
                </a:ext>
              </a:extLst>
            </p:cNvPr>
            <p:cNvSpPr txBox="1"/>
            <p:nvPr/>
          </p:nvSpPr>
          <p:spPr>
            <a:xfrm>
              <a:off x="5328803" y="205428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url</a:t>
              </a:r>
              <a:endParaRPr lang="ko-KR" altLang="en-US" sz="280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911277-6CB0-4450-9539-F22D68BE5BEA}"/>
              </a:ext>
            </a:extLst>
          </p:cNvPr>
          <p:cNvGrpSpPr/>
          <p:nvPr/>
        </p:nvGrpSpPr>
        <p:grpSpPr>
          <a:xfrm>
            <a:off x="4749031" y="3552537"/>
            <a:ext cx="1853967" cy="861371"/>
            <a:chOff x="4749031" y="3552537"/>
            <a:chExt cx="1853967" cy="861371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6FA5E155-1417-4478-B09D-00638A29851B}"/>
                </a:ext>
              </a:extLst>
            </p:cNvPr>
            <p:cNvSpPr/>
            <p:nvPr/>
          </p:nvSpPr>
          <p:spPr>
            <a:xfrm rot="10800000">
              <a:off x="4749031" y="3552537"/>
              <a:ext cx="1853967" cy="2936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A3A8BB-90C9-440A-89F3-8610C781EAA6}"/>
                </a:ext>
              </a:extLst>
            </p:cNvPr>
            <p:cNvSpPr txBox="1"/>
            <p:nvPr/>
          </p:nvSpPr>
          <p:spPr>
            <a:xfrm>
              <a:off x="5105183" y="3890688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.html</a:t>
              </a:r>
              <a:endParaRPr lang="ko-KR" altLang="en-US" sz="280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2425E6F-73AF-489E-BD2E-F350DFA50F49}"/>
              </a:ext>
            </a:extLst>
          </p:cNvPr>
          <p:cNvSpPr txBox="1"/>
          <p:nvPr/>
        </p:nvSpPr>
        <p:spPr>
          <a:xfrm>
            <a:off x="1415111" y="23202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MTV </a:t>
            </a:r>
            <a:r>
              <a:rPr lang="ko-KR" altLang="en-US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패턴이란</a:t>
            </a:r>
            <a:r>
              <a:rPr lang="en-US" altLang="ko-KR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42" name="Picture 2" descr="Python/Django' 카테고리의 글 목록">
            <a:extLst>
              <a:ext uri="{FF2B5EF4-FFF2-40B4-BE49-F238E27FC236}">
                <a16:creationId xmlns:a16="http://schemas.microsoft.com/office/drawing/2014/main" id="{2D833688-B1E9-43D7-9319-9A21C6FAF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34966" r="6766" b="35144"/>
          <a:stretch/>
        </p:blipFill>
        <p:spPr bwMode="auto">
          <a:xfrm>
            <a:off x="197784" y="205858"/>
            <a:ext cx="1217327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376</Words>
  <Application>Microsoft Office PowerPoint</Application>
  <PresentationFormat>와이드스크린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210 맨발의청춘 R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12</cp:revision>
  <dcterms:created xsi:type="dcterms:W3CDTF">2020-06-08T08:56:45Z</dcterms:created>
  <dcterms:modified xsi:type="dcterms:W3CDTF">2020-06-18T08:31:57Z</dcterms:modified>
</cp:coreProperties>
</file>