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7" r:id="rId3"/>
    <p:sldId id="287" r:id="rId4"/>
    <p:sldId id="288" r:id="rId5"/>
    <p:sldId id="290" r:id="rId6"/>
    <p:sldId id="291" r:id="rId7"/>
    <p:sldId id="293" r:id="rId8"/>
    <p:sldId id="292" r:id="rId9"/>
    <p:sldId id="294" r:id="rId10"/>
    <p:sldId id="295" r:id="rId11"/>
    <p:sldId id="296" r:id="rId12"/>
    <p:sldId id="267" r:id="rId13"/>
    <p:sldId id="289" r:id="rId14"/>
  </p:sldIdLst>
  <p:sldSz cx="9144000" cy="5143500" type="screen16x9"/>
  <p:notesSz cx="6858000" cy="9144000"/>
  <p:custDataLst>
    <p:tags r:id="rId16"/>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F3726"/>
    <a:srgbClr val="543B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Светлый стиль 1 — акцент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Средний стиль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0" autoAdjust="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888D8-B661-4741-A092-B3ECBCE17A07}" type="datetimeFigureOut">
              <a:rPr lang="zh-CN" altLang="en-US" smtClean="0"/>
              <a:t>2022/8/28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75FA3-D628-4D22-8C64-900BADCDFC06}" type="slidenum">
              <a:rPr lang="zh-CN" altLang="en-US" smtClean="0"/>
              <a:t>‹#›</a:t>
            </a:fld>
            <a:endParaRPr lang="zh-CN" altLang="en-US"/>
          </a:p>
        </p:txBody>
      </p:sp>
    </p:spTree>
    <p:extLst>
      <p:ext uri="{BB962C8B-B14F-4D97-AF65-F5344CB8AC3E}">
        <p14:creationId xmlns:p14="http://schemas.microsoft.com/office/powerpoint/2010/main" val="70811035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575FA3-D628-4D22-8C64-900BADCDFC06}" type="slidenum">
              <a:rPr lang="zh-CN" altLang="en-US" smtClean="0"/>
              <a:t>1</a:t>
            </a:fld>
            <a:endParaRPr lang="zh-CN" altLang="en-US"/>
          </a:p>
        </p:txBody>
      </p:sp>
    </p:spTree>
    <p:extLst>
      <p:ext uri="{BB962C8B-B14F-4D97-AF65-F5344CB8AC3E}">
        <p14:creationId xmlns:p14="http://schemas.microsoft.com/office/powerpoint/2010/main" val="2759361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12</a:t>
            </a:fld>
            <a:endParaRPr lang="zh-CN" altLang="en-US"/>
          </a:p>
        </p:txBody>
      </p:sp>
    </p:spTree>
    <p:extLst>
      <p:ext uri="{BB962C8B-B14F-4D97-AF65-F5344CB8AC3E}">
        <p14:creationId xmlns:p14="http://schemas.microsoft.com/office/powerpoint/2010/main" val="3321690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575FA3-D628-4D22-8C64-900BADCDFC06}" type="slidenum">
              <a:rPr lang="zh-CN" altLang="en-US" smtClean="0"/>
              <a:t>13</a:t>
            </a:fld>
            <a:endParaRPr lang="zh-CN" altLang="en-US"/>
          </a:p>
        </p:txBody>
      </p:sp>
    </p:spTree>
    <p:extLst>
      <p:ext uri="{BB962C8B-B14F-4D97-AF65-F5344CB8AC3E}">
        <p14:creationId xmlns:p14="http://schemas.microsoft.com/office/powerpoint/2010/main" val="2020645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a:t>
            </a:fld>
            <a:endParaRPr lang="zh-CN" altLang="en-US"/>
          </a:p>
        </p:txBody>
      </p:sp>
    </p:spTree>
    <p:extLst>
      <p:ext uri="{BB962C8B-B14F-4D97-AF65-F5344CB8AC3E}">
        <p14:creationId xmlns:p14="http://schemas.microsoft.com/office/powerpoint/2010/main" val="1178455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a:t>
            </a:fld>
            <a:endParaRPr lang="zh-CN" altLang="en-US"/>
          </a:p>
        </p:txBody>
      </p:sp>
    </p:spTree>
    <p:extLst>
      <p:ext uri="{BB962C8B-B14F-4D97-AF65-F5344CB8AC3E}">
        <p14:creationId xmlns:p14="http://schemas.microsoft.com/office/powerpoint/2010/main" val="2829745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a:t>
            </a:fld>
            <a:endParaRPr lang="zh-CN" altLang="en-US"/>
          </a:p>
        </p:txBody>
      </p:sp>
    </p:spTree>
    <p:extLst>
      <p:ext uri="{BB962C8B-B14F-4D97-AF65-F5344CB8AC3E}">
        <p14:creationId xmlns:p14="http://schemas.microsoft.com/office/powerpoint/2010/main" val="1927409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6</a:t>
            </a:fld>
            <a:endParaRPr lang="zh-CN" altLang="en-US"/>
          </a:p>
        </p:txBody>
      </p:sp>
    </p:spTree>
    <p:extLst>
      <p:ext uri="{BB962C8B-B14F-4D97-AF65-F5344CB8AC3E}">
        <p14:creationId xmlns:p14="http://schemas.microsoft.com/office/powerpoint/2010/main" val="2651196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8</a:t>
            </a:fld>
            <a:endParaRPr lang="zh-CN" altLang="en-US"/>
          </a:p>
        </p:txBody>
      </p:sp>
    </p:spTree>
    <p:extLst>
      <p:ext uri="{BB962C8B-B14F-4D97-AF65-F5344CB8AC3E}">
        <p14:creationId xmlns:p14="http://schemas.microsoft.com/office/powerpoint/2010/main" val="2690919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9</a:t>
            </a:fld>
            <a:endParaRPr lang="zh-CN" altLang="en-US"/>
          </a:p>
        </p:txBody>
      </p:sp>
    </p:spTree>
    <p:extLst>
      <p:ext uri="{BB962C8B-B14F-4D97-AF65-F5344CB8AC3E}">
        <p14:creationId xmlns:p14="http://schemas.microsoft.com/office/powerpoint/2010/main" val="184351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10</a:t>
            </a:fld>
            <a:endParaRPr lang="zh-CN" altLang="en-US"/>
          </a:p>
        </p:txBody>
      </p:sp>
    </p:spTree>
    <p:extLst>
      <p:ext uri="{BB962C8B-B14F-4D97-AF65-F5344CB8AC3E}">
        <p14:creationId xmlns:p14="http://schemas.microsoft.com/office/powerpoint/2010/main" val="1492226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11</a:t>
            </a:fld>
            <a:endParaRPr lang="zh-CN" altLang="en-US"/>
          </a:p>
        </p:txBody>
      </p:sp>
    </p:spTree>
    <p:extLst>
      <p:ext uri="{BB962C8B-B14F-4D97-AF65-F5344CB8AC3E}">
        <p14:creationId xmlns:p14="http://schemas.microsoft.com/office/powerpoint/2010/main" val="1526692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2FAFEAE3-AB06-4737-A444-4CF33CEBED7D}"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F9BC52-9514-4506-96FE-BC9872BDFCF3}" type="slidenum">
              <a:rPr lang="zh-CN" altLang="en-US" smtClean="0"/>
              <a:t>‹#›</a:t>
            </a:fld>
            <a:endParaRPr lang="zh-CN" altLang="en-US"/>
          </a:p>
        </p:txBody>
      </p:sp>
    </p:spTree>
    <p:extLst>
      <p:ext uri="{BB962C8B-B14F-4D97-AF65-F5344CB8AC3E}">
        <p14:creationId xmlns:p14="http://schemas.microsoft.com/office/powerpoint/2010/main" val="137283647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2FAFEAE3-AB06-4737-A444-4CF33CEBED7D}"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F9BC52-9514-4506-96FE-BC9872BDFCF3}" type="slidenum">
              <a:rPr lang="zh-CN" altLang="en-US" smtClean="0"/>
              <a:t>‹#›</a:t>
            </a:fld>
            <a:endParaRPr lang="zh-CN" altLang="en-US"/>
          </a:p>
        </p:txBody>
      </p:sp>
    </p:spTree>
    <p:extLst>
      <p:ext uri="{BB962C8B-B14F-4D97-AF65-F5344CB8AC3E}">
        <p14:creationId xmlns:p14="http://schemas.microsoft.com/office/powerpoint/2010/main" val="135101029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AFEAE3-AB06-4737-A444-4CF33CEBED7D}"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F9BC52-9514-4506-96FE-BC9872BDFCF3}" type="slidenum">
              <a:rPr lang="zh-CN" altLang="en-US" smtClean="0"/>
              <a:t>‹#›</a:t>
            </a:fld>
            <a:endParaRPr lang="zh-CN" altLang="en-US"/>
          </a:p>
        </p:txBody>
      </p:sp>
    </p:spTree>
    <p:extLst>
      <p:ext uri="{BB962C8B-B14F-4D97-AF65-F5344CB8AC3E}">
        <p14:creationId xmlns:p14="http://schemas.microsoft.com/office/powerpoint/2010/main" val="334647939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AFEAE3-AB06-4737-A444-4CF33CEBED7D}"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F9BC52-9514-4506-96FE-BC9872BDFCF3}" type="slidenum">
              <a:rPr lang="zh-CN" altLang="en-US" smtClean="0"/>
              <a:t>‹#›</a:t>
            </a:fld>
            <a:endParaRPr lang="zh-CN" altLang="en-US"/>
          </a:p>
        </p:txBody>
      </p:sp>
    </p:spTree>
    <p:extLst>
      <p:ext uri="{BB962C8B-B14F-4D97-AF65-F5344CB8AC3E}">
        <p14:creationId xmlns:p14="http://schemas.microsoft.com/office/powerpoint/2010/main" val="107613920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385078121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370648750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262201059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384920860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263441363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70886135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94604603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FAFEAE3-AB06-4737-A444-4CF33CEBED7D}"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F9BC52-9514-4506-96FE-BC9872BDFCF3}" type="slidenum">
              <a:rPr lang="zh-CN" altLang="en-US" smtClean="0"/>
              <a:t>‹#›</a:t>
            </a:fld>
            <a:endParaRPr lang="zh-CN" altLang="en-US"/>
          </a:p>
        </p:txBody>
      </p:sp>
    </p:spTree>
    <p:extLst>
      <p:ext uri="{BB962C8B-B14F-4D97-AF65-F5344CB8AC3E}">
        <p14:creationId xmlns:p14="http://schemas.microsoft.com/office/powerpoint/2010/main" val="357108026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FAFEAE3-AB06-4737-A444-4CF33CEBED7D}"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F9BC52-9514-4506-96FE-BC9872BDFCF3}" type="slidenum">
              <a:rPr lang="zh-CN" altLang="en-US" smtClean="0"/>
              <a:t>‹#›</a:t>
            </a:fld>
            <a:endParaRPr lang="zh-CN" altLang="en-US"/>
          </a:p>
        </p:txBody>
      </p:sp>
    </p:spTree>
    <p:extLst>
      <p:ext uri="{BB962C8B-B14F-4D97-AF65-F5344CB8AC3E}">
        <p14:creationId xmlns:p14="http://schemas.microsoft.com/office/powerpoint/2010/main" val="186693540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FAFEAE3-AB06-4737-A444-4CF33CEBED7D}"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F9BC52-9514-4506-96FE-BC9872BDFCF3}" type="slidenum">
              <a:rPr lang="zh-CN" altLang="en-US" smtClean="0"/>
              <a:t>‹#›</a:t>
            </a:fld>
            <a:endParaRPr lang="zh-CN" altLang="en-US"/>
          </a:p>
        </p:txBody>
      </p:sp>
    </p:spTree>
    <p:extLst>
      <p:ext uri="{BB962C8B-B14F-4D97-AF65-F5344CB8AC3E}">
        <p14:creationId xmlns:p14="http://schemas.microsoft.com/office/powerpoint/2010/main" val="406931470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FAFEAE3-AB06-4737-A444-4CF33CEBED7D}"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9BC52-9514-4506-96FE-BC9872BDFCF3}" type="slidenum">
              <a:rPr lang="zh-CN" altLang="en-US" smtClean="0"/>
              <a:t>‹#›</a:t>
            </a:fld>
            <a:endParaRPr lang="zh-CN" altLang="en-US"/>
          </a:p>
        </p:txBody>
      </p:sp>
      <p:sp>
        <p:nvSpPr>
          <p:cNvPr id="7" name="矩形 6"/>
          <p:cNvSpPr/>
          <p:nvPr userDrawn="1"/>
        </p:nvSpPr>
        <p:spPr>
          <a:xfrm>
            <a:off x="7207628" y="3814925"/>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www.HOMEPPT.com/moban/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www.HOMEPPT.com/hangye/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www.HOMEPPT.com/jieri/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www.HOMEPPT.com/sucai/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www.HOMEPPT.com/beijing/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www.HOMEPPT.com/tubiao/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www.HOMEPPT.com/xiazai/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www.HOMEPPT.com/powerpoint/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www.HOMEPPT.com/word/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www.HOMEPPT.com/excel/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www.HOMEPPT.com/ziliao/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www.HOMEPPT.com/kejian/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www.HOMEPPT.com/fanwen/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www.HOMEPPT.com/shiti/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www.HOMEPPT.com/jiaoan/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www.HOMEPPT.com/ziti/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75129927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FAFEAE3-AB06-4737-A444-4CF33CEBED7D}"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9BC52-9514-4506-96FE-BC9872BDFCF3}" type="slidenum">
              <a:rPr lang="zh-CN" altLang="en-US" smtClean="0"/>
              <a:t>‹#›</a:t>
            </a:fld>
            <a:endParaRPr lang="zh-CN" altLang="en-US"/>
          </a:p>
        </p:txBody>
      </p:sp>
    </p:spTree>
    <p:extLst>
      <p:ext uri="{BB962C8B-B14F-4D97-AF65-F5344CB8AC3E}">
        <p14:creationId xmlns:p14="http://schemas.microsoft.com/office/powerpoint/2010/main" val="351835104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AFEAE3-AB06-4737-A444-4CF33CEBED7D}"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F9BC52-9514-4506-96FE-BC9872BDFCF3}" type="slidenum">
              <a:rPr lang="zh-CN" altLang="en-US" smtClean="0"/>
              <a:t>‹#›</a:t>
            </a:fld>
            <a:endParaRPr lang="zh-CN" altLang="en-US"/>
          </a:p>
        </p:txBody>
      </p:sp>
    </p:spTree>
    <p:extLst>
      <p:ext uri="{BB962C8B-B14F-4D97-AF65-F5344CB8AC3E}">
        <p14:creationId xmlns:p14="http://schemas.microsoft.com/office/powerpoint/2010/main" val="27648169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2FAFEAE3-AB06-4737-A444-4CF33CEBED7D}"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F9BC52-9514-4506-96FE-BC9872BDFCF3}" type="slidenum">
              <a:rPr lang="zh-CN" altLang="en-US" smtClean="0"/>
              <a:t>‹#›</a:t>
            </a:fld>
            <a:endParaRPr lang="zh-CN" altLang="en-US"/>
          </a:p>
        </p:txBody>
      </p:sp>
    </p:spTree>
    <p:extLst>
      <p:ext uri="{BB962C8B-B14F-4D97-AF65-F5344CB8AC3E}">
        <p14:creationId xmlns:p14="http://schemas.microsoft.com/office/powerpoint/2010/main" val="46202659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FAFEAE3-AB06-4737-A444-4CF33CEBED7D}" type="datetimeFigureOut">
              <a:rPr lang="zh-CN" altLang="en-US" smtClean="0"/>
              <a:t>2022/8/28</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0F9BC52-9514-4506-96FE-BC9872BDFCF3}" type="slidenum">
              <a:rPr lang="zh-CN" altLang="en-US" smtClean="0"/>
              <a:t>‹#›</a:t>
            </a:fld>
            <a:endParaRPr lang="zh-CN" altLang="en-US"/>
          </a:p>
        </p:txBody>
      </p:sp>
    </p:spTree>
    <p:extLst>
      <p:ext uri="{BB962C8B-B14F-4D97-AF65-F5344CB8AC3E}">
        <p14:creationId xmlns:p14="http://schemas.microsoft.com/office/powerpoint/2010/main" val="2253409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6"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public.tableau.com/app/profile/munavvar.makhkamova"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13005" y="962681"/>
            <a:ext cx="4064000" cy="3792614"/>
          </a:xfrm>
          <a:prstGeom prst="rect">
            <a:avLst/>
          </a:prstGeom>
        </p:spPr>
      </p:pic>
      <p:sp>
        <p:nvSpPr>
          <p:cNvPr id="6" name="文本框 5"/>
          <p:cNvSpPr txBox="1"/>
          <p:nvPr/>
        </p:nvSpPr>
        <p:spPr>
          <a:xfrm>
            <a:off x="4102196" y="1781770"/>
            <a:ext cx="4950201" cy="1077218"/>
          </a:xfrm>
          <a:prstGeom prst="rect">
            <a:avLst/>
          </a:prstGeom>
          <a:noFill/>
        </p:spPr>
        <p:txBody>
          <a:bodyPr wrap="none" rtlCol="0">
            <a:spAutoFit/>
          </a:bodyPr>
          <a:lstStyle/>
          <a:p>
            <a:pPr algn="ctr"/>
            <a:r>
              <a:rPr lang="en-US" altLang="zh-CN" sz="3200" b="1" dirty="0">
                <a:solidFill>
                  <a:srgbClr val="4F3726"/>
                </a:solidFill>
                <a:latin typeface="微软雅黑" panose="020B0503020204020204" pitchFamily="34" charset="-122"/>
                <a:ea typeface="微软雅黑" panose="020B0503020204020204" pitchFamily="34" charset="-122"/>
              </a:rPr>
              <a:t>ROCKBUSTER STEALTH</a:t>
            </a:r>
            <a:br>
              <a:rPr lang="en-US" altLang="zh-CN" sz="3200" b="1" dirty="0">
                <a:solidFill>
                  <a:srgbClr val="4F3726"/>
                </a:solidFill>
                <a:latin typeface="微软雅黑" panose="020B0503020204020204" pitchFamily="34" charset="-122"/>
                <a:ea typeface="微软雅黑" panose="020B0503020204020204" pitchFamily="34" charset="-122"/>
              </a:rPr>
            </a:br>
            <a:r>
              <a:rPr lang="en-US" altLang="zh-CN" sz="3200" b="1" dirty="0">
                <a:solidFill>
                  <a:srgbClr val="4F3726"/>
                </a:solidFill>
                <a:latin typeface="微软雅黑" panose="020B0503020204020204" pitchFamily="34" charset="-122"/>
                <a:ea typeface="微软雅黑" panose="020B0503020204020204" pitchFamily="34" charset="-122"/>
              </a:rPr>
              <a:t> DATA ANALYSIS</a:t>
            </a:r>
            <a:endParaRPr lang="zh-CN" altLang="en-US" sz="3200" b="1" dirty="0">
              <a:solidFill>
                <a:srgbClr val="4F3726"/>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4316907" y="2858988"/>
            <a:ext cx="4573755" cy="0"/>
          </a:xfrm>
          <a:prstGeom prst="line">
            <a:avLst/>
          </a:prstGeom>
          <a:ln>
            <a:solidFill>
              <a:srgbClr val="4F3726"/>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559622" y="4379148"/>
            <a:ext cx="3331040" cy="523220"/>
          </a:xfrm>
          <a:prstGeom prst="rect">
            <a:avLst/>
          </a:prstGeom>
          <a:noFill/>
        </p:spPr>
        <p:txBody>
          <a:bodyPr wrap="none" rtlCol="0">
            <a:spAutoFit/>
          </a:bodyPr>
          <a:lstStyle/>
          <a:p>
            <a:pPr algn="ct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Prepared by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Munavvar</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Makhkamova</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July 7, 2022</a:t>
            </a:r>
          </a:p>
        </p:txBody>
      </p:sp>
    </p:spTree>
    <p:extLst>
      <p:ext uri="{BB962C8B-B14F-4D97-AF65-F5344CB8AC3E}">
        <p14:creationId xmlns:p14="http://schemas.microsoft.com/office/powerpoint/2010/main" val="316092953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iterate type="lt">
                                    <p:tmPct val="15000"/>
                                  </p:iterate>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3600"/>
                            </p:stCondLst>
                            <p:childTnLst>
                              <p:par>
                                <p:cTn id="15" presetID="2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9610"/>
            <a:ext cx="9144000" cy="5794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17"/>
          <p:cNvSpPr txBox="1"/>
          <p:nvPr/>
        </p:nvSpPr>
        <p:spPr>
          <a:xfrm>
            <a:off x="1858721" y="490046"/>
            <a:ext cx="6727552" cy="338554"/>
          </a:xfrm>
          <a:prstGeom prst="rect">
            <a:avLst/>
          </a:prstGeom>
          <a:noFill/>
        </p:spPr>
        <p:txBody>
          <a:bodyPr wrap="square" rtlCol="0">
            <a:spAutoFit/>
          </a:bodyPr>
          <a:lstStyle/>
          <a:p>
            <a:r>
              <a:rPr lang="en-US" altLang="zh-CN" sz="1600" b="1" dirty="0">
                <a:solidFill>
                  <a:schemeClr val="bg1"/>
                </a:solidFill>
                <a:latin typeface="微软雅黑" panose="020B0503020204020204" pitchFamily="34" charset="-122"/>
                <a:ea typeface="微软雅黑" panose="020B0503020204020204" pitchFamily="34" charset="-122"/>
              </a:rPr>
              <a:t>Do sales figures vary between geographic regions?</a:t>
            </a:r>
          </a:p>
        </p:txBody>
      </p:sp>
      <p:grpSp>
        <p:nvGrpSpPr>
          <p:cNvPr id="83" name="组合 82"/>
          <p:cNvGrpSpPr/>
          <p:nvPr/>
        </p:nvGrpSpPr>
        <p:grpSpPr>
          <a:xfrm>
            <a:off x="279375" y="61156"/>
            <a:ext cx="1021619" cy="1043744"/>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4400">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235177" y="3126615"/>
              <a:ext cx="649687" cy="618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3600" dirty="0">
                  <a:solidFill>
                    <a:schemeClr val="bg1"/>
                  </a:solidFill>
                  <a:latin typeface="Impact" panose="020B0806030902050204" pitchFamily="34" charset="0"/>
                  <a:ea typeface="微软雅黑" panose="020B0503020204020204" pitchFamily="34" charset="-122"/>
                </a:rPr>
                <a:t>05</a:t>
              </a:r>
            </a:p>
          </p:txBody>
        </p:sp>
      </p:grpSp>
      <p:pic>
        <p:nvPicPr>
          <p:cNvPr id="3" name="Рисунок 2"/>
          <p:cNvPicPr>
            <a:picLocks noChangeAspect="1"/>
          </p:cNvPicPr>
          <p:nvPr/>
        </p:nvPicPr>
        <p:blipFill rotWithShape="1">
          <a:blip r:embed="rId3"/>
          <a:srcRect l="667" t="6821" r="48217" b="4610"/>
          <a:stretch/>
        </p:blipFill>
        <p:spPr>
          <a:xfrm>
            <a:off x="549539" y="1477949"/>
            <a:ext cx="4618205" cy="3592815"/>
          </a:xfrm>
          <a:prstGeom prst="rect">
            <a:avLst/>
          </a:prstGeom>
        </p:spPr>
      </p:pic>
      <p:sp>
        <p:nvSpPr>
          <p:cNvPr id="10" name="Text Box 16"/>
          <p:cNvSpPr txBox="1">
            <a:spLocks noChangeArrowheads="1"/>
          </p:cNvSpPr>
          <p:nvPr/>
        </p:nvSpPr>
        <p:spPr bwMode="auto">
          <a:xfrm>
            <a:off x="959428" y="1149078"/>
            <a:ext cx="4208316"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400" dirty="0">
                <a:solidFill>
                  <a:schemeClr val="accent2"/>
                </a:solidFill>
              </a:rPr>
              <a:t>Relationship between customer count and revenue</a:t>
            </a:r>
            <a:endParaRPr lang="ru-RU" sz="1400" dirty="0">
              <a:solidFill>
                <a:schemeClr val="accent2"/>
              </a:solidFill>
            </a:endParaRPr>
          </a:p>
        </p:txBody>
      </p:sp>
      <p:sp>
        <p:nvSpPr>
          <p:cNvPr id="11" name="Text Box 16"/>
          <p:cNvSpPr txBox="1">
            <a:spLocks noChangeArrowheads="1"/>
          </p:cNvSpPr>
          <p:nvPr/>
        </p:nvSpPr>
        <p:spPr bwMode="auto">
          <a:xfrm>
            <a:off x="5617351" y="1858813"/>
            <a:ext cx="2605321" cy="21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lnSpc>
                <a:spcPct val="150000"/>
              </a:lnSpc>
            </a:pPr>
            <a:r>
              <a:rPr lang="en-US" sz="1200" dirty="0"/>
              <a:t>-This graph shows the positive strong  correlation between the number of customers and total revenue by country, or put another way, the countries with the highest number of customers bring the highest revenue.</a:t>
            </a:r>
          </a:p>
          <a:p>
            <a:pPr lvl="0" algn="just"/>
            <a:endParaRPr lang="en-US" sz="1200" dirty="0"/>
          </a:p>
          <a:p>
            <a:pPr lvl="0" algn="just"/>
            <a:endParaRPr lang="en-US" sz="1200" dirty="0"/>
          </a:p>
        </p:txBody>
      </p:sp>
    </p:spTree>
    <p:extLst>
      <p:ext uri="{BB962C8B-B14F-4D97-AF65-F5344CB8AC3E}">
        <p14:creationId xmlns:p14="http://schemas.microsoft.com/office/powerpoint/2010/main" val="37757160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rotWithShape="1">
          <a:blip r:embed="rId3"/>
          <a:srcRect t="5187" b="4925"/>
          <a:stretch/>
        </p:blipFill>
        <p:spPr>
          <a:xfrm>
            <a:off x="4613563" y="858304"/>
            <a:ext cx="4530437" cy="2902527"/>
          </a:xfrm>
          <a:prstGeom prst="rect">
            <a:avLst/>
          </a:prstGeom>
        </p:spPr>
      </p:pic>
      <p:pic>
        <p:nvPicPr>
          <p:cNvPr id="7" name="Рисунок 6"/>
          <p:cNvPicPr>
            <a:picLocks noChangeAspect="1"/>
          </p:cNvPicPr>
          <p:nvPr/>
        </p:nvPicPr>
        <p:blipFill rotWithShape="1">
          <a:blip r:embed="rId4"/>
          <a:srcRect t="5583" r="3757" b="4982"/>
          <a:stretch/>
        </p:blipFill>
        <p:spPr>
          <a:xfrm>
            <a:off x="0" y="858305"/>
            <a:ext cx="4530437" cy="2902526"/>
          </a:xfrm>
          <a:prstGeom prst="rect">
            <a:avLst/>
          </a:prstGeom>
        </p:spPr>
      </p:pic>
      <p:sp>
        <p:nvSpPr>
          <p:cNvPr id="12" name="Text Box 16"/>
          <p:cNvSpPr txBox="1">
            <a:spLocks noChangeArrowheads="1"/>
          </p:cNvSpPr>
          <p:nvPr/>
        </p:nvSpPr>
        <p:spPr bwMode="auto">
          <a:xfrm>
            <a:off x="405247" y="573613"/>
            <a:ext cx="4208316"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400" dirty="0">
                <a:solidFill>
                  <a:schemeClr val="accent2"/>
                </a:solidFill>
              </a:rPr>
              <a:t>Top 10 countries with the highest revenue</a:t>
            </a:r>
            <a:endParaRPr lang="ru-RU" sz="1400" dirty="0">
              <a:solidFill>
                <a:schemeClr val="accent2"/>
              </a:solidFill>
            </a:endParaRPr>
          </a:p>
        </p:txBody>
      </p:sp>
      <p:sp>
        <p:nvSpPr>
          <p:cNvPr id="14" name="Text Box 16"/>
          <p:cNvSpPr txBox="1">
            <a:spLocks noChangeArrowheads="1"/>
          </p:cNvSpPr>
          <p:nvPr/>
        </p:nvSpPr>
        <p:spPr bwMode="auto">
          <a:xfrm>
            <a:off x="4935684" y="573612"/>
            <a:ext cx="4208316"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400" dirty="0">
                <a:solidFill>
                  <a:schemeClr val="accent2"/>
                </a:solidFill>
              </a:rPr>
              <a:t>Top 10 countries with the lowest revenue</a:t>
            </a:r>
            <a:endParaRPr lang="ru-RU" sz="1400" dirty="0">
              <a:solidFill>
                <a:schemeClr val="accent2"/>
              </a:solidFill>
            </a:endParaRPr>
          </a:p>
        </p:txBody>
      </p:sp>
      <p:sp>
        <p:nvSpPr>
          <p:cNvPr id="15" name="Text Box 16"/>
          <p:cNvSpPr txBox="1">
            <a:spLocks noChangeArrowheads="1"/>
          </p:cNvSpPr>
          <p:nvPr/>
        </p:nvSpPr>
        <p:spPr bwMode="auto">
          <a:xfrm>
            <a:off x="477314" y="3936995"/>
            <a:ext cx="8507359" cy="992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lnSpc>
                <a:spcPct val="150000"/>
              </a:lnSpc>
            </a:pPr>
            <a:r>
              <a:rPr lang="en-US" sz="1200" dirty="0"/>
              <a:t>The sales vary greatly between geographic regions. Countries like India and China bring the highest revenue more than $5000, while countries like Tonga and Afghanistan bring revenue lower than $80.</a:t>
            </a:r>
          </a:p>
          <a:p>
            <a:pPr lvl="0" algn="just"/>
            <a:endParaRPr lang="en-US" sz="1200" dirty="0"/>
          </a:p>
          <a:p>
            <a:pPr lvl="0" algn="just"/>
            <a:endParaRPr lang="en-US" sz="1200" dirty="0"/>
          </a:p>
        </p:txBody>
      </p:sp>
      <p:pic>
        <p:nvPicPr>
          <p:cNvPr id="10" name="Рисунок 9"/>
          <p:cNvPicPr>
            <a:picLocks noChangeAspect="1"/>
          </p:cNvPicPr>
          <p:nvPr/>
        </p:nvPicPr>
        <p:blipFill rotWithShape="1">
          <a:blip r:embed="rId5"/>
          <a:srcRect l="3433" t="5079" r="13773" b="4867"/>
          <a:stretch/>
        </p:blipFill>
        <p:spPr>
          <a:xfrm>
            <a:off x="4530437" y="858303"/>
            <a:ext cx="4523508" cy="2633042"/>
          </a:xfrm>
          <a:prstGeom prst="rect">
            <a:avLst/>
          </a:prstGeom>
        </p:spPr>
      </p:pic>
    </p:spTree>
    <p:extLst>
      <p:ext uri="{BB962C8B-B14F-4D97-AF65-F5344CB8AC3E}">
        <p14:creationId xmlns:p14="http://schemas.microsoft.com/office/powerpoint/2010/main" val="3024713518"/>
      </p:ext>
    </p:extLst>
  </p:cSld>
  <p:clrMapOvr>
    <a:masterClrMapping/>
  </p:clrMapOvr>
  <p:transition spd="slow" advClick="0" advTm="0">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622579" y="197906"/>
            <a:ext cx="2983830"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RECOMMENDATIONS</a:t>
            </a:r>
            <a:endParaRPr lang="zh-CN" altLang="en-US" sz="2000" b="1" dirty="0">
              <a:solidFill>
                <a:schemeClr val="tx1">
                  <a:lumMod val="75000"/>
                  <a:lumOff val="25000"/>
                </a:schemeClr>
              </a:solidFill>
              <a:latin typeface="微软雅黑" pitchFamily="34" charset="-122"/>
              <a:ea typeface="微软雅黑" pitchFamily="34" charset="-122"/>
            </a:endParaRPr>
          </a:p>
        </p:txBody>
      </p:sp>
      <p:grpSp>
        <p:nvGrpSpPr>
          <p:cNvPr id="25" name="组合 32"/>
          <p:cNvGrpSpPr>
            <a:grpSpLocks/>
          </p:cNvGrpSpPr>
          <p:nvPr/>
        </p:nvGrpSpPr>
        <p:grpSpPr bwMode="auto">
          <a:xfrm>
            <a:off x="-108519" y="2506191"/>
            <a:ext cx="2967608" cy="506412"/>
            <a:chOff x="-1032447" y="0"/>
            <a:chExt cx="2967616" cy="506624"/>
          </a:xfrm>
          <a:solidFill>
            <a:schemeClr val="accent1"/>
          </a:solidFill>
          <a:effectLst>
            <a:outerShdw blurRad="127000" dist="38100" dir="8100000" algn="tr" rotWithShape="0">
              <a:prstClr val="black">
                <a:alpha val="40000"/>
              </a:prstClr>
            </a:outerShdw>
          </a:effectLst>
        </p:grpSpPr>
        <p:sp>
          <p:nvSpPr>
            <p:cNvPr id="49" name="圆角矩形 33"/>
            <p:cNvSpPr>
              <a:spLocks noChangeArrowheads="1"/>
            </p:cNvSpPr>
            <p:nvPr/>
          </p:nvSpPr>
          <p:spPr bwMode="auto">
            <a:xfrm>
              <a:off x="-1032447" y="73989"/>
              <a:ext cx="2967616"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0" name="等腰三角形 34"/>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51" name="椭圆 35"/>
          <p:cNvSpPr>
            <a:spLocks noChangeArrowheads="1"/>
          </p:cNvSpPr>
          <p:nvPr/>
        </p:nvSpPr>
        <p:spPr bwMode="auto">
          <a:xfrm>
            <a:off x="1360488" y="1191741"/>
            <a:ext cx="1060450" cy="1060450"/>
          </a:xfrm>
          <a:prstGeom prst="ellipse">
            <a:avLst/>
          </a:prstGeom>
          <a:solidFill>
            <a:schemeClr val="accent1"/>
          </a:solidFill>
          <a:ln w="76200">
            <a:solidFill>
              <a:schemeClr val="bg1"/>
            </a:solidFill>
          </a:ln>
          <a:effectLst>
            <a:outerShdw blurRad="127000" dist="38100" dir="8100000" algn="tr" rotWithShape="0">
              <a:prstClr val="black">
                <a:alpha val="40000"/>
              </a:prstClr>
            </a:outerShdw>
          </a:effectLst>
        </p:spPr>
        <p:txBody>
          <a:bodyPr anchor="ctr"/>
          <a:lstStyle/>
          <a:p>
            <a:pPr algn="ctr"/>
            <a:endParaRPr lang="zh-CN" altLang="zh-CN">
              <a:solidFill>
                <a:schemeClr val="bg1"/>
              </a:solidFill>
              <a:latin typeface="宋体" pitchFamily="2" charset="-122"/>
              <a:sym typeface="宋体" pitchFamily="2" charset="-122"/>
            </a:endParaRPr>
          </a:p>
        </p:txBody>
      </p:sp>
      <p:grpSp>
        <p:nvGrpSpPr>
          <p:cNvPr id="52" name="组合 36"/>
          <p:cNvGrpSpPr>
            <a:grpSpLocks/>
          </p:cNvGrpSpPr>
          <p:nvPr/>
        </p:nvGrpSpPr>
        <p:grpSpPr bwMode="auto">
          <a:xfrm flipV="1">
            <a:off x="2743200" y="2580803"/>
            <a:ext cx="1935163" cy="506413"/>
            <a:chOff x="0" y="0"/>
            <a:chExt cx="1935168" cy="506624"/>
          </a:xfrm>
          <a:solidFill>
            <a:schemeClr val="accent2"/>
          </a:solidFill>
          <a:effectLst>
            <a:outerShdw blurRad="127000" dist="38100" dir="8100000" algn="tr" rotWithShape="0">
              <a:prstClr val="black">
                <a:alpha val="40000"/>
              </a:prstClr>
            </a:outerShdw>
          </a:effectLst>
        </p:grpSpPr>
        <p:sp>
          <p:nvSpPr>
            <p:cNvPr id="53" name="圆角矩形 37"/>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4" name="等腰三角形 38"/>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55" name="椭圆 39"/>
          <p:cNvSpPr>
            <a:spLocks noChangeArrowheads="1"/>
          </p:cNvSpPr>
          <p:nvPr/>
        </p:nvSpPr>
        <p:spPr bwMode="auto">
          <a:xfrm>
            <a:off x="3244850" y="3260253"/>
            <a:ext cx="1060450" cy="1060450"/>
          </a:xfrm>
          <a:prstGeom prst="ellipse">
            <a:avLst/>
          </a:prstGeom>
          <a:solidFill>
            <a:schemeClr val="accent2"/>
          </a:solidFill>
          <a:ln w="76200">
            <a:solidFill>
              <a:schemeClr val="bg1"/>
            </a:solidFill>
          </a:ln>
          <a:effectLst>
            <a:outerShdw blurRad="127000" dist="38100" dir="8100000" algn="tr" rotWithShape="0">
              <a:prstClr val="black">
                <a:alpha val="40000"/>
              </a:prstClr>
            </a:outerShdw>
          </a:effectLst>
        </p:spPr>
        <p:txBody>
          <a:bodyPr anchor="ctr"/>
          <a:lstStyle/>
          <a:p>
            <a:pPr algn="ctr"/>
            <a:endParaRPr lang="zh-CN" altLang="zh-CN">
              <a:solidFill>
                <a:schemeClr val="bg1"/>
              </a:solidFill>
              <a:latin typeface="宋体" pitchFamily="2" charset="-122"/>
              <a:sym typeface="宋体" pitchFamily="2" charset="-122"/>
            </a:endParaRPr>
          </a:p>
        </p:txBody>
      </p:sp>
      <p:grpSp>
        <p:nvGrpSpPr>
          <p:cNvPr id="56" name="组合 40"/>
          <p:cNvGrpSpPr>
            <a:grpSpLocks/>
          </p:cNvGrpSpPr>
          <p:nvPr/>
        </p:nvGrpSpPr>
        <p:grpSpPr bwMode="auto">
          <a:xfrm>
            <a:off x="4565650" y="2506191"/>
            <a:ext cx="1936750" cy="506412"/>
            <a:chOff x="0" y="0"/>
            <a:chExt cx="1935168" cy="506624"/>
          </a:xfrm>
          <a:solidFill>
            <a:schemeClr val="accent3"/>
          </a:solidFill>
          <a:effectLst>
            <a:outerShdw blurRad="127000" dist="38100" dir="8100000" algn="tr" rotWithShape="0">
              <a:prstClr val="black">
                <a:alpha val="40000"/>
              </a:prstClr>
            </a:outerShdw>
          </a:effectLst>
        </p:grpSpPr>
        <p:sp>
          <p:nvSpPr>
            <p:cNvPr id="57" name="圆角矩形 41"/>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等腰三角形 42"/>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59" name="椭圆 43"/>
          <p:cNvSpPr>
            <a:spLocks noChangeArrowheads="1"/>
          </p:cNvSpPr>
          <p:nvPr/>
        </p:nvSpPr>
        <p:spPr bwMode="auto">
          <a:xfrm>
            <a:off x="5003800" y="1191741"/>
            <a:ext cx="1060450" cy="1060450"/>
          </a:xfrm>
          <a:prstGeom prst="ellipse">
            <a:avLst/>
          </a:prstGeom>
          <a:solidFill>
            <a:schemeClr val="accent3"/>
          </a:solidFill>
          <a:ln w="76200">
            <a:solidFill>
              <a:schemeClr val="bg1"/>
            </a:solidFill>
          </a:ln>
          <a:effectLst>
            <a:outerShdw blurRad="127000" dist="38100" dir="8100000" algn="tr" rotWithShape="0">
              <a:prstClr val="black">
                <a:alpha val="40000"/>
              </a:prstClr>
            </a:outerShdw>
          </a:effectLst>
        </p:spPr>
        <p:txBody>
          <a:bodyPr anchor="ctr"/>
          <a:lstStyle/>
          <a:p>
            <a:pPr algn="ctr"/>
            <a:endParaRPr lang="zh-CN" altLang="zh-CN">
              <a:solidFill>
                <a:schemeClr val="bg1"/>
              </a:solidFill>
              <a:latin typeface="宋体" pitchFamily="2" charset="-122"/>
              <a:sym typeface="宋体" pitchFamily="2" charset="-122"/>
            </a:endParaRPr>
          </a:p>
        </p:txBody>
      </p:sp>
      <p:sp>
        <p:nvSpPr>
          <p:cNvPr id="60" name="椭圆 45"/>
          <p:cNvSpPr>
            <a:spLocks noChangeArrowheads="1"/>
          </p:cNvSpPr>
          <p:nvPr/>
        </p:nvSpPr>
        <p:spPr bwMode="auto">
          <a:xfrm>
            <a:off x="6823075" y="3260253"/>
            <a:ext cx="1060450" cy="1060450"/>
          </a:xfrm>
          <a:prstGeom prst="ellipse">
            <a:avLst/>
          </a:prstGeom>
          <a:solidFill>
            <a:schemeClr val="accent4"/>
          </a:solidFill>
          <a:ln w="76200">
            <a:solidFill>
              <a:schemeClr val="bg1"/>
            </a:solidFill>
          </a:ln>
          <a:effectLst>
            <a:outerShdw blurRad="127000" dist="38100" dir="8100000" algn="tr" rotWithShape="0">
              <a:prstClr val="black">
                <a:alpha val="40000"/>
              </a:prstClr>
            </a:outerShdw>
          </a:effectLst>
        </p:spPr>
        <p:txBody>
          <a:bodyPr anchor="ctr"/>
          <a:lstStyle/>
          <a:p>
            <a:pPr algn="ctr"/>
            <a:endParaRPr lang="zh-CN" altLang="zh-CN" dirty="0">
              <a:solidFill>
                <a:schemeClr val="bg1"/>
              </a:solidFill>
              <a:latin typeface="宋体" pitchFamily="2" charset="-122"/>
              <a:sym typeface="宋体" pitchFamily="2" charset="-122"/>
            </a:endParaRPr>
          </a:p>
        </p:txBody>
      </p:sp>
      <p:sp>
        <p:nvSpPr>
          <p:cNvPr id="61" name="TextBox 46"/>
          <p:cNvSpPr>
            <a:spLocks noChangeArrowheads="1"/>
          </p:cNvSpPr>
          <p:nvPr/>
        </p:nvSpPr>
        <p:spPr bwMode="auto">
          <a:xfrm>
            <a:off x="969818" y="3606328"/>
            <a:ext cx="1889271"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ts val="1400"/>
              </a:lnSpc>
            </a:pPr>
            <a:r>
              <a:rPr lang="en-US" altLang="zh-CN" sz="900" dirty="0">
                <a:solidFill>
                  <a:schemeClr val="tx1">
                    <a:lumMod val="75000"/>
                    <a:lumOff val="25000"/>
                  </a:schemeClr>
                </a:solidFill>
                <a:latin typeface="微软雅黑" pitchFamily="34" charset="-122"/>
                <a:ea typeface="微软雅黑" pitchFamily="34" charset="-122"/>
                <a:sym typeface="微软雅黑" pitchFamily="34" charset="-122"/>
              </a:rPr>
              <a:t>Online streaming should be started from high revenue regions such as India, China and USA in order to ensure successful transition into online business.</a:t>
            </a:r>
          </a:p>
        </p:txBody>
      </p:sp>
      <p:sp>
        <p:nvSpPr>
          <p:cNvPr id="62" name="TextBox 47"/>
          <p:cNvSpPr>
            <a:spLocks noChangeArrowheads="1"/>
          </p:cNvSpPr>
          <p:nvPr/>
        </p:nvSpPr>
        <p:spPr bwMode="auto">
          <a:xfrm>
            <a:off x="1018309" y="3175084"/>
            <a:ext cx="1688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200" b="1" dirty="0">
                <a:solidFill>
                  <a:schemeClr val="tx1">
                    <a:lumMod val="75000"/>
                    <a:lumOff val="25000"/>
                  </a:schemeClr>
                </a:solidFill>
                <a:latin typeface="微软雅黑" pitchFamily="34" charset="-122"/>
                <a:ea typeface="微软雅黑" pitchFamily="34" charset="-122"/>
                <a:sym typeface="微软雅黑" pitchFamily="34" charset="-122"/>
              </a:rPr>
              <a:t>Start from high revenue regions</a:t>
            </a:r>
            <a:endPar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63" name="TextBox 50"/>
          <p:cNvSpPr>
            <a:spLocks noChangeArrowheads="1"/>
          </p:cNvSpPr>
          <p:nvPr/>
        </p:nvSpPr>
        <p:spPr bwMode="auto">
          <a:xfrm>
            <a:off x="1293813" y="27046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1200" b="1" dirty="0">
                <a:solidFill>
                  <a:schemeClr val="bg1"/>
                </a:solidFill>
                <a:latin typeface="微软雅黑" pitchFamily="34" charset="-122"/>
                <a:ea typeface="微软雅黑" pitchFamily="34" charset="-122"/>
                <a:sym typeface="微软雅黑" pitchFamily="34" charset="-122"/>
              </a:rPr>
              <a:t>Region</a:t>
            </a:r>
            <a:endParaRPr lang="zh-CN" altLang="en-US" sz="1200" b="1" dirty="0">
              <a:solidFill>
                <a:schemeClr val="bg1"/>
              </a:solidFill>
              <a:latin typeface="微软雅黑" pitchFamily="34" charset="-122"/>
              <a:ea typeface="微软雅黑" pitchFamily="34" charset="-122"/>
              <a:sym typeface="微软雅黑" pitchFamily="34" charset="-122"/>
            </a:endParaRPr>
          </a:p>
        </p:txBody>
      </p:sp>
      <p:sp>
        <p:nvSpPr>
          <p:cNvPr id="64" name="TextBox 51"/>
          <p:cNvSpPr>
            <a:spLocks noChangeArrowheads="1"/>
          </p:cNvSpPr>
          <p:nvPr/>
        </p:nvSpPr>
        <p:spPr bwMode="auto">
          <a:xfrm>
            <a:off x="2945497" y="2704043"/>
            <a:ext cx="139902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200" b="1" dirty="0">
                <a:solidFill>
                  <a:schemeClr val="bg1"/>
                </a:solidFill>
                <a:latin typeface="微软雅黑" pitchFamily="34" charset="-122"/>
                <a:ea typeface="微软雅黑" pitchFamily="34" charset="-122"/>
                <a:sym typeface="微软雅黑" pitchFamily="34" charset="-122"/>
              </a:rPr>
              <a:t>Genre and Rating</a:t>
            </a:r>
            <a:endParaRPr lang="zh-CN" altLang="en-US" sz="1200" b="1" dirty="0">
              <a:solidFill>
                <a:schemeClr val="bg1"/>
              </a:solidFill>
              <a:latin typeface="微软雅黑" pitchFamily="34" charset="-122"/>
              <a:ea typeface="微软雅黑" pitchFamily="34" charset="-122"/>
              <a:sym typeface="微软雅黑" pitchFamily="34" charset="-122"/>
            </a:endParaRPr>
          </a:p>
        </p:txBody>
      </p:sp>
      <p:sp>
        <p:nvSpPr>
          <p:cNvPr id="65" name="TextBox 52"/>
          <p:cNvSpPr>
            <a:spLocks noChangeArrowheads="1"/>
          </p:cNvSpPr>
          <p:nvPr/>
        </p:nvSpPr>
        <p:spPr bwMode="auto">
          <a:xfrm>
            <a:off x="5016500" y="2704628"/>
            <a:ext cx="1193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1200" b="1" dirty="0">
                <a:solidFill>
                  <a:schemeClr val="bg1"/>
                </a:solidFill>
                <a:latin typeface="微软雅黑" pitchFamily="34" charset="-122"/>
                <a:ea typeface="微软雅黑" pitchFamily="34" charset="-122"/>
                <a:sym typeface="微软雅黑" pitchFamily="34" charset="-122"/>
              </a:rPr>
              <a:t>Rental rate</a:t>
            </a:r>
            <a:endParaRPr lang="zh-CN" altLang="en-US" sz="1200" b="1" dirty="0">
              <a:solidFill>
                <a:schemeClr val="bg1"/>
              </a:solidFill>
              <a:latin typeface="微软雅黑" pitchFamily="34" charset="-122"/>
              <a:ea typeface="微软雅黑" pitchFamily="34" charset="-122"/>
              <a:sym typeface="微软雅黑" pitchFamily="34" charset="-122"/>
            </a:endParaRPr>
          </a:p>
        </p:txBody>
      </p:sp>
      <p:grpSp>
        <p:nvGrpSpPr>
          <p:cNvPr id="66" name="组合 53"/>
          <p:cNvGrpSpPr>
            <a:grpSpLocks/>
          </p:cNvGrpSpPr>
          <p:nvPr/>
        </p:nvGrpSpPr>
        <p:grpSpPr bwMode="auto">
          <a:xfrm flipV="1">
            <a:off x="6384924" y="2580802"/>
            <a:ext cx="2867595" cy="506414"/>
            <a:chOff x="-1" y="0"/>
            <a:chExt cx="2865253" cy="506625"/>
          </a:xfrm>
          <a:solidFill>
            <a:schemeClr val="accent4"/>
          </a:solidFill>
          <a:effectLst>
            <a:outerShdw blurRad="127000" dist="38100" dir="8100000" algn="tr" rotWithShape="0">
              <a:prstClr val="black">
                <a:alpha val="40000"/>
              </a:prstClr>
            </a:outerShdw>
          </a:effectLst>
        </p:grpSpPr>
        <p:sp>
          <p:nvSpPr>
            <p:cNvPr id="67" name="圆角矩形 54"/>
            <p:cNvSpPr>
              <a:spLocks noChangeArrowheads="1"/>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8" name="等腰三角形 55"/>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69" name="TextBox 56"/>
          <p:cNvSpPr>
            <a:spLocks noChangeArrowheads="1"/>
          </p:cNvSpPr>
          <p:nvPr/>
        </p:nvSpPr>
        <p:spPr bwMode="auto">
          <a:xfrm>
            <a:off x="6689725" y="2665289"/>
            <a:ext cx="19693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200" b="1" dirty="0">
                <a:solidFill>
                  <a:schemeClr val="bg1"/>
                </a:solidFill>
                <a:latin typeface="微软雅黑" pitchFamily="34" charset="-122"/>
                <a:ea typeface="微软雅黑" pitchFamily="34" charset="-122"/>
                <a:sym typeface="微软雅黑" pitchFamily="34" charset="-122"/>
              </a:rPr>
              <a:t>Language and Database</a:t>
            </a:r>
            <a:endParaRPr lang="zh-CN" altLang="en-US" sz="1200" b="1" dirty="0">
              <a:solidFill>
                <a:schemeClr val="bg1"/>
              </a:solidFill>
              <a:latin typeface="微软雅黑" pitchFamily="34" charset="-122"/>
              <a:ea typeface="微软雅黑" pitchFamily="34" charset="-122"/>
              <a:sym typeface="微软雅黑" pitchFamily="34" charset="-122"/>
            </a:endParaRPr>
          </a:p>
        </p:txBody>
      </p:sp>
      <p:sp>
        <p:nvSpPr>
          <p:cNvPr id="70" name="TextBox 57"/>
          <p:cNvSpPr>
            <a:spLocks noChangeArrowheads="1"/>
          </p:cNvSpPr>
          <p:nvPr/>
        </p:nvSpPr>
        <p:spPr bwMode="auto">
          <a:xfrm>
            <a:off x="2658030" y="1386104"/>
            <a:ext cx="222139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ts val="1400"/>
              </a:lnSpc>
            </a:pPr>
            <a:r>
              <a:rPr lang="en-US" altLang="zh-CN" sz="900" dirty="0">
                <a:solidFill>
                  <a:schemeClr val="tx1">
                    <a:lumMod val="75000"/>
                    <a:lumOff val="25000"/>
                  </a:schemeClr>
                </a:solidFill>
                <a:latin typeface="微软雅黑" pitchFamily="34" charset="-122"/>
                <a:ea typeface="微软雅黑" pitchFamily="34" charset="-122"/>
                <a:sym typeface="微软雅黑" pitchFamily="34" charset="-122"/>
              </a:rPr>
              <a:t>When adding new movies to the database or just streaming ads to attract new customers, focus on the highest revenue generating genres such as sports, sci-fi and animation rated PG-13, NC-17 or PG .</a:t>
            </a:r>
          </a:p>
        </p:txBody>
      </p:sp>
      <p:sp>
        <p:nvSpPr>
          <p:cNvPr id="71" name="TextBox 58"/>
          <p:cNvSpPr>
            <a:spLocks noChangeArrowheads="1"/>
          </p:cNvSpPr>
          <p:nvPr/>
        </p:nvSpPr>
        <p:spPr bwMode="auto">
          <a:xfrm>
            <a:off x="2775599" y="965109"/>
            <a:ext cx="1819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200" b="1" dirty="0">
                <a:solidFill>
                  <a:schemeClr val="tx1">
                    <a:lumMod val="75000"/>
                    <a:lumOff val="25000"/>
                  </a:schemeClr>
                </a:solidFill>
                <a:latin typeface="微软雅黑" pitchFamily="34" charset="-122"/>
                <a:ea typeface="微软雅黑" pitchFamily="34" charset="-122"/>
                <a:sym typeface="微软雅黑" pitchFamily="34" charset="-122"/>
              </a:rPr>
              <a:t>Focus on popular genres and ratings</a:t>
            </a:r>
            <a:endPar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72" name="TextBox 59"/>
          <p:cNvSpPr>
            <a:spLocks noChangeArrowheads="1"/>
          </p:cNvSpPr>
          <p:nvPr/>
        </p:nvSpPr>
        <p:spPr bwMode="auto">
          <a:xfrm>
            <a:off x="4400885" y="3506096"/>
            <a:ext cx="2349608"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ts val="1400"/>
              </a:lnSpc>
            </a:pPr>
            <a:r>
              <a:rPr lang="en-US" altLang="zh-CN" sz="900" dirty="0">
                <a:solidFill>
                  <a:schemeClr val="tx1">
                    <a:lumMod val="75000"/>
                    <a:lumOff val="25000"/>
                  </a:schemeClr>
                </a:solidFill>
                <a:latin typeface="微软雅黑" pitchFamily="34" charset="-122"/>
                <a:ea typeface="微软雅黑" pitchFamily="34" charset="-122"/>
                <a:sym typeface="微软雅黑" pitchFamily="34" charset="-122"/>
              </a:rPr>
              <a:t>Almost half of the rentals were returned late and were charged with additional costs, which accounts for 30% of the total revenue. With online streaming, movies wouldn’t have to be returned, so there won’t be additional revenue. In order to keep the revenue at the same level, </a:t>
            </a:r>
            <a:r>
              <a:rPr lang="en-US" altLang="zh-CN" sz="900" dirty="0" err="1">
                <a:solidFill>
                  <a:schemeClr val="tx1">
                    <a:lumMod val="75000"/>
                    <a:lumOff val="25000"/>
                  </a:schemeClr>
                </a:solidFill>
                <a:latin typeface="微软雅黑" pitchFamily="34" charset="-122"/>
                <a:ea typeface="微软雅黑" pitchFamily="34" charset="-122"/>
                <a:sym typeface="微软雅黑" pitchFamily="34" charset="-122"/>
              </a:rPr>
              <a:t>Rockbuster</a:t>
            </a:r>
            <a:r>
              <a:rPr lang="en-US" altLang="zh-CN" sz="900" dirty="0">
                <a:solidFill>
                  <a:schemeClr val="tx1">
                    <a:lumMod val="75000"/>
                    <a:lumOff val="25000"/>
                  </a:schemeClr>
                </a:solidFill>
                <a:latin typeface="微软雅黑" pitchFamily="34" charset="-122"/>
                <a:ea typeface="微软雅黑" pitchFamily="34" charset="-122"/>
                <a:sym typeface="微软雅黑" pitchFamily="34" charset="-122"/>
              </a:rPr>
              <a:t> needs to either increase the prices or attract more customers.</a:t>
            </a:r>
          </a:p>
        </p:txBody>
      </p:sp>
      <p:sp>
        <p:nvSpPr>
          <p:cNvPr id="73" name="TextBox 62"/>
          <p:cNvSpPr>
            <a:spLocks noChangeArrowheads="1"/>
          </p:cNvSpPr>
          <p:nvPr/>
        </p:nvSpPr>
        <p:spPr bwMode="auto">
          <a:xfrm>
            <a:off x="4749115" y="3115860"/>
            <a:ext cx="14398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200" b="1" dirty="0">
                <a:solidFill>
                  <a:schemeClr val="tx1">
                    <a:lumMod val="75000"/>
                    <a:lumOff val="25000"/>
                  </a:schemeClr>
                </a:solidFill>
                <a:latin typeface="微软雅黑" pitchFamily="34" charset="-122"/>
                <a:ea typeface="微软雅黑" pitchFamily="34" charset="-122"/>
                <a:sym typeface="微软雅黑" pitchFamily="34" charset="-122"/>
              </a:rPr>
              <a:t>Reassess the pricing strategy</a:t>
            </a:r>
            <a:endPar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74" name="TextBox 63"/>
          <p:cNvSpPr>
            <a:spLocks noChangeArrowheads="1"/>
          </p:cNvSpPr>
          <p:nvPr/>
        </p:nvSpPr>
        <p:spPr bwMode="auto">
          <a:xfrm>
            <a:off x="6210300" y="1278142"/>
            <a:ext cx="2684318" cy="125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ts val="1400"/>
              </a:lnSpc>
            </a:pPr>
            <a:r>
              <a:rPr lang="en-US" altLang="zh-CN" sz="1000" dirty="0">
                <a:solidFill>
                  <a:schemeClr val="tx1">
                    <a:lumMod val="75000"/>
                    <a:lumOff val="25000"/>
                  </a:schemeClr>
                </a:solidFill>
                <a:latin typeface="微软雅黑" pitchFamily="34" charset="-122"/>
                <a:ea typeface="微软雅黑" pitchFamily="34" charset="-122"/>
                <a:sym typeface="微软雅黑" pitchFamily="34" charset="-122"/>
              </a:rPr>
              <a:t>All of the movies in the database are in English. In order to attract more customers from other regions, more languages should be added. Also the database contains missing data on payments and some inconsistencies regarding the release date of the movies.</a:t>
            </a:r>
          </a:p>
        </p:txBody>
      </p:sp>
      <p:sp>
        <p:nvSpPr>
          <p:cNvPr id="75" name="TextBox 66"/>
          <p:cNvSpPr>
            <a:spLocks noChangeArrowheads="1"/>
          </p:cNvSpPr>
          <p:nvPr/>
        </p:nvSpPr>
        <p:spPr bwMode="auto">
          <a:xfrm>
            <a:off x="6573765" y="1022436"/>
            <a:ext cx="195738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200" b="1" dirty="0">
                <a:solidFill>
                  <a:schemeClr val="tx1">
                    <a:lumMod val="75000"/>
                    <a:lumOff val="25000"/>
                  </a:schemeClr>
                </a:solidFill>
                <a:latin typeface="微软雅黑" pitchFamily="34" charset="-122"/>
                <a:ea typeface="微软雅黑" pitchFamily="34" charset="-122"/>
                <a:sym typeface="微软雅黑" pitchFamily="34" charset="-122"/>
              </a:rPr>
              <a:t>Add more languages</a:t>
            </a:r>
            <a:endPar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76" name="TextBox 67"/>
          <p:cNvSpPr>
            <a:spLocks noChangeArrowheads="1"/>
          </p:cNvSpPr>
          <p:nvPr/>
        </p:nvSpPr>
        <p:spPr bwMode="auto">
          <a:xfrm>
            <a:off x="1609725" y="1433507"/>
            <a:ext cx="5619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1400" b="1" dirty="0">
                <a:solidFill>
                  <a:schemeClr val="bg1"/>
                </a:solidFill>
                <a:latin typeface="微软雅黑" pitchFamily="34" charset="-122"/>
                <a:ea typeface="微软雅黑" pitchFamily="34" charset="-122"/>
                <a:sym typeface="微软雅黑" pitchFamily="34" charset="-122"/>
              </a:rPr>
              <a:t>India, China, USA </a:t>
            </a:r>
            <a:endParaRPr lang="zh-CN" altLang="en-US" sz="1400" b="1" dirty="0">
              <a:solidFill>
                <a:schemeClr val="bg1"/>
              </a:solidFill>
              <a:latin typeface="微软雅黑" pitchFamily="34" charset="-122"/>
              <a:ea typeface="微软雅黑" pitchFamily="34" charset="-122"/>
              <a:sym typeface="微软雅黑" pitchFamily="34" charset="-122"/>
            </a:endParaRPr>
          </a:p>
        </p:txBody>
      </p:sp>
      <p:sp>
        <p:nvSpPr>
          <p:cNvPr id="77" name="TextBox 68"/>
          <p:cNvSpPr>
            <a:spLocks noChangeArrowheads="1"/>
          </p:cNvSpPr>
          <p:nvPr/>
        </p:nvSpPr>
        <p:spPr bwMode="auto">
          <a:xfrm>
            <a:off x="5099050" y="1262743"/>
            <a:ext cx="906895"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400" b="1" dirty="0">
                <a:solidFill>
                  <a:schemeClr val="bg1"/>
                </a:solidFill>
                <a:latin typeface="微软雅黑" pitchFamily="34" charset="-122"/>
                <a:ea typeface="微软雅黑" pitchFamily="34" charset="-122"/>
                <a:sym typeface="微软雅黑" pitchFamily="34" charset="-122"/>
              </a:rPr>
              <a:t>Late returns -30% of revenue</a:t>
            </a:r>
            <a:endParaRPr lang="zh-CN" altLang="en-US" sz="1400" b="1" dirty="0">
              <a:solidFill>
                <a:schemeClr val="bg1"/>
              </a:solidFill>
              <a:latin typeface="微软雅黑" pitchFamily="34" charset="-122"/>
              <a:ea typeface="微软雅黑" pitchFamily="34" charset="-122"/>
              <a:sym typeface="微软雅黑" pitchFamily="34" charset="-122"/>
            </a:endParaRPr>
          </a:p>
        </p:txBody>
      </p:sp>
      <p:sp>
        <p:nvSpPr>
          <p:cNvPr id="78" name="TextBox 70"/>
          <p:cNvSpPr>
            <a:spLocks noChangeArrowheads="1"/>
          </p:cNvSpPr>
          <p:nvPr/>
        </p:nvSpPr>
        <p:spPr bwMode="auto">
          <a:xfrm>
            <a:off x="3398503" y="3544416"/>
            <a:ext cx="75314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600" b="1" dirty="0">
                <a:solidFill>
                  <a:schemeClr val="bg1"/>
                </a:solidFill>
                <a:latin typeface="微软雅黑" pitchFamily="34" charset="-122"/>
                <a:ea typeface="微软雅黑" pitchFamily="34" charset="-122"/>
                <a:sym typeface="微软雅黑" pitchFamily="34" charset="-122"/>
              </a:rPr>
              <a:t>Sports</a:t>
            </a:r>
          </a:p>
          <a:p>
            <a:pPr algn="ctr"/>
            <a:r>
              <a:rPr lang="en-US" altLang="zh-CN" sz="1600" b="1" dirty="0">
                <a:solidFill>
                  <a:schemeClr val="bg1"/>
                </a:solidFill>
                <a:latin typeface="微软雅黑" pitchFamily="34" charset="-122"/>
                <a:ea typeface="微软雅黑" pitchFamily="34" charset="-122"/>
                <a:sym typeface="微软雅黑" pitchFamily="34" charset="-122"/>
              </a:rPr>
              <a:t>PG-13</a:t>
            </a:r>
            <a:endParaRPr lang="zh-CN" altLang="en-US" sz="1600" b="1" dirty="0">
              <a:solidFill>
                <a:schemeClr val="bg1"/>
              </a:solidFill>
              <a:latin typeface="微软雅黑" pitchFamily="34" charset="-122"/>
              <a:ea typeface="微软雅黑" pitchFamily="34" charset="-122"/>
              <a:sym typeface="微软雅黑" pitchFamily="34" charset="-122"/>
            </a:endParaRPr>
          </a:p>
        </p:txBody>
      </p:sp>
      <p:sp>
        <p:nvSpPr>
          <p:cNvPr id="79" name="TextBox 72"/>
          <p:cNvSpPr>
            <a:spLocks noChangeArrowheads="1"/>
          </p:cNvSpPr>
          <p:nvPr/>
        </p:nvSpPr>
        <p:spPr bwMode="auto">
          <a:xfrm>
            <a:off x="6990584" y="3544416"/>
            <a:ext cx="7254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400" b="1" dirty="0">
                <a:solidFill>
                  <a:schemeClr val="bg1"/>
                </a:solidFill>
                <a:latin typeface="微软雅黑" pitchFamily="34" charset="-122"/>
                <a:ea typeface="微软雅黑" pitchFamily="34" charset="-122"/>
                <a:sym typeface="微软雅黑" pitchFamily="34" charset="-122"/>
              </a:rPr>
              <a:t>Multi</a:t>
            </a:r>
            <a:br>
              <a:rPr lang="en-US" altLang="zh-CN" sz="1400" b="1" dirty="0">
                <a:solidFill>
                  <a:schemeClr val="bg1"/>
                </a:solidFill>
                <a:latin typeface="微软雅黑" pitchFamily="34" charset="-122"/>
                <a:ea typeface="微软雅黑" pitchFamily="34" charset="-122"/>
                <a:sym typeface="微软雅黑" pitchFamily="34" charset="-122"/>
              </a:rPr>
            </a:br>
            <a:r>
              <a:rPr lang="en-US" altLang="zh-CN" sz="1400" b="1" dirty="0">
                <a:solidFill>
                  <a:schemeClr val="bg1"/>
                </a:solidFill>
                <a:latin typeface="微软雅黑" pitchFamily="34" charset="-122"/>
                <a:ea typeface="微软雅黑" pitchFamily="34" charset="-122"/>
                <a:sym typeface="微软雅黑" pitchFamily="34" charset="-122"/>
              </a:rPr>
              <a:t>lingual</a:t>
            </a:r>
            <a:endParaRPr lang="zh-CN" altLang="en-US" sz="1400" b="1" dirty="0">
              <a:solidFill>
                <a:schemeClr val="bg1"/>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292058742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300" fill="hold"/>
                                        <p:tgtEl>
                                          <p:spTgt spid="63"/>
                                        </p:tgtEl>
                                        <p:attrNameLst>
                                          <p:attrName>ppt_w</p:attrName>
                                        </p:attrNameLst>
                                      </p:cBhvr>
                                      <p:tavLst>
                                        <p:tav tm="0">
                                          <p:val>
                                            <p:fltVal val="0"/>
                                          </p:val>
                                        </p:tav>
                                        <p:tav tm="100000">
                                          <p:val>
                                            <p:strVal val="#ppt_w"/>
                                          </p:val>
                                        </p:tav>
                                      </p:tavLst>
                                    </p:anim>
                                    <p:anim calcmode="lin" valueType="num">
                                      <p:cBhvr>
                                        <p:cTn id="8" dur="300" fill="hold"/>
                                        <p:tgtEl>
                                          <p:spTgt spid="63"/>
                                        </p:tgtEl>
                                        <p:attrNameLst>
                                          <p:attrName>ppt_h</p:attrName>
                                        </p:attrNameLst>
                                      </p:cBhvr>
                                      <p:tavLst>
                                        <p:tav tm="0">
                                          <p:val>
                                            <p:fltVal val="0"/>
                                          </p:val>
                                        </p:tav>
                                        <p:tav tm="100000">
                                          <p:val>
                                            <p:strVal val="#ppt_h"/>
                                          </p:val>
                                        </p:tav>
                                      </p:tavLst>
                                    </p:anim>
                                    <p:animEffect>
                                      <p:cBhvr>
                                        <p:cTn id="9" dur="300"/>
                                        <p:tgtEl>
                                          <p:spTgt spid="63"/>
                                        </p:tgtEl>
                                      </p:cBhvr>
                                    </p:animEffect>
                                  </p:childTnLst>
                                </p:cTn>
                              </p:par>
                              <p:par>
                                <p:cTn id="10" presetID="10"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300" fill="hold"/>
                                        <p:tgtEl>
                                          <p:spTgt spid="25"/>
                                        </p:tgtEl>
                                        <p:attrNameLst>
                                          <p:attrName>ppt_w</p:attrName>
                                        </p:attrNameLst>
                                      </p:cBhvr>
                                      <p:tavLst>
                                        <p:tav tm="0">
                                          <p:val>
                                            <p:fltVal val="0"/>
                                          </p:val>
                                        </p:tav>
                                        <p:tav tm="100000">
                                          <p:val>
                                            <p:strVal val="#ppt_w"/>
                                          </p:val>
                                        </p:tav>
                                      </p:tavLst>
                                    </p:anim>
                                    <p:anim calcmode="lin" valueType="num">
                                      <p:cBhvr>
                                        <p:cTn id="13" dur="300" fill="hold"/>
                                        <p:tgtEl>
                                          <p:spTgt spid="25"/>
                                        </p:tgtEl>
                                        <p:attrNameLst>
                                          <p:attrName>ppt_h</p:attrName>
                                        </p:attrNameLst>
                                      </p:cBhvr>
                                      <p:tavLst>
                                        <p:tav tm="0">
                                          <p:val>
                                            <p:fltVal val="0"/>
                                          </p:val>
                                        </p:tav>
                                        <p:tav tm="100000">
                                          <p:val>
                                            <p:strVal val="#ppt_h"/>
                                          </p:val>
                                        </p:tav>
                                      </p:tavLst>
                                    </p:anim>
                                    <p:animEffect>
                                      <p:cBhvr>
                                        <p:cTn id="14" dur="300"/>
                                        <p:tgtEl>
                                          <p:spTgt spid="25"/>
                                        </p:tgtEl>
                                      </p:cBhvr>
                                    </p:animEffect>
                                  </p:childTnLst>
                                </p:cTn>
                              </p:par>
                            </p:childTnLst>
                          </p:cTn>
                        </p:par>
                        <p:par>
                          <p:cTn id="15" fill="hold">
                            <p:stCondLst>
                              <p:cond delay="300"/>
                            </p:stCondLst>
                            <p:childTnLst>
                              <p:par>
                                <p:cTn id="16" presetID="42" presetClass="entr" presetSubtype="0" fill="hold" grpId="0" nodeType="afterEffect">
                                  <p:stCondLst>
                                    <p:cond delay="0"/>
                                  </p:stCondLst>
                                  <p:childTnLst>
                                    <p:set>
                                      <p:cBhvr>
                                        <p:cTn id="17" dur="1" fill="hold">
                                          <p:stCondLst>
                                            <p:cond delay="0"/>
                                          </p:stCondLst>
                                        </p:cTn>
                                        <p:tgtEl>
                                          <p:spTgt spid="62"/>
                                        </p:tgtEl>
                                        <p:attrNameLst>
                                          <p:attrName>style.visibility</p:attrName>
                                        </p:attrNameLst>
                                      </p:cBhvr>
                                      <p:to>
                                        <p:strVal val="visible"/>
                                      </p:to>
                                    </p:set>
                                    <p:animEffect>
                                      <p:cBhvr>
                                        <p:cTn id="18" dur="600"/>
                                        <p:tgtEl>
                                          <p:spTgt spid="62"/>
                                        </p:tgtEl>
                                      </p:cBhvr>
                                    </p:animEffect>
                                    <p:anim calcmode="lin" valueType="num">
                                      <p:cBhvr>
                                        <p:cTn id="19" dur="600" fill="hold"/>
                                        <p:tgtEl>
                                          <p:spTgt spid="62"/>
                                        </p:tgtEl>
                                        <p:attrNameLst>
                                          <p:attrName>ppt_x</p:attrName>
                                        </p:attrNameLst>
                                      </p:cBhvr>
                                      <p:tavLst>
                                        <p:tav tm="0">
                                          <p:val>
                                            <p:strVal val="#ppt_x"/>
                                          </p:val>
                                        </p:tav>
                                        <p:tav tm="100000">
                                          <p:val>
                                            <p:strVal val="#ppt_x"/>
                                          </p:val>
                                        </p:tav>
                                      </p:tavLst>
                                    </p:anim>
                                    <p:anim calcmode="lin" valueType="num">
                                      <p:cBhvr>
                                        <p:cTn id="20" dur="600" fill="hold"/>
                                        <p:tgtEl>
                                          <p:spTgt spid="6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animEffect>
                                      <p:cBhvr>
                                        <p:cTn id="23" dur="600"/>
                                        <p:tgtEl>
                                          <p:spTgt spid="61"/>
                                        </p:tgtEl>
                                      </p:cBhvr>
                                    </p:animEffect>
                                    <p:anim calcmode="lin" valueType="num">
                                      <p:cBhvr>
                                        <p:cTn id="24" dur="600" fill="hold"/>
                                        <p:tgtEl>
                                          <p:spTgt spid="61"/>
                                        </p:tgtEl>
                                        <p:attrNameLst>
                                          <p:attrName>ppt_x</p:attrName>
                                        </p:attrNameLst>
                                      </p:cBhvr>
                                      <p:tavLst>
                                        <p:tav tm="0">
                                          <p:val>
                                            <p:strVal val="#ppt_x"/>
                                          </p:val>
                                        </p:tav>
                                        <p:tav tm="100000">
                                          <p:val>
                                            <p:strVal val="#ppt_x"/>
                                          </p:val>
                                        </p:tav>
                                      </p:tavLst>
                                    </p:anim>
                                    <p:anim calcmode="lin" valueType="num">
                                      <p:cBhvr>
                                        <p:cTn id="25" dur="600" fill="hold"/>
                                        <p:tgtEl>
                                          <p:spTgt spid="61"/>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p:cBhvr>
                                        <p:cTn id="28" dur="600"/>
                                        <p:tgtEl>
                                          <p:spTgt spid="51"/>
                                        </p:tgtEl>
                                      </p:cBhvr>
                                    </p:animEffect>
                                    <p:anim calcmode="lin" valueType="num">
                                      <p:cBhvr>
                                        <p:cTn id="29" dur="600" fill="hold"/>
                                        <p:tgtEl>
                                          <p:spTgt spid="51"/>
                                        </p:tgtEl>
                                        <p:attrNameLst>
                                          <p:attrName>ppt_x</p:attrName>
                                        </p:attrNameLst>
                                      </p:cBhvr>
                                      <p:tavLst>
                                        <p:tav tm="0">
                                          <p:val>
                                            <p:strVal val="#ppt_x"/>
                                          </p:val>
                                        </p:tav>
                                        <p:tav tm="100000">
                                          <p:val>
                                            <p:strVal val="#ppt_x"/>
                                          </p:val>
                                        </p:tav>
                                      </p:tavLst>
                                    </p:anim>
                                    <p:anim calcmode="lin" valueType="num">
                                      <p:cBhvr>
                                        <p:cTn id="30" dur="600" fill="hold"/>
                                        <p:tgtEl>
                                          <p:spTgt spid="51"/>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animEffect>
                                      <p:cBhvr>
                                        <p:cTn id="33" dur="600"/>
                                        <p:tgtEl>
                                          <p:spTgt spid="76"/>
                                        </p:tgtEl>
                                      </p:cBhvr>
                                    </p:animEffect>
                                    <p:anim calcmode="lin" valueType="num">
                                      <p:cBhvr>
                                        <p:cTn id="34" dur="600" fill="hold"/>
                                        <p:tgtEl>
                                          <p:spTgt spid="76"/>
                                        </p:tgtEl>
                                        <p:attrNameLst>
                                          <p:attrName>ppt_x</p:attrName>
                                        </p:attrNameLst>
                                      </p:cBhvr>
                                      <p:tavLst>
                                        <p:tav tm="0">
                                          <p:val>
                                            <p:strVal val="#ppt_x"/>
                                          </p:val>
                                        </p:tav>
                                        <p:tav tm="100000">
                                          <p:val>
                                            <p:strVal val="#ppt_x"/>
                                          </p:val>
                                        </p:tav>
                                      </p:tavLst>
                                    </p:anim>
                                    <p:anim calcmode="lin" valueType="num">
                                      <p:cBhvr>
                                        <p:cTn id="35" dur="600" fill="hold"/>
                                        <p:tgtEl>
                                          <p:spTgt spid="76"/>
                                        </p:tgtEl>
                                        <p:attrNameLst>
                                          <p:attrName>ppt_y</p:attrName>
                                        </p:attrNameLst>
                                      </p:cBhvr>
                                      <p:tavLst>
                                        <p:tav tm="0">
                                          <p:val>
                                            <p:strVal val="#ppt_y-.1"/>
                                          </p:val>
                                        </p:tav>
                                        <p:tav tm="100000">
                                          <p:val>
                                            <p:strVal val="#ppt_y"/>
                                          </p:val>
                                        </p:tav>
                                      </p:tavLst>
                                    </p:anim>
                                  </p:childTnLst>
                                </p:cTn>
                              </p:par>
                            </p:childTnLst>
                          </p:cTn>
                        </p:par>
                        <p:par>
                          <p:cTn id="36" fill="hold">
                            <p:stCondLst>
                              <p:cond delay="900"/>
                            </p:stCondLst>
                            <p:childTnLst>
                              <p:par>
                                <p:cTn id="37" presetID="10" presetClass="entr" presetSubtype="0" fill="hold" grpId="0" nodeType="afterEffect">
                                  <p:stCondLst>
                                    <p:cond delay="0"/>
                                  </p:stCondLst>
                                  <p:childTnLst>
                                    <p:set>
                                      <p:cBhvr>
                                        <p:cTn id="38" dur="1" fill="hold">
                                          <p:stCondLst>
                                            <p:cond delay="0"/>
                                          </p:stCondLst>
                                        </p:cTn>
                                        <p:tgtEl>
                                          <p:spTgt spid="64"/>
                                        </p:tgtEl>
                                        <p:attrNameLst>
                                          <p:attrName>style.visibility</p:attrName>
                                        </p:attrNameLst>
                                      </p:cBhvr>
                                      <p:to>
                                        <p:strVal val="visible"/>
                                      </p:to>
                                    </p:set>
                                    <p:anim calcmode="lin" valueType="num">
                                      <p:cBhvr>
                                        <p:cTn id="39" dur="300" fill="hold"/>
                                        <p:tgtEl>
                                          <p:spTgt spid="64"/>
                                        </p:tgtEl>
                                        <p:attrNameLst>
                                          <p:attrName>ppt_w</p:attrName>
                                        </p:attrNameLst>
                                      </p:cBhvr>
                                      <p:tavLst>
                                        <p:tav tm="0">
                                          <p:val>
                                            <p:fltVal val="0"/>
                                          </p:val>
                                        </p:tav>
                                        <p:tav tm="100000">
                                          <p:val>
                                            <p:strVal val="#ppt_w"/>
                                          </p:val>
                                        </p:tav>
                                      </p:tavLst>
                                    </p:anim>
                                    <p:anim calcmode="lin" valueType="num">
                                      <p:cBhvr>
                                        <p:cTn id="40" dur="300" fill="hold"/>
                                        <p:tgtEl>
                                          <p:spTgt spid="64"/>
                                        </p:tgtEl>
                                        <p:attrNameLst>
                                          <p:attrName>ppt_h</p:attrName>
                                        </p:attrNameLst>
                                      </p:cBhvr>
                                      <p:tavLst>
                                        <p:tav tm="0">
                                          <p:val>
                                            <p:fltVal val="0"/>
                                          </p:val>
                                        </p:tav>
                                        <p:tav tm="100000">
                                          <p:val>
                                            <p:strVal val="#ppt_h"/>
                                          </p:val>
                                        </p:tav>
                                      </p:tavLst>
                                    </p:anim>
                                    <p:animEffect>
                                      <p:cBhvr>
                                        <p:cTn id="41" dur="300"/>
                                        <p:tgtEl>
                                          <p:spTgt spid="64"/>
                                        </p:tgtEl>
                                      </p:cBhvr>
                                    </p:animEffect>
                                  </p:childTnLst>
                                </p:cTn>
                              </p:par>
                              <p:par>
                                <p:cTn id="42" presetID="10"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p:cTn id="44" dur="300" fill="hold"/>
                                        <p:tgtEl>
                                          <p:spTgt spid="52"/>
                                        </p:tgtEl>
                                        <p:attrNameLst>
                                          <p:attrName>ppt_w</p:attrName>
                                        </p:attrNameLst>
                                      </p:cBhvr>
                                      <p:tavLst>
                                        <p:tav tm="0">
                                          <p:val>
                                            <p:fltVal val="0"/>
                                          </p:val>
                                        </p:tav>
                                        <p:tav tm="100000">
                                          <p:val>
                                            <p:strVal val="#ppt_w"/>
                                          </p:val>
                                        </p:tav>
                                      </p:tavLst>
                                    </p:anim>
                                    <p:anim calcmode="lin" valueType="num">
                                      <p:cBhvr>
                                        <p:cTn id="45" dur="300" fill="hold"/>
                                        <p:tgtEl>
                                          <p:spTgt spid="52"/>
                                        </p:tgtEl>
                                        <p:attrNameLst>
                                          <p:attrName>ppt_h</p:attrName>
                                        </p:attrNameLst>
                                      </p:cBhvr>
                                      <p:tavLst>
                                        <p:tav tm="0">
                                          <p:val>
                                            <p:fltVal val="0"/>
                                          </p:val>
                                        </p:tav>
                                        <p:tav tm="100000">
                                          <p:val>
                                            <p:strVal val="#ppt_h"/>
                                          </p:val>
                                        </p:tav>
                                      </p:tavLst>
                                    </p:anim>
                                    <p:animEffect>
                                      <p:cBhvr>
                                        <p:cTn id="46" dur="300"/>
                                        <p:tgtEl>
                                          <p:spTgt spid="52"/>
                                        </p:tgtEl>
                                      </p:cBhvr>
                                    </p:animEffect>
                                  </p:childTnLst>
                                </p:cTn>
                              </p:par>
                            </p:childTnLst>
                          </p:cTn>
                        </p:par>
                        <p:par>
                          <p:cTn id="47" fill="hold">
                            <p:stCondLst>
                              <p:cond delay="1200"/>
                            </p:stCondLst>
                            <p:childTnLst>
                              <p:par>
                                <p:cTn id="48" presetID="47" presetClass="entr" presetSubtype="0" fill="hold" grpId="0" nodeType="afterEffect">
                                  <p:stCondLst>
                                    <p:cond delay="0"/>
                                  </p:stCondLst>
                                  <p:childTnLst>
                                    <p:set>
                                      <p:cBhvr>
                                        <p:cTn id="49" dur="1" fill="hold">
                                          <p:stCondLst>
                                            <p:cond delay="0"/>
                                          </p:stCondLst>
                                        </p:cTn>
                                        <p:tgtEl>
                                          <p:spTgt spid="71"/>
                                        </p:tgtEl>
                                        <p:attrNameLst>
                                          <p:attrName>style.visibility</p:attrName>
                                        </p:attrNameLst>
                                      </p:cBhvr>
                                      <p:to>
                                        <p:strVal val="visible"/>
                                      </p:to>
                                    </p:set>
                                    <p:animEffect>
                                      <p:cBhvr>
                                        <p:cTn id="50" dur="600"/>
                                        <p:tgtEl>
                                          <p:spTgt spid="71"/>
                                        </p:tgtEl>
                                      </p:cBhvr>
                                    </p:animEffect>
                                    <p:anim calcmode="lin" valueType="num">
                                      <p:cBhvr>
                                        <p:cTn id="51" dur="600" fill="hold"/>
                                        <p:tgtEl>
                                          <p:spTgt spid="71"/>
                                        </p:tgtEl>
                                        <p:attrNameLst>
                                          <p:attrName>ppt_x</p:attrName>
                                        </p:attrNameLst>
                                      </p:cBhvr>
                                      <p:tavLst>
                                        <p:tav tm="0">
                                          <p:val>
                                            <p:strVal val="#ppt_x"/>
                                          </p:val>
                                        </p:tav>
                                        <p:tav tm="100000">
                                          <p:val>
                                            <p:strVal val="#ppt_x"/>
                                          </p:val>
                                        </p:tav>
                                      </p:tavLst>
                                    </p:anim>
                                    <p:anim calcmode="lin" valueType="num">
                                      <p:cBhvr>
                                        <p:cTn id="52" dur="600" fill="hold"/>
                                        <p:tgtEl>
                                          <p:spTgt spid="71"/>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p:cBhvr>
                                        <p:cTn id="55" dur="600"/>
                                        <p:tgtEl>
                                          <p:spTgt spid="70"/>
                                        </p:tgtEl>
                                      </p:cBhvr>
                                    </p:animEffect>
                                    <p:anim calcmode="lin" valueType="num">
                                      <p:cBhvr>
                                        <p:cTn id="56" dur="600" fill="hold"/>
                                        <p:tgtEl>
                                          <p:spTgt spid="70"/>
                                        </p:tgtEl>
                                        <p:attrNameLst>
                                          <p:attrName>ppt_x</p:attrName>
                                        </p:attrNameLst>
                                      </p:cBhvr>
                                      <p:tavLst>
                                        <p:tav tm="0">
                                          <p:val>
                                            <p:strVal val="#ppt_x"/>
                                          </p:val>
                                        </p:tav>
                                        <p:tav tm="100000">
                                          <p:val>
                                            <p:strVal val="#ppt_x"/>
                                          </p:val>
                                        </p:tav>
                                      </p:tavLst>
                                    </p:anim>
                                    <p:anim calcmode="lin" valueType="num">
                                      <p:cBhvr>
                                        <p:cTn id="57" dur="600" fill="hold"/>
                                        <p:tgtEl>
                                          <p:spTgt spid="7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p:cBhvr>
                                        <p:cTn id="60" dur="600"/>
                                        <p:tgtEl>
                                          <p:spTgt spid="55"/>
                                        </p:tgtEl>
                                      </p:cBhvr>
                                    </p:animEffect>
                                    <p:anim calcmode="lin" valueType="num">
                                      <p:cBhvr>
                                        <p:cTn id="61" dur="600" fill="hold"/>
                                        <p:tgtEl>
                                          <p:spTgt spid="55"/>
                                        </p:tgtEl>
                                        <p:attrNameLst>
                                          <p:attrName>ppt_x</p:attrName>
                                        </p:attrNameLst>
                                      </p:cBhvr>
                                      <p:tavLst>
                                        <p:tav tm="0">
                                          <p:val>
                                            <p:strVal val="#ppt_x"/>
                                          </p:val>
                                        </p:tav>
                                        <p:tav tm="100000">
                                          <p:val>
                                            <p:strVal val="#ppt_x"/>
                                          </p:val>
                                        </p:tav>
                                      </p:tavLst>
                                    </p:anim>
                                    <p:anim calcmode="lin" valueType="num">
                                      <p:cBhvr>
                                        <p:cTn id="62" dur="600" fill="hold"/>
                                        <p:tgtEl>
                                          <p:spTgt spid="5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8"/>
                                        </p:tgtEl>
                                        <p:attrNameLst>
                                          <p:attrName>style.visibility</p:attrName>
                                        </p:attrNameLst>
                                      </p:cBhvr>
                                      <p:to>
                                        <p:strVal val="visible"/>
                                      </p:to>
                                    </p:set>
                                    <p:animEffect>
                                      <p:cBhvr>
                                        <p:cTn id="65" dur="600"/>
                                        <p:tgtEl>
                                          <p:spTgt spid="78"/>
                                        </p:tgtEl>
                                      </p:cBhvr>
                                    </p:animEffect>
                                    <p:anim calcmode="lin" valueType="num">
                                      <p:cBhvr>
                                        <p:cTn id="66" dur="600" fill="hold"/>
                                        <p:tgtEl>
                                          <p:spTgt spid="78"/>
                                        </p:tgtEl>
                                        <p:attrNameLst>
                                          <p:attrName>ppt_x</p:attrName>
                                        </p:attrNameLst>
                                      </p:cBhvr>
                                      <p:tavLst>
                                        <p:tav tm="0">
                                          <p:val>
                                            <p:strVal val="#ppt_x"/>
                                          </p:val>
                                        </p:tav>
                                        <p:tav tm="100000">
                                          <p:val>
                                            <p:strVal val="#ppt_x"/>
                                          </p:val>
                                        </p:tav>
                                      </p:tavLst>
                                    </p:anim>
                                    <p:anim calcmode="lin" valueType="num">
                                      <p:cBhvr>
                                        <p:cTn id="67" dur="600" fill="hold"/>
                                        <p:tgtEl>
                                          <p:spTgt spid="78"/>
                                        </p:tgtEl>
                                        <p:attrNameLst>
                                          <p:attrName>ppt_y</p:attrName>
                                        </p:attrNameLst>
                                      </p:cBhvr>
                                      <p:tavLst>
                                        <p:tav tm="0">
                                          <p:val>
                                            <p:strVal val="#ppt_y+.1"/>
                                          </p:val>
                                        </p:tav>
                                        <p:tav tm="100000">
                                          <p:val>
                                            <p:strVal val="#ppt_y"/>
                                          </p:val>
                                        </p:tav>
                                      </p:tavLst>
                                    </p:anim>
                                  </p:childTnLst>
                                </p:cTn>
                              </p:par>
                            </p:childTnLst>
                          </p:cTn>
                        </p:par>
                        <p:par>
                          <p:cTn id="68" fill="hold">
                            <p:stCondLst>
                              <p:cond delay="1800"/>
                            </p:stCondLst>
                            <p:childTnLst>
                              <p:par>
                                <p:cTn id="69" presetID="10" presetClass="entr" presetSubtype="0" fill="hold" grpId="0" nodeType="afterEffect">
                                  <p:stCondLst>
                                    <p:cond delay="0"/>
                                  </p:stCondLst>
                                  <p:childTnLst>
                                    <p:set>
                                      <p:cBhvr>
                                        <p:cTn id="70" dur="1" fill="hold">
                                          <p:stCondLst>
                                            <p:cond delay="0"/>
                                          </p:stCondLst>
                                        </p:cTn>
                                        <p:tgtEl>
                                          <p:spTgt spid="65"/>
                                        </p:tgtEl>
                                        <p:attrNameLst>
                                          <p:attrName>style.visibility</p:attrName>
                                        </p:attrNameLst>
                                      </p:cBhvr>
                                      <p:to>
                                        <p:strVal val="visible"/>
                                      </p:to>
                                    </p:set>
                                    <p:anim calcmode="lin" valueType="num">
                                      <p:cBhvr>
                                        <p:cTn id="71" dur="300" fill="hold"/>
                                        <p:tgtEl>
                                          <p:spTgt spid="65"/>
                                        </p:tgtEl>
                                        <p:attrNameLst>
                                          <p:attrName>ppt_w</p:attrName>
                                        </p:attrNameLst>
                                      </p:cBhvr>
                                      <p:tavLst>
                                        <p:tav tm="0">
                                          <p:val>
                                            <p:fltVal val="0"/>
                                          </p:val>
                                        </p:tav>
                                        <p:tav tm="100000">
                                          <p:val>
                                            <p:strVal val="#ppt_w"/>
                                          </p:val>
                                        </p:tav>
                                      </p:tavLst>
                                    </p:anim>
                                    <p:anim calcmode="lin" valueType="num">
                                      <p:cBhvr>
                                        <p:cTn id="72" dur="300" fill="hold"/>
                                        <p:tgtEl>
                                          <p:spTgt spid="65"/>
                                        </p:tgtEl>
                                        <p:attrNameLst>
                                          <p:attrName>ppt_h</p:attrName>
                                        </p:attrNameLst>
                                      </p:cBhvr>
                                      <p:tavLst>
                                        <p:tav tm="0">
                                          <p:val>
                                            <p:fltVal val="0"/>
                                          </p:val>
                                        </p:tav>
                                        <p:tav tm="100000">
                                          <p:val>
                                            <p:strVal val="#ppt_h"/>
                                          </p:val>
                                        </p:tav>
                                      </p:tavLst>
                                    </p:anim>
                                    <p:animEffect>
                                      <p:cBhvr>
                                        <p:cTn id="73" dur="300"/>
                                        <p:tgtEl>
                                          <p:spTgt spid="65"/>
                                        </p:tgtEl>
                                      </p:cBhvr>
                                    </p:animEffect>
                                  </p:childTnLst>
                                </p:cTn>
                              </p:par>
                              <p:par>
                                <p:cTn id="74" presetID="10" presetClass="entr" presetSubtype="0" fill="hold" nodeType="withEffect">
                                  <p:stCondLst>
                                    <p:cond delay="0"/>
                                  </p:stCondLst>
                                  <p:childTnLst>
                                    <p:set>
                                      <p:cBhvr>
                                        <p:cTn id="75" dur="1" fill="hold">
                                          <p:stCondLst>
                                            <p:cond delay="0"/>
                                          </p:stCondLst>
                                        </p:cTn>
                                        <p:tgtEl>
                                          <p:spTgt spid="56"/>
                                        </p:tgtEl>
                                        <p:attrNameLst>
                                          <p:attrName>style.visibility</p:attrName>
                                        </p:attrNameLst>
                                      </p:cBhvr>
                                      <p:to>
                                        <p:strVal val="visible"/>
                                      </p:to>
                                    </p:set>
                                    <p:anim calcmode="lin" valueType="num">
                                      <p:cBhvr>
                                        <p:cTn id="76" dur="300" fill="hold"/>
                                        <p:tgtEl>
                                          <p:spTgt spid="56"/>
                                        </p:tgtEl>
                                        <p:attrNameLst>
                                          <p:attrName>ppt_w</p:attrName>
                                        </p:attrNameLst>
                                      </p:cBhvr>
                                      <p:tavLst>
                                        <p:tav tm="0">
                                          <p:val>
                                            <p:fltVal val="0"/>
                                          </p:val>
                                        </p:tav>
                                        <p:tav tm="100000">
                                          <p:val>
                                            <p:strVal val="#ppt_w"/>
                                          </p:val>
                                        </p:tav>
                                      </p:tavLst>
                                    </p:anim>
                                    <p:anim calcmode="lin" valueType="num">
                                      <p:cBhvr>
                                        <p:cTn id="77" dur="300" fill="hold"/>
                                        <p:tgtEl>
                                          <p:spTgt spid="56"/>
                                        </p:tgtEl>
                                        <p:attrNameLst>
                                          <p:attrName>ppt_h</p:attrName>
                                        </p:attrNameLst>
                                      </p:cBhvr>
                                      <p:tavLst>
                                        <p:tav tm="0">
                                          <p:val>
                                            <p:fltVal val="0"/>
                                          </p:val>
                                        </p:tav>
                                        <p:tav tm="100000">
                                          <p:val>
                                            <p:strVal val="#ppt_h"/>
                                          </p:val>
                                        </p:tav>
                                      </p:tavLst>
                                    </p:anim>
                                    <p:animEffect>
                                      <p:cBhvr>
                                        <p:cTn id="78" dur="300"/>
                                        <p:tgtEl>
                                          <p:spTgt spid="56"/>
                                        </p:tgtEl>
                                      </p:cBhvr>
                                    </p:animEffect>
                                  </p:childTnLst>
                                </p:cTn>
                              </p:par>
                            </p:childTnLst>
                          </p:cTn>
                        </p:par>
                        <p:par>
                          <p:cTn id="79" fill="hold">
                            <p:stCondLst>
                              <p:cond delay="2100"/>
                            </p:stCondLst>
                            <p:childTnLst>
                              <p:par>
                                <p:cTn id="80" presetID="42" presetClass="entr" presetSubtype="0" fill="hold" grpId="0" nodeType="afterEffect">
                                  <p:stCondLst>
                                    <p:cond delay="0"/>
                                  </p:stCondLst>
                                  <p:childTnLst>
                                    <p:set>
                                      <p:cBhvr>
                                        <p:cTn id="81" dur="1" fill="hold">
                                          <p:stCondLst>
                                            <p:cond delay="0"/>
                                          </p:stCondLst>
                                        </p:cTn>
                                        <p:tgtEl>
                                          <p:spTgt spid="73"/>
                                        </p:tgtEl>
                                        <p:attrNameLst>
                                          <p:attrName>style.visibility</p:attrName>
                                        </p:attrNameLst>
                                      </p:cBhvr>
                                      <p:to>
                                        <p:strVal val="visible"/>
                                      </p:to>
                                    </p:set>
                                    <p:animEffect>
                                      <p:cBhvr>
                                        <p:cTn id="82" dur="600"/>
                                        <p:tgtEl>
                                          <p:spTgt spid="73"/>
                                        </p:tgtEl>
                                      </p:cBhvr>
                                    </p:animEffect>
                                    <p:anim calcmode="lin" valueType="num">
                                      <p:cBhvr>
                                        <p:cTn id="83" dur="600" fill="hold"/>
                                        <p:tgtEl>
                                          <p:spTgt spid="73"/>
                                        </p:tgtEl>
                                        <p:attrNameLst>
                                          <p:attrName>ppt_x</p:attrName>
                                        </p:attrNameLst>
                                      </p:cBhvr>
                                      <p:tavLst>
                                        <p:tav tm="0">
                                          <p:val>
                                            <p:strVal val="#ppt_x"/>
                                          </p:val>
                                        </p:tav>
                                        <p:tav tm="100000">
                                          <p:val>
                                            <p:strVal val="#ppt_x"/>
                                          </p:val>
                                        </p:tav>
                                      </p:tavLst>
                                    </p:anim>
                                    <p:anim calcmode="lin" valueType="num">
                                      <p:cBhvr>
                                        <p:cTn id="84" dur="600" fill="hold"/>
                                        <p:tgtEl>
                                          <p:spTgt spid="7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Effect>
                                      <p:cBhvr>
                                        <p:cTn id="87" dur="600"/>
                                        <p:tgtEl>
                                          <p:spTgt spid="72"/>
                                        </p:tgtEl>
                                      </p:cBhvr>
                                    </p:animEffect>
                                    <p:anim calcmode="lin" valueType="num">
                                      <p:cBhvr>
                                        <p:cTn id="88" dur="600" fill="hold"/>
                                        <p:tgtEl>
                                          <p:spTgt spid="72"/>
                                        </p:tgtEl>
                                        <p:attrNameLst>
                                          <p:attrName>ppt_x</p:attrName>
                                        </p:attrNameLst>
                                      </p:cBhvr>
                                      <p:tavLst>
                                        <p:tav tm="0">
                                          <p:val>
                                            <p:strVal val="#ppt_x"/>
                                          </p:val>
                                        </p:tav>
                                        <p:tav tm="100000">
                                          <p:val>
                                            <p:strVal val="#ppt_x"/>
                                          </p:val>
                                        </p:tav>
                                      </p:tavLst>
                                    </p:anim>
                                    <p:anim calcmode="lin" valueType="num">
                                      <p:cBhvr>
                                        <p:cTn id="89" dur="600" fill="hold"/>
                                        <p:tgtEl>
                                          <p:spTgt spid="72"/>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59"/>
                                        </p:tgtEl>
                                        <p:attrNameLst>
                                          <p:attrName>style.visibility</p:attrName>
                                        </p:attrNameLst>
                                      </p:cBhvr>
                                      <p:to>
                                        <p:strVal val="visible"/>
                                      </p:to>
                                    </p:set>
                                    <p:animEffect>
                                      <p:cBhvr>
                                        <p:cTn id="92" dur="600"/>
                                        <p:tgtEl>
                                          <p:spTgt spid="59"/>
                                        </p:tgtEl>
                                      </p:cBhvr>
                                    </p:animEffect>
                                    <p:anim calcmode="lin" valueType="num">
                                      <p:cBhvr>
                                        <p:cTn id="93" dur="600" fill="hold"/>
                                        <p:tgtEl>
                                          <p:spTgt spid="59"/>
                                        </p:tgtEl>
                                        <p:attrNameLst>
                                          <p:attrName>ppt_x</p:attrName>
                                        </p:attrNameLst>
                                      </p:cBhvr>
                                      <p:tavLst>
                                        <p:tav tm="0">
                                          <p:val>
                                            <p:strVal val="#ppt_x"/>
                                          </p:val>
                                        </p:tav>
                                        <p:tav tm="100000">
                                          <p:val>
                                            <p:strVal val="#ppt_x"/>
                                          </p:val>
                                        </p:tav>
                                      </p:tavLst>
                                    </p:anim>
                                    <p:anim calcmode="lin" valueType="num">
                                      <p:cBhvr>
                                        <p:cTn id="94" dur="600" fill="hold"/>
                                        <p:tgtEl>
                                          <p:spTgt spid="59"/>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77"/>
                                        </p:tgtEl>
                                        <p:attrNameLst>
                                          <p:attrName>style.visibility</p:attrName>
                                        </p:attrNameLst>
                                      </p:cBhvr>
                                      <p:to>
                                        <p:strVal val="visible"/>
                                      </p:to>
                                    </p:set>
                                    <p:animEffect>
                                      <p:cBhvr>
                                        <p:cTn id="97" dur="600"/>
                                        <p:tgtEl>
                                          <p:spTgt spid="77"/>
                                        </p:tgtEl>
                                      </p:cBhvr>
                                    </p:animEffect>
                                    <p:anim calcmode="lin" valueType="num">
                                      <p:cBhvr>
                                        <p:cTn id="98" dur="600" fill="hold"/>
                                        <p:tgtEl>
                                          <p:spTgt spid="77"/>
                                        </p:tgtEl>
                                        <p:attrNameLst>
                                          <p:attrName>ppt_x</p:attrName>
                                        </p:attrNameLst>
                                      </p:cBhvr>
                                      <p:tavLst>
                                        <p:tav tm="0">
                                          <p:val>
                                            <p:strVal val="#ppt_x"/>
                                          </p:val>
                                        </p:tav>
                                        <p:tav tm="100000">
                                          <p:val>
                                            <p:strVal val="#ppt_x"/>
                                          </p:val>
                                        </p:tav>
                                      </p:tavLst>
                                    </p:anim>
                                    <p:anim calcmode="lin" valueType="num">
                                      <p:cBhvr>
                                        <p:cTn id="99" dur="600" fill="hold"/>
                                        <p:tgtEl>
                                          <p:spTgt spid="77"/>
                                        </p:tgtEl>
                                        <p:attrNameLst>
                                          <p:attrName>ppt_y</p:attrName>
                                        </p:attrNameLst>
                                      </p:cBhvr>
                                      <p:tavLst>
                                        <p:tav tm="0">
                                          <p:val>
                                            <p:strVal val="#ppt_y-.1"/>
                                          </p:val>
                                        </p:tav>
                                        <p:tav tm="100000">
                                          <p:val>
                                            <p:strVal val="#ppt_y"/>
                                          </p:val>
                                        </p:tav>
                                      </p:tavLst>
                                    </p:anim>
                                  </p:childTnLst>
                                </p:cTn>
                              </p:par>
                            </p:childTnLst>
                          </p:cTn>
                        </p:par>
                        <p:par>
                          <p:cTn id="100" fill="hold">
                            <p:stCondLst>
                              <p:cond delay="2700"/>
                            </p:stCondLst>
                            <p:childTnLst>
                              <p:par>
                                <p:cTn id="101" presetID="10" presetClass="entr" presetSubtype="0" fill="hold" grpId="0" nodeType="afterEffect">
                                  <p:stCondLst>
                                    <p:cond delay="0"/>
                                  </p:stCondLst>
                                  <p:childTnLst>
                                    <p:set>
                                      <p:cBhvr>
                                        <p:cTn id="102" dur="1" fill="hold">
                                          <p:stCondLst>
                                            <p:cond delay="0"/>
                                          </p:stCondLst>
                                        </p:cTn>
                                        <p:tgtEl>
                                          <p:spTgt spid="69"/>
                                        </p:tgtEl>
                                        <p:attrNameLst>
                                          <p:attrName>style.visibility</p:attrName>
                                        </p:attrNameLst>
                                      </p:cBhvr>
                                      <p:to>
                                        <p:strVal val="visible"/>
                                      </p:to>
                                    </p:set>
                                    <p:anim calcmode="lin" valueType="num">
                                      <p:cBhvr>
                                        <p:cTn id="103" dur="300" fill="hold"/>
                                        <p:tgtEl>
                                          <p:spTgt spid="69"/>
                                        </p:tgtEl>
                                        <p:attrNameLst>
                                          <p:attrName>ppt_w</p:attrName>
                                        </p:attrNameLst>
                                      </p:cBhvr>
                                      <p:tavLst>
                                        <p:tav tm="0">
                                          <p:val>
                                            <p:fltVal val="0"/>
                                          </p:val>
                                        </p:tav>
                                        <p:tav tm="100000">
                                          <p:val>
                                            <p:strVal val="#ppt_w"/>
                                          </p:val>
                                        </p:tav>
                                      </p:tavLst>
                                    </p:anim>
                                    <p:anim calcmode="lin" valueType="num">
                                      <p:cBhvr>
                                        <p:cTn id="104" dur="300" fill="hold"/>
                                        <p:tgtEl>
                                          <p:spTgt spid="69"/>
                                        </p:tgtEl>
                                        <p:attrNameLst>
                                          <p:attrName>ppt_h</p:attrName>
                                        </p:attrNameLst>
                                      </p:cBhvr>
                                      <p:tavLst>
                                        <p:tav tm="0">
                                          <p:val>
                                            <p:fltVal val="0"/>
                                          </p:val>
                                        </p:tav>
                                        <p:tav tm="100000">
                                          <p:val>
                                            <p:strVal val="#ppt_h"/>
                                          </p:val>
                                        </p:tav>
                                      </p:tavLst>
                                    </p:anim>
                                    <p:animEffect>
                                      <p:cBhvr>
                                        <p:cTn id="105" dur="300"/>
                                        <p:tgtEl>
                                          <p:spTgt spid="69"/>
                                        </p:tgtEl>
                                      </p:cBhvr>
                                    </p:animEffect>
                                  </p:childTnLst>
                                </p:cTn>
                              </p:par>
                              <p:par>
                                <p:cTn id="106" presetID="10" presetClass="entr" presetSubtype="0" fill="hold" nodeType="withEffect">
                                  <p:stCondLst>
                                    <p:cond delay="0"/>
                                  </p:stCondLst>
                                  <p:childTnLst>
                                    <p:set>
                                      <p:cBhvr>
                                        <p:cTn id="107" dur="1" fill="hold">
                                          <p:stCondLst>
                                            <p:cond delay="0"/>
                                          </p:stCondLst>
                                        </p:cTn>
                                        <p:tgtEl>
                                          <p:spTgt spid="66"/>
                                        </p:tgtEl>
                                        <p:attrNameLst>
                                          <p:attrName>style.visibility</p:attrName>
                                        </p:attrNameLst>
                                      </p:cBhvr>
                                      <p:to>
                                        <p:strVal val="visible"/>
                                      </p:to>
                                    </p:set>
                                    <p:anim calcmode="lin" valueType="num">
                                      <p:cBhvr>
                                        <p:cTn id="108" dur="300" fill="hold"/>
                                        <p:tgtEl>
                                          <p:spTgt spid="66"/>
                                        </p:tgtEl>
                                        <p:attrNameLst>
                                          <p:attrName>ppt_w</p:attrName>
                                        </p:attrNameLst>
                                      </p:cBhvr>
                                      <p:tavLst>
                                        <p:tav tm="0">
                                          <p:val>
                                            <p:fltVal val="0"/>
                                          </p:val>
                                        </p:tav>
                                        <p:tav tm="100000">
                                          <p:val>
                                            <p:strVal val="#ppt_w"/>
                                          </p:val>
                                        </p:tav>
                                      </p:tavLst>
                                    </p:anim>
                                    <p:anim calcmode="lin" valueType="num">
                                      <p:cBhvr>
                                        <p:cTn id="109" dur="300" fill="hold"/>
                                        <p:tgtEl>
                                          <p:spTgt spid="66"/>
                                        </p:tgtEl>
                                        <p:attrNameLst>
                                          <p:attrName>ppt_h</p:attrName>
                                        </p:attrNameLst>
                                      </p:cBhvr>
                                      <p:tavLst>
                                        <p:tav tm="0">
                                          <p:val>
                                            <p:fltVal val="0"/>
                                          </p:val>
                                        </p:tav>
                                        <p:tav tm="100000">
                                          <p:val>
                                            <p:strVal val="#ppt_h"/>
                                          </p:val>
                                        </p:tav>
                                      </p:tavLst>
                                    </p:anim>
                                    <p:animEffect>
                                      <p:cBhvr>
                                        <p:cTn id="110" dur="300"/>
                                        <p:tgtEl>
                                          <p:spTgt spid="66"/>
                                        </p:tgtEl>
                                      </p:cBhvr>
                                    </p:animEffect>
                                  </p:childTnLst>
                                </p:cTn>
                              </p:par>
                            </p:childTnLst>
                          </p:cTn>
                        </p:par>
                        <p:par>
                          <p:cTn id="111" fill="hold">
                            <p:stCondLst>
                              <p:cond delay="3000"/>
                            </p:stCondLst>
                            <p:childTnLst>
                              <p:par>
                                <p:cTn id="112" presetID="47" presetClass="entr" presetSubtype="0" fill="hold" grpId="0" nodeType="afterEffect">
                                  <p:stCondLst>
                                    <p:cond delay="0"/>
                                  </p:stCondLst>
                                  <p:childTnLst>
                                    <p:set>
                                      <p:cBhvr>
                                        <p:cTn id="113" dur="1" fill="hold">
                                          <p:stCondLst>
                                            <p:cond delay="0"/>
                                          </p:stCondLst>
                                        </p:cTn>
                                        <p:tgtEl>
                                          <p:spTgt spid="75"/>
                                        </p:tgtEl>
                                        <p:attrNameLst>
                                          <p:attrName>style.visibility</p:attrName>
                                        </p:attrNameLst>
                                      </p:cBhvr>
                                      <p:to>
                                        <p:strVal val="visible"/>
                                      </p:to>
                                    </p:set>
                                    <p:animEffect>
                                      <p:cBhvr>
                                        <p:cTn id="114" dur="600"/>
                                        <p:tgtEl>
                                          <p:spTgt spid="75"/>
                                        </p:tgtEl>
                                      </p:cBhvr>
                                    </p:animEffect>
                                    <p:anim calcmode="lin" valueType="num">
                                      <p:cBhvr>
                                        <p:cTn id="115" dur="600" fill="hold"/>
                                        <p:tgtEl>
                                          <p:spTgt spid="75"/>
                                        </p:tgtEl>
                                        <p:attrNameLst>
                                          <p:attrName>ppt_x</p:attrName>
                                        </p:attrNameLst>
                                      </p:cBhvr>
                                      <p:tavLst>
                                        <p:tav tm="0">
                                          <p:val>
                                            <p:strVal val="#ppt_x"/>
                                          </p:val>
                                        </p:tav>
                                        <p:tav tm="100000">
                                          <p:val>
                                            <p:strVal val="#ppt_x"/>
                                          </p:val>
                                        </p:tav>
                                      </p:tavLst>
                                    </p:anim>
                                    <p:anim calcmode="lin" valueType="num">
                                      <p:cBhvr>
                                        <p:cTn id="116" dur="600" fill="hold"/>
                                        <p:tgtEl>
                                          <p:spTgt spid="75"/>
                                        </p:tgtEl>
                                        <p:attrNameLst>
                                          <p:attrName>ppt_y</p:attrName>
                                        </p:attrNameLst>
                                      </p:cBhvr>
                                      <p:tavLst>
                                        <p:tav tm="0">
                                          <p:val>
                                            <p:strVal val="#ppt_y-.1"/>
                                          </p:val>
                                        </p:tav>
                                        <p:tav tm="100000">
                                          <p:val>
                                            <p:strVal val="#ppt_y"/>
                                          </p:val>
                                        </p:tav>
                                      </p:tavLst>
                                    </p:anim>
                                  </p:childTnLst>
                                </p:cTn>
                              </p:par>
                              <p:par>
                                <p:cTn id="117" presetID="47" presetClass="entr" presetSubtype="0" fill="hold" grpId="0" nodeType="withEffect">
                                  <p:stCondLst>
                                    <p:cond delay="0"/>
                                  </p:stCondLst>
                                  <p:childTnLst>
                                    <p:set>
                                      <p:cBhvr>
                                        <p:cTn id="118" dur="1" fill="hold">
                                          <p:stCondLst>
                                            <p:cond delay="0"/>
                                          </p:stCondLst>
                                        </p:cTn>
                                        <p:tgtEl>
                                          <p:spTgt spid="74"/>
                                        </p:tgtEl>
                                        <p:attrNameLst>
                                          <p:attrName>style.visibility</p:attrName>
                                        </p:attrNameLst>
                                      </p:cBhvr>
                                      <p:to>
                                        <p:strVal val="visible"/>
                                      </p:to>
                                    </p:set>
                                    <p:animEffect>
                                      <p:cBhvr>
                                        <p:cTn id="119" dur="600"/>
                                        <p:tgtEl>
                                          <p:spTgt spid="74"/>
                                        </p:tgtEl>
                                      </p:cBhvr>
                                    </p:animEffect>
                                    <p:anim calcmode="lin" valueType="num">
                                      <p:cBhvr>
                                        <p:cTn id="120" dur="600" fill="hold"/>
                                        <p:tgtEl>
                                          <p:spTgt spid="74"/>
                                        </p:tgtEl>
                                        <p:attrNameLst>
                                          <p:attrName>ppt_x</p:attrName>
                                        </p:attrNameLst>
                                      </p:cBhvr>
                                      <p:tavLst>
                                        <p:tav tm="0">
                                          <p:val>
                                            <p:strVal val="#ppt_x"/>
                                          </p:val>
                                        </p:tav>
                                        <p:tav tm="100000">
                                          <p:val>
                                            <p:strVal val="#ppt_x"/>
                                          </p:val>
                                        </p:tav>
                                      </p:tavLst>
                                    </p:anim>
                                    <p:anim calcmode="lin" valueType="num">
                                      <p:cBhvr>
                                        <p:cTn id="121" dur="600" fill="hold"/>
                                        <p:tgtEl>
                                          <p:spTgt spid="74"/>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60"/>
                                        </p:tgtEl>
                                        <p:attrNameLst>
                                          <p:attrName>style.visibility</p:attrName>
                                        </p:attrNameLst>
                                      </p:cBhvr>
                                      <p:to>
                                        <p:strVal val="visible"/>
                                      </p:to>
                                    </p:set>
                                    <p:animEffect>
                                      <p:cBhvr>
                                        <p:cTn id="124" dur="600"/>
                                        <p:tgtEl>
                                          <p:spTgt spid="60"/>
                                        </p:tgtEl>
                                      </p:cBhvr>
                                    </p:animEffect>
                                    <p:anim calcmode="lin" valueType="num">
                                      <p:cBhvr>
                                        <p:cTn id="125" dur="600" fill="hold"/>
                                        <p:tgtEl>
                                          <p:spTgt spid="60"/>
                                        </p:tgtEl>
                                        <p:attrNameLst>
                                          <p:attrName>ppt_x</p:attrName>
                                        </p:attrNameLst>
                                      </p:cBhvr>
                                      <p:tavLst>
                                        <p:tav tm="0">
                                          <p:val>
                                            <p:strVal val="#ppt_x"/>
                                          </p:val>
                                        </p:tav>
                                        <p:tav tm="100000">
                                          <p:val>
                                            <p:strVal val="#ppt_x"/>
                                          </p:val>
                                        </p:tav>
                                      </p:tavLst>
                                    </p:anim>
                                    <p:anim calcmode="lin" valueType="num">
                                      <p:cBhvr>
                                        <p:cTn id="126" dur="600" fill="hold"/>
                                        <p:tgtEl>
                                          <p:spTgt spid="60"/>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visible"/>
                                      </p:to>
                                    </p:set>
                                    <p:animEffect>
                                      <p:cBhvr>
                                        <p:cTn id="129" dur="600"/>
                                        <p:tgtEl>
                                          <p:spTgt spid="79"/>
                                        </p:tgtEl>
                                      </p:cBhvr>
                                    </p:animEffect>
                                    <p:anim calcmode="lin" valueType="num">
                                      <p:cBhvr>
                                        <p:cTn id="130" dur="600" fill="hold"/>
                                        <p:tgtEl>
                                          <p:spTgt spid="79"/>
                                        </p:tgtEl>
                                        <p:attrNameLst>
                                          <p:attrName>ppt_x</p:attrName>
                                        </p:attrNameLst>
                                      </p:cBhvr>
                                      <p:tavLst>
                                        <p:tav tm="0">
                                          <p:val>
                                            <p:strVal val="#ppt_x"/>
                                          </p:val>
                                        </p:tav>
                                        <p:tav tm="100000">
                                          <p:val>
                                            <p:strVal val="#ppt_x"/>
                                          </p:val>
                                        </p:tav>
                                      </p:tavLst>
                                    </p:anim>
                                    <p:anim calcmode="lin" valueType="num">
                                      <p:cBhvr>
                                        <p:cTn id="131" dur="6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autoUpdateAnimBg="0"/>
      <p:bldP spid="55" grpId="0" bldLvl="0" animBg="1" autoUpdateAnimBg="0"/>
      <p:bldP spid="59" grpId="0" bldLvl="0" animBg="1" autoUpdateAnimBg="0"/>
      <p:bldP spid="60" grpId="0" bldLvl="0" animBg="1" autoUpdateAnimBg="0"/>
      <p:bldP spid="61" grpId="0" bldLvl="0" autoUpdateAnimBg="0"/>
      <p:bldP spid="62" grpId="0" bldLvl="0" autoUpdateAnimBg="0"/>
      <p:bldP spid="63" grpId="0" bldLvl="0" autoUpdateAnimBg="0"/>
      <p:bldP spid="64" grpId="0" bldLvl="0" autoUpdateAnimBg="0"/>
      <p:bldP spid="65" grpId="0" bldLvl="0" autoUpdateAnimBg="0"/>
      <p:bldP spid="69" grpId="0" bldLvl="0" autoUpdateAnimBg="0"/>
      <p:bldP spid="70" grpId="0" bldLvl="0" autoUpdateAnimBg="0"/>
      <p:bldP spid="71" grpId="0" bldLvl="0" autoUpdateAnimBg="0"/>
      <p:bldP spid="72" grpId="0" bldLvl="0" autoUpdateAnimBg="0"/>
      <p:bldP spid="73" grpId="0" bldLvl="0" autoUpdateAnimBg="0"/>
      <p:bldP spid="74" grpId="0" bldLvl="0" autoUpdateAnimBg="0"/>
      <p:bldP spid="75" grpId="0" bldLvl="0" autoUpdateAnimBg="0"/>
      <p:bldP spid="76" grpId="0" bldLvl="0" autoUpdateAnimBg="0"/>
      <p:bldP spid="77" grpId="0" bldLvl="0" autoUpdateAnimBg="0"/>
      <p:bldP spid="78" grpId="0" bldLvl="0" autoUpdateAnimBg="0"/>
      <p:bldP spid="79"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13005" y="962681"/>
            <a:ext cx="4064000" cy="3792614"/>
          </a:xfrm>
          <a:prstGeom prst="rect">
            <a:avLst/>
          </a:prstGeom>
        </p:spPr>
      </p:pic>
      <p:sp>
        <p:nvSpPr>
          <p:cNvPr id="12" name="文本框 11"/>
          <p:cNvSpPr txBox="1"/>
          <p:nvPr/>
        </p:nvSpPr>
        <p:spPr>
          <a:xfrm>
            <a:off x="4727594" y="1753866"/>
            <a:ext cx="3235822" cy="646331"/>
          </a:xfrm>
          <a:prstGeom prst="rect">
            <a:avLst/>
          </a:prstGeom>
          <a:noFill/>
        </p:spPr>
        <p:txBody>
          <a:bodyPr wrap="none" rtlCol="0">
            <a:spAutoFit/>
          </a:bodyPr>
          <a:lstStyle/>
          <a:p>
            <a:pPr algn="ctr"/>
            <a:r>
              <a:rPr lang="en-US" altLang="zh-CN" sz="3600" b="1" dirty="0">
                <a:solidFill>
                  <a:srgbClr val="4F3726"/>
                </a:solidFill>
                <a:latin typeface="微软雅黑" panose="020B0503020204020204" pitchFamily="34" charset="-122"/>
                <a:ea typeface="微软雅黑" panose="020B0503020204020204" pitchFamily="34" charset="-122"/>
              </a:rPr>
              <a:t>THANK YOU!</a:t>
            </a:r>
            <a:endParaRPr lang="zh-CN" altLang="en-US" sz="3600" b="1" dirty="0">
              <a:solidFill>
                <a:srgbClr val="4F3726"/>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710154" y="3806448"/>
            <a:ext cx="6734008" cy="646331"/>
          </a:xfrm>
          <a:prstGeom prst="rect">
            <a:avLst/>
          </a:prstGeom>
          <a:noFill/>
        </p:spPr>
        <p:txBody>
          <a:bodyPr wrap="square" rtlCol="0">
            <a:spAutoFit/>
          </a:bodyPr>
          <a:lstStyle/>
          <a:p>
            <a:r>
              <a:rPr lang="en-US" altLang="zh-CN" sz="1200" b="1" dirty="0">
                <a:solidFill>
                  <a:srgbClr val="4F3726"/>
                </a:solidFill>
                <a:latin typeface="微软雅黑" panose="020B0503020204020204" pitchFamily="34" charset="-122"/>
                <a:ea typeface="微软雅黑" panose="020B0503020204020204" pitchFamily="34" charset="-122"/>
              </a:rPr>
              <a:t>Link to visualizations: </a:t>
            </a:r>
            <a:r>
              <a:rPr lang="en-US" altLang="zh-CN" sz="1200" b="1" dirty="0">
                <a:solidFill>
                  <a:srgbClr val="4F3726"/>
                </a:solidFill>
                <a:latin typeface="微软雅黑" panose="020B0503020204020204" pitchFamily="34" charset="-122"/>
                <a:ea typeface="微软雅黑" panose="020B0503020204020204" pitchFamily="34" charset="-122"/>
                <a:hlinkClick r:id="rId5"/>
              </a:rPr>
              <a:t>https://public.tableau.com/app/profile/munavvar.makhkamova</a:t>
            </a:r>
            <a:endParaRPr lang="en-US" altLang="zh-CN" sz="1200" b="1" dirty="0">
              <a:solidFill>
                <a:srgbClr val="4F3726"/>
              </a:solidFill>
              <a:latin typeface="微软雅黑" panose="020B0503020204020204" pitchFamily="34" charset="-122"/>
              <a:ea typeface="微软雅黑" panose="020B0503020204020204" pitchFamily="34" charset="-122"/>
            </a:endParaRPr>
          </a:p>
          <a:p>
            <a:r>
              <a:rPr lang="en-US" altLang="zh-CN" sz="1200" b="1" dirty="0">
                <a:solidFill>
                  <a:srgbClr val="4F3726"/>
                </a:solidFill>
                <a:latin typeface="微软雅黑" panose="020B0503020204020204" pitchFamily="34" charset="-122"/>
                <a:ea typeface="微软雅黑" panose="020B0503020204020204" pitchFamily="34" charset="-122"/>
              </a:rPr>
              <a:t>Email: munavvar.makhkamova@gmail.com</a:t>
            </a:r>
            <a:endParaRPr lang="zh-CN" altLang="en-US" sz="1200" b="1" dirty="0">
              <a:solidFill>
                <a:srgbClr val="4F3726"/>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4150652" y="2441496"/>
            <a:ext cx="4573755" cy="0"/>
          </a:xfrm>
          <a:prstGeom prst="line">
            <a:avLst/>
          </a:prstGeom>
          <a:ln>
            <a:solidFill>
              <a:srgbClr val="4F3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51126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iterate type="lt">
                                    <p:tmPct val="15000"/>
                                  </p:iterate>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2100"/>
                            </p:stCondLst>
                            <p:childTnLst>
                              <p:par>
                                <p:cTn id="15" presetID="22" presetClass="entr" presetSubtype="8"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2600"/>
                            </p:stCondLst>
                            <p:childTnLst>
                              <p:par>
                                <p:cTn id="19" presetID="12" presetClass="entr" presetSubtype="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ppt_y</p:attrName>
                                        </p:attrNameLst>
                                      </p:cBhvr>
                                      <p:tavLst>
                                        <p:tav tm="0">
                                          <p:val>
                                            <p:strVal val="#ppt_y-#ppt_h*1.125000"/>
                                          </p:val>
                                        </p:tav>
                                        <p:tav tm="100000">
                                          <p:val>
                                            <p:strVal val="#ppt_y"/>
                                          </p:val>
                                        </p:tav>
                                      </p:tavLst>
                                    </p:anim>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rot="5400000">
            <a:off x="1807867" y="2817040"/>
            <a:ext cx="267777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4313234" y="2817040"/>
            <a:ext cx="267777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11 Rectángulo"/>
          <p:cNvSpPr/>
          <p:nvPr/>
        </p:nvSpPr>
        <p:spPr>
          <a:xfrm>
            <a:off x="868233" y="1478155"/>
            <a:ext cx="1976209" cy="787840"/>
          </a:xfrm>
          <a:prstGeom prst="rect">
            <a:avLst/>
          </a:prstGeom>
          <a:solidFill>
            <a:schemeClr val="accent1"/>
          </a:solidFill>
          <a:ln w="63500">
            <a:solidFill>
              <a:schemeClr val="bg1"/>
            </a:solidFill>
          </a:ln>
          <a:effectLst>
            <a:outerShdw blurRad="127000" dist="38100" dir="8100000" algn="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lIns="68571" tIns="34285" rIns="68571" bIns="34285"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lvl="0" algn="ctr" fontAlgn="base">
              <a:spcBef>
                <a:spcPct val="0"/>
              </a:spcBef>
              <a:spcAft>
                <a:spcPct val="0"/>
              </a:spcAft>
              <a:defRPr/>
            </a:pPr>
            <a:r>
              <a:rPr lang="en-US" altLang="zh-CN" b="1" kern="0" dirty="0">
                <a:solidFill>
                  <a:schemeClr val="bg1"/>
                </a:solidFill>
                <a:latin typeface="微软雅黑" panose="020B0503020204020204" pitchFamily="34" charset="-122"/>
                <a:ea typeface="微软雅黑" panose="020B0503020204020204" pitchFamily="34" charset="-122"/>
              </a:rPr>
              <a:t>GOAL</a:t>
            </a:r>
            <a:endParaRPr lang="en-US" altLang="zh-CN" sz="11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矩形 22"/>
          <p:cNvSpPr/>
          <p:nvPr/>
        </p:nvSpPr>
        <p:spPr>
          <a:xfrm>
            <a:off x="926422" y="2542363"/>
            <a:ext cx="2041270" cy="1384995"/>
          </a:xfrm>
          <a:prstGeom prst="rect">
            <a:avLst/>
          </a:prstGeom>
        </p:spPr>
        <p:txBody>
          <a:bodyPr wrap="square">
            <a:spAutoFit/>
          </a:bodyPr>
          <a:lstStyle/>
          <a:p>
            <a:pPr algn="just"/>
            <a:r>
              <a:rPr lang="en-US" altLang="zh-CN" sz="1200" dirty="0">
                <a:ea typeface="微软雅黑" panose="020B0503020204020204" pitchFamily="34" charset="-122"/>
                <a:cs typeface="Times New Roman" panose="02020603050405020304" pitchFamily="18" charset="0"/>
              </a:rPr>
              <a:t>Development of a strategy for transitioning </a:t>
            </a:r>
            <a:r>
              <a:rPr lang="en-US" altLang="zh-CN" sz="1200" dirty="0" err="1">
                <a:ea typeface="微软雅黑" panose="020B0503020204020204" pitchFamily="34" charset="-122"/>
                <a:cs typeface="Times New Roman" panose="02020603050405020304" pitchFamily="18" charset="0"/>
              </a:rPr>
              <a:t>Rockbuster</a:t>
            </a:r>
            <a:r>
              <a:rPr lang="en-US" altLang="zh-CN" sz="1200" dirty="0">
                <a:ea typeface="微软雅黑" panose="020B0503020204020204" pitchFamily="34" charset="-122"/>
                <a:cs typeface="Times New Roman" panose="02020603050405020304" pitchFamily="18" charset="0"/>
              </a:rPr>
              <a:t> Stealth into online video rental company in order to remain competitive with other streaming services (i.e. Netflix, Amazon Prime)</a:t>
            </a:r>
          </a:p>
        </p:txBody>
      </p:sp>
      <p:sp>
        <p:nvSpPr>
          <p:cNvPr id="24" name="42 Rectángulo"/>
          <p:cNvSpPr/>
          <p:nvPr/>
        </p:nvSpPr>
        <p:spPr>
          <a:xfrm>
            <a:off x="3393147" y="1478156"/>
            <a:ext cx="1976210" cy="787840"/>
          </a:xfrm>
          <a:prstGeom prst="rect">
            <a:avLst/>
          </a:prstGeom>
          <a:solidFill>
            <a:schemeClr val="accent2"/>
          </a:solidFill>
          <a:ln w="63500">
            <a:solidFill>
              <a:schemeClr val="bg1"/>
            </a:solidFill>
          </a:ln>
          <a:effectLst>
            <a:outerShdw blurRad="127000" dist="38100" dir="8100000" algn="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lIns="68571" tIns="34285" rIns="68571" bIns="34285" anchor="ctr"/>
          <a:lstStyle/>
          <a:p>
            <a:pPr lvl="0" algn="ctr" eaLnBrk="0" fontAlgn="base" hangingPunct="0">
              <a:spcBef>
                <a:spcPct val="0"/>
              </a:spcBef>
              <a:spcAft>
                <a:spcPct val="0"/>
              </a:spcAft>
              <a:defRPr/>
            </a:pPr>
            <a:r>
              <a:rPr lang="en-US" altLang="zh-CN" b="1" kern="0" dirty="0">
                <a:solidFill>
                  <a:schemeClr val="bg1"/>
                </a:solidFill>
                <a:latin typeface="微软雅黑" panose="020B0503020204020204" pitchFamily="34" charset="-122"/>
                <a:ea typeface="微软雅黑" panose="020B0503020204020204" pitchFamily="34" charset="-122"/>
              </a:rPr>
              <a:t>TOOLS USED</a:t>
            </a:r>
            <a:endParaRPr lang="en-US" altLang="zh-CN" sz="11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矩形 26"/>
          <p:cNvSpPr/>
          <p:nvPr/>
        </p:nvSpPr>
        <p:spPr>
          <a:xfrm>
            <a:off x="3270003" y="2563213"/>
            <a:ext cx="2299524" cy="1015663"/>
          </a:xfrm>
          <a:prstGeom prst="rect">
            <a:avLst/>
          </a:prstGeom>
        </p:spPr>
        <p:txBody>
          <a:bodyPr wrap="square">
            <a:spAutoFit/>
          </a:bodyPr>
          <a:lstStyle/>
          <a:p>
            <a:pPr lvl="0" algn="just"/>
            <a:r>
              <a:rPr lang="en-US" sz="1200" dirty="0">
                <a:solidFill>
                  <a:prstClr val="black"/>
                </a:solidFill>
              </a:rPr>
              <a:t>SQL – to retrieve the necessary data from the database, Excel- to collect data from SQL and analyze it, </a:t>
            </a:r>
            <a:r>
              <a:rPr lang="en-US" sz="1200" dirty="0" err="1">
                <a:solidFill>
                  <a:prstClr val="black"/>
                </a:solidFill>
              </a:rPr>
              <a:t>Tableu</a:t>
            </a:r>
            <a:r>
              <a:rPr lang="en-US" sz="1200" dirty="0">
                <a:solidFill>
                  <a:prstClr val="black"/>
                </a:solidFill>
              </a:rPr>
              <a:t> – to create visualizations</a:t>
            </a:r>
            <a:endParaRPr lang="ru-RU" sz="1200" dirty="0">
              <a:solidFill>
                <a:prstClr val="black"/>
              </a:solidFill>
            </a:endParaRPr>
          </a:p>
        </p:txBody>
      </p:sp>
      <p:sp>
        <p:nvSpPr>
          <p:cNvPr id="28" name="51 Rectángulo"/>
          <p:cNvSpPr/>
          <p:nvPr/>
        </p:nvSpPr>
        <p:spPr>
          <a:xfrm>
            <a:off x="5906837" y="1478156"/>
            <a:ext cx="1977532" cy="787839"/>
          </a:xfrm>
          <a:prstGeom prst="rect">
            <a:avLst/>
          </a:prstGeom>
          <a:solidFill>
            <a:schemeClr val="accent3"/>
          </a:solidFill>
          <a:ln w="63500">
            <a:solidFill>
              <a:schemeClr val="bg1"/>
            </a:solidFill>
          </a:ln>
          <a:effectLst>
            <a:outerShdw blurRad="127000" dist="38100" dir="8100000" algn="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lIns="68571" tIns="34285" rIns="68571" bIns="34285" anchor="ctr"/>
          <a:lstStyle/>
          <a:p>
            <a:pPr lvl="0" algn="ctr" eaLnBrk="0" fontAlgn="base" hangingPunct="0">
              <a:spcBef>
                <a:spcPct val="0"/>
              </a:spcBef>
              <a:spcAft>
                <a:spcPct val="0"/>
              </a:spcAft>
              <a:defRPr/>
            </a:pPr>
            <a:r>
              <a:rPr lang="en-US" altLang="zh-CN" b="1" kern="0" dirty="0">
                <a:solidFill>
                  <a:schemeClr val="bg1"/>
                </a:solidFill>
                <a:latin typeface="微软雅黑" panose="020B0503020204020204" pitchFamily="34" charset="-122"/>
                <a:ea typeface="微软雅黑" panose="020B0503020204020204" pitchFamily="34" charset="-122"/>
              </a:rPr>
              <a:t>SUMMARY OF FINDINGS</a:t>
            </a:r>
            <a:endParaRPr lang="en-US" altLang="zh-CN" sz="11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矩形 30"/>
          <p:cNvSpPr/>
          <p:nvPr/>
        </p:nvSpPr>
        <p:spPr>
          <a:xfrm>
            <a:off x="5852289" y="2563213"/>
            <a:ext cx="2550493" cy="1938992"/>
          </a:xfrm>
          <a:prstGeom prst="rect">
            <a:avLst/>
          </a:prstGeom>
        </p:spPr>
        <p:txBody>
          <a:bodyPr wrap="square">
            <a:spAutoFit/>
          </a:bodyPr>
          <a:lstStyle/>
          <a:p>
            <a:pPr lvl="0" algn="just"/>
            <a:r>
              <a:rPr lang="en-US" sz="1200" dirty="0">
                <a:solidFill>
                  <a:prstClr val="black"/>
                </a:solidFill>
              </a:rPr>
              <a:t>It was found that the sales vary greatly among the regions and countries like India,   China and United States bring the highest revenue.  Most of the customers preferred more mature movies rated PG-13, NC-17 or PG and the most popular genre was sports, followed by sci-fi and animation. Average rental duration was 5 days.</a:t>
            </a:r>
            <a:endParaRPr lang="ru-RU" sz="1200" dirty="0">
              <a:solidFill>
                <a:prstClr val="black"/>
              </a:solidFill>
            </a:endParaRPr>
          </a:p>
        </p:txBody>
      </p:sp>
      <p:sp>
        <p:nvSpPr>
          <p:cNvPr id="32" name="TextBox 31"/>
          <p:cNvSpPr txBox="1"/>
          <p:nvPr/>
        </p:nvSpPr>
        <p:spPr>
          <a:xfrm>
            <a:off x="823322" y="205624"/>
            <a:ext cx="3559821" cy="400110"/>
          </a:xfrm>
          <a:prstGeom prst="rect">
            <a:avLst/>
          </a:prstGeom>
          <a:noFill/>
        </p:spPr>
        <p:txBody>
          <a:bodyPr wrap="none" rtlCol="0">
            <a:spAutoFit/>
          </a:bodyPr>
          <a:lstStyle/>
          <a:p>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Overview of Data Analysis</a:t>
            </a:r>
            <a:endParaRPr lang="en-GB"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634830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randombar(horizontal)">
                                      <p:cBhvr>
                                        <p:cTn id="15" dur="500"/>
                                        <p:tgtEl>
                                          <p:spTgt spid="24"/>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up)">
                                      <p:cBhvr>
                                        <p:cTn id="19" dur="500"/>
                                        <p:tgtEl>
                                          <p:spTgt spid="19"/>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randombar(horizontal)">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4"/>
          <p:cNvSpPr txBox="1">
            <a:spLocks/>
          </p:cNvSpPr>
          <p:nvPr/>
        </p:nvSpPr>
        <p:spPr>
          <a:xfrm>
            <a:off x="611560" y="346774"/>
            <a:ext cx="4715513"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Key Business Questions</a:t>
            </a:r>
            <a:endParaRPr lang="en-GB"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738572" y="843558"/>
            <a:ext cx="764985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16"/>
          <p:cNvSpPr txBox="1">
            <a:spLocks noChangeArrowheads="1"/>
          </p:cNvSpPr>
          <p:nvPr/>
        </p:nvSpPr>
        <p:spPr bwMode="auto">
          <a:xfrm>
            <a:off x="1987383" y="1100741"/>
            <a:ext cx="593366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800" dirty="0"/>
              <a:t>Which movies contributed the most/least to revenue gain?</a:t>
            </a:r>
            <a:endParaRPr lang="ru-RU" sz="1800" dirty="0"/>
          </a:p>
        </p:txBody>
      </p:sp>
      <p:sp>
        <p:nvSpPr>
          <p:cNvPr id="37" name="Text Box 39"/>
          <p:cNvSpPr txBox="1">
            <a:spLocks noChangeArrowheads="1"/>
          </p:cNvSpPr>
          <p:nvPr/>
        </p:nvSpPr>
        <p:spPr bwMode="auto">
          <a:xfrm>
            <a:off x="2811639" y="1873553"/>
            <a:ext cx="524911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800" dirty="0"/>
              <a:t>What was the average rental duration for all videos?</a:t>
            </a:r>
            <a:endParaRPr lang="ru-RU" sz="1800" dirty="0"/>
          </a:p>
        </p:txBody>
      </p:sp>
      <p:grpSp>
        <p:nvGrpSpPr>
          <p:cNvPr id="6" name="组合 5"/>
          <p:cNvGrpSpPr/>
          <p:nvPr/>
        </p:nvGrpSpPr>
        <p:grpSpPr>
          <a:xfrm>
            <a:off x="1774190" y="1749562"/>
            <a:ext cx="614120" cy="615462"/>
            <a:chOff x="1982283" y="1404696"/>
            <a:chExt cx="1036261" cy="1036518"/>
          </a:xfrm>
        </p:grpSpPr>
        <p:sp>
          <p:nvSpPr>
            <p:cNvPr id="29" name="Oval 53"/>
            <p:cNvSpPr>
              <a:spLocks noChangeArrowheads="1"/>
            </p:cNvSpPr>
            <p:nvPr/>
          </p:nvSpPr>
          <p:spPr bwMode="auto">
            <a:xfrm>
              <a:off x="1982283" y="1404696"/>
              <a:ext cx="1036261" cy="1036518"/>
            </a:xfrm>
            <a:prstGeom prst="ellipse">
              <a:avLst/>
            </a:prstGeom>
            <a:solidFill>
              <a:schemeClr val="accent2"/>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44" name="Text Box 59"/>
            <p:cNvSpPr txBox="1">
              <a:spLocks noChangeArrowheads="1"/>
            </p:cNvSpPr>
            <p:nvPr/>
          </p:nvSpPr>
          <p:spPr bwMode="auto">
            <a:xfrm>
              <a:off x="2131918" y="1631390"/>
              <a:ext cx="782803" cy="583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1800" b="1" dirty="0">
                  <a:solidFill>
                    <a:schemeClr val="bg1"/>
                  </a:solidFill>
                  <a:latin typeface="微软雅黑" panose="020B0503020204020204" pitchFamily="34" charset="-122"/>
                  <a:ea typeface="微软雅黑" panose="020B0503020204020204" pitchFamily="34" charset="-122"/>
                </a:rPr>
                <a:t>02</a:t>
              </a:r>
            </a:p>
          </p:txBody>
        </p:sp>
      </p:grpSp>
      <p:grpSp>
        <p:nvGrpSpPr>
          <p:cNvPr id="5" name="组合 4"/>
          <p:cNvGrpSpPr/>
          <p:nvPr/>
        </p:nvGrpSpPr>
        <p:grpSpPr>
          <a:xfrm>
            <a:off x="835370" y="976536"/>
            <a:ext cx="653807" cy="643060"/>
            <a:chOff x="1041891" y="2887277"/>
            <a:chExt cx="1036261" cy="1036518"/>
          </a:xfrm>
        </p:grpSpPr>
        <p:sp>
          <p:nvSpPr>
            <p:cNvPr id="33"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48" name="Text Box 58"/>
            <p:cNvSpPr txBox="1">
              <a:spLocks noChangeArrowheads="1"/>
            </p:cNvSpPr>
            <p:nvPr/>
          </p:nvSpPr>
          <p:spPr bwMode="auto">
            <a:xfrm>
              <a:off x="1226190" y="3125521"/>
              <a:ext cx="705902" cy="620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1800" b="1" dirty="0">
                  <a:solidFill>
                    <a:schemeClr val="bg1"/>
                  </a:solidFill>
                  <a:latin typeface="微软雅黑" panose="020B0503020204020204" pitchFamily="34" charset="-122"/>
                  <a:ea typeface="微软雅黑" panose="020B0503020204020204" pitchFamily="34" charset="-122"/>
                </a:rPr>
                <a:t>01</a:t>
              </a:r>
            </a:p>
          </p:txBody>
        </p:sp>
      </p:grpSp>
      <p:pic>
        <p:nvPicPr>
          <p:cNvPr id="49" name="图片 4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458078" y="79737"/>
            <a:ext cx="1104621" cy="1030857"/>
          </a:xfrm>
          <a:prstGeom prst="rect">
            <a:avLst/>
          </a:prstGeom>
        </p:spPr>
      </p:pic>
      <p:sp>
        <p:nvSpPr>
          <p:cNvPr id="67" name="Text Box 58"/>
          <p:cNvSpPr txBox="1">
            <a:spLocks noChangeArrowheads="1"/>
          </p:cNvSpPr>
          <p:nvPr/>
        </p:nvSpPr>
        <p:spPr bwMode="auto">
          <a:xfrm>
            <a:off x="1530157" y="4553013"/>
            <a:ext cx="477239" cy="377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05</a:t>
            </a:r>
          </a:p>
        </p:txBody>
      </p:sp>
      <p:grpSp>
        <p:nvGrpSpPr>
          <p:cNvPr id="68" name="组合 4"/>
          <p:cNvGrpSpPr/>
          <p:nvPr/>
        </p:nvGrpSpPr>
        <p:grpSpPr>
          <a:xfrm>
            <a:off x="901522" y="2607565"/>
            <a:ext cx="628635" cy="578541"/>
            <a:chOff x="1041891" y="2887277"/>
            <a:chExt cx="1036261" cy="1036518"/>
          </a:xfrm>
        </p:grpSpPr>
        <p:sp>
          <p:nvSpPr>
            <p:cNvPr id="69"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0" name="Text Box 58"/>
            <p:cNvSpPr txBox="1">
              <a:spLocks noChangeArrowheads="1"/>
            </p:cNvSpPr>
            <p:nvPr/>
          </p:nvSpPr>
          <p:spPr bwMode="auto">
            <a:xfrm>
              <a:off x="1226190" y="3125521"/>
              <a:ext cx="705902" cy="620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1800" b="1" dirty="0">
                  <a:solidFill>
                    <a:schemeClr val="bg1"/>
                  </a:solidFill>
                  <a:latin typeface="微软雅黑" panose="020B0503020204020204" pitchFamily="34" charset="-122"/>
                  <a:ea typeface="微软雅黑" panose="020B0503020204020204" pitchFamily="34" charset="-122"/>
                </a:rPr>
                <a:t>03</a:t>
              </a:r>
            </a:p>
          </p:txBody>
        </p:sp>
      </p:grpSp>
      <p:grpSp>
        <p:nvGrpSpPr>
          <p:cNvPr id="71" name="组合 4"/>
          <p:cNvGrpSpPr/>
          <p:nvPr/>
        </p:nvGrpSpPr>
        <p:grpSpPr>
          <a:xfrm>
            <a:off x="952913" y="4162985"/>
            <a:ext cx="628635" cy="578541"/>
            <a:chOff x="1041891" y="2887277"/>
            <a:chExt cx="1036261" cy="1036518"/>
          </a:xfrm>
        </p:grpSpPr>
        <p:sp>
          <p:nvSpPr>
            <p:cNvPr id="72"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3" name="Text Box 58"/>
            <p:cNvSpPr txBox="1">
              <a:spLocks noChangeArrowheads="1"/>
            </p:cNvSpPr>
            <p:nvPr/>
          </p:nvSpPr>
          <p:spPr bwMode="auto">
            <a:xfrm>
              <a:off x="1226190" y="3125521"/>
              <a:ext cx="705902" cy="620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1800" b="1" dirty="0">
                  <a:solidFill>
                    <a:schemeClr val="bg1"/>
                  </a:solidFill>
                  <a:latin typeface="微软雅黑" panose="020B0503020204020204" pitchFamily="34" charset="-122"/>
                  <a:ea typeface="微软雅黑" panose="020B0503020204020204" pitchFamily="34" charset="-122"/>
                </a:rPr>
                <a:t>05</a:t>
              </a:r>
            </a:p>
          </p:txBody>
        </p:sp>
      </p:grpSp>
      <p:grpSp>
        <p:nvGrpSpPr>
          <p:cNvPr id="74" name="组合 5"/>
          <p:cNvGrpSpPr/>
          <p:nvPr/>
        </p:nvGrpSpPr>
        <p:grpSpPr>
          <a:xfrm>
            <a:off x="1803121" y="3340688"/>
            <a:ext cx="614120" cy="615462"/>
            <a:chOff x="1982283" y="1404696"/>
            <a:chExt cx="1036261" cy="1036518"/>
          </a:xfrm>
        </p:grpSpPr>
        <p:sp>
          <p:nvSpPr>
            <p:cNvPr id="75" name="Oval 53"/>
            <p:cNvSpPr>
              <a:spLocks noChangeArrowheads="1"/>
            </p:cNvSpPr>
            <p:nvPr/>
          </p:nvSpPr>
          <p:spPr bwMode="auto">
            <a:xfrm>
              <a:off x="1982283" y="1404696"/>
              <a:ext cx="1036261" cy="1036518"/>
            </a:xfrm>
            <a:prstGeom prst="ellipse">
              <a:avLst/>
            </a:prstGeom>
            <a:solidFill>
              <a:schemeClr val="accent2"/>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6" name="Text Box 59"/>
            <p:cNvSpPr txBox="1">
              <a:spLocks noChangeArrowheads="1"/>
            </p:cNvSpPr>
            <p:nvPr/>
          </p:nvSpPr>
          <p:spPr bwMode="auto">
            <a:xfrm>
              <a:off x="2131918" y="1631390"/>
              <a:ext cx="782803" cy="583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1800" b="1" dirty="0">
                  <a:solidFill>
                    <a:schemeClr val="bg1"/>
                  </a:solidFill>
                  <a:latin typeface="微软雅黑" panose="020B0503020204020204" pitchFamily="34" charset="-122"/>
                  <a:ea typeface="微软雅黑" panose="020B0503020204020204" pitchFamily="34" charset="-122"/>
                </a:rPr>
                <a:t>04</a:t>
              </a:r>
            </a:p>
          </p:txBody>
        </p:sp>
      </p:grpSp>
      <p:sp>
        <p:nvSpPr>
          <p:cNvPr id="77" name="Text Box 39"/>
          <p:cNvSpPr txBox="1">
            <a:spLocks noChangeArrowheads="1"/>
          </p:cNvSpPr>
          <p:nvPr/>
        </p:nvSpPr>
        <p:spPr bwMode="auto">
          <a:xfrm>
            <a:off x="2208966" y="2705990"/>
            <a:ext cx="524911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800" dirty="0"/>
              <a:t>Which countries are </a:t>
            </a:r>
            <a:r>
              <a:rPr lang="en-US" sz="1800" dirty="0" err="1"/>
              <a:t>Rockbuster</a:t>
            </a:r>
            <a:r>
              <a:rPr lang="en-US" sz="1800" dirty="0"/>
              <a:t> customers based in?</a:t>
            </a:r>
            <a:endParaRPr lang="ru-RU" sz="1800" dirty="0"/>
          </a:p>
        </p:txBody>
      </p:sp>
      <p:sp>
        <p:nvSpPr>
          <p:cNvPr id="78" name="Text Box 39"/>
          <p:cNvSpPr txBox="1">
            <a:spLocks noChangeArrowheads="1"/>
          </p:cNvSpPr>
          <p:nvPr/>
        </p:nvSpPr>
        <p:spPr bwMode="auto">
          <a:xfrm>
            <a:off x="2811639" y="3482987"/>
            <a:ext cx="524911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800" dirty="0"/>
              <a:t>Where are customers with a high lifetime value based?</a:t>
            </a:r>
            <a:endParaRPr lang="ru-RU" sz="1800" dirty="0"/>
          </a:p>
        </p:txBody>
      </p:sp>
      <p:sp>
        <p:nvSpPr>
          <p:cNvPr id="79" name="Text Box 39"/>
          <p:cNvSpPr txBox="1">
            <a:spLocks noChangeArrowheads="1"/>
          </p:cNvSpPr>
          <p:nvPr/>
        </p:nvSpPr>
        <p:spPr bwMode="auto">
          <a:xfrm>
            <a:off x="2361366" y="4383419"/>
            <a:ext cx="524911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800" dirty="0"/>
              <a:t>Do sales figures vary between geographic regions?</a:t>
            </a:r>
            <a:endParaRPr lang="ru-RU" sz="1800" dirty="0"/>
          </a:p>
        </p:txBody>
      </p:sp>
      <p:cxnSp>
        <p:nvCxnSpPr>
          <p:cNvPr id="3" name="Прямая соединительная линия 2"/>
          <p:cNvCxnSpPr>
            <a:stCxn id="33" idx="5"/>
            <a:endCxn id="29" idx="1"/>
          </p:cNvCxnSpPr>
          <p:nvPr/>
        </p:nvCxnSpPr>
        <p:spPr>
          <a:xfrm>
            <a:off x="1393429" y="1525422"/>
            <a:ext cx="470697" cy="314272"/>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7" name="Прямая соединительная линия 16"/>
          <p:cNvCxnSpPr>
            <a:stCxn id="29" idx="3"/>
            <a:endCxn id="69" idx="7"/>
          </p:cNvCxnSpPr>
          <p:nvPr/>
        </p:nvCxnSpPr>
        <p:spPr>
          <a:xfrm flipH="1">
            <a:off x="1438096" y="2274892"/>
            <a:ext cx="426030" cy="417398"/>
          </a:xfrm>
          <a:prstGeom prst="line">
            <a:avLst/>
          </a:prstGeom>
        </p:spPr>
        <p:style>
          <a:lnRef idx="3">
            <a:schemeClr val="accent1"/>
          </a:lnRef>
          <a:fillRef idx="0">
            <a:schemeClr val="accent1"/>
          </a:fillRef>
          <a:effectRef idx="2">
            <a:schemeClr val="accent1"/>
          </a:effectRef>
          <a:fontRef idx="minor">
            <a:schemeClr val="tx1"/>
          </a:fontRef>
        </p:style>
      </p:cxnSp>
      <p:cxnSp>
        <p:nvCxnSpPr>
          <p:cNvPr id="80" name="Прямая соединительная линия 79"/>
          <p:cNvCxnSpPr>
            <a:endCxn id="75" idx="1"/>
          </p:cNvCxnSpPr>
          <p:nvPr/>
        </p:nvCxnSpPr>
        <p:spPr>
          <a:xfrm>
            <a:off x="1423552" y="3234359"/>
            <a:ext cx="469505" cy="196461"/>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81" name="Прямая соединительная линия 80"/>
          <p:cNvCxnSpPr>
            <a:stCxn id="75" idx="3"/>
            <a:endCxn id="72" idx="7"/>
          </p:cNvCxnSpPr>
          <p:nvPr/>
        </p:nvCxnSpPr>
        <p:spPr>
          <a:xfrm flipH="1">
            <a:off x="1489487" y="3866018"/>
            <a:ext cx="403570" cy="381692"/>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103472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dissolve">
                                      <p:cBhvr>
                                        <p:cTn id="7" dur="500"/>
                                        <p:tgtEl>
                                          <p:spTgt spid="2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par>
                                <p:cTn id="12" presetID="53" presetClass="entr" presetSubtype="16"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par>
                                <p:cTn id="17" presetID="53" presetClass="entr" presetSubtype="16" fill="hold" nodeType="withEffect">
                                  <p:stCondLst>
                                    <p:cond delay="5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fltVal val="0"/>
                                          </p:val>
                                        </p:tav>
                                        <p:tav tm="100000">
                                          <p:val>
                                            <p:strVal val="#ppt_w"/>
                                          </p:val>
                                        </p:tav>
                                      </p:tavLst>
                                    </p:anim>
                                    <p:anim calcmode="lin" valueType="num">
                                      <p:cBhvr>
                                        <p:cTn id="25" dur="500" fill="hold"/>
                                        <p:tgtEl>
                                          <p:spTgt spid="68"/>
                                        </p:tgtEl>
                                        <p:attrNameLst>
                                          <p:attrName>ppt_h</p:attrName>
                                        </p:attrNameLst>
                                      </p:cBhvr>
                                      <p:tavLst>
                                        <p:tav tm="0">
                                          <p:val>
                                            <p:fltVal val="0"/>
                                          </p:val>
                                        </p:tav>
                                        <p:tav tm="100000">
                                          <p:val>
                                            <p:strVal val="#ppt_h"/>
                                          </p:val>
                                        </p:tav>
                                      </p:tavLst>
                                    </p:anim>
                                    <p:animEffect transition="in" filter="fade">
                                      <p:cBhvr>
                                        <p:cTn id="26" dur="500"/>
                                        <p:tgtEl>
                                          <p:spTgt spid="68"/>
                                        </p:tgtEl>
                                      </p:cBhvr>
                                    </p:animEffect>
                                  </p:childTnLst>
                                </p:cTn>
                              </p:par>
                              <p:par>
                                <p:cTn id="27" presetID="53" presetClass="entr" presetSubtype="16"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p:cTn id="29" dur="500" fill="hold"/>
                                        <p:tgtEl>
                                          <p:spTgt spid="71"/>
                                        </p:tgtEl>
                                        <p:attrNameLst>
                                          <p:attrName>ppt_w</p:attrName>
                                        </p:attrNameLst>
                                      </p:cBhvr>
                                      <p:tavLst>
                                        <p:tav tm="0">
                                          <p:val>
                                            <p:fltVal val="0"/>
                                          </p:val>
                                        </p:tav>
                                        <p:tav tm="100000">
                                          <p:val>
                                            <p:strVal val="#ppt_w"/>
                                          </p:val>
                                        </p:tav>
                                      </p:tavLst>
                                    </p:anim>
                                    <p:anim calcmode="lin" valueType="num">
                                      <p:cBhvr>
                                        <p:cTn id="30" dur="500" fill="hold"/>
                                        <p:tgtEl>
                                          <p:spTgt spid="71"/>
                                        </p:tgtEl>
                                        <p:attrNameLst>
                                          <p:attrName>ppt_h</p:attrName>
                                        </p:attrNameLst>
                                      </p:cBhvr>
                                      <p:tavLst>
                                        <p:tav tm="0">
                                          <p:val>
                                            <p:fltVal val="0"/>
                                          </p:val>
                                        </p:tav>
                                        <p:tav tm="100000">
                                          <p:val>
                                            <p:strVal val="#ppt_h"/>
                                          </p:val>
                                        </p:tav>
                                      </p:tavLst>
                                    </p:anim>
                                    <p:animEffect transition="in" filter="fade">
                                      <p:cBhvr>
                                        <p:cTn id="31" dur="500"/>
                                        <p:tgtEl>
                                          <p:spTgt spid="71"/>
                                        </p:tgtEl>
                                      </p:cBhvr>
                                    </p:animEffect>
                                  </p:childTnLst>
                                </p:cTn>
                              </p:par>
                              <p:par>
                                <p:cTn id="32" presetID="53" presetClass="entr" presetSubtype="16" fill="hold" nodeType="withEffect">
                                  <p:stCondLst>
                                    <p:cond delay="500"/>
                                  </p:stCondLst>
                                  <p:childTnLst>
                                    <p:set>
                                      <p:cBhvr>
                                        <p:cTn id="33" dur="1" fill="hold">
                                          <p:stCondLst>
                                            <p:cond delay="0"/>
                                          </p:stCondLst>
                                        </p:cTn>
                                        <p:tgtEl>
                                          <p:spTgt spid="74"/>
                                        </p:tgtEl>
                                        <p:attrNameLst>
                                          <p:attrName>style.visibility</p:attrName>
                                        </p:attrNameLst>
                                      </p:cBhvr>
                                      <p:to>
                                        <p:strVal val="visible"/>
                                      </p:to>
                                    </p:set>
                                    <p:anim calcmode="lin" valueType="num">
                                      <p:cBhvr>
                                        <p:cTn id="34" dur="500" fill="hold"/>
                                        <p:tgtEl>
                                          <p:spTgt spid="74"/>
                                        </p:tgtEl>
                                        <p:attrNameLst>
                                          <p:attrName>ppt_w</p:attrName>
                                        </p:attrNameLst>
                                      </p:cBhvr>
                                      <p:tavLst>
                                        <p:tav tm="0">
                                          <p:val>
                                            <p:fltVal val="0"/>
                                          </p:val>
                                        </p:tav>
                                        <p:tav tm="100000">
                                          <p:val>
                                            <p:strVal val="#ppt_w"/>
                                          </p:val>
                                        </p:tav>
                                      </p:tavLst>
                                    </p:anim>
                                    <p:anim calcmode="lin" valueType="num">
                                      <p:cBhvr>
                                        <p:cTn id="35" dur="500" fill="hold"/>
                                        <p:tgtEl>
                                          <p:spTgt spid="74"/>
                                        </p:tgtEl>
                                        <p:attrNameLst>
                                          <p:attrName>ppt_h</p:attrName>
                                        </p:attrNameLst>
                                      </p:cBhvr>
                                      <p:tavLst>
                                        <p:tav tm="0">
                                          <p:val>
                                            <p:fltVal val="0"/>
                                          </p:val>
                                        </p:tav>
                                        <p:tav tm="100000">
                                          <p:val>
                                            <p:strVal val="#ppt_h"/>
                                          </p:val>
                                        </p:tav>
                                      </p:tavLst>
                                    </p:anim>
                                    <p:animEffect transition="in" filter="fade">
                                      <p:cBhvr>
                                        <p:cTn id="3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9610"/>
            <a:ext cx="9144000" cy="5794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17"/>
          <p:cNvSpPr txBox="1"/>
          <p:nvPr/>
        </p:nvSpPr>
        <p:spPr>
          <a:xfrm>
            <a:off x="1858721" y="490046"/>
            <a:ext cx="6727552" cy="338554"/>
          </a:xfrm>
          <a:prstGeom prst="rect">
            <a:avLst/>
          </a:prstGeom>
          <a:noFill/>
        </p:spPr>
        <p:txBody>
          <a:bodyPr wrap="square" rtlCol="0">
            <a:spAutoFit/>
          </a:bodyPr>
          <a:lstStyle/>
          <a:p>
            <a:r>
              <a:rPr lang="en-US" altLang="zh-CN" sz="1600" b="1" dirty="0">
                <a:solidFill>
                  <a:schemeClr val="bg1"/>
                </a:solidFill>
                <a:latin typeface="微软雅黑" panose="020B0503020204020204" pitchFamily="34" charset="-122"/>
                <a:ea typeface="微软雅黑" panose="020B0503020204020204" pitchFamily="34" charset="-122"/>
              </a:rPr>
              <a:t>Which movies contributed the most/least to revenue gain?</a:t>
            </a:r>
          </a:p>
        </p:txBody>
      </p:sp>
      <p:grpSp>
        <p:nvGrpSpPr>
          <p:cNvPr id="83" name="组合 82"/>
          <p:cNvGrpSpPr/>
          <p:nvPr/>
        </p:nvGrpSpPr>
        <p:grpSpPr>
          <a:xfrm>
            <a:off x="279375" y="61156"/>
            <a:ext cx="1021619" cy="1043744"/>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4400">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235177" y="3126615"/>
              <a:ext cx="649687" cy="55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3600" dirty="0">
                  <a:solidFill>
                    <a:schemeClr val="bg1"/>
                  </a:solidFill>
                  <a:latin typeface="Impact" panose="020B0806030902050204" pitchFamily="34" charset="0"/>
                  <a:ea typeface="微软雅黑" panose="020B0503020204020204" pitchFamily="34" charset="-122"/>
                </a:rPr>
                <a:t>01</a:t>
              </a:r>
            </a:p>
          </p:txBody>
        </p:sp>
      </p:grpSp>
      <p:pic>
        <p:nvPicPr>
          <p:cNvPr id="9" name="Рисунок 8"/>
          <p:cNvPicPr>
            <a:picLocks noChangeAspect="1"/>
          </p:cNvPicPr>
          <p:nvPr/>
        </p:nvPicPr>
        <p:blipFill rotWithShape="1">
          <a:blip r:embed="rId3"/>
          <a:srcRect l="1247" t="5514" r="17201" b="5700"/>
          <a:stretch/>
        </p:blipFill>
        <p:spPr>
          <a:xfrm>
            <a:off x="5909470" y="3297187"/>
            <a:ext cx="3033639" cy="1718157"/>
          </a:xfrm>
          <a:prstGeom prst="rect">
            <a:avLst/>
          </a:prstGeom>
        </p:spPr>
      </p:pic>
      <p:sp>
        <p:nvSpPr>
          <p:cNvPr id="80" name="Text Box 16"/>
          <p:cNvSpPr txBox="1">
            <a:spLocks noChangeArrowheads="1"/>
          </p:cNvSpPr>
          <p:nvPr/>
        </p:nvSpPr>
        <p:spPr bwMode="auto">
          <a:xfrm>
            <a:off x="1679638" y="1091368"/>
            <a:ext cx="2467234"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400" dirty="0">
                <a:solidFill>
                  <a:schemeClr val="accent2"/>
                </a:solidFill>
              </a:rPr>
              <a:t>Total revenue  by genre</a:t>
            </a:r>
            <a:endParaRPr lang="ru-RU" sz="1400" dirty="0">
              <a:solidFill>
                <a:schemeClr val="accent2"/>
              </a:solidFill>
            </a:endParaRPr>
          </a:p>
        </p:txBody>
      </p:sp>
      <p:sp>
        <p:nvSpPr>
          <p:cNvPr id="81" name="Text Box 16"/>
          <p:cNvSpPr txBox="1">
            <a:spLocks noChangeArrowheads="1"/>
          </p:cNvSpPr>
          <p:nvPr/>
        </p:nvSpPr>
        <p:spPr bwMode="auto">
          <a:xfrm>
            <a:off x="6337330" y="3044821"/>
            <a:ext cx="2467234"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400" dirty="0">
                <a:solidFill>
                  <a:schemeClr val="accent2"/>
                </a:solidFill>
              </a:rPr>
              <a:t>Total revenue  by rating</a:t>
            </a:r>
            <a:endParaRPr lang="ru-RU" sz="1400" dirty="0">
              <a:solidFill>
                <a:schemeClr val="accent2"/>
              </a:solidFill>
            </a:endParaRPr>
          </a:p>
        </p:txBody>
      </p:sp>
      <p:sp>
        <p:nvSpPr>
          <p:cNvPr id="82" name="Text Box 16"/>
          <p:cNvSpPr txBox="1">
            <a:spLocks noChangeArrowheads="1"/>
          </p:cNvSpPr>
          <p:nvPr/>
        </p:nvSpPr>
        <p:spPr bwMode="auto">
          <a:xfrm>
            <a:off x="5909469" y="1257490"/>
            <a:ext cx="3033639"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200" dirty="0"/>
              <a:t>-The highest revenue generating genres include sports, sci-fi and animation with the total revenue of almost $5,000.</a:t>
            </a:r>
          </a:p>
          <a:p>
            <a:pPr lvl="0" algn="just"/>
            <a:r>
              <a:rPr lang="en-US" sz="1200" dirty="0"/>
              <a:t>-The lowest revenue generating genres include Children, Travel and Music with total revenue lower than $3,300.</a:t>
            </a:r>
          </a:p>
          <a:p>
            <a:pPr lvl="0" algn="just"/>
            <a:r>
              <a:rPr lang="en-US" sz="1200" dirty="0"/>
              <a:t>-Movies for adults are more popular with PG-13 having the highest revenue, followed by NC-17 and PG.</a:t>
            </a:r>
            <a:endParaRPr lang="ru-RU" sz="1200" dirty="0"/>
          </a:p>
        </p:txBody>
      </p:sp>
      <p:pic>
        <p:nvPicPr>
          <p:cNvPr id="13" name="Рисунок 12"/>
          <p:cNvPicPr>
            <a:picLocks noChangeAspect="1"/>
          </p:cNvPicPr>
          <p:nvPr/>
        </p:nvPicPr>
        <p:blipFill rotWithShape="1">
          <a:blip r:embed="rId4"/>
          <a:srcRect l="4431" t="4401" r="3890" b="5147"/>
          <a:stretch/>
        </p:blipFill>
        <p:spPr>
          <a:xfrm>
            <a:off x="0" y="1345907"/>
            <a:ext cx="5909470" cy="3669439"/>
          </a:xfrm>
          <a:prstGeom prst="rect">
            <a:avLst/>
          </a:prstGeom>
        </p:spPr>
      </p:pic>
      <p:sp>
        <p:nvSpPr>
          <p:cNvPr id="86" name="Стрелка вправо 85"/>
          <p:cNvSpPr/>
          <p:nvPr/>
        </p:nvSpPr>
        <p:spPr>
          <a:xfrm rot="11711266">
            <a:off x="4197991" y="1774853"/>
            <a:ext cx="428868" cy="91395"/>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8" name="Text Box 16"/>
          <p:cNvSpPr txBox="1">
            <a:spLocks noChangeArrowheads="1"/>
          </p:cNvSpPr>
          <p:nvPr/>
        </p:nvSpPr>
        <p:spPr bwMode="auto">
          <a:xfrm>
            <a:off x="4631343" y="1617010"/>
            <a:ext cx="1182308" cy="1254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100" dirty="0">
                <a:solidFill>
                  <a:schemeClr val="tx1">
                    <a:lumMod val="65000"/>
                    <a:lumOff val="35000"/>
                  </a:schemeClr>
                </a:solidFill>
              </a:rPr>
              <a:t>Revenue for animation is lower than sci-fi because its rental rate is lower($2.75) than sci-fi($3.00)</a:t>
            </a:r>
            <a:endParaRPr lang="ru-RU" sz="1100" dirty="0">
              <a:solidFill>
                <a:schemeClr val="tx1">
                  <a:lumMod val="65000"/>
                  <a:lumOff val="35000"/>
                </a:schemeClr>
              </a:solidFill>
            </a:endParaRPr>
          </a:p>
        </p:txBody>
      </p:sp>
      <p:sp>
        <p:nvSpPr>
          <p:cNvPr id="89" name="Стрелка вправо 88"/>
          <p:cNvSpPr/>
          <p:nvPr/>
        </p:nvSpPr>
        <p:spPr>
          <a:xfrm rot="10393039">
            <a:off x="1592800" y="4005689"/>
            <a:ext cx="1359780" cy="117067"/>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0" name="Text Box 16"/>
          <p:cNvSpPr txBox="1">
            <a:spLocks noChangeArrowheads="1"/>
          </p:cNvSpPr>
          <p:nvPr/>
        </p:nvSpPr>
        <p:spPr bwMode="auto">
          <a:xfrm>
            <a:off x="3031126" y="3625563"/>
            <a:ext cx="2502071"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100" dirty="0">
                <a:solidFill>
                  <a:schemeClr val="tx1">
                    <a:lumMod val="65000"/>
                    <a:lumOff val="35000"/>
                  </a:schemeClr>
                </a:solidFill>
              </a:rPr>
              <a:t>Music has the lowest revenue in general, however, the movie with the highest revenue is also in this genre</a:t>
            </a:r>
            <a:endParaRPr lang="ru-RU" sz="1100" dirty="0">
              <a:solidFill>
                <a:schemeClr val="tx1">
                  <a:lumMod val="65000"/>
                  <a:lumOff val="35000"/>
                </a:schemeClr>
              </a:solidFill>
            </a:endParaRPr>
          </a:p>
        </p:txBody>
      </p:sp>
    </p:spTree>
    <p:extLst>
      <p:ext uri="{BB962C8B-B14F-4D97-AF65-F5344CB8AC3E}">
        <p14:creationId xmlns:p14="http://schemas.microsoft.com/office/powerpoint/2010/main" val="283495949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Таблица 6"/>
          <p:cNvGraphicFramePr>
            <a:graphicFrameLocks noGrp="1"/>
          </p:cNvGraphicFramePr>
          <p:nvPr>
            <p:extLst>
              <p:ext uri="{D42A27DB-BD31-4B8C-83A1-F6EECF244321}">
                <p14:modId xmlns:p14="http://schemas.microsoft.com/office/powerpoint/2010/main" val="192449272"/>
              </p:ext>
            </p:extLst>
          </p:nvPr>
        </p:nvGraphicFramePr>
        <p:xfrm>
          <a:off x="96983" y="789016"/>
          <a:ext cx="4066540" cy="2529840"/>
        </p:xfrm>
        <a:graphic>
          <a:graphicData uri="http://schemas.openxmlformats.org/drawingml/2006/table">
            <a:tbl>
              <a:tblPr>
                <a:tableStyleId>{3B4B98B0-60AC-42C2-AFA5-B58CD77FA1E5}</a:tableStyleId>
              </a:tblPr>
              <a:tblGrid>
                <a:gridCol w="205740">
                  <a:extLst>
                    <a:ext uri="{9D8B030D-6E8A-4147-A177-3AD203B41FA5}">
                      <a16:colId xmlns:a16="http://schemas.microsoft.com/office/drawing/2014/main" val="3589168203"/>
                    </a:ext>
                  </a:extLst>
                </a:gridCol>
                <a:gridCol w="1193569">
                  <a:extLst>
                    <a:ext uri="{9D8B030D-6E8A-4147-A177-3AD203B41FA5}">
                      <a16:colId xmlns:a16="http://schemas.microsoft.com/office/drawing/2014/main" val="687854994"/>
                    </a:ext>
                  </a:extLst>
                </a:gridCol>
                <a:gridCol w="651164">
                  <a:extLst>
                    <a:ext uri="{9D8B030D-6E8A-4147-A177-3AD203B41FA5}">
                      <a16:colId xmlns:a16="http://schemas.microsoft.com/office/drawing/2014/main" val="2093779996"/>
                    </a:ext>
                  </a:extLst>
                </a:gridCol>
                <a:gridCol w="657167">
                  <a:extLst>
                    <a:ext uri="{9D8B030D-6E8A-4147-A177-3AD203B41FA5}">
                      <a16:colId xmlns:a16="http://schemas.microsoft.com/office/drawing/2014/main" val="648368735"/>
                    </a:ext>
                  </a:extLst>
                </a:gridCol>
                <a:gridCol w="863600">
                  <a:extLst>
                    <a:ext uri="{9D8B030D-6E8A-4147-A177-3AD203B41FA5}">
                      <a16:colId xmlns:a16="http://schemas.microsoft.com/office/drawing/2014/main" val="1903182668"/>
                    </a:ext>
                  </a:extLst>
                </a:gridCol>
                <a:gridCol w="495300">
                  <a:extLst>
                    <a:ext uri="{9D8B030D-6E8A-4147-A177-3AD203B41FA5}">
                      <a16:colId xmlns:a16="http://schemas.microsoft.com/office/drawing/2014/main" val="2337052558"/>
                    </a:ext>
                  </a:extLst>
                </a:gridCol>
              </a:tblGrid>
              <a:tr h="198120">
                <a:tc>
                  <a:txBody>
                    <a:bodyPr/>
                    <a:lstStyle/>
                    <a:p>
                      <a:pPr algn="ctr" fontAlgn="ctr"/>
                      <a:r>
                        <a:rPr lang="en-US" sz="1200" u="none" strike="noStrike" dirty="0">
                          <a:effectLst/>
                        </a:rPr>
                        <a:t>№</a:t>
                      </a:r>
                      <a:endParaRPr lang="en-US" sz="12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Title</a:t>
                      </a:r>
                      <a:endParaRPr lang="en-US" sz="12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Revenue</a:t>
                      </a:r>
                      <a:endParaRPr lang="en-US" sz="12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Rentals </a:t>
                      </a:r>
                      <a:endParaRPr lang="en-US" sz="12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Genre</a:t>
                      </a:r>
                      <a:endParaRPr lang="en-US" sz="12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Rating</a:t>
                      </a:r>
                      <a:endParaRPr lang="en-US" sz="1200" b="1"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732104263"/>
                  </a:ext>
                </a:extLst>
              </a:tr>
              <a:tr h="198120">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l" fontAlgn="ctr"/>
                      <a:r>
                        <a:rPr lang="en-US" sz="1200" u="none" strike="noStrike" dirty="0">
                          <a:effectLst/>
                        </a:rPr>
                        <a:t>Telegraph Voyage</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ctr" fontAlgn="ctr"/>
                      <a:r>
                        <a:rPr lang="en-US" sz="1200" u="none" strike="noStrike" dirty="0">
                          <a:effectLst/>
                        </a:rPr>
                        <a:t>215.75</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ctr" fontAlgn="ctr"/>
                      <a:r>
                        <a:rPr lang="en-US" sz="1200" u="none" strike="noStrike" dirty="0">
                          <a:effectLst/>
                        </a:rPr>
                        <a:t>25</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l" fontAlgn="ctr"/>
                      <a:r>
                        <a:rPr lang="en-US" sz="1200" u="none" strike="noStrike" dirty="0">
                          <a:effectLst/>
                        </a:rPr>
                        <a:t>Music</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ctr" fontAlgn="ctr"/>
                      <a:r>
                        <a:rPr lang="en-US" sz="1200" u="none" strike="noStrike" dirty="0">
                          <a:effectLst/>
                        </a:rPr>
                        <a:t>PG</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extLst>
                  <a:ext uri="{0D108BD9-81ED-4DB2-BD59-A6C34878D82A}">
                    <a16:rowId xmlns:a16="http://schemas.microsoft.com/office/drawing/2014/main" val="2213467409"/>
                  </a:ext>
                </a:extLst>
              </a:tr>
              <a:tr h="198120">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dirty="0">
                          <a:effectLst/>
                        </a:rPr>
                        <a:t>Zorro Ark</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199.72</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28</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dirty="0">
                          <a:effectLst/>
                        </a:rPr>
                        <a:t>Comedy</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NC-17</a:t>
                      </a:r>
                      <a:endParaRPr lang="en-US"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72257111"/>
                  </a:ext>
                </a:extLst>
              </a:tr>
              <a:tr h="198120">
                <a:tc>
                  <a:txBody>
                    <a:bodyPr/>
                    <a:lstStyle/>
                    <a:p>
                      <a:pPr algn="ctr" fontAlgn="ctr"/>
                      <a:r>
                        <a:rPr lang="en-US" sz="1200" u="none" strike="noStrike" dirty="0">
                          <a:effectLst/>
                        </a:rPr>
                        <a:t>3</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dirty="0">
                          <a:effectLst/>
                        </a:rPr>
                        <a:t>Wife Turn</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198.73</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27</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dirty="0">
                          <a:effectLst/>
                        </a:rPr>
                        <a:t>Documentary</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NC-17</a:t>
                      </a:r>
                      <a:endParaRPr lang="en-US"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912743867"/>
                  </a:ext>
                </a:extLst>
              </a:tr>
              <a:tr h="198120">
                <a:tc>
                  <a:txBody>
                    <a:bodyPr/>
                    <a:lstStyle/>
                    <a:p>
                      <a:pPr algn="ctr" fontAlgn="ctr"/>
                      <a:r>
                        <a:rPr lang="en-US" sz="1200" u="none" strike="noStrike" dirty="0">
                          <a:effectLst/>
                        </a:rPr>
                        <a:t>4</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dirty="0">
                          <a:effectLst/>
                        </a:rPr>
                        <a:t>Innocent Usual</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191.74</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26</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dirty="0">
                          <a:effectLst/>
                        </a:rPr>
                        <a:t>Foreign</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PG-13</a:t>
                      </a:r>
                      <a:endParaRPr lang="en-US"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728857637"/>
                  </a:ext>
                </a:extLst>
              </a:tr>
              <a:tr h="198120">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dirty="0">
                          <a:effectLst/>
                        </a:rPr>
                        <a:t>Hustler Party</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190.78</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22</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dirty="0">
                          <a:effectLst/>
                        </a:rPr>
                        <a:t>Comedy</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NC-17</a:t>
                      </a:r>
                      <a:endParaRPr lang="en-US"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992782155"/>
                  </a:ext>
                </a:extLst>
              </a:tr>
              <a:tr h="198120">
                <a:tc>
                  <a:txBody>
                    <a:bodyPr/>
                    <a:lstStyle/>
                    <a:p>
                      <a:pPr algn="ctr" fontAlgn="ctr"/>
                      <a:r>
                        <a:rPr lang="en-US" sz="1200" u="none" strike="noStrike" dirty="0">
                          <a:effectLst/>
                        </a:rPr>
                        <a:t>6</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dirty="0">
                          <a:effectLst/>
                        </a:rPr>
                        <a:t>Saturday Lambs</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190.74</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26</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dirty="0">
                          <a:effectLst/>
                        </a:rPr>
                        <a:t>Sports</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G</a:t>
                      </a:r>
                      <a:endParaRPr lang="en-US"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17259614"/>
                  </a:ext>
                </a:extLst>
              </a:tr>
              <a:tr h="198120">
                <a:tc>
                  <a:txBody>
                    <a:bodyPr/>
                    <a:lstStyle/>
                    <a:p>
                      <a:pPr algn="ctr" fontAlgn="ctr"/>
                      <a:r>
                        <a:rPr lang="en-US" sz="1200" u="none" strike="noStrike" dirty="0">
                          <a:effectLst/>
                        </a:rPr>
                        <a:t>7</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dirty="0">
                          <a:effectLst/>
                        </a:rPr>
                        <a:t>Titans Jerk</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186.73</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27</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dirty="0">
                          <a:effectLst/>
                        </a:rPr>
                        <a:t>Sci-Fi</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PG</a:t>
                      </a:r>
                      <a:endParaRPr lang="en-US"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802637738"/>
                  </a:ext>
                </a:extLst>
              </a:tr>
              <a:tr h="198120">
                <a:tc>
                  <a:txBody>
                    <a:bodyPr/>
                    <a:lstStyle/>
                    <a:p>
                      <a:pPr algn="ctr" fontAlgn="ctr"/>
                      <a:r>
                        <a:rPr lang="en-US" sz="1200" u="none" strike="noStrike" dirty="0">
                          <a:effectLst/>
                        </a:rPr>
                        <a:t>8</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dirty="0">
                          <a:effectLst/>
                        </a:rPr>
                        <a:t>Harry Idaho</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177.73</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27</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dirty="0">
                          <a:effectLst/>
                        </a:rPr>
                        <a:t>Drama</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PG-13</a:t>
                      </a:r>
                      <a:endParaRPr lang="en-US"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836942312"/>
                  </a:ext>
                </a:extLst>
              </a:tr>
              <a:tr h="198120">
                <a:tc>
                  <a:txBody>
                    <a:bodyPr/>
                    <a:lstStyle/>
                    <a:p>
                      <a:pPr algn="ctr" fontAlgn="ctr"/>
                      <a:r>
                        <a:rPr lang="en-US" sz="1200" u="none" strike="noStrike" dirty="0">
                          <a:effectLst/>
                        </a:rPr>
                        <a:t>9</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dirty="0">
                          <a:effectLst/>
                        </a:rPr>
                        <a:t>Torque Bound</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169.76</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23</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dirty="0">
                          <a:effectLst/>
                        </a:rPr>
                        <a:t>Drama</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G</a:t>
                      </a:r>
                      <a:endParaRPr lang="en-US"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401276712"/>
                  </a:ext>
                </a:extLst>
              </a:tr>
              <a:tr h="198120">
                <a:tc>
                  <a:txBody>
                    <a:bodyPr/>
                    <a:lstStyle/>
                    <a:p>
                      <a:pPr algn="ctr" fontAlgn="ctr"/>
                      <a:r>
                        <a:rPr lang="en-US" sz="1200" u="none" strike="noStrike" dirty="0">
                          <a:effectLst/>
                        </a:rPr>
                        <a:t>10</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dirty="0">
                          <a:effectLst/>
                        </a:rPr>
                        <a:t>Dogma Family</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168.72</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28</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dirty="0">
                          <a:effectLst/>
                        </a:rPr>
                        <a:t>Animation</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G</a:t>
                      </a:r>
                      <a:endParaRPr lang="en-US"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698421732"/>
                  </a:ext>
                </a:extLst>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1515244136"/>
              </p:ext>
            </p:extLst>
          </p:nvPr>
        </p:nvGraphicFramePr>
        <p:xfrm>
          <a:off x="4537365" y="789016"/>
          <a:ext cx="4267200" cy="2529840"/>
        </p:xfrm>
        <a:graphic>
          <a:graphicData uri="http://schemas.openxmlformats.org/drawingml/2006/table">
            <a:tbl>
              <a:tblPr>
                <a:tableStyleId>{3B4B98B0-60AC-42C2-AFA5-B58CD77FA1E5}</a:tableStyleId>
              </a:tblPr>
              <a:tblGrid>
                <a:gridCol w="228600">
                  <a:extLst>
                    <a:ext uri="{9D8B030D-6E8A-4147-A177-3AD203B41FA5}">
                      <a16:colId xmlns:a16="http://schemas.microsoft.com/office/drawing/2014/main" val="2861207178"/>
                    </a:ext>
                  </a:extLst>
                </a:gridCol>
                <a:gridCol w="1288472">
                  <a:extLst>
                    <a:ext uri="{9D8B030D-6E8A-4147-A177-3AD203B41FA5}">
                      <a16:colId xmlns:a16="http://schemas.microsoft.com/office/drawing/2014/main" val="683511536"/>
                    </a:ext>
                  </a:extLst>
                </a:gridCol>
                <a:gridCol w="637310">
                  <a:extLst>
                    <a:ext uri="{9D8B030D-6E8A-4147-A177-3AD203B41FA5}">
                      <a16:colId xmlns:a16="http://schemas.microsoft.com/office/drawing/2014/main" val="2342716554"/>
                    </a:ext>
                  </a:extLst>
                </a:gridCol>
                <a:gridCol w="561109">
                  <a:extLst>
                    <a:ext uri="{9D8B030D-6E8A-4147-A177-3AD203B41FA5}">
                      <a16:colId xmlns:a16="http://schemas.microsoft.com/office/drawing/2014/main" val="3581760499"/>
                    </a:ext>
                  </a:extLst>
                </a:gridCol>
                <a:gridCol w="886691">
                  <a:extLst>
                    <a:ext uri="{9D8B030D-6E8A-4147-A177-3AD203B41FA5}">
                      <a16:colId xmlns:a16="http://schemas.microsoft.com/office/drawing/2014/main" val="731038285"/>
                    </a:ext>
                  </a:extLst>
                </a:gridCol>
                <a:gridCol w="665018">
                  <a:extLst>
                    <a:ext uri="{9D8B030D-6E8A-4147-A177-3AD203B41FA5}">
                      <a16:colId xmlns:a16="http://schemas.microsoft.com/office/drawing/2014/main" val="1867259426"/>
                    </a:ext>
                  </a:extLst>
                </a:gridCol>
              </a:tblGrid>
              <a:tr h="198120">
                <a:tc>
                  <a:txBody>
                    <a:bodyPr/>
                    <a:lstStyle/>
                    <a:p>
                      <a:pPr algn="ctr" fontAlgn="ctr"/>
                      <a:r>
                        <a:rPr lang="en-US" sz="1200" u="none" strike="noStrike" dirty="0">
                          <a:effectLst/>
                        </a:rPr>
                        <a:t>№</a:t>
                      </a:r>
                      <a:endParaRPr lang="en-US" sz="12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Title</a:t>
                      </a:r>
                      <a:endParaRPr lang="en-US" sz="12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Revenue</a:t>
                      </a:r>
                      <a:endParaRPr lang="en-US" sz="12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Rentals </a:t>
                      </a:r>
                      <a:endParaRPr lang="en-US" sz="12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Genre</a:t>
                      </a:r>
                      <a:endParaRPr lang="en-US" sz="12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Rating</a:t>
                      </a:r>
                      <a:endParaRPr lang="en-US" sz="1200" b="1"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13187506"/>
                  </a:ext>
                </a:extLst>
              </a:tr>
              <a:tr h="198120">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l" fontAlgn="ctr"/>
                      <a:r>
                        <a:rPr lang="en-US" sz="1200" u="none" strike="noStrike" dirty="0">
                          <a:effectLst/>
                        </a:rPr>
                        <a:t>Oklahoma </a:t>
                      </a:r>
                      <a:r>
                        <a:rPr lang="en-US" sz="1200" u="none" strike="noStrike" dirty="0" err="1">
                          <a:effectLst/>
                        </a:rPr>
                        <a:t>Jumanji</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ctr" fontAlgn="ctr"/>
                      <a:r>
                        <a:rPr lang="en-US" sz="1200" u="none" strike="noStrike" dirty="0">
                          <a:effectLst/>
                        </a:rPr>
                        <a:t>5.94</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ctr" fontAlgn="ctr"/>
                      <a:r>
                        <a:rPr lang="en-US" sz="1200" u="none" strike="noStrike" dirty="0">
                          <a:effectLst/>
                        </a:rPr>
                        <a:t>6</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l" fontAlgn="ctr"/>
                      <a:r>
                        <a:rPr lang="en-US" sz="1200" u="none" strike="noStrike">
                          <a:effectLst/>
                        </a:rPr>
                        <a:t>New</a:t>
                      </a:r>
                      <a:endParaRPr lang="en-US" sz="1200" b="0" i="0" u="none" strike="noStrike">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ctr" fontAlgn="ctr"/>
                      <a:r>
                        <a:rPr lang="en-US" sz="1200" u="none" strike="noStrike" dirty="0">
                          <a:effectLst/>
                        </a:rPr>
                        <a:t>PG</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extLst>
                  <a:ext uri="{0D108BD9-81ED-4DB2-BD59-A6C34878D82A}">
                    <a16:rowId xmlns:a16="http://schemas.microsoft.com/office/drawing/2014/main" val="2818832958"/>
                  </a:ext>
                </a:extLst>
              </a:tr>
              <a:tr h="198120">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l" fontAlgn="ctr"/>
                      <a:r>
                        <a:rPr lang="en-US" sz="1200" u="none" strike="noStrike" dirty="0">
                          <a:effectLst/>
                        </a:rPr>
                        <a:t>Duffel Apocalypse</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ctr" fontAlgn="ctr"/>
                      <a:r>
                        <a:rPr lang="en-US" sz="1200" u="none" strike="noStrike" dirty="0">
                          <a:effectLst/>
                        </a:rPr>
                        <a:t>5.94</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ctr" fontAlgn="ctr"/>
                      <a:r>
                        <a:rPr lang="en-US" sz="1200" u="none" strike="noStrike" dirty="0">
                          <a:effectLst/>
                        </a:rPr>
                        <a:t>6</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l" fontAlgn="ctr"/>
                      <a:r>
                        <a:rPr lang="en-US" sz="1200" u="none" strike="noStrike" dirty="0">
                          <a:effectLst/>
                        </a:rPr>
                        <a:t>Documentary</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ctr" fontAlgn="ctr"/>
                      <a:r>
                        <a:rPr lang="en-US" sz="1200" u="none" strike="noStrike" dirty="0">
                          <a:effectLst/>
                        </a:rPr>
                        <a:t>G</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extLst>
                  <a:ext uri="{0D108BD9-81ED-4DB2-BD59-A6C34878D82A}">
                    <a16:rowId xmlns:a16="http://schemas.microsoft.com/office/drawing/2014/main" val="569492902"/>
                  </a:ext>
                </a:extLst>
              </a:tr>
              <a:tr h="198120">
                <a:tc>
                  <a:txBody>
                    <a:bodyPr/>
                    <a:lstStyle/>
                    <a:p>
                      <a:pPr algn="ctr" fontAlgn="ctr"/>
                      <a:r>
                        <a:rPr lang="en-US" sz="1200" u="none" strike="noStrike" dirty="0">
                          <a:effectLst/>
                        </a:rPr>
                        <a:t>3</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l" fontAlgn="ctr"/>
                      <a:r>
                        <a:rPr lang="en-US" sz="1200" u="none" strike="noStrike">
                          <a:effectLst/>
                        </a:rPr>
                        <a:t>Texas Watch</a:t>
                      </a:r>
                      <a:endParaRPr lang="en-US" sz="1200" b="0" i="0" u="none" strike="noStrike">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ctr" fontAlgn="ctr"/>
                      <a:r>
                        <a:rPr lang="en-US" sz="1200" u="none" strike="noStrike" dirty="0">
                          <a:effectLst/>
                        </a:rPr>
                        <a:t>5.94</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ctr" fontAlgn="ctr"/>
                      <a:r>
                        <a:rPr lang="en-US" sz="1200" u="none" strike="noStrike" dirty="0">
                          <a:effectLst/>
                        </a:rPr>
                        <a:t>6</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l" fontAlgn="ctr"/>
                      <a:r>
                        <a:rPr lang="en-US" sz="1200" u="none" strike="noStrike" dirty="0">
                          <a:effectLst/>
                        </a:rPr>
                        <a:t>Horror</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tc>
                  <a:txBody>
                    <a:bodyPr/>
                    <a:lstStyle/>
                    <a:p>
                      <a:pPr algn="ctr" fontAlgn="ctr"/>
                      <a:r>
                        <a:rPr lang="en-US" sz="1200" u="none" strike="noStrike" dirty="0">
                          <a:effectLst/>
                        </a:rPr>
                        <a:t>NC-17</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20000"/>
                        <a:lumOff val="80000"/>
                      </a:schemeClr>
                    </a:solidFill>
                  </a:tcPr>
                </a:tc>
                <a:extLst>
                  <a:ext uri="{0D108BD9-81ED-4DB2-BD59-A6C34878D82A}">
                    <a16:rowId xmlns:a16="http://schemas.microsoft.com/office/drawing/2014/main" val="3035784835"/>
                  </a:ext>
                </a:extLst>
              </a:tr>
              <a:tr h="198120">
                <a:tc>
                  <a:txBody>
                    <a:bodyPr/>
                    <a:lstStyle/>
                    <a:p>
                      <a:pPr algn="ctr" fontAlgn="ctr"/>
                      <a:r>
                        <a:rPr lang="en-US" sz="1200" u="none" strike="noStrike" dirty="0">
                          <a:effectLst/>
                        </a:rPr>
                        <a:t>4</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a:effectLst/>
                        </a:rPr>
                        <a:t>Freedom Cleopatra</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5.95</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a:effectLst/>
                        </a:rPr>
                        <a:t>Comedy</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PG-13</a:t>
                      </a:r>
                      <a:endParaRPr lang="en-US"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700257421"/>
                  </a:ext>
                </a:extLst>
              </a:tr>
              <a:tr h="198120">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a:effectLst/>
                        </a:rPr>
                        <a:t>Rebel Airport</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6.93</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7</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a:effectLst/>
                        </a:rPr>
                        <a:t>Music</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G</a:t>
                      </a:r>
                      <a:endParaRPr lang="en-US"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363488515"/>
                  </a:ext>
                </a:extLst>
              </a:tr>
              <a:tr h="198120">
                <a:tc>
                  <a:txBody>
                    <a:bodyPr/>
                    <a:lstStyle/>
                    <a:p>
                      <a:pPr algn="ctr" fontAlgn="ctr"/>
                      <a:r>
                        <a:rPr lang="en-US" sz="1200" u="none" strike="noStrike" dirty="0">
                          <a:effectLst/>
                        </a:rPr>
                        <a:t>6</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a:effectLst/>
                        </a:rPr>
                        <a:t>Young Language</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6.93</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7</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a:effectLst/>
                        </a:rPr>
                        <a:t>Documentary</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G</a:t>
                      </a:r>
                      <a:endParaRPr lang="en-US"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800548214"/>
                  </a:ext>
                </a:extLst>
              </a:tr>
              <a:tr h="198120">
                <a:tc>
                  <a:txBody>
                    <a:bodyPr/>
                    <a:lstStyle/>
                    <a:p>
                      <a:pPr algn="ctr" fontAlgn="ctr"/>
                      <a:r>
                        <a:rPr lang="en-US" sz="1200" u="none" strike="noStrike" dirty="0">
                          <a:effectLst/>
                        </a:rPr>
                        <a:t>7</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a:effectLst/>
                        </a:rPr>
                        <a:t>Cruelty Unforgiven</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6.94</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6</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a:effectLst/>
                        </a:rPr>
                        <a:t>Classics</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G</a:t>
                      </a:r>
                      <a:endParaRPr lang="en-US"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034754414"/>
                  </a:ext>
                </a:extLst>
              </a:tr>
              <a:tr h="198120">
                <a:tc>
                  <a:txBody>
                    <a:bodyPr/>
                    <a:lstStyle/>
                    <a:p>
                      <a:pPr algn="ctr" fontAlgn="ctr"/>
                      <a:r>
                        <a:rPr lang="en-US" sz="1200" u="none" strike="noStrike" dirty="0">
                          <a:effectLst/>
                        </a:rPr>
                        <a:t>8</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a:effectLst/>
                        </a:rPr>
                        <a:t>Treatment Jekyll</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6.94</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6</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a:effectLst/>
                        </a:rPr>
                        <a:t>Drama</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PG</a:t>
                      </a:r>
                      <a:endParaRPr lang="en-US"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755502868"/>
                  </a:ext>
                </a:extLst>
              </a:tr>
              <a:tr h="198120">
                <a:tc>
                  <a:txBody>
                    <a:bodyPr/>
                    <a:lstStyle/>
                    <a:p>
                      <a:pPr algn="ctr" fontAlgn="ctr"/>
                      <a:r>
                        <a:rPr lang="en-US" sz="1200" u="none" strike="noStrike" dirty="0">
                          <a:effectLst/>
                        </a:rPr>
                        <a:t>9</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a:effectLst/>
                        </a:rPr>
                        <a:t>Lights Deer</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7.93</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7</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a:effectLst/>
                        </a:rPr>
                        <a:t>Classics</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R</a:t>
                      </a:r>
                      <a:endParaRPr lang="en-US"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031345127"/>
                  </a:ext>
                </a:extLst>
              </a:tr>
              <a:tr h="198120">
                <a:tc>
                  <a:txBody>
                    <a:bodyPr/>
                    <a:lstStyle/>
                    <a:p>
                      <a:pPr algn="ctr" fontAlgn="ctr"/>
                      <a:r>
                        <a:rPr lang="en-US" sz="1200" u="none" strike="noStrike" dirty="0">
                          <a:effectLst/>
                        </a:rPr>
                        <a:t>10</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a:effectLst/>
                        </a:rPr>
                        <a:t>Japanese Run</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7.94</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6</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200" u="none" strike="noStrike">
                          <a:effectLst/>
                        </a:rPr>
                        <a:t>Horror</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G</a:t>
                      </a:r>
                      <a:endParaRPr lang="en-US"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177362512"/>
                  </a:ext>
                </a:extLst>
              </a:tr>
            </a:tbl>
          </a:graphicData>
        </a:graphic>
      </p:graphicFrame>
      <p:sp>
        <p:nvSpPr>
          <p:cNvPr id="9" name="Text Box 16"/>
          <p:cNvSpPr txBox="1">
            <a:spLocks noChangeArrowheads="1"/>
          </p:cNvSpPr>
          <p:nvPr/>
        </p:nvSpPr>
        <p:spPr bwMode="auto">
          <a:xfrm>
            <a:off x="722776" y="358191"/>
            <a:ext cx="3305433"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400" dirty="0">
                <a:solidFill>
                  <a:schemeClr val="accent2"/>
                </a:solidFill>
              </a:rPr>
              <a:t>Top 10 movies with highest revenue</a:t>
            </a:r>
            <a:endParaRPr lang="ru-RU" sz="1400" dirty="0">
              <a:solidFill>
                <a:schemeClr val="accent2"/>
              </a:solidFill>
            </a:endParaRPr>
          </a:p>
        </p:txBody>
      </p:sp>
      <p:sp>
        <p:nvSpPr>
          <p:cNvPr id="10" name="Text Box 16"/>
          <p:cNvSpPr txBox="1">
            <a:spLocks noChangeArrowheads="1"/>
          </p:cNvSpPr>
          <p:nvPr/>
        </p:nvSpPr>
        <p:spPr bwMode="auto">
          <a:xfrm>
            <a:off x="5174227" y="358191"/>
            <a:ext cx="3305433"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400" dirty="0">
                <a:solidFill>
                  <a:schemeClr val="accent2"/>
                </a:solidFill>
              </a:rPr>
              <a:t>Top 10 movies with lowest revenue</a:t>
            </a:r>
            <a:endParaRPr lang="ru-RU" sz="1400" dirty="0">
              <a:solidFill>
                <a:schemeClr val="accent2"/>
              </a:solidFill>
            </a:endParaRPr>
          </a:p>
        </p:txBody>
      </p:sp>
      <p:sp>
        <p:nvSpPr>
          <p:cNvPr id="12" name="Text Box 16"/>
          <p:cNvSpPr txBox="1">
            <a:spLocks noChangeArrowheads="1"/>
          </p:cNvSpPr>
          <p:nvPr/>
        </p:nvSpPr>
        <p:spPr bwMode="auto">
          <a:xfrm>
            <a:off x="722776" y="3433122"/>
            <a:ext cx="7215879" cy="992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200" dirty="0"/>
              <a:t>-The highest revenue generating</a:t>
            </a:r>
            <a:r>
              <a:rPr lang="ru-RU" sz="1200" dirty="0"/>
              <a:t> </a:t>
            </a:r>
            <a:r>
              <a:rPr lang="en-US" sz="1200" dirty="0"/>
              <a:t>movie is Telegraph Voyage with total revenue of $215.75 due to both high amount of rentals and above average rental rate of $3.04.</a:t>
            </a:r>
          </a:p>
          <a:p>
            <a:pPr lvl="0" algn="just"/>
            <a:r>
              <a:rPr lang="en-US" sz="1200" dirty="0"/>
              <a:t>-The movies with the lowest revenue include Oklahoma </a:t>
            </a:r>
            <a:r>
              <a:rPr lang="en-US" sz="1200" dirty="0" err="1"/>
              <a:t>Jumanji</a:t>
            </a:r>
            <a:r>
              <a:rPr lang="en-US" sz="1200" dirty="0"/>
              <a:t>, Duffel Apocalypse and Texas Watch with total revenue of $5.94 which is the same for all of them. All of them were rented only 6 times. Freedom Cleopatra was rented even less (5 times) but its revenue is higher due to higher rental rate.</a:t>
            </a:r>
          </a:p>
        </p:txBody>
      </p:sp>
    </p:spTree>
    <p:extLst>
      <p:ext uri="{BB962C8B-B14F-4D97-AF65-F5344CB8AC3E}">
        <p14:creationId xmlns:p14="http://schemas.microsoft.com/office/powerpoint/2010/main" val="396196047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9610"/>
            <a:ext cx="9144000" cy="5794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17"/>
          <p:cNvSpPr txBox="1"/>
          <p:nvPr/>
        </p:nvSpPr>
        <p:spPr>
          <a:xfrm>
            <a:off x="1858721" y="490046"/>
            <a:ext cx="6727552" cy="338554"/>
          </a:xfrm>
          <a:prstGeom prst="rect">
            <a:avLst/>
          </a:prstGeom>
          <a:noFill/>
        </p:spPr>
        <p:txBody>
          <a:bodyPr wrap="square" rtlCol="0">
            <a:spAutoFit/>
          </a:bodyPr>
          <a:lstStyle/>
          <a:p>
            <a:r>
              <a:rPr lang="en-US" altLang="zh-CN" sz="1600" b="1" dirty="0">
                <a:solidFill>
                  <a:schemeClr val="bg1"/>
                </a:solidFill>
                <a:latin typeface="微软雅黑" panose="020B0503020204020204" pitchFamily="34" charset="-122"/>
                <a:ea typeface="微软雅黑" panose="020B0503020204020204" pitchFamily="34" charset="-122"/>
              </a:rPr>
              <a:t>What was the average rental duration for all videos?</a:t>
            </a:r>
          </a:p>
        </p:txBody>
      </p:sp>
      <p:grpSp>
        <p:nvGrpSpPr>
          <p:cNvPr id="83" name="组合 82"/>
          <p:cNvGrpSpPr/>
          <p:nvPr/>
        </p:nvGrpSpPr>
        <p:grpSpPr>
          <a:xfrm>
            <a:off x="279375" y="61156"/>
            <a:ext cx="1021619" cy="1043744"/>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4400">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235177" y="3126615"/>
              <a:ext cx="649687" cy="618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3600" dirty="0">
                  <a:solidFill>
                    <a:schemeClr val="bg1"/>
                  </a:solidFill>
                  <a:latin typeface="Impact" panose="020B0806030902050204" pitchFamily="34" charset="0"/>
                  <a:ea typeface="微软雅黑" panose="020B0503020204020204" pitchFamily="34" charset="-122"/>
                </a:rPr>
                <a:t>02</a:t>
              </a:r>
            </a:p>
          </p:txBody>
        </p:sp>
      </p:grpSp>
      <p:sp>
        <p:nvSpPr>
          <p:cNvPr id="82" name="Text Box 16"/>
          <p:cNvSpPr txBox="1">
            <a:spLocks noChangeArrowheads="1"/>
          </p:cNvSpPr>
          <p:nvPr/>
        </p:nvSpPr>
        <p:spPr bwMode="auto">
          <a:xfrm>
            <a:off x="1357657" y="1546885"/>
            <a:ext cx="2467234"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400" dirty="0">
                <a:solidFill>
                  <a:schemeClr val="accent2"/>
                </a:solidFill>
              </a:rPr>
              <a:t>General overview of movies</a:t>
            </a:r>
            <a:endParaRPr lang="ru-RU" sz="1400" dirty="0">
              <a:solidFill>
                <a:schemeClr val="accent2"/>
              </a:solidFill>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3929839635"/>
              </p:ext>
            </p:extLst>
          </p:nvPr>
        </p:nvGraphicFramePr>
        <p:xfrm>
          <a:off x="910833" y="3483730"/>
          <a:ext cx="3263900" cy="566772"/>
        </p:xfrm>
        <a:graphic>
          <a:graphicData uri="http://schemas.openxmlformats.org/drawingml/2006/table">
            <a:tbl>
              <a:tblPr>
                <a:tableStyleId>{3B4B98B0-60AC-42C2-AFA5-B58CD77FA1E5}</a:tableStyleId>
              </a:tblPr>
              <a:tblGrid>
                <a:gridCol w="1168400">
                  <a:extLst>
                    <a:ext uri="{9D8B030D-6E8A-4147-A177-3AD203B41FA5}">
                      <a16:colId xmlns:a16="http://schemas.microsoft.com/office/drawing/2014/main" val="2563335944"/>
                    </a:ext>
                  </a:extLst>
                </a:gridCol>
                <a:gridCol w="1168400">
                  <a:extLst>
                    <a:ext uri="{9D8B030D-6E8A-4147-A177-3AD203B41FA5}">
                      <a16:colId xmlns:a16="http://schemas.microsoft.com/office/drawing/2014/main" val="2325008421"/>
                    </a:ext>
                  </a:extLst>
                </a:gridCol>
                <a:gridCol w="927100">
                  <a:extLst>
                    <a:ext uri="{9D8B030D-6E8A-4147-A177-3AD203B41FA5}">
                      <a16:colId xmlns:a16="http://schemas.microsoft.com/office/drawing/2014/main" val="764091186"/>
                    </a:ext>
                  </a:extLst>
                </a:gridCol>
              </a:tblGrid>
              <a:tr h="287211">
                <a:tc>
                  <a:txBody>
                    <a:bodyPr/>
                    <a:lstStyle/>
                    <a:p>
                      <a:pPr algn="ctr" fontAlgn="b"/>
                      <a:r>
                        <a:rPr lang="en-US" sz="1200" u="none" strike="noStrike" dirty="0">
                          <a:effectLst/>
                        </a:rPr>
                        <a:t>Total rentals</a:t>
                      </a:r>
                      <a:endParaRPr lang="en-US" sz="1200" b="0" i="0" u="none" strike="noStrike" dirty="0">
                        <a:solidFill>
                          <a:srgbClr val="000000"/>
                        </a:solidFill>
                        <a:effectLst/>
                        <a:latin typeface="+mn-lt"/>
                      </a:endParaRPr>
                    </a:p>
                  </a:txBody>
                  <a:tcPr marL="7620" marR="7620" marT="7620" marB="0" anchor="ctr"/>
                </a:tc>
                <a:tc>
                  <a:txBody>
                    <a:bodyPr/>
                    <a:lstStyle/>
                    <a:p>
                      <a:pPr algn="ctr" fontAlgn="b"/>
                      <a:r>
                        <a:rPr lang="en-US" sz="1200" u="none" strike="noStrike" dirty="0">
                          <a:effectLst/>
                        </a:rPr>
                        <a:t>Not paid</a:t>
                      </a:r>
                      <a:endParaRPr lang="en-US" sz="1200" b="0" i="0" u="none" strike="noStrike" dirty="0">
                        <a:solidFill>
                          <a:srgbClr val="000000"/>
                        </a:solidFill>
                        <a:effectLst/>
                        <a:latin typeface="+mn-lt"/>
                      </a:endParaRPr>
                    </a:p>
                  </a:txBody>
                  <a:tcPr marL="7620" marR="7620" marT="7620" marB="0" anchor="ctr"/>
                </a:tc>
                <a:tc>
                  <a:txBody>
                    <a:bodyPr/>
                    <a:lstStyle/>
                    <a:p>
                      <a:pPr algn="ctr" fontAlgn="b"/>
                      <a:r>
                        <a:rPr lang="en-US" sz="1200" u="none" strike="noStrike" dirty="0">
                          <a:effectLst/>
                        </a:rPr>
                        <a:t>Not returned</a:t>
                      </a:r>
                      <a:endParaRPr lang="en-US" sz="12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59468351"/>
                  </a:ext>
                </a:extLst>
              </a:tr>
              <a:tr h="279561">
                <a:tc>
                  <a:txBody>
                    <a:bodyPr/>
                    <a:lstStyle/>
                    <a:p>
                      <a:pPr algn="ctr" fontAlgn="b"/>
                      <a:r>
                        <a:rPr lang="en-US" sz="1200" u="none" strike="noStrike" dirty="0">
                          <a:effectLst/>
                        </a:rPr>
                        <a:t>16044</a:t>
                      </a:r>
                      <a:endParaRPr lang="en-US" sz="1200" b="0" i="0" u="none" strike="noStrike" dirty="0">
                        <a:solidFill>
                          <a:srgbClr val="000000"/>
                        </a:solidFill>
                        <a:effectLst/>
                        <a:latin typeface="+mn-lt"/>
                      </a:endParaRPr>
                    </a:p>
                  </a:txBody>
                  <a:tcPr marL="7620" marR="7620" marT="7620" marB="0" anchor="ctr"/>
                </a:tc>
                <a:tc>
                  <a:txBody>
                    <a:bodyPr/>
                    <a:lstStyle/>
                    <a:p>
                      <a:pPr algn="ctr" fontAlgn="b"/>
                      <a:r>
                        <a:rPr lang="en-US" sz="1200" u="none" strike="noStrike" dirty="0">
                          <a:effectLst/>
                        </a:rPr>
                        <a:t>9%</a:t>
                      </a:r>
                      <a:endParaRPr lang="en-US" sz="1200" b="0" i="0" u="none" strike="noStrike" dirty="0">
                        <a:solidFill>
                          <a:srgbClr val="000000"/>
                        </a:solidFill>
                        <a:effectLst/>
                        <a:latin typeface="+mn-lt"/>
                      </a:endParaRPr>
                    </a:p>
                  </a:txBody>
                  <a:tcPr marL="7620" marR="7620" marT="7620" marB="0" anchor="ctr"/>
                </a:tc>
                <a:tc>
                  <a:txBody>
                    <a:bodyPr/>
                    <a:lstStyle/>
                    <a:p>
                      <a:pPr algn="ctr" fontAlgn="b"/>
                      <a:r>
                        <a:rPr lang="en-US" sz="1200" u="none" strike="noStrike" dirty="0">
                          <a:effectLst/>
                        </a:rPr>
                        <a:t>1%</a:t>
                      </a:r>
                      <a:endParaRPr lang="en-US" sz="12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1246408511"/>
                  </a:ext>
                </a:extLst>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2290326749"/>
              </p:ext>
            </p:extLst>
          </p:nvPr>
        </p:nvGraphicFramePr>
        <p:xfrm>
          <a:off x="790183" y="1932997"/>
          <a:ext cx="3505200" cy="566772"/>
        </p:xfrm>
        <a:graphic>
          <a:graphicData uri="http://schemas.openxmlformats.org/drawingml/2006/table">
            <a:tbl>
              <a:tblPr>
                <a:tableStyleId>{3B4B98B0-60AC-42C2-AFA5-B58CD77FA1E5}</a:tableStyleId>
              </a:tblPr>
              <a:tblGrid>
                <a:gridCol w="1092200">
                  <a:extLst>
                    <a:ext uri="{9D8B030D-6E8A-4147-A177-3AD203B41FA5}">
                      <a16:colId xmlns:a16="http://schemas.microsoft.com/office/drawing/2014/main" val="2626408806"/>
                    </a:ext>
                  </a:extLst>
                </a:gridCol>
                <a:gridCol w="838200">
                  <a:extLst>
                    <a:ext uri="{9D8B030D-6E8A-4147-A177-3AD203B41FA5}">
                      <a16:colId xmlns:a16="http://schemas.microsoft.com/office/drawing/2014/main" val="2184437896"/>
                    </a:ext>
                  </a:extLst>
                </a:gridCol>
                <a:gridCol w="838200">
                  <a:extLst>
                    <a:ext uri="{9D8B030D-6E8A-4147-A177-3AD203B41FA5}">
                      <a16:colId xmlns:a16="http://schemas.microsoft.com/office/drawing/2014/main" val="3054967075"/>
                    </a:ext>
                  </a:extLst>
                </a:gridCol>
                <a:gridCol w="736600">
                  <a:extLst>
                    <a:ext uri="{9D8B030D-6E8A-4147-A177-3AD203B41FA5}">
                      <a16:colId xmlns:a16="http://schemas.microsoft.com/office/drawing/2014/main" val="981702494"/>
                    </a:ext>
                  </a:extLst>
                </a:gridCol>
              </a:tblGrid>
              <a:tr h="285286">
                <a:tc>
                  <a:txBody>
                    <a:bodyPr/>
                    <a:lstStyle/>
                    <a:p>
                      <a:pPr algn="ctr" fontAlgn="b"/>
                      <a:r>
                        <a:rPr lang="en-US" sz="1200" u="none" strike="noStrike" dirty="0">
                          <a:effectLst/>
                        </a:rPr>
                        <a:t>Total movies </a:t>
                      </a:r>
                      <a:endParaRPr lang="en-US" sz="1200" b="0" i="0" u="none" strike="noStrike" dirty="0">
                        <a:solidFill>
                          <a:srgbClr val="000000"/>
                        </a:solidFill>
                        <a:effectLst/>
                        <a:latin typeface="+mn-lt"/>
                      </a:endParaRPr>
                    </a:p>
                  </a:txBody>
                  <a:tcPr marL="7620" marR="7620" marT="7620" marB="0" anchor="ctr"/>
                </a:tc>
                <a:tc>
                  <a:txBody>
                    <a:bodyPr/>
                    <a:lstStyle/>
                    <a:p>
                      <a:pPr algn="ctr" fontAlgn="b"/>
                      <a:r>
                        <a:rPr lang="en-US" sz="1200" u="none" strike="noStrike">
                          <a:effectLst/>
                        </a:rPr>
                        <a:t>Release year</a:t>
                      </a:r>
                      <a:endParaRPr lang="en-US" sz="1200" b="0" i="0" u="none" strike="noStrike">
                        <a:solidFill>
                          <a:srgbClr val="000000"/>
                        </a:solidFill>
                        <a:effectLst/>
                        <a:latin typeface="+mn-lt"/>
                      </a:endParaRPr>
                    </a:p>
                  </a:txBody>
                  <a:tcPr marL="7620" marR="7620" marT="7620" marB="0" anchor="ctr"/>
                </a:tc>
                <a:tc>
                  <a:txBody>
                    <a:bodyPr/>
                    <a:lstStyle/>
                    <a:p>
                      <a:pPr algn="ctr" fontAlgn="b"/>
                      <a:r>
                        <a:rPr lang="en-US" sz="1200" u="none" strike="noStrike" dirty="0">
                          <a:effectLst/>
                        </a:rPr>
                        <a:t>Language</a:t>
                      </a:r>
                      <a:endParaRPr lang="en-US" sz="1200" b="0" i="0" u="none" strike="noStrike" dirty="0">
                        <a:solidFill>
                          <a:srgbClr val="000000"/>
                        </a:solidFill>
                        <a:effectLst/>
                        <a:latin typeface="+mn-lt"/>
                      </a:endParaRPr>
                    </a:p>
                  </a:txBody>
                  <a:tcPr marL="7620" marR="7620" marT="7620" marB="0" anchor="ctr"/>
                </a:tc>
                <a:tc>
                  <a:txBody>
                    <a:bodyPr/>
                    <a:lstStyle/>
                    <a:p>
                      <a:pPr algn="ctr" fontAlgn="b"/>
                      <a:r>
                        <a:rPr lang="en-US" sz="1200" u="none" strike="noStrike">
                          <a:effectLst/>
                        </a:rPr>
                        <a:t>Not rented</a:t>
                      </a:r>
                      <a:endParaRPr lang="en-US" sz="12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2159501978"/>
                  </a:ext>
                </a:extLst>
              </a:tr>
              <a:tr h="281486">
                <a:tc>
                  <a:txBody>
                    <a:bodyPr/>
                    <a:lstStyle/>
                    <a:p>
                      <a:pPr algn="ctr" fontAlgn="b"/>
                      <a:r>
                        <a:rPr lang="en-US" sz="1200" u="none" strike="noStrike" dirty="0">
                          <a:effectLst/>
                        </a:rPr>
                        <a:t>1000</a:t>
                      </a:r>
                      <a:endParaRPr lang="en-US" sz="1200" b="0" i="0" u="none" strike="noStrike" dirty="0">
                        <a:solidFill>
                          <a:srgbClr val="000000"/>
                        </a:solidFill>
                        <a:effectLst/>
                        <a:latin typeface="+mn-lt"/>
                      </a:endParaRPr>
                    </a:p>
                  </a:txBody>
                  <a:tcPr marL="7620" marR="7620" marT="7620" marB="0" anchor="ctr"/>
                </a:tc>
                <a:tc>
                  <a:txBody>
                    <a:bodyPr/>
                    <a:lstStyle/>
                    <a:p>
                      <a:pPr algn="ctr" fontAlgn="b"/>
                      <a:r>
                        <a:rPr lang="en-US" sz="1200" u="none" strike="noStrike" dirty="0">
                          <a:effectLst/>
                        </a:rPr>
                        <a:t>2006</a:t>
                      </a:r>
                      <a:endParaRPr lang="en-US" sz="1200" b="0" i="0" u="none" strike="noStrike" dirty="0">
                        <a:solidFill>
                          <a:srgbClr val="000000"/>
                        </a:solidFill>
                        <a:effectLst/>
                        <a:latin typeface="+mn-lt"/>
                      </a:endParaRPr>
                    </a:p>
                  </a:txBody>
                  <a:tcPr marL="7620" marR="7620" marT="7620" marB="0" anchor="ctr"/>
                </a:tc>
                <a:tc>
                  <a:txBody>
                    <a:bodyPr/>
                    <a:lstStyle/>
                    <a:p>
                      <a:pPr algn="ctr" fontAlgn="b"/>
                      <a:r>
                        <a:rPr lang="en-US" sz="1200" u="none" strike="noStrike">
                          <a:effectLst/>
                        </a:rPr>
                        <a:t>English</a:t>
                      </a:r>
                      <a:endParaRPr lang="en-US" sz="1200" b="0" i="0" u="none" strike="noStrike">
                        <a:solidFill>
                          <a:srgbClr val="000000"/>
                        </a:solidFill>
                        <a:effectLst/>
                        <a:latin typeface="+mn-lt"/>
                      </a:endParaRPr>
                    </a:p>
                  </a:txBody>
                  <a:tcPr marL="7620" marR="7620" marT="7620" marB="0" anchor="ctr"/>
                </a:tc>
                <a:tc>
                  <a:txBody>
                    <a:bodyPr/>
                    <a:lstStyle/>
                    <a:p>
                      <a:pPr algn="ctr" fontAlgn="b"/>
                      <a:r>
                        <a:rPr lang="en-US" sz="1200" u="none" strike="noStrike" dirty="0">
                          <a:effectLst/>
                        </a:rPr>
                        <a:t>4%</a:t>
                      </a:r>
                      <a:endParaRPr lang="en-US" sz="12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562160986"/>
                  </a:ext>
                </a:extLst>
              </a:tr>
            </a:tbl>
          </a:graphicData>
        </a:graphic>
      </p:graphicFrame>
      <p:sp>
        <p:nvSpPr>
          <p:cNvPr id="21" name="Text Box 16"/>
          <p:cNvSpPr txBox="1">
            <a:spLocks noChangeArrowheads="1"/>
          </p:cNvSpPr>
          <p:nvPr/>
        </p:nvSpPr>
        <p:spPr bwMode="auto">
          <a:xfrm>
            <a:off x="1309166" y="3132540"/>
            <a:ext cx="2467234"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400" dirty="0">
                <a:solidFill>
                  <a:schemeClr val="accent2"/>
                </a:solidFill>
              </a:rPr>
              <a:t>General overview of rentals</a:t>
            </a:r>
            <a:endParaRPr lang="ru-RU" sz="1400" dirty="0">
              <a:solidFill>
                <a:schemeClr val="accent2"/>
              </a:solidFill>
            </a:endParaRPr>
          </a:p>
        </p:txBody>
      </p:sp>
      <p:sp>
        <p:nvSpPr>
          <p:cNvPr id="22" name="Text Box 16"/>
          <p:cNvSpPr txBox="1">
            <a:spLocks noChangeArrowheads="1"/>
          </p:cNvSpPr>
          <p:nvPr/>
        </p:nvSpPr>
        <p:spPr bwMode="auto">
          <a:xfrm>
            <a:off x="4516584" y="1546885"/>
            <a:ext cx="4149436" cy="2654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200" dirty="0"/>
              <a:t>-All of the movies have release date of 2006, while they were rented starting from 2015.</a:t>
            </a:r>
          </a:p>
          <a:p>
            <a:pPr lvl="0" algn="just"/>
            <a:endParaRPr lang="en-US" sz="1200" dirty="0"/>
          </a:p>
          <a:p>
            <a:pPr lvl="0" algn="just"/>
            <a:r>
              <a:rPr lang="en-US" sz="1200" dirty="0"/>
              <a:t>-Not all of the movies in the database were rented at least once. In fact, 42 (4% out of total) movies have not been rented at all.</a:t>
            </a:r>
          </a:p>
          <a:p>
            <a:pPr lvl="0" algn="just"/>
            <a:endParaRPr lang="en-US" sz="1200" dirty="0"/>
          </a:p>
          <a:p>
            <a:pPr lvl="0" algn="just"/>
            <a:r>
              <a:rPr lang="en-US" sz="1200" dirty="0"/>
              <a:t>-Out of 16044 rentals, 1452(9%) were not paid (the payment id for these rentals were not in the database) and 183(1%) were not returned. </a:t>
            </a:r>
          </a:p>
          <a:p>
            <a:pPr lvl="0" algn="just"/>
            <a:endParaRPr lang="en-US" sz="1200" dirty="0"/>
          </a:p>
          <a:p>
            <a:pPr lvl="0" algn="just"/>
            <a:r>
              <a:rPr lang="en-US" sz="1200" dirty="0"/>
              <a:t>-Most of the rentals without payment information correspond to the earliest rentals, which suggests that maybe the information in the database is not complete or these payments were recorded elsewhere.</a:t>
            </a:r>
          </a:p>
        </p:txBody>
      </p:sp>
    </p:spTree>
    <p:extLst>
      <p:ext uri="{BB962C8B-B14F-4D97-AF65-F5344CB8AC3E}">
        <p14:creationId xmlns:p14="http://schemas.microsoft.com/office/powerpoint/2010/main" val="236479847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3073073839"/>
              </p:ext>
            </p:extLst>
          </p:nvPr>
        </p:nvGraphicFramePr>
        <p:xfrm>
          <a:off x="456910" y="2224616"/>
          <a:ext cx="5881543" cy="795092"/>
        </p:xfrm>
        <a:graphic>
          <a:graphicData uri="http://schemas.openxmlformats.org/drawingml/2006/table">
            <a:tbl>
              <a:tblPr>
                <a:tableStyleId>{3B4B98B0-60AC-42C2-AFA5-B58CD77FA1E5}</a:tableStyleId>
              </a:tblPr>
              <a:tblGrid>
                <a:gridCol w="889443">
                  <a:extLst>
                    <a:ext uri="{9D8B030D-6E8A-4147-A177-3AD203B41FA5}">
                      <a16:colId xmlns:a16="http://schemas.microsoft.com/office/drawing/2014/main" val="4056528437"/>
                    </a:ext>
                  </a:extLst>
                </a:gridCol>
                <a:gridCol w="1535390">
                  <a:extLst>
                    <a:ext uri="{9D8B030D-6E8A-4147-A177-3AD203B41FA5}">
                      <a16:colId xmlns:a16="http://schemas.microsoft.com/office/drawing/2014/main" val="3859425185"/>
                    </a:ext>
                  </a:extLst>
                </a:gridCol>
                <a:gridCol w="2299855">
                  <a:extLst>
                    <a:ext uri="{9D8B030D-6E8A-4147-A177-3AD203B41FA5}">
                      <a16:colId xmlns:a16="http://schemas.microsoft.com/office/drawing/2014/main" val="3084925012"/>
                    </a:ext>
                  </a:extLst>
                </a:gridCol>
                <a:gridCol w="1156855">
                  <a:extLst>
                    <a:ext uri="{9D8B030D-6E8A-4147-A177-3AD203B41FA5}">
                      <a16:colId xmlns:a16="http://schemas.microsoft.com/office/drawing/2014/main" val="480512039"/>
                    </a:ext>
                  </a:extLst>
                </a:gridCol>
              </a:tblGrid>
              <a:tr h="421712">
                <a:tc>
                  <a:txBody>
                    <a:bodyPr/>
                    <a:lstStyle/>
                    <a:p>
                      <a:pPr algn="ctr" fontAlgn="b"/>
                      <a:r>
                        <a:rPr lang="en-US" sz="1200" u="none" strike="noStrike" dirty="0">
                          <a:effectLst/>
                        </a:rPr>
                        <a:t>Total revenue</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200" u="none" strike="noStrike" dirty="0">
                          <a:effectLst/>
                        </a:rPr>
                        <a:t>Principal revenue</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200" u="none" strike="noStrike" dirty="0">
                          <a:effectLst/>
                        </a:rPr>
                        <a:t>Additional revenue from late returns</a:t>
                      </a:r>
                      <a:endParaRPr lang="en-US" sz="1200" b="0" i="0" u="none" strike="noStrike" dirty="0">
                        <a:solidFill>
                          <a:srgbClr val="000000"/>
                        </a:solidFill>
                        <a:effectLst/>
                        <a:latin typeface="Calibri" panose="020F0502020204030204" pitchFamily="34" charset="0"/>
                      </a:endParaRPr>
                    </a:p>
                  </a:txBody>
                  <a:tcPr marL="7620" marR="7620" marT="7620" marB="0" anchor="ctr">
                    <a:solidFill>
                      <a:schemeClr val="accent2">
                        <a:lumMod val="20000"/>
                        <a:lumOff val="80000"/>
                      </a:schemeClr>
                    </a:solidFill>
                  </a:tcPr>
                </a:tc>
                <a:tc>
                  <a:txBody>
                    <a:bodyPr/>
                    <a:lstStyle/>
                    <a:p>
                      <a:pPr algn="ctr" fontAlgn="b"/>
                      <a:r>
                        <a:rPr lang="en-US" sz="1200" u="none" strike="noStrike" dirty="0">
                          <a:effectLst/>
                        </a:rPr>
                        <a:t>Late returns</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75617204"/>
                  </a:ext>
                </a:extLst>
              </a:tr>
              <a:tr h="294111">
                <a:tc>
                  <a:txBody>
                    <a:bodyPr/>
                    <a:lstStyle/>
                    <a:p>
                      <a:pPr algn="ctr" fontAlgn="b"/>
                      <a:r>
                        <a:rPr lang="en-US" sz="1200" u="none" strike="noStrike" dirty="0">
                          <a:effectLst/>
                        </a:rPr>
                        <a:t>$61,337.94</a:t>
                      </a:r>
                    </a:p>
                    <a:p>
                      <a:pPr algn="ctr"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200" u="none" strike="noStrike" dirty="0">
                          <a:effectLst/>
                        </a:rPr>
                        <a:t>$42927.94 </a:t>
                      </a:r>
                    </a:p>
                    <a:p>
                      <a:pPr algn="ctr" fontAlgn="b"/>
                      <a:r>
                        <a:rPr lang="en-US" sz="1200" u="none" strike="noStrike" dirty="0">
                          <a:effectLst/>
                        </a:rPr>
                        <a:t>(70% of total revenue)</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200" u="none" strike="noStrike" dirty="0">
                          <a:effectLst/>
                        </a:rPr>
                        <a:t>$18403 </a:t>
                      </a:r>
                    </a:p>
                    <a:p>
                      <a:pPr algn="ctr" fontAlgn="b"/>
                      <a:r>
                        <a:rPr lang="en-US" sz="1200" u="none" strike="noStrike" dirty="0">
                          <a:effectLst/>
                        </a:rPr>
                        <a:t>(30% of total revenue)</a:t>
                      </a:r>
                      <a:endParaRPr lang="en-US" sz="1200" b="0" i="0" u="none" strike="noStrike" dirty="0">
                        <a:solidFill>
                          <a:srgbClr val="000000"/>
                        </a:solidFill>
                        <a:effectLst/>
                        <a:latin typeface="Calibri" panose="020F0502020204030204" pitchFamily="34" charset="0"/>
                      </a:endParaRPr>
                    </a:p>
                  </a:txBody>
                  <a:tcPr marL="7620" marR="7620" marT="7620" marB="0" anchor="ctr">
                    <a:solidFill>
                      <a:schemeClr val="accent2">
                        <a:lumMod val="20000"/>
                        <a:lumOff val="80000"/>
                      </a:schemeClr>
                    </a:solidFill>
                  </a:tcPr>
                </a:tc>
                <a:tc>
                  <a:txBody>
                    <a:bodyPr/>
                    <a:lstStyle/>
                    <a:p>
                      <a:pPr algn="ctr" fontAlgn="b"/>
                      <a:r>
                        <a:rPr lang="en-US" sz="1200" u="none" strike="noStrike" dirty="0">
                          <a:effectLst/>
                        </a:rPr>
                        <a:t>7413</a:t>
                      </a:r>
                    </a:p>
                    <a:p>
                      <a:pPr algn="ctr" fontAlgn="b"/>
                      <a:r>
                        <a:rPr lang="en-US" sz="1200" b="0" i="0" u="none" strike="noStrike" dirty="0">
                          <a:solidFill>
                            <a:srgbClr val="000000"/>
                          </a:solidFill>
                          <a:effectLst/>
                          <a:latin typeface="Calibri" panose="020F0502020204030204" pitchFamily="34" charset="0"/>
                        </a:rPr>
                        <a:t>rentals</a:t>
                      </a:r>
                    </a:p>
                  </a:txBody>
                  <a:tcPr marL="7620" marR="7620" marT="7620" marB="0" anchor="ctr"/>
                </a:tc>
                <a:extLst>
                  <a:ext uri="{0D108BD9-81ED-4DB2-BD59-A6C34878D82A}">
                    <a16:rowId xmlns:a16="http://schemas.microsoft.com/office/drawing/2014/main" val="2411416944"/>
                  </a:ext>
                </a:extLst>
              </a:tr>
            </a:tbl>
          </a:graphicData>
        </a:graphic>
      </p:graphicFrame>
      <p:graphicFrame>
        <p:nvGraphicFramePr>
          <p:cNvPr id="3" name="Таблица 2"/>
          <p:cNvGraphicFramePr>
            <a:graphicFrameLocks noGrp="1"/>
          </p:cNvGraphicFramePr>
          <p:nvPr>
            <p:extLst>
              <p:ext uri="{D42A27DB-BD31-4B8C-83A1-F6EECF244321}">
                <p14:modId xmlns:p14="http://schemas.microsoft.com/office/powerpoint/2010/main" val="3954011945"/>
              </p:ext>
            </p:extLst>
          </p:nvPr>
        </p:nvGraphicFramePr>
        <p:xfrm>
          <a:off x="456910" y="671037"/>
          <a:ext cx="3220604" cy="1433675"/>
        </p:xfrm>
        <a:graphic>
          <a:graphicData uri="http://schemas.openxmlformats.org/drawingml/2006/table">
            <a:tbl>
              <a:tblPr>
                <a:tableStyleId>{3B4B98B0-60AC-42C2-AFA5-B58CD77FA1E5}</a:tableStyleId>
              </a:tblPr>
              <a:tblGrid>
                <a:gridCol w="1195421">
                  <a:extLst>
                    <a:ext uri="{9D8B030D-6E8A-4147-A177-3AD203B41FA5}">
                      <a16:colId xmlns:a16="http://schemas.microsoft.com/office/drawing/2014/main" val="922214086"/>
                    </a:ext>
                  </a:extLst>
                </a:gridCol>
                <a:gridCol w="675061">
                  <a:extLst>
                    <a:ext uri="{9D8B030D-6E8A-4147-A177-3AD203B41FA5}">
                      <a16:colId xmlns:a16="http://schemas.microsoft.com/office/drawing/2014/main" val="414218169"/>
                    </a:ext>
                  </a:extLst>
                </a:gridCol>
                <a:gridCol w="675061">
                  <a:extLst>
                    <a:ext uri="{9D8B030D-6E8A-4147-A177-3AD203B41FA5}">
                      <a16:colId xmlns:a16="http://schemas.microsoft.com/office/drawing/2014/main" val="432155655"/>
                    </a:ext>
                  </a:extLst>
                </a:gridCol>
                <a:gridCol w="675061">
                  <a:extLst>
                    <a:ext uri="{9D8B030D-6E8A-4147-A177-3AD203B41FA5}">
                      <a16:colId xmlns:a16="http://schemas.microsoft.com/office/drawing/2014/main" val="1388880300"/>
                    </a:ext>
                  </a:extLst>
                </a:gridCol>
              </a:tblGrid>
              <a:tr h="359948">
                <a:tc>
                  <a:txBody>
                    <a:bodyPr/>
                    <a:lstStyle/>
                    <a:p>
                      <a:pPr algn="ctr" fontAlgn="ct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a:effectLst/>
                        </a:rPr>
                        <a:t>Average</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Minimum</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a:effectLst/>
                        </a:rPr>
                        <a:t>Maximum</a:t>
                      </a:r>
                      <a:endParaRPr lang="en-US"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594838206"/>
                  </a:ext>
                </a:extLst>
              </a:tr>
              <a:tr h="325581">
                <a:tc>
                  <a:txBody>
                    <a:bodyPr/>
                    <a:lstStyle/>
                    <a:p>
                      <a:pPr algn="l" fontAlgn="ctr"/>
                      <a:r>
                        <a:rPr lang="en-US" sz="1200" u="none" strike="noStrike" dirty="0">
                          <a:effectLst/>
                        </a:rPr>
                        <a:t>Expected duration</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a:effectLst/>
                        </a:rPr>
                        <a:t>5</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a:effectLst/>
                        </a:rPr>
                        <a:t>3</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7</a:t>
                      </a:r>
                      <a:endParaRPr lang="en-US" sz="1200" b="0" i="0" u="none" strike="noStrike" dirty="0">
                        <a:solidFill>
                          <a:srgbClr val="000000"/>
                        </a:solidFill>
                        <a:effectLst/>
                        <a:latin typeface="Times New Roman" panose="02020603050405020304" pitchFamily="18" charset="0"/>
                      </a:endParaRPr>
                    </a:p>
                  </a:txBody>
                  <a:tcPr marL="7620" marR="7620" marT="7620" marB="0" anchor="ctr">
                    <a:solidFill>
                      <a:schemeClr val="accent1">
                        <a:lumMod val="40000"/>
                        <a:lumOff val="60000"/>
                      </a:schemeClr>
                    </a:solidFill>
                  </a:tcPr>
                </a:tc>
                <a:extLst>
                  <a:ext uri="{0D108BD9-81ED-4DB2-BD59-A6C34878D82A}">
                    <a16:rowId xmlns:a16="http://schemas.microsoft.com/office/drawing/2014/main" val="3962692954"/>
                  </a:ext>
                </a:extLst>
              </a:tr>
              <a:tr h="374073">
                <a:tc>
                  <a:txBody>
                    <a:bodyPr/>
                    <a:lstStyle/>
                    <a:p>
                      <a:pPr algn="l" fontAlgn="ctr"/>
                      <a:r>
                        <a:rPr lang="en-US" sz="1200" u="none" strike="noStrike" dirty="0">
                          <a:effectLst/>
                        </a:rPr>
                        <a:t>Actual duration</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a:effectLst/>
                        </a:rPr>
                        <a:t>5</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10</a:t>
                      </a:r>
                      <a:endParaRPr lang="ru-RU" sz="1200" u="none" strike="noStrike" dirty="0">
                        <a:effectLst/>
                      </a:endParaRPr>
                    </a:p>
                  </a:txBody>
                  <a:tcPr marL="7620" marR="7620" marT="7620" marB="0" anchor="ctr">
                    <a:solidFill>
                      <a:schemeClr val="accent1">
                        <a:lumMod val="40000"/>
                        <a:lumOff val="60000"/>
                      </a:schemeClr>
                    </a:solidFill>
                  </a:tcPr>
                </a:tc>
                <a:extLst>
                  <a:ext uri="{0D108BD9-81ED-4DB2-BD59-A6C34878D82A}">
                    <a16:rowId xmlns:a16="http://schemas.microsoft.com/office/drawing/2014/main" val="3294065102"/>
                  </a:ext>
                </a:extLst>
              </a:tr>
              <a:tr h="374073">
                <a:tc>
                  <a:txBody>
                    <a:bodyPr/>
                    <a:lstStyle/>
                    <a:p>
                      <a:pPr algn="l" fontAlgn="ctr"/>
                      <a:r>
                        <a:rPr lang="en-US" sz="1200" b="0" i="0" u="none" strike="noStrike" dirty="0">
                          <a:solidFill>
                            <a:srgbClr val="000000"/>
                          </a:solidFill>
                          <a:effectLst/>
                          <a:latin typeface="+mn-lt"/>
                        </a:rPr>
                        <a:t>Rental rate</a:t>
                      </a:r>
                    </a:p>
                  </a:txBody>
                  <a:tcPr marL="7620" marR="7620" marT="7620" marB="0" anchor="ctr"/>
                </a:tc>
                <a:tc>
                  <a:txBody>
                    <a:bodyPr/>
                    <a:lstStyle/>
                    <a:p>
                      <a:pPr algn="ctr" fontAlgn="ctr"/>
                      <a:r>
                        <a:rPr lang="en-US" sz="1200" b="0" i="0" u="none" strike="noStrike" dirty="0">
                          <a:solidFill>
                            <a:srgbClr val="000000"/>
                          </a:solidFill>
                          <a:effectLst/>
                          <a:latin typeface="+mn-lt"/>
                        </a:rPr>
                        <a:t>$2.95</a:t>
                      </a:r>
                    </a:p>
                  </a:txBody>
                  <a:tcPr marL="7620" marR="7620" marT="7620" marB="0" anchor="ctr"/>
                </a:tc>
                <a:tc>
                  <a:txBody>
                    <a:bodyPr/>
                    <a:lstStyle/>
                    <a:p>
                      <a:pPr algn="ctr" fontAlgn="ctr"/>
                      <a:r>
                        <a:rPr lang="en-US" sz="1200" b="0" i="0" u="none" strike="noStrike" dirty="0">
                          <a:solidFill>
                            <a:srgbClr val="000000"/>
                          </a:solidFill>
                          <a:effectLst/>
                          <a:latin typeface="+mn-lt"/>
                        </a:rPr>
                        <a:t>$2.61</a:t>
                      </a:r>
                    </a:p>
                  </a:txBody>
                  <a:tcPr marL="7620" marR="7620" marT="7620" marB="0" anchor="ctr"/>
                </a:tc>
                <a:tc>
                  <a:txBody>
                    <a:bodyPr/>
                    <a:lstStyle/>
                    <a:p>
                      <a:pPr algn="ctr" fontAlgn="ctr"/>
                      <a:r>
                        <a:rPr lang="en-US" sz="1200" u="none" strike="noStrike" dirty="0">
                          <a:effectLst/>
                          <a:latin typeface="+mn-lt"/>
                        </a:rPr>
                        <a:t>$3.31</a:t>
                      </a:r>
                      <a:endParaRPr lang="ru-RU" sz="1200" u="none" strike="noStrike" dirty="0">
                        <a:effectLst/>
                        <a:latin typeface="+mn-lt"/>
                      </a:endParaRPr>
                    </a:p>
                  </a:txBody>
                  <a:tcPr marL="7620" marR="7620" marT="7620" marB="0" anchor="ctr">
                    <a:solidFill>
                      <a:schemeClr val="accent1">
                        <a:lumMod val="40000"/>
                        <a:lumOff val="60000"/>
                      </a:schemeClr>
                    </a:solidFill>
                  </a:tcPr>
                </a:tc>
                <a:extLst>
                  <a:ext uri="{0D108BD9-81ED-4DB2-BD59-A6C34878D82A}">
                    <a16:rowId xmlns:a16="http://schemas.microsoft.com/office/drawing/2014/main" val="3658865632"/>
                  </a:ext>
                </a:extLst>
              </a:tr>
            </a:tbl>
          </a:graphicData>
        </a:graphic>
      </p:graphicFrame>
      <p:sp>
        <p:nvSpPr>
          <p:cNvPr id="5" name="Text Box 16"/>
          <p:cNvSpPr txBox="1">
            <a:spLocks noChangeArrowheads="1"/>
          </p:cNvSpPr>
          <p:nvPr/>
        </p:nvSpPr>
        <p:spPr bwMode="auto">
          <a:xfrm>
            <a:off x="654153" y="353646"/>
            <a:ext cx="2826119"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400" dirty="0">
                <a:solidFill>
                  <a:schemeClr val="accent2"/>
                </a:solidFill>
              </a:rPr>
              <a:t>Average rental duration (in days)</a:t>
            </a:r>
            <a:endParaRPr lang="ru-RU" sz="1400" dirty="0">
              <a:solidFill>
                <a:schemeClr val="accent2"/>
              </a:solidFill>
            </a:endParaRPr>
          </a:p>
        </p:txBody>
      </p:sp>
      <p:sp>
        <p:nvSpPr>
          <p:cNvPr id="9" name="Стрелка углом 8"/>
          <p:cNvSpPr/>
          <p:nvPr/>
        </p:nvSpPr>
        <p:spPr>
          <a:xfrm rot="5400000">
            <a:off x="3596888" y="1552493"/>
            <a:ext cx="821076" cy="49183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 Box 16"/>
          <p:cNvSpPr txBox="1">
            <a:spLocks noChangeArrowheads="1"/>
          </p:cNvSpPr>
          <p:nvPr/>
        </p:nvSpPr>
        <p:spPr bwMode="auto">
          <a:xfrm>
            <a:off x="456910" y="3382067"/>
            <a:ext cx="7869380"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200" dirty="0"/>
              <a:t>-Some of the rentals were not returned on time, with the maximum rental duration lasting up to 10 days.</a:t>
            </a:r>
          </a:p>
          <a:p>
            <a:pPr lvl="0" algn="just"/>
            <a:endParaRPr lang="en-US" sz="1200" dirty="0"/>
          </a:p>
          <a:p>
            <a:pPr lvl="0" algn="just"/>
            <a:r>
              <a:rPr lang="en-US" sz="1200" dirty="0"/>
              <a:t>-The amount paid for some rentals doesn’t correspond to the corresponding rental rate, leading to the conclusion that additional cost was charged for late returns.</a:t>
            </a:r>
          </a:p>
          <a:p>
            <a:pPr lvl="0" algn="just"/>
            <a:endParaRPr lang="en-US" sz="1200" dirty="0"/>
          </a:p>
          <a:p>
            <a:pPr lvl="0" algn="just"/>
            <a:r>
              <a:rPr lang="en-US" sz="1200" dirty="0"/>
              <a:t>-The additional revenue from late returns accounts for 30% of the total revenue.</a:t>
            </a:r>
          </a:p>
          <a:p>
            <a:pPr lvl="0" algn="just"/>
            <a:endParaRPr lang="en-US" sz="1200" dirty="0"/>
          </a:p>
        </p:txBody>
      </p:sp>
    </p:spTree>
    <p:extLst>
      <p:ext uri="{BB962C8B-B14F-4D97-AF65-F5344CB8AC3E}">
        <p14:creationId xmlns:p14="http://schemas.microsoft.com/office/powerpoint/2010/main" val="300032024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9610"/>
            <a:ext cx="9144000" cy="5794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17"/>
          <p:cNvSpPr txBox="1"/>
          <p:nvPr/>
        </p:nvSpPr>
        <p:spPr>
          <a:xfrm>
            <a:off x="1858721" y="490046"/>
            <a:ext cx="6727552" cy="338554"/>
          </a:xfrm>
          <a:prstGeom prst="rect">
            <a:avLst/>
          </a:prstGeom>
          <a:noFill/>
        </p:spPr>
        <p:txBody>
          <a:bodyPr wrap="square" rtlCol="0">
            <a:spAutoFit/>
          </a:bodyPr>
          <a:lstStyle/>
          <a:p>
            <a:r>
              <a:rPr lang="en-US" altLang="zh-CN" sz="1600" b="1" dirty="0">
                <a:solidFill>
                  <a:schemeClr val="bg1"/>
                </a:solidFill>
                <a:latin typeface="微软雅黑" panose="020B0503020204020204" pitchFamily="34" charset="-122"/>
                <a:ea typeface="微软雅黑" panose="020B0503020204020204" pitchFamily="34" charset="-122"/>
              </a:rPr>
              <a:t>Which countries are </a:t>
            </a:r>
            <a:r>
              <a:rPr lang="en-US" altLang="zh-CN" sz="1600" b="1" dirty="0" err="1">
                <a:solidFill>
                  <a:schemeClr val="bg1"/>
                </a:solidFill>
                <a:latin typeface="微软雅黑" panose="020B0503020204020204" pitchFamily="34" charset="-122"/>
                <a:ea typeface="微软雅黑" panose="020B0503020204020204" pitchFamily="34" charset="-122"/>
              </a:rPr>
              <a:t>Rockbuster</a:t>
            </a:r>
            <a:r>
              <a:rPr lang="en-US" altLang="zh-CN" sz="1600" b="1" dirty="0">
                <a:solidFill>
                  <a:schemeClr val="bg1"/>
                </a:solidFill>
                <a:latin typeface="微软雅黑" panose="020B0503020204020204" pitchFamily="34" charset="-122"/>
                <a:ea typeface="微软雅黑" panose="020B0503020204020204" pitchFamily="34" charset="-122"/>
              </a:rPr>
              <a:t> customers based in?</a:t>
            </a:r>
          </a:p>
        </p:txBody>
      </p:sp>
      <p:grpSp>
        <p:nvGrpSpPr>
          <p:cNvPr id="83" name="组合 82"/>
          <p:cNvGrpSpPr/>
          <p:nvPr/>
        </p:nvGrpSpPr>
        <p:grpSpPr>
          <a:xfrm>
            <a:off x="279375" y="61156"/>
            <a:ext cx="1021619" cy="1043744"/>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4400">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235177" y="3126615"/>
              <a:ext cx="649687" cy="618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3600" dirty="0">
                  <a:solidFill>
                    <a:schemeClr val="bg1"/>
                  </a:solidFill>
                  <a:latin typeface="Impact" panose="020B0806030902050204" pitchFamily="34" charset="0"/>
                  <a:ea typeface="微软雅黑" panose="020B0503020204020204" pitchFamily="34" charset="-122"/>
                </a:rPr>
                <a:t>03</a:t>
              </a:r>
            </a:p>
          </p:txBody>
        </p:sp>
      </p:grpSp>
      <p:pic>
        <p:nvPicPr>
          <p:cNvPr id="3" name="Рисунок 2"/>
          <p:cNvPicPr>
            <a:picLocks noChangeAspect="1"/>
          </p:cNvPicPr>
          <p:nvPr/>
        </p:nvPicPr>
        <p:blipFill rotWithShape="1">
          <a:blip r:embed="rId3"/>
          <a:srcRect l="650" t="4970" r="2216" b="2889"/>
          <a:stretch/>
        </p:blipFill>
        <p:spPr>
          <a:xfrm>
            <a:off x="55419" y="1225335"/>
            <a:ext cx="6941126" cy="3699955"/>
          </a:xfrm>
          <a:prstGeom prst="rect">
            <a:avLst/>
          </a:prstGeom>
        </p:spPr>
      </p:pic>
      <p:sp>
        <p:nvSpPr>
          <p:cNvPr id="15" name="Text Box 16"/>
          <p:cNvSpPr txBox="1">
            <a:spLocks noChangeArrowheads="1"/>
          </p:cNvSpPr>
          <p:nvPr/>
        </p:nvSpPr>
        <p:spPr bwMode="auto">
          <a:xfrm>
            <a:off x="6996545" y="1257490"/>
            <a:ext cx="1953491" cy="3947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200" dirty="0"/>
              <a:t>-</a:t>
            </a:r>
            <a:r>
              <a:rPr lang="en-US" sz="1200" dirty="0" err="1"/>
              <a:t>Rockbuster</a:t>
            </a:r>
            <a:r>
              <a:rPr lang="en-US" sz="1200" dirty="0"/>
              <a:t> has customers based in 108 countries.</a:t>
            </a:r>
          </a:p>
          <a:p>
            <a:pPr lvl="0" algn="just"/>
            <a:endParaRPr lang="en-US" sz="1200" dirty="0"/>
          </a:p>
          <a:p>
            <a:pPr lvl="0" algn="just"/>
            <a:r>
              <a:rPr lang="en-US" sz="1200" dirty="0"/>
              <a:t>-The countries with the highest customer numbers include India(60), China(53) and United States(36)</a:t>
            </a:r>
            <a:r>
              <a:rPr lang="ru-RU" sz="1200" dirty="0"/>
              <a:t> </a:t>
            </a:r>
            <a:r>
              <a:rPr lang="en-US" sz="1200" dirty="0"/>
              <a:t>which together make up 24% of the total revenue.</a:t>
            </a:r>
          </a:p>
          <a:p>
            <a:pPr lvl="0" algn="just"/>
            <a:endParaRPr lang="en-US" sz="1200" dirty="0"/>
          </a:p>
          <a:p>
            <a:pPr algn="just"/>
            <a:r>
              <a:rPr lang="en-US" sz="1200" dirty="0"/>
              <a:t>-The countries with the lowest customer numbers include Afghanistan, Virgin Islands, and Tuvalu.</a:t>
            </a:r>
            <a:r>
              <a:rPr lang="ru-RU" sz="1200" dirty="0"/>
              <a:t> </a:t>
            </a:r>
            <a:r>
              <a:rPr lang="en-US" sz="1200" dirty="0"/>
              <a:t>All of them have only 1 customer and revenue from these countries together make up only 0.5% of the total revenue.</a:t>
            </a:r>
          </a:p>
          <a:p>
            <a:pPr lvl="0" algn="just"/>
            <a:endParaRPr lang="en-US" sz="1200" dirty="0"/>
          </a:p>
          <a:p>
            <a:pPr lvl="0" algn="just"/>
            <a:endParaRPr lang="en-US" sz="1200" dirty="0"/>
          </a:p>
        </p:txBody>
      </p:sp>
      <p:sp>
        <p:nvSpPr>
          <p:cNvPr id="16" name="Text Box 16"/>
          <p:cNvSpPr txBox="1">
            <a:spLocks noChangeArrowheads="1"/>
          </p:cNvSpPr>
          <p:nvPr/>
        </p:nvSpPr>
        <p:spPr bwMode="auto">
          <a:xfrm>
            <a:off x="1921844" y="994760"/>
            <a:ext cx="2826119"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400" dirty="0">
                <a:solidFill>
                  <a:schemeClr val="accent2"/>
                </a:solidFill>
              </a:rPr>
              <a:t>Allocation of </a:t>
            </a:r>
            <a:r>
              <a:rPr lang="en-US" sz="1400" dirty="0" err="1">
                <a:solidFill>
                  <a:schemeClr val="accent2"/>
                </a:solidFill>
              </a:rPr>
              <a:t>Rockbuster</a:t>
            </a:r>
            <a:r>
              <a:rPr lang="en-US" sz="1400" dirty="0">
                <a:solidFill>
                  <a:schemeClr val="accent2"/>
                </a:solidFill>
              </a:rPr>
              <a:t> customers</a:t>
            </a:r>
            <a:endParaRPr lang="ru-RU" sz="1400" dirty="0">
              <a:solidFill>
                <a:schemeClr val="accent2"/>
              </a:solidFill>
            </a:endParaRPr>
          </a:p>
        </p:txBody>
      </p:sp>
    </p:spTree>
    <p:extLst>
      <p:ext uri="{BB962C8B-B14F-4D97-AF65-F5344CB8AC3E}">
        <p14:creationId xmlns:p14="http://schemas.microsoft.com/office/powerpoint/2010/main" val="20550924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9610"/>
            <a:ext cx="9144000" cy="5794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17"/>
          <p:cNvSpPr txBox="1"/>
          <p:nvPr/>
        </p:nvSpPr>
        <p:spPr>
          <a:xfrm>
            <a:off x="1858721" y="490046"/>
            <a:ext cx="6727552" cy="338554"/>
          </a:xfrm>
          <a:prstGeom prst="rect">
            <a:avLst/>
          </a:prstGeom>
          <a:noFill/>
        </p:spPr>
        <p:txBody>
          <a:bodyPr wrap="square" rtlCol="0">
            <a:spAutoFit/>
          </a:bodyPr>
          <a:lstStyle/>
          <a:p>
            <a:r>
              <a:rPr lang="en-US" altLang="zh-CN" sz="1600" b="1" dirty="0">
                <a:solidFill>
                  <a:schemeClr val="bg1"/>
                </a:solidFill>
                <a:latin typeface="微软雅黑" panose="020B0503020204020204" pitchFamily="34" charset="-122"/>
                <a:ea typeface="微软雅黑" panose="020B0503020204020204" pitchFamily="34" charset="-122"/>
              </a:rPr>
              <a:t>Where are customers with a high lifetime value based?</a:t>
            </a:r>
          </a:p>
        </p:txBody>
      </p:sp>
      <p:grpSp>
        <p:nvGrpSpPr>
          <p:cNvPr id="83" name="组合 82"/>
          <p:cNvGrpSpPr/>
          <p:nvPr/>
        </p:nvGrpSpPr>
        <p:grpSpPr>
          <a:xfrm>
            <a:off x="279375" y="61156"/>
            <a:ext cx="1021619" cy="1043744"/>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4400">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235177" y="3126615"/>
              <a:ext cx="649687" cy="618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3600" dirty="0">
                  <a:solidFill>
                    <a:schemeClr val="bg1"/>
                  </a:solidFill>
                  <a:latin typeface="Impact" panose="020B0806030902050204" pitchFamily="34" charset="0"/>
                  <a:ea typeface="微软雅黑" panose="020B0503020204020204" pitchFamily="34" charset="-122"/>
                </a:rPr>
                <a:t>04</a:t>
              </a:r>
            </a:p>
          </p:txBody>
        </p:sp>
      </p:grpSp>
      <p:graphicFrame>
        <p:nvGraphicFramePr>
          <p:cNvPr id="9" name="Таблица 8"/>
          <p:cNvGraphicFramePr>
            <a:graphicFrameLocks noGrp="1"/>
          </p:cNvGraphicFramePr>
          <p:nvPr>
            <p:extLst>
              <p:ext uri="{D42A27DB-BD31-4B8C-83A1-F6EECF244321}">
                <p14:modId xmlns:p14="http://schemas.microsoft.com/office/powerpoint/2010/main" val="3092278720"/>
              </p:ext>
            </p:extLst>
          </p:nvPr>
        </p:nvGraphicFramePr>
        <p:xfrm>
          <a:off x="4464629" y="1451454"/>
          <a:ext cx="4263734" cy="2313710"/>
        </p:xfrm>
        <a:graphic>
          <a:graphicData uri="http://schemas.openxmlformats.org/drawingml/2006/table">
            <a:tbl>
              <a:tblPr>
                <a:tableStyleId>{3B4B98B0-60AC-42C2-AFA5-B58CD77FA1E5}</a:tableStyleId>
              </a:tblPr>
              <a:tblGrid>
                <a:gridCol w="1042553">
                  <a:extLst>
                    <a:ext uri="{9D8B030D-6E8A-4147-A177-3AD203B41FA5}">
                      <a16:colId xmlns:a16="http://schemas.microsoft.com/office/drawing/2014/main" val="1873776284"/>
                    </a:ext>
                  </a:extLst>
                </a:gridCol>
                <a:gridCol w="1065563">
                  <a:extLst>
                    <a:ext uri="{9D8B030D-6E8A-4147-A177-3AD203B41FA5}">
                      <a16:colId xmlns:a16="http://schemas.microsoft.com/office/drawing/2014/main" val="2179365905"/>
                    </a:ext>
                  </a:extLst>
                </a:gridCol>
                <a:gridCol w="462220">
                  <a:extLst>
                    <a:ext uri="{9D8B030D-6E8A-4147-A177-3AD203B41FA5}">
                      <a16:colId xmlns:a16="http://schemas.microsoft.com/office/drawing/2014/main" val="60152609"/>
                    </a:ext>
                  </a:extLst>
                </a:gridCol>
                <a:gridCol w="967656">
                  <a:extLst>
                    <a:ext uri="{9D8B030D-6E8A-4147-A177-3AD203B41FA5}">
                      <a16:colId xmlns:a16="http://schemas.microsoft.com/office/drawing/2014/main" val="3096403067"/>
                    </a:ext>
                  </a:extLst>
                </a:gridCol>
                <a:gridCol w="725742">
                  <a:extLst>
                    <a:ext uri="{9D8B030D-6E8A-4147-A177-3AD203B41FA5}">
                      <a16:colId xmlns:a16="http://schemas.microsoft.com/office/drawing/2014/main" val="3214815111"/>
                    </a:ext>
                  </a:extLst>
                </a:gridCol>
              </a:tblGrid>
              <a:tr h="402648">
                <a:tc>
                  <a:txBody>
                    <a:bodyPr/>
                    <a:lstStyle/>
                    <a:p>
                      <a:pPr algn="ctr" fontAlgn="ctr"/>
                      <a:r>
                        <a:rPr lang="en-US" sz="1200" u="none" strike="noStrike" dirty="0">
                          <a:effectLst/>
                        </a:rPr>
                        <a:t>Name</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Country</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City</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Total revenue</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Rentals</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64114690"/>
                  </a:ext>
                </a:extLst>
              </a:tr>
              <a:tr h="323350">
                <a:tc>
                  <a:txBody>
                    <a:bodyPr/>
                    <a:lstStyle/>
                    <a:p>
                      <a:pPr algn="l" fontAlgn="ctr"/>
                      <a:r>
                        <a:rPr lang="en-US" sz="1200" u="none" strike="noStrike" dirty="0">
                          <a:effectLst/>
                        </a:rPr>
                        <a:t>Sara Perry</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dirty="0">
                          <a:effectLst/>
                        </a:rPr>
                        <a:t>Mexico</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Atlixco</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dirty="0">
                          <a:effectLst/>
                        </a:rPr>
                        <a:t>$128.7</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33</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25682732"/>
                  </a:ext>
                </a:extLst>
              </a:tr>
              <a:tr h="389739">
                <a:tc>
                  <a:txBody>
                    <a:bodyPr/>
                    <a:lstStyle/>
                    <a:p>
                      <a:pPr algn="l" fontAlgn="ctr"/>
                      <a:r>
                        <a:rPr lang="en-US" sz="1200" u="none" strike="noStrike" dirty="0">
                          <a:effectLst/>
                        </a:rPr>
                        <a:t>Gabriel Harder</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dirty="0">
                          <a:effectLst/>
                        </a:rPr>
                        <a:t>Turkey</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dirty="0">
                          <a:effectLst/>
                        </a:rPr>
                        <a:t>Sivas</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dirty="0">
                          <a:effectLst/>
                        </a:rPr>
                        <a:t>$108.75</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84268772"/>
                  </a:ext>
                </a:extLst>
              </a:tr>
              <a:tr h="342419">
                <a:tc>
                  <a:txBody>
                    <a:bodyPr/>
                    <a:lstStyle/>
                    <a:p>
                      <a:pPr algn="l" fontAlgn="ctr"/>
                      <a:r>
                        <a:rPr lang="en-US" sz="1200" u="none" strike="noStrike" dirty="0">
                          <a:effectLst/>
                        </a:rPr>
                        <a:t>Sergio Stanfield</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dirty="0">
                          <a:effectLst/>
                        </a:rPr>
                        <a:t>Mexico</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Celaya</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dirty="0">
                          <a:effectLst/>
                        </a:rPr>
                        <a:t>$102.76</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80232040"/>
                  </a:ext>
                </a:extLst>
              </a:tr>
              <a:tr h="430467">
                <a:tc>
                  <a:txBody>
                    <a:bodyPr/>
                    <a:lstStyle/>
                    <a:p>
                      <a:pPr algn="l" fontAlgn="ctr"/>
                      <a:r>
                        <a:rPr lang="en-US" sz="1200" u="none" strike="noStrike" dirty="0">
                          <a:effectLst/>
                        </a:rPr>
                        <a:t>Clinton Buford</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dirty="0">
                          <a:effectLst/>
                        </a:rPr>
                        <a:t>United States</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Aurora</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dirty="0">
                          <a:effectLst/>
                        </a:rPr>
                        <a:t>$98.76</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58595382"/>
                  </a:ext>
                </a:extLst>
              </a:tr>
              <a:tr h="216881">
                <a:tc>
                  <a:txBody>
                    <a:bodyPr/>
                    <a:lstStyle/>
                    <a:p>
                      <a:pPr algn="l" fontAlgn="ctr"/>
                      <a:r>
                        <a:rPr lang="en-US" sz="1200" u="none" strike="noStrike" dirty="0">
                          <a:effectLst/>
                        </a:rPr>
                        <a:t>Adam Gooch</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India</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Adoni</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dirty="0">
                          <a:effectLst/>
                        </a:rPr>
                        <a:t>$97.8</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dirty="0">
                          <a:effectLst/>
                        </a:rPr>
                        <a:t>22</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68388330"/>
                  </a:ext>
                </a:extLst>
              </a:tr>
              <a:tr h="208206">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06563095"/>
                  </a:ext>
                </a:extLst>
              </a:tr>
            </a:tbl>
          </a:graphicData>
        </a:graphic>
      </p:graphicFrame>
      <p:pic>
        <p:nvPicPr>
          <p:cNvPr id="5" name="Рисунок 4"/>
          <p:cNvPicPr>
            <a:picLocks noChangeAspect="1"/>
          </p:cNvPicPr>
          <p:nvPr/>
        </p:nvPicPr>
        <p:blipFill rotWithShape="1">
          <a:blip r:embed="rId3"/>
          <a:srcRect l="3573" t="12119" r="8855" b="7823"/>
          <a:stretch/>
        </p:blipFill>
        <p:spPr>
          <a:xfrm>
            <a:off x="173180" y="1413355"/>
            <a:ext cx="4135581" cy="2351810"/>
          </a:xfrm>
          <a:prstGeom prst="rect">
            <a:avLst/>
          </a:prstGeom>
        </p:spPr>
      </p:pic>
      <p:sp>
        <p:nvSpPr>
          <p:cNvPr id="12" name="Text Box 16"/>
          <p:cNvSpPr txBox="1">
            <a:spLocks noChangeArrowheads="1"/>
          </p:cNvSpPr>
          <p:nvPr/>
        </p:nvSpPr>
        <p:spPr bwMode="auto">
          <a:xfrm>
            <a:off x="4464629" y="3993964"/>
            <a:ext cx="4478480" cy="117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200" dirty="0"/>
              <a:t>-2 of the top 5 customers in top 10 cities of top 10 countries reside in Mexico.</a:t>
            </a:r>
          </a:p>
          <a:p>
            <a:pPr lvl="0" algn="just"/>
            <a:r>
              <a:rPr lang="en-US" sz="1200" dirty="0"/>
              <a:t> </a:t>
            </a:r>
          </a:p>
          <a:p>
            <a:pPr lvl="0" algn="just"/>
            <a:r>
              <a:rPr lang="en-US" sz="1200" dirty="0"/>
              <a:t>-Other top customers are based in Turkey, United States and India. </a:t>
            </a:r>
          </a:p>
          <a:p>
            <a:pPr lvl="0" algn="just"/>
            <a:endParaRPr lang="en-US" sz="1200" dirty="0"/>
          </a:p>
          <a:p>
            <a:pPr lvl="0" algn="just"/>
            <a:endParaRPr lang="en-US" sz="1200" dirty="0"/>
          </a:p>
        </p:txBody>
      </p:sp>
      <p:sp>
        <p:nvSpPr>
          <p:cNvPr id="13" name="Text Box 16"/>
          <p:cNvSpPr txBox="1">
            <a:spLocks noChangeArrowheads="1"/>
          </p:cNvSpPr>
          <p:nvPr/>
        </p:nvSpPr>
        <p:spPr bwMode="auto">
          <a:xfrm>
            <a:off x="4572000" y="1166761"/>
            <a:ext cx="4208316"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just"/>
            <a:r>
              <a:rPr lang="en-US" sz="1400" dirty="0">
                <a:solidFill>
                  <a:schemeClr val="accent2"/>
                </a:solidFill>
              </a:rPr>
              <a:t>Top 5 customers in top 10 cities of top 10 countries</a:t>
            </a:r>
            <a:endParaRPr lang="ru-RU" sz="1400" dirty="0">
              <a:solidFill>
                <a:schemeClr val="accent2"/>
              </a:solidFill>
            </a:endParaRPr>
          </a:p>
        </p:txBody>
      </p:sp>
    </p:spTree>
    <p:extLst>
      <p:ext uri="{BB962C8B-B14F-4D97-AF65-F5344CB8AC3E}">
        <p14:creationId xmlns:p14="http://schemas.microsoft.com/office/powerpoint/2010/main" val="322179055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5D22A0F8-D6D0-4178-B045-B542F9B34ACC"/>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Content List"/>
  <p:tag name="ISPRING_PLAYERS_CUSTOMIZATION" val="UEsDBBQAAgAIANOodEk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TqHRJ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NOodEm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06h0SS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06h0SW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06h0ST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06h0SZ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06h0Sb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1Kh0Sd92xIjVDAAA2h0AABcAAAB1bml2ZXJzYWwvdW5pdmVyc2FsLnBuZ+2Za1QTV7vHB21fKypITxGUm8JapVVuXrgjqFw9PQIiFwEBeRFQkQSEcAsBW1uwCqQUD7FqSFEqhEsCAolOIEGpib4UkBISJASQNEQmEsA4CbmRM9i+53x41/lw1jof+TC/mdkzs/fzPLOf/37W2t+HhwZvM9xlCADAtuMhAREAsJEMABuUn/wNaTnvsPEKcjLIiQg+BlCGLOeRm4/Sj544CgAd+C3a5I+R+81ZIbE5AGDUv3YYcNBN5wDACn084GhkQeKC8ETLQVjHWZbuVwFqYNIw4Sbq14QvF5odv/iCdi3v5KX63Y4h0n/cC7lhYVLv1DV+7IntMRMyqufrb0A5xVGltNCzWlgZFLRsyPMF7LnsumTr+dNP/5H2490/iD/dzUlx3UYqUc9Dvcqp+F75kHcGmqn6HLHoDHnk7hhprF6edTDCb2Xmal4a0ujxABrZ32oHi/B+KPuPAODKqSanhGDILKl4JBR5DDRG4oruVxnIgjYAQN+XUaSpAmkbfaIaeZL172ON7qDJ2pX9tUjk9Pd1rnOd61znOte5znWuc53rXOc617nO/19OrrztHI5Grn440rABALb7/x8pOlatfmFPak0seP3d2L+F+XQUvR8JjvFTj+BnuQvNghh6JwpNtwaAvgu/bRvpLWU5QQrCtH5VuQkTdCJeXqFiSJlIk01np1EV19hPmwW/9DfudneLEk6BQqEasYsDyxiLbNkkWAFVxNFRxHTXQUxGE46LA4fVNtBMCE493yiwuEVB5dN9CfBkznAbRlRrXTDz9Zj3Yk+OQFyqHiVFs7RiZ36JRjA95VYnKhRVuqNQGrOk4uXabLkuYnRQlIYhVc6vqoZLpw6gzjAXdeD8/sumA+OuwhT8YRrmsHPG6vv3exMbLB0NAL7/goMX54hVifzOdJf0cMsFsHD4qJAe0+u/NBPSSyEB3AUZT3IAGlxNyBd2l4imK5PARaYGxWjdQHei7t6bP41TqnM9rTgnBczZLppKydLr7tTH7fGQ3Xg3iC7JEW3a6ppE5PW4Cs1j8DcMWbvch4bleSDneZRDiiC3m4LRwacpy/LiGPF48FkuxjtuA/COu+kF3m+1QKPGhYIYEkZ+twbEUy83PnlSPSFskt6LJ91ododNt2Di0GrGhTRTj4Qj3LpOz60QqHjs60SlaSyLu806nnYNOftTfH9o0jQP8TdtEflaVHs/aOH0j3cmjrgvwlq2O3OkTNaORGYkletVIRc8aMFY4yUpgdCXVX0evJFPgb5nYyZhQqni8TwPxxvMQUFMGU9nGwB9XNlvq6z8x/W7nofcOuzhXMg3dirfNAcDapd+HsL33jX90e7TfQr2oVQf670AARsolWQqFx5wngcSTkqk2WAGaNIiT41Z+Cz4rKXo/GZgZhZiXBdmKDwhXumHYXrHo3B+UQ2Jv39ShppsVUQOYh96mQaloK04fGG+XQThSbSEUB/Dft//aAilTjB5hLjwKvWtt5AiyN8plC+bg6kbgcaY8pI6uTKcAGa6SOc8gzHjaPpq+adkwqFv6i3c44Oetj5tYG/hjkIyhvdOshA2qwZZqFdA3zxRbmMI5QrOIpZQoOm3uYKZ7bbwj0EuuaIyr29zRg+ZNsEJfTLGNcsYq4fepS4upfbdTjbl72tV3uTO2yWWTvFsZaD0YXZCP22xAYWtOJO3UxNqH2FwpWVpIoPaTR2VtAqMOlF1OQq1lEoXJCflO0QQ+pkip/vxpIEJ+4h9R9x1GXhD0vKmjLJUnyzLbuI+Hht3Svnsk5HrfWAS5P/t8tGn13heVvvdh0/xD3KSvnvtM3zgs3SGtZ1ZbNBhJ+PHjheq1b9/5dxNQGuILx0tAA9iij5QHymk3UImUufAquTj6qLjcFlpj2r6XGGT2MVInjCBwZ0hTvAwHpk7T3qxo8yrsruVl8/46l83mLSngCqmxdFYAn+eBrRqehk9Z3J3Yoh2xcrHjoJjqoegRPQ5/NWCjX6Fw5asPhj4in4JmMl1ki+mQRuhXxrriqC5lSLqATx2VSWJYanHqNF+etVwfmJY4dxP6ajEYCJJ8iUmwZUSShDlzdOetd5JJ4CO3VXyVJEbr4g73G0N5zSy+YoWuTzPAdOLKexdvC2JBZ/TzJ3kushqQ8sEZfFbrvPTMD/dez1JRdcn3grzFj40uDLatGibRx3WTByqCG9Rbr5T5j5dnCOBueUzriU9/NOyZZxep+QT8IBPAP1wmtCHUZFs9MyQo3q4/KTEnbtiuLLrIpGjjm7nudA4tPramNEz3EAWaW/E1/eldfh+WrKnsHhivnYbYDm9pn6KbtV214qsvaaN8lS7CElW88/aFREe6f5RazKz7hfWKkyVXpjrvemK3mbaLO/SQLQXa57u56orB9wCIfPpnXJuUUxTVUgSe2WcKaAJA7kp9wWfC65FzrxBItyeaS5ijIauhXaFMktV8dq3NnTkdw7lV8clFor/ExbbTV4c3xGXsjhr2WB3jdF/RTmSWRPrPuwkd+GpbKvj2HmWo870ZM/oBt7/1i3IF/uPhe+P6ogMKubVsXb5BUcGRseGHqQ0Wsy5WGCTOMrY4F8djQ2mYugn1sLFDZfG0dt4VEUx6jpX3L510GTO9TdsWjrnOvf3zJrMAGgHmqVTQHzEdbXB/paBi2fcjbMYMpXHJQv2iqxrdG1iMmUYVfidsuXg0qCAyr7W+tk2Jj5ucUQiJQ/so6XJE383oWPi5Lzw8v6q5fK/QrYLysPDFHjyM7K8qDaOqgLn+osztD6o7WR9t6XCChEAde7eI9In6t5FHBoeJa3mwjeStLM78D7vnkPe06qhol0dhgzMMCdZ4MLObySu5fzyYfWb+wsZ8j0XbykbqrZbINYcvmc3Xns0up/y8rb+55ce3HyVWZbxX0F1rYDNp++3kTLMBWlan2E+ua8t+aNVLW4y+dJ0SxW36FKu4JxFNbg0EmzTVrJ01abVv8u66Y6P6o8a6YWLE7cbGU4z+4Ty7HE3h8Y7f05WEVYlJgj4c/7cdscfapH/lQwOsGSMsPOD2HPuVhsYVNSd38DCPHJyK6fHvqvM37ZbsZsfPjqU7WuEsa4yJcPjb2gv3Gwx9YqbU6V6XeatvP8Zp+Ogr4lVvw9K6xP6Z2IUzH5vP8GX4MaQscAQq3KI5/K0rUyWNS3G4A83uToo2dbNAmtEohIu3kLndHPMa6u9qKJwkzhBIy2QLHcdPr1oqM0Wis2r4/Dfo7BvbSPs0T3LbLXLVOo12bsFdCkWLvfTJsN0lq4yY+5VOinBhjeYBm+hYJmW97C+qAjWbo79d8KVEwTCWvAvFL97YW+22u//y+z5eAce9sfbaSqzgn0g9M6EiimpKWRep2WrPnl0A6JxPohDwsDCyXIdT5zifL7SRtoeOcp1I8sH+rEcOHKgYoCt6L3UbgyfbuIgaZ1nQq5RXw2Brbip3/KIGqiFShlTiVdI2j/sW8ptSh5V7n6HSWa3gZKBPUg2uMFftZUczxPRdKFvkMS+OxSlZXGlTYIda2qt/KDWf7dB1HrxWxQubVony+djs+eAtjCr2pOnCIOjXNRbNE4aTz/BgV8G7qRDdc7lb+rwnA8K3GaWWFCPI/qmC/M+iHAjqQQUGmk+JddokGKodsUhgXtTnKuczAnztlKBX4iihXLx9v9eyZSIlNCpY5Jmwd/WTIkqHVTeK1cZ2WJsI1h1//r263KbREhD5p+gb0MSVQIJ86cz6U/2BEAN3pN05lWw4rZYGWElw/ZiTv7pe+iybdTAmsuTO2HirzJXjSVG6re2ZlJ7FXGMtUWzRh1zQGgTqhbZ6AsOnoe0l4t1rxvUMYdyVrJwuX/1AmE3C3Pe7U1QMIyBvjHvZ9grHwnBYbBwaDCKaebtEUGVojQ4xUMtUpQlsvYkBb1xUk5hF6F8libB4sg5zUDS6uX4H7JbbFaXyhcQfzi+fzRSGLUjSPgedTpp9KdGx/JdGHDd2CFhj2T2nt4YU3PVDgZLdj1Ev1rbtmsJti5sqBwJRYrQXP7H2jCc32tz5wgMMWZZuAmY8RjSaciaXLbn4klf9tA3yJdevs+NXmUt9iqn1Ayy3+oyXvCFVR0yFeFDrpmDowlmALA0Vj4mMW/W5LEflxW1je7P22FpSRafxgZUvbbFxu71kmrImFspRKeNcLqf5pXa5fku+3AD4Cxdyt2u8eg6yJRJS69tCYT4zwacWT1Fbzs4PP3ttGjC2CMUUj4DTqH/WnqzJaTSqSpgbbux2bd3WUxIotkZAMDMzeYwtFbip78Q/M/txtO6/HZ3U+RFbzLYVYZp4C1RS3UtxO3It1Xkotyt7nbdZaV6zXSLM3PlHnEz0kyJgNMxb/RlY5AemLye3lSMgy+v7WQeDwwNoBw7+81/AVBLAwQUAAIACADUqHRJcD84SUoAAABqAAAAGwAAAHVuaXZlcnNhbC91bml2ZXJzYWwucG5nLnhtbLOxr8jNUShLLSrOzM+zVTLUM1Cyt+PlsikoSi3LTC1XqACKGekZQICSQiUqtzwzpSTDVsnS0BghlpGamZ5RYqtkZmEKF9QHGgkAUEsBAgAAFAACAAgA06h0SRUOrShkBAAABxEAAB0AAAAAAAAAAQAAAAAAAAAAAHVuaXZlcnNhbC9jb21tb25fbWVzc2FnZXMubG5nUEsBAgAAFAACAAgA06h0SQh+CyMpAwAAhgwAACcAAAAAAAAAAQAAAAAAnwQAAHVuaXZlcnNhbC9mbGFzaF9wdWJsaXNoaW5nX3NldHRpbmdzLnhtbFBLAQIAABQAAgAIANOodEm1/AlkugIAAFUKAAAhAAAAAAAAAAEAAAAAAA0IAAB1bml2ZXJzYWwvZmxhc2hfc2tpbl9zZXR0aW5ncy54bWxQSwECAAAUAAIACADTqHRJKpYPZ/4CAACXCwAAJgAAAAAAAAABAAAAAAAGCwAAdW5pdmVyc2FsL2h0bWxfcHVibGlzaGluZ19zZXR0aW5ncy54bWxQSwECAAAUAAIACADTqHRJaHFSkZoBAAAfBgAAHwAAAAAAAAABAAAAAABIDgAAdW5pdmVyc2FsL2h0bWxfc2tpbl9zZXR0aW5ncy5qc1BLAQIAABQAAgAIANOodEk9PC/RwQAAAOUBAAAaAAAAAAAAAAEAAAAAAB8QAAB1bml2ZXJzYWwvaTE4bl9wcmVzZXRzLnhtbFBLAQIAABQAAgAIANOodEma+ZZkawAAAGsAAAAcAAAAAAAAAAEAAAAAABgRAAB1bml2ZXJzYWwvbG9jYWxfc2V0dGluZ3MueG1sUEsBAgAAFAACAAgARJRXRyO0Tvv7AgAAsAgAABQAAAAAAAAAAQAAAAAAvREAAHVuaXZlcnNhbC9wbGF5ZXIueG1sUEsBAgAAFAACAAgA06h0SbCHI/RsAQAA9wIAACkAAAAAAAAAAQAAAAAA6hQAAHVuaXZlcnNhbC9za2luX2N1c3RvbWl6YXRpb25fc2V0dGluZ3MueG1sUEsBAgAAFAACAAgA1Kh0Sd92xIjVDAAA2h0AABcAAAAAAAAAAAAAAAAAnRYAAHVuaXZlcnNhbC91bml2ZXJzYWwucG5nUEsBAgAAFAACAAgA1Kh0SXA/OElKAAAAagAAABsAAAAAAAAAAQAAAAAApyMAAHVuaXZlcnNhbC91bml2ZXJzYWwucG5nLnhtbFBLBQYAAAAACwALAEkDAAAqJAAAAAA="/>
  <p:tag name="ISPRING_PRESENTATION_TITLE" val="16122209"/>
</p:tagLst>
</file>

<file path=ppt/theme/theme1.xml><?xml version="1.0" encoding="utf-8"?>
<a:theme xmlns:a="http://schemas.openxmlformats.org/drawingml/2006/main" name="第一PPT，www.1ppt.com">
  <a:themeElements>
    <a:clrScheme name="自定义 20">
      <a:dk1>
        <a:sysClr val="windowText" lastClr="000000"/>
      </a:dk1>
      <a:lt1>
        <a:sysClr val="window" lastClr="FFFFFF"/>
      </a:lt1>
      <a:dk2>
        <a:srgbClr val="44546A"/>
      </a:dk2>
      <a:lt2>
        <a:srgbClr val="E7E6E6"/>
      </a:lt2>
      <a:accent1>
        <a:srgbClr val="A27350"/>
      </a:accent1>
      <a:accent2>
        <a:srgbClr val="543B29"/>
      </a:accent2>
      <a:accent3>
        <a:srgbClr val="A5A5A5"/>
      </a:accent3>
      <a:accent4>
        <a:srgbClr val="6A4B34"/>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4473</TotalTime>
  <Words>1421</Words>
  <Application>Microsoft Office PowerPoint</Application>
  <PresentationFormat>On-screen Show (16:9)</PresentationFormat>
  <Paragraphs>308</Paragraphs>
  <Slides>13</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等线</vt:lpstr>
      <vt:lpstr>等线 Light</vt:lpstr>
      <vt:lpstr>微软雅黑</vt:lpstr>
      <vt:lpstr>宋体</vt:lpstr>
      <vt:lpstr>Arial</vt:lpstr>
      <vt:lpstr>Calibri</vt:lpstr>
      <vt:lpstr>Impact</vt:lpstr>
      <vt:lpstr>Times New Roman</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Мунаввар</dc:creator>
  <cp:lastModifiedBy>makhkamova munavvar</cp:lastModifiedBy>
  <cp:revision>57</cp:revision>
  <dcterms:created xsi:type="dcterms:W3CDTF">2016-12-22T14:01:43Z</dcterms:created>
  <dcterms:modified xsi:type="dcterms:W3CDTF">2022-08-29T16:34:40Z</dcterms:modified>
</cp:coreProperties>
</file>