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65" r:id="rId6"/>
    <p:sldId id="259" r:id="rId7"/>
    <p:sldId id="260" r:id="rId8"/>
    <p:sldId id="262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51769D"/>
    <a:srgbClr val="7AB7B1"/>
    <a:srgbClr val="F7F7F7"/>
    <a:srgbClr val="F5F5F5"/>
    <a:srgbClr val="F2F2F2"/>
    <a:srgbClr val="E2E2E2"/>
    <a:srgbClr val="DEE6EE"/>
    <a:srgbClr val="D9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9D894-3510-4A98-B7F6-CC3A515BD42A}" v="36" dt="2025-09-13T23:47:1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 Husain Shehab" userId="48bfc31f-6911-4091-80af-673fd4219dda" providerId="ADAL" clId="{4C79D894-3510-4A98-B7F6-CC3A515BD42A}"/>
    <pc:docChg chg="undo custSel addSld delSld modSld sldOrd">
      <pc:chgData name="Sayed Husain Shehab" userId="48bfc31f-6911-4091-80af-673fd4219dda" providerId="ADAL" clId="{4C79D894-3510-4A98-B7F6-CC3A515BD42A}" dt="2025-09-13T19:28:12.565" v="229" actId="1076"/>
      <pc:docMkLst>
        <pc:docMk/>
      </pc:docMkLst>
      <pc:sldChg chg="delSp del mod">
        <pc:chgData name="Sayed Husain Shehab" userId="48bfc31f-6911-4091-80af-673fd4219dda" providerId="ADAL" clId="{4C79D894-3510-4A98-B7F6-CC3A515BD42A}" dt="2025-09-13T20:13:56.789" v="12" actId="47"/>
        <pc:sldMkLst>
          <pc:docMk/>
          <pc:sldMk cId="3860644289" sldId="256"/>
        </pc:sldMkLst>
        <pc:spChg chg="del">
          <ac:chgData name="Sayed Husain Shehab" userId="48bfc31f-6911-4091-80af-673fd4219dda" providerId="ADAL" clId="{4C79D894-3510-4A98-B7F6-CC3A515BD42A}" dt="2025-09-13T20:13:45.557" v="10" actId="478"/>
          <ac:spMkLst>
            <pc:docMk/>
            <pc:sldMk cId="3860644289" sldId="256"/>
            <ac:spMk id="2" creationId="{DF42A396-C217-4ADF-AD7B-09EBB12706E3}"/>
          </ac:spMkLst>
        </pc:spChg>
        <pc:spChg chg="del">
          <ac:chgData name="Sayed Husain Shehab" userId="48bfc31f-6911-4091-80af-673fd4219dda" providerId="ADAL" clId="{4C79D894-3510-4A98-B7F6-CC3A515BD42A}" dt="2025-09-13T20:13:45.557" v="10" actId="478"/>
          <ac:spMkLst>
            <pc:docMk/>
            <pc:sldMk cId="3860644289" sldId="256"/>
            <ac:spMk id="3" creationId="{1CBED762-CD4D-44E9-B48D-871996D63ABC}"/>
          </ac:spMkLst>
        </pc:spChg>
      </pc:sldChg>
      <pc:sldChg chg="modSp">
        <pc:chgData name="Sayed Husain Shehab" userId="48bfc31f-6911-4091-80af-673fd4219dda" providerId="ADAL" clId="{4C79D894-3510-4A98-B7F6-CC3A515BD42A}" dt="2025-09-13T21:14:01.528" v="227" actId="20577"/>
        <pc:sldMkLst>
          <pc:docMk/>
          <pc:sldMk cId="279285489" sldId="258"/>
        </pc:sldMkLst>
        <pc:graphicFrameChg chg="mod">
          <ac:chgData name="Sayed Husain Shehab" userId="48bfc31f-6911-4091-80af-673fd4219dda" providerId="ADAL" clId="{4C79D894-3510-4A98-B7F6-CC3A515BD42A}" dt="2025-09-13T21:14:01.528" v="227" actId="20577"/>
          <ac:graphicFrameMkLst>
            <pc:docMk/>
            <pc:sldMk cId="279285489" sldId="258"/>
            <ac:graphicFrameMk id="7" creationId="{BFA8BB7B-173C-49A4-867F-2A248DC267A4}"/>
          </ac:graphicFrameMkLst>
        </pc:graphicFrameChg>
      </pc:sldChg>
      <pc:sldChg chg="modSp mod">
        <pc:chgData name="Sayed Husain Shehab" userId="48bfc31f-6911-4091-80af-673fd4219dda" providerId="ADAL" clId="{4C79D894-3510-4A98-B7F6-CC3A515BD42A}" dt="2025-09-13T20:47:50.206" v="226"/>
        <pc:sldMkLst>
          <pc:docMk/>
          <pc:sldMk cId="3815493772" sldId="260"/>
        </pc:sldMkLst>
        <pc:spChg chg="mod">
          <ac:chgData name="Sayed Husain Shehab" userId="48bfc31f-6911-4091-80af-673fd4219dda" providerId="ADAL" clId="{4C79D894-3510-4A98-B7F6-CC3A515BD42A}" dt="2025-09-13T20:19:10.868" v="43" actId="20577"/>
          <ac:spMkLst>
            <pc:docMk/>
            <pc:sldMk cId="3815493772" sldId="260"/>
            <ac:spMk id="6" creationId="{F60033B1-E901-49E5-BD02-FB1EBC07A73A}"/>
          </ac:spMkLst>
        </pc:spChg>
        <pc:graphicFrameChg chg="mod">
          <ac:chgData name="Sayed Husain Shehab" userId="48bfc31f-6911-4091-80af-673fd4219dda" providerId="ADAL" clId="{4C79D894-3510-4A98-B7F6-CC3A515BD42A}" dt="2025-09-13T20:47:50.206" v="226"/>
          <ac:graphicFrameMkLst>
            <pc:docMk/>
            <pc:sldMk cId="3815493772" sldId="260"/>
            <ac:graphicFrameMk id="5" creationId="{DE028073-82FE-4639-9D91-8E6532866B2F}"/>
          </ac:graphicFrameMkLst>
        </pc:graphicFrameChg>
        <pc:graphicFrameChg chg="mod">
          <ac:chgData name="Sayed Husain Shehab" userId="48bfc31f-6911-4091-80af-673fd4219dda" providerId="ADAL" clId="{4C79D894-3510-4A98-B7F6-CC3A515BD42A}" dt="2025-09-13T20:19:29.835" v="53" actId="403"/>
          <ac:graphicFrameMkLst>
            <pc:docMk/>
            <pc:sldMk cId="3815493772" sldId="260"/>
            <ac:graphicFrameMk id="11" creationId="{562AC3FF-3BDD-4F20-88C5-0C0483FBB51F}"/>
          </ac:graphicFrameMkLst>
        </pc:graphicFrameChg>
      </pc:sldChg>
      <pc:sldChg chg="modSp mod">
        <pc:chgData name="Sayed Husain Shehab" userId="48bfc31f-6911-4091-80af-673fd4219dda" providerId="ADAL" clId="{4C79D894-3510-4A98-B7F6-CC3A515BD42A}" dt="2025-09-13T23:47:19.205" v="228"/>
        <pc:sldMkLst>
          <pc:docMk/>
          <pc:sldMk cId="3648784206" sldId="262"/>
        </pc:sldMkLst>
        <pc:spChg chg="mod">
          <ac:chgData name="Sayed Husain Shehab" userId="48bfc31f-6911-4091-80af-673fd4219dda" providerId="ADAL" clId="{4C79D894-3510-4A98-B7F6-CC3A515BD42A}" dt="2025-09-13T20:18:28.458" v="41" actId="20577"/>
          <ac:spMkLst>
            <pc:docMk/>
            <pc:sldMk cId="3648784206" sldId="262"/>
            <ac:spMk id="7" creationId="{6B92D2B4-2E41-4C09-801C-C16896B7CC9C}"/>
          </ac:spMkLst>
        </pc:spChg>
        <pc:graphicFrameChg chg="mod">
          <ac:chgData name="Sayed Husain Shehab" userId="48bfc31f-6911-4091-80af-673fd4219dda" providerId="ADAL" clId="{4C79D894-3510-4A98-B7F6-CC3A515BD42A}" dt="2025-09-13T23:47:19.205" v="228"/>
          <ac:graphicFrameMkLst>
            <pc:docMk/>
            <pc:sldMk cId="3648784206" sldId="262"/>
            <ac:graphicFrameMk id="13" creationId="{4F740E1B-7286-4CEE-98B3-35BA5D2F4FE1}"/>
          </ac:graphicFrameMkLst>
        </pc:graphicFrameChg>
      </pc:sldChg>
      <pc:sldChg chg="addSp delSp modSp mod">
        <pc:chgData name="Sayed Husain Shehab" userId="48bfc31f-6911-4091-80af-673fd4219dda" providerId="ADAL" clId="{4C79D894-3510-4A98-B7F6-CC3A515BD42A}" dt="2025-09-13T20:46:47.135" v="221" actId="1076"/>
        <pc:sldMkLst>
          <pc:docMk/>
          <pc:sldMk cId="1458631416" sldId="263"/>
        </pc:sldMkLst>
        <pc:spChg chg="del">
          <ac:chgData name="Sayed Husain Shehab" userId="48bfc31f-6911-4091-80af-673fd4219dda" providerId="ADAL" clId="{4C79D894-3510-4A98-B7F6-CC3A515BD42A}" dt="2025-09-13T20:23:52.317" v="97" actId="478"/>
          <ac:spMkLst>
            <pc:docMk/>
            <pc:sldMk cId="1458631416" sldId="263"/>
            <ac:spMk id="2" creationId="{DBB0E0D1-01FE-45B3-81C9-E6BD394558A3}"/>
          </ac:spMkLst>
        </pc:spChg>
        <pc:spChg chg="del">
          <ac:chgData name="Sayed Husain Shehab" userId="48bfc31f-6911-4091-80af-673fd4219dda" providerId="ADAL" clId="{4C79D894-3510-4A98-B7F6-CC3A515BD42A}" dt="2025-09-13T20:23:52.317" v="97" actId="478"/>
          <ac:spMkLst>
            <pc:docMk/>
            <pc:sldMk cId="1458631416" sldId="263"/>
            <ac:spMk id="3" creationId="{3C245A80-7329-4A44-814B-9B55246B3DCC}"/>
          </ac:spMkLst>
        </pc:spChg>
        <pc:spChg chg="add mod">
          <ac:chgData name="Sayed Husain Shehab" userId="48bfc31f-6911-4091-80af-673fd4219dda" providerId="ADAL" clId="{4C79D894-3510-4A98-B7F6-CC3A515BD42A}" dt="2025-09-13T20:39:15.258" v="152" actId="122"/>
          <ac:spMkLst>
            <pc:docMk/>
            <pc:sldMk cId="1458631416" sldId="263"/>
            <ac:spMk id="4" creationId="{AA2C144F-CA81-46C8-9A69-36967A8542BC}"/>
          </ac:spMkLst>
        </pc:spChg>
        <pc:spChg chg="add mod">
          <ac:chgData name="Sayed Husain Shehab" userId="48bfc31f-6911-4091-80af-673fd4219dda" providerId="ADAL" clId="{4C79D894-3510-4A98-B7F6-CC3A515BD42A}" dt="2025-09-13T20:46:47.135" v="221" actId="1076"/>
          <ac:spMkLst>
            <pc:docMk/>
            <pc:sldMk cId="1458631416" sldId="263"/>
            <ac:spMk id="6" creationId="{E5A132E4-2D51-44BA-AF54-A9AA44AF60AA}"/>
          </ac:spMkLst>
        </pc:spChg>
      </pc:sldChg>
      <pc:sldChg chg="modSp mod">
        <pc:chgData name="Sayed Husain Shehab" userId="48bfc31f-6911-4091-80af-673fd4219dda" providerId="ADAL" clId="{4C79D894-3510-4A98-B7F6-CC3A515BD42A}" dt="2025-09-13T20:44:28.368" v="219" actId="20577"/>
        <pc:sldMkLst>
          <pc:docMk/>
          <pc:sldMk cId="2923717174" sldId="265"/>
        </pc:sldMkLst>
        <pc:graphicFrameChg chg="mod modGraphic">
          <ac:chgData name="Sayed Husain Shehab" userId="48bfc31f-6911-4091-80af-673fd4219dda" providerId="ADAL" clId="{4C79D894-3510-4A98-B7F6-CC3A515BD42A}" dt="2025-09-13T20:44:28.368" v="219" actId="20577"/>
          <ac:graphicFrameMkLst>
            <pc:docMk/>
            <pc:sldMk cId="2923717174" sldId="265"/>
            <ac:graphicFrameMk id="2" creationId="{D0D34D64-D242-43CC-9A46-B10BE808E197}"/>
          </ac:graphicFrameMkLst>
        </pc:graphicFrameChg>
      </pc:sldChg>
      <pc:sldChg chg="modSp add mod ord setBg">
        <pc:chgData name="Sayed Husain Shehab" userId="48bfc31f-6911-4091-80af-673fd4219dda" providerId="ADAL" clId="{4C79D894-3510-4A98-B7F6-CC3A515BD42A}" dt="2025-09-13T20:47:10.587" v="222" actId="207"/>
        <pc:sldMkLst>
          <pc:docMk/>
          <pc:sldMk cId="2630791802" sldId="266"/>
        </pc:sldMkLst>
        <pc:spChg chg="mod">
          <ac:chgData name="Sayed Husain Shehab" userId="48bfc31f-6911-4091-80af-673fd4219dda" providerId="ADAL" clId="{4C79D894-3510-4A98-B7F6-CC3A515BD42A}" dt="2025-09-13T20:47:10.587" v="222" actId="207"/>
          <ac:spMkLst>
            <pc:docMk/>
            <pc:sldMk cId="2630791802" sldId="266"/>
            <ac:spMk id="2" creationId="{9B0280BA-7F6A-47E0-AD22-8EBB0972A6B3}"/>
          </ac:spMkLst>
        </pc:spChg>
      </pc:sldChg>
      <pc:sldChg chg="addSp delSp modSp add mod">
        <pc:chgData name="Sayed Husain Shehab" userId="48bfc31f-6911-4091-80af-673fd4219dda" providerId="ADAL" clId="{4C79D894-3510-4A98-B7F6-CC3A515BD42A}" dt="2025-09-13T19:28:12.565" v="229" actId="1076"/>
        <pc:sldMkLst>
          <pc:docMk/>
          <pc:sldMk cId="1532674700" sldId="267"/>
        </pc:sldMkLst>
        <pc:spChg chg="add del">
          <ac:chgData name="Sayed Husain Shehab" userId="48bfc31f-6911-4091-80af-673fd4219dda" providerId="ADAL" clId="{4C79D894-3510-4A98-B7F6-CC3A515BD42A}" dt="2025-09-13T20:21:45.963" v="62"/>
          <ac:spMkLst>
            <pc:docMk/>
            <pc:sldMk cId="1532674700" sldId="267"/>
            <ac:spMk id="2" creationId="{601BCDBE-DB85-46D2-BE81-A2D076A3E287}"/>
          </ac:spMkLst>
        </pc:spChg>
        <pc:spChg chg="add del mod">
          <ac:chgData name="Sayed Husain Shehab" userId="48bfc31f-6911-4091-80af-673fd4219dda" providerId="ADAL" clId="{4C79D894-3510-4A98-B7F6-CC3A515BD42A}" dt="2025-09-13T20:21:40.401" v="59"/>
          <ac:spMkLst>
            <pc:docMk/>
            <pc:sldMk cId="1532674700" sldId="267"/>
            <ac:spMk id="3" creationId="{85D480E6-8261-4318-9786-D279407F5263}"/>
          </ac:spMkLst>
        </pc:spChg>
        <pc:spChg chg="mod">
          <ac:chgData name="Sayed Husain Shehab" userId="48bfc31f-6911-4091-80af-673fd4219dda" providerId="ADAL" clId="{4C79D894-3510-4A98-B7F6-CC3A515BD42A}" dt="2025-09-13T20:14:04.820" v="13" actId="207"/>
          <ac:spMkLst>
            <pc:docMk/>
            <pc:sldMk cId="1532674700" sldId="267"/>
            <ac:spMk id="4" creationId="{30C536B1-AE5C-4DE7-A2F5-7F683A630CC1}"/>
          </ac:spMkLst>
        </pc:spChg>
        <pc:spChg chg="mod">
          <ac:chgData name="Sayed Husain Shehab" userId="48bfc31f-6911-4091-80af-673fd4219dda" providerId="ADAL" clId="{4C79D894-3510-4A98-B7F6-CC3A515BD42A}" dt="2025-09-13T19:28:12.565" v="229" actId="1076"/>
          <ac:spMkLst>
            <pc:docMk/>
            <pc:sldMk cId="1532674700" sldId="267"/>
            <ac:spMk id="5" creationId="{FA82B55D-1BCF-402E-9799-E171876DA9B1}"/>
          </ac:spMkLst>
        </pc:spChg>
        <pc:spChg chg="del mod">
          <ac:chgData name="Sayed Husain Shehab" userId="48bfc31f-6911-4091-80af-673fd4219dda" providerId="ADAL" clId="{4C79D894-3510-4A98-B7F6-CC3A515BD42A}" dt="2025-09-13T20:22:19.827" v="73" actId="478"/>
          <ac:spMkLst>
            <pc:docMk/>
            <pc:sldMk cId="1532674700" sldId="267"/>
            <ac:spMk id="7" creationId="{C758C2C6-4D0A-4D45-98E3-8100F866D6A6}"/>
          </ac:spMkLst>
        </pc:spChg>
        <pc:spChg chg="del">
          <ac:chgData name="Sayed Husain Shehab" userId="48bfc31f-6911-4091-80af-673fd4219dda" providerId="ADAL" clId="{4C79D894-3510-4A98-B7F6-CC3A515BD42A}" dt="2025-09-13T20:15:37.275" v="25" actId="478"/>
          <ac:spMkLst>
            <pc:docMk/>
            <pc:sldMk cId="1532674700" sldId="267"/>
            <ac:spMk id="8" creationId="{BF4EB3E0-18B9-4D53-BF26-2C0929BBC11E}"/>
          </ac:spMkLst>
        </pc:spChg>
        <pc:spChg chg="del mod">
          <ac:chgData name="Sayed Husain Shehab" userId="48bfc31f-6911-4091-80af-673fd4219dda" providerId="ADAL" clId="{4C79D894-3510-4A98-B7F6-CC3A515BD42A}" dt="2025-09-13T20:14:52.554" v="16" actId="478"/>
          <ac:spMkLst>
            <pc:docMk/>
            <pc:sldMk cId="1532674700" sldId="267"/>
            <ac:spMk id="9" creationId="{AE377D03-0E32-4BFE-BCD1-8E3134BAF09E}"/>
          </ac:spMkLst>
        </pc:spChg>
        <pc:spChg chg="add del mod">
          <ac:chgData name="Sayed Husain Shehab" userId="48bfc31f-6911-4091-80af-673fd4219dda" providerId="ADAL" clId="{4C79D894-3510-4A98-B7F6-CC3A515BD42A}" dt="2025-09-13T20:21:48.319" v="63" actId="478"/>
          <ac:spMkLst>
            <pc:docMk/>
            <pc:sldMk cId="1532674700" sldId="267"/>
            <ac:spMk id="10" creationId="{99990EED-3B44-47C5-A7A9-A367F2EAC172}"/>
          </ac:spMkLst>
        </pc:spChg>
      </pc:sldChg>
      <pc:sldChg chg="addSp delSp modSp new mod">
        <pc:chgData name="Sayed Husain Shehab" userId="48bfc31f-6911-4091-80af-673fd4219dda" providerId="ADAL" clId="{4C79D894-3510-4A98-B7F6-CC3A515BD42A}" dt="2025-09-13T20:46:16.878" v="220" actId="313"/>
        <pc:sldMkLst>
          <pc:docMk/>
          <pc:sldMk cId="944979000" sldId="268"/>
        </pc:sldMkLst>
        <pc:spChg chg="del">
          <ac:chgData name="Sayed Husain Shehab" userId="48bfc31f-6911-4091-80af-673fd4219dda" providerId="ADAL" clId="{4C79D894-3510-4A98-B7F6-CC3A515BD42A}" dt="2025-09-13T20:42:46.493" v="194" actId="478"/>
          <ac:spMkLst>
            <pc:docMk/>
            <pc:sldMk cId="944979000" sldId="268"/>
            <ac:spMk id="2" creationId="{9B12ADA3-3E59-4B27-B687-72880A5E1503}"/>
          </ac:spMkLst>
        </pc:spChg>
        <pc:spChg chg="mod">
          <ac:chgData name="Sayed Husain Shehab" userId="48bfc31f-6911-4091-80af-673fd4219dda" providerId="ADAL" clId="{4C79D894-3510-4A98-B7F6-CC3A515BD42A}" dt="2025-09-13T20:43:10.759" v="213" actId="1076"/>
          <ac:spMkLst>
            <pc:docMk/>
            <pc:sldMk cId="944979000" sldId="268"/>
            <ac:spMk id="3" creationId="{37DF6125-121C-4DFB-96B6-F5EF47AFC310}"/>
          </ac:spMkLst>
        </pc:spChg>
        <pc:spChg chg="add mod">
          <ac:chgData name="Sayed Husain Shehab" userId="48bfc31f-6911-4091-80af-673fd4219dda" providerId="ADAL" clId="{4C79D894-3510-4A98-B7F6-CC3A515BD42A}" dt="2025-09-13T20:46:16.878" v="220" actId="313"/>
          <ac:spMkLst>
            <pc:docMk/>
            <pc:sldMk cId="944979000" sldId="268"/>
            <ac:spMk id="4" creationId="{B25ED513-60C6-4B4C-B5B6-7CB4935C29E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Florence/Final%20Florence%20List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listing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listing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Florence/Final%20Florence%20Lis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Florence/Final%20Florence%20Lis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Submission/submissin%20vers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Florence Listing.xlsx]Market Overview- analysis!PivotTable1</c:name>
    <c:fmtId val="-1"/>
  </c:pivotSource>
  <c:chart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823786388711099E-2"/>
          <c:y val="5.1143881228604892E-3"/>
          <c:w val="0.9511762094984465"/>
          <c:h val="0.88078050145002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'Market Overview- analysis'!$B$3:$B$4</c:f>
              <c:strCache>
                <c:ptCount val="1"/>
                <c:pt idx="0">
                  <c:v>Entire home/apt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cat>
            <c:strRef>
              <c:f>'Market Overview- analysis'!$A$5:$A$10</c:f>
              <c:strCache>
                <c:ptCount val="5"/>
                <c:pt idx="0">
                  <c:v>Centro Storico</c:v>
                </c:pt>
                <c:pt idx="1">
                  <c:v>Campo di Marte</c:v>
                </c:pt>
                <c:pt idx="2">
                  <c:v>Rifredi</c:v>
                </c:pt>
                <c:pt idx="3">
                  <c:v>Isolotto Legnaia</c:v>
                </c:pt>
                <c:pt idx="4">
                  <c:v>Gavinana Galluzzo</c:v>
                </c:pt>
              </c:strCache>
            </c:strRef>
          </c:cat>
          <c:val>
            <c:numRef>
              <c:f>'Market Overview- analysis'!$B$5:$B$10</c:f>
              <c:numCache>
                <c:formatCode>General</c:formatCode>
                <c:ptCount val="5"/>
                <c:pt idx="0">
                  <c:v>8242</c:v>
                </c:pt>
                <c:pt idx="1">
                  <c:v>1032</c:v>
                </c:pt>
                <c:pt idx="2">
                  <c:v>846</c:v>
                </c:pt>
                <c:pt idx="3">
                  <c:v>474</c:v>
                </c:pt>
                <c:pt idx="4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1-42E7-AEFA-BE04EDF9E5B7}"/>
            </c:ext>
          </c:extLst>
        </c:ser>
        <c:ser>
          <c:idx val="1"/>
          <c:order val="1"/>
          <c:tx>
            <c:strRef>
              <c:f>'Market Overview- analysis'!$C$3:$C$4</c:f>
              <c:strCache>
                <c:ptCount val="1"/>
                <c:pt idx="0">
                  <c:v>Hotel room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'Market Overview- analysis'!$A$5:$A$10</c:f>
              <c:strCache>
                <c:ptCount val="5"/>
                <c:pt idx="0">
                  <c:v>Centro Storico</c:v>
                </c:pt>
                <c:pt idx="1">
                  <c:v>Campo di Marte</c:v>
                </c:pt>
                <c:pt idx="2">
                  <c:v>Rifredi</c:v>
                </c:pt>
                <c:pt idx="3">
                  <c:v>Isolotto Legnaia</c:v>
                </c:pt>
                <c:pt idx="4">
                  <c:v>Gavinana Galluzzo</c:v>
                </c:pt>
              </c:strCache>
            </c:strRef>
          </c:cat>
          <c:val>
            <c:numRef>
              <c:f>'Market Overview- analysis'!$C$5:$C$10</c:f>
              <c:numCache>
                <c:formatCode>General</c:formatCode>
                <c:ptCount val="5"/>
                <c:pt idx="0">
                  <c:v>49</c:v>
                </c:pt>
                <c:pt idx="1">
                  <c:v>5</c:v>
                </c:pt>
                <c:pt idx="2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71-42E7-AEFA-BE04EDF9E5B7}"/>
            </c:ext>
          </c:extLst>
        </c:ser>
        <c:ser>
          <c:idx val="2"/>
          <c:order val="2"/>
          <c:tx>
            <c:strRef>
              <c:f>'Market Overview- analysis'!$D$3:$D$4</c:f>
              <c:strCache>
                <c:ptCount val="1"/>
                <c:pt idx="0">
                  <c:v>Private room</c:v>
                </c:pt>
              </c:strCache>
            </c:strRef>
          </c:tx>
          <c:spPr>
            <a:solidFill>
              <a:srgbClr val="7AB7B1"/>
            </a:solidFill>
            <a:ln>
              <a:noFill/>
            </a:ln>
            <a:effectLst/>
          </c:spPr>
          <c:invertIfNegative val="0"/>
          <c:cat>
            <c:strRef>
              <c:f>'Market Overview- analysis'!$A$5:$A$10</c:f>
              <c:strCache>
                <c:ptCount val="5"/>
                <c:pt idx="0">
                  <c:v>Centro Storico</c:v>
                </c:pt>
                <c:pt idx="1">
                  <c:v>Campo di Marte</c:v>
                </c:pt>
                <c:pt idx="2">
                  <c:v>Rifredi</c:v>
                </c:pt>
                <c:pt idx="3">
                  <c:v>Isolotto Legnaia</c:v>
                </c:pt>
                <c:pt idx="4">
                  <c:v>Gavinana Galluzzo</c:v>
                </c:pt>
              </c:strCache>
            </c:strRef>
          </c:cat>
          <c:val>
            <c:numRef>
              <c:f>'Market Overview- analysis'!$D$5:$D$10</c:f>
              <c:numCache>
                <c:formatCode>General</c:formatCode>
                <c:ptCount val="5"/>
                <c:pt idx="0">
                  <c:v>1208</c:v>
                </c:pt>
                <c:pt idx="1">
                  <c:v>308</c:v>
                </c:pt>
                <c:pt idx="2">
                  <c:v>283</c:v>
                </c:pt>
                <c:pt idx="3">
                  <c:v>106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71-42E7-AEFA-BE04EDF9E5B7}"/>
            </c:ext>
          </c:extLst>
        </c:ser>
        <c:ser>
          <c:idx val="3"/>
          <c:order val="3"/>
          <c:tx>
            <c:strRef>
              <c:f>'Market Overview- analysis'!$E$3:$E$4</c:f>
              <c:strCache>
                <c:ptCount val="1"/>
                <c:pt idx="0">
                  <c:v>Shared room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'Market Overview- analysis'!$A$5:$A$10</c:f>
              <c:strCache>
                <c:ptCount val="5"/>
                <c:pt idx="0">
                  <c:v>Centro Storico</c:v>
                </c:pt>
                <c:pt idx="1">
                  <c:v>Campo di Marte</c:v>
                </c:pt>
                <c:pt idx="2">
                  <c:v>Rifredi</c:v>
                </c:pt>
                <c:pt idx="3">
                  <c:v>Isolotto Legnaia</c:v>
                </c:pt>
                <c:pt idx="4">
                  <c:v>Gavinana Galluzzo</c:v>
                </c:pt>
              </c:strCache>
            </c:strRef>
          </c:cat>
          <c:val>
            <c:numRef>
              <c:f>'Market Overview- analysis'!$E$5:$E$10</c:f>
              <c:numCache>
                <c:formatCode>General</c:formatCode>
                <c:ptCount val="5"/>
                <c:pt idx="0">
                  <c:v>5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71-42E7-AEFA-BE04EDF9E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8434464"/>
        <c:axId val="718440040"/>
      </c:barChart>
      <c:catAx>
        <c:axId val="71843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40040"/>
        <c:crosses val="autoZero"/>
        <c:auto val="1"/>
        <c:lblAlgn val="ctr"/>
        <c:lblOffset val="100"/>
        <c:noMultiLvlLbl val="0"/>
      </c:catAx>
      <c:valAx>
        <c:axId val="718440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843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409347170235376"/>
          <c:y val="7.1001399207994715E-3"/>
          <c:w val="0.32613049317086984"/>
          <c:h val="0.374630138122709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[submissin version.xlsx]Top performers analysis-2!PivotTable5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Commucation Rate out of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8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performers analysis-2'!$B$3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176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E-494A-B439-89B897823557}"/>
              </c:ext>
            </c:extLst>
          </c:dPt>
          <c:dPt>
            <c:idx val="1"/>
            <c:invertIfNegative val="0"/>
            <c:bubble3D val="0"/>
            <c:spPr>
              <a:solidFill>
                <a:srgbClr val="5176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E-494A-B439-89B897823557}"/>
              </c:ext>
            </c:extLst>
          </c:dPt>
          <c:dPt>
            <c:idx val="2"/>
            <c:invertIfNegative val="0"/>
            <c:bubble3D val="0"/>
            <c:spPr>
              <a:solidFill>
                <a:srgbClr val="5176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E-494A-B439-89B897823557}"/>
              </c:ext>
            </c:extLst>
          </c:dPt>
          <c:dLbls>
            <c:dLbl>
              <c:idx val="0"/>
              <c:layout>
                <c:manualLayout>
                  <c:x val="2.1230259610978395E-17"/>
                  <c:y val="-0.379728560443775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8E-494A-B439-89B897823557}"/>
                </c:ext>
              </c:extLst>
            </c:dLbl>
            <c:dLbl>
              <c:idx val="1"/>
              <c:layout>
                <c:manualLayout>
                  <c:x val="2.777807159053897E-3"/>
                  <c:y val="-0.276916909403960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8E-494A-B439-89B897823557}"/>
                </c:ext>
              </c:extLst>
            </c:dLbl>
            <c:dLbl>
              <c:idx val="2"/>
              <c:layout>
                <c:manualLayout>
                  <c:x val="2.7777777777777779E-3"/>
                  <c:y val="-0.134259259259259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8E-494A-B439-89B8978235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 analysis-2'!$A$4:$A$7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 analysis-2'!$B$4:$B$7</c:f>
              <c:numCache>
                <c:formatCode>0.00</c:formatCode>
                <c:ptCount val="3"/>
                <c:pt idx="0">
                  <c:v>4.9181713848507629</c:v>
                </c:pt>
                <c:pt idx="1">
                  <c:v>4.8445387536296876</c:v>
                </c:pt>
                <c:pt idx="2">
                  <c:v>4.7544363103953167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8E-494A-B439-89B897823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677336"/>
        <c:axId val="769677664"/>
      </c:barChart>
      <c:catAx>
        <c:axId val="76967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77664"/>
        <c:crosses val="autoZero"/>
        <c:auto val="1"/>
        <c:lblAlgn val="ctr"/>
        <c:lblOffset val="100"/>
        <c:noMultiLvlLbl val="0"/>
      </c:catAx>
      <c:valAx>
        <c:axId val="769677664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6967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Averages</a:t>
            </a:r>
            <a:r>
              <a:rPr lang="en-US" sz="1800" b="1" baseline="0">
                <a:solidFill>
                  <a:sysClr val="windowText" lastClr="000000"/>
                </a:solidFill>
              </a:rPr>
              <a:t> Minimum stay days by host Ranking  and stay Type</a:t>
            </a:r>
            <a:endParaRPr lang="en-US" sz="18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1557161167999241E-2"/>
          <c:y val="0.11246615658001477"/>
          <c:w val="0.97035890339400099"/>
          <c:h val="0.74084049952568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performers- stay'!$B$24</c:f>
              <c:strCache>
                <c:ptCount val="1"/>
                <c:pt idx="0">
                  <c:v>Long Term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performers- stay'!$A$25:$A$27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performers- stay'!$B$25:$B$27</c:f>
              <c:numCache>
                <c:formatCode>0.0</c:formatCode>
                <c:ptCount val="3"/>
                <c:pt idx="0">
                  <c:v>31</c:v>
                </c:pt>
                <c:pt idx="1">
                  <c:v>37.564885496183209</c:v>
                </c:pt>
                <c:pt idx="2">
                  <c:v>41.724087591240874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0-40A4-92FE-D468A342EB65}"/>
            </c:ext>
          </c:extLst>
        </c:ser>
        <c:ser>
          <c:idx val="1"/>
          <c:order val="1"/>
          <c:tx>
            <c:strRef>
              <c:f>'Top performers- stay'!$C$24</c:f>
              <c:strCache>
                <c:ptCount val="1"/>
                <c:pt idx="0">
                  <c:v>Short Term</c:v>
                </c:pt>
              </c:strCache>
            </c:strRef>
          </c:tx>
          <c:spPr>
            <a:solidFill>
              <a:srgbClr val="7AB7B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performers- stay'!$A$25:$A$27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performers- stay'!$C$25:$C$27</c:f>
              <c:numCache>
                <c:formatCode>0.0</c:formatCode>
                <c:ptCount val="3"/>
                <c:pt idx="0">
                  <c:v>1.7401696222050886</c:v>
                </c:pt>
                <c:pt idx="1">
                  <c:v>2.1138885644200442</c:v>
                </c:pt>
                <c:pt idx="2">
                  <c:v>2.3299952312827847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90-40A4-92FE-D468A342E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6320"/>
        <c:axId val="104633696"/>
      </c:barChart>
      <c:catAx>
        <c:axId val="10463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33696"/>
        <c:crosses val="autoZero"/>
        <c:auto val="1"/>
        <c:lblAlgn val="ctr"/>
        <c:lblOffset val="100"/>
        <c:noMultiLvlLbl val="0"/>
      </c:catAx>
      <c:valAx>
        <c:axId val="104633696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10463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552163068049745"/>
          <c:y val="2.3547217367876315E-2"/>
          <c:w val="0.14069292717855089"/>
          <c:h val="0.23562258887869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[listings.csv]Guest preferences_Analysis!PivotTable1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solidFill>
                  <a:sysClr val="windowText" lastClr="000000"/>
                </a:solidFill>
                <a:effectLst/>
              </a:rPr>
              <a:t>	</a:t>
            </a:r>
            <a:endParaRPr lang="en-US" sz="1600" dirty="0">
              <a:solidFill>
                <a:sysClr val="windowText" lastClr="000000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236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9444444444444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5740740740740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236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9444444444444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5740740740740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250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236111111111111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9444444444444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89814814814814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57407407407407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'Guest preferences_Analysis'!$B$3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258712489468739E-3"/>
                  <c:y val="-0.376801553930322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EA-47A7-8F04-8ACA22ABF9C6}"/>
                </c:ext>
              </c:extLst>
            </c:dLbl>
            <c:dLbl>
              <c:idx val="1"/>
              <c:layout>
                <c:manualLayout>
                  <c:x val="5.519109104672209E-4"/>
                  <c:y val="-0.331212260800700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EA-47A7-8F04-8ACA22ABF9C6}"/>
                </c:ext>
              </c:extLst>
            </c:dLbl>
            <c:dLbl>
              <c:idx val="2"/>
              <c:layout>
                <c:manualLayout>
                  <c:x val="0"/>
                  <c:y val="-0.298191014524982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EA-47A7-8F04-8ACA22ABF9C6}"/>
                </c:ext>
              </c:extLst>
            </c:dLbl>
            <c:dLbl>
              <c:idx val="3"/>
              <c:layout>
                <c:manualLayout>
                  <c:x val="-8.1614336312274533E-17"/>
                  <c:y val="-0.2820340421476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EA-47A7-8F04-8ACA22ABF9C6}"/>
                </c:ext>
              </c:extLst>
            </c:dLbl>
            <c:dLbl>
              <c:idx val="4"/>
              <c:layout>
                <c:manualLayout>
                  <c:x val="0"/>
                  <c:y val="-0.229453650987431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EEA-47A7-8F04-8ACA22ABF9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'Guest preferences_Analysis'!$A$4:$A$9</c:f>
              <c:strCache>
                <c:ptCount val="5"/>
                <c:pt idx="0">
                  <c:v>Centro Storico</c:v>
                </c:pt>
                <c:pt idx="1">
                  <c:v>Isolotto Legnaia</c:v>
                </c:pt>
                <c:pt idx="2">
                  <c:v>Rifredi</c:v>
                </c:pt>
                <c:pt idx="3">
                  <c:v>Campo di Marte</c:v>
                </c:pt>
                <c:pt idx="4">
                  <c:v>Gavinana Galluzzo</c:v>
                </c:pt>
              </c:strCache>
            </c:strRef>
          </c:cat>
          <c:val>
            <c:numRef>
              <c:f>'Guest preferences_Analysis'!$B$4:$B$9</c:f>
              <c:numCache>
                <c:formatCode>0.0</c:formatCode>
                <c:ptCount val="5"/>
                <c:pt idx="0">
                  <c:v>18.287352693602692</c:v>
                </c:pt>
                <c:pt idx="1">
                  <c:v>15.994827586206897</c:v>
                </c:pt>
                <c:pt idx="2">
                  <c:v>13.757894736842106</c:v>
                </c:pt>
                <c:pt idx="3">
                  <c:v>13.274145616641903</c:v>
                </c:pt>
                <c:pt idx="4">
                  <c:v>10.424947145877379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EA-47A7-8F04-8ACA22ABF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750896"/>
        <c:axId val="657752208"/>
      </c:barChart>
      <c:catAx>
        <c:axId val="6577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752208"/>
        <c:crosses val="autoZero"/>
        <c:auto val="1"/>
        <c:lblAlgn val="ctr"/>
        <c:lblOffset val="100"/>
        <c:noMultiLvlLbl val="0"/>
      </c:catAx>
      <c:valAx>
        <c:axId val="657752208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65775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[listings.csv]Guest preferences_Analysis!PivotTable2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baseline="0" dirty="0">
                <a:solidFill>
                  <a:schemeClr val="tx1"/>
                </a:solidFill>
                <a:effectLst/>
              </a:rPr>
              <a:t>Property Average No. Reviews Last 12 months</a:t>
            </a:r>
            <a:endParaRPr lang="en-US" sz="1600" dirty="0"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'Guest preferences_Analysis'!$F$3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38060374781402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7B-4640-A153-2A53841A8EEB}"/>
                </c:ext>
              </c:extLst>
            </c:dLbl>
            <c:dLbl>
              <c:idx val="1"/>
              <c:layout>
                <c:manualLayout>
                  <c:x val="-6.6405680143185285E-3"/>
                  <c:y val="-0.31035050799604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27B-4640-A153-2A53841A8EEB}"/>
                </c:ext>
              </c:extLst>
            </c:dLbl>
            <c:dLbl>
              <c:idx val="2"/>
              <c:layout>
                <c:manualLayout>
                  <c:x val="0"/>
                  <c:y val="-0.246617814389712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7B-4640-A153-2A53841A8EEB}"/>
                </c:ext>
              </c:extLst>
            </c:dLbl>
            <c:dLbl>
              <c:idx val="3"/>
              <c:layout>
                <c:manualLayout>
                  <c:x val="-4.4270453428790196E-3"/>
                  <c:y val="-0.185656107461918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7B-4640-A153-2A53841A8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'Guest preferences_Analysis'!$E$4:$E$8</c:f>
              <c:strCache>
                <c:ptCount val="4"/>
                <c:pt idx="0">
                  <c:v>Shared room</c:v>
                </c:pt>
                <c:pt idx="1">
                  <c:v>Entire home/apt</c:v>
                </c:pt>
                <c:pt idx="2">
                  <c:v>Private room</c:v>
                </c:pt>
                <c:pt idx="3">
                  <c:v>Hotel room</c:v>
                </c:pt>
              </c:strCache>
            </c:strRef>
          </c:cat>
          <c:val>
            <c:numRef>
              <c:f>'Guest preferences_Analysis'!$F$4:$F$8</c:f>
              <c:numCache>
                <c:formatCode>0.00</c:formatCode>
                <c:ptCount val="4"/>
                <c:pt idx="0">
                  <c:v>19.25</c:v>
                </c:pt>
                <c:pt idx="1">
                  <c:v>17.471622483374329</c:v>
                </c:pt>
                <c:pt idx="2">
                  <c:v>14.521367521367521</c:v>
                </c:pt>
                <c:pt idx="3">
                  <c:v>10.184615384615384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B-4640-A153-2A53841A8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9619472"/>
        <c:axId val="1289621112"/>
      </c:barChart>
      <c:catAx>
        <c:axId val="128961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621112"/>
        <c:crosses val="autoZero"/>
        <c:auto val="1"/>
        <c:lblAlgn val="ctr"/>
        <c:lblOffset val="100"/>
        <c:noMultiLvlLbl val="0"/>
      </c:catAx>
      <c:valAx>
        <c:axId val="128962111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28961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[submissin version.xlsx]Sheet7!PivotTable15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Average no.</a:t>
            </a:r>
            <a:r>
              <a:rPr lang="en-US" b="1" baseline="0" dirty="0">
                <a:solidFill>
                  <a:sysClr val="windowText" lastClr="000000"/>
                </a:solidFill>
              </a:rPr>
              <a:t> of Review by Rental Type</a:t>
            </a:r>
            <a:endParaRPr lang="en-US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462668816039986E-17"/>
              <c:y val="-0.305555555555555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462668816039986E-17"/>
              <c:y val="-0.305555555555555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462668816039986E-17"/>
              <c:y val="-0.3055555555555555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8.33333333333333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2984401864160515E-17"/>
                  <c:y val="-0.384764762722352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3B-40FF-AF6D-B0EECC734A98}"/>
                </c:ext>
              </c:extLst>
            </c:dLbl>
            <c:dLbl>
              <c:idx val="1"/>
              <c:layout>
                <c:manualLayout>
                  <c:x val="-6.6007819251487623E-3"/>
                  <c:y val="-0.103135576344361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3B-40FF-AF6D-B0EECC734A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Sheet7!$A$2:$A$4</c:f>
              <c:strCache>
                <c:ptCount val="2"/>
                <c:pt idx="0">
                  <c:v>Short-term</c:v>
                </c:pt>
                <c:pt idx="1">
                  <c:v>Long-term</c:v>
                </c:pt>
              </c:strCache>
            </c:strRef>
          </c:cat>
          <c:val>
            <c:numRef>
              <c:f>Sheet7!$B$2:$B$4</c:f>
              <c:numCache>
                <c:formatCode>0.00</c:formatCode>
                <c:ptCount val="2"/>
                <c:pt idx="0">
                  <c:v>18.213216227519865</c:v>
                </c:pt>
                <c:pt idx="1">
                  <c:v>3.5137867647058822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3B-40FF-AF6D-B0EECC734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504192"/>
        <c:axId val="421508128"/>
      </c:barChart>
      <c:catAx>
        <c:axId val="42150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08128"/>
        <c:crosses val="autoZero"/>
        <c:auto val="1"/>
        <c:lblAlgn val="ctr"/>
        <c:lblOffset val="100"/>
        <c:noMultiLvlLbl val="0"/>
      </c:catAx>
      <c:valAx>
        <c:axId val="42150812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421504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Median Daily Price by Room</a:t>
            </a:r>
            <a:r>
              <a:rPr lang="en-US" b="1" baseline="0" dirty="0">
                <a:solidFill>
                  <a:schemeClr val="tx1"/>
                </a:solidFill>
              </a:rPr>
              <a:t> Type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'Price patterns_Analysis'!$B$3</c:f>
              <c:strCache>
                <c:ptCount val="1"/>
                <c:pt idx="0">
                  <c:v>Median Price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055333883997711E-4"/>
                  <c:y val="-0.407247136927953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C1-48C7-A30F-C5DD2C8AFA89}"/>
                </c:ext>
              </c:extLst>
            </c:dLbl>
            <c:dLbl>
              <c:idx val="1"/>
              <c:layout>
                <c:manualLayout>
                  <c:x val="-3.9916420334168524E-17"/>
                  <c:y val="-0.372565139997638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C1-48C7-A30F-C5DD2C8AFA89}"/>
                </c:ext>
              </c:extLst>
            </c:dLbl>
            <c:dLbl>
              <c:idx val="2"/>
              <c:layout>
                <c:manualLayout>
                  <c:x val="0"/>
                  <c:y val="-0.247036345802795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C1-48C7-A30F-C5DD2C8AFA89}"/>
                </c:ext>
              </c:extLst>
            </c:dLbl>
            <c:dLbl>
              <c:idx val="3"/>
              <c:layout>
                <c:manualLayout>
                  <c:x val="0"/>
                  <c:y val="-0.14351851851851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C1-48C7-A30F-C5DD2C8AFA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'Price patterns_Analysis'!$A$4:$A$7</c:f>
              <c:strCache>
                <c:ptCount val="4"/>
                <c:pt idx="0">
                  <c:v>Hotel room</c:v>
                </c:pt>
                <c:pt idx="1">
                  <c:v>Entire home/apt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'Price patterns_Analysis'!$B$4:$B$7</c:f>
              <c:numCache>
                <c:formatCode>_([$€-2]\ * #,##0.00_);_([$€-2]\ * \(#,##0.00\);_([$€-2]\ * "-"??_);_(@_)</c:formatCode>
                <c:ptCount val="4"/>
                <c:pt idx="0">
                  <c:v>163</c:v>
                </c:pt>
                <c:pt idx="1">
                  <c:v>149</c:v>
                </c:pt>
                <c:pt idx="2">
                  <c:v>95</c:v>
                </c:pt>
                <c:pt idx="3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C1-48C7-A30F-C5DD2C8AF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34930832"/>
        <c:axId val="734934768"/>
      </c:barChart>
      <c:catAx>
        <c:axId val="73493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934768"/>
        <c:crosses val="autoZero"/>
        <c:auto val="1"/>
        <c:lblAlgn val="ctr"/>
        <c:lblOffset val="100"/>
        <c:noMultiLvlLbl val="0"/>
      </c:catAx>
      <c:valAx>
        <c:axId val="734934768"/>
        <c:scaling>
          <c:orientation val="minMax"/>
        </c:scaling>
        <c:delete val="1"/>
        <c:axPos val="l"/>
        <c:numFmt formatCode="_([$€-2]\ * #,##0.00_);_([$€-2]\ * \(#,##0.00\);_([$€-2]\ * &quot;-&quot;??_);_(@_)" sourceLinked="1"/>
        <c:majorTickMark val="none"/>
        <c:minorTickMark val="none"/>
        <c:tickLblPos val="nextTo"/>
        <c:crossAx val="73493083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Median Daily Price </a:t>
            </a:r>
            <a:r>
              <a:rPr lang="en-US" sz="1400" b="1" i="0" u="none" strike="noStrike" kern="1200" spc="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by Neighborhood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patterns_Analysis'!$B$9</c:f>
              <c:strCache>
                <c:ptCount val="1"/>
                <c:pt idx="0">
                  <c:v>Median Price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'Price patterns_Analysis'!$A$10:$A$14</c:f>
              <c:strCache>
                <c:ptCount val="5"/>
                <c:pt idx="0">
                  <c:v>Centro Storico</c:v>
                </c:pt>
                <c:pt idx="1">
                  <c:v>Gavinana Galluzzo</c:v>
                </c:pt>
                <c:pt idx="2">
                  <c:v>Campo di Marte</c:v>
                </c:pt>
                <c:pt idx="3">
                  <c:v>Isolotto Legnaia</c:v>
                </c:pt>
                <c:pt idx="4">
                  <c:v>Rifredi</c:v>
                </c:pt>
              </c:strCache>
            </c:strRef>
          </c:cat>
          <c:val>
            <c:numRef>
              <c:f>'Price patterns_Analysis'!$B$10:$B$14</c:f>
              <c:numCache>
                <c:formatCode>_([$€-2]\ * #,##0.00_);_([$€-2]\ * \(#,##0.00\);_([$€-2]\ * "-"??_);_(@_)</c:formatCode>
                <c:ptCount val="5"/>
                <c:pt idx="0">
                  <c:v>158</c:v>
                </c:pt>
                <c:pt idx="1">
                  <c:v>114</c:v>
                </c:pt>
                <c:pt idx="2">
                  <c:v>109</c:v>
                </c:pt>
                <c:pt idx="3">
                  <c:v>104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2-43C8-A502-1F24D798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799674920"/>
        <c:axId val="799676232"/>
      </c:barChart>
      <c:catAx>
        <c:axId val="79967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676232"/>
        <c:crosses val="autoZero"/>
        <c:auto val="1"/>
        <c:lblAlgn val="ctr"/>
        <c:lblOffset val="100"/>
        <c:noMultiLvlLbl val="0"/>
      </c:catAx>
      <c:valAx>
        <c:axId val="799676232"/>
        <c:scaling>
          <c:orientation val="minMax"/>
        </c:scaling>
        <c:delete val="1"/>
        <c:axPos val="l"/>
        <c:numFmt formatCode="_([$€-2]\ * #,##0.00_);_([$€-2]\ * \(#,##0.00\);_([$€-2]\ * &quot;-&quot;??_);_(@_)" sourceLinked="1"/>
        <c:majorTickMark val="none"/>
        <c:minorTickMark val="none"/>
        <c:tickLblPos val="nextTo"/>
        <c:crossAx val="79967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ysClr val="windowText" lastClr="000000"/>
                </a:solidFill>
              </a:rPr>
              <a:t>Fast</a:t>
            </a:r>
            <a:r>
              <a:rPr lang="en-US" sz="1600" b="1" baseline="0" dirty="0">
                <a:solidFill>
                  <a:sysClr val="windowText" lastClr="000000"/>
                </a:solidFill>
              </a:rPr>
              <a:t> Response percentage among Hosts</a:t>
            </a:r>
          </a:p>
          <a:p>
            <a:pPr>
              <a:defRPr sz="1600" b="1">
                <a:solidFill>
                  <a:sysClr val="windowText" lastClr="000000"/>
                </a:solidFill>
              </a:defRPr>
            </a:pPr>
            <a:r>
              <a:rPr lang="en-US" sz="1600" b="1" baseline="0" dirty="0">
                <a:solidFill>
                  <a:sysClr val="windowText" lastClr="000000"/>
                </a:solidFill>
              </a:rPr>
              <a:t> (within one Hour)</a:t>
            </a:r>
            <a:endParaRPr lang="en-US" sz="16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performers analysis'!$B$31</c:f>
              <c:strCache>
                <c:ptCount val="1"/>
                <c:pt idx="0">
                  <c:v>within an hour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576019847807826E-3"/>
                  <c:y val="-0.313373507593361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CD-42ED-B5AB-12ED88045D59}"/>
                </c:ext>
              </c:extLst>
            </c:dLbl>
            <c:dLbl>
              <c:idx val="1"/>
              <c:layout>
                <c:manualLayout>
                  <c:x val="-6.73160929740476E-5"/>
                  <c:y val="-0.286518840427481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CD-42ED-B5AB-12ED88045D59}"/>
                </c:ext>
              </c:extLst>
            </c:dLbl>
            <c:dLbl>
              <c:idx val="2"/>
              <c:layout>
                <c:manualLayout>
                  <c:x val="2.2858673282602679E-3"/>
                  <c:y val="-0.199112355218616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CD-42ED-B5AB-12ED88045D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 analysis'!$A$32:$A$34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 analysis'!$B$32:$B$34</c:f>
              <c:numCache>
                <c:formatCode>0%</c:formatCode>
                <c:ptCount val="3"/>
                <c:pt idx="0">
                  <c:v>0.95409334353481257</c:v>
                </c:pt>
                <c:pt idx="1">
                  <c:v>0.84107661380388654</c:v>
                </c:pt>
                <c:pt idx="2">
                  <c:v>0.53055355859094178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CD-42ED-B5AB-12ED88045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535296"/>
        <c:axId val="421540216"/>
      </c:barChart>
      <c:catAx>
        <c:axId val="42153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540216"/>
        <c:crosses val="autoZero"/>
        <c:auto val="1"/>
        <c:lblAlgn val="ctr"/>
        <c:lblOffset val="100"/>
        <c:noMultiLvlLbl val="0"/>
      </c:catAx>
      <c:valAx>
        <c:axId val="4215402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2153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[submissin version.xlsx]Top performers analysis-2!PivotTable5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Communication Rate out</a:t>
            </a:r>
            <a:r>
              <a:rPr lang="en-US" sz="1600" b="1" baseline="0" dirty="0">
                <a:solidFill>
                  <a:schemeClr val="tx1"/>
                </a:solidFill>
              </a:rPr>
              <a:t> of 5</a:t>
            </a:r>
            <a:endParaRPr lang="en-US" sz="16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5462668816039986E-17"/>
              <c:y val="-0.282407407407407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8286E-3"/>
              <c:y val="-0.212962962962962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7777777777777779E-3"/>
              <c:y val="-0.13425925925925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performers analysis-2'!$B$3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8661398077439013"/>
                </c:manualLayout>
              </c:layout>
              <c:tx>
                <c:rich>
                  <a:bodyPr/>
                  <a:lstStyle/>
                  <a:p>
                    <a:fld id="{2A6FECA0-E3D9-4E75-801C-41F82B64FE1A}" type="VALUE">
                      <a:rPr lang="en-US" sz="1000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016-44E4-823F-95DDC8666CEE}"/>
                </c:ext>
              </c:extLst>
            </c:dLbl>
            <c:dLbl>
              <c:idx val="1"/>
              <c:layout>
                <c:manualLayout>
                  <c:x val="5.6418703819931433E-4"/>
                  <c:y val="-0.29190717741680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16-44E4-823F-95DDC8666CEE}"/>
                </c:ext>
              </c:extLst>
            </c:dLbl>
            <c:dLbl>
              <c:idx val="2"/>
              <c:layout>
                <c:manualLayout>
                  <c:x val="2.7777104812426547E-3"/>
                  <c:y val="-0.172152528840776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16-44E4-823F-95DDC8666C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 analysis-2'!$A$4:$A$7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 analysis-2'!$B$4:$B$7</c:f>
              <c:numCache>
                <c:formatCode>0.000</c:formatCode>
                <c:ptCount val="3"/>
                <c:pt idx="0">
                  <c:v>4.9181713848507629</c:v>
                </c:pt>
                <c:pt idx="1">
                  <c:v>4.8445387536296876</c:v>
                </c:pt>
                <c:pt idx="2">
                  <c:v>4.7544363103953167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16-44E4-823F-95DDC8666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677336"/>
        <c:axId val="769677664"/>
      </c:barChart>
      <c:catAx>
        <c:axId val="76967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677664"/>
        <c:crosses val="autoZero"/>
        <c:auto val="1"/>
        <c:lblAlgn val="ctr"/>
        <c:lblOffset val="100"/>
        <c:noMultiLvlLbl val="0"/>
      </c:catAx>
      <c:valAx>
        <c:axId val="769677664"/>
        <c:scaling>
          <c:orientation val="minMax"/>
        </c:scaling>
        <c:delete val="1"/>
        <c:axPos val="l"/>
        <c:numFmt formatCode="0.000" sourceLinked="1"/>
        <c:majorTickMark val="none"/>
        <c:minorTickMark val="none"/>
        <c:tickLblPos val="nextTo"/>
        <c:crossAx val="76967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 Price Per Night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'Top performers analysis-1'!$B$2</c:f>
              <c:strCache>
                <c:ptCount val="1"/>
                <c:pt idx="0">
                  <c:v>Median Price</c:v>
                </c:pt>
              </c:strCache>
            </c:strRef>
          </c:tx>
          <c:spPr>
            <a:solidFill>
              <a:srgbClr val="51769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523E-3"/>
                  <c:y val="-0.143518518518518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49-4A39-B645-0026EB0C9892}"/>
                </c:ext>
              </c:extLst>
            </c:dLbl>
            <c:dLbl>
              <c:idx val="1"/>
              <c:layout>
                <c:manualLayout>
                  <c:x val="0"/>
                  <c:y val="-0.209233928105387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49-4A39-B645-0026EB0C9892}"/>
                </c:ext>
              </c:extLst>
            </c:dLbl>
            <c:dLbl>
              <c:idx val="2"/>
              <c:layout>
                <c:manualLayout>
                  <c:x val="2.1892316693219002E-3"/>
                  <c:y val="-0.39200326615238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49-4A39-B645-0026EB0C98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performers analysis-1'!$A$3:$A$5</c:f>
              <c:strCache>
                <c:ptCount val="3"/>
                <c:pt idx="0">
                  <c:v>Top10%</c:v>
                </c:pt>
                <c:pt idx="1">
                  <c:v>Middle</c:v>
                </c:pt>
                <c:pt idx="2">
                  <c:v>Bottom10%</c:v>
                </c:pt>
              </c:strCache>
            </c:strRef>
          </c:cat>
          <c:val>
            <c:numRef>
              <c:f>'Top performers analysis-1'!$B$3:$B$5</c:f>
              <c:numCache>
                <c:formatCode>_([$€-2]\ * #,##0.00_);_([$€-2]\ * \(#,##0.00\);_([$€-2]\ * "-"??_);_(@_)</c:formatCode>
                <c:ptCount val="3"/>
                <c:pt idx="0">
                  <c:v>127</c:v>
                </c:pt>
                <c:pt idx="1">
                  <c:v>133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49-4A39-B645-0026EB0C9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2021864"/>
        <c:axId val="752024816"/>
      </c:barChart>
      <c:catAx>
        <c:axId val="752021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024816"/>
        <c:crosses val="autoZero"/>
        <c:auto val="1"/>
        <c:lblAlgn val="ctr"/>
        <c:lblOffset val="100"/>
        <c:noMultiLvlLbl val="0"/>
      </c:catAx>
      <c:valAx>
        <c:axId val="752024816"/>
        <c:scaling>
          <c:orientation val="minMax"/>
        </c:scaling>
        <c:delete val="1"/>
        <c:axPos val="l"/>
        <c:numFmt formatCode="_([$€-2]\ * #,##0.00_);_([$€-2]\ * \(#,##0.00\);_([$€-2]\ * &quot;-&quot;??_);_(@_)" sourceLinked="1"/>
        <c:majorTickMark val="none"/>
        <c:minorTickMark val="none"/>
        <c:tickLblPos val="nextTo"/>
        <c:crossAx val="75202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nbcalc.com/blog/short-term-rental-regulation/Florence-Italy-Guid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nbcalc.com/blog/short-term-rental-regulation/Florence-Italy-Guid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9420-DFD1-4FC0-9AC3-7CBDDC2C6EF0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F6DC5-8384-4085-A889-6A6E4AF32AA1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GB" sz="24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Rental types </a:t>
          </a:r>
        </a:p>
        <a:p>
          <a:r>
            <a:rPr lang="en-GB" sz="20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</a:rPr>
            <a:t>as per Florence regulations</a:t>
          </a:r>
        </a:p>
        <a:p>
          <a:r>
            <a:rPr lang="en-GB" sz="20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</a:rPr>
            <a:t> </a:t>
          </a:r>
          <a:r>
            <a:rPr lang="en-GB" sz="14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(</a:t>
          </a:r>
          <a:r>
            <a:rPr lang="en-GB" sz="1400" b="0" kern="1200" dirty="0" err="1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BNBCalc</a:t>
          </a:r>
          <a:r>
            <a:rPr lang="en-GB" sz="14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, 2025)</a:t>
          </a:r>
          <a:endParaRPr lang="en-US" sz="2000" b="0" kern="1200" dirty="0">
            <a:solidFill>
              <a:prstClr val="black"/>
            </a:solidFill>
            <a:latin typeface="Amasis MT Pro Medium" panose="02040604050005020304" pitchFamily="18" charset="0"/>
            <a:ea typeface="+mn-ea"/>
            <a:cs typeface="+mn-cs"/>
          </a:endParaRPr>
        </a:p>
      </dgm:t>
    </dgm:pt>
    <dgm:pt modelId="{EDC37195-7080-4073-AAB1-167619E872C3}" type="parTrans" cxnId="{D857C37F-7966-44FA-9431-1321696ABE4C}">
      <dgm:prSet/>
      <dgm:spPr/>
      <dgm:t>
        <a:bodyPr/>
        <a:lstStyle/>
        <a:p>
          <a:endParaRPr lang="en-US"/>
        </a:p>
      </dgm:t>
    </dgm:pt>
    <dgm:pt modelId="{9723A9C9-6E23-4A14-A5E8-8829F73967BF}" type="sibTrans" cxnId="{D857C37F-7966-44FA-9431-1321696ABE4C}">
      <dgm:prSet/>
      <dgm:spPr/>
      <dgm:t>
        <a:bodyPr/>
        <a:lstStyle/>
        <a:p>
          <a:endParaRPr lang="en-US"/>
        </a:p>
      </dgm:t>
    </dgm:pt>
    <dgm:pt modelId="{E27E325D-BE5C-439B-924F-8216FDE41FB8}">
      <dgm:prSet phldrT="[Text]" custT="1"/>
      <dgm:spPr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gm:spPr>
      <dgm:t>
        <a:bodyPr spcFirstLastPara="0" vert="horz" wrap="square" lIns="41275" tIns="41275" rIns="41275" bIns="41275" numCol="1" spcCol="1270" anchor="ctr" anchorCtr="0"/>
        <a:lstStyle/>
        <a:p>
          <a:r>
            <a:rPr lang="en-GB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j-ea"/>
              <a:cs typeface="+mj-cs"/>
            </a:rPr>
            <a:t>Short Term</a:t>
          </a:r>
          <a:endParaRPr lang="ar-BH" sz="2000" b="1" kern="1200" dirty="0">
            <a:solidFill>
              <a:srgbClr val="860000"/>
            </a:solidFill>
            <a:latin typeface="Amasis MT Pro Medium" panose="02040604050005020304" pitchFamily="18" charset="0"/>
            <a:ea typeface="+mj-ea"/>
            <a:cs typeface="+mj-cs"/>
          </a:endParaRPr>
        </a:p>
        <a:p>
          <a:r>
            <a:rPr lang="en-GB" sz="2000" b="1" kern="1200" dirty="0">
              <a:solidFill>
                <a:schemeClr val="tx1"/>
              </a:solidFill>
              <a:latin typeface="Amasis MT Pro Medium" panose="02040604050005020304" pitchFamily="18" charset="0"/>
              <a:ea typeface="+mj-ea"/>
              <a:cs typeface="+mj-cs"/>
            </a:rPr>
            <a:t>30 days or less</a:t>
          </a:r>
          <a:endParaRPr lang="en-US" sz="2000" b="1" kern="1200" dirty="0">
            <a:solidFill>
              <a:schemeClr val="tx1"/>
            </a:solidFill>
            <a:latin typeface="Amasis MT Pro Medium" panose="02040604050005020304" pitchFamily="18" charset="0"/>
            <a:ea typeface="+mj-ea"/>
            <a:cs typeface="+mj-cs"/>
          </a:endParaRPr>
        </a:p>
      </dgm:t>
    </dgm:pt>
    <dgm:pt modelId="{2616F6B2-0190-499F-A97C-2F7FEF4D2793}" type="parTrans" cxnId="{8E7B1680-83AF-4A0F-B402-4839DB19CFF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CB5AE13-CB52-4DC6-96C0-333A60176DFC}" type="sibTrans" cxnId="{8E7B1680-83AF-4A0F-B402-4839DB19CFF8}">
      <dgm:prSet/>
      <dgm:spPr/>
      <dgm:t>
        <a:bodyPr/>
        <a:lstStyle/>
        <a:p>
          <a:endParaRPr lang="en-US"/>
        </a:p>
      </dgm:t>
    </dgm:pt>
    <dgm:pt modelId="{595DD9DB-9030-45BA-B109-26BF26DD0C93}">
      <dgm:prSet phldrT="[Text]" custT="1"/>
      <dgm:spPr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gm:spPr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Long</a:t>
          </a:r>
          <a:r>
            <a:rPr lang="en-GB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 Term</a:t>
          </a:r>
          <a:endParaRPr lang="ar-BH" sz="2000" b="1" kern="1200" dirty="0">
            <a:solidFill>
              <a:srgbClr val="860000"/>
            </a:solidFill>
            <a:latin typeface="Amasis MT Pro Medium" panose="02040604050005020304" pitchFamily="18" charset="0"/>
            <a:ea typeface="+mn-ea"/>
            <a:cs typeface="+mn-cs"/>
          </a:endParaRP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>
              <a:solidFill>
                <a:schemeClr val="tx1"/>
              </a:solidFill>
              <a:latin typeface="Amasis MT Pro Medium" panose="02040604050005020304" pitchFamily="18" charset="0"/>
              <a:ea typeface="+mn-ea"/>
              <a:cs typeface="+mn-cs"/>
            </a:rPr>
            <a:t>More than 30 days</a:t>
          </a:r>
          <a:endParaRPr lang="en-US" sz="2000" b="1" kern="1200" dirty="0">
            <a:solidFill>
              <a:schemeClr val="tx1"/>
            </a:solidFill>
            <a:latin typeface="Amasis MT Pro Medium" panose="02040604050005020304" pitchFamily="18" charset="0"/>
            <a:ea typeface="+mn-ea"/>
            <a:cs typeface="+mn-cs"/>
          </a:endParaRPr>
        </a:p>
      </dgm:t>
    </dgm:pt>
    <dgm:pt modelId="{C02D7758-FF15-404E-8575-6831F6F62170}" type="parTrans" cxnId="{81ED74A5-E6FC-4EF2-9054-08841747C9B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ECB7C26-64E6-4897-9F69-25EA6AC5D412}" type="sibTrans" cxnId="{81ED74A5-E6FC-4EF2-9054-08841747C9BD}">
      <dgm:prSet/>
      <dgm:spPr/>
      <dgm:t>
        <a:bodyPr/>
        <a:lstStyle/>
        <a:p>
          <a:endParaRPr lang="en-US"/>
        </a:p>
      </dgm:t>
    </dgm:pt>
    <dgm:pt modelId="{A25B7C1B-E546-48EB-8F0C-1C99C869C0A2}" type="pres">
      <dgm:prSet presAssocID="{FC189420-DFD1-4FC0-9AC3-7CBDDC2C6E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C18A53-4DF2-4969-B0E8-993C3E4C5F11}" type="pres">
      <dgm:prSet presAssocID="{B31F6DC5-8384-4085-A889-6A6E4AF32AA1}" presName="hierRoot1" presStyleCnt="0">
        <dgm:presLayoutVars>
          <dgm:hierBranch val="init"/>
        </dgm:presLayoutVars>
      </dgm:prSet>
      <dgm:spPr/>
    </dgm:pt>
    <dgm:pt modelId="{49CFC41A-372F-480B-988A-30AB59362520}" type="pres">
      <dgm:prSet presAssocID="{B31F6DC5-8384-4085-A889-6A6E4AF32AA1}" presName="rootComposite1" presStyleCnt="0"/>
      <dgm:spPr/>
    </dgm:pt>
    <dgm:pt modelId="{9DB8DF47-4496-4200-9B9C-25E5AAAE9897}" type="pres">
      <dgm:prSet presAssocID="{B31F6DC5-8384-4085-A889-6A6E4AF32AA1}" presName="rootText1" presStyleLbl="node0" presStyleIdx="0" presStyleCnt="1" custScaleX="170543" custLinFactNeighborY="-8844">
        <dgm:presLayoutVars>
          <dgm:chPref val="3"/>
        </dgm:presLayoutVars>
      </dgm:prSet>
      <dgm:spPr/>
    </dgm:pt>
    <dgm:pt modelId="{B8C7DAD3-9AAB-4F13-B1AA-74900198522D}" type="pres">
      <dgm:prSet presAssocID="{B31F6DC5-8384-4085-A889-6A6E4AF32AA1}" presName="rootConnector1" presStyleLbl="node1" presStyleIdx="0" presStyleCnt="0"/>
      <dgm:spPr/>
    </dgm:pt>
    <dgm:pt modelId="{111D26D1-C620-4B3A-B69C-62C610CC62EC}" type="pres">
      <dgm:prSet presAssocID="{B31F6DC5-8384-4085-A889-6A6E4AF32AA1}" presName="hierChild2" presStyleCnt="0"/>
      <dgm:spPr/>
    </dgm:pt>
    <dgm:pt modelId="{F8079F21-2F04-449B-AC23-3B1E55187E2F}" type="pres">
      <dgm:prSet presAssocID="{2616F6B2-0190-499F-A97C-2F7FEF4D2793}" presName="Name37" presStyleLbl="parChTrans1D2" presStyleIdx="0" presStyleCnt="2"/>
      <dgm:spPr/>
    </dgm:pt>
    <dgm:pt modelId="{26F9226E-9FDE-45BC-9EBD-257A7D908656}" type="pres">
      <dgm:prSet presAssocID="{E27E325D-BE5C-439B-924F-8216FDE41FB8}" presName="hierRoot2" presStyleCnt="0">
        <dgm:presLayoutVars>
          <dgm:hierBranch val="init"/>
        </dgm:presLayoutVars>
      </dgm:prSet>
      <dgm:spPr/>
    </dgm:pt>
    <dgm:pt modelId="{80E23831-025F-42C1-84E4-56B919E37BBC}" type="pres">
      <dgm:prSet presAssocID="{E27E325D-BE5C-439B-924F-8216FDE41FB8}" presName="rootComposite" presStyleCnt="0"/>
      <dgm:spPr/>
    </dgm:pt>
    <dgm:pt modelId="{4D0B3AB1-F136-472F-B85C-A054CDBCFA17}" type="pres">
      <dgm:prSet presAssocID="{E27E325D-BE5C-439B-924F-8216FDE41FB8}" presName="rootText" presStyleLbl="node2" presStyleIdx="0" presStyleCnt="2" custLinFactNeighborY="-8844">
        <dgm:presLayoutVars>
          <dgm:chPref val="3"/>
        </dgm:presLayoutVars>
      </dgm:prSet>
      <dgm:spPr>
        <a:xfrm>
          <a:off x="1077" y="2777692"/>
          <a:ext cx="2021829" cy="1010914"/>
        </a:xfrm>
        <a:prstGeom prst="rect">
          <a:avLst/>
        </a:prstGeom>
      </dgm:spPr>
    </dgm:pt>
    <dgm:pt modelId="{DE13DD49-58C2-47CE-B174-C84A84E5AF4D}" type="pres">
      <dgm:prSet presAssocID="{E27E325D-BE5C-439B-924F-8216FDE41FB8}" presName="rootConnector" presStyleLbl="node2" presStyleIdx="0" presStyleCnt="2"/>
      <dgm:spPr/>
    </dgm:pt>
    <dgm:pt modelId="{B729706E-F307-40CF-AE14-FDFD73517068}" type="pres">
      <dgm:prSet presAssocID="{E27E325D-BE5C-439B-924F-8216FDE41FB8}" presName="hierChild4" presStyleCnt="0"/>
      <dgm:spPr/>
    </dgm:pt>
    <dgm:pt modelId="{1DE7D428-9E60-4DD6-9146-3DA0AEEADA6C}" type="pres">
      <dgm:prSet presAssocID="{E27E325D-BE5C-439B-924F-8216FDE41FB8}" presName="hierChild5" presStyleCnt="0"/>
      <dgm:spPr/>
    </dgm:pt>
    <dgm:pt modelId="{DF3F11C3-4403-4C57-A549-27D4AB68782E}" type="pres">
      <dgm:prSet presAssocID="{C02D7758-FF15-404E-8575-6831F6F62170}" presName="Name37" presStyleLbl="parChTrans1D2" presStyleIdx="1" presStyleCnt="2"/>
      <dgm:spPr/>
    </dgm:pt>
    <dgm:pt modelId="{DFC16097-AC48-4D29-BE77-9BAFC00E7667}" type="pres">
      <dgm:prSet presAssocID="{595DD9DB-9030-45BA-B109-26BF26DD0C93}" presName="hierRoot2" presStyleCnt="0">
        <dgm:presLayoutVars>
          <dgm:hierBranch val="init"/>
        </dgm:presLayoutVars>
      </dgm:prSet>
      <dgm:spPr/>
    </dgm:pt>
    <dgm:pt modelId="{34C394EE-17F9-4034-8F72-964C09A1529A}" type="pres">
      <dgm:prSet presAssocID="{595DD9DB-9030-45BA-B109-26BF26DD0C93}" presName="rootComposite" presStyleCnt="0"/>
      <dgm:spPr/>
    </dgm:pt>
    <dgm:pt modelId="{030818B4-F712-4476-BDD3-8A57A06DF2F1}" type="pres">
      <dgm:prSet presAssocID="{595DD9DB-9030-45BA-B109-26BF26DD0C93}" presName="rootText" presStyleLbl="node2" presStyleIdx="1" presStyleCnt="2" custLinFactNeighborX="-375" custLinFactNeighborY="-7987">
        <dgm:presLayoutVars>
          <dgm:chPref val="3"/>
        </dgm:presLayoutVars>
      </dgm:prSet>
      <dgm:spPr>
        <a:xfrm>
          <a:off x="2870240" y="2814360"/>
          <a:ext cx="2371055" cy="1185527"/>
        </a:xfrm>
        <a:prstGeom prst="rect">
          <a:avLst/>
        </a:prstGeom>
      </dgm:spPr>
    </dgm:pt>
    <dgm:pt modelId="{9C851201-0995-426A-B097-2F58B5AEC9B8}" type="pres">
      <dgm:prSet presAssocID="{595DD9DB-9030-45BA-B109-26BF26DD0C93}" presName="rootConnector" presStyleLbl="node2" presStyleIdx="1" presStyleCnt="2"/>
      <dgm:spPr/>
    </dgm:pt>
    <dgm:pt modelId="{F6046C13-23B2-4A5D-B0EA-497F5F9F26F0}" type="pres">
      <dgm:prSet presAssocID="{595DD9DB-9030-45BA-B109-26BF26DD0C93}" presName="hierChild4" presStyleCnt="0"/>
      <dgm:spPr/>
    </dgm:pt>
    <dgm:pt modelId="{D31F04C1-E671-4C69-A843-087F0FA3A967}" type="pres">
      <dgm:prSet presAssocID="{595DD9DB-9030-45BA-B109-26BF26DD0C93}" presName="hierChild5" presStyleCnt="0"/>
      <dgm:spPr/>
    </dgm:pt>
    <dgm:pt modelId="{27137A0B-17C7-457C-892C-2D20EAD0040D}" type="pres">
      <dgm:prSet presAssocID="{B31F6DC5-8384-4085-A889-6A6E4AF32AA1}" presName="hierChild3" presStyleCnt="0"/>
      <dgm:spPr/>
    </dgm:pt>
  </dgm:ptLst>
  <dgm:cxnLst>
    <dgm:cxn modelId="{16706E21-FCE1-4CA3-8B16-F752D23251EF}" type="presOf" srcId="{C02D7758-FF15-404E-8575-6831F6F62170}" destId="{DF3F11C3-4403-4C57-A549-27D4AB68782E}" srcOrd="0" destOrd="0" presId="urn:microsoft.com/office/officeart/2005/8/layout/orgChart1"/>
    <dgm:cxn modelId="{00822643-0F79-4D4C-8306-FFA7AD6FF8FF}" type="presOf" srcId="{B31F6DC5-8384-4085-A889-6A6E4AF32AA1}" destId="{9DB8DF47-4496-4200-9B9C-25E5AAAE9897}" srcOrd="0" destOrd="0" presId="urn:microsoft.com/office/officeart/2005/8/layout/orgChart1"/>
    <dgm:cxn modelId="{9B1C196B-2EF9-4C1E-A1BE-355B604C06F9}" type="presOf" srcId="{B31F6DC5-8384-4085-A889-6A6E4AF32AA1}" destId="{B8C7DAD3-9AAB-4F13-B1AA-74900198522D}" srcOrd="1" destOrd="0" presId="urn:microsoft.com/office/officeart/2005/8/layout/orgChart1"/>
    <dgm:cxn modelId="{2DCBE57B-0EF0-485E-8557-93CECAE2D450}" type="presOf" srcId="{FC189420-DFD1-4FC0-9AC3-7CBDDC2C6EF0}" destId="{A25B7C1B-E546-48EB-8F0C-1C99C869C0A2}" srcOrd="0" destOrd="0" presId="urn:microsoft.com/office/officeart/2005/8/layout/orgChart1"/>
    <dgm:cxn modelId="{8E23B57F-EF92-489D-A24A-FECBE5B509F8}" type="presOf" srcId="{2616F6B2-0190-499F-A97C-2F7FEF4D2793}" destId="{F8079F21-2F04-449B-AC23-3B1E55187E2F}" srcOrd="0" destOrd="0" presId="urn:microsoft.com/office/officeart/2005/8/layout/orgChart1"/>
    <dgm:cxn modelId="{D857C37F-7966-44FA-9431-1321696ABE4C}" srcId="{FC189420-DFD1-4FC0-9AC3-7CBDDC2C6EF0}" destId="{B31F6DC5-8384-4085-A889-6A6E4AF32AA1}" srcOrd="0" destOrd="0" parTransId="{EDC37195-7080-4073-AAB1-167619E872C3}" sibTransId="{9723A9C9-6E23-4A14-A5E8-8829F73967BF}"/>
    <dgm:cxn modelId="{8E7B1680-83AF-4A0F-B402-4839DB19CFF8}" srcId="{B31F6DC5-8384-4085-A889-6A6E4AF32AA1}" destId="{E27E325D-BE5C-439B-924F-8216FDE41FB8}" srcOrd="0" destOrd="0" parTransId="{2616F6B2-0190-499F-A97C-2F7FEF4D2793}" sibTransId="{ACB5AE13-CB52-4DC6-96C0-333A60176DFC}"/>
    <dgm:cxn modelId="{15E0A38E-E6C8-462C-8AFF-7918C9EDD28E}" type="presOf" srcId="{E27E325D-BE5C-439B-924F-8216FDE41FB8}" destId="{4D0B3AB1-F136-472F-B85C-A054CDBCFA17}" srcOrd="0" destOrd="0" presId="urn:microsoft.com/office/officeart/2005/8/layout/orgChart1"/>
    <dgm:cxn modelId="{81ED74A5-E6FC-4EF2-9054-08841747C9BD}" srcId="{B31F6DC5-8384-4085-A889-6A6E4AF32AA1}" destId="{595DD9DB-9030-45BA-B109-26BF26DD0C93}" srcOrd="1" destOrd="0" parTransId="{C02D7758-FF15-404E-8575-6831F6F62170}" sibTransId="{8ECB7C26-64E6-4897-9F69-25EA6AC5D412}"/>
    <dgm:cxn modelId="{24EC55DA-C3EC-4D00-879E-D3FCD091494D}" type="presOf" srcId="{E27E325D-BE5C-439B-924F-8216FDE41FB8}" destId="{DE13DD49-58C2-47CE-B174-C84A84E5AF4D}" srcOrd="1" destOrd="0" presId="urn:microsoft.com/office/officeart/2005/8/layout/orgChart1"/>
    <dgm:cxn modelId="{60B53CE6-F498-49FE-94A4-88E308A0331B}" type="presOf" srcId="{595DD9DB-9030-45BA-B109-26BF26DD0C93}" destId="{9C851201-0995-426A-B097-2F58B5AEC9B8}" srcOrd="1" destOrd="0" presId="urn:microsoft.com/office/officeart/2005/8/layout/orgChart1"/>
    <dgm:cxn modelId="{83876DE7-C6FE-4BAC-AFB8-7F0F6127509E}" type="presOf" srcId="{595DD9DB-9030-45BA-B109-26BF26DD0C93}" destId="{030818B4-F712-4476-BDD3-8A57A06DF2F1}" srcOrd="0" destOrd="0" presId="urn:microsoft.com/office/officeart/2005/8/layout/orgChart1"/>
    <dgm:cxn modelId="{DB4EC911-F726-4C70-9CC2-680B32814C36}" type="presParOf" srcId="{A25B7C1B-E546-48EB-8F0C-1C99C869C0A2}" destId="{73C18A53-4DF2-4969-B0E8-993C3E4C5F11}" srcOrd="0" destOrd="0" presId="urn:microsoft.com/office/officeart/2005/8/layout/orgChart1"/>
    <dgm:cxn modelId="{1045C62A-11F8-4DB7-B926-871B5F7C73C7}" type="presParOf" srcId="{73C18A53-4DF2-4969-B0E8-993C3E4C5F11}" destId="{49CFC41A-372F-480B-988A-30AB59362520}" srcOrd="0" destOrd="0" presId="urn:microsoft.com/office/officeart/2005/8/layout/orgChart1"/>
    <dgm:cxn modelId="{11E00E46-437C-484C-922F-4030EC1CB1B2}" type="presParOf" srcId="{49CFC41A-372F-480B-988A-30AB59362520}" destId="{9DB8DF47-4496-4200-9B9C-25E5AAAE9897}" srcOrd="0" destOrd="0" presId="urn:microsoft.com/office/officeart/2005/8/layout/orgChart1"/>
    <dgm:cxn modelId="{3F6C2727-B828-491C-ABD5-EE56B238E9CF}" type="presParOf" srcId="{49CFC41A-372F-480B-988A-30AB59362520}" destId="{B8C7DAD3-9AAB-4F13-B1AA-74900198522D}" srcOrd="1" destOrd="0" presId="urn:microsoft.com/office/officeart/2005/8/layout/orgChart1"/>
    <dgm:cxn modelId="{A7FF062F-718D-4D90-B22F-E3E1886CBDDA}" type="presParOf" srcId="{73C18A53-4DF2-4969-B0E8-993C3E4C5F11}" destId="{111D26D1-C620-4B3A-B69C-62C610CC62EC}" srcOrd="1" destOrd="0" presId="urn:microsoft.com/office/officeart/2005/8/layout/orgChart1"/>
    <dgm:cxn modelId="{F6A37697-C49E-4605-8C0B-AD97D1417ECA}" type="presParOf" srcId="{111D26D1-C620-4B3A-B69C-62C610CC62EC}" destId="{F8079F21-2F04-449B-AC23-3B1E55187E2F}" srcOrd="0" destOrd="0" presId="urn:microsoft.com/office/officeart/2005/8/layout/orgChart1"/>
    <dgm:cxn modelId="{50EE2EDB-37B0-4706-9069-F1DCB4A22CF8}" type="presParOf" srcId="{111D26D1-C620-4B3A-B69C-62C610CC62EC}" destId="{26F9226E-9FDE-45BC-9EBD-257A7D908656}" srcOrd="1" destOrd="0" presId="urn:microsoft.com/office/officeart/2005/8/layout/orgChart1"/>
    <dgm:cxn modelId="{D05A229A-3F81-4CCC-AE48-0EB802669712}" type="presParOf" srcId="{26F9226E-9FDE-45BC-9EBD-257A7D908656}" destId="{80E23831-025F-42C1-84E4-56B919E37BBC}" srcOrd="0" destOrd="0" presId="urn:microsoft.com/office/officeart/2005/8/layout/orgChart1"/>
    <dgm:cxn modelId="{34FAD204-C809-4070-9D0C-C8AD38589FE2}" type="presParOf" srcId="{80E23831-025F-42C1-84E4-56B919E37BBC}" destId="{4D0B3AB1-F136-472F-B85C-A054CDBCFA17}" srcOrd="0" destOrd="0" presId="urn:microsoft.com/office/officeart/2005/8/layout/orgChart1"/>
    <dgm:cxn modelId="{3C7060A8-7EC7-4BF1-B30E-F9D2FF9D979D}" type="presParOf" srcId="{80E23831-025F-42C1-84E4-56B919E37BBC}" destId="{DE13DD49-58C2-47CE-B174-C84A84E5AF4D}" srcOrd="1" destOrd="0" presId="urn:microsoft.com/office/officeart/2005/8/layout/orgChart1"/>
    <dgm:cxn modelId="{DB3498CB-223C-4415-8403-02B592B1ECCF}" type="presParOf" srcId="{26F9226E-9FDE-45BC-9EBD-257A7D908656}" destId="{B729706E-F307-40CF-AE14-FDFD73517068}" srcOrd="1" destOrd="0" presId="urn:microsoft.com/office/officeart/2005/8/layout/orgChart1"/>
    <dgm:cxn modelId="{A07B40CF-BE9E-407E-9713-C960EF2D4187}" type="presParOf" srcId="{26F9226E-9FDE-45BC-9EBD-257A7D908656}" destId="{1DE7D428-9E60-4DD6-9146-3DA0AEEADA6C}" srcOrd="2" destOrd="0" presId="urn:microsoft.com/office/officeart/2005/8/layout/orgChart1"/>
    <dgm:cxn modelId="{F16C731C-D546-4548-9963-690CD054F40E}" type="presParOf" srcId="{111D26D1-C620-4B3A-B69C-62C610CC62EC}" destId="{DF3F11C3-4403-4C57-A549-27D4AB68782E}" srcOrd="2" destOrd="0" presId="urn:microsoft.com/office/officeart/2005/8/layout/orgChart1"/>
    <dgm:cxn modelId="{847AA521-0D9C-429D-8CE7-440ADE615AD7}" type="presParOf" srcId="{111D26D1-C620-4B3A-B69C-62C610CC62EC}" destId="{DFC16097-AC48-4D29-BE77-9BAFC00E7667}" srcOrd="3" destOrd="0" presId="urn:microsoft.com/office/officeart/2005/8/layout/orgChart1"/>
    <dgm:cxn modelId="{0E943F11-3422-46A0-9657-F08725E2238F}" type="presParOf" srcId="{DFC16097-AC48-4D29-BE77-9BAFC00E7667}" destId="{34C394EE-17F9-4034-8F72-964C09A1529A}" srcOrd="0" destOrd="0" presId="urn:microsoft.com/office/officeart/2005/8/layout/orgChart1"/>
    <dgm:cxn modelId="{4F400BA1-C1A8-4A98-AB03-9F8D26A7ABD5}" type="presParOf" srcId="{34C394EE-17F9-4034-8F72-964C09A1529A}" destId="{030818B4-F712-4476-BDD3-8A57A06DF2F1}" srcOrd="0" destOrd="0" presId="urn:microsoft.com/office/officeart/2005/8/layout/orgChart1"/>
    <dgm:cxn modelId="{6922B78A-B91F-4321-A836-8838A56D8C6C}" type="presParOf" srcId="{34C394EE-17F9-4034-8F72-964C09A1529A}" destId="{9C851201-0995-426A-B097-2F58B5AEC9B8}" srcOrd="1" destOrd="0" presId="urn:microsoft.com/office/officeart/2005/8/layout/orgChart1"/>
    <dgm:cxn modelId="{DAA753E2-7000-40E4-8E6D-F0C078217B04}" type="presParOf" srcId="{DFC16097-AC48-4D29-BE77-9BAFC00E7667}" destId="{F6046C13-23B2-4A5D-B0EA-497F5F9F26F0}" srcOrd="1" destOrd="0" presId="urn:microsoft.com/office/officeart/2005/8/layout/orgChart1"/>
    <dgm:cxn modelId="{97B9D669-CE55-42E5-8995-DC9BDB8CB9E7}" type="presParOf" srcId="{DFC16097-AC48-4D29-BE77-9BAFC00E7667}" destId="{D31F04C1-E671-4C69-A843-087F0FA3A967}" srcOrd="2" destOrd="0" presId="urn:microsoft.com/office/officeart/2005/8/layout/orgChart1"/>
    <dgm:cxn modelId="{D19EA65D-A1E6-451B-BBFD-6CC29CC32214}" type="presParOf" srcId="{73C18A53-4DF2-4969-B0E8-993C3E4C5F11}" destId="{27137A0B-17C7-457C-892C-2D20EAD0040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F11C3-4403-4C57-A549-27D4AB68782E}">
      <dsp:nvSpPr>
        <dsp:cNvPr id="0" name=""/>
        <dsp:cNvSpPr/>
      </dsp:nvSpPr>
      <dsp:spPr>
        <a:xfrm>
          <a:off x="2621280" y="1746770"/>
          <a:ext cx="1425596" cy="508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20"/>
              </a:lnTo>
              <a:lnTo>
                <a:pt x="1425596" y="259120"/>
              </a:lnTo>
              <a:lnTo>
                <a:pt x="1425596" y="50808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79F21-2F04-449B-AC23-3B1E55187E2F}">
      <dsp:nvSpPr>
        <dsp:cNvPr id="0" name=""/>
        <dsp:cNvSpPr/>
      </dsp:nvSpPr>
      <dsp:spPr>
        <a:xfrm>
          <a:off x="1186791" y="1746770"/>
          <a:ext cx="1434488" cy="497921"/>
        </a:xfrm>
        <a:custGeom>
          <a:avLst/>
          <a:gdLst/>
          <a:ahLst/>
          <a:cxnLst/>
          <a:rect l="0" t="0" r="0" b="0"/>
          <a:pathLst>
            <a:path>
              <a:moveTo>
                <a:pt x="1434488" y="0"/>
              </a:moveTo>
              <a:lnTo>
                <a:pt x="1434488" y="248960"/>
              </a:lnTo>
              <a:lnTo>
                <a:pt x="0" y="248960"/>
              </a:lnTo>
              <a:lnTo>
                <a:pt x="0" y="49792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8DF47-4496-4200-9B9C-25E5AAAE9897}">
      <dsp:nvSpPr>
        <dsp:cNvPr id="0" name=""/>
        <dsp:cNvSpPr/>
      </dsp:nvSpPr>
      <dsp:spPr>
        <a:xfrm>
          <a:off x="599445" y="561242"/>
          <a:ext cx="4043668" cy="1185527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Rental types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</a:rPr>
            <a:t>as per Florence regulations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</a:rPr>
            <a:t> </a:t>
          </a:r>
          <a:r>
            <a:rPr lang="en-GB" sz="14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(</a:t>
          </a:r>
          <a:r>
            <a:rPr lang="en-GB" sz="1400" b="0" kern="1200" dirty="0" err="1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BNBCalc</a:t>
          </a:r>
          <a:r>
            <a:rPr lang="en-GB" sz="1400" b="0" kern="1200" dirty="0">
              <a:solidFill>
                <a:prstClr val="black"/>
              </a:solidFill>
              <a:latin typeface="Amasis MT Pro Medium" panose="02040604050005020304" pitchFamily="18" charset="0"/>
              <a:ea typeface="+mn-ea"/>
              <a:cs typeface="+mn-cs"/>
              <a:hlinkClick xmlns:r="http://schemas.openxmlformats.org/officeDocument/2006/relationships" r:id="rId1"/>
            </a:rPr>
            <a:t>, 2025)</a:t>
          </a:r>
          <a:endParaRPr lang="en-US" sz="2000" b="0" kern="1200" dirty="0">
            <a:solidFill>
              <a:prstClr val="black"/>
            </a:solidFill>
            <a:latin typeface="Amasis MT Pro Medium" panose="02040604050005020304" pitchFamily="18" charset="0"/>
            <a:ea typeface="+mn-ea"/>
            <a:cs typeface="+mn-cs"/>
          </a:endParaRPr>
        </a:p>
      </dsp:txBody>
      <dsp:txXfrm>
        <a:off x="599445" y="561242"/>
        <a:ext cx="4043668" cy="1185527"/>
      </dsp:txXfrm>
    </dsp:sp>
    <dsp:sp modelId="{4D0B3AB1-F136-472F-B85C-A054CDBCFA17}">
      <dsp:nvSpPr>
        <dsp:cNvPr id="0" name=""/>
        <dsp:cNvSpPr/>
      </dsp:nvSpPr>
      <dsp:spPr>
        <a:xfrm>
          <a:off x="1263" y="2244691"/>
          <a:ext cx="2371055" cy="1185527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j-ea"/>
              <a:cs typeface="+mj-cs"/>
            </a:rPr>
            <a:t>Short Term</a:t>
          </a:r>
          <a:endParaRPr lang="ar-BH" sz="2000" b="1" kern="1200" dirty="0">
            <a:solidFill>
              <a:srgbClr val="860000"/>
            </a:solidFill>
            <a:latin typeface="Amasis MT Pro Medium" panose="02040604050005020304" pitchFamily="18" charset="0"/>
            <a:ea typeface="+mj-ea"/>
            <a:cs typeface="+mj-cs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Amasis MT Pro Medium" panose="02040604050005020304" pitchFamily="18" charset="0"/>
              <a:ea typeface="+mj-ea"/>
              <a:cs typeface="+mj-cs"/>
            </a:rPr>
            <a:t>30 days or less</a:t>
          </a:r>
          <a:endParaRPr lang="en-US" sz="2000" b="1" kern="1200" dirty="0">
            <a:solidFill>
              <a:schemeClr val="tx1"/>
            </a:solidFill>
            <a:latin typeface="Amasis MT Pro Medium" panose="02040604050005020304" pitchFamily="18" charset="0"/>
            <a:ea typeface="+mj-ea"/>
            <a:cs typeface="+mj-cs"/>
          </a:endParaRPr>
        </a:p>
      </dsp:txBody>
      <dsp:txXfrm>
        <a:off x="1263" y="2244691"/>
        <a:ext cx="2371055" cy="1185527"/>
      </dsp:txXfrm>
    </dsp:sp>
    <dsp:sp modelId="{030818B4-F712-4476-BDD3-8A57A06DF2F1}">
      <dsp:nvSpPr>
        <dsp:cNvPr id="0" name=""/>
        <dsp:cNvSpPr/>
      </dsp:nvSpPr>
      <dsp:spPr>
        <a:xfrm>
          <a:off x="2861349" y="2254851"/>
          <a:ext cx="2371055" cy="1185527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Long</a:t>
          </a:r>
          <a:r>
            <a:rPr lang="en-GB" sz="2000" b="1" kern="1200" dirty="0">
              <a:solidFill>
                <a:srgbClr val="860000"/>
              </a:solidFill>
              <a:latin typeface="Amasis MT Pro Medium" panose="02040604050005020304" pitchFamily="18" charset="0"/>
              <a:ea typeface="+mn-ea"/>
              <a:cs typeface="+mn-cs"/>
            </a:rPr>
            <a:t> Term</a:t>
          </a:r>
          <a:endParaRPr lang="ar-BH" sz="2000" b="1" kern="1200" dirty="0">
            <a:solidFill>
              <a:srgbClr val="860000"/>
            </a:solidFill>
            <a:latin typeface="Amasis MT Pro Medium" panose="02040604050005020304" pitchFamily="18" charset="0"/>
            <a:ea typeface="+mn-ea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Amasis MT Pro Medium" panose="02040604050005020304" pitchFamily="18" charset="0"/>
              <a:ea typeface="+mn-ea"/>
              <a:cs typeface="+mn-cs"/>
            </a:rPr>
            <a:t>More than 30 days</a:t>
          </a:r>
          <a:endParaRPr lang="en-US" sz="2000" b="1" kern="1200" dirty="0">
            <a:solidFill>
              <a:schemeClr val="tx1"/>
            </a:solidFill>
            <a:latin typeface="Amasis MT Pro Medium" panose="02040604050005020304" pitchFamily="18" charset="0"/>
            <a:ea typeface="+mn-ea"/>
            <a:cs typeface="+mn-cs"/>
          </a:endParaRPr>
        </a:p>
      </dsp:txBody>
      <dsp:txXfrm>
        <a:off x="2861349" y="2254851"/>
        <a:ext cx="2371055" cy="1185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0.80081</cdr:x>
      <cdr:y>0.11629</cdr:y>
    </cdr:from>
    <cdr:to>
      <cdr:x>0.97365</cdr:x>
      <cdr:y>0.17613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D47513-4D78-4F87-B52D-4D4522950F4F}"/>
            </a:ext>
          </a:extLst>
        </cdr:cNvPr>
        <cdr:cNvSpPr txBox="1"/>
      </cdr:nvSpPr>
      <cdr:spPr>
        <a:xfrm xmlns:a="http://schemas.openxmlformats.org/drawingml/2006/main">
          <a:off x="4753222" y="577517"/>
          <a:ext cx="1025896" cy="29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/>
            <a:t>  15.25%</a:t>
          </a:r>
        </a:p>
      </cdr:txBody>
    </cdr:sp>
  </cdr:relSizeAnchor>
  <cdr:relSizeAnchor xmlns:cdr="http://schemas.openxmlformats.org/drawingml/2006/chartDrawing">
    <cdr:from>
      <cdr:x>0.08995</cdr:x>
      <cdr:y>0</cdr:y>
    </cdr:from>
    <cdr:to>
      <cdr:x>0.21923</cdr:x>
      <cdr:y>0.06457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8DD3593-EFB2-47B4-B0E3-F78C035FEB9A}"/>
            </a:ext>
          </a:extLst>
        </cdr:cNvPr>
        <cdr:cNvSpPr txBox="1"/>
      </cdr:nvSpPr>
      <cdr:spPr>
        <a:xfrm xmlns:a="http://schemas.openxmlformats.org/drawingml/2006/main">
          <a:off x="533889" y="0"/>
          <a:ext cx="767345" cy="3206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10.49%</a:t>
          </a:r>
        </a:p>
      </cdr:txBody>
    </cdr:sp>
  </cdr:relSizeAnchor>
  <cdr:relSizeAnchor xmlns:cdr="http://schemas.openxmlformats.org/drawingml/2006/chartDrawing">
    <cdr:from>
      <cdr:x>0.65797</cdr:x>
      <cdr:y>0.77997</cdr:y>
    </cdr:from>
    <cdr:to>
      <cdr:x>0.78725</cdr:x>
      <cdr:y>0.84453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D461CD4B-0861-4435-9F67-D6E2AEF1F44F}"/>
            </a:ext>
          </a:extLst>
        </cdr:cNvPr>
        <cdr:cNvSpPr txBox="1"/>
      </cdr:nvSpPr>
      <cdr:spPr>
        <a:xfrm xmlns:a="http://schemas.openxmlformats.org/drawingml/2006/main">
          <a:off x="3905385" y="3873627"/>
          <a:ext cx="767347" cy="320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4.54%</a:t>
          </a:r>
        </a:p>
      </cdr:txBody>
    </cdr:sp>
  </cdr:relSizeAnchor>
  <cdr:relSizeAnchor xmlns:cdr="http://schemas.openxmlformats.org/drawingml/2006/chartDrawing">
    <cdr:from>
      <cdr:x>0.47598</cdr:x>
      <cdr:y>0.72564</cdr:y>
    </cdr:from>
    <cdr:to>
      <cdr:x>0.60526</cdr:x>
      <cdr:y>0.7902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54FF5C2-7AD6-4FAE-8BD1-79E8628602F8}"/>
            </a:ext>
          </a:extLst>
        </cdr:cNvPr>
        <cdr:cNvSpPr txBox="1"/>
      </cdr:nvSpPr>
      <cdr:spPr>
        <a:xfrm xmlns:a="http://schemas.openxmlformats.org/drawingml/2006/main">
          <a:off x="2825217" y="3603788"/>
          <a:ext cx="767347" cy="320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8.92%</a:t>
          </a:r>
        </a:p>
      </cdr:txBody>
    </cdr:sp>
  </cdr:relSizeAnchor>
  <cdr:relSizeAnchor xmlns:cdr="http://schemas.openxmlformats.org/drawingml/2006/chartDrawing">
    <cdr:from>
      <cdr:x>0.84693</cdr:x>
      <cdr:y>0.77997</cdr:y>
    </cdr:from>
    <cdr:to>
      <cdr:x>0.97621</cdr:x>
      <cdr:y>0.84453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54FF5C2-7AD6-4FAE-8BD1-79E8628602F8}"/>
            </a:ext>
          </a:extLst>
        </cdr:cNvPr>
        <cdr:cNvSpPr txBox="1"/>
      </cdr:nvSpPr>
      <cdr:spPr>
        <a:xfrm xmlns:a="http://schemas.openxmlformats.org/drawingml/2006/main">
          <a:off x="5026996" y="3873627"/>
          <a:ext cx="767347" cy="3206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3.70%</a:t>
          </a:r>
        </a:p>
      </cdr:txBody>
    </cdr:sp>
  </cdr:relSizeAnchor>
  <cdr:relSizeAnchor xmlns:cdr="http://schemas.openxmlformats.org/drawingml/2006/chartDrawing">
    <cdr:from>
      <cdr:x>0.79675</cdr:x>
      <cdr:y>0.02204</cdr:y>
    </cdr:from>
    <cdr:to>
      <cdr:x>0.96959</cdr:x>
      <cdr:y>0.08188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983F6E82-31E5-4A70-8BDB-88F0341E3EE1}"/>
            </a:ext>
          </a:extLst>
        </cdr:cNvPr>
        <cdr:cNvSpPr txBox="1"/>
      </cdr:nvSpPr>
      <cdr:spPr>
        <a:xfrm xmlns:a="http://schemas.openxmlformats.org/drawingml/2006/main">
          <a:off x="4729159" y="109436"/>
          <a:ext cx="1025896" cy="29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  0.09%</a:t>
          </a:r>
        </a:p>
      </cdr:txBody>
    </cdr:sp>
  </cdr:relSizeAnchor>
  <cdr:relSizeAnchor xmlns:cdr="http://schemas.openxmlformats.org/drawingml/2006/chartDrawing">
    <cdr:from>
      <cdr:x>0.80081</cdr:x>
      <cdr:y>0.20404</cdr:y>
    </cdr:from>
    <cdr:to>
      <cdr:x>0.97365</cdr:x>
      <cdr:y>0.26388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983F6E82-31E5-4A70-8BDB-88F0341E3EE1}"/>
            </a:ext>
          </a:extLst>
        </cdr:cNvPr>
        <cdr:cNvSpPr txBox="1"/>
      </cdr:nvSpPr>
      <cdr:spPr>
        <a:xfrm xmlns:a="http://schemas.openxmlformats.org/drawingml/2006/main">
          <a:off x="4753223" y="1013326"/>
          <a:ext cx="1025896" cy="29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   0.50%</a:t>
          </a:r>
        </a:p>
      </cdr:txBody>
    </cdr:sp>
  </cdr:relSizeAnchor>
  <cdr:relSizeAnchor xmlns:cdr="http://schemas.openxmlformats.org/drawingml/2006/chartDrawing">
    <cdr:from>
      <cdr:x>0.80892</cdr:x>
      <cdr:y>0.3004</cdr:y>
    </cdr:from>
    <cdr:to>
      <cdr:x>0.98176</cdr:x>
      <cdr:y>0.36024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983F6E82-31E5-4A70-8BDB-88F0341E3EE1}"/>
            </a:ext>
          </a:extLst>
        </cdr:cNvPr>
        <cdr:cNvSpPr txBox="1"/>
      </cdr:nvSpPr>
      <cdr:spPr>
        <a:xfrm xmlns:a="http://schemas.openxmlformats.org/drawingml/2006/main">
          <a:off x="4801348" y="1491912"/>
          <a:ext cx="1025896" cy="2971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 84.16%</a:t>
          </a:r>
        </a:p>
      </cdr:txBody>
    </cdr:sp>
  </cdr:relSizeAnchor>
  <cdr:relSizeAnchor xmlns:cdr="http://schemas.openxmlformats.org/drawingml/2006/chartDrawing">
    <cdr:from>
      <cdr:x>0.27081</cdr:x>
      <cdr:y>0.6882</cdr:y>
    </cdr:from>
    <cdr:to>
      <cdr:x>0.40009</cdr:x>
      <cdr:y>0.75277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B585483A-1679-47C1-8E57-77752E5C2FAA}"/>
            </a:ext>
          </a:extLst>
        </cdr:cNvPr>
        <cdr:cNvSpPr txBox="1"/>
      </cdr:nvSpPr>
      <cdr:spPr>
        <a:xfrm xmlns:a="http://schemas.openxmlformats.org/drawingml/2006/main">
          <a:off x="1607373" y="3417860"/>
          <a:ext cx="767345" cy="3206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10.49%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C0C1-F383-4E4D-9D56-36658F031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05FE1-32C3-4A56-8A7B-18E770BF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0C62-723C-4FCA-9A9A-5C489AD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2DC8-2E27-43AF-A97E-B7FF741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17C5-A012-46DD-8BC0-DA185A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01DE-F267-4FFC-843E-035D548B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CFB49-1C66-40B0-BCBB-442484D7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9A71-FE57-4E66-9806-C5B0053E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B6D0-8306-4C8F-A820-B2FFD4A8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CC66-BC42-4DD7-A452-651E106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A40F0-2BB6-4900-B4D7-4C691865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E879-6FA6-4193-BE0E-507E0A7D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6AD4-33CD-4220-8641-9E66134F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5521-2624-49E9-9BFF-009251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6B49-414A-4358-B2DA-8F6B47A3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2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2DAC-F031-4228-A152-7B61CC2C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B712-EF16-460A-B29F-B29F3DB3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F201-E3C8-46B5-ABF0-A890700F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61B7-5956-48E2-8E23-C07AD69D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DD70-26CF-4A74-83F5-AB5CEC0F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2E77-F4EC-4CFE-96F9-EECF589D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0FBC-9FA9-46FD-9D8B-82E7F49B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A606-20EB-4863-9B35-04FDC7FF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CD81-8375-4393-A5CB-0198F9A1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48C6-A849-4020-A057-20515CD0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F46-955D-46E2-A461-9F4CDE2E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D97D-B0D2-40FA-9E31-312959FBC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8FCD-F488-4EE3-9C7C-3E92F325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9777-9E91-4FF5-8B9F-0754292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C3544-F2D7-4F87-B24F-890A9097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8F7E-59D5-47A6-8FA7-239EBFBF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41BD-26BB-4F41-BD41-085D9339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1EFD-1E26-46BC-A5B7-E049E6ED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0CAD-0BB3-434E-AA73-9BBC8104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56661-8DC9-49E1-B974-82733D316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028F5-C1EC-4E25-870E-7125638EB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5FD44-06BE-43CC-BEB0-B9DB8790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016C4-6F8E-48FF-8327-E3285B65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3A3D1-CD17-40CB-BDA3-C54D9E3D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37B2-1056-4200-899B-B014F820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F2DCF-D361-43E7-A618-7AFD2F4A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49AB-E839-40A9-A1EB-3032DDC4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3CFEB-A6EF-402A-9E64-8CC9D1EE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A45DE-3E9B-417F-9A93-2D7FF834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41A64-1DA5-48AF-AE97-66630EB1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1F6B-361C-42E5-BD51-24B7DA7C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BEA1-9992-48B5-BE59-BC94BDE1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EB6B-23F4-444B-8AD2-14ADBBC6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6B6F-0AC8-45A0-8CDC-F6521942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1CD4-A677-490B-89DF-0CBD6F5A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F03A-32EC-4C3C-B8A0-7720F8B1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09B1-7104-4F88-9E49-23D93B98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3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99FE-F27B-4212-89B8-5DA73A79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B7855-EAD5-4F91-AA61-3F51BA5FA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E5A64-3940-42CB-A94C-95FE5F73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6D9E-4E0E-4F9E-B3B8-4C6040DD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62C16-609F-4A7B-92A3-2C571FE7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B8DF-636F-4C45-9460-06207BB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D00CC-7C4B-40B8-A9C2-976F10E2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66DA-FB56-4CD4-96B7-EF18F909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28F6-A67F-40B7-8CE6-E4B1E2E2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CAE6-50B7-459B-A6D0-BDFA5E4A57E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5649-BB24-4918-BF2C-FAB30AC4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8D2C-E467-4DAE-9137-0AC3E19E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D832-3039-48E3-A74C-9E52742F00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nbcalc.com/blog/short-term-rental-regulation/Florence-Italy-Guide?utm_source=chatgp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80BA-7F6A-47E0-AD22-8EBB0972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06" y="0"/>
            <a:ext cx="10515600" cy="203714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 Florence Hosting Overview</a:t>
            </a:r>
            <a:br>
              <a:rPr lang="en-US" sz="4800" dirty="0">
                <a:solidFill>
                  <a:schemeClr val="bg2">
                    <a:lumMod val="25000"/>
                  </a:schemeClr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</a:br>
            <a:r>
              <a:rPr lang="en-US" sz="2800" dirty="0">
                <a:solidFill>
                  <a:srgbClr val="860000"/>
                </a:solidFill>
                <a:latin typeface="Amasis MT Pro Medium" panose="02040604050005020304" pitchFamily="18" charset="0"/>
                <a:cs typeface="Aldhabi" panose="01000000000000000000" pitchFamily="2" charset="-78"/>
              </a:rPr>
              <a:t>Airbnb Market Analysis</a:t>
            </a:r>
            <a:endParaRPr lang="en-US" sz="4800" dirty="0">
              <a:solidFill>
                <a:srgbClr val="860000"/>
              </a:solidFill>
              <a:latin typeface="Amasis MT Pro Medium" panose="02040604050005020304" pitchFamily="18" charset="0"/>
              <a:cs typeface="Aldhabi" panose="01000000000000000000" pitchFamily="2" charset="-7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7D636C1-8D59-44DE-858B-E6D23E297D2A}"/>
              </a:ext>
            </a:extLst>
          </p:cNvPr>
          <p:cNvSpPr/>
          <p:nvPr/>
        </p:nvSpPr>
        <p:spPr>
          <a:xfrm>
            <a:off x="4140410" y="5801260"/>
            <a:ext cx="3911180" cy="610296"/>
          </a:xfrm>
          <a:prstGeom prst="flowChartAlternateProcess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Muna Radhi</a:t>
            </a:r>
          </a:p>
        </p:txBody>
      </p:sp>
    </p:spTree>
    <p:extLst>
      <p:ext uri="{BB962C8B-B14F-4D97-AF65-F5344CB8AC3E}">
        <p14:creationId xmlns:p14="http://schemas.microsoft.com/office/powerpoint/2010/main" val="263079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C144F-CA81-46C8-9A69-36967A85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masis MT Pro Medium" panose="02040604050005020304" pitchFamily="18" charset="0"/>
              </a:rPr>
              <a:t>Key Insights for Investors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132E4-2D51-44BA-AF54-A9AA44AF60AA}"/>
              </a:ext>
            </a:extLst>
          </p:cNvPr>
          <p:cNvSpPr txBox="1"/>
          <p:nvPr/>
        </p:nvSpPr>
        <p:spPr>
          <a:xfrm>
            <a:off x="548679" y="1254542"/>
            <a:ext cx="86651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60000"/>
                </a:solidFill>
              </a:rPr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Centro </a:t>
            </a:r>
            <a:r>
              <a:rPr lang="en-US" sz="2400" dirty="0" err="1"/>
              <a:t>Storico</a:t>
            </a:r>
            <a:r>
              <a:rPr lang="en-US" sz="2400" dirty="0"/>
              <a:t> (central, high demand).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Isolotto</a:t>
            </a:r>
            <a:r>
              <a:rPr lang="en-US" sz="2400" dirty="0"/>
              <a:t> </a:t>
            </a:r>
            <a:r>
              <a:rPr lang="en-US" sz="2400" dirty="0" err="1"/>
              <a:t>Legnaia</a:t>
            </a:r>
            <a:r>
              <a:rPr lang="en-US" sz="2400" dirty="0"/>
              <a:t> (affordable growth potential).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860000"/>
                </a:solidFill>
              </a:rPr>
              <a:t>Property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rooms (scarce, cheap, but highly demanded).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860000"/>
                </a:solidFill>
              </a:rPr>
              <a:t>Host Strategy: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 communication &amp; quick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Competitive, value-driven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Flexible minimum night stay.</a:t>
            </a:r>
          </a:p>
        </p:txBody>
      </p:sp>
    </p:spTree>
    <p:extLst>
      <p:ext uri="{BB962C8B-B14F-4D97-AF65-F5344CB8AC3E}">
        <p14:creationId xmlns:p14="http://schemas.microsoft.com/office/powerpoint/2010/main" val="145863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6125-121C-4DFB-96B6-F5EF47AF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sz="2000" dirty="0" err="1"/>
              <a:t>BNBCalc</a:t>
            </a:r>
            <a:r>
              <a:rPr lang="en-GB" sz="2000" dirty="0"/>
              <a:t>. Florence Short-Term Rental Regulation: A Guide. Retrieved from </a:t>
            </a:r>
            <a:r>
              <a:rPr lang="en-GB" sz="2000" dirty="0">
                <a:hlinkClick r:id="rId2"/>
              </a:rPr>
              <a:t>https://www.bnbcalc.com/blog/short-term-rental-regulation/Florence-Italy-Guide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ED513-60C6-4B4C-B5B6-7CB4935C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masis MT Pro Medium" panose="020406040500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449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C536B1-AE5C-4DE7-A2F5-7F683A630CC1}"/>
              </a:ext>
            </a:extLst>
          </p:cNvPr>
          <p:cNvSpPr txBox="1">
            <a:spLocks/>
          </p:cNvSpPr>
          <p:nvPr/>
        </p:nvSpPr>
        <p:spPr>
          <a:xfrm>
            <a:off x="0" y="300942"/>
            <a:ext cx="12192000" cy="1053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Amasis MT Pro Medium" panose="02040604050005020304" pitchFamily="18" charset="0"/>
              </a:rPr>
              <a:t>Florence Airbnb Listing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2B55D-1BCF-402E-9799-E171876DA9B1}"/>
              </a:ext>
            </a:extLst>
          </p:cNvPr>
          <p:cNvSpPr txBox="1"/>
          <p:nvPr/>
        </p:nvSpPr>
        <p:spPr>
          <a:xfrm>
            <a:off x="582311" y="1675264"/>
            <a:ext cx="9048583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860000"/>
                </a:solidFill>
              </a:rPr>
              <a:t>Core Challenge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Market is complex and highly competitive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Difficult to identify Host’s success-driven factors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860000"/>
                </a:solidFill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Host distribution by neighbourhood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Guest room &amp; location preferences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Pricing patterns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Top hosts’ key traits </a:t>
            </a:r>
            <a:r>
              <a:rPr lang="en-US" sz="2000" dirty="0"/>
              <a:t>(response speed, pricing, flexibility).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7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2F7D-F64A-468F-BC97-72DCA09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Florence Airbnb Overview: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Host Locations and Categories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78421-5F0C-48CF-B423-7E5E2BEE7DCF}"/>
              </a:ext>
            </a:extLst>
          </p:cNvPr>
          <p:cNvSpPr/>
          <p:nvPr/>
        </p:nvSpPr>
        <p:spPr>
          <a:xfrm>
            <a:off x="263047" y="920296"/>
            <a:ext cx="5549030" cy="63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860000"/>
                </a:solidFill>
              </a:rPr>
              <a:t>13044</a:t>
            </a:r>
            <a:endParaRPr lang="en-US" b="1" dirty="0">
              <a:solidFill>
                <a:srgbClr val="860000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Total Number of Listing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10A7C8-89EA-46B1-942E-F1811093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6" y="1749336"/>
            <a:ext cx="5549029" cy="48569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9197F8-00BC-4A11-824A-BF82CA52DCC4}"/>
              </a:ext>
            </a:extLst>
          </p:cNvPr>
          <p:cNvSpPr/>
          <p:nvPr/>
        </p:nvSpPr>
        <p:spPr>
          <a:xfrm>
            <a:off x="5929762" y="920295"/>
            <a:ext cx="5935530" cy="63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Abadi" panose="020B0604020104020204" pitchFamily="34" charset="0"/>
              </a:rPr>
              <a:t>Percentage of Listings by Neighbourhood and Room Type</a:t>
            </a:r>
            <a:endParaRPr lang="en-US" sz="16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8F2C283-09A1-4D09-934A-61FC85BB0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002448"/>
              </p:ext>
            </p:extLst>
          </p:nvPr>
        </p:nvGraphicFramePr>
        <p:xfrm>
          <a:off x="5929762" y="1639900"/>
          <a:ext cx="5935529" cy="496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7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C943CB-A18E-4205-A6C9-4AB47A90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Guest preferences – No Reviews as a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Demand indicator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41E31-6A72-4093-AE2B-F9E8FB3B431A}"/>
              </a:ext>
            </a:extLst>
          </p:cNvPr>
          <p:cNvSpPr/>
          <p:nvPr/>
        </p:nvSpPr>
        <p:spPr>
          <a:xfrm>
            <a:off x="6064169" y="920296"/>
            <a:ext cx="5769292" cy="85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Top Properties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Shared Room </a:t>
            </a: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&amp;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Entire home/apt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65141-2DC4-4028-AAD1-4A2D03FEA909}"/>
              </a:ext>
            </a:extLst>
          </p:cNvPr>
          <p:cNvSpPr/>
          <p:nvPr/>
        </p:nvSpPr>
        <p:spPr>
          <a:xfrm>
            <a:off x="263047" y="920296"/>
            <a:ext cx="5705631" cy="85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600" b="1" dirty="0">
              <a:solidFill>
                <a:srgbClr val="860000"/>
              </a:solidFill>
              <a:latin typeface="Abadi" panose="020B06040201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Top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Neighborhoods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Centro </a:t>
            </a:r>
            <a:r>
              <a:rPr lang="en-US" sz="1600" b="1" dirty="0" err="1">
                <a:solidFill>
                  <a:srgbClr val="860000"/>
                </a:solidFill>
                <a:latin typeface="Abadi" panose="020B0604020104020204" pitchFamily="34" charset="0"/>
              </a:rPr>
              <a:t>Storico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&amp;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</a:t>
            </a:r>
            <a:r>
              <a:rPr lang="en-US" sz="1600" b="1" dirty="0" err="1">
                <a:solidFill>
                  <a:srgbClr val="860000"/>
                </a:solidFill>
                <a:latin typeface="Abadi" panose="020B0604020104020204" pitchFamily="34" charset="0"/>
              </a:rPr>
              <a:t>Isolotto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</a:t>
            </a:r>
            <a:r>
              <a:rPr lang="en-US" sz="1600" b="1" dirty="0" err="1">
                <a:solidFill>
                  <a:srgbClr val="860000"/>
                </a:solidFill>
                <a:latin typeface="Abadi" panose="020B0604020104020204" pitchFamily="34" charset="0"/>
              </a:rPr>
              <a:t>Legnaia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  </a:t>
            </a:r>
          </a:p>
          <a:p>
            <a:pPr algn="ctr"/>
            <a:endParaRPr lang="en-US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A8BB7B-173C-49A4-867F-2A248DC26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077496"/>
              </p:ext>
            </p:extLst>
          </p:nvPr>
        </p:nvGraphicFramePr>
        <p:xfrm>
          <a:off x="263046" y="1881085"/>
          <a:ext cx="5705631" cy="458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7F1B467-57AE-480B-AADA-C7AE183BA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057776"/>
              </p:ext>
            </p:extLst>
          </p:nvPr>
        </p:nvGraphicFramePr>
        <p:xfrm>
          <a:off x="6095999" y="1881084"/>
          <a:ext cx="5737461" cy="458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28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C943CB-A18E-4205-A6C9-4AB47A90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Guests Preferences – No Reviews as a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Demand indicator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CF78BF-E6FC-4604-BF02-DDB99F064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291699"/>
              </p:ext>
            </p:extLst>
          </p:nvPr>
        </p:nvGraphicFramePr>
        <p:xfrm>
          <a:off x="6064168" y="2018379"/>
          <a:ext cx="5801124" cy="420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CA9B42-760A-4B7C-AF36-A1747EF51ABB}"/>
              </a:ext>
            </a:extLst>
          </p:cNvPr>
          <p:cNvSpPr/>
          <p:nvPr/>
        </p:nvSpPr>
        <p:spPr>
          <a:xfrm>
            <a:off x="294877" y="988943"/>
            <a:ext cx="11602245" cy="85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86000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Short-term </a:t>
            </a:r>
            <a:r>
              <a:rPr lang="en-GB" sz="2000" dirty="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rentals receive more </a:t>
            </a:r>
            <a:r>
              <a:rPr lang="en-GB" sz="2000" dirty="0">
                <a:solidFill>
                  <a:srgbClr val="86000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reviews</a:t>
            </a:r>
            <a:r>
              <a:rPr lang="en-GB" sz="2000" dirty="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 on average than long-term rentals</a:t>
            </a:r>
            <a:endParaRPr lang="en-US" sz="2000" dirty="0">
              <a:solidFill>
                <a:schemeClr val="tx1"/>
              </a:solidFill>
              <a:latin typeface="Amasis MT Pro Medium" panose="02040604050005020304" pitchFamily="18" charset="0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D34D64-D242-43CC-9A46-B10BE808E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326893"/>
              </p:ext>
            </p:extLst>
          </p:nvPr>
        </p:nvGraphicFramePr>
        <p:xfrm>
          <a:off x="406400" y="2018379"/>
          <a:ext cx="5242560" cy="420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7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04E934-A76E-4357-B768-40EDCA8F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Guest Willingness to </a:t>
            </a:r>
            <a:r>
              <a:rPr lang="en-US" sz="2800" b="1" dirty="0">
                <a:latin typeface="Amasis MT Pro Medium" panose="02040604050005020304" pitchFamily="18" charset="0"/>
              </a:rPr>
              <a:t>Pay -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Pricing Patterns 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0962D-24D6-4EA2-AEB5-E965E8C6D7A6}"/>
              </a:ext>
            </a:extLst>
          </p:cNvPr>
          <p:cNvSpPr/>
          <p:nvPr/>
        </p:nvSpPr>
        <p:spPr>
          <a:xfrm>
            <a:off x="6064169" y="935309"/>
            <a:ext cx="5769292" cy="85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Most Expensive: 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Hotel Room </a:t>
            </a:r>
            <a:b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Most Affordable: 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Shared 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46C3E-BE92-4A79-8D41-CFD335A33791}"/>
              </a:ext>
            </a:extLst>
          </p:cNvPr>
          <p:cNvSpPr/>
          <p:nvPr/>
        </p:nvSpPr>
        <p:spPr>
          <a:xfrm>
            <a:off x="263046" y="935309"/>
            <a:ext cx="5705631" cy="85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Most Expensive: </a:t>
            </a:r>
            <a: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  <a:t>Centro </a:t>
            </a:r>
            <a:r>
              <a:rPr lang="en-US" sz="1600" b="1" dirty="0" err="1">
                <a:solidFill>
                  <a:srgbClr val="860000"/>
                </a:solidFill>
                <a:latin typeface="Abadi" panose="020B0604020104020204" pitchFamily="34" charset="0"/>
              </a:rPr>
              <a:t>Storico</a:t>
            </a:r>
            <a:br>
              <a:rPr lang="en-US" sz="1600" b="1" dirty="0">
                <a:solidFill>
                  <a:srgbClr val="860000"/>
                </a:solidFill>
                <a:latin typeface="Abadi" panose="020B0604020104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badi" panose="020B0604020104020204" pitchFamily="34" charset="0"/>
              </a:rPr>
              <a:t>Most Affordable: </a:t>
            </a:r>
            <a:r>
              <a:rPr lang="en-US" sz="1600" b="1" dirty="0" err="1">
                <a:solidFill>
                  <a:srgbClr val="860000"/>
                </a:solidFill>
                <a:latin typeface="Abadi" panose="020B0604020104020204" pitchFamily="34" charset="0"/>
              </a:rPr>
              <a:t>Rifredi</a:t>
            </a:r>
            <a:endParaRPr lang="en-US" sz="1600" b="1" dirty="0">
              <a:solidFill>
                <a:srgbClr val="860000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C55E17-D22C-4F98-A163-807155F53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39369"/>
              </p:ext>
            </p:extLst>
          </p:nvPr>
        </p:nvGraphicFramePr>
        <p:xfrm>
          <a:off x="6096000" y="1911111"/>
          <a:ext cx="5769292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827C24-66C1-4FB3-8E77-271D45305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337386"/>
              </p:ext>
            </p:extLst>
          </p:nvPr>
        </p:nvGraphicFramePr>
        <p:xfrm>
          <a:off x="263047" y="1944008"/>
          <a:ext cx="5705631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628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579BDB-A24D-4A82-B7BA-3E166CF1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Insights from Top Performers -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communication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028073-82FE-4639-9D91-8E6532866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542441"/>
              </p:ext>
            </p:extLst>
          </p:nvPr>
        </p:nvGraphicFramePr>
        <p:xfrm>
          <a:off x="263047" y="2331719"/>
          <a:ext cx="5555878" cy="413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0033B1-E901-49E5-BD02-FB1EBC07A73A}"/>
              </a:ext>
            </a:extLst>
          </p:cNvPr>
          <p:cNvSpPr/>
          <p:nvPr/>
        </p:nvSpPr>
        <p:spPr>
          <a:xfrm>
            <a:off x="263047" y="1681100"/>
            <a:ext cx="5555878" cy="552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95%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of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Top Hosts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are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responding within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one hour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3D53A-8CA2-4C98-B1FA-E91AD63EC385}"/>
              </a:ext>
            </a:extLst>
          </p:cNvPr>
          <p:cNvSpPr/>
          <p:nvPr/>
        </p:nvSpPr>
        <p:spPr>
          <a:xfrm>
            <a:off x="263045" y="969710"/>
            <a:ext cx="11602244" cy="552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Host</a:t>
            </a:r>
            <a:r>
              <a:rPr lang="ar-BH" b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Ranking according to number of review last 12 months (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Top 10%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,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Middle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,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Bottom 10%)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A3BD3-76C5-45B8-8E00-94CED1F3E4AF}"/>
              </a:ext>
            </a:extLst>
          </p:cNvPr>
          <p:cNvSpPr/>
          <p:nvPr/>
        </p:nvSpPr>
        <p:spPr>
          <a:xfrm>
            <a:off x="6116320" y="1700880"/>
            <a:ext cx="5748969" cy="51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Top Hosts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have slightly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higher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rate in term of Communication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62AC3FF-3BDD-4F20-88C5-0C0483FBB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32237"/>
              </p:ext>
            </p:extLst>
          </p:nvPr>
        </p:nvGraphicFramePr>
        <p:xfrm>
          <a:off x="6127830" y="2331718"/>
          <a:ext cx="5737459" cy="413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54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579BDB-A24D-4A82-B7BA-3E166CF1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Insights from Top Performers –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Price &amp; Value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2D2B4-2E41-4C09-801C-C16896B7CC9C}"/>
              </a:ext>
            </a:extLst>
          </p:cNvPr>
          <p:cNvSpPr/>
          <p:nvPr/>
        </p:nvSpPr>
        <p:spPr>
          <a:xfrm>
            <a:off x="294878" y="1101759"/>
            <a:ext cx="5801122" cy="51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Top Hosts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are charging lowest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Prices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per night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F9C56-6A92-4C2E-B044-196F3D0ED1E3}"/>
              </a:ext>
            </a:extLst>
          </p:cNvPr>
          <p:cNvSpPr/>
          <p:nvPr/>
        </p:nvSpPr>
        <p:spPr>
          <a:xfrm>
            <a:off x="6381830" y="1101759"/>
            <a:ext cx="5515292" cy="51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Top &amp; middle Hosts 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have better rating in term of </a:t>
            </a:r>
            <a:r>
              <a:rPr lang="en-US" b="1" dirty="0">
                <a:solidFill>
                  <a:srgbClr val="860000"/>
                </a:solidFill>
                <a:latin typeface="Abadi" panose="020B0604020104020204" pitchFamily="34" charset="0"/>
              </a:rPr>
              <a:t>value</a:t>
            </a: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F740E1B-7286-4CEE-98B3-35BA5D2F4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224627"/>
              </p:ext>
            </p:extLst>
          </p:nvPr>
        </p:nvGraphicFramePr>
        <p:xfrm>
          <a:off x="294878" y="1905637"/>
          <a:ext cx="5801122" cy="456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62AC3FF-3BDD-4F20-88C5-0C0483FBB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218000"/>
              </p:ext>
            </p:extLst>
          </p:nvPr>
        </p:nvGraphicFramePr>
        <p:xfrm>
          <a:off x="6381830" y="1881573"/>
          <a:ext cx="5483462" cy="456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878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579BDB-A24D-4A82-B7BA-3E166CF1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7" y="171450"/>
            <a:ext cx="11602245" cy="639411"/>
          </a:xfrm>
          <a:solidFill>
            <a:srgbClr val="E2E2E2"/>
          </a:solidFill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masis MT Pro Medium" panose="02040604050005020304" pitchFamily="18" charset="0"/>
              </a:rPr>
              <a:t>Insights from Top Performers – </a:t>
            </a:r>
            <a:r>
              <a:rPr lang="en-US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Stay &amp; </a:t>
            </a:r>
            <a:r>
              <a:rPr lang="en-GB" sz="2800" b="1" dirty="0">
                <a:solidFill>
                  <a:srgbClr val="860000"/>
                </a:solidFill>
                <a:latin typeface="Amasis MT Pro Medium" panose="02040604050005020304" pitchFamily="18" charset="0"/>
              </a:rPr>
              <a:t>Flexibility</a:t>
            </a:r>
            <a:endParaRPr lang="en-US" sz="2800" b="1" dirty="0">
              <a:solidFill>
                <a:srgbClr val="86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79E4E-26D4-4424-9F56-9B1FC5C8B711}"/>
              </a:ext>
            </a:extLst>
          </p:cNvPr>
          <p:cNvSpPr/>
          <p:nvPr/>
        </p:nvSpPr>
        <p:spPr>
          <a:xfrm>
            <a:off x="385011" y="990030"/>
            <a:ext cx="11480280" cy="552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rgbClr val="860000"/>
                </a:solidFill>
                <a:latin typeface="Amasis MT Pro Medium" panose="02040604050005020304" pitchFamily="18" charset="0"/>
                <a:ea typeface="+mj-ea"/>
                <a:cs typeface="+mj-cs"/>
              </a:rPr>
              <a:t>Top Hosts </a:t>
            </a:r>
            <a:r>
              <a:rPr lang="en-GB" sz="1900" dirty="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demonstrate greater flexibility in minimum nights, catering to both short-term and long-term</a:t>
            </a:r>
            <a:endParaRPr lang="en-US" sz="1900" dirty="0">
              <a:solidFill>
                <a:schemeClr val="tx1"/>
              </a:solidFill>
              <a:latin typeface="Amasis MT Pro Medium" panose="0204060405000502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0A369AE-C53F-4434-BB36-DFBB58124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808834"/>
              </p:ext>
            </p:extLst>
          </p:nvPr>
        </p:nvGraphicFramePr>
        <p:xfrm>
          <a:off x="1486154" y="1721739"/>
          <a:ext cx="9156029" cy="476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43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430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Amasis MT Pro Medium</vt:lpstr>
      <vt:lpstr>Arial</vt:lpstr>
      <vt:lpstr>Calibri</vt:lpstr>
      <vt:lpstr>Calibri Light</vt:lpstr>
      <vt:lpstr>Office Theme</vt:lpstr>
      <vt:lpstr> Florence Hosting Overview Airbnb Market Analysis</vt:lpstr>
      <vt:lpstr>PowerPoint Presentation</vt:lpstr>
      <vt:lpstr>Florence Airbnb Overview: Host Locations and Categories</vt:lpstr>
      <vt:lpstr>Guest preferences – No Reviews as a Demand indicator</vt:lpstr>
      <vt:lpstr>Guests Preferences – No Reviews as a Demand indicator</vt:lpstr>
      <vt:lpstr>Guest Willingness to Pay - Pricing Patterns </vt:lpstr>
      <vt:lpstr>Insights from Top Performers - communication</vt:lpstr>
      <vt:lpstr>Insights from Top Performers – Price &amp; Value</vt:lpstr>
      <vt:lpstr>Insights from Top Performers – Stay &amp; Flexibility</vt:lpstr>
      <vt:lpstr>Key Insights for Investors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Husain Shehab</dc:creator>
  <cp:lastModifiedBy>Sayed Husain Shehab</cp:lastModifiedBy>
  <cp:revision>3</cp:revision>
  <dcterms:created xsi:type="dcterms:W3CDTF">2025-09-12T17:33:07Z</dcterms:created>
  <dcterms:modified xsi:type="dcterms:W3CDTF">2025-09-13T19:28:14Z</dcterms:modified>
</cp:coreProperties>
</file>