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2.xml" ContentType="application/vnd.openxmlformats-officedocument.presentationml.notesSlid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heme/themeOverride1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4" r:id="rId18"/>
    <p:sldId id="275" r:id="rId19"/>
    <p:sldId id="276" r:id="rId20"/>
    <p:sldId id="277" r:id="rId21"/>
  </p:sldIdLst>
  <p:sldSz cx="18288000" cy="10287000"/>
  <p:notesSz cx="6858000" cy="9144000"/>
  <p:embeddedFontLst>
    <p:embeddedFont>
      <p:font typeface="Agrandir" panose="020B0604020202020204" charset="0"/>
      <p:regular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Comic Sans" panose="020B0604020202020204" charset="0"/>
      <p:regular r:id="rId28"/>
    </p:embeddedFont>
    <p:embeddedFont>
      <p:font typeface="Comic Sans Bold" panose="020B0604020202020204" charset="0"/>
      <p:regular r:id="rId29"/>
    </p:embeddedFont>
    <p:embeddedFont>
      <p:font typeface="DM Sans Bold" panose="020B0604020202020204" charset="0"/>
      <p:regular r:id="rId30"/>
    </p:embeddedFont>
    <p:embeddedFont>
      <p:font typeface="Montserrat Bold" panose="020B0604020202020204" charset="0"/>
      <p:regular r:id="rId3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1B00"/>
    <a:srgbClr val="663300"/>
    <a:srgbClr val="4C2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64B83B-C467-4BC8-9D16-8449C8B87C68}" v="193" dt="2025-09-19T19:38:55.69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3" d="100"/>
          <a:sy n="53" d="100"/>
        </p:scale>
        <p:origin x="82" y="8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yed Husain Shehab" userId="48bfc31f-6911-4091-80af-673fd4219dda" providerId="ADAL" clId="{0C64B83B-C467-4BC8-9D16-8449C8B87C68}"/>
    <pc:docChg chg="undo custSel delSld modSld">
      <pc:chgData name="Sayed Husain Shehab" userId="48bfc31f-6911-4091-80af-673fd4219dda" providerId="ADAL" clId="{0C64B83B-C467-4BC8-9D16-8449C8B87C68}" dt="2025-09-19T19:39:08.767" v="443" actId="47"/>
      <pc:docMkLst>
        <pc:docMk/>
      </pc:docMkLst>
      <pc:sldChg chg="addSp delSp modSp mod">
        <pc:chgData name="Sayed Husain Shehab" userId="48bfc31f-6911-4091-80af-673fd4219dda" providerId="ADAL" clId="{0C64B83B-C467-4BC8-9D16-8449C8B87C68}" dt="2025-09-19T16:54:07.264" v="109" actId="1076"/>
        <pc:sldMkLst>
          <pc:docMk/>
          <pc:sldMk cId="0" sldId="258"/>
        </pc:sldMkLst>
        <pc:spChg chg="del mod">
          <ac:chgData name="Sayed Husain Shehab" userId="48bfc31f-6911-4091-80af-673fd4219dda" providerId="ADAL" clId="{0C64B83B-C467-4BC8-9D16-8449C8B87C68}" dt="2025-09-19T16:53:52.739" v="106" actId="478"/>
          <ac:spMkLst>
            <pc:docMk/>
            <pc:sldMk cId="0" sldId="258"/>
            <ac:spMk id="4" creationId="{00000000-0000-0000-0000-000000000000}"/>
          </ac:spMkLst>
        </pc:spChg>
        <pc:spChg chg="add mod">
          <ac:chgData name="Sayed Husain Shehab" userId="48bfc31f-6911-4091-80af-673fd4219dda" providerId="ADAL" clId="{0C64B83B-C467-4BC8-9D16-8449C8B87C68}" dt="2025-09-19T16:53:56.440" v="107" actId="1076"/>
          <ac:spMkLst>
            <pc:docMk/>
            <pc:sldMk cId="0" sldId="258"/>
            <ac:spMk id="5" creationId="{7277913B-062F-4AA3-AD1A-DD9DC3E2FCC7}"/>
          </ac:spMkLst>
        </pc:spChg>
        <pc:spChg chg="add mod">
          <ac:chgData name="Sayed Husain Shehab" userId="48bfc31f-6911-4091-80af-673fd4219dda" providerId="ADAL" clId="{0C64B83B-C467-4BC8-9D16-8449C8B87C68}" dt="2025-09-19T16:54:07.264" v="109" actId="1076"/>
          <ac:spMkLst>
            <pc:docMk/>
            <pc:sldMk cId="0" sldId="258"/>
            <ac:spMk id="6" creationId="{D6BDEABC-6639-49FC-9A6A-46DAE6219410}"/>
          </ac:spMkLst>
        </pc:spChg>
      </pc:sldChg>
      <pc:sldChg chg="modSp mod">
        <pc:chgData name="Sayed Husain Shehab" userId="48bfc31f-6911-4091-80af-673fd4219dda" providerId="ADAL" clId="{0C64B83B-C467-4BC8-9D16-8449C8B87C68}" dt="2025-09-19T16:54:20.779" v="110" actId="1076"/>
        <pc:sldMkLst>
          <pc:docMk/>
          <pc:sldMk cId="0" sldId="259"/>
        </pc:sldMkLst>
        <pc:spChg chg="mod">
          <ac:chgData name="Sayed Husain Shehab" userId="48bfc31f-6911-4091-80af-673fd4219dda" providerId="ADAL" clId="{0C64B83B-C467-4BC8-9D16-8449C8B87C68}" dt="2025-09-19T16:54:20.779" v="110" actId="1076"/>
          <ac:spMkLst>
            <pc:docMk/>
            <pc:sldMk cId="0" sldId="259"/>
            <ac:spMk id="3" creationId="{00000000-0000-0000-0000-000000000000}"/>
          </ac:spMkLst>
        </pc:spChg>
      </pc:sldChg>
      <pc:sldChg chg="addSp delSp modSp mod">
        <pc:chgData name="Sayed Husain Shehab" userId="48bfc31f-6911-4091-80af-673fd4219dda" providerId="ADAL" clId="{0C64B83B-C467-4BC8-9D16-8449C8B87C68}" dt="2025-09-19T19:23:50.607" v="370" actId="208"/>
        <pc:sldMkLst>
          <pc:docMk/>
          <pc:sldMk cId="0" sldId="261"/>
        </pc:sldMkLst>
        <pc:spChg chg="del mod">
          <ac:chgData name="Sayed Husain Shehab" userId="48bfc31f-6911-4091-80af-673fd4219dda" providerId="ADAL" clId="{0C64B83B-C467-4BC8-9D16-8449C8B87C68}" dt="2025-09-19T19:18:12.314" v="312" actId="478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yed Husain Shehab" userId="48bfc31f-6911-4091-80af-673fd4219dda" providerId="ADAL" clId="{0C64B83B-C467-4BC8-9D16-8449C8B87C68}" dt="2025-09-19T19:23:09.678" v="361" actId="20577"/>
          <ac:spMkLst>
            <pc:docMk/>
            <pc:sldMk cId="0" sldId="261"/>
            <ac:spMk id="3" creationId="{00000000-0000-0000-0000-000000000000}"/>
          </ac:spMkLst>
        </pc:spChg>
        <pc:spChg chg="mod">
          <ac:chgData name="Sayed Husain Shehab" userId="48bfc31f-6911-4091-80af-673fd4219dda" providerId="ADAL" clId="{0C64B83B-C467-4BC8-9D16-8449C8B87C68}" dt="2025-09-19T16:13:56.462" v="54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Sayed Husain Shehab" userId="48bfc31f-6911-4091-80af-673fd4219dda" providerId="ADAL" clId="{0C64B83B-C467-4BC8-9D16-8449C8B87C68}" dt="2025-09-19T16:14:12.790" v="61" actId="1076"/>
          <ac:spMkLst>
            <pc:docMk/>
            <pc:sldMk cId="0" sldId="261"/>
            <ac:spMk id="5" creationId="{D898E6CC-0A1E-439D-B14B-2CEAB7D57757}"/>
          </ac:spMkLst>
        </pc:spChg>
        <pc:spChg chg="mod">
          <ac:chgData name="Sayed Husain Shehab" userId="48bfc31f-6911-4091-80af-673fd4219dda" providerId="ADAL" clId="{0C64B83B-C467-4BC8-9D16-8449C8B87C68}" dt="2025-09-19T16:14:09.116" v="60" actId="403"/>
          <ac:spMkLst>
            <pc:docMk/>
            <pc:sldMk cId="0" sldId="261"/>
            <ac:spMk id="8" creationId="{C34CCEB1-B33C-410A-8C84-C9639D2AD557}"/>
          </ac:spMkLst>
        </pc:spChg>
        <pc:graphicFrameChg chg="add mod">
          <ac:chgData name="Sayed Husain Shehab" userId="48bfc31f-6911-4091-80af-673fd4219dda" providerId="ADAL" clId="{0C64B83B-C467-4BC8-9D16-8449C8B87C68}" dt="2025-09-19T19:23:50.607" v="370" actId="208"/>
          <ac:graphicFrameMkLst>
            <pc:docMk/>
            <pc:sldMk cId="0" sldId="261"/>
            <ac:graphicFrameMk id="7" creationId="{7A946BAB-88CC-4D94-ABBD-4C6195847C91}"/>
          </ac:graphicFrameMkLst>
        </pc:graphicFrameChg>
        <pc:graphicFrameChg chg="add mod">
          <ac:chgData name="Sayed Husain Shehab" userId="48bfc31f-6911-4091-80af-673fd4219dda" providerId="ADAL" clId="{0C64B83B-C467-4BC8-9D16-8449C8B87C68}" dt="2025-09-19T19:22:52.863" v="344" actId="14100"/>
          <ac:graphicFrameMkLst>
            <pc:docMk/>
            <pc:sldMk cId="0" sldId="261"/>
            <ac:graphicFrameMk id="9" creationId="{28FAB4A9-C60E-4E73-8F2F-BC01C81FD451}"/>
          </ac:graphicFrameMkLst>
        </pc:graphicFrameChg>
      </pc:sldChg>
      <pc:sldChg chg="addSp delSp modSp mod">
        <pc:chgData name="Sayed Husain Shehab" userId="48bfc31f-6911-4091-80af-673fd4219dda" providerId="ADAL" clId="{0C64B83B-C467-4BC8-9D16-8449C8B87C68}" dt="2025-09-19T18:33:22.805" v="306" actId="207"/>
        <pc:sldMkLst>
          <pc:docMk/>
          <pc:sldMk cId="0" sldId="262"/>
        </pc:sldMkLst>
        <pc:spChg chg="del">
          <ac:chgData name="Sayed Husain Shehab" userId="48bfc31f-6911-4091-80af-673fd4219dda" providerId="ADAL" clId="{0C64B83B-C467-4BC8-9D16-8449C8B87C68}" dt="2025-09-19T18:32:55.890" v="278" actId="478"/>
          <ac:spMkLst>
            <pc:docMk/>
            <pc:sldMk cId="0" sldId="262"/>
            <ac:spMk id="2" creationId="{00000000-0000-0000-0000-000000000000}"/>
          </ac:spMkLst>
        </pc:spChg>
        <pc:graphicFrameChg chg="add mod">
          <ac:chgData name="Sayed Husain Shehab" userId="48bfc31f-6911-4091-80af-673fd4219dda" providerId="ADAL" clId="{0C64B83B-C467-4BC8-9D16-8449C8B87C68}" dt="2025-09-19T18:33:22.805" v="306" actId="207"/>
          <ac:graphicFrameMkLst>
            <pc:docMk/>
            <pc:sldMk cId="0" sldId="262"/>
            <ac:graphicFrameMk id="5" creationId="{C3EEBBFC-98F9-4558-A904-4F159B328E4A}"/>
          </ac:graphicFrameMkLst>
        </pc:graphicFrameChg>
      </pc:sldChg>
      <pc:sldChg chg="addSp delSp modSp mod">
        <pc:chgData name="Sayed Husain Shehab" userId="48bfc31f-6911-4091-80af-673fd4219dda" providerId="ADAL" clId="{0C64B83B-C467-4BC8-9D16-8449C8B87C68}" dt="2025-09-19T18:33:34.723" v="311" actId="14100"/>
        <pc:sldMkLst>
          <pc:docMk/>
          <pc:sldMk cId="0" sldId="263"/>
        </pc:sldMkLst>
        <pc:spChg chg="del">
          <ac:chgData name="Sayed Husain Shehab" userId="48bfc31f-6911-4091-80af-673fd4219dda" providerId="ADAL" clId="{0C64B83B-C467-4BC8-9D16-8449C8B87C68}" dt="2025-09-19T18:30:23.679" v="251" actId="478"/>
          <ac:spMkLst>
            <pc:docMk/>
            <pc:sldMk cId="0" sldId="263"/>
            <ac:spMk id="2" creationId="{00000000-0000-0000-0000-000000000000}"/>
          </ac:spMkLst>
        </pc:spChg>
        <pc:graphicFrameChg chg="add mod">
          <ac:chgData name="Sayed Husain Shehab" userId="48bfc31f-6911-4091-80af-673fd4219dda" providerId="ADAL" clId="{0C64B83B-C467-4BC8-9D16-8449C8B87C68}" dt="2025-09-19T18:33:34.723" v="311" actId="14100"/>
          <ac:graphicFrameMkLst>
            <pc:docMk/>
            <pc:sldMk cId="0" sldId="263"/>
            <ac:graphicFrameMk id="5" creationId="{550FA2A2-FE7D-4190-A4D2-993D80A3F158}"/>
          </ac:graphicFrameMkLst>
        </pc:graphicFrameChg>
      </pc:sldChg>
      <pc:sldChg chg="addSp delSp modSp mod">
        <pc:chgData name="Sayed Husain Shehab" userId="48bfc31f-6911-4091-80af-673fd4219dda" providerId="ADAL" clId="{0C64B83B-C467-4BC8-9D16-8449C8B87C68}" dt="2025-09-19T17:59:30.607" v="235" actId="1076"/>
        <pc:sldMkLst>
          <pc:docMk/>
          <pc:sldMk cId="0" sldId="265"/>
        </pc:sldMkLst>
        <pc:spChg chg="del">
          <ac:chgData name="Sayed Husain Shehab" userId="48bfc31f-6911-4091-80af-673fd4219dda" providerId="ADAL" clId="{0C64B83B-C467-4BC8-9D16-8449C8B87C68}" dt="2025-09-19T17:55:57.895" v="111" actId="478"/>
          <ac:spMkLst>
            <pc:docMk/>
            <pc:sldMk cId="0" sldId="265"/>
            <ac:spMk id="2" creationId="{00000000-0000-0000-0000-000000000000}"/>
          </ac:spMkLst>
        </pc:spChg>
        <pc:spChg chg="mod">
          <ac:chgData name="Sayed Husain Shehab" userId="48bfc31f-6911-4091-80af-673fd4219dda" providerId="ADAL" clId="{0C64B83B-C467-4BC8-9D16-8449C8B87C68}" dt="2025-09-19T17:59:27.677" v="234" actId="1076"/>
          <ac:spMkLst>
            <pc:docMk/>
            <pc:sldMk cId="0" sldId="265"/>
            <ac:spMk id="4" creationId="{00000000-0000-0000-0000-000000000000}"/>
          </ac:spMkLst>
        </pc:spChg>
        <pc:spChg chg="add del mod">
          <ac:chgData name="Sayed Husain Shehab" userId="48bfc31f-6911-4091-80af-673fd4219dda" providerId="ADAL" clId="{0C64B83B-C467-4BC8-9D16-8449C8B87C68}" dt="2025-09-19T17:57:46.890" v="150" actId="478"/>
          <ac:spMkLst>
            <pc:docMk/>
            <pc:sldMk cId="0" sldId="265"/>
            <ac:spMk id="6" creationId="{D8057E51-CB3B-4098-873C-F1575C65E687}"/>
          </ac:spMkLst>
        </pc:spChg>
        <pc:spChg chg="add mod">
          <ac:chgData name="Sayed Husain Shehab" userId="48bfc31f-6911-4091-80af-673fd4219dda" providerId="ADAL" clId="{0C64B83B-C467-4BC8-9D16-8449C8B87C68}" dt="2025-09-19T17:59:30.607" v="235" actId="1076"/>
          <ac:spMkLst>
            <pc:docMk/>
            <pc:sldMk cId="0" sldId="265"/>
            <ac:spMk id="7" creationId="{9D698F21-92D9-4655-8D84-D6B1C37B88A2}"/>
          </ac:spMkLst>
        </pc:spChg>
        <pc:spChg chg="add">
          <ac:chgData name="Sayed Husain Shehab" userId="48bfc31f-6911-4091-80af-673fd4219dda" providerId="ADAL" clId="{0C64B83B-C467-4BC8-9D16-8449C8B87C68}" dt="2025-09-19T17:58:19.387" v="153"/>
          <ac:spMkLst>
            <pc:docMk/>
            <pc:sldMk cId="0" sldId="265"/>
            <ac:spMk id="8" creationId="{69936CA0-08F1-421D-8C3B-11F0AC83CB45}"/>
          </ac:spMkLst>
        </pc:spChg>
        <pc:graphicFrameChg chg="add mod">
          <ac:chgData name="Sayed Husain Shehab" userId="48bfc31f-6911-4091-80af-673fd4219dda" providerId="ADAL" clId="{0C64B83B-C467-4BC8-9D16-8449C8B87C68}" dt="2025-09-19T17:59:24.087" v="233" actId="1076"/>
          <ac:graphicFrameMkLst>
            <pc:docMk/>
            <pc:sldMk cId="0" sldId="265"/>
            <ac:graphicFrameMk id="5" creationId="{07E005D7-AAF3-4805-825C-CE8B210763B2}"/>
          </ac:graphicFrameMkLst>
        </pc:graphicFrameChg>
      </pc:sldChg>
      <pc:sldChg chg="addSp delSp modSp mod">
        <pc:chgData name="Sayed Husain Shehab" userId="48bfc31f-6911-4091-80af-673fd4219dda" providerId="ADAL" clId="{0C64B83B-C467-4BC8-9D16-8449C8B87C68}" dt="2025-09-19T19:38:55.694" v="442" actId="113"/>
        <pc:sldMkLst>
          <pc:docMk/>
          <pc:sldMk cId="0" sldId="266"/>
        </pc:sldMkLst>
        <pc:spChg chg="del">
          <ac:chgData name="Sayed Husain Shehab" userId="48bfc31f-6911-4091-80af-673fd4219dda" providerId="ADAL" clId="{0C64B83B-C467-4BC8-9D16-8449C8B87C68}" dt="2025-09-19T19:28:00.133" v="371" actId="478"/>
          <ac:spMkLst>
            <pc:docMk/>
            <pc:sldMk cId="0" sldId="266"/>
            <ac:spMk id="2" creationId="{00000000-0000-0000-0000-000000000000}"/>
          </ac:spMkLst>
        </pc:spChg>
        <pc:spChg chg="del">
          <ac:chgData name="Sayed Husain Shehab" userId="48bfc31f-6911-4091-80af-673fd4219dda" providerId="ADAL" clId="{0C64B83B-C467-4BC8-9D16-8449C8B87C68}" dt="2025-09-19T19:28:01.757" v="372" actId="478"/>
          <ac:spMkLst>
            <pc:docMk/>
            <pc:sldMk cId="0" sldId="266"/>
            <ac:spMk id="3" creationId="{00000000-0000-0000-0000-000000000000}"/>
          </ac:spMkLst>
        </pc:spChg>
        <pc:spChg chg="add mod">
          <ac:chgData name="Sayed Husain Shehab" userId="48bfc31f-6911-4091-80af-673fd4219dda" providerId="ADAL" clId="{0C64B83B-C467-4BC8-9D16-8449C8B87C68}" dt="2025-09-19T19:38:20" v="438" actId="403"/>
          <ac:spMkLst>
            <pc:docMk/>
            <pc:sldMk cId="0" sldId="266"/>
            <ac:spMk id="8" creationId="{0C07E918-83F4-4FC9-A075-084009223EB2}"/>
          </ac:spMkLst>
        </pc:spChg>
        <pc:graphicFrameChg chg="add mod">
          <ac:chgData name="Sayed Husain Shehab" userId="48bfc31f-6911-4091-80af-673fd4219dda" providerId="ADAL" clId="{0C64B83B-C467-4BC8-9D16-8449C8B87C68}" dt="2025-09-19T19:38:53.307" v="441" actId="113"/>
          <ac:graphicFrameMkLst>
            <pc:docMk/>
            <pc:sldMk cId="0" sldId="266"/>
            <ac:graphicFrameMk id="5" creationId="{DDBB5861-0107-4E4C-9B4E-B6A3D5C0CD25}"/>
          </ac:graphicFrameMkLst>
        </pc:graphicFrameChg>
        <pc:graphicFrameChg chg="add mod">
          <ac:chgData name="Sayed Husain Shehab" userId="48bfc31f-6911-4091-80af-673fd4219dda" providerId="ADAL" clId="{0C64B83B-C467-4BC8-9D16-8449C8B87C68}" dt="2025-09-19T19:38:55.694" v="442" actId="113"/>
          <ac:graphicFrameMkLst>
            <pc:docMk/>
            <pc:sldMk cId="0" sldId="266"/>
            <ac:graphicFrameMk id="6" creationId="{99348C1C-47BC-46C7-B61D-582158E8288B}"/>
          </ac:graphicFrameMkLst>
        </pc:graphicFrameChg>
      </pc:sldChg>
      <pc:sldChg chg="del">
        <pc:chgData name="Sayed Husain Shehab" userId="48bfc31f-6911-4091-80af-673fd4219dda" providerId="ADAL" clId="{0C64B83B-C467-4BC8-9D16-8449C8B87C68}" dt="2025-09-19T19:39:08.767" v="443" actId="47"/>
        <pc:sldMkLst>
          <pc:docMk/>
          <pc:sldMk cId="0" sldId="267"/>
        </pc:sldMkLst>
      </pc:sldChg>
      <pc:sldChg chg="modSp del mod">
        <pc:chgData name="Sayed Husain Shehab" userId="48bfc31f-6911-4091-80af-673fd4219dda" providerId="ADAL" clId="{0C64B83B-C467-4BC8-9D16-8449C8B87C68}" dt="2025-09-19T18:26:11.303" v="250" actId="47"/>
        <pc:sldMkLst>
          <pc:docMk/>
          <pc:sldMk cId="0" sldId="273"/>
        </pc:sldMkLst>
        <pc:spChg chg="mod">
          <ac:chgData name="Sayed Husain Shehab" userId="48bfc31f-6911-4091-80af-673fd4219dda" providerId="ADAL" clId="{0C64B83B-C467-4BC8-9D16-8449C8B87C68}" dt="2025-09-19T18:25:57.091" v="249" actId="20577"/>
          <ac:spMkLst>
            <pc:docMk/>
            <pc:sldMk cId="0" sldId="273"/>
            <ac:spMk id="3" creationId="{00000000-0000-0000-0000-000000000000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Olist%20Viualization%202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Olist%20Submission/Olist%20Visualization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Cumulative%20Customers%20during%202017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Cumulative%20Customers%20during%202017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Cumulative%20Customers%20during%202017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Olist%20Submission/Olist%20Visualization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Olist%20Submission/Olist%20Visualization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https://mistermachinecom-my.sharepoint.com/personal/s_husain_mister-machine_com/Documents/Desktop/Cumulative%20Customers%20during%202017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dirty="0"/>
              <a:t>Number</a:t>
            </a:r>
            <a:r>
              <a:rPr lang="en-US" sz="2400" b="1" baseline="0" dirty="0"/>
              <a:t> of orders used vouchers (2017)</a:t>
            </a:r>
            <a:endParaRPr lang="en-US" sz="2400" b="1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571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Lbl>
              <c:idx val="2"/>
              <c:layout>
                <c:manualLayout>
                  <c:x val="-5.0000000000000024E-2"/>
                  <c:y val="-3.7037037037037035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4A36-4425-9C68-88C1CE8F3138}"/>
                </c:ext>
              </c:extLst>
            </c:dLbl>
            <c:dLbl>
              <c:idx val="4"/>
              <c:layout>
                <c:manualLayout>
                  <c:x val="-1.3888888888888888E-2"/>
                  <c:y val="-1.8518518518518517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4A36-4425-9C68-88C1CE8F3138}"/>
                </c:ext>
              </c:extLst>
            </c:dLbl>
            <c:dLbl>
              <c:idx val="6"/>
              <c:layout>
                <c:manualLayout>
                  <c:x val="5.5555555555554534E-3"/>
                  <c:y val="-4.16666666666667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4A36-4425-9C68-88C1CE8F313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Vouchers!$A$3:$A$14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Vouchers!$B$3:$B$14</c:f>
              <c:numCache>
                <c:formatCode>General</c:formatCode>
                <c:ptCount val="12"/>
                <c:pt idx="0">
                  <c:v>33</c:v>
                </c:pt>
                <c:pt idx="1">
                  <c:v>69</c:v>
                </c:pt>
                <c:pt idx="2">
                  <c:v>123</c:v>
                </c:pt>
                <c:pt idx="3">
                  <c:v>115</c:v>
                </c:pt>
                <c:pt idx="4">
                  <c:v>171</c:v>
                </c:pt>
                <c:pt idx="5">
                  <c:v>142</c:v>
                </c:pt>
                <c:pt idx="6">
                  <c:v>205</c:v>
                </c:pt>
                <c:pt idx="7">
                  <c:v>198</c:v>
                </c:pt>
                <c:pt idx="8">
                  <c:v>174</c:v>
                </c:pt>
                <c:pt idx="9">
                  <c:v>208</c:v>
                </c:pt>
                <c:pt idx="10">
                  <c:v>267</c:v>
                </c:pt>
                <c:pt idx="11">
                  <c:v>220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4A36-4425-9C68-88C1CE8F313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572661256"/>
        <c:axId val="572660272"/>
      </c:lineChart>
      <c:catAx>
        <c:axId val="572661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rgbClr val="361B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2660272"/>
        <c:crosses val="autoZero"/>
        <c:auto val="1"/>
        <c:lblAlgn val="ctr"/>
        <c:lblOffset val="100"/>
        <c:noMultiLvlLbl val="0"/>
      </c:catAx>
      <c:valAx>
        <c:axId val="57266027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572661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 w="12700"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 i="0" u="none" strike="noStrike" baseline="0">
                <a:effectLst/>
              </a:rPr>
              <a:t>Discounted Orders (2017)</a:t>
            </a:r>
            <a:r>
              <a:rPr lang="en-US" sz="2400" b="0" i="0" u="none" strike="noStrike" baseline="0"/>
              <a:t> </a:t>
            </a:r>
            <a:endParaRPr lang="en-US" sz="240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'Discounted Orders'!$A$2:$A$13</c:f>
              <c:strCache>
                <c:ptCount val="12"/>
                <c:pt idx="0">
                  <c:v>Jan</c:v>
                </c:pt>
                <c:pt idx="1">
                  <c:v>Feb</c:v>
                </c:pt>
                <c:pt idx="2">
                  <c:v>Mar</c:v>
                </c:pt>
                <c:pt idx="3">
                  <c:v>Apr</c:v>
                </c:pt>
                <c:pt idx="4">
                  <c:v>May</c:v>
                </c:pt>
                <c:pt idx="5">
                  <c:v>Jun</c:v>
                </c:pt>
                <c:pt idx="6">
                  <c:v>Jul</c:v>
                </c:pt>
                <c:pt idx="7">
                  <c:v>Aug</c:v>
                </c:pt>
                <c:pt idx="8">
                  <c:v>Sep</c:v>
                </c:pt>
                <c:pt idx="9">
                  <c:v>Oct</c:v>
                </c:pt>
                <c:pt idx="10">
                  <c:v>Nov</c:v>
                </c:pt>
                <c:pt idx="11">
                  <c:v>Dec</c:v>
                </c:pt>
              </c:strCache>
            </c:strRef>
          </c:cat>
          <c:val>
            <c:numRef>
              <c:f>'Discounted Orders'!$B$2:$B$13</c:f>
              <c:numCache>
                <c:formatCode>General</c:formatCode>
                <c:ptCount val="12"/>
                <c:pt idx="0">
                  <c:v>97</c:v>
                </c:pt>
                <c:pt idx="1">
                  <c:v>243</c:v>
                </c:pt>
                <c:pt idx="2">
                  <c:v>341</c:v>
                </c:pt>
                <c:pt idx="3">
                  <c:v>327</c:v>
                </c:pt>
                <c:pt idx="4">
                  <c:v>411</c:v>
                </c:pt>
                <c:pt idx="5">
                  <c:v>363</c:v>
                </c:pt>
                <c:pt idx="6">
                  <c:v>473</c:v>
                </c:pt>
                <c:pt idx="7">
                  <c:v>459</c:v>
                </c:pt>
                <c:pt idx="8">
                  <c:v>471</c:v>
                </c:pt>
                <c:pt idx="9">
                  <c:v>509</c:v>
                </c:pt>
                <c:pt idx="10">
                  <c:v>824</c:v>
                </c:pt>
                <c:pt idx="11">
                  <c:v>588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DFC-43A8-997C-BC3490A066D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18948136"/>
        <c:axId val="618954696"/>
      </c:lineChart>
      <c:catAx>
        <c:axId val="6189481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18954696"/>
        <c:crosses val="autoZero"/>
        <c:auto val="1"/>
        <c:lblAlgn val="ctr"/>
        <c:lblOffset val="100"/>
        <c:noMultiLvlLbl val="0"/>
      </c:catAx>
      <c:valAx>
        <c:axId val="618954696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618948136"/>
        <c:crosses val="autoZero"/>
        <c:crossBetween val="between"/>
      </c:valAx>
      <c:spPr>
        <a:solidFill>
          <a:schemeClr val="bg1"/>
        </a:solidFill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Customer Distribution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Geographic!$H$2</c:f>
              <c:strCache>
                <c:ptCount val="1"/>
                <c:pt idx="0">
                  <c:v>Unique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0" i="0" u="none" strike="noStrike" kern="1200" baseline="0">
                    <a:solidFill>
                      <a:srgbClr val="361B00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Geographic!$G$3:$G$7</c:f>
              <c:strCache>
                <c:ptCount val="5"/>
                <c:pt idx="0">
                  <c:v>Southeast</c:v>
                </c:pt>
                <c:pt idx="1">
                  <c:v>South</c:v>
                </c:pt>
                <c:pt idx="2">
                  <c:v>Northeast</c:v>
                </c:pt>
                <c:pt idx="3">
                  <c:v>Central-West</c:v>
                </c:pt>
                <c:pt idx="4">
                  <c:v>North</c:v>
                </c:pt>
              </c:strCache>
            </c:strRef>
          </c:cat>
          <c:val>
            <c:numRef>
              <c:f>Geographic!$H$3:$H$7</c:f>
              <c:numCache>
                <c:formatCode>#,##0</c:formatCode>
                <c:ptCount val="5"/>
                <c:pt idx="0">
                  <c:v>29414</c:v>
                </c:pt>
                <c:pt idx="1">
                  <c:v>6452</c:v>
                </c:pt>
                <c:pt idx="2">
                  <c:v>4408</c:v>
                </c:pt>
                <c:pt idx="3">
                  <c:v>2513</c:v>
                </c:pt>
                <c:pt idx="4" formatCode="General">
                  <c:v>926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0B8-4976-8F3A-059F6E10FB8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2942856"/>
        <c:axId val="682939576"/>
      </c:barChart>
      <c:catAx>
        <c:axId val="6829428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0" i="0" u="none" strike="noStrike" kern="1200" baseline="0">
                <a:solidFill>
                  <a:srgbClr val="361B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939576"/>
        <c:crosses val="autoZero"/>
        <c:auto val="1"/>
        <c:lblAlgn val="ctr"/>
        <c:lblOffset val="100"/>
        <c:noMultiLvlLbl val="0"/>
      </c:catAx>
      <c:valAx>
        <c:axId val="682939576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829428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rgbClr val="361B00"/>
                </a:solidFill>
                <a:latin typeface="+mn-lt"/>
                <a:ea typeface="+mn-ea"/>
                <a:cs typeface="+mn-cs"/>
              </a:defRPr>
            </a:pPr>
            <a:r>
              <a:rPr lang="en-US" sz="2800">
                <a:solidFill>
                  <a:srgbClr val="361B00"/>
                </a:solidFill>
              </a:rPr>
              <a:t>Number of Orders By region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rgbClr val="361B00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Geographic!$A$3:$A$7</c:f>
              <c:strCache>
                <c:ptCount val="5"/>
                <c:pt idx="0">
                  <c:v>Southeast</c:v>
                </c:pt>
                <c:pt idx="1">
                  <c:v>South</c:v>
                </c:pt>
                <c:pt idx="2">
                  <c:v>Northeast</c:v>
                </c:pt>
                <c:pt idx="3">
                  <c:v>Central-West</c:v>
                </c:pt>
                <c:pt idx="4">
                  <c:v>North</c:v>
                </c:pt>
              </c:strCache>
            </c:strRef>
          </c:cat>
          <c:val>
            <c:numRef>
              <c:f>Geographic!$B$3:$B$7</c:f>
              <c:numCache>
                <c:formatCode>#,##0</c:formatCode>
                <c:ptCount val="5"/>
                <c:pt idx="0">
                  <c:v>30367</c:v>
                </c:pt>
                <c:pt idx="1">
                  <c:v>6651</c:v>
                </c:pt>
                <c:pt idx="2">
                  <c:v>4531</c:v>
                </c:pt>
                <c:pt idx="3">
                  <c:v>2597</c:v>
                </c:pt>
                <c:pt idx="4" formatCode="General">
                  <c:v>955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0DF-401B-8A88-BF5DBC49FB0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680304552"/>
        <c:axId val="680303568"/>
      </c:barChart>
      <c:catAx>
        <c:axId val="6803045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rgbClr val="361B00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0303568"/>
        <c:crosses val="autoZero"/>
        <c:auto val="1"/>
        <c:lblAlgn val="ctr"/>
        <c:lblOffset val="100"/>
        <c:noMultiLvlLbl val="0"/>
      </c:catAx>
      <c:valAx>
        <c:axId val="680303568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803045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/>
              <a:t>Number of Repeated Customers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stacked"/>
        <c:varyColors val="0"/>
        <c:ser>
          <c:idx val="0"/>
          <c:order val="0"/>
          <c:tx>
            <c:strRef>
              <c:f>'Repeated customers in Groups'!$B$1</c:f>
              <c:strCache>
                <c:ptCount val="1"/>
                <c:pt idx="0">
                  <c:v>Repeated Customers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1.9199378570325745E-2"/>
                  <c:y val="-1.87889000504489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3953-40B7-AD6E-10675BA0E7BC}"/>
                </c:ext>
              </c:extLst>
            </c:dLbl>
            <c:dLbl>
              <c:idx val="1"/>
              <c:layout>
                <c:manualLayout>
                  <c:x val="1.0620947197776748E-2"/>
                  <c:y val="-1.8788900050448936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953-40B7-AD6E-10675BA0E7BC}"/>
                </c:ext>
              </c:extLst>
            </c:dLbl>
            <c:dLbl>
              <c:idx val="2"/>
              <c:layout>
                <c:manualLayout>
                  <c:x val="1.6421568627450981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3953-40B7-AD6E-10675BA0E7BC}"/>
                </c:ext>
              </c:extLst>
            </c:dLbl>
            <c:dLbl>
              <c:idx val="3"/>
              <c:layout>
                <c:manualLayout>
                  <c:x val="2.9983692295815965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3953-40B7-AD6E-10675BA0E7BC}"/>
                </c:ext>
              </c:extLst>
            </c:dLbl>
            <c:dLbl>
              <c:idx val="4"/>
              <c:layout>
                <c:manualLayout>
                  <c:x val="3.6111111111111108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3953-40B7-AD6E-10675BA0E7BC}"/>
                </c:ext>
              </c:extLst>
            </c:dLbl>
            <c:dLbl>
              <c:idx val="5"/>
              <c:layout>
                <c:manualLayout>
                  <c:x val="9.1584935155164429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3953-40B7-AD6E-10675BA0E7BC}"/>
                </c:ext>
              </c:extLst>
            </c:dLbl>
            <c:dLbl>
              <c:idx val="6"/>
              <c:layout>
                <c:manualLayout>
                  <c:x val="9.468957464875714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3953-40B7-AD6E-10675BA0E7BC}"/>
                </c:ext>
              </c:extLst>
            </c:dLbl>
            <c:dLbl>
              <c:idx val="7"/>
              <c:layout>
                <c:manualLayout>
                  <c:x val="0.1495098039215686"/>
                  <c:y val="3.4445918836962596E-17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3953-40B7-AD6E-10675BA0E7BC}"/>
                </c:ext>
              </c:extLst>
            </c:dLbl>
            <c:dLbl>
              <c:idx val="8"/>
              <c:layout>
                <c:manualLayout>
                  <c:x val="0.17973859425660027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3953-40B7-AD6E-10675BA0E7BC}"/>
                </c:ext>
              </c:extLst>
            </c:dLbl>
            <c:dLbl>
              <c:idx val="9"/>
              <c:layout>
                <c:manualLayout>
                  <c:x val="0.41968957464875711"/>
                  <c:y val="-5.6366700151346807E-3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3953-40B7-AD6E-10675BA0E7BC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'Repeated customers in Groups'!$A$2:$A$11</c:f>
              <c:strCache>
                <c:ptCount val="10"/>
                <c:pt idx="0">
                  <c:v>Marketplace &amp; Unknown</c:v>
                </c:pt>
                <c:pt idx="1">
                  <c:v>Books, Music, Movies &amp; Arts</c:v>
                </c:pt>
                <c:pt idx="2">
                  <c:v>Food &amp; Drink</c:v>
                </c:pt>
                <c:pt idx="3">
                  <c:v>Stationery &amp; Party Supplies</c:v>
                </c:pt>
                <c:pt idx="4">
                  <c:v>Automotive &amp; Industrial</c:v>
                </c:pt>
                <c:pt idx="5">
                  <c:v>Fashion &amp; Accessories</c:v>
                </c:pt>
                <c:pt idx="6">
                  <c:v>Electronics &amp; Technology</c:v>
                </c:pt>
                <c:pt idx="7">
                  <c:v>Health &amp; Beauty</c:v>
                </c:pt>
                <c:pt idx="8">
                  <c:v>Sports, Leisure &amp; Outdoors</c:v>
                </c:pt>
                <c:pt idx="9">
                  <c:v>Home &amp; Furniture</c:v>
                </c:pt>
              </c:strCache>
            </c:strRef>
          </c:cat>
          <c:val>
            <c:numRef>
              <c:f>'Repeated customers in Groups'!$B$2:$B$11</c:f>
              <c:numCache>
                <c:formatCode>General</c:formatCode>
                <c:ptCount val="10"/>
                <c:pt idx="0">
                  <c:v>3</c:v>
                </c:pt>
                <c:pt idx="1">
                  <c:v>4</c:v>
                </c:pt>
                <c:pt idx="2">
                  <c:v>5</c:v>
                </c:pt>
                <c:pt idx="3">
                  <c:v>11</c:v>
                </c:pt>
                <c:pt idx="4">
                  <c:v>18</c:v>
                </c:pt>
                <c:pt idx="5">
                  <c:v>71</c:v>
                </c:pt>
                <c:pt idx="6">
                  <c:v>75</c:v>
                </c:pt>
                <c:pt idx="7">
                  <c:v>118</c:v>
                </c:pt>
                <c:pt idx="8">
                  <c:v>153</c:v>
                </c:pt>
                <c:pt idx="9">
                  <c:v>380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953-40B7-AD6E-10675BA0E7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82938920"/>
        <c:axId val="682936952"/>
      </c:barChart>
      <c:catAx>
        <c:axId val="68293892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82936952"/>
        <c:crosses val="autoZero"/>
        <c:auto val="1"/>
        <c:lblAlgn val="ctr"/>
        <c:lblOffset val="100"/>
        <c:noMultiLvlLbl val="0"/>
      </c:catAx>
      <c:valAx>
        <c:axId val="68293695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6829389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dirty="0"/>
              <a:t>Multi Vs Single </a:t>
            </a:r>
            <a:r>
              <a:rPr lang="ar-BH" sz="2800" b="0" dirty="0"/>
              <a:t>)</a:t>
            </a:r>
            <a:r>
              <a:rPr lang="en-US" sz="2800" b="0" dirty="0"/>
              <a:t>Product Type</a:t>
            </a:r>
            <a:r>
              <a:rPr lang="ar-BH" sz="2800" b="0" dirty="0"/>
              <a:t>(</a:t>
            </a:r>
            <a:endParaRPr lang="en-US" sz="2800" b="0" dirty="0"/>
          </a:p>
          <a:p>
            <a:pPr>
              <a:defRPr sz="2800" b="0"/>
            </a:pPr>
            <a:endParaRPr lang="en-US" sz="28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'Buyers Behavior 2'!$C$2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'Buyers Behavior 2'!$A$3:$A$4</c:f>
              <c:strCache>
                <c:ptCount val="2"/>
                <c:pt idx="0">
                  <c:v>Single-product customers</c:v>
                </c:pt>
                <c:pt idx="1">
                  <c:v>Multi-product customers</c:v>
                </c:pt>
              </c:strCache>
            </c:strRef>
          </c:cat>
          <c:val>
            <c:numRef>
              <c:f>'Buyers Behavior 2'!$C$3:$C$4</c:f>
              <c:numCache>
                <c:formatCode>0.00%</c:formatCode>
                <c:ptCount val="2"/>
                <c:pt idx="0">
                  <c:v>0.94489999999999996</c:v>
                </c:pt>
                <c:pt idx="1">
                  <c:v>5.5100000000000003E-2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8EB-404C-8197-41FB283CC784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728745400"/>
        <c:axId val="728746712"/>
      </c:barChart>
      <c:catAx>
        <c:axId val="7287454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8746712"/>
        <c:crosses val="autoZero"/>
        <c:auto val="1"/>
        <c:lblAlgn val="ctr"/>
        <c:lblOffset val="100"/>
        <c:noMultiLvlLbl val="0"/>
      </c:catAx>
      <c:valAx>
        <c:axId val="728746712"/>
        <c:scaling>
          <c:orientation val="minMax"/>
        </c:scaling>
        <c:delete val="1"/>
        <c:axPos val="l"/>
        <c:numFmt formatCode="0.00%" sourceLinked="1"/>
        <c:majorTickMark val="none"/>
        <c:minorTickMark val="none"/>
        <c:tickLblPos val="nextTo"/>
        <c:crossAx val="72874540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kern="1200" spc="0" baseline="0">
                <a:solidFill>
                  <a:sysClr val="windowText" lastClr="000000">
                    <a:lumMod val="65000"/>
                    <a:lumOff val="35000"/>
                  </a:sysClr>
                </a:solidFill>
                <a:latin typeface="+mn-lt"/>
                <a:ea typeface="+mn-ea"/>
                <a:cs typeface="+mn-cs"/>
              </a:defRPr>
            </a:pPr>
            <a:r>
              <a:rPr lang="en-US" sz="2800" b="0" i="0" baseline="0" dirty="0">
                <a:effectLst/>
              </a:rPr>
              <a:t>Multi Vs Single by Items ( Quantity in one Order)</a:t>
            </a:r>
            <a:endParaRPr lang="en-US" sz="2800" b="0" dirty="0">
              <a:effectLst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>
                <a:solidFill>
                  <a:sysClr val="windowText" lastClr="000000">
                    <a:lumMod val="65000"/>
                    <a:lumOff val="35000"/>
                  </a:sysClr>
                </a:solidFill>
              </a:defRPr>
            </a:pPr>
            <a:endParaRPr lang="en-US" sz="2800" b="0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marL="0" marR="0" lvl="0" indent="0" algn="ctr" defTabSz="914400" rtl="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  <a:tabLst/>
            <a:defRPr sz="2800" b="0" i="0" u="none" strike="noStrike" kern="1200" spc="0" baseline="0">
              <a:solidFill>
                <a:sysClr val="windowText" lastClr="000000">
                  <a:lumMod val="65000"/>
                  <a:lumOff val="35000"/>
                </a:sys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'Buyers Behavior 2'!$C$9</c:f>
              <c:strCache>
                <c:ptCount val="1"/>
                <c:pt idx="0">
                  <c:v>Percentage</c:v>
                </c:pt>
              </c:strCache>
            </c:strRef>
          </c:tx>
          <c:spPr>
            <a:solidFill>
              <a:schemeClr val="accent1"/>
            </a:solidFill>
            <a:ln w="19050">
              <a:solidFill>
                <a:schemeClr val="lt1"/>
              </a:solidFill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E7-4DF1-B95A-99EB3EE04D60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E7-4DF1-B95A-99EB3EE04D60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'Buyers Behavior 2'!$A$10:$A$11</c:f>
              <c:strCache>
                <c:ptCount val="2"/>
                <c:pt idx="0">
                  <c:v>Single-Item Customer</c:v>
                </c:pt>
                <c:pt idx="1">
                  <c:v>Multi-Item Customer</c:v>
                </c:pt>
              </c:strCache>
            </c:strRef>
          </c:cat>
          <c:val>
            <c:numRef>
              <c:f>'Buyers Behavior 2'!$C$10:$C$11</c:f>
              <c:numCache>
                <c:formatCode>0.00%</c:formatCode>
                <c:ptCount val="2"/>
                <c:pt idx="0">
                  <c:v>0.89970000000000006</c:v>
                </c:pt>
                <c:pt idx="1">
                  <c:v>0.1003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E7-4DF1-B95A-99EB3EE04D6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1"/>
        <c:axId val="733271848"/>
        <c:axId val="733268240"/>
      </c:barChart>
      <c:catAx>
        <c:axId val="7332718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33268240"/>
        <c:crosses val="autoZero"/>
        <c:auto val="1"/>
        <c:lblAlgn val="ctr"/>
        <c:lblOffset val="100"/>
        <c:noMultiLvlLbl val="0"/>
      </c:catAx>
      <c:valAx>
        <c:axId val="733268240"/>
        <c:scaling>
          <c:orientation val="minMax"/>
        </c:scaling>
        <c:delete val="1"/>
        <c:axPos val="l"/>
        <c:numFmt formatCode="0.00%" sourceLinked="1"/>
        <c:majorTickMark val="out"/>
        <c:minorTickMark val="none"/>
        <c:tickLblPos val="nextTo"/>
        <c:crossAx val="73327184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4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400" b="1"/>
              <a:t>Payment</a:t>
            </a:r>
            <a:r>
              <a:rPr lang="en-US" sz="2400" b="1" baseline="0"/>
              <a:t> methods by total Transactions</a:t>
            </a:r>
            <a:endParaRPr lang="en-US" sz="2400" b="1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-7.0428696412948378E-3"/>
                  <c:y val="-0.383056316330023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6180-408D-AAA4-0A2BBFBA77AA}"/>
                </c:ext>
              </c:extLst>
            </c:dLbl>
            <c:dLbl>
              <c:idx val="1"/>
              <c:layout>
                <c:manualLayout>
                  <c:x val="-1.2487659226083539E-3"/>
                  <c:y val="-0.12206420843735996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180-408D-AAA4-0A2BBFBA77AA}"/>
                </c:ext>
              </c:extLst>
            </c:dLbl>
            <c:dLbl>
              <c:idx val="2"/>
              <c:layout>
                <c:manualLayout>
                  <c:x val="0"/>
                  <c:y val="-3.2407407407407406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180-408D-AAA4-0A2BBFBA77A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'Payment Method'!$A$2:$A$4</c:f>
              <c:strCache>
                <c:ptCount val="3"/>
                <c:pt idx="0">
                  <c:v>credit_card</c:v>
                </c:pt>
                <c:pt idx="1">
                  <c:v>boleto</c:v>
                </c:pt>
                <c:pt idx="2">
                  <c:v>debit_card</c:v>
                </c:pt>
              </c:strCache>
            </c:strRef>
          </c:cat>
          <c:val>
            <c:numRef>
              <c:f>'Payment Method'!$B$2:$B$4</c:f>
              <c:numCache>
                <c:formatCode>#,##0</c:formatCode>
                <c:ptCount val="3"/>
                <c:pt idx="0">
                  <c:v>34568</c:v>
                </c:pt>
                <c:pt idx="1">
                  <c:v>9508</c:v>
                </c:pt>
                <c:pt idx="2" formatCode="General">
                  <c:v>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80-408D-AAA4-0A2BBFBA77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662489016"/>
        <c:axId val="662497872"/>
      </c:barChart>
      <c:catAx>
        <c:axId val="6624890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8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2497872"/>
        <c:crosses val="autoZero"/>
        <c:auto val="1"/>
        <c:lblAlgn val="ctr"/>
        <c:lblOffset val="100"/>
        <c:noMultiLvlLbl val="0"/>
      </c:catAx>
      <c:valAx>
        <c:axId val="662497872"/>
        <c:scaling>
          <c:orientation val="minMax"/>
        </c:scaling>
        <c:delete val="1"/>
        <c:axPos val="l"/>
        <c:numFmt formatCode="#,##0" sourceLinked="1"/>
        <c:majorTickMark val="none"/>
        <c:minorTickMark val="none"/>
        <c:tickLblPos val="nextTo"/>
        <c:crossAx val="6624890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/>
    </a:soli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19.09.2025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290763" y="512763"/>
            <a:ext cx="4562475" cy="256698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71B2431-D351-4C6E-A3CF-9DFAC0E3E050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707584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chart" Target="../charts/char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sv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817264" y="282941"/>
            <a:ext cx="6804707" cy="3921259"/>
            <a:chOff x="0" y="0"/>
            <a:chExt cx="1792186" cy="10327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792186" cy="1032760"/>
            </a:xfrm>
            <a:custGeom>
              <a:avLst/>
              <a:gdLst/>
              <a:ahLst/>
              <a:cxnLst/>
              <a:rect l="l" t="t" r="r" b="b"/>
              <a:pathLst>
                <a:path w="1792186" h="1032760">
                  <a:moveTo>
                    <a:pt x="45509" y="0"/>
                  </a:moveTo>
                  <a:lnTo>
                    <a:pt x="1746677" y="0"/>
                  </a:lnTo>
                  <a:cubicBezTo>
                    <a:pt x="1771811" y="0"/>
                    <a:pt x="1792186" y="20375"/>
                    <a:pt x="1792186" y="45509"/>
                  </a:cubicBezTo>
                  <a:lnTo>
                    <a:pt x="1792186" y="987250"/>
                  </a:lnTo>
                  <a:cubicBezTo>
                    <a:pt x="1792186" y="1012384"/>
                    <a:pt x="1771811" y="1032760"/>
                    <a:pt x="1746677" y="1032760"/>
                  </a:cubicBezTo>
                  <a:lnTo>
                    <a:pt x="45509" y="1032760"/>
                  </a:lnTo>
                  <a:cubicBezTo>
                    <a:pt x="20375" y="1032760"/>
                    <a:pt x="0" y="1012384"/>
                    <a:pt x="0" y="987250"/>
                  </a:cubicBezTo>
                  <a:lnTo>
                    <a:pt x="0" y="45509"/>
                  </a:lnTo>
                  <a:cubicBezTo>
                    <a:pt x="0" y="20375"/>
                    <a:pt x="20375" y="0"/>
                    <a:pt x="4550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69426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1792186" cy="11375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1031209" y="626178"/>
            <a:ext cx="6376817" cy="3234785"/>
          </a:xfrm>
          <a:custGeom>
            <a:avLst/>
            <a:gdLst/>
            <a:ahLst/>
            <a:cxnLst/>
            <a:rect l="l" t="t" r="r" b="b"/>
            <a:pathLst>
              <a:path w="6376817" h="3234785">
                <a:moveTo>
                  <a:pt x="0" y="0"/>
                </a:moveTo>
                <a:lnTo>
                  <a:pt x="6376817" y="0"/>
                </a:lnTo>
                <a:lnTo>
                  <a:pt x="6376817" y="3234785"/>
                </a:lnTo>
                <a:lnTo>
                  <a:pt x="0" y="32347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 rot="250818">
            <a:off x="14894104" y="4599061"/>
            <a:ext cx="3255305" cy="3921259"/>
            <a:chOff x="0" y="0"/>
            <a:chExt cx="857364" cy="103276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57364" cy="1032760"/>
            </a:xfrm>
            <a:custGeom>
              <a:avLst/>
              <a:gdLst/>
              <a:ahLst/>
              <a:cxnLst/>
              <a:rect l="l" t="t" r="r" b="b"/>
              <a:pathLst>
                <a:path w="857364" h="1032760">
                  <a:moveTo>
                    <a:pt x="95130" y="0"/>
                  </a:moveTo>
                  <a:lnTo>
                    <a:pt x="762234" y="0"/>
                  </a:lnTo>
                  <a:cubicBezTo>
                    <a:pt x="787464" y="0"/>
                    <a:pt x="811661" y="10023"/>
                    <a:pt x="829501" y="27863"/>
                  </a:cubicBezTo>
                  <a:cubicBezTo>
                    <a:pt x="847342" y="45703"/>
                    <a:pt x="857364" y="69900"/>
                    <a:pt x="857364" y="95130"/>
                  </a:cubicBezTo>
                  <a:lnTo>
                    <a:pt x="857364" y="937630"/>
                  </a:lnTo>
                  <a:cubicBezTo>
                    <a:pt x="857364" y="962860"/>
                    <a:pt x="847342" y="987056"/>
                    <a:pt x="829501" y="1004897"/>
                  </a:cubicBezTo>
                  <a:cubicBezTo>
                    <a:pt x="811661" y="1022737"/>
                    <a:pt x="787464" y="1032760"/>
                    <a:pt x="762234" y="1032760"/>
                  </a:cubicBezTo>
                  <a:lnTo>
                    <a:pt x="95130" y="1032760"/>
                  </a:lnTo>
                  <a:cubicBezTo>
                    <a:pt x="69900" y="1032760"/>
                    <a:pt x="45703" y="1022737"/>
                    <a:pt x="27863" y="1004897"/>
                  </a:cubicBezTo>
                  <a:cubicBezTo>
                    <a:pt x="10023" y="987056"/>
                    <a:pt x="0" y="962860"/>
                    <a:pt x="0" y="937630"/>
                  </a:cubicBezTo>
                  <a:lnTo>
                    <a:pt x="0" y="95130"/>
                  </a:lnTo>
                  <a:cubicBezTo>
                    <a:pt x="0" y="69900"/>
                    <a:pt x="10023" y="45703"/>
                    <a:pt x="27863" y="27863"/>
                  </a:cubicBezTo>
                  <a:cubicBezTo>
                    <a:pt x="45703" y="10023"/>
                    <a:pt x="69900" y="0"/>
                    <a:pt x="9513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1979EB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857364" cy="11375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 rot="250818">
            <a:off x="14884318" y="4651456"/>
            <a:ext cx="2925818" cy="3640724"/>
          </a:xfrm>
          <a:custGeom>
            <a:avLst/>
            <a:gdLst/>
            <a:ahLst/>
            <a:cxnLst/>
            <a:rect l="l" t="t" r="r" b="b"/>
            <a:pathLst>
              <a:path w="2925818" h="3640724">
                <a:moveTo>
                  <a:pt x="0" y="0"/>
                </a:moveTo>
                <a:lnTo>
                  <a:pt x="2925817" y="0"/>
                </a:lnTo>
                <a:lnTo>
                  <a:pt x="2925817" y="3640724"/>
                </a:lnTo>
                <a:lnTo>
                  <a:pt x="0" y="364072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024586" y="4599061"/>
            <a:ext cx="5147495" cy="3921259"/>
            <a:chOff x="0" y="0"/>
            <a:chExt cx="1355719" cy="103276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355719" cy="1032760"/>
            </a:xfrm>
            <a:custGeom>
              <a:avLst/>
              <a:gdLst/>
              <a:ahLst/>
              <a:cxnLst/>
              <a:rect l="l" t="t" r="r" b="b"/>
              <a:pathLst>
                <a:path w="1355719" h="1032760">
                  <a:moveTo>
                    <a:pt x="60161" y="0"/>
                  </a:moveTo>
                  <a:lnTo>
                    <a:pt x="1295558" y="0"/>
                  </a:lnTo>
                  <a:cubicBezTo>
                    <a:pt x="1328784" y="0"/>
                    <a:pt x="1355719" y="26935"/>
                    <a:pt x="1355719" y="60161"/>
                  </a:cubicBezTo>
                  <a:lnTo>
                    <a:pt x="1355719" y="972599"/>
                  </a:lnTo>
                  <a:cubicBezTo>
                    <a:pt x="1355719" y="1005825"/>
                    <a:pt x="1328784" y="1032760"/>
                    <a:pt x="1295558" y="1032760"/>
                  </a:cubicBezTo>
                  <a:lnTo>
                    <a:pt x="60161" y="1032760"/>
                  </a:lnTo>
                  <a:cubicBezTo>
                    <a:pt x="26935" y="1032760"/>
                    <a:pt x="0" y="1005825"/>
                    <a:pt x="0" y="972599"/>
                  </a:cubicBezTo>
                  <a:lnTo>
                    <a:pt x="0" y="60161"/>
                  </a:lnTo>
                  <a:cubicBezTo>
                    <a:pt x="0" y="26935"/>
                    <a:pt x="26935" y="0"/>
                    <a:pt x="601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974FFF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104775"/>
              <a:ext cx="1355719" cy="11375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9030111" y="4803497"/>
            <a:ext cx="4791524" cy="3336643"/>
          </a:xfrm>
          <a:custGeom>
            <a:avLst/>
            <a:gdLst/>
            <a:ahLst/>
            <a:cxnLst/>
            <a:rect l="l" t="t" r="r" b="b"/>
            <a:pathLst>
              <a:path w="4791524" h="3336643">
                <a:moveTo>
                  <a:pt x="0" y="0"/>
                </a:moveTo>
                <a:lnTo>
                  <a:pt x="4791524" y="0"/>
                </a:lnTo>
                <a:lnTo>
                  <a:pt x="4791524" y="3336643"/>
                </a:lnTo>
                <a:lnTo>
                  <a:pt x="0" y="333664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274579" y="391566"/>
            <a:ext cx="6194255" cy="2288635"/>
          </a:xfrm>
          <a:custGeom>
            <a:avLst/>
            <a:gdLst/>
            <a:ahLst/>
            <a:cxnLst/>
            <a:rect l="l" t="t" r="r" b="b"/>
            <a:pathLst>
              <a:path w="6194255" h="2288635">
                <a:moveTo>
                  <a:pt x="0" y="0"/>
                </a:moveTo>
                <a:lnTo>
                  <a:pt x="6194256" y="0"/>
                </a:lnTo>
                <a:lnTo>
                  <a:pt x="6194256" y="2288634"/>
                </a:lnTo>
                <a:lnTo>
                  <a:pt x="0" y="228863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t="-24636" b="-27605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9024586" y="4227367"/>
            <a:ext cx="5524" cy="3360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2717"/>
              </a:lnSpc>
            </a:pPr>
            <a:endParaRPr/>
          </a:p>
        </p:txBody>
      </p:sp>
      <p:sp>
        <p:nvSpPr>
          <p:cNvPr id="16" name="TextBox 16"/>
          <p:cNvSpPr txBox="1"/>
          <p:nvPr/>
        </p:nvSpPr>
        <p:spPr>
          <a:xfrm>
            <a:off x="394511" y="3127279"/>
            <a:ext cx="7935047" cy="29486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835"/>
              </a:lnSpc>
            </a:pPr>
            <a:r>
              <a:rPr lang="en-US" sz="5400" b="1" dirty="0">
                <a:solidFill>
                  <a:srgbClr val="4C2600"/>
                </a:solidFill>
                <a:latin typeface="DM Sans Bold"/>
                <a:sym typeface="Agrandir"/>
              </a:rPr>
              <a:t>Customer segmentation</a:t>
            </a:r>
          </a:p>
          <a:p>
            <a:pPr algn="ctr">
              <a:lnSpc>
                <a:spcPts val="7835"/>
              </a:lnSpc>
            </a:pPr>
            <a:r>
              <a:rPr lang="en-US" sz="5400" b="1" dirty="0">
                <a:solidFill>
                  <a:srgbClr val="4C2600"/>
                </a:solidFill>
                <a:latin typeface="DM Sans Bold"/>
                <a:sym typeface="Agrandir"/>
              </a:rPr>
              <a:t> analysis (2017)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980987" y="6540640"/>
            <a:ext cx="2781437" cy="284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 dirty="0">
                <a:solidFill>
                  <a:srgbClr val="663300"/>
                </a:solidFill>
                <a:latin typeface="Agrandir"/>
                <a:ea typeface="Agrandir"/>
                <a:cs typeface="Agrandir"/>
                <a:sym typeface="Agrandir"/>
              </a:rPr>
              <a:t>Done by: </a:t>
            </a: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663300"/>
                </a:solidFill>
                <a:latin typeface="Agrandir"/>
                <a:ea typeface="Agrandir"/>
                <a:cs typeface="Agrandir"/>
                <a:sym typeface="Agrandir"/>
              </a:rPr>
              <a:t>Ali </a:t>
            </a:r>
            <a:r>
              <a:rPr lang="en-US" sz="3000" dirty="0" err="1">
                <a:solidFill>
                  <a:srgbClr val="663300"/>
                </a:solidFill>
                <a:latin typeface="Agrandir"/>
                <a:ea typeface="Agrandir"/>
                <a:cs typeface="Agrandir"/>
                <a:sym typeface="Agrandir"/>
              </a:rPr>
              <a:t>Jafar</a:t>
            </a:r>
            <a:endParaRPr lang="en-US" sz="3000" dirty="0">
              <a:solidFill>
                <a:srgbClr val="663300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663300"/>
                </a:solidFill>
                <a:latin typeface="Agrandir"/>
                <a:ea typeface="Agrandir"/>
                <a:cs typeface="Agrandir"/>
                <a:sym typeface="Agrandir"/>
              </a:rPr>
              <a:t>Mona </a:t>
            </a:r>
            <a:r>
              <a:rPr lang="en-US" sz="3000" dirty="0" err="1">
                <a:solidFill>
                  <a:srgbClr val="663300"/>
                </a:solidFill>
                <a:latin typeface="Agrandir"/>
                <a:ea typeface="Agrandir"/>
                <a:cs typeface="Agrandir"/>
                <a:sym typeface="Agrandir"/>
              </a:rPr>
              <a:t>Mohd</a:t>
            </a:r>
            <a:endParaRPr lang="en-US" sz="3000" dirty="0">
              <a:solidFill>
                <a:srgbClr val="663300"/>
              </a:solidFill>
              <a:latin typeface="Agrandir"/>
              <a:ea typeface="Agrandir"/>
              <a:cs typeface="Agrandir"/>
              <a:sym typeface="Agrandir"/>
            </a:endParaRPr>
          </a:p>
          <a:p>
            <a:pPr algn="ctr">
              <a:lnSpc>
                <a:spcPts val="4200"/>
              </a:lnSpc>
            </a:pPr>
            <a:r>
              <a:rPr lang="en-US" sz="3000" dirty="0">
                <a:solidFill>
                  <a:srgbClr val="663300"/>
                </a:solidFill>
                <a:latin typeface="Agrandir"/>
                <a:ea typeface="Agrandir"/>
                <a:cs typeface="Agrandir"/>
                <a:sym typeface="Agrandir"/>
              </a:rPr>
              <a:t>Rabab Ali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 dirty="0">
                <a:solidFill>
                  <a:srgbClr val="663300"/>
                </a:solidFill>
                <a:latin typeface="Agrandir"/>
                <a:ea typeface="Agrandir"/>
                <a:cs typeface="Agrandir"/>
                <a:sym typeface="Agrandir"/>
              </a:rPr>
              <a:t>Hasan Ali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348615"/>
            <a:ext cx="18288000" cy="1226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Repeated Customers Preferences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415962" y="2592705"/>
            <a:ext cx="3673998" cy="151757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27"/>
              </a:lnSpc>
            </a:pPr>
            <a:r>
              <a:rPr lang="en-US" sz="2876" b="1" dirty="0">
                <a:solidFill>
                  <a:srgbClr val="FF0404"/>
                </a:solidFill>
                <a:latin typeface="DM Sans Bold"/>
                <a:ea typeface="DM Sans Bold"/>
                <a:cs typeface="DM Sans Bold"/>
                <a:sym typeface="DM Sans Bold"/>
              </a:rPr>
              <a:t>1925</a:t>
            </a:r>
          </a:p>
          <a:p>
            <a:pPr algn="ctr">
              <a:lnSpc>
                <a:spcPts val="4027"/>
              </a:lnSpc>
              <a:spcBef>
                <a:spcPct val="0"/>
              </a:spcBef>
            </a:pPr>
            <a:r>
              <a:rPr lang="en-US" sz="2876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The total number of repeated customers 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07E005D7-AAF3-4805-825C-CE8B210763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0413774"/>
              </p:ext>
            </p:extLst>
          </p:nvPr>
        </p:nvGraphicFramePr>
        <p:xfrm>
          <a:off x="1524000" y="2552700"/>
          <a:ext cx="10972800" cy="67593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7" name="TextBox 4">
            <a:extLst>
              <a:ext uri="{FF2B5EF4-FFF2-40B4-BE49-F238E27FC236}">
                <a16:creationId xmlns:a16="http://schemas.microsoft.com/office/drawing/2014/main" id="{9D698F21-92D9-4655-8D84-D6B1C37B88A2}"/>
              </a:ext>
            </a:extLst>
          </p:cNvPr>
          <p:cNvSpPr txBox="1"/>
          <p:nvPr/>
        </p:nvSpPr>
        <p:spPr>
          <a:xfrm>
            <a:off x="13406437" y="4762500"/>
            <a:ext cx="3957638" cy="25419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27"/>
              </a:lnSpc>
            </a:pPr>
            <a:r>
              <a:rPr lang="en-US" sz="2876" b="1" dirty="0">
                <a:solidFill>
                  <a:srgbClr val="FF0404"/>
                </a:solidFill>
                <a:latin typeface="DM Sans Bold"/>
                <a:ea typeface="DM Sans Bold"/>
                <a:cs typeface="DM Sans Bold"/>
                <a:sym typeface="DM Sans Bold"/>
              </a:rPr>
              <a:t>649</a:t>
            </a:r>
          </a:p>
          <a:p>
            <a:pPr algn="ctr">
              <a:lnSpc>
                <a:spcPts val="4027"/>
              </a:lnSpc>
              <a:spcBef>
                <a:spcPct val="0"/>
              </a:spcBef>
            </a:pPr>
            <a:r>
              <a:rPr lang="en-US" sz="2876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Customers</a:t>
            </a:r>
          </a:p>
          <a:p>
            <a:pPr algn="ctr">
              <a:lnSpc>
                <a:spcPts val="4027"/>
              </a:lnSpc>
              <a:spcBef>
                <a:spcPct val="0"/>
              </a:spcBef>
            </a:pPr>
            <a:r>
              <a:rPr lang="en-US" sz="2876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purchased from different Category Groups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69936CA0-08F1-421D-8C3B-11F0AC83CB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var(--jp-code-font-family)"/>
              </a:rPr>
              <a:t>649</a:t>
            </a:r>
            <a:r>
              <a:rPr kumimoji="0" lang="en-US" altLang="en-US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0" y="348615"/>
            <a:ext cx="18287999" cy="1226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Behavioral segmentation – Purchase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DDBB5861-0107-4E4C-9B4E-B6A3D5C0CD2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58744009"/>
              </p:ext>
            </p:extLst>
          </p:nvPr>
        </p:nvGraphicFramePr>
        <p:xfrm>
          <a:off x="1295400" y="3429000"/>
          <a:ext cx="7239000" cy="6019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9348C1C-47BC-46C7-B61D-582158E828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329561"/>
              </p:ext>
            </p:extLst>
          </p:nvPr>
        </p:nvGraphicFramePr>
        <p:xfrm>
          <a:off x="9982200" y="3429000"/>
          <a:ext cx="7239000" cy="59817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C07E918-83F4-4FC9-A075-084009223EB2}"/>
              </a:ext>
            </a:extLst>
          </p:cNvPr>
          <p:cNvSpPr txBox="1"/>
          <p:nvPr/>
        </p:nvSpPr>
        <p:spPr>
          <a:xfrm>
            <a:off x="1291770" y="2019300"/>
            <a:ext cx="16005629" cy="107721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3200" dirty="0"/>
              <a:t>Most customers bought only one product type during the year, and most orders contained just a single item.</a:t>
            </a:r>
            <a:endParaRPr lang="en-US" sz="3200" dirty="0"/>
          </a:p>
        </p:txBody>
      </p:sp>
    </p:spTree>
  </p:cSld>
  <p:clrMapOvr>
    <a:masterClrMapping/>
  </p:clrMapOvr>
  <p:transition spd="slow">
    <p:push dir="d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14400" y="2095500"/>
            <a:ext cx="10820400" cy="7620000"/>
          </a:xfrm>
          <a:custGeom>
            <a:avLst/>
            <a:gdLst/>
            <a:ahLst/>
            <a:cxnLst/>
            <a:rect l="l" t="t" r="r" b="b"/>
            <a:pathLst>
              <a:path w="11677357" h="7765442">
                <a:moveTo>
                  <a:pt x="0" y="0"/>
                </a:moveTo>
                <a:lnTo>
                  <a:pt x="11677357" y="0"/>
                </a:lnTo>
                <a:lnTo>
                  <a:pt x="11677357" y="7765442"/>
                </a:lnTo>
                <a:lnTo>
                  <a:pt x="0" y="77654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348615"/>
            <a:ext cx="18287999" cy="1226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Behavioral segmentation – Purchase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5EF5D72-0AF6-417F-B4F6-7057F8D91901}"/>
              </a:ext>
            </a:extLst>
          </p:cNvPr>
          <p:cNvSpPr txBox="1"/>
          <p:nvPr/>
        </p:nvSpPr>
        <p:spPr>
          <a:xfrm>
            <a:off x="13106400" y="2476500"/>
            <a:ext cx="3276600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15 % </a:t>
            </a:r>
          </a:p>
          <a:p>
            <a:pPr algn="ctr"/>
            <a:r>
              <a:rPr lang="en-GB" sz="3200" dirty="0"/>
              <a:t>of customer purchasing </a:t>
            </a:r>
            <a:r>
              <a:rPr lang="en-GB" sz="3200" b="1" dirty="0">
                <a:solidFill>
                  <a:srgbClr val="FF0000"/>
                </a:solidFill>
              </a:rPr>
              <a:t>only</a:t>
            </a:r>
            <a:r>
              <a:rPr lang="en-GB" sz="3200" dirty="0"/>
              <a:t> on </a:t>
            </a:r>
            <a:r>
              <a:rPr lang="en-GB" sz="3200" b="1" dirty="0">
                <a:solidFill>
                  <a:srgbClr val="FF0000"/>
                </a:solidFill>
              </a:rPr>
              <a:t>Weekends</a:t>
            </a:r>
          </a:p>
        </p:txBody>
      </p:sp>
    </p:spTree>
  </p:cSld>
  <p:clrMapOvr>
    <a:masterClrMapping/>
  </p:clrMapOvr>
  <p:transition spd="slow">
    <p:push dir="d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95400" y="1943100"/>
            <a:ext cx="11825392" cy="7435215"/>
          </a:xfrm>
          <a:custGeom>
            <a:avLst/>
            <a:gdLst/>
            <a:ahLst/>
            <a:cxnLst/>
            <a:rect l="l" t="t" r="r" b="b"/>
            <a:pathLst>
              <a:path w="11825392" h="7435215">
                <a:moveTo>
                  <a:pt x="0" y="0"/>
                </a:moveTo>
                <a:lnTo>
                  <a:pt x="11825392" y="0"/>
                </a:lnTo>
                <a:lnTo>
                  <a:pt x="11825392" y="7435215"/>
                </a:lnTo>
                <a:lnTo>
                  <a:pt x="0" y="74352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291080"/>
            <a:ext cx="18288000" cy="1235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Weekend </a:t>
            </a:r>
            <a:r>
              <a:rPr lang="en-US" sz="66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buyers</a:t>
            </a:r>
            <a:endParaRPr lang="en-US" sz="7200" b="1" dirty="0">
              <a:solidFill>
                <a:srgbClr val="2B2929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617135-88D0-431A-8CA2-F2B84D21C7BA}"/>
              </a:ext>
            </a:extLst>
          </p:cNvPr>
          <p:cNvSpPr txBox="1"/>
          <p:nvPr/>
        </p:nvSpPr>
        <p:spPr>
          <a:xfrm>
            <a:off x="13944600" y="2171700"/>
            <a:ext cx="3276600" cy="206210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23 % </a:t>
            </a:r>
          </a:p>
          <a:p>
            <a:pPr algn="ctr"/>
            <a:r>
              <a:rPr lang="en-GB" sz="3200" dirty="0"/>
              <a:t>of customer purchasing </a:t>
            </a:r>
            <a:r>
              <a:rPr lang="en-GB" sz="3200" b="1" dirty="0">
                <a:solidFill>
                  <a:srgbClr val="FF0000"/>
                </a:solidFill>
              </a:rPr>
              <a:t>only</a:t>
            </a:r>
            <a:r>
              <a:rPr lang="en-GB" sz="3200" dirty="0"/>
              <a:t> on </a:t>
            </a:r>
            <a:r>
              <a:rPr lang="en-GB" sz="3200" b="1" dirty="0">
                <a:solidFill>
                  <a:srgbClr val="FF0000"/>
                </a:solidFill>
              </a:rPr>
              <a:t>Seasons weeks</a:t>
            </a:r>
          </a:p>
        </p:txBody>
      </p:sp>
    </p:spTree>
  </p:cSld>
  <p:clrMapOvr>
    <a:masterClrMapping/>
  </p:clrMapOvr>
  <p:transition spd="slow">
    <p:push dir="d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90600" y="2552014"/>
            <a:ext cx="9944100" cy="6820629"/>
          </a:xfrm>
          <a:custGeom>
            <a:avLst/>
            <a:gdLst/>
            <a:ahLst/>
            <a:cxnLst/>
            <a:rect l="l" t="t" r="r" b="b"/>
            <a:pathLst>
              <a:path w="10451211" h="8230329">
                <a:moveTo>
                  <a:pt x="0" y="0"/>
                </a:moveTo>
                <a:lnTo>
                  <a:pt x="10451211" y="0"/>
                </a:lnTo>
                <a:lnTo>
                  <a:pt x="10451211" y="8230329"/>
                </a:lnTo>
                <a:lnTo>
                  <a:pt x="0" y="82303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2420600" y="3390901"/>
            <a:ext cx="4267200" cy="3962400"/>
          </a:xfrm>
          <a:custGeom>
            <a:avLst/>
            <a:gdLst/>
            <a:ahLst/>
            <a:cxnLst/>
            <a:rect l="l" t="t" r="r" b="b"/>
            <a:pathLst>
              <a:path w="4590870" h="4720689">
                <a:moveTo>
                  <a:pt x="0" y="0"/>
                </a:moveTo>
                <a:lnTo>
                  <a:pt x="4590870" y="0"/>
                </a:lnTo>
                <a:lnTo>
                  <a:pt x="4590870" y="4720689"/>
                </a:lnTo>
                <a:lnTo>
                  <a:pt x="0" y="47206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1906068" y="2928894"/>
            <a:ext cx="1029064" cy="1029064"/>
          </a:xfrm>
          <a:custGeom>
            <a:avLst/>
            <a:gdLst/>
            <a:ahLst/>
            <a:cxnLst/>
            <a:rect l="l" t="t" r="r" b="b"/>
            <a:pathLst>
              <a:path w="1029064" h="1029064">
                <a:moveTo>
                  <a:pt x="0" y="0"/>
                </a:moveTo>
                <a:lnTo>
                  <a:pt x="1029065" y="0"/>
                </a:lnTo>
                <a:lnTo>
                  <a:pt x="1029065" y="1029065"/>
                </a:lnTo>
                <a:lnTo>
                  <a:pt x="0" y="10290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" y="348615"/>
            <a:ext cx="18288000" cy="1235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66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Behavioral segmentation – Satisfaction</a:t>
            </a:r>
          </a:p>
        </p:txBody>
      </p:sp>
    </p:spTree>
  </p:cSld>
  <p:clrMapOvr>
    <a:masterClrMapping/>
  </p:clrMapOvr>
  <p:transition spd="slow">
    <p:push dir="d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895600" y="2476500"/>
            <a:ext cx="13025884" cy="6203577"/>
          </a:xfrm>
          <a:custGeom>
            <a:avLst/>
            <a:gdLst/>
            <a:ahLst/>
            <a:cxnLst/>
            <a:rect l="l" t="t" r="r" b="b"/>
            <a:pathLst>
              <a:path w="13025884" h="6203577">
                <a:moveTo>
                  <a:pt x="0" y="0"/>
                </a:moveTo>
                <a:lnTo>
                  <a:pt x="13025884" y="0"/>
                </a:lnTo>
                <a:lnTo>
                  <a:pt x="13025884" y="6203577"/>
                </a:lnTo>
                <a:lnTo>
                  <a:pt x="0" y="62035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" y="348615"/>
            <a:ext cx="18288000" cy="1235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Behavioral segmentation – Satisfaction</a:t>
            </a:r>
          </a:p>
        </p:txBody>
      </p:sp>
    </p:spTree>
  </p:cSld>
  <p:clrMapOvr>
    <a:masterClrMapping/>
  </p:clrMapOvr>
  <p:transition spd="slow">
    <p:push dir="d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13411200" y="7601022"/>
            <a:ext cx="2092111" cy="2337363"/>
          </a:xfrm>
          <a:custGeom>
            <a:avLst/>
            <a:gdLst/>
            <a:ahLst/>
            <a:cxnLst/>
            <a:rect l="l" t="t" r="r" b="b"/>
            <a:pathLst>
              <a:path w="2663611" h="2833629">
                <a:moveTo>
                  <a:pt x="0" y="0"/>
                </a:moveTo>
                <a:lnTo>
                  <a:pt x="2663611" y="0"/>
                </a:lnTo>
                <a:lnTo>
                  <a:pt x="2663611" y="2833629"/>
                </a:lnTo>
                <a:lnTo>
                  <a:pt x="0" y="283362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" y="348615"/>
            <a:ext cx="18288000" cy="12352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</a:pPr>
            <a:r>
              <a:rPr lang="en-US" sz="72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Payment method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0FB3B39-EE85-4669-8AD2-67DA382988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3555455"/>
              </p:ext>
            </p:extLst>
          </p:nvPr>
        </p:nvGraphicFramePr>
        <p:xfrm>
          <a:off x="1219200" y="2476500"/>
          <a:ext cx="10058400" cy="701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D77C2BB2-54B3-47DB-A7CE-6C3CBEBE79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0" y="2781300"/>
            <a:ext cx="3886200" cy="166199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3027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Transactions Through</a:t>
            </a: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 vouchers 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8BA3F96-01E7-4ABC-A251-67A181466C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06300" y="4735712"/>
            <a:ext cx="3771900" cy="221599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Vouchers</a:t>
            </a:r>
            <a:r>
              <a:rPr kumimoji="0" lang="ar-BH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+mj-lt"/>
              </a:rPr>
              <a:t> </a:t>
            </a:r>
            <a:r>
              <a:rPr lang="en-US" altLang="en-US" sz="3600" dirty="0">
                <a:latin typeface="+mj-lt"/>
              </a:rPr>
              <a:t>considered as a</a:t>
            </a:r>
            <a:r>
              <a:rPr lang="en-US" sz="3600" dirty="0">
                <a:latin typeface="+mj-lt"/>
              </a:rPr>
              <a:t> discount mechanism</a:t>
            </a:r>
            <a:r>
              <a:rPr lang="en-US" altLang="en-US" sz="3600" dirty="0">
                <a:latin typeface="+mj-lt"/>
              </a:rPr>
              <a:t> </a:t>
            </a:r>
          </a:p>
        </p:txBody>
      </p:sp>
    </p:spTree>
  </p:cSld>
  <p:clrMapOvr>
    <a:masterClrMapping/>
  </p:clrMapOvr>
  <p:transition spd="slow">
    <p:push dir="d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2968" y="3467100"/>
            <a:ext cx="9027895" cy="5383607"/>
          </a:xfrm>
          <a:custGeom>
            <a:avLst/>
            <a:gdLst/>
            <a:ahLst/>
            <a:cxnLst/>
            <a:rect l="l" t="t" r="r" b="b"/>
            <a:pathLst>
              <a:path w="9027895" h="5383607">
                <a:moveTo>
                  <a:pt x="0" y="0"/>
                </a:moveTo>
                <a:lnTo>
                  <a:pt x="9027896" y="0"/>
                </a:lnTo>
                <a:lnTo>
                  <a:pt x="9027896" y="5383607"/>
                </a:lnTo>
                <a:lnTo>
                  <a:pt x="0" y="53836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10" name="TextBox 10"/>
          <p:cNvSpPr txBox="1"/>
          <p:nvPr/>
        </p:nvSpPr>
        <p:spPr>
          <a:xfrm>
            <a:off x="1" y="262890"/>
            <a:ext cx="18288000" cy="1226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60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RFM</a:t>
            </a:r>
            <a:r>
              <a:rPr lang="en-US" sz="66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 &amp; CLV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2BCA3B-5F25-47FC-9478-F3B051A42CF0}"/>
              </a:ext>
            </a:extLst>
          </p:cNvPr>
          <p:cNvSpPr txBox="1"/>
          <p:nvPr/>
        </p:nvSpPr>
        <p:spPr>
          <a:xfrm>
            <a:off x="926305" y="2552700"/>
            <a:ext cx="9004083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Based on  </a:t>
            </a:r>
            <a:r>
              <a:rPr lang="en-GB" sz="3600" dirty="0">
                <a:solidFill>
                  <a:srgbClr val="C00000"/>
                </a:solidFill>
              </a:rPr>
              <a:t>Frequency</a:t>
            </a:r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&amp; </a:t>
            </a:r>
            <a:r>
              <a:rPr lang="en-GB" sz="3600" dirty="0">
                <a:solidFill>
                  <a:srgbClr val="C00000"/>
                </a:solidFill>
              </a:rPr>
              <a:t>Recency</a:t>
            </a:r>
            <a:r>
              <a:rPr lang="en-GB" sz="3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n-US" sz="36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7760E4D-A6C7-4ED5-96C8-38E070CF1507}"/>
              </a:ext>
            </a:extLst>
          </p:cNvPr>
          <p:cNvSpPr txBox="1"/>
          <p:nvPr/>
        </p:nvSpPr>
        <p:spPr>
          <a:xfrm>
            <a:off x="10668000" y="4379665"/>
            <a:ext cx="6934200" cy="33546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marL="0" marR="0">
              <a:lnSpc>
                <a:spcPct val="2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Median LTV : </a:t>
            </a:r>
            <a:r>
              <a:rPr lang="en-US" sz="2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R$ 37.18</a:t>
            </a:r>
          </a:p>
          <a:p>
            <a:pPr marL="0" marR="0">
              <a:lnSpc>
                <a:spcPct val="2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Top 10% LTV: </a:t>
            </a:r>
            <a:r>
              <a:rPr lang="en-GB" sz="2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R$ 111.73</a:t>
            </a:r>
            <a:endParaRPr lang="en-US" sz="2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250000"/>
              </a:lnSpc>
              <a:spcBef>
                <a:spcPts val="0"/>
              </a:spcBef>
              <a:spcAft>
                <a:spcPts val="800"/>
              </a:spcAft>
            </a:pPr>
            <a:r>
              <a:rPr lang="en-GB" sz="2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Avg</a:t>
            </a:r>
            <a:r>
              <a:rPr lang="en-GB" sz="2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Lifetime (days): </a:t>
            </a:r>
            <a:r>
              <a:rPr lang="en-GB" sz="2800" dirty="0">
                <a:solidFill>
                  <a:srgbClr val="C0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2.3</a:t>
            </a:r>
            <a:endParaRPr lang="en-US" sz="2800" dirty="0">
              <a:solidFill>
                <a:srgbClr val="C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92FCD6B-E4EE-47A6-9E54-98B8A722E4FF}"/>
              </a:ext>
            </a:extLst>
          </p:cNvPr>
          <p:cNvSpPr txBox="1"/>
          <p:nvPr/>
        </p:nvSpPr>
        <p:spPr>
          <a:xfrm>
            <a:off x="10363200" y="2552699"/>
            <a:ext cx="7239000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C00000"/>
                </a:solidFill>
              </a:rPr>
              <a:t>CLV</a:t>
            </a:r>
            <a:endParaRPr lang="en-US" sz="36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458150"/>
            <a:ext cx="5202109" cy="5334098"/>
            <a:chOff x="0" y="0"/>
            <a:chExt cx="1370103" cy="1404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0103" cy="1404865"/>
            </a:xfrm>
            <a:custGeom>
              <a:avLst/>
              <a:gdLst/>
              <a:ahLst/>
              <a:cxnLst/>
              <a:rect l="l" t="t" r="r" b="b"/>
              <a:pathLst>
                <a:path w="1370103" h="1404865">
                  <a:moveTo>
                    <a:pt x="59529" y="0"/>
                  </a:moveTo>
                  <a:lnTo>
                    <a:pt x="1310574" y="0"/>
                  </a:lnTo>
                  <a:cubicBezTo>
                    <a:pt x="1326362" y="0"/>
                    <a:pt x="1341503" y="6272"/>
                    <a:pt x="1352667" y="17436"/>
                  </a:cubicBezTo>
                  <a:cubicBezTo>
                    <a:pt x="1363831" y="28600"/>
                    <a:pt x="1370103" y="43741"/>
                    <a:pt x="1370103" y="59529"/>
                  </a:cubicBezTo>
                  <a:lnTo>
                    <a:pt x="1370103" y="1345336"/>
                  </a:lnTo>
                  <a:cubicBezTo>
                    <a:pt x="1370103" y="1378213"/>
                    <a:pt x="1343451" y="1404865"/>
                    <a:pt x="1310574" y="1404865"/>
                  </a:cubicBezTo>
                  <a:lnTo>
                    <a:pt x="59529" y="1404865"/>
                  </a:lnTo>
                  <a:cubicBezTo>
                    <a:pt x="26652" y="1404865"/>
                    <a:pt x="0" y="1378213"/>
                    <a:pt x="0" y="1345336"/>
                  </a:cubicBezTo>
                  <a:lnTo>
                    <a:pt x="0" y="59529"/>
                  </a:lnTo>
                  <a:cubicBezTo>
                    <a:pt x="0" y="26652"/>
                    <a:pt x="26652" y="0"/>
                    <a:pt x="595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9B5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1370103" cy="1509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02585" y="3715682"/>
            <a:ext cx="4854339" cy="4819034"/>
          </a:xfrm>
          <a:custGeom>
            <a:avLst/>
            <a:gdLst/>
            <a:ahLst/>
            <a:cxnLst/>
            <a:rect l="l" t="t" r="r" b="b"/>
            <a:pathLst>
              <a:path w="4854339" h="4819034">
                <a:moveTo>
                  <a:pt x="0" y="0"/>
                </a:moveTo>
                <a:lnTo>
                  <a:pt x="4854339" y="0"/>
                </a:lnTo>
                <a:lnTo>
                  <a:pt x="4854339" y="4819035"/>
                </a:lnTo>
                <a:lnTo>
                  <a:pt x="0" y="48190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688530" y="397860"/>
            <a:ext cx="10736789" cy="2351894"/>
            <a:chOff x="0" y="0"/>
            <a:chExt cx="2827796" cy="6194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27796" cy="619429"/>
            </a:xfrm>
            <a:custGeom>
              <a:avLst/>
              <a:gdLst/>
              <a:ahLst/>
              <a:cxnLst/>
              <a:rect l="l" t="t" r="r" b="b"/>
              <a:pathLst>
                <a:path w="2827796" h="619429">
                  <a:moveTo>
                    <a:pt x="28843" y="0"/>
                  </a:moveTo>
                  <a:lnTo>
                    <a:pt x="2798954" y="0"/>
                  </a:lnTo>
                  <a:cubicBezTo>
                    <a:pt x="2814883" y="0"/>
                    <a:pt x="2827796" y="12913"/>
                    <a:pt x="2827796" y="28843"/>
                  </a:cubicBezTo>
                  <a:lnTo>
                    <a:pt x="2827796" y="590586"/>
                  </a:lnTo>
                  <a:cubicBezTo>
                    <a:pt x="2827796" y="598236"/>
                    <a:pt x="2824757" y="605572"/>
                    <a:pt x="2819348" y="610981"/>
                  </a:cubicBezTo>
                  <a:cubicBezTo>
                    <a:pt x="2813939" y="616390"/>
                    <a:pt x="2806603" y="619429"/>
                    <a:pt x="2798954" y="619429"/>
                  </a:cubicBezTo>
                  <a:lnTo>
                    <a:pt x="28843" y="619429"/>
                  </a:lnTo>
                  <a:cubicBezTo>
                    <a:pt x="12913" y="619429"/>
                    <a:pt x="0" y="606516"/>
                    <a:pt x="0" y="590586"/>
                  </a:cubicBezTo>
                  <a:lnTo>
                    <a:pt x="0" y="28843"/>
                  </a:lnTo>
                  <a:cubicBezTo>
                    <a:pt x="0" y="21193"/>
                    <a:pt x="3039" y="13857"/>
                    <a:pt x="8448" y="8448"/>
                  </a:cubicBezTo>
                  <a:cubicBezTo>
                    <a:pt x="13857" y="3039"/>
                    <a:pt x="21193" y="0"/>
                    <a:pt x="288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974FFF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2827796" cy="7242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522511" y="3064909"/>
            <a:ext cx="10736789" cy="6501630"/>
            <a:chOff x="0" y="0"/>
            <a:chExt cx="2827796" cy="171236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27796" cy="1712364"/>
            </a:xfrm>
            <a:custGeom>
              <a:avLst/>
              <a:gdLst/>
              <a:ahLst/>
              <a:cxnLst/>
              <a:rect l="l" t="t" r="r" b="b"/>
              <a:pathLst>
                <a:path w="2827796" h="1712364">
                  <a:moveTo>
                    <a:pt x="28843" y="0"/>
                  </a:moveTo>
                  <a:lnTo>
                    <a:pt x="2798954" y="0"/>
                  </a:lnTo>
                  <a:cubicBezTo>
                    <a:pt x="2814883" y="0"/>
                    <a:pt x="2827796" y="12913"/>
                    <a:pt x="2827796" y="28843"/>
                  </a:cubicBezTo>
                  <a:lnTo>
                    <a:pt x="2827796" y="1683521"/>
                  </a:lnTo>
                  <a:cubicBezTo>
                    <a:pt x="2827796" y="1691170"/>
                    <a:pt x="2824757" y="1698507"/>
                    <a:pt x="2819348" y="1703916"/>
                  </a:cubicBezTo>
                  <a:cubicBezTo>
                    <a:pt x="2813939" y="1709325"/>
                    <a:pt x="2806603" y="1712364"/>
                    <a:pt x="2798954" y="1712364"/>
                  </a:cubicBezTo>
                  <a:lnTo>
                    <a:pt x="28843" y="1712364"/>
                  </a:lnTo>
                  <a:cubicBezTo>
                    <a:pt x="21193" y="1712364"/>
                    <a:pt x="13857" y="1709325"/>
                    <a:pt x="8448" y="1703916"/>
                  </a:cubicBezTo>
                  <a:cubicBezTo>
                    <a:pt x="3039" y="1698507"/>
                    <a:pt x="0" y="1691170"/>
                    <a:pt x="0" y="1683521"/>
                  </a:cubicBezTo>
                  <a:lnTo>
                    <a:pt x="0" y="28843"/>
                  </a:lnTo>
                  <a:cubicBezTo>
                    <a:pt x="0" y="21193"/>
                    <a:pt x="3039" y="13857"/>
                    <a:pt x="8448" y="8448"/>
                  </a:cubicBezTo>
                  <a:cubicBezTo>
                    <a:pt x="13857" y="3039"/>
                    <a:pt x="21193" y="0"/>
                    <a:pt x="288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69426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2827796" cy="1817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896516" y="3658532"/>
            <a:ext cx="9988779" cy="58860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43926" lvl="1" indent="-321963" algn="just">
              <a:lnSpc>
                <a:spcPts val="4175"/>
              </a:lnSpc>
              <a:buFont typeface="Arial"/>
              <a:buChar char="•"/>
            </a:pPr>
            <a:r>
              <a:rPr lang="en-US" sz="2982" dirty="0">
                <a:solidFill>
                  <a:srgbClr val="000000"/>
                </a:solidFill>
                <a:latin typeface="+mj-lt"/>
                <a:ea typeface="Comic Sans"/>
                <a:cs typeface="Comic Sans"/>
                <a:sym typeface="Comic Sans"/>
              </a:rPr>
              <a:t>Set a strict on-time delivery and track it weekly; add proactive delay notifications.</a:t>
            </a:r>
          </a:p>
          <a:p>
            <a:pPr marL="321963" lvl="1" algn="just">
              <a:lnSpc>
                <a:spcPts val="4175"/>
              </a:lnSpc>
            </a:pPr>
            <a:endParaRPr lang="en-US" sz="2982" dirty="0">
              <a:solidFill>
                <a:srgbClr val="000000"/>
              </a:solidFill>
              <a:latin typeface="+mj-lt"/>
              <a:ea typeface="Comic Sans"/>
              <a:cs typeface="Comic Sans"/>
              <a:sym typeface="Comic Sans"/>
            </a:endParaRPr>
          </a:p>
          <a:p>
            <a:pPr marL="643926" lvl="1" indent="-321963" algn="just">
              <a:lnSpc>
                <a:spcPts val="4175"/>
              </a:lnSpc>
              <a:buFont typeface="Arial"/>
              <a:buChar char="•"/>
            </a:pPr>
            <a:r>
              <a:rPr lang="en-US" sz="2982" dirty="0">
                <a:solidFill>
                  <a:srgbClr val="000000"/>
                </a:solidFill>
                <a:latin typeface="+mj-lt"/>
                <a:ea typeface="Comic Sans"/>
                <a:cs typeface="Comic Sans"/>
                <a:sym typeface="Comic Sans"/>
              </a:rPr>
              <a:t>marketing recommendations: try to put some discounts on the seasonal events to attract more customers</a:t>
            </a:r>
          </a:p>
          <a:p>
            <a:pPr algn="just">
              <a:lnSpc>
                <a:spcPts val="4175"/>
              </a:lnSpc>
            </a:pPr>
            <a:endParaRPr lang="en-US" sz="2982" dirty="0">
              <a:solidFill>
                <a:srgbClr val="000000"/>
              </a:solidFill>
              <a:latin typeface="+mj-lt"/>
              <a:ea typeface="Comic Sans"/>
              <a:cs typeface="Comic Sans"/>
              <a:sym typeface="Comic Sans"/>
            </a:endParaRPr>
          </a:p>
          <a:p>
            <a:pPr marL="643926" lvl="1" indent="-321963" algn="just">
              <a:lnSpc>
                <a:spcPts val="4175"/>
              </a:lnSpc>
              <a:buFont typeface="Arial"/>
              <a:buChar char="•"/>
            </a:pPr>
            <a:r>
              <a:rPr lang="en-US" sz="2982" dirty="0">
                <a:solidFill>
                  <a:srgbClr val="000000"/>
                </a:solidFill>
                <a:latin typeface="+mj-lt"/>
                <a:ea typeface="Comic Sans"/>
                <a:cs typeface="Comic Sans"/>
                <a:sym typeface="Comic Sans"/>
              </a:rPr>
              <a:t>give some vouchers to those who got a late delivery orders or the unsatisfied customers</a:t>
            </a:r>
          </a:p>
          <a:p>
            <a:pPr algn="just">
              <a:lnSpc>
                <a:spcPts val="4175"/>
              </a:lnSpc>
            </a:pPr>
            <a:endParaRPr lang="en-US" sz="2982" dirty="0">
              <a:solidFill>
                <a:srgbClr val="000000"/>
              </a:solidFill>
              <a:latin typeface="Comic Sans"/>
              <a:ea typeface="Comic Sans"/>
              <a:cs typeface="Comic Sans"/>
              <a:sym typeface="Comic Sans"/>
            </a:endParaRPr>
          </a:p>
          <a:p>
            <a:pPr algn="just">
              <a:lnSpc>
                <a:spcPts val="4175"/>
              </a:lnSpc>
            </a:pPr>
            <a:endParaRPr lang="en-US" sz="2982" dirty="0">
              <a:solidFill>
                <a:srgbClr val="000000"/>
              </a:solidFill>
              <a:latin typeface="Comic Sans"/>
              <a:ea typeface="Comic Sans"/>
              <a:cs typeface="Comic Sans"/>
              <a:sym typeface="Comic Sans"/>
            </a:endParaRPr>
          </a:p>
          <a:p>
            <a:pPr algn="just">
              <a:lnSpc>
                <a:spcPts val="4175"/>
              </a:lnSpc>
              <a:spcBef>
                <a:spcPct val="0"/>
              </a:spcBef>
            </a:pPr>
            <a:endParaRPr lang="en-US" sz="2982" dirty="0">
              <a:solidFill>
                <a:srgbClr val="000000"/>
              </a:solidFill>
              <a:latin typeface="Comic Sans"/>
              <a:ea typeface="Comic Sans"/>
              <a:cs typeface="Comic Sans"/>
              <a:sym typeface="Comic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36420" y="1115432"/>
            <a:ext cx="9988779" cy="82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695"/>
              </a:lnSpc>
              <a:spcBef>
                <a:spcPct val="0"/>
              </a:spcBef>
            </a:pPr>
            <a:r>
              <a:rPr lang="en-US" sz="4782" b="1">
                <a:solidFill>
                  <a:srgbClr val="0D29D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Recommendtion</a:t>
            </a:r>
          </a:p>
        </p:txBody>
      </p:sp>
    </p:spTree>
  </p:cSld>
  <p:clrMapOvr>
    <a:masterClrMapping/>
  </p:clrMapOvr>
  <p:transition spd="slow">
    <p:push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3458150"/>
            <a:ext cx="5202109" cy="5334098"/>
            <a:chOff x="0" y="0"/>
            <a:chExt cx="1370103" cy="1404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370103" cy="1404865"/>
            </a:xfrm>
            <a:custGeom>
              <a:avLst/>
              <a:gdLst/>
              <a:ahLst/>
              <a:cxnLst/>
              <a:rect l="l" t="t" r="r" b="b"/>
              <a:pathLst>
                <a:path w="1370103" h="1404865">
                  <a:moveTo>
                    <a:pt x="59529" y="0"/>
                  </a:moveTo>
                  <a:lnTo>
                    <a:pt x="1310574" y="0"/>
                  </a:lnTo>
                  <a:cubicBezTo>
                    <a:pt x="1326362" y="0"/>
                    <a:pt x="1341503" y="6272"/>
                    <a:pt x="1352667" y="17436"/>
                  </a:cubicBezTo>
                  <a:cubicBezTo>
                    <a:pt x="1363831" y="28600"/>
                    <a:pt x="1370103" y="43741"/>
                    <a:pt x="1370103" y="59529"/>
                  </a:cubicBezTo>
                  <a:lnTo>
                    <a:pt x="1370103" y="1345336"/>
                  </a:lnTo>
                  <a:cubicBezTo>
                    <a:pt x="1370103" y="1378213"/>
                    <a:pt x="1343451" y="1404865"/>
                    <a:pt x="1310574" y="1404865"/>
                  </a:cubicBezTo>
                  <a:lnTo>
                    <a:pt x="59529" y="1404865"/>
                  </a:lnTo>
                  <a:cubicBezTo>
                    <a:pt x="26652" y="1404865"/>
                    <a:pt x="0" y="1378213"/>
                    <a:pt x="0" y="1345336"/>
                  </a:cubicBezTo>
                  <a:lnTo>
                    <a:pt x="0" y="59529"/>
                  </a:lnTo>
                  <a:cubicBezTo>
                    <a:pt x="0" y="26652"/>
                    <a:pt x="26652" y="0"/>
                    <a:pt x="59529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9B5F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1370103" cy="150964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202585" y="3715682"/>
            <a:ext cx="4854339" cy="4819034"/>
          </a:xfrm>
          <a:custGeom>
            <a:avLst/>
            <a:gdLst/>
            <a:ahLst/>
            <a:cxnLst/>
            <a:rect l="l" t="t" r="r" b="b"/>
            <a:pathLst>
              <a:path w="4854339" h="4819034">
                <a:moveTo>
                  <a:pt x="0" y="0"/>
                </a:moveTo>
                <a:lnTo>
                  <a:pt x="4854339" y="0"/>
                </a:lnTo>
                <a:lnTo>
                  <a:pt x="4854339" y="4819035"/>
                </a:lnTo>
                <a:lnTo>
                  <a:pt x="0" y="481903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6" name="Group 6"/>
          <p:cNvGrpSpPr/>
          <p:nvPr/>
        </p:nvGrpSpPr>
        <p:grpSpPr>
          <a:xfrm>
            <a:off x="688530" y="397860"/>
            <a:ext cx="10736789" cy="2351894"/>
            <a:chOff x="0" y="0"/>
            <a:chExt cx="2827796" cy="61942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827796" cy="619429"/>
            </a:xfrm>
            <a:custGeom>
              <a:avLst/>
              <a:gdLst/>
              <a:ahLst/>
              <a:cxnLst/>
              <a:rect l="l" t="t" r="r" b="b"/>
              <a:pathLst>
                <a:path w="2827796" h="619429">
                  <a:moveTo>
                    <a:pt x="28843" y="0"/>
                  </a:moveTo>
                  <a:lnTo>
                    <a:pt x="2798954" y="0"/>
                  </a:lnTo>
                  <a:cubicBezTo>
                    <a:pt x="2814883" y="0"/>
                    <a:pt x="2827796" y="12913"/>
                    <a:pt x="2827796" y="28843"/>
                  </a:cubicBezTo>
                  <a:lnTo>
                    <a:pt x="2827796" y="590586"/>
                  </a:lnTo>
                  <a:cubicBezTo>
                    <a:pt x="2827796" y="598236"/>
                    <a:pt x="2824757" y="605572"/>
                    <a:pt x="2819348" y="610981"/>
                  </a:cubicBezTo>
                  <a:cubicBezTo>
                    <a:pt x="2813939" y="616390"/>
                    <a:pt x="2806603" y="619429"/>
                    <a:pt x="2798954" y="619429"/>
                  </a:cubicBezTo>
                  <a:lnTo>
                    <a:pt x="28843" y="619429"/>
                  </a:lnTo>
                  <a:cubicBezTo>
                    <a:pt x="12913" y="619429"/>
                    <a:pt x="0" y="606516"/>
                    <a:pt x="0" y="590586"/>
                  </a:cubicBezTo>
                  <a:lnTo>
                    <a:pt x="0" y="28843"/>
                  </a:lnTo>
                  <a:cubicBezTo>
                    <a:pt x="0" y="21193"/>
                    <a:pt x="3039" y="13857"/>
                    <a:pt x="8448" y="8448"/>
                  </a:cubicBezTo>
                  <a:cubicBezTo>
                    <a:pt x="13857" y="3039"/>
                    <a:pt x="21193" y="0"/>
                    <a:pt x="288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974FFF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2827796" cy="72420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522511" y="3064909"/>
            <a:ext cx="10736789" cy="6501630"/>
            <a:chOff x="0" y="0"/>
            <a:chExt cx="2827796" cy="1712363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827796" cy="1712364"/>
            </a:xfrm>
            <a:custGeom>
              <a:avLst/>
              <a:gdLst/>
              <a:ahLst/>
              <a:cxnLst/>
              <a:rect l="l" t="t" r="r" b="b"/>
              <a:pathLst>
                <a:path w="2827796" h="1712364">
                  <a:moveTo>
                    <a:pt x="28843" y="0"/>
                  </a:moveTo>
                  <a:lnTo>
                    <a:pt x="2798954" y="0"/>
                  </a:lnTo>
                  <a:cubicBezTo>
                    <a:pt x="2814883" y="0"/>
                    <a:pt x="2827796" y="12913"/>
                    <a:pt x="2827796" y="28843"/>
                  </a:cubicBezTo>
                  <a:lnTo>
                    <a:pt x="2827796" y="1683521"/>
                  </a:lnTo>
                  <a:cubicBezTo>
                    <a:pt x="2827796" y="1691170"/>
                    <a:pt x="2824757" y="1698507"/>
                    <a:pt x="2819348" y="1703916"/>
                  </a:cubicBezTo>
                  <a:cubicBezTo>
                    <a:pt x="2813939" y="1709325"/>
                    <a:pt x="2806603" y="1712364"/>
                    <a:pt x="2798954" y="1712364"/>
                  </a:cubicBezTo>
                  <a:lnTo>
                    <a:pt x="28843" y="1712364"/>
                  </a:lnTo>
                  <a:cubicBezTo>
                    <a:pt x="21193" y="1712364"/>
                    <a:pt x="13857" y="1709325"/>
                    <a:pt x="8448" y="1703916"/>
                  </a:cubicBezTo>
                  <a:cubicBezTo>
                    <a:pt x="3039" y="1698507"/>
                    <a:pt x="0" y="1691170"/>
                    <a:pt x="0" y="1683521"/>
                  </a:cubicBezTo>
                  <a:lnTo>
                    <a:pt x="0" y="28843"/>
                  </a:lnTo>
                  <a:cubicBezTo>
                    <a:pt x="0" y="21193"/>
                    <a:pt x="3039" y="13857"/>
                    <a:pt x="8448" y="8448"/>
                  </a:cubicBezTo>
                  <a:cubicBezTo>
                    <a:pt x="13857" y="3039"/>
                    <a:pt x="21193" y="0"/>
                    <a:pt x="288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69426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2827796" cy="18171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896516" y="3677077"/>
            <a:ext cx="9988779" cy="42702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321963" lvl="1" algn="just">
              <a:lnSpc>
                <a:spcPts val="4175"/>
              </a:lnSpc>
            </a:pPr>
            <a:r>
              <a:rPr lang="en-US" sz="2982" dirty="0">
                <a:solidFill>
                  <a:srgbClr val="000000"/>
                </a:solidFill>
                <a:latin typeface="+mj-lt"/>
                <a:sym typeface="Comic Sans"/>
              </a:rPr>
              <a:t>In the 2017 data, most shoppers are one-time purchasers, so we can’t reliably define a loyal-customer segment at this stage.</a:t>
            </a:r>
          </a:p>
          <a:p>
            <a:pPr algn="just">
              <a:lnSpc>
                <a:spcPts val="4175"/>
              </a:lnSpc>
            </a:pPr>
            <a:endParaRPr lang="en-US" sz="2982" dirty="0">
              <a:solidFill>
                <a:srgbClr val="000000"/>
              </a:solidFill>
              <a:latin typeface="+mj-lt"/>
              <a:sym typeface="Comic Sans"/>
            </a:endParaRPr>
          </a:p>
          <a:p>
            <a:pPr algn="just">
              <a:lnSpc>
                <a:spcPts val="4175"/>
              </a:lnSpc>
            </a:pPr>
            <a:r>
              <a:rPr lang="en-US" sz="2982" dirty="0">
                <a:solidFill>
                  <a:srgbClr val="000000"/>
                </a:solidFill>
                <a:latin typeface="+mj-lt"/>
                <a:sym typeface="Comic Sans"/>
              </a:rPr>
              <a:t>Strengthening post-purchase experience (delivery + accuracy + quality) is likely to lift satisfaction first—and only then reveal repeat-purchase behavior we can measure as “loyalty.”</a:t>
            </a:r>
          </a:p>
          <a:p>
            <a:pPr algn="just">
              <a:lnSpc>
                <a:spcPts val="4175"/>
              </a:lnSpc>
            </a:pPr>
            <a:endParaRPr lang="en-US" sz="2982" dirty="0">
              <a:solidFill>
                <a:srgbClr val="000000"/>
              </a:solidFill>
              <a:latin typeface="Comic Sans"/>
              <a:ea typeface="Comic Sans"/>
              <a:cs typeface="Comic Sans"/>
              <a:sym typeface="Comic Sans"/>
            </a:endParaRPr>
          </a:p>
          <a:p>
            <a:pPr algn="just">
              <a:lnSpc>
                <a:spcPts val="4175"/>
              </a:lnSpc>
              <a:spcBef>
                <a:spcPct val="0"/>
              </a:spcBef>
            </a:pPr>
            <a:endParaRPr lang="en-US" sz="2982" dirty="0">
              <a:solidFill>
                <a:srgbClr val="000000"/>
              </a:solidFill>
              <a:latin typeface="Comic Sans"/>
              <a:ea typeface="Comic Sans"/>
              <a:cs typeface="Comic Sans"/>
              <a:sym typeface="Comic Sans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236420" y="1115432"/>
            <a:ext cx="9988779" cy="8215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695"/>
              </a:lnSpc>
              <a:spcBef>
                <a:spcPct val="0"/>
              </a:spcBef>
            </a:pPr>
            <a:r>
              <a:rPr lang="en-US" sz="4782" b="1">
                <a:solidFill>
                  <a:srgbClr val="0D29D0"/>
                </a:solidFill>
                <a:latin typeface="Comic Sans Bold"/>
                <a:ea typeface="Comic Sans Bold"/>
                <a:cs typeface="Comic Sans Bold"/>
                <a:sym typeface="Comic Sans Bold"/>
              </a:rPr>
              <a:t>Conclusion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push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72185" y="481965"/>
            <a:ext cx="9844760" cy="1093470"/>
            <a:chOff x="0" y="0"/>
            <a:chExt cx="2592859" cy="28799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592859" cy="287992"/>
            </a:xfrm>
            <a:custGeom>
              <a:avLst/>
              <a:gdLst/>
              <a:ahLst/>
              <a:cxnLst/>
              <a:rect l="l" t="t" r="r" b="b"/>
              <a:pathLst>
                <a:path w="2592859" h="287992">
                  <a:moveTo>
                    <a:pt x="31456" y="0"/>
                  </a:moveTo>
                  <a:lnTo>
                    <a:pt x="2561403" y="0"/>
                  </a:lnTo>
                  <a:cubicBezTo>
                    <a:pt x="2569745" y="0"/>
                    <a:pt x="2577746" y="3314"/>
                    <a:pt x="2583646" y="9213"/>
                  </a:cubicBezTo>
                  <a:cubicBezTo>
                    <a:pt x="2589545" y="15112"/>
                    <a:pt x="2592859" y="23113"/>
                    <a:pt x="2592859" y="31456"/>
                  </a:cubicBezTo>
                  <a:lnTo>
                    <a:pt x="2592859" y="256536"/>
                  </a:lnTo>
                  <a:cubicBezTo>
                    <a:pt x="2592859" y="264879"/>
                    <a:pt x="2589545" y="272880"/>
                    <a:pt x="2583646" y="278779"/>
                  </a:cubicBezTo>
                  <a:cubicBezTo>
                    <a:pt x="2577746" y="284678"/>
                    <a:pt x="2569745" y="287992"/>
                    <a:pt x="2561403" y="287992"/>
                  </a:cubicBezTo>
                  <a:lnTo>
                    <a:pt x="31456" y="287992"/>
                  </a:lnTo>
                  <a:cubicBezTo>
                    <a:pt x="23113" y="287992"/>
                    <a:pt x="15112" y="284678"/>
                    <a:pt x="9213" y="278779"/>
                  </a:cubicBezTo>
                  <a:cubicBezTo>
                    <a:pt x="3314" y="272880"/>
                    <a:pt x="0" y="264879"/>
                    <a:pt x="0" y="256536"/>
                  </a:cubicBezTo>
                  <a:lnTo>
                    <a:pt x="0" y="31456"/>
                  </a:lnTo>
                  <a:cubicBezTo>
                    <a:pt x="0" y="23113"/>
                    <a:pt x="3314" y="15112"/>
                    <a:pt x="9213" y="9213"/>
                  </a:cubicBezTo>
                  <a:cubicBezTo>
                    <a:pt x="15112" y="3314"/>
                    <a:pt x="23113" y="0"/>
                    <a:pt x="314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F69426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04775"/>
              <a:ext cx="2592859" cy="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72185" y="348615"/>
            <a:ext cx="9357930" cy="1226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2B2929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Objective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372185" y="2071556"/>
            <a:ext cx="11245857" cy="7692469"/>
            <a:chOff x="0" y="0"/>
            <a:chExt cx="2961872" cy="20260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961872" cy="2026000"/>
            </a:xfrm>
            <a:custGeom>
              <a:avLst/>
              <a:gdLst/>
              <a:ahLst/>
              <a:cxnLst/>
              <a:rect l="l" t="t" r="r" b="b"/>
              <a:pathLst>
                <a:path w="2961872" h="2026000">
                  <a:moveTo>
                    <a:pt x="27537" y="0"/>
                  </a:moveTo>
                  <a:lnTo>
                    <a:pt x="2934335" y="0"/>
                  </a:lnTo>
                  <a:cubicBezTo>
                    <a:pt x="2941638" y="0"/>
                    <a:pt x="2948642" y="2901"/>
                    <a:pt x="2953807" y="8065"/>
                  </a:cubicBezTo>
                  <a:cubicBezTo>
                    <a:pt x="2958971" y="13230"/>
                    <a:pt x="2961872" y="20234"/>
                    <a:pt x="2961872" y="27537"/>
                  </a:cubicBezTo>
                  <a:lnTo>
                    <a:pt x="2961872" y="1998463"/>
                  </a:lnTo>
                  <a:cubicBezTo>
                    <a:pt x="2961872" y="2013671"/>
                    <a:pt x="2949543" y="2026000"/>
                    <a:pt x="2934335" y="2026000"/>
                  </a:cubicBezTo>
                  <a:lnTo>
                    <a:pt x="27537" y="2026000"/>
                  </a:lnTo>
                  <a:cubicBezTo>
                    <a:pt x="20234" y="2026000"/>
                    <a:pt x="13230" y="2023099"/>
                    <a:pt x="8065" y="2017935"/>
                  </a:cubicBezTo>
                  <a:cubicBezTo>
                    <a:pt x="2901" y="2012770"/>
                    <a:pt x="0" y="2005766"/>
                    <a:pt x="0" y="1998463"/>
                  </a:cubicBezTo>
                  <a:lnTo>
                    <a:pt x="0" y="27537"/>
                  </a:lnTo>
                  <a:cubicBezTo>
                    <a:pt x="0" y="20234"/>
                    <a:pt x="2901" y="13230"/>
                    <a:pt x="8065" y="8065"/>
                  </a:cubicBezTo>
                  <a:cubicBezTo>
                    <a:pt x="13230" y="2901"/>
                    <a:pt x="20234" y="0"/>
                    <a:pt x="27537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1979EB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04775"/>
              <a:ext cx="2961872" cy="21307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4221762" y="12959698"/>
            <a:ext cx="9844760" cy="1093470"/>
            <a:chOff x="0" y="0"/>
            <a:chExt cx="2592859" cy="28799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592859" cy="287992"/>
            </a:xfrm>
            <a:custGeom>
              <a:avLst/>
              <a:gdLst/>
              <a:ahLst/>
              <a:cxnLst/>
              <a:rect l="l" t="t" r="r" b="b"/>
              <a:pathLst>
                <a:path w="2592859" h="287992">
                  <a:moveTo>
                    <a:pt x="31456" y="0"/>
                  </a:moveTo>
                  <a:lnTo>
                    <a:pt x="2561403" y="0"/>
                  </a:lnTo>
                  <a:cubicBezTo>
                    <a:pt x="2569745" y="0"/>
                    <a:pt x="2577746" y="3314"/>
                    <a:pt x="2583646" y="9213"/>
                  </a:cubicBezTo>
                  <a:cubicBezTo>
                    <a:pt x="2589545" y="15112"/>
                    <a:pt x="2592859" y="23113"/>
                    <a:pt x="2592859" y="31456"/>
                  </a:cubicBezTo>
                  <a:lnTo>
                    <a:pt x="2592859" y="256536"/>
                  </a:lnTo>
                  <a:cubicBezTo>
                    <a:pt x="2592859" y="264879"/>
                    <a:pt x="2589545" y="272880"/>
                    <a:pt x="2583646" y="278779"/>
                  </a:cubicBezTo>
                  <a:cubicBezTo>
                    <a:pt x="2577746" y="284678"/>
                    <a:pt x="2569745" y="287992"/>
                    <a:pt x="2561403" y="287992"/>
                  </a:cubicBezTo>
                  <a:lnTo>
                    <a:pt x="31456" y="287992"/>
                  </a:lnTo>
                  <a:cubicBezTo>
                    <a:pt x="23113" y="287992"/>
                    <a:pt x="15112" y="284678"/>
                    <a:pt x="9213" y="278779"/>
                  </a:cubicBezTo>
                  <a:cubicBezTo>
                    <a:pt x="3314" y="272880"/>
                    <a:pt x="0" y="264879"/>
                    <a:pt x="0" y="256536"/>
                  </a:cubicBezTo>
                  <a:lnTo>
                    <a:pt x="0" y="31456"/>
                  </a:lnTo>
                  <a:cubicBezTo>
                    <a:pt x="0" y="23113"/>
                    <a:pt x="3314" y="15112"/>
                    <a:pt x="9213" y="9213"/>
                  </a:cubicBezTo>
                  <a:cubicBezTo>
                    <a:pt x="15112" y="3314"/>
                    <a:pt x="23113" y="0"/>
                    <a:pt x="31456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rnd">
              <a:solidFill>
                <a:srgbClr val="F69426"/>
              </a:solidFill>
              <a:prstDash val="solid"/>
              <a:round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104775"/>
              <a:ext cx="2592859" cy="3927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940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615600" y="2243137"/>
            <a:ext cx="9357930" cy="5055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  <a:spcBef>
                <a:spcPct val="0"/>
              </a:spcBef>
            </a:pPr>
            <a:r>
              <a:rPr lang="en-US" sz="2999" b="1" dirty="0">
                <a:solidFill>
                  <a:srgbClr val="2B2929"/>
                </a:solidFill>
                <a:latin typeface="+mj-lt"/>
                <a:ea typeface="Agrandir Bold"/>
                <a:cs typeface="Agrandir Bold"/>
                <a:sym typeface="Agrandir Bold"/>
              </a:rPr>
              <a:t>Goal: To better understand </a:t>
            </a:r>
            <a:r>
              <a:rPr lang="en-US" sz="2999" b="1" dirty="0" err="1">
                <a:solidFill>
                  <a:srgbClr val="2B2929"/>
                </a:solidFill>
                <a:latin typeface="+mj-lt"/>
                <a:ea typeface="Agrandir Bold"/>
                <a:cs typeface="Agrandir Bold"/>
                <a:sym typeface="Agrandir Bold"/>
              </a:rPr>
              <a:t>Olist's</a:t>
            </a:r>
            <a:r>
              <a:rPr lang="en-US" sz="2999" b="1" dirty="0">
                <a:solidFill>
                  <a:srgbClr val="2B2929"/>
                </a:solidFill>
                <a:latin typeface="+mj-lt"/>
                <a:ea typeface="Agrandir Bold"/>
                <a:cs typeface="Agrandir Bold"/>
                <a:sym typeface="Agrandir Bold"/>
              </a:rPr>
              <a:t> customers.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615600" y="3022651"/>
            <a:ext cx="9357930" cy="37371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99"/>
              </a:lnSpc>
            </a:pPr>
            <a:r>
              <a:rPr lang="en-US" sz="2999" b="1" dirty="0">
                <a:solidFill>
                  <a:srgbClr val="2B2929"/>
                </a:solidFill>
                <a:latin typeface="+mj-lt"/>
                <a:ea typeface="Agrandir Bold"/>
                <a:cs typeface="Agrandir Bold"/>
                <a:sym typeface="Agrandir Bold"/>
              </a:rPr>
              <a:t>Key Objectives:</a:t>
            </a:r>
          </a:p>
          <a:p>
            <a:pPr algn="l">
              <a:lnSpc>
                <a:spcPts val="4199"/>
              </a:lnSpc>
            </a:pPr>
            <a:endParaRPr lang="en-US" sz="2999" b="1" dirty="0">
              <a:solidFill>
                <a:srgbClr val="2B2929"/>
              </a:solidFill>
              <a:latin typeface="+mj-lt"/>
              <a:ea typeface="Agrandir Bold"/>
              <a:cs typeface="Agrandir Bold"/>
              <a:sym typeface="Agrandir Bold"/>
            </a:endParaRP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 b="1" dirty="0">
                <a:solidFill>
                  <a:srgbClr val="2B2929"/>
                </a:solidFill>
                <a:latin typeface="+mj-lt"/>
                <a:ea typeface="Agrandir Bold"/>
                <a:cs typeface="Agrandir Bold"/>
                <a:sym typeface="Agrandir Bold"/>
              </a:rPr>
              <a:t>Find out when customers are making purchases.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 b="1" dirty="0">
                <a:solidFill>
                  <a:srgbClr val="2B2929"/>
                </a:solidFill>
                <a:latin typeface="+mj-lt"/>
                <a:ea typeface="Agrandir Bold"/>
                <a:cs typeface="Agrandir Bold"/>
                <a:sym typeface="Agrandir Bold"/>
              </a:rPr>
              <a:t>Identify which product categories they are buying the most.</a:t>
            </a:r>
          </a:p>
          <a:p>
            <a:pPr marL="647698" lvl="1" indent="-323849" algn="l">
              <a:lnSpc>
                <a:spcPts val="4199"/>
              </a:lnSpc>
              <a:buFont typeface="Arial"/>
              <a:buChar char="•"/>
            </a:pPr>
            <a:r>
              <a:rPr lang="en-US" sz="2999" b="1" dirty="0">
                <a:solidFill>
                  <a:srgbClr val="2B2929"/>
                </a:solidFill>
                <a:latin typeface="+mj-lt"/>
                <a:ea typeface="Agrandir Bold"/>
                <a:cs typeface="Agrandir Bold"/>
                <a:sym typeface="Agrandir Bold"/>
              </a:rPr>
              <a:t>Determine which region has the highest number of orders.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615600" y="6774923"/>
            <a:ext cx="10349332" cy="1044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199"/>
              </a:lnSpc>
              <a:spcBef>
                <a:spcPct val="0"/>
              </a:spcBef>
            </a:pPr>
            <a:r>
              <a:rPr lang="en-US" sz="2999" b="1" dirty="0">
                <a:solidFill>
                  <a:srgbClr val="2B2929"/>
                </a:solidFill>
                <a:latin typeface="+mj-lt"/>
                <a:ea typeface="Agrandir Bold"/>
                <a:cs typeface="Agrandir Bold"/>
                <a:sym typeface="Agrandir Bold"/>
              </a:rPr>
              <a:t>Overall Purpose: To provide comprehensive insights that will improve the company's strategy and meet customer needs.</a:t>
            </a:r>
          </a:p>
        </p:txBody>
      </p:sp>
      <p:grpSp>
        <p:nvGrpSpPr>
          <p:cNvPr id="15" name="Group 15"/>
          <p:cNvGrpSpPr/>
          <p:nvPr/>
        </p:nvGrpSpPr>
        <p:grpSpPr>
          <a:xfrm>
            <a:off x="12791193" y="3002839"/>
            <a:ext cx="5147495" cy="6761186"/>
            <a:chOff x="0" y="0"/>
            <a:chExt cx="1355719" cy="1780724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355719" cy="1780724"/>
            </a:xfrm>
            <a:custGeom>
              <a:avLst/>
              <a:gdLst/>
              <a:ahLst/>
              <a:cxnLst/>
              <a:rect l="l" t="t" r="r" b="b"/>
              <a:pathLst>
                <a:path w="1355719" h="1780724">
                  <a:moveTo>
                    <a:pt x="60161" y="0"/>
                  </a:moveTo>
                  <a:lnTo>
                    <a:pt x="1295558" y="0"/>
                  </a:lnTo>
                  <a:cubicBezTo>
                    <a:pt x="1328784" y="0"/>
                    <a:pt x="1355719" y="26935"/>
                    <a:pt x="1355719" y="60161"/>
                  </a:cubicBezTo>
                  <a:lnTo>
                    <a:pt x="1355719" y="1720563"/>
                  </a:lnTo>
                  <a:cubicBezTo>
                    <a:pt x="1355719" y="1753789"/>
                    <a:pt x="1328784" y="1780724"/>
                    <a:pt x="1295558" y="1780724"/>
                  </a:cubicBezTo>
                  <a:lnTo>
                    <a:pt x="60161" y="1780724"/>
                  </a:lnTo>
                  <a:cubicBezTo>
                    <a:pt x="26935" y="1780724"/>
                    <a:pt x="0" y="1753789"/>
                    <a:pt x="0" y="1720563"/>
                  </a:cubicBezTo>
                  <a:lnTo>
                    <a:pt x="0" y="60161"/>
                  </a:lnTo>
                  <a:cubicBezTo>
                    <a:pt x="0" y="26935"/>
                    <a:pt x="26935" y="0"/>
                    <a:pt x="60161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rnd">
              <a:solidFill>
                <a:srgbClr val="009B5F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104775"/>
              <a:ext cx="1355719" cy="18854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40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>
            <a:off x="13072702" y="3563004"/>
            <a:ext cx="4584478" cy="5640856"/>
          </a:xfrm>
          <a:custGeom>
            <a:avLst/>
            <a:gdLst/>
            <a:ahLst/>
            <a:cxnLst/>
            <a:rect l="l" t="t" r="r" b="b"/>
            <a:pathLst>
              <a:path w="4584478" h="5640856">
                <a:moveTo>
                  <a:pt x="0" y="0"/>
                </a:moveTo>
                <a:lnTo>
                  <a:pt x="4584477" y="0"/>
                </a:lnTo>
                <a:lnTo>
                  <a:pt x="4584477" y="5640856"/>
                </a:lnTo>
                <a:lnTo>
                  <a:pt x="0" y="56408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799419" y="3501132"/>
            <a:ext cx="10689163" cy="2720878"/>
          </a:xfrm>
          <a:custGeom>
            <a:avLst/>
            <a:gdLst/>
            <a:ahLst/>
            <a:cxnLst/>
            <a:rect l="l" t="t" r="r" b="b"/>
            <a:pathLst>
              <a:path w="10689163" h="2720878">
                <a:moveTo>
                  <a:pt x="0" y="0"/>
                </a:moveTo>
                <a:lnTo>
                  <a:pt x="10689162" y="0"/>
                </a:lnTo>
                <a:lnTo>
                  <a:pt x="10689162" y="2720877"/>
                </a:lnTo>
                <a:lnTo>
                  <a:pt x="0" y="272087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  <p:transition spd="slow"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20992" y="2057011"/>
            <a:ext cx="14279911" cy="7532653"/>
          </a:xfrm>
          <a:custGeom>
            <a:avLst/>
            <a:gdLst/>
            <a:ahLst/>
            <a:cxnLst/>
            <a:rect l="l" t="t" r="r" b="b"/>
            <a:pathLst>
              <a:path w="14279911" h="7532653">
                <a:moveTo>
                  <a:pt x="0" y="0"/>
                </a:moveTo>
                <a:lnTo>
                  <a:pt x="14279911" y="0"/>
                </a:lnTo>
                <a:lnTo>
                  <a:pt x="14279911" y="7532653"/>
                </a:lnTo>
                <a:lnTo>
                  <a:pt x="0" y="753265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348615"/>
            <a:ext cx="18026743" cy="1226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0080"/>
              </a:lnSpc>
              <a:spcBef>
                <a:spcPct val="0"/>
              </a:spcBef>
            </a:pPr>
            <a:r>
              <a:rPr lang="en-US" sz="7200" b="1" u="none" strike="noStrike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Customers Growth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77913B-062F-4AA3-AD1A-DD9DC3E2FCC7}"/>
              </a:ext>
            </a:extLst>
          </p:cNvPr>
          <p:cNvSpPr txBox="1"/>
          <p:nvPr/>
        </p:nvSpPr>
        <p:spPr>
          <a:xfrm>
            <a:off x="14859000" y="2080823"/>
            <a:ext cx="3026298" cy="1515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27"/>
              </a:lnSpc>
            </a:pPr>
            <a:r>
              <a:rPr lang="ar-BH" sz="2876" b="1" dirty="0">
                <a:solidFill>
                  <a:srgbClr val="FF0404"/>
                </a:solidFill>
                <a:latin typeface="DM Sans Bold"/>
                <a:ea typeface="DM Sans Bold"/>
                <a:cs typeface="DM Sans Bold"/>
                <a:sym typeface="DM Sans Bold"/>
              </a:rPr>
              <a:t>43713</a:t>
            </a:r>
            <a:r>
              <a:rPr lang="en-US" sz="2876" b="1" dirty="0">
                <a:solidFill>
                  <a:srgbClr val="FF0404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876" b="1" dirty="0">
                <a:latin typeface="DM Sans Bold"/>
                <a:ea typeface="DM Sans Bold"/>
                <a:cs typeface="DM Sans Bold"/>
                <a:sym typeface="DM Sans Bold"/>
              </a:rPr>
              <a:t>unique Customers</a:t>
            </a:r>
          </a:p>
          <a:p>
            <a:pPr algn="ctr">
              <a:lnSpc>
                <a:spcPts val="4027"/>
              </a:lnSpc>
              <a:spcBef>
                <a:spcPct val="0"/>
              </a:spcBef>
            </a:pPr>
            <a:endParaRPr lang="en-US" sz="2876" b="1" dirty="0">
              <a:solidFill>
                <a:srgbClr val="2B2929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BDEABC-6639-49FC-9A6A-46DAE6219410}"/>
              </a:ext>
            </a:extLst>
          </p:cNvPr>
          <p:cNvSpPr txBox="1"/>
          <p:nvPr/>
        </p:nvSpPr>
        <p:spPr>
          <a:xfrm>
            <a:off x="14882812" y="3848100"/>
            <a:ext cx="3026298" cy="15159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027"/>
              </a:lnSpc>
            </a:pPr>
            <a:r>
              <a:rPr lang="ar-BH" sz="2876" b="1" dirty="0">
                <a:solidFill>
                  <a:srgbClr val="FF0404"/>
                </a:solidFill>
                <a:latin typeface="DM Sans Bold"/>
                <a:ea typeface="DM Sans Bold"/>
                <a:cs typeface="DM Sans Bold"/>
                <a:sym typeface="DM Sans Bold"/>
              </a:rPr>
              <a:t>43713</a:t>
            </a:r>
            <a:r>
              <a:rPr lang="en-US" sz="2876" b="1" dirty="0">
                <a:solidFill>
                  <a:srgbClr val="FF0404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2876" b="1" dirty="0">
                <a:latin typeface="DM Sans Bold"/>
                <a:ea typeface="DM Sans Bold"/>
                <a:cs typeface="DM Sans Bold"/>
                <a:sym typeface="DM Sans Bold"/>
              </a:rPr>
              <a:t>unique Customers</a:t>
            </a:r>
          </a:p>
          <a:p>
            <a:pPr algn="ctr">
              <a:lnSpc>
                <a:spcPts val="4027"/>
              </a:lnSpc>
              <a:spcBef>
                <a:spcPct val="0"/>
              </a:spcBef>
            </a:pPr>
            <a:endParaRPr lang="en-US" sz="2876" b="1" dirty="0">
              <a:solidFill>
                <a:srgbClr val="2B2929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2253366"/>
            <a:ext cx="12398246" cy="7454446"/>
          </a:xfrm>
          <a:custGeom>
            <a:avLst/>
            <a:gdLst/>
            <a:ahLst/>
            <a:cxnLst/>
            <a:rect l="l" t="t" r="r" b="b"/>
            <a:pathLst>
              <a:path w="12398246" h="7454446">
                <a:moveTo>
                  <a:pt x="0" y="0"/>
                </a:moveTo>
                <a:lnTo>
                  <a:pt x="12398246" y="0"/>
                </a:lnTo>
                <a:lnTo>
                  <a:pt x="12398246" y="7454445"/>
                </a:lnTo>
                <a:lnTo>
                  <a:pt x="0" y="7454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022946" y="2268846"/>
            <a:ext cx="3236354" cy="1816690"/>
          </a:xfrm>
          <a:custGeom>
            <a:avLst/>
            <a:gdLst/>
            <a:ahLst/>
            <a:cxnLst/>
            <a:rect l="l" t="t" r="r" b="b"/>
            <a:pathLst>
              <a:path w="3236354" h="1816690">
                <a:moveTo>
                  <a:pt x="0" y="0"/>
                </a:moveTo>
                <a:lnTo>
                  <a:pt x="3236354" y="0"/>
                </a:lnTo>
                <a:lnTo>
                  <a:pt x="3236354" y="1816690"/>
                </a:lnTo>
                <a:lnTo>
                  <a:pt x="0" y="181669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180229" y="4795261"/>
            <a:ext cx="2921788" cy="1488880"/>
          </a:xfrm>
          <a:custGeom>
            <a:avLst/>
            <a:gdLst/>
            <a:ahLst/>
            <a:cxnLst/>
            <a:rect l="l" t="t" r="r" b="b"/>
            <a:pathLst>
              <a:path w="2921788" h="1488880">
                <a:moveTo>
                  <a:pt x="0" y="0"/>
                </a:moveTo>
                <a:lnTo>
                  <a:pt x="2921788" y="0"/>
                </a:lnTo>
                <a:lnTo>
                  <a:pt x="2921788" y="1488880"/>
                </a:lnTo>
                <a:lnTo>
                  <a:pt x="0" y="14888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5" name="TextBox 5"/>
          <p:cNvSpPr txBox="1"/>
          <p:nvPr/>
        </p:nvSpPr>
        <p:spPr>
          <a:xfrm>
            <a:off x="0" y="358140"/>
            <a:ext cx="18288000" cy="116288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9520"/>
              </a:lnSpc>
              <a:spcBef>
                <a:spcPct val="0"/>
              </a:spcBef>
            </a:pPr>
            <a:r>
              <a:rPr lang="en-US" sz="6800" b="1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Customer Ordering Trends by Month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3792200" y="6509460"/>
            <a:ext cx="3881475" cy="288995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814"/>
              </a:lnSpc>
            </a:pPr>
            <a:r>
              <a:rPr lang="en-US" sz="2400" b="1" dirty="0">
                <a:solidFill>
                  <a:srgbClr val="FF0404"/>
                </a:solidFill>
                <a:latin typeface="DM Sans Bold"/>
                <a:ea typeface="DM Sans Bold"/>
                <a:cs typeface="DM Sans Bold"/>
                <a:sym typeface="DM Sans Bold"/>
              </a:rPr>
              <a:t> May</a:t>
            </a:r>
            <a:r>
              <a:rPr lang="en-US" sz="24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 -Mother's Day week</a:t>
            </a:r>
          </a:p>
          <a:p>
            <a:pPr algn="l">
              <a:lnSpc>
                <a:spcPts val="3814"/>
              </a:lnSpc>
            </a:pPr>
            <a:r>
              <a:rPr lang="en-US" sz="2400" b="1" dirty="0">
                <a:solidFill>
                  <a:srgbClr val="FF0404"/>
                </a:solidFill>
                <a:latin typeface="DM Sans Bold"/>
                <a:ea typeface="DM Sans Bold"/>
                <a:cs typeface="DM Sans Bold"/>
                <a:sym typeface="DM Sans Bold"/>
              </a:rPr>
              <a:t>Jun</a:t>
            </a:r>
            <a:r>
              <a:rPr lang="en-US" sz="24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-Valentine's week</a:t>
            </a:r>
          </a:p>
          <a:p>
            <a:pPr algn="l">
              <a:lnSpc>
                <a:spcPts val="3814"/>
              </a:lnSpc>
            </a:pPr>
            <a:r>
              <a:rPr lang="en-US" sz="2400" b="1" dirty="0">
                <a:solidFill>
                  <a:srgbClr val="FF0404"/>
                </a:solidFill>
                <a:latin typeface="DM Sans Bold"/>
                <a:ea typeface="DM Sans Bold"/>
                <a:cs typeface="DM Sans Bold"/>
                <a:sym typeface="DM Sans Bold"/>
              </a:rPr>
              <a:t>Aug</a:t>
            </a:r>
            <a:r>
              <a:rPr lang="en-US" sz="24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-Father's week</a:t>
            </a:r>
          </a:p>
          <a:p>
            <a:pPr algn="l">
              <a:lnSpc>
                <a:spcPts val="3814"/>
              </a:lnSpc>
            </a:pPr>
            <a:r>
              <a:rPr lang="en-US" sz="2400" b="1" dirty="0">
                <a:solidFill>
                  <a:srgbClr val="FF0404"/>
                </a:solidFill>
                <a:latin typeface="DM Sans Bold"/>
                <a:ea typeface="DM Sans Bold"/>
                <a:cs typeface="DM Sans Bold"/>
                <a:sym typeface="DM Sans Bold"/>
              </a:rPr>
              <a:t>Oct</a:t>
            </a:r>
            <a:r>
              <a:rPr lang="en-US" sz="24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-Child's Day week</a:t>
            </a:r>
          </a:p>
          <a:p>
            <a:pPr algn="l">
              <a:lnSpc>
                <a:spcPts val="3814"/>
              </a:lnSpc>
            </a:pPr>
            <a:r>
              <a:rPr lang="en-US" sz="2400" b="1" dirty="0">
                <a:solidFill>
                  <a:srgbClr val="FF0404"/>
                </a:solidFill>
                <a:latin typeface="DM Sans Bold"/>
                <a:ea typeface="DM Sans Bold"/>
                <a:cs typeface="DM Sans Bold"/>
                <a:sym typeface="DM Sans Bold"/>
              </a:rPr>
              <a:t>Nov</a:t>
            </a:r>
            <a:r>
              <a:rPr lang="en-US" sz="24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-Black Friday week</a:t>
            </a:r>
          </a:p>
          <a:p>
            <a:pPr algn="l">
              <a:lnSpc>
                <a:spcPts val="3814"/>
              </a:lnSpc>
              <a:spcBef>
                <a:spcPct val="0"/>
              </a:spcBef>
            </a:pPr>
            <a:endParaRPr lang="en-US" sz="2400" b="1" dirty="0">
              <a:solidFill>
                <a:srgbClr val="2B2929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  <p:transition spd="slow">
    <p:push dir="d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81000" y="1743074"/>
            <a:ext cx="12649200" cy="8467725"/>
          </a:xfrm>
          <a:custGeom>
            <a:avLst/>
            <a:gdLst/>
            <a:ahLst/>
            <a:cxnLst/>
            <a:rect l="l" t="t" r="r" b="b"/>
            <a:pathLst>
              <a:path w="12355311" h="7783846">
                <a:moveTo>
                  <a:pt x="0" y="0"/>
                </a:moveTo>
                <a:lnTo>
                  <a:pt x="12355311" y="0"/>
                </a:lnTo>
                <a:lnTo>
                  <a:pt x="12355311" y="7783846"/>
                </a:lnTo>
                <a:lnTo>
                  <a:pt x="0" y="778384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243841"/>
            <a:ext cx="18288000" cy="1226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 dirty="0"/>
              <a:t>Detailed Orders Analysis – November</a:t>
            </a:r>
            <a:r>
              <a:rPr lang="en-US" sz="72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</p:txBody>
      </p:sp>
      <p:sp>
        <p:nvSpPr>
          <p:cNvPr id="4" name="Freeform 4"/>
          <p:cNvSpPr/>
          <p:nvPr/>
        </p:nvSpPr>
        <p:spPr>
          <a:xfrm>
            <a:off x="13441886" y="6219871"/>
            <a:ext cx="4273530" cy="646371"/>
          </a:xfrm>
          <a:custGeom>
            <a:avLst/>
            <a:gdLst/>
            <a:ahLst/>
            <a:cxnLst/>
            <a:rect l="l" t="t" r="r" b="b"/>
            <a:pathLst>
              <a:path w="4273530" h="646371">
                <a:moveTo>
                  <a:pt x="0" y="0"/>
                </a:moveTo>
                <a:lnTo>
                  <a:pt x="4273530" y="0"/>
                </a:lnTo>
                <a:lnTo>
                  <a:pt x="4273530" y="646371"/>
                </a:lnTo>
                <a:lnTo>
                  <a:pt x="0" y="64637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13441886" y="3843134"/>
            <a:ext cx="4273530" cy="1969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193"/>
              </a:lnSpc>
            </a:pPr>
            <a:r>
              <a:rPr lang="en-US" sz="3709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Number of orders increased on</a:t>
            </a:r>
          </a:p>
          <a:p>
            <a:pPr algn="l">
              <a:lnSpc>
                <a:spcPts val="5193"/>
              </a:lnSpc>
              <a:spcBef>
                <a:spcPct val="0"/>
              </a:spcBef>
            </a:pPr>
            <a:r>
              <a:rPr lang="en-US" sz="3709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709" b="1" dirty="0">
                <a:solidFill>
                  <a:srgbClr val="FF0404"/>
                </a:solidFill>
                <a:latin typeface="DM Sans Bold"/>
                <a:ea typeface="DM Sans Bold"/>
                <a:cs typeface="DM Sans Bold"/>
                <a:sym typeface="DM Sans Bold"/>
              </a:rPr>
              <a:t>black Friday</a:t>
            </a:r>
          </a:p>
        </p:txBody>
      </p:sp>
    </p:spTree>
  </p:cSld>
  <p:clrMapOvr>
    <a:masterClrMapping/>
  </p:clrMapOvr>
  <p:transition spd="slow">
    <p:push dir="d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348615"/>
            <a:ext cx="18288000" cy="1226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6600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Discounted orders &amp; Vouchers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609600" y="2401706"/>
            <a:ext cx="7924800" cy="115352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30"/>
              </a:lnSpc>
            </a:pPr>
            <a:r>
              <a:rPr lang="en-US" sz="3307" b="1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5106</a:t>
            </a:r>
            <a:endParaRPr lang="en-US" sz="3307" b="1" dirty="0">
              <a:solidFill>
                <a:srgbClr val="2B2929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4630"/>
              </a:lnSpc>
            </a:pPr>
            <a:r>
              <a:rPr lang="en-US" sz="3307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Total discounted orders 2017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98E6CC-0A1E-439D-B14B-2CEAB7D57757}"/>
              </a:ext>
            </a:extLst>
          </p:cNvPr>
          <p:cNvSpPr txBox="1"/>
          <p:nvPr/>
        </p:nvSpPr>
        <p:spPr>
          <a:xfrm>
            <a:off x="9372600" y="2106753"/>
            <a:ext cx="3581400" cy="1743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30"/>
              </a:lnSpc>
            </a:pPr>
            <a:r>
              <a:rPr lang="en-US" sz="2800" b="1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1925</a:t>
            </a:r>
            <a:endParaRPr lang="en-US" sz="2800" b="1" dirty="0">
              <a:solidFill>
                <a:srgbClr val="2B2929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4630"/>
              </a:lnSpc>
            </a:pPr>
            <a:r>
              <a:rPr lang="en-US" sz="28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Total </a:t>
            </a:r>
            <a:r>
              <a:rPr lang="en-US" sz="2800" b="1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vouchers</a:t>
            </a:r>
            <a:r>
              <a:rPr lang="en-US" sz="28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 used in 2017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4CCEB1-B33C-410A-8C84-C9639D2AD557}"/>
              </a:ext>
            </a:extLst>
          </p:cNvPr>
          <p:cNvSpPr txBox="1"/>
          <p:nvPr/>
        </p:nvSpPr>
        <p:spPr>
          <a:xfrm>
            <a:off x="13213286" y="2106754"/>
            <a:ext cx="3779314" cy="17434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30"/>
              </a:lnSpc>
            </a:pPr>
            <a:r>
              <a:rPr lang="en-US" sz="2800" b="1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756</a:t>
            </a:r>
            <a:endParaRPr lang="en-US" sz="2800" b="1" dirty="0">
              <a:solidFill>
                <a:srgbClr val="2B2929"/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4630"/>
              </a:lnSpc>
            </a:pPr>
            <a:r>
              <a:rPr lang="en-US" sz="28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Orders paid fully with </a:t>
            </a:r>
            <a:r>
              <a:rPr lang="en-US" sz="2800" b="1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vouchers</a:t>
            </a:r>
          </a:p>
        </p:txBody>
      </p:sp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A946BAB-88CC-4D94-ABBD-4C6195847C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92300105"/>
              </p:ext>
            </p:extLst>
          </p:nvPr>
        </p:nvGraphicFramePr>
        <p:xfrm>
          <a:off x="9191625" y="4008304"/>
          <a:ext cx="7772400" cy="5504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28FAB4A9-C60E-4E73-8F2F-BC01C81FD4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59755069"/>
              </p:ext>
            </p:extLst>
          </p:nvPr>
        </p:nvGraphicFramePr>
        <p:xfrm>
          <a:off x="609600" y="4008304"/>
          <a:ext cx="7924800" cy="55041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 spd="slow">
    <p:push dir="d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348615"/>
            <a:ext cx="18288000" cy="1226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Geographic segmentation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182600" y="3924300"/>
            <a:ext cx="4070595" cy="2923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30"/>
              </a:lnSpc>
            </a:pPr>
            <a:r>
              <a:rPr lang="en-US" sz="3307" b="1" dirty="0">
                <a:solidFill>
                  <a:srgbClr val="FF0404"/>
                </a:solidFill>
                <a:latin typeface="DM Sans Bold"/>
                <a:ea typeface="DM Sans Bold"/>
                <a:cs typeface="DM Sans Bold"/>
                <a:sym typeface="DM Sans Bold"/>
              </a:rPr>
              <a:t>Southeast</a:t>
            </a:r>
          </a:p>
          <a:p>
            <a:pPr algn="ctr">
              <a:lnSpc>
                <a:spcPts val="4630"/>
              </a:lnSpc>
            </a:pPr>
            <a:r>
              <a:rPr lang="en-US" sz="3307" b="1" dirty="0">
                <a:solidFill>
                  <a:srgbClr val="FF0404"/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  <a:r>
              <a:rPr lang="en-US" sz="3307" b="1" dirty="0">
                <a:latin typeface="DM Sans Bold"/>
                <a:ea typeface="DM Sans Bold"/>
                <a:cs typeface="DM Sans Bold"/>
                <a:sym typeface="DM Sans Bold"/>
              </a:rPr>
              <a:t>the Highest</a:t>
            </a:r>
          </a:p>
          <a:p>
            <a:pPr algn="ctr">
              <a:lnSpc>
                <a:spcPts val="4630"/>
              </a:lnSpc>
            </a:pPr>
            <a:endParaRPr lang="en-US" sz="3307" b="1" dirty="0"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4630"/>
              </a:lnSpc>
            </a:pPr>
            <a:r>
              <a:rPr lang="en-US" sz="3307" b="1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North</a:t>
            </a:r>
            <a:br>
              <a:rPr lang="en-US" sz="3307" b="1" dirty="0">
                <a:latin typeface="DM Sans Bold"/>
                <a:ea typeface="DM Sans Bold"/>
                <a:cs typeface="DM Sans Bold"/>
                <a:sym typeface="DM Sans Bold"/>
              </a:rPr>
            </a:br>
            <a:r>
              <a:rPr lang="en-US" sz="3307" b="1" dirty="0">
                <a:latin typeface="DM Sans Bold"/>
                <a:ea typeface="DM Sans Bold"/>
                <a:cs typeface="DM Sans Bold"/>
                <a:sym typeface="DM Sans Bold"/>
              </a:rPr>
              <a:t>The lowest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3EEBBFC-98F9-4558-A904-4F159B328E4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823987"/>
              </p:ext>
            </p:extLst>
          </p:nvPr>
        </p:nvGraphicFramePr>
        <p:xfrm>
          <a:off x="1447800" y="2705100"/>
          <a:ext cx="9982200" cy="662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3"/>
          <p:cNvSpPr txBox="1"/>
          <p:nvPr/>
        </p:nvSpPr>
        <p:spPr>
          <a:xfrm>
            <a:off x="0" y="348615"/>
            <a:ext cx="18288000" cy="1226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Geographic segmentation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ED345F42-7DF3-4325-8999-9F2391031631}"/>
              </a:ext>
            </a:extLst>
          </p:cNvPr>
          <p:cNvSpPr txBox="1"/>
          <p:nvPr/>
        </p:nvSpPr>
        <p:spPr>
          <a:xfrm>
            <a:off x="13182600" y="3924300"/>
            <a:ext cx="4070595" cy="29232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630"/>
              </a:lnSpc>
            </a:pPr>
            <a:r>
              <a:rPr lang="en-US" sz="3307" b="1" dirty="0">
                <a:solidFill>
                  <a:srgbClr val="FF0404"/>
                </a:solidFill>
                <a:latin typeface="DM Sans Bold"/>
                <a:ea typeface="DM Sans Bold"/>
                <a:cs typeface="DM Sans Bold"/>
                <a:sym typeface="DM Sans Bold"/>
              </a:rPr>
              <a:t>Southeast</a:t>
            </a:r>
          </a:p>
          <a:p>
            <a:pPr algn="ctr">
              <a:lnSpc>
                <a:spcPts val="4630"/>
              </a:lnSpc>
            </a:pPr>
            <a:r>
              <a:rPr lang="en-US" sz="3307" b="1" dirty="0">
                <a:latin typeface="DM Sans Bold"/>
                <a:ea typeface="DM Sans Bold"/>
                <a:cs typeface="DM Sans Bold"/>
                <a:sym typeface="DM Sans Bold"/>
              </a:rPr>
              <a:t>Most Orders</a:t>
            </a:r>
          </a:p>
          <a:p>
            <a:pPr algn="ctr">
              <a:lnSpc>
                <a:spcPts val="4630"/>
              </a:lnSpc>
            </a:pPr>
            <a:endParaRPr lang="en-US" sz="3307" b="1" dirty="0">
              <a:latin typeface="DM Sans Bold"/>
              <a:ea typeface="DM Sans Bold"/>
              <a:cs typeface="DM Sans Bold"/>
              <a:sym typeface="DM Sans Bold"/>
            </a:endParaRPr>
          </a:p>
          <a:p>
            <a:pPr algn="ctr">
              <a:lnSpc>
                <a:spcPts val="4630"/>
              </a:lnSpc>
            </a:pPr>
            <a:r>
              <a:rPr lang="en-US" sz="3307" b="1" dirty="0">
                <a:solidFill>
                  <a:srgbClr val="FF0000"/>
                </a:solidFill>
                <a:latin typeface="DM Sans Bold"/>
                <a:ea typeface="DM Sans Bold"/>
                <a:cs typeface="DM Sans Bold"/>
                <a:sym typeface="DM Sans Bold"/>
              </a:rPr>
              <a:t>North</a:t>
            </a:r>
            <a:br>
              <a:rPr lang="en-US" sz="3307" b="1" dirty="0">
                <a:latin typeface="DM Sans Bold"/>
                <a:ea typeface="DM Sans Bold"/>
                <a:cs typeface="DM Sans Bold"/>
                <a:sym typeface="DM Sans Bold"/>
              </a:rPr>
            </a:br>
            <a:r>
              <a:rPr lang="en-US" sz="3307" b="1" dirty="0">
                <a:latin typeface="DM Sans Bold"/>
                <a:ea typeface="DM Sans Bold"/>
                <a:cs typeface="DM Sans Bold"/>
                <a:sym typeface="DM Sans Bold"/>
              </a:rPr>
              <a:t>Least orders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50FA2A2-FE7D-4190-A4D2-993D80A3F1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061047"/>
              </p:ext>
            </p:extLst>
          </p:nvPr>
        </p:nvGraphicFramePr>
        <p:xfrm>
          <a:off x="1447800" y="2628900"/>
          <a:ext cx="10896600" cy="6705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 spd="slow"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19391" y="2171700"/>
            <a:ext cx="14249217" cy="7552085"/>
          </a:xfrm>
          <a:custGeom>
            <a:avLst/>
            <a:gdLst/>
            <a:ahLst/>
            <a:cxnLst/>
            <a:rect l="l" t="t" r="r" b="b"/>
            <a:pathLst>
              <a:path w="14249217" h="7552085">
                <a:moveTo>
                  <a:pt x="0" y="0"/>
                </a:moveTo>
                <a:lnTo>
                  <a:pt x="14249217" y="0"/>
                </a:lnTo>
                <a:lnTo>
                  <a:pt x="14249217" y="7552085"/>
                </a:lnTo>
                <a:lnTo>
                  <a:pt x="0" y="75520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0" y="266700"/>
            <a:ext cx="18288000" cy="12268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6600" b="1" dirty="0">
                <a:solidFill>
                  <a:srgbClr val="2B2929"/>
                </a:solidFill>
                <a:latin typeface="DM Sans Bold"/>
                <a:ea typeface="DM Sans Bold"/>
                <a:cs typeface="DM Sans Bold"/>
                <a:sym typeface="DM Sans Bold"/>
              </a:rPr>
              <a:t>Customer Category group Preferences</a:t>
            </a:r>
          </a:p>
        </p:txBody>
      </p:sp>
    </p:spTree>
  </p:cSld>
  <p:clrMapOvr>
    <a:masterClrMapping/>
  </p:clrMapOvr>
  <p:transition spd="slow">
    <p:push dir="d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300</TotalTime>
  <Words>446</Words>
  <Application>Microsoft Office PowerPoint</Application>
  <PresentationFormat>Custom</PresentationFormat>
  <Paragraphs>110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DM Sans Bold</vt:lpstr>
      <vt:lpstr>Montserrat Bold</vt:lpstr>
      <vt:lpstr>var(--jp-code-font-family)</vt:lpstr>
      <vt:lpstr>Calibri</vt:lpstr>
      <vt:lpstr>Arial</vt:lpstr>
      <vt:lpstr>Comic Sans Bold</vt:lpstr>
      <vt:lpstr>Comic Sans</vt:lpstr>
      <vt:lpstr>Agrandir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</dc:title>
  <dc:creator>Lenovo</dc:creator>
  <cp:lastModifiedBy>Sayed Husain Shehab</cp:lastModifiedBy>
  <cp:revision>19</cp:revision>
  <dcterms:created xsi:type="dcterms:W3CDTF">2006-08-16T00:00:00Z</dcterms:created>
  <dcterms:modified xsi:type="dcterms:W3CDTF">2025-09-19T19:39:18Z</dcterms:modified>
  <dc:identifier>DAGzJdIShTY</dc:identifier>
</cp:coreProperties>
</file>