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0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91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3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57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7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57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0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6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0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2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7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8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F293-5C95-485F-AE97-AEC185EDB9D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1E5DA2-8338-4661-AC5B-CBBDB84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2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aniesmarketcap.com/india/largest-companies-in-india-by-market-ca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0AC6-55EB-5640-14BD-0BB200CA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74" y="1122363"/>
            <a:ext cx="9144000" cy="1807650"/>
          </a:xfrm>
        </p:spPr>
        <p:txBody>
          <a:bodyPr anchor="t">
            <a:normAutofit/>
          </a:bodyPr>
          <a:lstStyle/>
          <a:p>
            <a:r>
              <a:rPr lang="en-US" dirty="0"/>
              <a:t>Analysis of India's Top 500 Companies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C5D94-35E6-8200-2A65-913984091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722" y="2930013"/>
            <a:ext cx="9053052" cy="733988"/>
          </a:xfrm>
        </p:spPr>
        <p:txBody>
          <a:bodyPr anchor="ctr">
            <a:normAutofit/>
          </a:bodyPr>
          <a:lstStyle/>
          <a:p>
            <a:r>
              <a:rPr lang="en-US" dirty="0"/>
              <a:t>Based on Market Capitalization, Earnings, Revenue, </a:t>
            </a:r>
            <a:r>
              <a:rPr lang="en-US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Employees, Dividend Yield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396B-402D-B2D5-EB44-AD3D5C602F28}"/>
              </a:ext>
            </a:extLst>
          </p:cNvPr>
          <p:cNvSpPr txBox="1"/>
          <p:nvPr/>
        </p:nvSpPr>
        <p:spPr>
          <a:xfrm>
            <a:off x="1278193" y="4980543"/>
            <a:ext cx="256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Date : 24 June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368DF-3B2B-E3CC-A20E-3AB1D55109FD}"/>
              </a:ext>
            </a:extLst>
          </p:cNvPr>
          <p:cNvSpPr txBox="1"/>
          <p:nvPr/>
        </p:nvSpPr>
        <p:spPr>
          <a:xfrm>
            <a:off x="7020234" y="4980543"/>
            <a:ext cx="2654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Presented B</a:t>
            </a:r>
            <a:r>
              <a:rPr lang="en-IN" dirty="0"/>
              <a:t>y: </a:t>
            </a:r>
            <a:r>
              <a:rPr lang="en-IN" dirty="0" err="1"/>
              <a:t>Munaf</a:t>
            </a:r>
            <a:r>
              <a:rPr lang="en-IN" dirty="0"/>
              <a:t> K.</a:t>
            </a:r>
          </a:p>
        </p:txBody>
      </p:sp>
    </p:spTree>
    <p:extLst>
      <p:ext uri="{BB962C8B-B14F-4D97-AF65-F5344CB8AC3E}">
        <p14:creationId xmlns:p14="http://schemas.microsoft.com/office/powerpoint/2010/main" val="346944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0284-2BA8-061D-004A-FA4054AE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5071"/>
          </a:xfrm>
        </p:spPr>
        <p:txBody>
          <a:bodyPr/>
          <a:lstStyle/>
          <a:p>
            <a:r>
              <a:rPr lang="en-US" dirty="0"/>
              <a:t>Unique Findings Based 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3AF9-4AC0-455A-CB10-D93EC377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1. Market Capitalization Concentration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Top 10 Companies</a:t>
            </a:r>
            <a:r>
              <a:rPr lang="en-US" sz="2400" dirty="0"/>
              <a:t>: The top 10 companies hold over 25% of the total market cap among the top 500 companies. This concentration indicates that a small number of companies dominate the market.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Companies Included</a:t>
            </a:r>
            <a:r>
              <a:rPr lang="en-US" sz="2400" dirty="0"/>
              <a:t>: Reliance Industries, Tata Consultancy Services, HDFC Bank, Bharti Airtel, ICICI Bank, State Bank of India, Life Insurance Corporation, and Infosys.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595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0284-2BA8-061D-004A-FA4054AE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/>
          <a:lstStyle/>
          <a:p>
            <a:r>
              <a:rPr lang="en-US" dirty="0"/>
              <a:t>Unique Findings Based 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3AF9-4AC0-455A-CB10-D93EC377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83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2. Diversity in Sector Dominance</a:t>
            </a:r>
          </a:p>
          <a:p>
            <a:pPr marL="0" indent="0">
              <a:buNone/>
            </a:pPr>
            <a:endParaRPr lang="en-US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Technology and Finance</a:t>
            </a:r>
            <a:r>
              <a:rPr lang="en-US" sz="2200" dirty="0"/>
              <a:t>: Tata Consultancy Services and HDFC Bank are prominent leaders in the technology and financial sectors, respectively.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Energy Sector</a:t>
            </a:r>
            <a:r>
              <a:rPr lang="en-US" sz="2200" dirty="0"/>
              <a:t>: Reliance Industries and Coal India highlight the significant role of the energy sector in market capitalization and dividend yields.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9773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0284-2BA8-061D-004A-FA4054AE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2890"/>
          </a:xfrm>
        </p:spPr>
        <p:txBody>
          <a:bodyPr/>
          <a:lstStyle/>
          <a:p>
            <a:r>
              <a:rPr lang="en-US" dirty="0"/>
              <a:t>Unique Findings Based 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3AF9-4AC0-455A-CB10-D93EC377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490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3. Significant Dividend Yields in Financial and Energy Sectors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Financial Sector Leaders</a:t>
            </a:r>
            <a:r>
              <a:rPr lang="en-US" sz="2400" dirty="0"/>
              <a:t>: Canara Bank show high dividend yields of 10.4%, offering attractive returns for investors.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Energy Sector Contribution</a:t>
            </a:r>
            <a:r>
              <a:rPr lang="en-US" sz="2400" dirty="0"/>
              <a:t>: Coal India and Vedanta also provide substantial dividend yields, reinforcing the attractiveness of the energy sector for income-focused investments.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631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0284-2BA8-061D-004A-FA4054AE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68"/>
          </a:xfrm>
        </p:spPr>
        <p:txBody>
          <a:bodyPr/>
          <a:lstStyle/>
          <a:p>
            <a:r>
              <a:rPr lang="en-US" dirty="0"/>
              <a:t>Unique Findings Based 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3AF9-4AC0-455A-CB10-D93EC377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168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4. Top Companies by Employee Count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Major Employers</a:t>
            </a:r>
            <a:r>
              <a:rPr lang="en-US" sz="2400" dirty="0"/>
              <a:t>: Tata Consultancy Services, Infosys, Mahindra &amp; Mahindra, and Wipro are among the top employers, highlighting the employment generation capability of the IT and automotive sectors.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Significant Workforce</a:t>
            </a:r>
            <a:r>
              <a:rPr lang="en-US" sz="2400" dirty="0"/>
              <a:t>: Tata Consultancy Services employs over 615,000 individuals, the highest among the top companies.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842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0284-2BA8-061D-004A-FA4054AE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574"/>
          </a:xfrm>
        </p:spPr>
        <p:txBody>
          <a:bodyPr/>
          <a:lstStyle/>
          <a:p>
            <a:r>
              <a:rPr lang="en-US" dirty="0"/>
              <a:t>Unique Findings Based 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3AF9-4AC0-455A-CB10-D93EC377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5. Average Share Price Insight</a:t>
            </a:r>
          </a:p>
          <a:p>
            <a:pPr marL="0" indent="0">
              <a:buNone/>
            </a:pPr>
            <a:endParaRPr lang="en-US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High Share Price</a:t>
            </a:r>
            <a:r>
              <a:rPr lang="en-US" sz="2200" dirty="0"/>
              <a:t>: HDFC Bank stands out with an average share price of $57.89, indicating strong market valuation.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Technology Sector Valuation</a:t>
            </a:r>
            <a:r>
              <a:rPr lang="en-US" sz="2200" dirty="0"/>
              <a:t>: Tata Consultancy Services and Infosys have average share prices of $44.01 and $16.75, respectively, reflecting investor confidence in the technology sector.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0685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0284-2BA8-061D-004A-FA4054AE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897"/>
          </a:xfrm>
        </p:spPr>
        <p:txBody>
          <a:bodyPr/>
          <a:lstStyle/>
          <a:p>
            <a:r>
              <a:rPr lang="en-US" dirty="0"/>
              <a:t>Unique Findings Based 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3AF9-4AC0-455A-CB10-D93EC377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49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6. Employee Distribution Across Sectors</a:t>
            </a:r>
          </a:p>
          <a:p>
            <a:pPr marL="0" indent="0">
              <a:buNone/>
            </a:pPr>
            <a:endParaRPr lang="en-US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Technology Sector</a:t>
            </a:r>
            <a:r>
              <a:rPr lang="en-US" sz="2200" dirty="0"/>
              <a:t>: Employs a substantial portion of the workforce with Tata Consultancy Services and Infosys leading.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Banking Sector</a:t>
            </a:r>
            <a:r>
              <a:rPr lang="en-US" sz="2200" dirty="0"/>
              <a:t>: Significant employment by State Bank of India and HDFC Bank highlights the sector's contribution to job creation.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5884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9A3-B722-67F9-ECF8-B4FE18C4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322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Recommendations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E61A-4613-B67B-320B-B44E5D1D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592826"/>
            <a:ext cx="8596668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Focus on high-cap companies for stable investment opportunities.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Consider dividend yield when looking for income-generating investments.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Diversify investments across various sectors to mitigate risks.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Identify companies with strong growth potential.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Analyze macroeconomic factors that may influence company performance.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168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41E5-71F0-9A1A-9DC6-29D980AC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B707-CD42-A7FF-4ED2-7319A536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Market Dominance: The top 10 companies hold over 25% of the total market cap.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Sector Leaders: Technology and finance sectors lead in market cap and employment.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Dividend Opportunities: Financial and energy sectors offer the highest dividend yields.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Investment Focus: High-cap companies and those with strong growth potential present the best opportunities.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148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E50D1-486B-F4A6-A0EB-6743B94D2F24}"/>
              </a:ext>
            </a:extLst>
          </p:cNvPr>
          <p:cNvSpPr txBox="1"/>
          <p:nvPr/>
        </p:nvSpPr>
        <p:spPr>
          <a:xfrm>
            <a:off x="3716594" y="2588031"/>
            <a:ext cx="4011561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6600" dirty="0"/>
              <a:t>T</a:t>
            </a:r>
            <a:r>
              <a:rPr lang="en-IN" sz="6600" dirty="0"/>
              <a:t>hank You!</a:t>
            </a:r>
          </a:p>
        </p:txBody>
      </p:sp>
    </p:spTree>
    <p:extLst>
      <p:ext uri="{BB962C8B-B14F-4D97-AF65-F5344CB8AC3E}">
        <p14:creationId xmlns:p14="http://schemas.microsoft.com/office/powerpoint/2010/main" val="340376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E863-A1F7-43A0-6B00-0B78E3C8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DCA9-0A37-617C-5FDD-13862B21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435802" cy="4152388"/>
          </a:xfrm>
        </p:spPr>
        <p:txBody>
          <a:bodyPr>
            <a:norm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To understand the market position and performance of India's top 500 companies.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Data Source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Dataset from </a:t>
            </a:r>
            <a:r>
              <a:rPr lang="en-US" sz="2000" dirty="0" err="1">
                <a:hlinkClick r:id="rId2"/>
              </a:rPr>
              <a:t>CompaniesMarketCap</a:t>
            </a:r>
            <a:r>
              <a:rPr lang="en-US" sz="2000" dirty="0"/>
              <a:t> site.</a:t>
            </a:r>
          </a:p>
          <a:p>
            <a:pPr marL="0" indent="0">
              <a:buNone/>
            </a:pPr>
            <a:r>
              <a:rPr lang="en-US" sz="2000" dirty="0"/>
              <a:t>(Note: Data varies over time, and this analysis is based on data available at the time of analysis)</a:t>
            </a:r>
          </a:p>
        </p:txBody>
      </p:sp>
    </p:spTree>
    <p:extLst>
      <p:ext uri="{BB962C8B-B14F-4D97-AF65-F5344CB8AC3E}">
        <p14:creationId xmlns:p14="http://schemas.microsoft.com/office/powerpoint/2010/main" val="197408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71D2-9FBA-DA5D-3B08-8813641F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A572-03F7-3512-1988-412AEA20D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213129"/>
            <a:ext cx="5181600" cy="1503466"/>
          </a:xfrm>
        </p:spPr>
        <p:txBody>
          <a:bodyPr>
            <a:normAutofit/>
          </a:bodyPr>
          <a:lstStyle/>
          <a:p>
            <a:r>
              <a:rPr lang="en-US" sz="2400" dirty="0"/>
              <a:t>Total Market Cap: $4.241 trillion</a:t>
            </a:r>
          </a:p>
          <a:p>
            <a:r>
              <a:rPr lang="en-US" sz="2400" dirty="0"/>
              <a:t>Total Earnings: $239.34 billion</a:t>
            </a:r>
          </a:p>
          <a:p>
            <a:r>
              <a:rPr lang="en-US" sz="2400" dirty="0"/>
              <a:t>Total Revenue: $1.67 trillion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B49F2A-FD56-02DA-692C-EE5091567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3716595"/>
            <a:ext cx="5257799" cy="2431743"/>
          </a:xfrm>
        </p:spPr>
        <p:txBody>
          <a:bodyPr>
            <a:normAutofit/>
          </a:bodyPr>
          <a:lstStyle/>
          <a:p>
            <a:r>
              <a:rPr lang="en-US" sz="2400" dirty="0"/>
              <a:t>Total Employees: 7.186 million</a:t>
            </a:r>
          </a:p>
          <a:p>
            <a:r>
              <a:rPr lang="en-US" sz="2400" dirty="0"/>
              <a:t>Average Dividend Yield: 0.725%</a:t>
            </a:r>
          </a:p>
          <a:p>
            <a:r>
              <a:rPr lang="en-US" sz="2400" dirty="0"/>
              <a:t>Number of Companies: 570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98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FE80-D44F-6338-D36A-874836F0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74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Top 10 Companies by Market Capitalization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3C80-8F6D-2096-7AB0-9AA02899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522"/>
            <a:ext cx="8596668" cy="102573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Reliance Industries is the largest with a market cap of $232 billion, followed by Tata Consultancy Services at $159 billion.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E99A2-AD98-91FE-75DA-A377C34A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22948"/>
            <a:ext cx="8596668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5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F8CB-8074-F94F-F03C-DF7363D3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687"/>
            <a:ext cx="8596668" cy="917648"/>
          </a:xfrm>
        </p:spPr>
        <p:txBody>
          <a:bodyPr/>
          <a:lstStyle/>
          <a:p>
            <a:r>
              <a:rPr lang="en-IN" dirty="0"/>
              <a:t>Market Cap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A551-37EA-9309-B9B0-22F5669B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2"/>
            <a:ext cx="8596668" cy="671769"/>
          </a:xfrm>
        </p:spPr>
        <p:txBody>
          <a:bodyPr>
            <a:normAutofit/>
          </a:bodyPr>
          <a:lstStyle/>
          <a:p>
            <a:r>
              <a:rPr lang="en-US" sz="2400" dirty="0"/>
              <a:t>Reliance Industries holds the largest share at 21.17%.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8F9A9-93E2-2DD4-9B24-C73F09F63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1359"/>
            <a:ext cx="8596668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4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530C-4E04-CE0C-1AE8-FA8AB7EB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927"/>
            <a:ext cx="8522110" cy="1320800"/>
          </a:xfrm>
        </p:spPr>
        <p:txBody>
          <a:bodyPr>
            <a:normAutofit/>
          </a:bodyPr>
          <a:lstStyle/>
          <a:p>
            <a:r>
              <a:rPr lang="en-US" dirty="0"/>
              <a:t>Employee Count and Market Cap Comparison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0212-29CD-301F-37A8-CBA36094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17" y="5103811"/>
            <a:ext cx="8364793" cy="1055227"/>
          </a:xfrm>
        </p:spPr>
        <p:txBody>
          <a:bodyPr>
            <a:normAutofit/>
          </a:bodyPr>
          <a:lstStyle/>
          <a:p>
            <a:r>
              <a:rPr lang="en-US" sz="2400" dirty="0"/>
              <a:t>Companies with higher market caps often have more employees, but there are exceptions.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06385-CE4E-A898-B090-6F67942A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7" y="1514363"/>
            <a:ext cx="8364793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7788-F2A3-3AD0-A619-EB76188F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897"/>
          </a:xfrm>
        </p:spPr>
        <p:txBody>
          <a:bodyPr/>
          <a:lstStyle/>
          <a:p>
            <a:r>
              <a:rPr lang="en-US" dirty="0"/>
              <a:t>Top 10 Companies by Dividend Yield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FA9D-322F-F932-3771-BF4F8687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5186"/>
            <a:ext cx="8596668" cy="1173214"/>
          </a:xfrm>
        </p:spPr>
        <p:txBody>
          <a:bodyPr>
            <a:normAutofit/>
          </a:bodyPr>
          <a:lstStyle/>
          <a:p>
            <a:r>
              <a:rPr lang="en-US" sz="2400" dirty="0"/>
              <a:t>Canara Bank offers the highest dividend yield at 10.4%, followed by Coal India at 5.1%.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9E5C7-1333-F6C3-8B91-72BCB5E2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9666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0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8247-356C-0E9C-0826-7CFA451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8906"/>
          </a:xfrm>
        </p:spPr>
        <p:txBody>
          <a:bodyPr/>
          <a:lstStyle/>
          <a:p>
            <a:r>
              <a:rPr lang="en-US" dirty="0"/>
              <a:t>Top 10 Companies by Employee 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3977-93FE-F1CA-5655-5F1E8E0E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051" y="5294620"/>
            <a:ext cx="8435802" cy="1163381"/>
          </a:xfrm>
        </p:spPr>
        <p:txBody>
          <a:bodyPr>
            <a:normAutofit/>
          </a:bodyPr>
          <a:lstStyle/>
          <a:p>
            <a:r>
              <a:rPr lang="en-US" sz="2400" dirty="0"/>
              <a:t>Tata Consultancy Services employs the most people, with over 615,000 employees.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9B760-F0D3-3DEF-BDE0-43B9E344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51" y="1690688"/>
            <a:ext cx="8317952" cy="33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9A3-B722-67F9-ECF8-B4FE18C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Key Insights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E61A-4613-B67B-320B-B44E5D1D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35802" cy="32379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Reliance Industries dominates the market in terms of capitalization and revenue.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Larger companies tend to have more employees and higher sales.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Dividend yield varies significantly, with financial and energy companies often offering higher yields.</a:t>
            </a:r>
          </a:p>
        </p:txBody>
      </p:sp>
    </p:spTree>
    <p:extLst>
      <p:ext uri="{BB962C8B-B14F-4D97-AF65-F5344CB8AC3E}">
        <p14:creationId xmlns:p14="http://schemas.microsoft.com/office/powerpoint/2010/main" val="3887355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740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Analysis of India's Top 500 Companies</vt:lpstr>
      <vt:lpstr>Introduction</vt:lpstr>
      <vt:lpstr>Key Metrics Overview</vt:lpstr>
      <vt:lpstr>Top 10 Companies by Market Capitalization</vt:lpstr>
      <vt:lpstr>Market Cap Distribution</vt:lpstr>
      <vt:lpstr>Employee Count and Market Cap Comparison</vt:lpstr>
      <vt:lpstr>Top 10 Companies by Dividend Yield</vt:lpstr>
      <vt:lpstr>Top 10 Companies by Employee Count</vt:lpstr>
      <vt:lpstr>Key Insights </vt:lpstr>
      <vt:lpstr>Unique Findings Based on Analysis</vt:lpstr>
      <vt:lpstr>Unique Findings Based on Analysis</vt:lpstr>
      <vt:lpstr>Unique Findings Based on Analysis</vt:lpstr>
      <vt:lpstr>Unique Findings Based on Analysis</vt:lpstr>
      <vt:lpstr>Unique Findings Based on Analysis</vt:lpstr>
      <vt:lpstr>Unique Findings Based on Analysis</vt:lpstr>
      <vt:lpstr>Recommendations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Khorajiya</dc:creator>
  <cp:lastModifiedBy>Asif Khorajiya</cp:lastModifiedBy>
  <cp:revision>5</cp:revision>
  <dcterms:created xsi:type="dcterms:W3CDTF">2024-06-23T13:34:11Z</dcterms:created>
  <dcterms:modified xsi:type="dcterms:W3CDTF">2024-06-24T06:50:09Z</dcterms:modified>
</cp:coreProperties>
</file>