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7"/>
  </p:notesMasterIdLst>
  <p:sldIdLst>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203232"/>
                </a:solidFill>
                <a:latin typeface="Arial"/>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40F2FD1-9F03-407C-83CF-0141A04D02B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noRot="1" noChangeAspect="1"/>
          </p:cNvSpPr>
          <p:nvPr>
            <p:ph type="sldImg"/>
          </p:nvPr>
        </p:nvSpPr>
        <p:spPr>
          <a:xfrm>
            <a:off x="685800" y="1143000"/>
            <a:ext cx="5486400" cy="3086100"/>
          </a:xfrm>
          <a:prstGeom prst="rect">
            <a:avLst/>
          </a:prstGeom>
        </p:spPr>
      </p:sp>
      <p:sp>
        <p:nvSpPr>
          <p:cNvPr id="110"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GB" sz="2000" b="0" strike="noStrike" spc="-1">
                <a:latin typeface="Arial"/>
              </a:rPr>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likert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endParaRPr lang="en-US" sz="2000" b="0" strike="noStrike" spc="-1">
              <a:latin typeface="Arial"/>
            </a:endParaRPr>
          </a:p>
          <a:p>
            <a:pPr marL="216000" indent="-216000">
              <a:lnSpc>
                <a:spcPct val="100000"/>
              </a:lnSpc>
            </a:pPr>
            <a:endParaRPr lang="en-US" sz="2000" b="0" strike="noStrike" spc="-1">
              <a:latin typeface="Arial"/>
            </a:endParaRPr>
          </a:p>
          <a:p>
            <a:pPr marL="216000" indent="-216000">
              <a:lnSpc>
                <a:spcPct val="100000"/>
              </a:lnSpc>
            </a:pPr>
            <a:r>
              <a:rPr lang="en-GB" sz="2000" b="0" strike="noStrike" spc="-1">
                <a:latin typeface="Arial"/>
              </a:rPr>
              <a:t>You will get only one opportunity to present your Research Question ahead of the submission date.  Have your questions ready, and be ready to take notes on feedback.</a:t>
            </a:r>
            <a:endParaRPr lang="en-US" sz="2000" b="0" strike="noStrike" spc="-1">
              <a:latin typeface="Arial"/>
            </a:endParaRPr>
          </a:p>
        </p:txBody>
      </p:sp>
      <p:sp>
        <p:nvSpPr>
          <p:cNvPr id="11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E105607B-FF1E-458A-BC02-DB5D08E9C52D}" type="slidenum">
              <a:rPr lang="en-GB" sz="1200" b="0" strike="noStrike" spc="-1">
                <a:latin typeface="Times New Roman"/>
              </a:rPr>
              <a:t>2</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noRot="1" noChangeAspect="1"/>
          </p:cNvSpPr>
          <p:nvPr>
            <p:ph type="sldImg"/>
          </p:nvPr>
        </p:nvSpPr>
        <p:spPr>
          <a:xfrm>
            <a:off x="685800" y="1143000"/>
            <a:ext cx="5486400" cy="3086100"/>
          </a:xfrm>
          <a:prstGeom prst="rect">
            <a:avLst/>
          </a:prstGeom>
        </p:spPr>
      </p:sp>
      <p:sp>
        <p:nvSpPr>
          <p:cNvPr id="11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1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0B9E47DD-2322-44A3-B9E0-5B3B5CBF909A}" type="slidenum">
              <a:rPr lang="en-GB" sz="1200" b="0" strike="noStrike" spc="-1">
                <a:latin typeface="Times New Roman"/>
              </a:rPr>
              <a:t>3</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ftr"/>
          </p:nvPr>
        </p:nvSpPr>
        <p:spPr>
          <a:xfrm>
            <a:off x="965160" y="790920"/>
            <a:ext cx="7176600" cy="230400"/>
          </a:xfrm>
          <a:prstGeom prst="rect">
            <a:avLst/>
          </a:prstGeom>
        </p:spPr>
        <p:txBody>
          <a:bodyPr lIns="0" tIns="0" rIns="0" bIns="0">
            <a:noAutofit/>
          </a:bodyPr>
          <a:lstStyle/>
          <a:p>
            <a:pPr>
              <a:lnSpc>
                <a:spcPct val="100000"/>
              </a:lnSpc>
            </a:pPr>
            <a:r>
              <a:rPr lang="en-GB" sz="1500" b="0" strike="noStrike" spc="-1">
                <a:solidFill>
                  <a:srgbClr val="B3B9B9"/>
                </a:solidFill>
                <a:latin typeface="Arial"/>
              </a:rPr>
              <a:t>PRESENTATION TITLE (ADD VIA INSERT, HEADER &amp; FOOTER)</a:t>
            </a:r>
            <a:endParaRPr lang="en-US" sz="1500" b="0" strike="noStrike" spc="-1">
              <a:latin typeface="Times New Roman"/>
            </a:endParaRPr>
          </a:p>
        </p:txBody>
      </p:sp>
      <p:sp>
        <p:nvSpPr>
          <p:cNvPr id="7" name="PlaceHolder 2"/>
          <p:cNvSpPr>
            <a:spLocks noGrp="1"/>
          </p:cNvSpPr>
          <p:nvPr>
            <p:ph type="sldNum"/>
          </p:nvPr>
        </p:nvSpPr>
        <p:spPr>
          <a:xfrm>
            <a:off x="10616400" y="790920"/>
            <a:ext cx="622440" cy="230400"/>
          </a:xfrm>
          <a:prstGeom prst="rect">
            <a:avLst/>
          </a:prstGeom>
        </p:spPr>
        <p:txBody>
          <a:bodyPr lIns="0" tIns="0" rIns="0" bIns="0">
            <a:noAutofit/>
          </a:bodyPr>
          <a:lstStyle/>
          <a:p>
            <a:pPr algn="r">
              <a:lnSpc>
                <a:spcPct val="100000"/>
              </a:lnSpc>
            </a:pPr>
            <a:fld id="{75624251-7C5B-43F5-930F-86908A6CFD05}" type="slidenum">
              <a:rPr lang="en-GB" sz="1500" b="1" strike="noStrike" spc="-1">
                <a:solidFill>
                  <a:srgbClr val="B3B9B9"/>
                </a:solidFill>
                <a:latin typeface="Arial"/>
              </a:rPr>
              <a:t>‹#›</a:t>
            </a:fld>
            <a:endParaRPr lang="en-US" sz="1500" b="0" strike="noStrike" spc="-1">
              <a:latin typeface="Times New Roman"/>
            </a:endParaRPr>
          </a:p>
        </p:txBody>
      </p:sp>
      <p:sp>
        <p:nvSpPr>
          <p:cNvPr id="2" name="PlaceHolder 3"/>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203232"/>
                </a:solidFill>
                <a:latin typeface="Arial"/>
              </a:rPr>
              <a:t>Click to edit master title</a:t>
            </a:r>
            <a:endParaRPr lang="en-US" sz="7500" b="0" strike="noStrike" spc="-1">
              <a:solidFill>
                <a:srgbClr val="203232"/>
              </a:solidFill>
              <a:latin typeface="Arial"/>
            </a:endParaRPr>
          </a:p>
        </p:txBody>
      </p:sp>
      <p:sp>
        <p:nvSpPr>
          <p:cNvPr id="3" name="CustomShape 4"/>
          <p:cNvSpPr/>
          <p:nvPr/>
        </p:nvSpPr>
        <p:spPr>
          <a:xfrm>
            <a:off x="0" y="0"/>
            <a:ext cx="12191760" cy="14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 name="Picture 10"/>
          <p:cNvPicPr/>
          <p:nvPr/>
        </p:nvPicPr>
        <p:blipFill>
          <a:blip r:embed="rId14"/>
          <a:stretch/>
        </p:blipFill>
        <p:spPr>
          <a:xfrm>
            <a:off x="954000" y="5517360"/>
            <a:ext cx="2244600" cy="39672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C5FB5"/>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FFFFFF"/>
                </a:solidFill>
                <a:latin typeface="Arial"/>
              </a:rPr>
              <a:t>Click to edit master title</a:t>
            </a:r>
            <a:endParaRPr lang="en-US" sz="7500" b="0" strike="noStrike" spc="-1">
              <a:solidFill>
                <a:srgbClr val="203232"/>
              </a:solidFill>
              <a:latin typeface="Arial"/>
            </a:endParaRPr>
          </a:p>
        </p:txBody>
      </p:sp>
      <p:sp>
        <p:nvSpPr>
          <p:cNvPr id="43" name="PlaceHolder 2"/>
          <p:cNvSpPr>
            <a:spLocks noGrp="1"/>
          </p:cNvSpPr>
          <p:nvPr>
            <p:ph type="ftr"/>
          </p:nvPr>
        </p:nvSpPr>
        <p:spPr>
          <a:xfrm>
            <a:off x="965160" y="779760"/>
            <a:ext cx="7176600" cy="230400"/>
          </a:xfrm>
          <a:prstGeom prst="rect">
            <a:avLst/>
          </a:prstGeom>
        </p:spPr>
        <p:txBody>
          <a:bodyPr lIns="0" tIns="0" rIns="0" bIns="0">
            <a:noAutofit/>
          </a:bodyPr>
          <a:lstStyle/>
          <a:p>
            <a:pPr>
              <a:lnSpc>
                <a:spcPct val="100000"/>
              </a:lnSpc>
            </a:pPr>
            <a:r>
              <a:rPr lang="en-GB" sz="1500" b="0" strike="noStrike" spc="-1">
                <a:solidFill>
                  <a:srgbClr val="FFFFFF"/>
                </a:solidFill>
                <a:latin typeface="Arial"/>
              </a:rPr>
              <a:t>PRESENTATION TITLE (ADD VIA INSERT, HEADER &amp; FOOTER)</a:t>
            </a:r>
            <a:endParaRPr lang="en-US" sz="1500" b="0" strike="noStrike" spc="-1">
              <a:latin typeface="Times New Roman"/>
            </a:endParaRPr>
          </a:p>
        </p:txBody>
      </p:sp>
      <p:sp>
        <p:nvSpPr>
          <p:cNvPr id="44" name="PlaceHolder 3"/>
          <p:cNvSpPr>
            <a:spLocks noGrp="1"/>
          </p:cNvSpPr>
          <p:nvPr>
            <p:ph type="sldNum"/>
          </p:nvPr>
        </p:nvSpPr>
        <p:spPr>
          <a:xfrm>
            <a:off x="10616400" y="779760"/>
            <a:ext cx="622440" cy="230400"/>
          </a:xfrm>
          <a:prstGeom prst="rect">
            <a:avLst/>
          </a:prstGeom>
        </p:spPr>
        <p:txBody>
          <a:bodyPr lIns="0" tIns="0" rIns="0" bIns="0">
            <a:noAutofit/>
          </a:bodyPr>
          <a:lstStyle/>
          <a:p>
            <a:pPr algn="r">
              <a:lnSpc>
                <a:spcPct val="100000"/>
              </a:lnSpc>
            </a:pPr>
            <a:fld id="{32D22891-C7C5-4CE7-AB24-8FE7728F60BB}" type="slidenum">
              <a:rPr lang="en-GB" sz="1500" b="1" strike="noStrike" spc="-1">
                <a:solidFill>
                  <a:srgbClr val="FFFFFF"/>
                </a:solidFill>
                <a:latin typeface="Arial"/>
              </a:rPr>
              <a:t>‹#›</a:t>
            </a:fld>
            <a:endParaRPr lang="en-US" sz="1500" b="0" strike="noStrike" spc="-1">
              <a:latin typeface="Times New Roman"/>
            </a:endParaRPr>
          </a:p>
        </p:txBody>
      </p:sp>
      <p:pic>
        <p:nvPicPr>
          <p:cNvPr id="45" name="Picture 7" descr="A picture containing drawing&#10;&#10;Description automatically generated"/>
          <p:cNvPicPr/>
          <p:nvPr/>
        </p:nvPicPr>
        <p:blipFill>
          <a:blip r:embed="rId14"/>
          <a:stretch/>
        </p:blipFill>
        <p:spPr>
          <a:xfrm>
            <a:off x="954000" y="5511600"/>
            <a:ext cx="2242440" cy="397440"/>
          </a:xfrm>
          <a:prstGeom prst="rect">
            <a:avLst/>
          </a:prstGeom>
          <a:ln>
            <a:noFill/>
          </a:ln>
        </p:spPr>
      </p:pic>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2" name="TextShape 1"/>
          <p:cNvSpPr txBox="1"/>
          <p:nvPr/>
        </p:nvSpPr>
        <p:spPr>
          <a:xfrm>
            <a:off x="953999" y="2633026"/>
            <a:ext cx="11110753" cy="2159640"/>
          </a:xfrm>
          <a:prstGeom prst="rect">
            <a:avLst/>
          </a:prstGeom>
          <a:noFill/>
          <a:ln>
            <a:noFill/>
          </a:ln>
        </p:spPr>
        <p:txBody>
          <a:bodyPr lIns="0" tIns="0" rIns="0" bIns="0">
            <a:normAutofit/>
          </a:bodyPr>
          <a:lstStyle/>
          <a:p>
            <a:pPr>
              <a:lnSpc>
                <a:spcPts val="7999"/>
              </a:lnSpc>
            </a:pPr>
            <a:r>
              <a:rPr lang="en-US" sz="2000" b="1" strike="noStrike" spc="-202" dirty="0">
                <a:solidFill>
                  <a:srgbClr val="FFFFFF"/>
                </a:solidFill>
                <a:latin typeface="Arial"/>
              </a:rPr>
              <a:t>Research Question : </a:t>
            </a:r>
            <a:r>
              <a:rPr lang="en-US" sz="2400" b="1" strike="noStrike" spc="-202" dirty="0">
                <a:solidFill>
                  <a:srgbClr val="FFFFFF"/>
                </a:solidFill>
                <a:latin typeface="Arial"/>
              </a:rPr>
              <a:t>Is there a correlation between a university's teaching score and research score?</a:t>
            </a:r>
          </a:p>
          <a:p>
            <a:pPr>
              <a:lnSpc>
                <a:spcPts val="7999"/>
              </a:lnSpc>
            </a:pPr>
            <a:endParaRPr lang="en-US" sz="2000" b="0" strike="noStrike" spc="-1" dirty="0">
              <a:solidFill>
                <a:srgbClr val="203232"/>
              </a:solidFill>
              <a:latin typeface="Arial"/>
            </a:endParaRPr>
          </a:p>
        </p:txBody>
      </p:sp>
      <p:sp>
        <p:nvSpPr>
          <p:cNvPr id="93" name="TextShape 2"/>
          <p:cNvSpPr txBox="1"/>
          <p:nvPr/>
        </p:nvSpPr>
        <p:spPr>
          <a:xfrm>
            <a:off x="954000" y="2059618"/>
            <a:ext cx="11306062" cy="887768"/>
          </a:xfrm>
          <a:prstGeom prst="rect">
            <a:avLst/>
          </a:prstGeom>
          <a:noFill/>
          <a:ln>
            <a:noFill/>
          </a:ln>
        </p:spPr>
        <p:txBody>
          <a:bodyPr lIns="0" tIns="0" rIns="0" bIns="0">
            <a:noAutofit/>
          </a:bodyPr>
          <a:lstStyle/>
          <a:p>
            <a:pPr>
              <a:lnSpc>
                <a:spcPts val="2880"/>
              </a:lnSpc>
              <a:spcAft>
                <a:spcPts val="992"/>
              </a:spcAft>
              <a:tabLst>
                <a:tab pos="0" algn="l"/>
              </a:tabLst>
            </a:pPr>
            <a:r>
              <a:rPr lang="en-US" sz="2000" b="1" strike="noStrike" spc="-100" dirty="0">
                <a:solidFill>
                  <a:srgbClr val="FFFFFF"/>
                </a:solidFill>
                <a:latin typeface="Arial"/>
              </a:rPr>
              <a:t>Group Name: A</a:t>
            </a:r>
            <a:r>
              <a:rPr lang="en-US" sz="2000" b="1" spc="-100" dirty="0">
                <a:solidFill>
                  <a:srgbClr val="FFFFFF"/>
                </a:solidFill>
                <a:latin typeface="Arial"/>
              </a:rPr>
              <a:t>_group15</a:t>
            </a:r>
            <a:r>
              <a:rPr lang="en-US" sz="2000" b="1" strike="noStrike" spc="-100" dirty="0">
                <a:solidFill>
                  <a:srgbClr val="FFFFFF"/>
                </a:solidFill>
                <a:latin typeface="Arial"/>
              </a:rPr>
              <a:t>                                                    Name of Student Presenting</a:t>
            </a:r>
            <a:r>
              <a:rPr lang="en-US" sz="2000" b="1" strike="noStrike" spc="-100">
                <a:solidFill>
                  <a:srgbClr val="FFFFFF"/>
                </a:solidFill>
                <a:latin typeface="Arial"/>
              </a:rPr>
              <a:t>:</a:t>
            </a:r>
            <a:r>
              <a:rPr lang="en-US" sz="2000" b="1" spc="-100">
                <a:solidFill>
                  <a:srgbClr val="FFFFFF"/>
                </a:solidFill>
                <a:latin typeface="Arial"/>
              </a:rPr>
              <a:t> </a:t>
            </a:r>
            <a:endParaRPr lang="en-US" sz="2000" b="0" strike="noStrike" spc="-1" dirty="0">
              <a:latin typeface="Arial"/>
            </a:endParaRPr>
          </a:p>
        </p:txBody>
      </p:sp>
      <p:sp>
        <p:nvSpPr>
          <p:cNvPr id="94" name="TextShape 3"/>
          <p:cNvSpPr txBox="1"/>
          <p:nvPr/>
        </p:nvSpPr>
        <p:spPr>
          <a:xfrm>
            <a:off x="965160" y="274320"/>
            <a:ext cx="10455120" cy="1287194"/>
          </a:xfrm>
          <a:prstGeom prst="rect">
            <a:avLst/>
          </a:prstGeom>
          <a:noFill/>
          <a:ln>
            <a:noFill/>
          </a:ln>
        </p:spPr>
        <p:txBody>
          <a:bodyPr lIns="0" tIns="0" rIns="0" bIns="0">
            <a:noAutofit/>
          </a:bodyPr>
          <a:lstStyle/>
          <a:p>
            <a:pPr>
              <a:lnSpc>
                <a:spcPct val="100000"/>
              </a:lnSpc>
            </a:pPr>
            <a:r>
              <a:rPr lang="en-GB" sz="1500" b="0" strike="noStrike" spc="-1" dirty="0">
                <a:solidFill>
                  <a:srgbClr val="FFFFFF"/>
                </a:solidFill>
                <a:latin typeface="Arial"/>
              </a:rPr>
              <a:t>7COM1079-2024 Student Group No: A_group15                Names of Student Attendees :</a:t>
            </a:r>
            <a:r>
              <a:rPr lang="en-GB" sz="1500" b="1" strike="noStrike" spc="-1" dirty="0" err="1">
                <a:solidFill>
                  <a:srgbClr val="FFFFFF"/>
                </a:solidFill>
                <a:latin typeface="Arial"/>
              </a:rPr>
              <a:t>Trinadh</a:t>
            </a:r>
            <a:r>
              <a:rPr lang="en-GB" sz="1500" b="1" strike="noStrike" spc="-1" dirty="0">
                <a:solidFill>
                  <a:srgbClr val="FFFFFF"/>
                </a:solidFill>
                <a:latin typeface="Arial"/>
              </a:rPr>
              <a:t> </a:t>
            </a:r>
            <a:r>
              <a:rPr lang="en-GB" sz="1500" b="1" strike="noStrike" spc="-1" dirty="0" err="1">
                <a:solidFill>
                  <a:srgbClr val="FFFFFF"/>
                </a:solidFill>
                <a:latin typeface="Arial"/>
              </a:rPr>
              <a:t>Rongala</a:t>
            </a:r>
            <a:endParaRPr lang="en-GB" sz="1500" b="1" strike="noStrike" spc="-1" dirty="0">
              <a:solidFill>
                <a:srgbClr val="FFFFFF"/>
              </a:solidFill>
              <a:latin typeface="Arial"/>
            </a:endParaRPr>
          </a:p>
          <a:p>
            <a:pPr>
              <a:lnSpc>
                <a:spcPct val="100000"/>
              </a:lnSpc>
            </a:pPr>
            <a:r>
              <a:rPr lang="en-GB" sz="1500" b="1" spc="-1" dirty="0">
                <a:solidFill>
                  <a:srgbClr val="FFFFFF"/>
                </a:solidFill>
                <a:latin typeface="Arial"/>
              </a:rPr>
              <a:t>								 </a:t>
            </a:r>
            <a:r>
              <a:rPr lang="en-GB" sz="1500" b="1" spc="-1" dirty="0" err="1">
                <a:solidFill>
                  <a:srgbClr val="FFFFFF"/>
                </a:solidFill>
                <a:latin typeface="Arial"/>
              </a:rPr>
              <a:t>Prabhandha</a:t>
            </a:r>
            <a:r>
              <a:rPr lang="en-GB" sz="1500" b="1" spc="-1" dirty="0">
                <a:solidFill>
                  <a:srgbClr val="FFFFFF"/>
                </a:solidFill>
                <a:latin typeface="Arial"/>
              </a:rPr>
              <a:t> </a:t>
            </a:r>
            <a:r>
              <a:rPr lang="en-GB" sz="1500" b="1" spc="-1" dirty="0" err="1">
                <a:solidFill>
                  <a:srgbClr val="FFFFFF"/>
                </a:solidFill>
                <a:latin typeface="Arial"/>
              </a:rPr>
              <a:t>Arram</a:t>
            </a:r>
            <a:endParaRPr lang="en-GB" sz="1500" b="1" spc="-1" dirty="0">
              <a:solidFill>
                <a:srgbClr val="FFFFFF"/>
              </a:solidFill>
              <a:latin typeface="Arial"/>
            </a:endParaRPr>
          </a:p>
          <a:p>
            <a:pPr>
              <a:lnSpc>
                <a:spcPct val="100000"/>
              </a:lnSpc>
            </a:pPr>
            <a:r>
              <a:rPr lang="en-GB" sz="1500" b="1" strike="noStrike" spc="-1" dirty="0">
                <a:solidFill>
                  <a:srgbClr val="FFFFFF"/>
                </a:solidFill>
                <a:latin typeface="Arial"/>
              </a:rPr>
              <a:t>								 </a:t>
            </a:r>
            <a:r>
              <a:rPr lang="en-GB" sz="1500" b="1" strike="noStrike" spc="-1" dirty="0" err="1">
                <a:solidFill>
                  <a:srgbClr val="FFFFFF"/>
                </a:solidFill>
                <a:latin typeface="Arial"/>
              </a:rPr>
              <a:t>varun</a:t>
            </a:r>
            <a:endParaRPr lang="en-GB" sz="1500" b="1" strike="noStrike" spc="-1" dirty="0">
              <a:solidFill>
                <a:srgbClr val="FFFFFF"/>
              </a:solidFill>
              <a:latin typeface="Arial"/>
            </a:endParaRPr>
          </a:p>
          <a:p>
            <a:pPr>
              <a:lnSpc>
                <a:spcPct val="100000"/>
              </a:lnSpc>
            </a:pPr>
            <a:r>
              <a:rPr lang="en-GB" sz="1500" b="1" spc="-1" dirty="0">
                <a:solidFill>
                  <a:srgbClr val="FFFFFF"/>
                </a:solidFill>
                <a:latin typeface="Arial"/>
              </a:rPr>
              <a:t>								 Rahul</a:t>
            </a:r>
          </a:p>
          <a:p>
            <a:pPr>
              <a:lnSpc>
                <a:spcPct val="100000"/>
              </a:lnSpc>
            </a:pPr>
            <a:r>
              <a:rPr lang="en-GB" sz="1500" b="1" strike="noStrike" spc="-1" dirty="0">
                <a:solidFill>
                  <a:srgbClr val="FFFFFF"/>
                </a:solidFill>
                <a:latin typeface="Arial"/>
              </a:rPr>
              <a:t>								 </a:t>
            </a:r>
            <a:r>
              <a:rPr lang="en-GB" sz="1500" b="1" spc="-1" dirty="0">
                <a:solidFill>
                  <a:srgbClr val="FFFFFF"/>
                </a:solidFill>
                <a:latin typeface="Arial"/>
              </a:rPr>
              <a:t>Swathi </a:t>
            </a:r>
            <a:r>
              <a:rPr lang="en-GB" sz="1500" b="1" spc="-1" dirty="0" err="1">
                <a:solidFill>
                  <a:srgbClr val="FFFFFF"/>
                </a:solidFill>
                <a:latin typeface="Arial"/>
              </a:rPr>
              <a:t>Munagala</a:t>
            </a:r>
            <a:endParaRPr lang="en-GB" sz="1500" b="1" strike="noStrike" spc="-1" dirty="0">
              <a:solidFill>
                <a:srgbClr val="FFFFFF"/>
              </a:solidFill>
              <a:latin typeface="Arial"/>
            </a:endParaRPr>
          </a:p>
          <a:p>
            <a:pPr>
              <a:lnSpc>
                <a:spcPct val="100000"/>
              </a:lnSpc>
            </a:pPr>
            <a:endParaRPr lang="en-GB" sz="1500" b="0" strike="noStrike" spc="-1" dirty="0">
              <a:solidFill>
                <a:srgbClr val="FFFFFF"/>
              </a:solidFill>
              <a:latin typeface="Arial"/>
            </a:endParaRPr>
          </a:p>
          <a:p>
            <a:pPr>
              <a:lnSpc>
                <a:spcPct val="100000"/>
              </a:lnSpc>
            </a:pPr>
            <a:r>
              <a:rPr lang="en-GB" sz="1500" spc="-1" dirty="0">
                <a:solidFill>
                  <a:srgbClr val="FFFFFF"/>
                </a:solidFill>
                <a:latin typeface="Arial"/>
              </a:rPr>
              <a:t>	</a:t>
            </a:r>
            <a:endParaRPr lang="en-US" sz="1500" b="0" strike="noStrike" spc="-1" dirty="0">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965160" y="1285200"/>
            <a:ext cx="10109880" cy="413280"/>
          </a:xfrm>
          <a:prstGeom prst="rect">
            <a:avLst/>
          </a:prstGeom>
          <a:noFill/>
          <a:ln>
            <a:noFill/>
          </a:ln>
        </p:spPr>
        <p:txBody>
          <a:bodyPr lIns="0" tIns="0" rIns="0" bIns="0">
            <a:noAutofit/>
          </a:bodyPr>
          <a:lstStyle/>
          <a:p>
            <a:pPr>
              <a:lnSpc>
                <a:spcPts val="2880"/>
              </a:lnSpc>
              <a:spcAft>
                <a:spcPts val="992"/>
              </a:spcAft>
              <a:tabLst>
                <a:tab pos="0" algn="l"/>
              </a:tabLst>
            </a:pPr>
            <a:r>
              <a:rPr lang="en-US" sz="3600" b="1" strike="noStrike" spc="-100" dirty="0">
                <a:solidFill>
                  <a:srgbClr val="203232"/>
                </a:solidFill>
                <a:latin typeface="Arial"/>
              </a:rPr>
              <a:t>Dataset URL</a:t>
            </a:r>
            <a:r>
              <a:rPr lang="en-US" sz="1600" b="1" strike="noStrike" spc="-100" dirty="0">
                <a:solidFill>
                  <a:schemeClr val="accent3"/>
                </a:solidFill>
                <a:latin typeface="+mj-lt"/>
              </a:rPr>
              <a:t>: </a:t>
            </a:r>
            <a:r>
              <a:rPr lang="en-GB" sz="1600" b="0" strike="noStrike" spc="-1" dirty="0">
                <a:solidFill>
                  <a:schemeClr val="accent3"/>
                </a:solidFill>
                <a:latin typeface="+mj-lt"/>
              </a:rPr>
              <a:t>https://www.kaggle.com/datasets/alitaqi000/world-university-rankings-2023,DS124</a:t>
            </a:r>
            <a:endParaRPr lang="en-US" sz="1600" b="0" strike="noStrike" spc="-1" dirty="0">
              <a:solidFill>
                <a:schemeClr val="accent3"/>
              </a:solidFill>
              <a:latin typeface="+mj-lt"/>
            </a:endParaRPr>
          </a:p>
        </p:txBody>
      </p:sp>
      <p:sp>
        <p:nvSpPr>
          <p:cNvPr id="96" name="TextShape 2"/>
          <p:cNvSpPr txBox="1"/>
          <p:nvPr/>
        </p:nvSpPr>
        <p:spPr>
          <a:xfrm>
            <a:off x="965160" y="324364"/>
            <a:ext cx="9989280" cy="716646"/>
          </a:xfrm>
          <a:prstGeom prst="rect">
            <a:avLst/>
          </a:prstGeom>
          <a:noFill/>
          <a:ln>
            <a:noFill/>
          </a:ln>
        </p:spPr>
        <p:txBody>
          <a:bodyPr lIns="0" tIns="0" rIns="0" bIns="0">
            <a:noAutofit/>
          </a:bodyPr>
          <a:lstStyle/>
          <a:p>
            <a:pPr>
              <a:lnSpc>
                <a:spcPct val="100000"/>
              </a:lnSpc>
            </a:pPr>
            <a:r>
              <a:rPr lang="en-GB" sz="1500" b="0" strike="noStrike" spc="-1" dirty="0">
                <a:solidFill>
                  <a:srgbClr val="B3B9B9"/>
                </a:solidFill>
                <a:latin typeface="Arial"/>
              </a:rPr>
              <a:t>7COM1079-2024  Student Group No: A_group15                 Names of Student Group Attendees : </a:t>
            </a:r>
            <a:r>
              <a:rPr lang="en-GB" sz="1500" b="0" strike="noStrike" spc="-1" dirty="0" err="1">
                <a:solidFill>
                  <a:srgbClr val="B3B9B9"/>
                </a:solidFill>
                <a:latin typeface="Arial"/>
              </a:rPr>
              <a:t>Trinadh</a:t>
            </a:r>
            <a:r>
              <a:rPr lang="en-GB" sz="1500" b="0" strike="noStrike" spc="-1" dirty="0">
                <a:solidFill>
                  <a:srgbClr val="B3B9B9"/>
                </a:solidFill>
                <a:latin typeface="Arial"/>
              </a:rPr>
              <a:t>  ,  </a:t>
            </a:r>
            <a:r>
              <a:rPr lang="en-GB" sz="1500" spc="-1" dirty="0" err="1">
                <a:solidFill>
                  <a:srgbClr val="B3B9B9"/>
                </a:solidFill>
                <a:latin typeface="Arial"/>
              </a:rPr>
              <a:t>P</a:t>
            </a:r>
            <a:r>
              <a:rPr lang="en-GB" sz="1500" b="0" strike="noStrike" spc="-1" dirty="0" err="1">
                <a:solidFill>
                  <a:srgbClr val="B3B9B9"/>
                </a:solidFill>
                <a:latin typeface="Arial"/>
              </a:rPr>
              <a:t>rabhandha</a:t>
            </a:r>
            <a:r>
              <a:rPr lang="en-GB" sz="1500" b="0" strike="noStrike" spc="-1" dirty="0">
                <a:solidFill>
                  <a:srgbClr val="B3B9B9"/>
                </a:solidFill>
                <a:latin typeface="Arial"/>
              </a:rPr>
              <a:t> , </a:t>
            </a:r>
            <a:r>
              <a:rPr lang="en-GB" sz="1500" spc="-1" dirty="0">
                <a:solidFill>
                  <a:srgbClr val="B3B9B9"/>
                </a:solidFill>
                <a:latin typeface="Arial"/>
              </a:rPr>
              <a:t>S</a:t>
            </a:r>
            <a:r>
              <a:rPr lang="en-GB" sz="1500" b="0" strike="noStrike" spc="-1" dirty="0">
                <a:solidFill>
                  <a:srgbClr val="B3B9B9"/>
                </a:solidFill>
                <a:latin typeface="Arial"/>
              </a:rPr>
              <a:t>wathi, Varun, Rahul </a:t>
            </a:r>
            <a:endParaRPr lang="en-US" sz="1500" b="0" strike="noStrike" spc="-1" dirty="0">
              <a:solidFill>
                <a:schemeClr val="bg1">
                  <a:lumMod val="75000"/>
                </a:schemeClr>
              </a:solidFill>
              <a:latin typeface="Times New Roman"/>
            </a:endParaRPr>
          </a:p>
        </p:txBody>
      </p:sp>
      <p:sp>
        <p:nvSpPr>
          <p:cNvPr id="97" name="TextShape 3"/>
          <p:cNvSpPr txBox="1"/>
          <p:nvPr/>
        </p:nvSpPr>
        <p:spPr>
          <a:xfrm>
            <a:off x="10954440" y="555480"/>
            <a:ext cx="622440" cy="230400"/>
          </a:xfrm>
          <a:prstGeom prst="rect">
            <a:avLst/>
          </a:prstGeom>
          <a:noFill/>
          <a:ln>
            <a:noFill/>
          </a:ln>
        </p:spPr>
        <p:txBody>
          <a:bodyPr lIns="0" tIns="0" rIns="0" bIns="0">
            <a:noAutofit/>
          </a:bodyPr>
          <a:lstStyle/>
          <a:p>
            <a:pPr algn="r">
              <a:lnSpc>
                <a:spcPct val="100000"/>
              </a:lnSpc>
            </a:pPr>
            <a:r>
              <a:rPr lang="en-US" sz="1500" b="1" strike="noStrike" spc="-1">
                <a:solidFill>
                  <a:srgbClr val="B3B9B9"/>
                </a:solidFill>
                <a:latin typeface="Arial"/>
              </a:rPr>
              <a:t>2</a:t>
            </a:r>
            <a:endParaRPr lang="en-US" sz="1500" b="0" strike="noStrike" spc="-1">
              <a:latin typeface="Times New Roman"/>
            </a:endParaRPr>
          </a:p>
        </p:txBody>
      </p:sp>
      <p:sp>
        <p:nvSpPr>
          <p:cNvPr id="98" name="TextShape 4"/>
          <p:cNvSpPr txBox="1"/>
          <p:nvPr/>
        </p:nvSpPr>
        <p:spPr>
          <a:xfrm>
            <a:off x="946191" y="1942670"/>
            <a:ext cx="10974600" cy="2698920"/>
          </a:xfrm>
          <a:prstGeom prst="rect">
            <a:avLst/>
          </a:prstGeom>
          <a:noFill/>
          <a:ln>
            <a:noFill/>
          </a:ln>
        </p:spPr>
        <p:txBody>
          <a:bodyPr lIns="0" tIns="0" rIns="0" bIns="0">
            <a:noAutofit/>
          </a:bodyPr>
          <a:lstStyle/>
          <a:p>
            <a:pPr>
              <a:lnSpc>
                <a:spcPct val="100000"/>
              </a:lnSpc>
            </a:pPr>
            <a:r>
              <a:rPr lang="en-US" sz="2400" b="0" strike="noStrike" spc="-202" dirty="0">
                <a:solidFill>
                  <a:srgbClr val="203232"/>
                </a:solidFill>
                <a:latin typeface="Calibri"/>
              </a:rPr>
              <a:t>This dataset is interesting to us because </a:t>
            </a:r>
            <a:r>
              <a:rPr lang="en-US" sz="2400" b="0" strike="noStrike" spc="-202" dirty="0">
                <a:latin typeface="Calibri"/>
              </a:rPr>
              <a:t>: we all are always curious about to select university teaching score and research score</a:t>
            </a:r>
            <a:br>
              <a:rPr dirty="0"/>
            </a:br>
            <a:r>
              <a:rPr lang="en-US" sz="2400" b="0" i="1" strike="noStrike" spc="-202" dirty="0">
                <a:solidFill>
                  <a:srgbClr val="008BAB"/>
                </a:solidFill>
                <a:latin typeface="Calibri"/>
              </a:rPr>
              <a:t> </a:t>
            </a:r>
            <a:br>
              <a:rPr dirty="0"/>
            </a:br>
            <a:r>
              <a:rPr lang="en-US" sz="2400" b="0" strike="noStrike" spc="-202" dirty="0">
                <a:solidFill>
                  <a:srgbClr val="203232"/>
                </a:solidFill>
                <a:latin typeface="Calibri"/>
              </a:rPr>
              <a:t>Our  Independent variable is: </a:t>
            </a:r>
            <a:r>
              <a:rPr lang="en-US" sz="2400" spc="-202" dirty="0">
                <a:solidFill>
                  <a:srgbClr val="203232"/>
                </a:solidFill>
                <a:latin typeface="Calibri"/>
              </a:rPr>
              <a:t> Research score.</a:t>
            </a:r>
            <a:br>
              <a:rPr dirty="0"/>
            </a:br>
            <a:r>
              <a:rPr lang="en-US" sz="2400" b="0" strike="noStrike" spc="-202" dirty="0">
                <a:solidFill>
                  <a:srgbClr val="FF0000"/>
                </a:solidFill>
                <a:latin typeface="Calibri"/>
              </a:rPr>
              <a:t>                   </a:t>
            </a:r>
            <a:r>
              <a:rPr lang="en-US" sz="2400" b="0" strike="noStrike" spc="-202" dirty="0">
                <a:solidFill>
                  <a:srgbClr val="203232"/>
                </a:solidFill>
                <a:latin typeface="Calibri"/>
              </a:rPr>
              <a:t>This  Independent variable datatype is </a:t>
            </a:r>
            <a:r>
              <a:rPr lang="en-US" sz="2400" spc="-202" dirty="0">
                <a:solidFill>
                  <a:srgbClr val="203232"/>
                </a:solidFill>
                <a:latin typeface="Calibri"/>
              </a:rPr>
              <a:t>:Interval</a:t>
            </a:r>
            <a:r>
              <a:rPr lang="en-US" sz="2400" b="0" strike="noStrike" spc="-202" dirty="0">
                <a:solidFill>
                  <a:srgbClr val="203232"/>
                </a:solidFill>
                <a:latin typeface="Calibri"/>
              </a:rPr>
              <a:t>.</a:t>
            </a:r>
            <a:br>
              <a:rPr dirty="0"/>
            </a:br>
            <a:br>
              <a:rPr dirty="0"/>
            </a:br>
            <a:r>
              <a:rPr lang="en-US" sz="2400" b="0" strike="noStrike" spc="-202" dirty="0">
                <a:solidFill>
                  <a:srgbClr val="203232"/>
                </a:solidFill>
                <a:latin typeface="Calibri"/>
              </a:rPr>
              <a:t>Our Dependent variable is</a:t>
            </a:r>
            <a:r>
              <a:rPr lang="en-US" sz="2400" spc="-202" dirty="0">
                <a:solidFill>
                  <a:srgbClr val="203232"/>
                </a:solidFill>
                <a:latin typeface="Calibri"/>
              </a:rPr>
              <a:t> :University ranking </a:t>
            </a:r>
            <a:br>
              <a:rPr dirty="0"/>
            </a:br>
            <a:r>
              <a:rPr lang="en-US" sz="2400" b="0" strike="noStrike" spc="-202" dirty="0">
                <a:solidFill>
                  <a:srgbClr val="FF0000"/>
                </a:solidFill>
                <a:latin typeface="Calibri"/>
              </a:rPr>
              <a:t>                   </a:t>
            </a:r>
            <a:r>
              <a:rPr lang="en-US" sz="2400" b="0" strike="noStrike" spc="-202" dirty="0">
                <a:solidFill>
                  <a:srgbClr val="203232"/>
                </a:solidFill>
                <a:latin typeface="Calibri"/>
              </a:rPr>
              <a:t>This Dependent variable datatype is: </a:t>
            </a:r>
            <a:r>
              <a:rPr lang="en-US" sz="2400" spc="-202" dirty="0">
                <a:latin typeface="Calibri"/>
              </a:rPr>
              <a:t>Interval</a:t>
            </a:r>
            <a:endParaRPr lang="en-US" sz="24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965160" y="1147680"/>
            <a:ext cx="9753120" cy="230400"/>
          </a:xfrm>
          <a:prstGeom prst="rect">
            <a:avLst/>
          </a:prstGeom>
          <a:noFill/>
          <a:ln>
            <a:noFill/>
          </a:ln>
        </p:spPr>
        <p:txBody>
          <a:bodyPr lIns="0" tIns="0" rIns="0" bIns="0">
            <a:noAutofit/>
          </a:bodyPr>
          <a:lstStyle/>
          <a:p>
            <a:pPr>
              <a:lnSpc>
                <a:spcPts val="2880"/>
              </a:lnSpc>
              <a:tabLst>
                <a:tab pos="0" algn="l"/>
              </a:tabLst>
            </a:pPr>
            <a:r>
              <a:rPr lang="en-GB" sz="3600" b="1" strike="noStrike" spc="-100" dirty="0">
                <a:solidFill>
                  <a:srgbClr val="203232"/>
                </a:solidFill>
                <a:latin typeface="Arial"/>
              </a:rPr>
              <a:t>Our Research Question is </a:t>
            </a:r>
            <a:endParaRPr lang="en-US" sz="1800" b="0" strike="noStrike" spc="-1" dirty="0">
              <a:latin typeface="Arial"/>
            </a:endParaRPr>
          </a:p>
        </p:txBody>
      </p:sp>
      <p:sp>
        <p:nvSpPr>
          <p:cNvPr id="101" name="TextShape 2"/>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dirty="0">
                <a:solidFill>
                  <a:srgbClr val="B3B9B9"/>
                </a:solidFill>
                <a:latin typeface="Arial"/>
              </a:rPr>
              <a:t>PRE 7COM1079-2022  Student Group No:  b_group16</a:t>
            </a:r>
            <a:endParaRPr lang="en-US" sz="1500" b="0" strike="noStrike" spc="-1" dirty="0">
              <a:latin typeface="Times New Roman"/>
            </a:endParaRPr>
          </a:p>
        </p:txBody>
      </p:sp>
      <p:sp>
        <p:nvSpPr>
          <p:cNvPr id="102" name="TextShape 3"/>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r>
              <a:rPr lang="en-US" sz="1500" b="1" strike="noStrike" spc="-1">
                <a:solidFill>
                  <a:srgbClr val="B3B9B9"/>
                </a:solidFill>
                <a:latin typeface="Arial"/>
              </a:rPr>
              <a:t>3</a:t>
            </a:r>
            <a:endParaRPr lang="en-US" sz="1500" b="0" strike="noStrike" spc="-1">
              <a:latin typeface="Times New Roman"/>
            </a:endParaRPr>
          </a:p>
        </p:txBody>
      </p:sp>
      <p:sp>
        <p:nvSpPr>
          <p:cNvPr id="103" name="TextShape 4"/>
          <p:cNvSpPr txBox="1"/>
          <p:nvPr/>
        </p:nvSpPr>
        <p:spPr>
          <a:xfrm>
            <a:off x="965160" y="1850283"/>
            <a:ext cx="10640160" cy="3157434"/>
          </a:xfrm>
          <a:prstGeom prst="rect">
            <a:avLst/>
          </a:prstGeom>
          <a:noFill/>
          <a:ln>
            <a:noFill/>
          </a:ln>
        </p:spPr>
        <p:txBody>
          <a:bodyPr lIns="0" tIns="0" rIns="0" bIns="0">
            <a:noAutofit/>
          </a:bodyPr>
          <a:lstStyle/>
          <a:p>
            <a:pPr>
              <a:lnSpc>
                <a:spcPct val="100000"/>
              </a:lnSpc>
            </a:pPr>
            <a:br>
              <a:rPr lang="en-US" dirty="0"/>
            </a:br>
            <a:br>
              <a:rPr lang="en-US" dirty="0"/>
            </a:br>
            <a:r>
              <a:rPr lang="en-US" sz="2400" b="0" strike="noStrike" spc="-202" dirty="0">
                <a:solidFill>
                  <a:srgbClr val="203232"/>
                </a:solidFill>
                <a:latin typeface="Calibri"/>
                <a:ea typeface="Calibri"/>
              </a:rPr>
              <a:t>Interval/Ordinal vs</a:t>
            </a:r>
            <a:r>
              <a:rPr lang="en-US" sz="2400" b="0" strike="noStrike" spc="-202" dirty="0">
                <a:latin typeface="Calibri"/>
                <a:ea typeface="Calibri"/>
              </a:rPr>
              <a:t> Nominal:</a:t>
            </a:r>
            <a:r>
              <a:rPr lang="en-US" sz="2400" spc="-202" dirty="0">
                <a:latin typeface="Calibri"/>
                <a:ea typeface="Calibri"/>
              </a:rPr>
              <a:t> </a:t>
            </a:r>
            <a:br>
              <a:rPr lang="en-US" dirty="0"/>
            </a:br>
            <a:br>
              <a:rPr lang="en-US" dirty="0"/>
            </a:br>
            <a:r>
              <a:rPr lang="en-US" dirty="0"/>
              <a:t>: Is there a correlation between a university's teaching score and research score?</a:t>
            </a:r>
          </a:p>
          <a:p>
            <a:pPr>
              <a:lnSpc>
                <a:spcPct val="100000"/>
              </a:lnSpc>
            </a:pPr>
            <a:endParaRPr lang="en-US" sz="2400" b="0" strike="noStrike" spc="-1" dirty="0">
              <a:solidFill>
                <a:srgbClr val="203232"/>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2"/>
          <p:cNvSpPr txBox="1"/>
          <p:nvPr/>
        </p:nvSpPr>
        <p:spPr>
          <a:xfrm>
            <a:off x="11269440" y="284400"/>
            <a:ext cx="558000" cy="221040"/>
          </a:xfrm>
          <a:prstGeom prst="rect">
            <a:avLst/>
          </a:prstGeom>
          <a:noFill/>
          <a:ln>
            <a:noFill/>
          </a:ln>
        </p:spPr>
        <p:txBody>
          <a:bodyPr lIns="0" tIns="0" rIns="0" bIns="0">
            <a:noAutofit/>
          </a:bodyPr>
          <a:lstStyle/>
          <a:p>
            <a:pPr algn="r">
              <a:lnSpc>
                <a:spcPct val="100000"/>
              </a:lnSpc>
            </a:pPr>
            <a:r>
              <a:rPr lang="en-US" sz="1500" b="1" strike="noStrike" spc="-1">
                <a:solidFill>
                  <a:srgbClr val="B3B9B9"/>
                </a:solidFill>
                <a:latin typeface="Arial"/>
              </a:rPr>
              <a:t>4</a:t>
            </a:r>
            <a:endParaRPr lang="en-US" sz="1500" b="0" strike="noStrike" spc="-1">
              <a:latin typeface="Times New Roman"/>
            </a:endParaRPr>
          </a:p>
        </p:txBody>
      </p:sp>
      <p:sp>
        <p:nvSpPr>
          <p:cNvPr id="107" name="TextShape 3"/>
          <p:cNvSpPr txBox="1"/>
          <p:nvPr/>
        </p:nvSpPr>
        <p:spPr>
          <a:xfrm>
            <a:off x="415800" y="1978920"/>
            <a:ext cx="11684880" cy="3243960"/>
          </a:xfrm>
          <a:prstGeom prst="rect">
            <a:avLst/>
          </a:prstGeom>
          <a:noFill/>
          <a:ln>
            <a:solidFill>
              <a:srgbClr val="9C5FB5"/>
            </a:solidFill>
          </a:ln>
        </p:spPr>
        <p:txBody>
          <a:bodyPr lIns="0" tIns="0" rIns="0" bIns="0">
            <a:normAutofit fontScale="99000"/>
          </a:bodyPr>
          <a:lstStyle/>
          <a:p>
            <a:pPr>
              <a:lnSpc>
                <a:spcPts val="2160"/>
              </a:lnSpc>
            </a:pPr>
            <a:br>
              <a:rPr dirty="0"/>
            </a:br>
            <a:r>
              <a:rPr lang="en-US" dirty="0"/>
              <a:t>1.</a:t>
            </a:r>
            <a:r>
              <a:rPr lang="en-GB" sz="2000" spc="-1" dirty="0">
                <a:latin typeface="Arial"/>
              </a:rPr>
              <a:t>N</a:t>
            </a:r>
            <a:r>
              <a:rPr lang="en-GB" sz="2000" b="0" strike="noStrike" spc="-1" dirty="0">
                <a:latin typeface="Arial"/>
              </a:rPr>
              <a:t>ull hypothesis (</a:t>
            </a:r>
            <a:r>
              <a:rPr lang="en-GB" sz="2000" b="0" strike="noStrike" spc="-1" dirty="0" err="1">
                <a:latin typeface="Arial"/>
              </a:rPr>
              <a:t>h</a:t>
            </a:r>
            <a:r>
              <a:rPr lang="en-GB" sz="2000" b="0" i="1" strike="noStrike" spc="-1" baseline="-25000" dirty="0" err="1">
                <a:latin typeface="Arial"/>
              </a:rPr>
              <a:t>o</a:t>
            </a:r>
            <a:r>
              <a:rPr lang="en-US" sz="2000" b="0" strike="noStrike" spc="-1" dirty="0">
                <a:latin typeface="Arial"/>
              </a:rPr>
              <a:t>):There is no correlation between teaching score and research score.</a:t>
            </a:r>
            <a:br>
              <a:rPr lang="en-US" dirty="0"/>
            </a:br>
            <a:br>
              <a:rPr lang="en-US" dirty="0"/>
            </a:br>
            <a:r>
              <a:rPr lang="en-GB" sz="2000" b="0" strike="noStrike" spc="-1" dirty="0">
                <a:latin typeface="Arial"/>
              </a:rPr>
              <a:t>2. Alternative hypothesis (H</a:t>
            </a:r>
            <a:r>
              <a:rPr lang="en-GB" sz="2000" b="0" strike="noStrike" spc="-1" baseline="-25000" dirty="0">
                <a:latin typeface="Arial"/>
              </a:rPr>
              <a:t>1</a:t>
            </a:r>
            <a:r>
              <a:rPr lang="en-GB" sz="2000" b="0" strike="noStrike" spc="-1" dirty="0">
                <a:latin typeface="Arial"/>
              </a:rPr>
              <a:t>); </a:t>
            </a:r>
            <a:r>
              <a:rPr lang="en-US" sz="2000" b="0" strike="noStrike" spc="-1" dirty="0">
                <a:latin typeface="Arial"/>
              </a:rPr>
              <a:t>There is a positive correlation between teaching score and research score.</a:t>
            </a:r>
          </a:p>
          <a:p>
            <a:pPr>
              <a:lnSpc>
                <a:spcPts val="2160"/>
              </a:lnSpc>
            </a:pPr>
            <a:endParaRPr lang="en-US" sz="2000" b="0" strike="noStrike" spc="-1" dirty="0">
              <a:solidFill>
                <a:srgbClr val="203232"/>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TotalTime>
  <Words>447</Words>
  <Application>Microsoft Office PowerPoint</Application>
  <PresentationFormat>Widescreen</PresentationFormat>
  <Paragraphs>24</Paragraphs>
  <Slides>4</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Calibri</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Joanne Harwood</dc:creator>
  <dc:description/>
  <cp:lastModifiedBy>Naveen B</cp:lastModifiedBy>
  <cp:revision>153</cp:revision>
  <dcterms:created xsi:type="dcterms:W3CDTF">2019-10-01T08:37:56Z</dcterms:created>
  <dcterms:modified xsi:type="dcterms:W3CDTF">2024-10-29T21:22:45Z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0x01010026DBA85F447B164191BB36C258697B67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5</vt:i4>
  </property>
</Properties>
</file>