
<file path=[Content_Types].xml><?xml version="1.0" encoding="utf-8"?>
<Types xmlns="http://schemas.openxmlformats.org/package/2006/content-types">
  <Default Extension="jp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4" r:id="rId4"/>
    <p:sldId id="265" r:id="rId5"/>
    <p:sldId id="266" r:id="rId6"/>
    <p:sldId id="267" r:id="rId7"/>
    <p:sldId id="268" r:id="rId8"/>
    <p:sldId id="279" r:id="rId9"/>
    <p:sldId id="269" r:id="rId10"/>
    <p:sldId id="270" r:id="rId11"/>
    <p:sldId id="271" r:id="rId12"/>
    <p:sldId id="272" r:id="rId13"/>
    <p:sldId id="273" r:id="rId14"/>
    <p:sldId id="277" r:id="rId15"/>
    <p:sldId id="274" r:id="rId16"/>
    <p:sldId id="278"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 Alderson" initials="EA" lastIdx="1" clrIdx="0">
    <p:extLst>
      <p:ext uri="{19B8F6BF-5375-455C-9EA6-DF929625EA0E}">
        <p15:presenceInfo xmlns:p15="http://schemas.microsoft.com/office/powerpoint/2012/main" userId="Elliot Alder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7T13:32:41.947" idx="1">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635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644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7294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0120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840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629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8813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127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368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596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149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872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88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676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99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26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15368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24A6-3003-485B-8533-C55CF0823E96}"/>
              </a:ext>
            </a:extLst>
          </p:cNvPr>
          <p:cNvSpPr>
            <a:spLocks noGrp="1"/>
          </p:cNvSpPr>
          <p:nvPr>
            <p:ph type="ctrTitle"/>
          </p:nvPr>
        </p:nvSpPr>
        <p:spPr>
          <a:xfrm>
            <a:off x="1371600" y="297712"/>
            <a:ext cx="9448800" cy="3334489"/>
          </a:xfrm>
        </p:spPr>
        <p:txBody>
          <a:bodyPr>
            <a:normAutofit fontScale="90000"/>
          </a:bodyPr>
          <a:lstStyle/>
          <a:p>
            <a:r>
              <a:rPr lang="en-US" dirty="0" err="1"/>
              <a:t>Dmi</a:t>
            </a:r>
            <a:r>
              <a:rPr lang="en-US" dirty="0"/>
              <a:t>-</a:t>
            </a:r>
            <a:r>
              <a:rPr lang="en-US" dirty="0" err="1"/>
              <a:t>st.eugene</a:t>
            </a:r>
            <a:r>
              <a:rPr lang="en-US" dirty="0"/>
              <a:t>-university </a:t>
            </a:r>
            <a:br>
              <a:rPr lang="en-US" dirty="0"/>
            </a:br>
            <a:r>
              <a:rPr lang="en-US" dirty="0"/>
              <a:t>	</a:t>
            </a:r>
            <a:r>
              <a:rPr lang="en-US" dirty="0" err="1"/>
              <a:t>chibombo</a:t>
            </a:r>
            <a:r>
              <a:rPr lang="en-US" dirty="0"/>
              <a:t> campus</a:t>
            </a:r>
            <a:br>
              <a:rPr lang="en-US" dirty="0"/>
            </a:br>
            <a:r>
              <a:rPr lang="en-US" dirty="0"/>
              <a:t>			final year			project presentation</a:t>
            </a:r>
            <a:endParaRPr lang="en-ZM" dirty="0"/>
          </a:p>
        </p:txBody>
      </p:sp>
      <p:sp>
        <p:nvSpPr>
          <p:cNvPr id="3" name="Subtitle 2">
            <a:extLst>
              <a:ext uri="{FF2B5EF4-FFF2-40B4-BE49-F238E27FC236}">
                <a16:creationId xmlns:a16="http://schemas.microsoft.com/office/drawing/2014/main" id="{BBD29CAD-8F8D-4BB4-BBC2-8B152984EF91}"/>
              </a:ext>
            </a:extLst>
          </p:cNvPr>
          <p:cNvSpPr>
            <a:spLocks noGrp="1"/>
          </p:cNvSpPr>
          <p:nvPr>
            <p:ph type="subTitle" idx="1"/>
          </p:nvPr>
        </p:nvSpPr>
        <p:spPr>
          <a:xfrm>
            <a:off x="1371600" y="3976577"/>
            <a:ext cx="9448800" cy="1637414"/>
          </a:xfrm>
        </p:spPr>
        <p:txBody>
          <a:bodyPr/>
          <a:lstStyle/>
          <a:p>
            <a:r>
              <a:rPr lang="en-US" dirty="0"/>
              <a:t>NAME: MUNALULA SIKAZWE</a:t>
            </a:r>
          </a:p>
          <a:p>
            <a:r>
              <a:rPr lang="en-US" dirty="0"/>
              <a:t>STUDENT NUMBER: 17221351006</a:t>
            </a:r>
          </a:p>
          <a:p>
            <a:r>
              <a:rPr lang="en-US" dirty="0"/>
              <a:t>PROJECT TITLE:   CYBERSECURITY MINI-TOOLKIT</a:t>
            </a:r>
          </a:p>
          <a:p>
            <a:r>
              <a:rPr lang="en-US" dirty="0"/>
              <a:t>PROJECT ADVISER: VERNON SIVUBWA</a:t>
            </a:r>
          </a:p>
          <a:p>
            <a:endParaRPr lang="en-ZM" dirty="0"/>
          </a:p>
        </p:txBody>
      </p:sp>
    </p:spTree>
    <p:extLst>
      <p:ext uri="{BB962C8B-B14F-4D97-AF65-F5344CB8AC3E}">
        <p14:creationId xmlns:p14="http://schemas.microsoft.com/office/powerpoint/2010/main" val="132914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ED50-1EA8-441F-80AB-ECB68E32974F}"/>
              </a:ext>
            </a:extLst>
          </p:cNvPr>
          <p:cNvSpPr>
            <a:spLocks noGrp="1"/>
          </p:cNvSpPr>
          <p:nvPr>
            <p:ph type="title"/>
          </p:nvPr>
        </p:nvSpPr>
        <p:spPr/>
        <p:txBody>
          <a:bodyPr/>
          <a:lstStyle/>
          <a:p>
            <a:r>
              <a:rPr lang="en-US" dirty="0"/>
              <a:t>Use case diagram </a:t>
            </a:r>
            <a:endParaRPr lang="en-ZM" dirty="0"/>
          </a:p>
        </p:txBody>
      </p:sp>
      <p:sp>
        <p:nvSpPr>
          <p:cNvPr id="3" name="Content Placeholder 2">
            <a:extLst>
              <a:ext uri="{FF2B5EF4-FFF2-40B4-BE49-F238E27FC236}">
                <a16:creationId xmlns:a16="http://schemas.microsoft.com/office/drawing/2014/main" id="{80EE50DF-53AB-4F4B-B2E2-038F6963901F}"/>
              </a:ext>
            </a:extLst>
          </p:cNvPr>
          <p:cNvSpPr>
            <a:spLocks noGrp="1"/>
          </p:cNvSpPr>
          <p:nvPr>
            <p:ph idx="1"/>
          </p:nvPr>
        </p:nvSpPr>
        <p:spPr>
          <a:xfrm>
            <a:off x="1443765" y="1379646"/>
            <a:ext cx="8928352" cy="5475907"/>
          </a:xfrm>
        </p:spPr>
        <p:txBody>
          <a:bodyPr/>
          <a:lstStyle/>
          <a:p>
            <a:r>
              <a:rPr lang="en-US" dirty="0"/>
              <a:t>           </a:t>
            </a:r>
            <a:endParaRPr lang="en-ZM" dirty="0"/>
          </a:p>
        </p:txBody>
      </p:sp>
      <p:pic>
        <p:nvPicPr>
          <p:cNvPr id="26" name="Picture 25">
            <a:extLst>
              <a:ext uri="{FF2B5EF4-FFF2-40B4-BE49-F238E27FC236}">
                <a16:creationId xmlns:a16="http://schemas.microsoft.com/office/drawing/2014/main" id="{D5EC13F4-9AFB-412B-89E0-C44C7918A032}"/>
              </a:ext>
            </a:extLst>
          </p:cNvPr>
          <p:cNvPicPr>
            <a:picLocks noChangeAspect="1"/>
          </p:cNvPicPr>
          <p:nvPr/>
        </p:nvPicPr>
        <p:blipFill>
          <a:blip r:embed="rId2"/>
          <a:stretch>
            <a:fillRect/>
          </a:stretch>
        </p:blipFill>
        <p:spPr>
          <a:xfrm>
            <a:off x="1988455" y="1092124"/>
            <a:ext cx="7590974" cy="5763429"/>
          </a:xfrm>
          <a:prstGeom prst="rect">
            <a:avLst/>
          </a:prstGeom>
        </p:spPr>
      </p:pic>
      <p:pic>
        <p:nvPicPr>
          <p:cNvPr id="5" name="Picture 4">
            <a:extLst>
              <a:ext uri="{FF2B5EF4-FFF2-40B4-BE49-F238E27FC236}">
                <a16:creationId xmlns:a16="http://schemas.microsoft.com/office/drawing/2014/main" id="{218BF700-E565-42A3-A724-7FF1BC51853F}"/>
              </a:ext>
            </a:extLst>
          </p:cNvPr>
          <p:cNvPicPr>
            <a:picLocks noChangeAspect="1"/>
          </p:cNvPicPr>
          <p:nvPr/>
        </p:nvPicPr>
        <p:blipFill>
          <a:blip r:embed="rId2"/>
          <a:stretch>
            <a:fillRect/>
          </a:stretch>
        </p:blipFill>
        <p:spPr>
          <a:xfrm>
            <a:off x="1988455" y="1094571"/>
            <a:ext cx="7590974" cy="5763429"/>
          </a:xfrm>
          <a:prstGeom prst="rect">
            <a:avLst/>
          </a:prstGeom>
        </p:spPr>
      </p:pic>
      <p:pic>
        <p:nvPicPr>
          <p:cNvPr id="6" name="Picture 5">
            <a:extLst>
              <a:ext uri="{FF2B5EF4-FFF2-40B4-BE49-F238E27FC236}">
                <a16:creationId xmlns:a16="http://schemas.microsoft.com/office/drawing/2014/main" id="{3D986669-2643-4DB8-A95B-523154767595}"/>
              </a:ext>
            </a:extLst>
          </p:cNvPr>
          <p:cNvPicPr>
            <a:picLocks noChangeAspect="1"/>
          </p:cNvPicPr>
          <p:nvPr/>
        </p:nvPicPr>
        <p:blipFill>
          <a:blip r:embed="rId2"/>
          <a:stretch>
            <a:fillRect/>
          </a:stretch>
        </p:blipFill>
        <p:spPr>
          <a:xfrm>
            <a:off x="2140855" y="1246971"/>
            <a:ext cx="7590974" cy="5763429"/>
          </a:xfrm>
          <a:prstGeom prst="rect">
            <a:avLst/>
          </a:prstGeom>
        </p:spPr>
      </p:pic>
    </p:spTree>
    <p:extLst>
      <p:ext uri="{BB962C8B-B14F-4D97-AF65-F5344CB8AC3E}">
        <p14:creationId xmlns:p14="http://schemas.microsoft.com/office/powerpoint/2010/main" val="279791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DC78-E506-452F-A663-AD3D6B439DF2}"/>
              </a:ext>
            </a:extLst>
          </p:cNvPr>
          <p:cNvSpPr>
            <a:spLocks noGrp="1"/>
          </p:cNvSpPr>
          <p:nvPr>
            <p:ph type="title"/>
          </p:nvPr>
        </p:nvSpPr>
        <p:spPr/>
        <p:txBody>
          <a:bodyPr/>
          <a:lstStyle/>
          <a:p>
            <a:r>
              <a:rPr lang="en-US" dirty="0" err="1"/>
              <a:t>Dfd</a:t>
            </a:r>
            <a:r>
              <a:rPr lang="en-US" dirty="0"/>
              <a:t> diagram</a:t>
            </a:r>
            <a:endParaRPr lang="en-ZM" dirty="0"/>
          </a:p>
        </p:txBody>
      </p:sp>
      <p:pic>
        <p:nvPicPr>
          <p:cNvPr id="10" name="Content Placeholder 9">
            <a:extLst>
              <a:ext uri="{FF2B5EF4-FFF2-40B4-BE49-F238E27FC236}">
                <a16:creationId xmlns:a16="http://schemas.microsoft.com/office/drawing/2014/main" id="{2C573322-B250-42F2-892C-534C31E2F959}"/>
              </a:ext>
            </a:extLst>
          </p:cNvPr>
          <p:cNvPicPr>
            <a:picLocks noGrp="1" noChangeAspect="1"/>
          </p:cNvPicPr>
          <p:nvPr>
            <p:ph idx="1"/>
          </p:nvPr>
        </p:nvPicPr>
        <p:blipFill>
          <a:blip r:embed="rId2"/>
          <a:stretch>
            <a:fillRect/>
          </a:stretch>
        </p:blipFill>
        <p:spPr>
          <a:xfrm>
            <a:off x="910188" y="1793427"/>
            <a:ext cx="8803655" cy="4263113"/>
          </a:xfrm>
        </p:spPr>
      </p:pic>
    </p:spTree>
    <p:extLst>
      <p:ext uri="{BB962C8B-B14F-4D97-AF65-F5344CB8AC3E}">
        <p14:creationId xmlns:p14="http://schemas.microsoft.com/office/powerpoint/2010/main" val="285791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C5D2-EEE7-4FCF-884F-FAEA73723BF7}"/>
              </a:ext>
            </a:extLst>
          </p:cNvPr>
          <p:cNvSpPr>
            <a:spLocks noGrp="1"/>
          </p:cNvSpPr>
          <p:nvPr>
            <p:ph type="title"/>
          </p:nvPr>
        </p:nvSpPr>
        <p:spPr/>
        <p:txBody>
          <a:bodyPr/>
          <a:lstStyle/>
          <a:p>
            <a:r>
              <a:rPr lang="en-US" dirty="0"/>
              <a:t>Table design </a:t>
            </a:r>
            <a:endParaRPr lang="en-ZM" dirty="0"/>
          </a:p>
        </p:txBody>
      </p:sp>
      <p:graphicFrame>
        <p:nvGraphicFramePr>
          <p:cNvPr id="4" name="Table 4">
            <a:extLst>
              <a:ext uri="{FF2B5EF4-FFF2-40B4-BE49-F238E27FC236}">
                <a16:creationId xmlns:a16="http://schemas.microsoft.com/office/drawing/2014/main" id="{C26B0B3E-140A-4A72-99D6-7718B2BCD177}"/>
              </a:ext>
            </a:extLst>
          </p:cNvPr>
          <p:cNvGraphicFramePr>
            <a:graphicFrameLocks noGrp="1"/>
          </p:cNvGraphicFramePr>
          <p:nvPr>
            <p:ph idx="1"/>
            <p:extLst>
              <p:ext uri="{D42A27DB-BD31-4B8C-83A1-F6EECF244321}">
                <p14:modId xmlns:p14="http://schemas.microsoft.com/office/powerpoint/2010/main" val="3216829896"/>
              </p:ext>
            </p:extLst>
          </p:nvPr>
        </p:nvGraphicFramePr>
        <p:xfrm>
          <a:off x="677863" y="2160588"/>
          <a:ext cx="8596310" cy="148336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3021565269"/>
                    </a:ext>
                  </a:extLst>
                </a:gridCol>
                <a:gridCol w="1719262">
                  <a:extLst>
                    <a:ext uri="{9D8B030D-6E8A-4147-A177-3AD203B41FA5}">
                      <a16:colId xmlns:a16="http://schemas.microsoft.com/office/drawing/2014/main" val="1240781281"/>
                    </a:ext>
                  </a:extLst>
                </a:gridCol>
                <a:gridCol w="1719262">
                  <a:extLst>
                    <a:ext uri="{9D8B030D-6E8A-4147-A177-3AD203B41FA5}">
                      <a16:colId xmlns:a16="http://schemas.microsoft.com/office/drawing/2014/main" val="1744613329"/>
                    </a:ext>
                  </a:extLst>
                </a:gridCol>
                <a:gridCol w="1719262">
                  <a:extLst>
                    <a:ext uri="{9D8B030D-6E8A-4147-A177-3AD203B41FA5}">
                      <a16:colId xmlns:a16="http://schemas.microsoft.com/office/drawing/2014/main" val="925989457"/>
                    </a:ext>
                  </a:extLst>
                </a:gridCol>
                <a:gridCol w="1719262">
                  <a:extLst>
                    <a:ext uri="{9D8B030D-6E8A-4147-A177-3AD203B41FA5}">
                      <a16:colId xmlns:a16="http://schemas.microsoft.com/office/drawing/2014/main" val="1950507345"/>
                    </a:ext>
                  </a:extLst>
                </a:gridCol>
              </a:tblGrid>
              <a:tr h="370840">
                <a:tc>
                  <a:txBody>
                    <a:bodyPr/>
                    <a:lstStyle/>
                    <a:p>
                      <a:r>
                        <a:rPr lang="en-US" dirty="0"/>
                        <a:t>Conditions</a:t>
                      </a:r>
                      <a:endParaRPr lang="en-ZM" dirty="0"/>
                    </a:p>
                  </a:txBody>
                  <a:tcPr/>
                </a:tc>
                <a:tc>
                  <a:txBody>
                    <a:bodyPr/>
                    <a:lstStyle/>
                    <a:p>
                      <a:r>
                        <a:rPr lang="en-US" dirty="0"/>
                        <a:t>Tampered file</a:t>
                      </a:r>
                      <a:endParaRPr lang="en-ZM" dirty="0"/>
                    </a:p>
                  </a:txBody>
                  <a:tcPr/>
                </a:tc>
                <a:tc>
                  <a:txBody>
                    <a:bodyPr/>
                    <a:lstStyle/>
                    <a:p>
                      <a:r>
                        <a:rPr lang="en-US" dirty="0"/>
                        <a:t>Tampered file</a:t>
                      </a:r>
                      <a:endParaRPr lang="en-ZM" dirty="0"/>
                    </a:p>
                  </a:txBody>
                  <a:tcPr/>
                </a:tc>
                <a:tc>
                  <a:txBody>
                    <a:bodyPr/>
                    <a:lstStyle/>
                    <a:p>
                      <a:r>
                        <a:rPr lang="en-US" dirty="0"/>
                        <a:t>Tampered file</a:t>
                      </a:r>
                      <a:endParaRPr lang="en-ZM" dirty="0"/>
                    </a:p>
                  </a:txBody>
                  <a:tcPr/>
                </a:tc>
                <a:tc>
                  <a:txBody>
                    <a:bodyPr/>
                    <a:lstStyle/>
                    <a:p>
                      <a:r>
                        <a:rPr lang="en-US" dirty="0"/>
                        <a:t>Verified</a:t>
                      </a:r>
                      <a:endParaRPr lang="en-ZM" dirty="0"/>
                    </a:p>
                  </a:txBody>
                  <a:tcPr/>
                </a:tc>
                <a:extLst>
                  <a:ext uri="{0D108BD9-81ED-4DB2-BD59-A6C34878D82A}">
                    <a16:rowId xmlns:a16="http://schemas.microsoft.com/office/drawing/2014/main" val="3923266318"/>
                  </a:ext>
                </a:extLst>
              </a:tr>
              <a:tr h="370840">
                <a:tc>
                  <a:txBody>
                    <a:bodyPr/>
                    <a:lstStyle/>
                    <a:p>
                      <a:r>
                        <a:rPr lang="en-US" dirty="0"/>
                        <a:t>Test file hash</a:t>
                      </a:r>
                      <a:endParaRPr lang="en-ZM" dirty="0"/>
                    </a:p>
                  </a:txBody>
                  <a:tcPr/>
                </a:tc>
                <a:tc>
                  <a:txBody>
                    <a:bodyPr/>
                    <a:lstStyle/>
                    <a:p>
                      <a:r>
                        <a:rPr lang="en-US" dirty="0"/>
                        <a:t> F</a:t>
                      </a:r>
                      <a:endParaRPr lang="en-ZM" dirty="0"/>
                    </a:p>
                  </a:txBody>
                  <a:tcPr/>
                </a:tc>
                <a:tc>
                  <a:txBody>
                    <a:bodyPr/>
                    <a:lstStyle/>
                    <a:p>
                      <a:r>
                        <a:rPr lang="en-US" dirty="0"/>
                        <a:t>T</a:t>
                      </a:r>
                      <a:endParaRPr lang="en-ZM" dirty="0"/>
                    </a:p>
                  </a:txBody>
                  <a:tcPr/>
                </a:tc>
                <a:tc>
                  <a:txBody>
                    <a:bodyPr/>
                    <a:lstStyle/>
                    <a:p>
                      <a:r>
                        <a:rPr lang="en-US" dirty="0"/>
                        <a:t>F</a:t>
                      </a:r>
                      <a:endParaRPr lang="en-ZM" dirty="0"/>
                    </a:p>
                  </a:txBody>
                  <a:tcPr/>
                </a:tc>
                <a:tc>
                  <a:txBody>
                    <a:bodyPr/>
                    <a:lstStyle/>
                    <a:p>
                      <a:r>
                        <a:rPr lang="en-US" dirty="0"/>
                        <a:t>T</a:t>
                      </a:r>
                      <a:endParaRPr lang="en-ZM" dirty="0"/>
                    </a:p>
                  </a:txBody>
                  <a:tcPr/>
                </a:tc>
                <a:extLst>
                  <a:ext uri="{0D108BD9-81ED-4DB2-BD59-A6C34878D82A}">
                    <a16:rowId xmlns:a16="http://schemas.microsoft.com/office/drawing/2014/main" val="2872690610"/>
                  </a:ext>
                </a:extLst>
              </a:tr>
              <a:tr h="370840">
                <a:tc>
                  <a:txBody>
                    <a:bodyPr/>
                    <a:lstStyle/>
                    <a:p>
                      <a:r>
                        <a:rPr lang="en-US" dirty="0"/>
                        <a:t>Original </a:t>
                      </a:r>
                      <a:endParaRPr lang="en-ZM" dirty="0"/>
                    </a:p>
                  </a:txBody>
                  <a:tcPr/>
                </a:tc>
                <a:tc>
                  <a:txBody>
                    <a:bodyPr/>
                    <a:lstStyle/>
                    <a:p>
                      <a:r>
                        <a:rPr lang="en-US" dirty="0"/>
                        <a:t>F</a:t>
                      </a:r>
                      <a:endParaRPr lang="en-ZM" dirty="0"/>
                    </a:p>
                  </a:txBody>
                  <a:tcPr/>
                </a:tc>
                <a:tc>
                  <a:txBody>
                    <a:bodyPr/>
                    <a:lstStyle/>
                    <a:p>
                      <a:r>
                        <a:rPr lang="en-US" dirty="0"/>
                        <a:t>F</a:t>
                      </a:r>
                      <a:endParaRPr lang="en-ZM" dirty="0"/>
                    </a:p>
                  </a:txBody>
                  <a:tcPr/>
                </a:tc>
                <a:tc>
                  <a:txBody>
                    <a:bodyPr/>
                    <a:lstStyle/>
                    <a:p>
                      <a:r>
                        <a:rPr lang="en-US" dirty="0"/>
                        <a:t>T</a:t>
                      </a:r>
                      <a:endParaRPr lang="en-ZM" dirty="0"/>
                    </a:p>
                  </a:txBody>
                  <a:tcPr/>
                </a:tc>
                <a:tc>
                  <a:txBody>
                    <a:bodyPr/>
                    <a:lstStyle/>
                    <a:p>
                      <a:r>
                        <a:rPr lang="en-US" dirty="0"/>
                        <a:t>T</a:t>
                      </a:r>
                      <a:endParaRPr lang="en-ZM" dirty="0"/>
                    </a:p>
                  </a:txBody>
                  <a:tcPr/>
                </a:tc>
                <a:extLst>
                  <a:ext uri="{0D108BD9-81ED-4DB2-BD59-A6C34878D82A}">
                    <a16:rowId xmlns:a16="http://schemas.microsoft.com/office/drawing/2014/main" val="2896302671"/>
                  </a:ext>
                </a:extLst>
              </a:tr>
              <a:tr h="370840">
                <a:tc>
                  <a:txBody>
                    <a:bodyPr/>
                    <a:lstStyle/>
                    <a:p>
                      <a:r>
                        <a:rPr lang="en-US" dirty="0"/>
                        <a:t>Output </a:t>
                      </a:r>
                      <a:endParaRPr lang="en-ZM" dirty="0"/>
                    </a:p>
                  </a:txBody>
                  <a:tcPr/>
                </a:tc>
                <a:tc>
                  <a:txBody>
                    <a:bodyPr/>
                    <a:lstStyle/>
                    <a:p>
                      <a:r>
                        <a:rPr lang="en-US" dirty="0"/>
                        <a:t>F</a:t>
                      </a:r>
                      <a:endParaRPr lang="en-ZM" dirty="0"/>
                    </a:p>
                  </a:txBody>
                  <a:tcPr/>
                </a:tc>
                <a:tc>
                  <a:txBody>
                    <a:bodyPr/>
                    <a:lstStyle/>
                    <a:p>
                      <a:r>
                        <a:rPr lang="en-US" dirty="0"/>
                        <a:t>F</a:t>
                      </a:r>
                      <a:endParaRPr lang="en-ZM" dirty="0"/>
                    </a:p>
                  </a:txBody>
                  <a:tcPr/>
                </a:tc>
                <a:tc>
                  <a:txBody>
                    <a:bodyPr/>
                    <a:lstStyle/>
                    <a:p>
                      <a:r>
                        <a:rPr lang="en-US" dirty="0"/>
                        <a:t>F</a:t>
                      </a:r>
                      <a:endParaRPr lang="en-ZM" dirty="0"/>
                    </a:p>
                  </a:txBody>
                  <a:tcPr/>
                </a:tc>
                <a:tc>
                  <a:txBody>
                    <a:bodyPr/>
                    <a:lstStyle/>
                    <a:p>
                      <a:r>
                        <a:rPr lang="en-US" dirty="0"/>
                        <a:t>T</a:t>
                      </a:r>
                      <a:endParaRPr lang="en-ZM" dirty="0"/>
                    </a:p>
                  </a:txBody>
                  <a:tcPr/>
                </a:tc>
                <a:extLst>
                  <a:ext uri="{0D108BD9-81ED-4DB2-BD59-A6C34878D82A}">
                    <a16:rowId xmlns:a16="http://schemas.microsoft.com/office/drawing/2014/main" val="2806799630"/>
                  </a:ext>
                </a:extLst>
              </a:tr>
            </a:tbl>
          </a:graphicData>
        </a:graphic>
      </p:graphicFrame>
    </p:spTree>
    <p:extLst>
      <p:ext uri="{BB962C8B-B14F-4D97-AF65-F5344CB8AC3E}">
        <p14:creationId xmlns:p14="http://schemas.microsoft.com/office/powerpoint/2010/main" val="332666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CC75-742E-4654-8CED-592E2DE580B4}"/>
              </a:ext>
            </a:extLst>
          </p:cNvPr>
          <p:cNvSpPr>
            <a:spLocks noGrp="1"/>
          </p:cNvSpPr>
          <p:nvPr>
            <p:ph type="title"/>
          </p:nvPr>
        </p:nvSpPr>
        <p:spPr>
          <a:xfrm>
            <a:off x="645259" y="676154"/>
            <a:ext cx="8596668" cy="1320800"/>
          </a:xfrm>
        </p:spPr>
        <p:txBody>
          <a:bodyPr/>
          <a:lstStyle/>
          <a:p>
            <a:r>
              <a:rPr lang="en-US" dirty="0"/>
              <a:t>Input design</a:t>
            </a:r>
            <a:endParaRPr lang="en-ZM" dirty="0"/>
          </a:p>
        </p:txBody>
      </p:sp>
      <p:sp>
        <p:nvSpPr>
          <p:cNvPr id="3" name="Content Placeholder 2">
            <a:extLst>
              <a:ext uri="{FF2B5EF4-FFF2-40B4-BE49-F238E27FC236}">
                <a16:creationId xmlns:a16="http://schemas.microsoft.com/office/drawing/2014/main" id="{785F7668-1786-4244-893C-20F347288210}"/>
              </a:ext>
            </a:extLst>
          </p:cNvPr>
          <p:cNvSpPr>
            <a:spLocks noGrp="1"/>
          </p:cNvSpPr>
          <p:nvPr>
            <p:ph idx="1"/>
          </p:nvPr>
        </p:nvSpPr>
        <p:spPr>
          <a:xfrm>
            <a:off x="677333" y="1422400"/>
            <a:ext cx="10150323" cy="5222338"/>
          </a:xfrm>
        </p:spPr>
        <p:txBody>
          <a:bodyPr/>
          <a:lstStyle/>
          <a:p>
            <a:pPr marL="0" indent="0">
              <a:buNone/>
            </a:pPr>
            <a:endParaRPr lang="en-US" dirty="0"/>
          </a:p>
          <a:p>
            <a:pPr marL="0" indent="0">
              <a:buNone/>
            </a:pPr>
            <a:r>
              <a:rPr lang="en-US" dirty="0"/>
              <a:t>Hashes can be inputted as strings directly</a:t>
            </a:r>
            <a:endParaRPr lang="en-ZM" dirty="0"/>
          </a:p>
        </p:txBody>
      </p:sp>
      <p:pic>
        <p:nvPicPr>
          <p:cNvPr id="9" name="Picture 8">
            <a:extLst>
              <a:ext uri="{FF2B5EF4-FFF2-40B4-BE49-F238E27FC236}">
                <a16:creationId xmlns:a16="http://schemas.microsoft.com/office/drawing/2014/main" id="{585FE248-3BD7-474B-B203-72C48CA7CC31}"/>
              </a:ext>
            </a:extLst>
          </p:cNvPr>
          <p:cNvPicPr>
            <a:picLocks noChangeAspect="1"/>
          </p:cNvPicPr>
          <p:nvPr/>
        </p:nvPicPr>
        <p:blipFill>
          <a:blip r:embed="rId2"/>
          <a:stretch>
            <a:fillRect/>
          </a:stretch>
        </p:blipFill>
        <p:spPr>
          <a:xfrm>
            <a:off x="2301680" y="2229816"/>
            <a:ext cx="6940247" cy="4182059"/>
          </a:xfrm>
          <a:prstGeom prst="rect">
            <a:avLst/>
          </a:prstGeom>
        </p:spPr>
      </p:pic>
    </p:spTree>
    <p:extLst>
      <p:ext uri="{BB962C8B-B14F-4D97-AF65-F5344CB8AC3E}">
        <p14:creationId xmlns:p14="http://schemas.microsoft.com/office/powerpoint/2010/main" val="223767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8E90-9AC2-4682-A3E6-FEDA8EE10AC9}"/>
              </a:ext>
            </a:extLst>
          </p:cNvPr>
          <p:cNvSpPr>
            <a:spLocks noGrp="1"/>
          </p:cNvSpPr>
          <p:nvPr>
            <p:ph type="title"/>
          </p:nvPr>
        </p:nvSpPr>
        <p:spPr>
          <a:xfrm>
            <a:off x="534609" y="641804"/>
            <a:ext cx="8596668" cy="1320800"/>
          </a:xfrm>
        </p:spPr>
        <p:txBody>
          <a:bodyPr/>
          <a:lstStyle/>
          <a:p>
            <a:r>
              <a:rPr lang="en-US" dirty="0"/>
              <a:t>Input design</a:t>
            </a:r>
            <a:endParaRPr lang="en-ZM" dirty="0"/>
          </a:p>
        </p:txBody>
      </p:sp>
      <p:sp>
        <p:nvSpPr>
          <p:cNvPr id="10" name="Content Placeholder 9">
            <a:extLst>
              <a:ext uri="{FF2B5EF4-FFF2-40B4-BE49-F238E27FC236}">
                <a16:creationId xmlns:a16="http://schemas.microsoft.com/office/drawing/2014/main" id="{6B222CA1-DE75-41E4-A7C3-3EA09E341102}"/>
              </a:ext>
            </a:extLst>
          </p:cNvPr>
          <p:cNvSpPr>
            <a:spLocks noGrp="1"/>
          </p:cNvSpPr>
          <p:nvPr>
            <p:ph idx="1"/>
          </p:nvPr>
        </p:nvSpPr>
        <p:spPr>
          <a:xfrm>
            <a:off x="677333" y="2102531"/>
            <a:ext cx="8596668" cy="4574040"/>
          </a:xfrm>
        </p:spPr>
        <p:txBody>
          <a:bodyPr/>
          <a:lstStyle/>
          <a:p>
            <a:r>
              <a:rPr lang="en-US" dirty="0"/>
              <a:t>Files can be </a:t>
            </a:r>
            <a:r>
              <a:rPr lang="en-US" dirty="0" err="1"/>
              <a:t>inputed</a:t>
            </a:r>
            <a:r>
              <a:rPr lang="en-US" dirty="0"/>
              <a:t> from the file system</a:t>
            </a:r>
          </a:p>
          <a:p>
            <a:endParaRPr lang="en-ZM" dirty="0"/>
          </a:p>
        </p:txBody>
      </p:sp>
      <p:pic>
        <p:nvPicPr>
          <p:cNvPr id="11" name="Content Placeholder 7">
            <a:extLst>
              <a:ext uri="{FF2B5EF4-FFF2-40B4-BE49-F238E27FC236}">
                <a16:creationId xmlns:a16="http://schemas.microsoft.com/office/drawing/2014/main" id="{86E3CC5F-B623-4A71-8B3C-D3F83A5097BF}"/>
              </a:ext>
            </a:extLst>
          </p:cNvPr>
          <p:cNvPicPr>
            <a:picLocks noChangeAspect="1"/>
          </p:cNvPicPr>
          <p:nvPr/>
        </p:nvPicPr>
        <p:blipFill>
          <a:blip r:embed="rId2"/>
          <a:stretch>
            <a:fillRect/>
          </a:stretch>
        </p:blipFill>
        <p:spPr>
          <a:xfrm>
            <a:off x="794657" y="2475707"/>
            <a:ext cx="7955621" cy="3881437"/>
          </a:xfrm>
          <a:prstGeom prst="rect">
            <a:avLst/>
          </a:prstGeom>
        </p:spPr>
      </p:pic>
    </p:spTree>
    <p:extLst>
      <p:ext uri="{BB962C8B-B14F-4D97-AF65-F5344CB8AC3E}">
        <p14:creationId xmlns:p14="http://schemas.microsoft.com/office/powerpoint/2010/main" val="252227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87DE-9DE9-4366-B9C6-4FBEE49B3969}"/>
              </a:ext>
            </a:extLst>
          </p:cNvPr>
          <p:cNvSpPr>
            <a:spLocks noGrp="1"/>
          </p:cNvSpPr>
          <p:nvPr>
            <p:ph type="title"/>
          </p:nvPr>
        </p:nvSpPr>
        <p:spPr/>
        <p:txBody>
          <a:bodyPr/>
          <a:lstStyle/>
          <a:p>
            <a:r>
              <a:rPr lang="en-US" dirty="0"/>
              <a:t>Output design </a:t>
            </a:r>
            <a:endParaRPr lang="en-ZM" dirty="0"/>
          </a:p>
        </p:txBody>
      </p:sp>
      <p:sp>
        <p:nvSpPr>
          <p:cNvPr id="3" name="Content Placeholder 2">
            <a:extLst>
              <a:ext uri="{FF2B5EF4-FFF2-40B4-BE49-F238E27FC236}">
                <a16:creationId xmlns:a16="http://schemas.microsoft.com/office/drawing/2014/main" id="{CFADFB1C-3911-419D-8104-323B50AD29BD}"/>
              </a:ext>
            </a:extLst>
          </p:cNvPr>
          <p:cNvSpPr>
            <a:spLocks noGrp="1"/>
          </p:cNvSpPr>
          <p:nvPr>
            <p:ph idx="1"/>
          </p:nvPr>
        </p:nvSpPr>
        <p:spPr>
          <a:xfrm>
            <a:off x="638101" y="1384017"/>
            <a:ext cx="10610470" cy="5350612"/>
          </a:xfrm>
        </p:spPr>
        <p:txBody>
          <a:bodyPr/>
          <a:lstStyle/>
          <a:p>
            <a:r>
              <a:rPr lang="en-US" dirty="0"/>
              <a:t>Output forms of the data</a:t>
            </a:r>
          </a:p>
          <a:p>
            <a:endParaRPr lang="en-US" dirty="0"/>
          </a:p>
          <a:p>
            <a:endParaRPr lang="en-US" dirty="0"/>
          </a:p>
          <a:p>
            <a:r>
              <a:rPr lang="en-US" dirty="0"/>
              <a:t>Verification Successful								File Tampered</a:t>
            </a:r>
          </a:p>
        </p:txBody>
      </p:sp>
      <p:sp>
        <p:nvSpPr>
          <p:cNvPr id="4" name="Rectangle 3">
            <a:extLst>
              <a:ext uri="{FF2B5EF4-FFF2-40B4-BE49-F238E27FC236}">
                <a16:creationId xmlns:a16="http://schemas.microsoft.com/office/drawing/2014/main" id="{5E6B5FB3-6113-4829-8E10-DC7C4CAD7875}"/>
              </a:ext>
            </a:extLst>
          </p:cNvPr>
          <p:cNvSpPr/>
          <p:nvPr/>
        </p:nvSpPr>
        <p:spPr>
          <a:xfrm>
            <a:off x="3980070" y="1790339"/>
            <a:ext cx="2319130" cy="754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COLOR CODED</a:t>
            </a:r>
          </a:p>
          <a:p>
            <a:pPr algn="ctr"/>
            <a:r>
              <a:rPr lang="en-US" dirty="0"/>
              <a:t>VERIFICATION</a:t>
            </a:r>
            <a:endParaRPr lang="en-ZM" dirty="0"/>
          </a:p>
        </p:txBody>
      </p:sp>
      <p:pic>
        <p:nvPicPr>
          <p:cNvPr id="7" name="Picture 6">
            <a:extLst>
              <a:ext uri="{FF2B5EF4-FFF2-40B4-BE49-F238E27FC236}">
                <a16:creationId xmlns:a16="http://schemas.microsoft.com/office/drawing/2014/main" id="{784A8C1A-98F5-4EA3-9BC3-B5B623E00AE8}"/>
              </a:ext>
            </a:extLst>
          </p:cNvPr>
          <p:cNvPicPr>
            <a:picLocks noChangeAspect="1"/>
          </p:cNvPicPr>
          <p:nvPr/>
        </p:nvPicPr>
        <p:blipFill>
          <a:blip r:embed="rId2"/>
          <a:stretch>
            <a:fillRect/>
          </a:stretch>
        </p:blipFill>
        <p:spPr>
          <a:xfrm>
            <a:off x="943429" y="3241338"/>
            <a:ext cx="4373637" cy="3372521"/>
          </a:xfrm>
          <a:prstGeom prst="rect">
            <a:avLst/>
          </a:prstGeom>
        </p:spPr>
      </p:pic>
      <p:pic>
        <p:nvPicPr>
          <p:cNvPr id="9" name="Picture 8">
            <a:extLst>
              <a:ext uri="{FF2B5EF4-FFF2-40B4-BE49-F238E27FC236}">
                <a16:creationId xmlns:a16="http://schemas.microsoft.com/office/drawing/2014/main" id="{C00EDA18-D611-40E6-B438-572CCE88F53D}"/>
              </a:ext>
            </a:extLst>
          </p:cNvPr>
          <p:cNvPicPr>
            <a:picLocks noChangeAspect="1"/>
          </p:cNvPicPr>
          <p:nvPr/>
        </p:nvPicPr>
        <p:blipFill>
          <a:blip r:embed="rId3"/>
          <a:stretch>
            <a:fillRect/>
          </a:stretch>
        </p:blipFill>
        <p:spPr>
          <a:xfrm>
            <a:off x="5943336" y="3241338"/>
            <a:ext cx="4373637" cy="3454097"/>
          </a:xfrm>
          <a:prstGeom prst="rect">
            <a:avLst/>
          </a:prstGeom>
        </p:spPr>
      </p:pic>
    </p:spTree>
    <p:extLst>
      <p:ext uri="{BB962C8B-B14F-4D97-AF65-F5344CB8AC3E}">
        <p14:creationId xmlns:p14="http://schemas.microsoft.com/office/powerpoint/2010/main" val="2605366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FF1F-2044-46B2-BE36-7811D9C3B243}"/>
              </a:ext>
            </a:extLst>
          </p:cNvPr>
          <p:cNvSpPr>
            <a:spLocks noGrp="1"/>
          </p:cNvSpPr>
          <p:nvPr>
            <p:ph type="title"/>
          </p:nvPr>
        </p:nvSpPr>
        <p:spPr/>
        <p:txBody>
          <a:bodyPr/>
          <a:lstStyle/>
          <a:p>
            <a:r>
              <a:rPr lang="en-US" dirty="0"/>
              <a:t>Project Description</a:t>
            </a:r>
            <a:endParaRPr lang="en-ZM" dirty="0"/>
          </a:p>
        </p:txBody>
      </p:sp>
      <p:sp>
        <p:nvSpPr>
          <p:cNvPr id="3" name="Content Placeholder 2">
            <a:extLst>
              <a:ext uri="{FF2B5EF4-FFF2-40B4-BE49-F238E27FC236}">
                <a16:creationId xmlns:a16="http://schemas.microsoft.com/office/drawing/2014/main" id="{146B5BEC-5393-46EB-A8DA-833F0940B1CB}"/>
              </a:ext>
            </a:extLst>
          </p:cNvPr>
          <p:cNvSpPr>
            <a:spLocks noGrp="1"/>
          </p:cNvSpPr>
          <p:nvPr>
            <p:ph idx="1"/>
          </p:nvPr>
        </p:nvSpPr>
        <p:spPr/>
        <p:txBody>
          <a:bodyPr/>
          <a:lstStyle/>
          <a:p>
            <a:pPr marL="0" indent="0">
              <a:buNone/>
            </a:pPr>
            <a:r>
              <a:rPr lang="en-US" dirty="0"/>
              <a:t>The Cyber Security tool-kit will aim to  allow give firm file integrity by ensuring the uniqueness of every file by ensuring a thorough  computation of files of many formats and ensuring that these files can be verified any point at which a user chooses with accuracy , formal and secure mathematical </a:t>
            </a:r>
            <a:r>
              <a:rPr lang="en-US" dirty="0" err="1"/>
              <a:t>algorithims</a:t>
            </a:r>
            <a:r>
              <a:rPr lang="en-US" dirty="0"/>
              <a:t> such as the sha hashing algorithm.</a:t>
            </a:r>
          </a:p>
          <a:p>
            <a:pPr marL="0" indent="0">
              <a:buNone/>
            </a:pPr>
            <a:r>
              <a:rPr lang="en-US" dirty="0"/>
              <a:t>The toolkit will allow any user to have a practical feel of the concepts of steganography and encryption .</a:t>
            </a:r>
          </a:p>
          <a:p>
            <a:pPr marL="0" indent="0">
              <a:buNone/>
            </a:pPr>
            <a:endParaRPr lang="en-ZM" dirty="0"/>
          </a:p>
        </p:txBody>
      </p:sp>
    </p:spTree>
    <p:extLst>
      <p:ext uri="{BB962C8B-B14F-4D97-AF65-F5344CB8AC3E}">
        <p14:creationId xmlns:p14="http://schemas.microsoft.com/office/powerpoint/2010/main" val="366013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A91C-D740-47E7-881A-157ECB02BBAF}"/>
              </a:ext>
            </a:extLst>
          </p:cNvPr>
          <p:cNvSpPr>
            <a:spLocks noGrp="1"/>
          </p:cNvSpPr>
          <p:nvPr>
            <p:ph type="title"/>
          </p:nvPr>
        </p:nvSpPr>
        <p:spPr/>
        <p:txBody>
          <a:bodyPr/>
          <a:lstStyle/>
          <a:p>
            <a:r>
              <a:rPr lang="en-US" dirty="0"/>
              <a:t>Conclusions</a:t>
            </a:r>
            <a:br>
              <a:rPr lang="en-US" dirty="0"/>
            </a:br>
            <a:endParaRPr lang="en-ZM" dirty="0"/>
          </a:p>
        </p:txBody>
      </p:sp>
      <p:sp>
        <p:nvSpPr>
          <p:cNvPr id="3" name="Content Placeholder 2">
            <a:extLst>
              <a:ext uri="{FF2B5EF4-FFF2-40B4-BE49-F238E27FC236}">
                <a16:creationId xmlns:a16="http://schemas.microsoft.com/office/drawing/2014/main" id="{1B52B414-3F3B-448F-BD5D-02E9F9FC5F06}"/>
              </a:ext>
            </a:extLst>
          </p:cNvPr>
          <p:cNvSpPr>
            <a:spLocks noGrp="1"/>
          </p:cNvSpPr>
          <p:nvPr>
            <p:ph idx="1"/>
          </p:nvPr>
        </p:nvSpPr>
        <p:spPr/>
        <p:txBody>
          <a:bodyPr/>
          <a:lstStyle/>
          <a:p>
            <a:r>
              <a:rPr lang="en-US" dirty="0"/>
              <a:t>This system will enhance data integrity for files in  a way that will allow even the layman to have a simple but hands on method of dealing with data integrity risks and their mitigation.</a:t>
            </a:r>
          </a:p>
          <a:p>
            <a:r>
              <a:rPr lang="en-US" dirty="0"/>
              <a:t>A possible integration with File transfer systems</a:t>
            </a:r>
            <a:endParaRPr lang="en-ZM" dirty="0"/>
          </a:p>
        </p:txBody>
      </p:sp>
    </p:spTree>
    <p:extLst>
      <p:ext uri="{BB962C8B-B14F-4D97-AF65-F5344CB8AC3E}">
        <p14:creationId xmlns:p14="http://schemas.microsoft.com/office/powerpoint/2010/main" val="12842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E0A-0E40-4E3F-8491-84C1C2A504E0}"/>
              </a:ext>
            </a:extLst>
          </p:cNvPr>
          <p:cNvSpPr>
            <a:spLocks noGrp="1"/>
          </p:cNvSpPr>
          <p:nvPr>
            <p:ph type="title"/>
          </p:nvPr>
        </p:nvSpPr>
        <p:spPr/>
        <p:txBody>
          <a:bodyPr/>
          <a:lstStyle/>
          <a:p>
            <a:r>
              <a:rPr lang="en-US" dirty="0"/>
              <a:t>PROJECT ABSTRACT</a:t>
            </a:r>
            <a:endParaRPr lang="en-ZM" dirty="0"/>
          </a:p>
        </p:txBody>
      </p:sp>
      <p:sp>
        <p:nvSpPr>
          <p:cNvPr id="3" name="Content Placeholder 2">
            <a:extLst>
              <a:ext uri="{FF2B5EF4-FFF2-40B4-BE49-F238E27FC236}">
                <a16:creationId xmlns:a16="http://schemas.microsoft.com/office/drawing/2014/main" id="{F7F0577E-0CE2-42B9-AE69-A5E780DDF789}"/>
              </a:ext>
            </a:extLst>
          </p:cNvPr>
          <p:cNvSpPr>
            <a:spLocks noGrp="1"/>
          </p:cNvSpPr>
          <p:nvPr>
            <p:ph idx="1"/>
          </p:nvPr>
        </p:nvSpPr>
        <p:spPr>
          <a:xfrm>
            <a:off x="954157" y="2107581"/>
            <a:ext cx="9274002" cy="3880773"/>
          </a:xfrm>
        </p:spPr>
        <p:txBody>
          <a:bodyPr/>
          <a:lstStyle/>
          <a:p>
            <a:endParaRPr lang="en-US" dirty="0"/>
          </a:p>
          <a:p>
            <a:r>
              <a:rPr lang="en-US" dirty="0"/>
              <a:t>The Cyber Security Mini-</a:t>
            </a:r>
            <a:r>
              <a:rPr lang="en-US" dirty="0" err="1"/>
              <a:t>ToolKit</a:t>
            </a:r>
            <a:r>
              <a:rPr lang="en-US" dirty="0"/>
              <a:t> will aim to push the knowledge  of the </a:t>
            </a:r>
            <a:r>
              <a:rPr lang="en-US" dirty="0" err="1"/>
              <a:t>CyberSecurity</a:t>
            </a:r>
            <a:r>
              <a:rPr lang="en-US" dirty="0"/>
              <a:t> World to the ordinary </a:t>
            </a:r>
            <a:r>
              <a:rPr lang="en-US" dirty="0" err="1"/>
              <a:t>citizen.The</a:t>
            </a:r>
            <a:r>
              <a:rPr lang="en-US" dirty="0"/>
              <a:t> toolkit is built with an offline design in mind with the </a:t>
            </a:r>
            <a:r>
              <a:rPr lang="en-US" dirty="0" err="1"/>
              <a:t>tkinter</a:t>
            </a:r>
            <a:r>
              <a:rPr lang="en-US" dirty="0"/>
              <a:t> visual programming desktop  interface The project is a unique innovation aimed at combining all useful demonstrations in the world of cyber security  .The Include data-integrity with the checksum verifier , confidentiality with the steganographic </a:t>
            </a:r>
            <a:r>
              <a:rPr lang="en-US" dirty="0" err="1"/>
              <a:t>encrypter</a:t>
            </a:r>
            <a:r>
              <a:rPr lang="en-US" dirty="0"/>
              <a:t> and Authentication with the secure password Generator .The motivation of this project is based on </a:t>
            </a:r>
            <a:r>
              <a:rPr lang="en-US" dirty="0" err="1"/>
              <a:t>enivronments</a:t>
            </a:r>
            <a:r>
              <a:rPr lang="en-US" dirty="0"/>
              <a:t> lacking access to a decent internet connection .</a:t>
            </a:r>
          </a:p>
          <a:p>
            <a:pPr marL="0" indent="0">
              <a:buNone/>
            </a:pPr>
            <a:endParaRPr lang="en-US" dirty="0"/>
          </a:p>
        </p:txBody>
      </p:sp>
    </p:spTree>
    <p:extLst>
      <p:ext uri="{BB962C8B-B14F-4D97-AF65-F5344CB8AC3E}">
        <p14:creationId xmlns:p14="http://schemas.microsoft.com/office/powerpoint/2010/main" val="318231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0798-B8F2-404B-A158-66A774C1E5BB}"/>
              </a:ext>
            </a:extLst>
          </p:cNvPr>
          <p:cNvSpPr>
            <a:spLocks noGrp="1"/>
          </p:cNvSpPr>
          <p:nvPr>
            <p:ph type="title"/>
          </p:nvPr>
        </p:nvSpPr>
        <p:spPr/>
        <p:txBody>
          <a:bodyPr/>
          <a:lstStyle/>
          <a:p>
            <a:r>
              <a:rPr lang="en-US" dirty="0"/>
              <a:t>Problem statement</a:t>
            </a:r>
            <a:endParaRPr lang="en-ZM" dirty="0"/>
          </a:p>
        </p:txBody>
      </p:sp>
      <p:sp>
        <p:nvSpPr>
          <p:cNvPr id="3" name="Content Placeholder 2">
            <a:extLst>
              <a:ext uri="{FF2B5EF4-FFF2-40B4-BE49-F238E27FC236}">
                <a16:creationId xmlns:a16="http://schemas.microsoft.com/office/drawing/2014/main" id="{A263D4E4-EB14-4963-8ECE-FD54C1D35CFF}"/>
              </a:ext>
            </a:extLst>
          </p:cNvPr>
          <p:cNvSpPr>
            <a:spLocks noGrp="1"/>
          </p:cNvSpPr>
          <p:nvPr>
            <p:ph idx="1"/>
          </p:nvPr>
        </p:nvSpPr>
        <p:spPr/>
        <p:txBody>
          <a:bodyPr/>
          <a:lstStyle/>
          <a:p>
            <a:r>
              <a:rPr lang="en-US" dirty="0"/>
              <a:t>Files can be altered and modified which violates integrity</a:t>
            </a:r>
          </a:p>
          <a:p>
            <a:r>
              <a:rPr lang="en-US" dirty="0"/>
              <a:t>The ability to verify file integrity</a:t>
            </a:r>
          </a:p>
          <a:p>
            <a:r>
              <a:rPr lang="en-US" dirty="0"/>
              <a:t>Malicious code can be embedded within files and files may be modified to facilitate fraudulent behavior</a:t>
            </a:r>
          </a:p>
          <a:p>
            <a:r>
              <a:rPr lang="en-US" dirty="0"/>
              <a:t>Creating a verification mechanism for the verification of file integrity </a:t>
            </a:r>
          </a:p>
          <a:p>
            <a:r>
              <a:rPr lang="en-US" dirty="0"/>
              <a:t>Secure passwords are necessary to ensure security in the modern age</a:t>
            </a:r>
          </a:p>
          <a:p>
            <a:r>
              <a:rPr lang="en-US" dirty="0"/>
              <a:t>The most secure password is one that is random and  is of a sufficiently long length </a:t>
            </a:r>
          </a:p>
          <a:p>
            <a:r>
              <a:rPr lang="en-US" dirty="0"/>
              <a:t>Secrecy is necessary for the transition of information </a:t>
            </a:r>
          </a:p>
          <a:p>
            <a:pPr marL="0" indent="0">
              <a:buNone/>
            </a:pPr>
            <a:r>
              <a:rPr lang="en-US" dirty="0"/>
              <a:t> </a:t>
            </a:r>
            <a:endParaRPr lang="en-ZM" dirty="0"/>
          </a:p>
        </p:txBody>
      </p:sp>
    </p:spTree>
    <p:extLst>
      <p:ext uri="{BB962C8B-B14F-4D97-AF65-F5344CB8AC3E}">
        <p14:creationId xmlns:p14="http://schemas.microsoft.com/office/powerpoint/2010/main" val="201534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88C7-D26E-4A05-B902-8396BAB81621}"/>
              </a:ext>
            </a:extLst>
          </p:cNvPr>
          <p:cNvSpPr>
            <a:spLocks noGrp="1"/>
          </p:cNvSpPr>
          <p:nvPr>
            <p:ph type="title"/>
          </p:nvPr>
        </p:nvSpPr>
        <p:spPr/>
        <p:txBody>
          <a:bodyPr/>
          <a:lstStyle/>
          <a:p>
            <a:r>
              <a:rPr lang="en-US" dirty="0"/>
              <a:t>Literary survey</a:t>
            </a:r>
            <a:endParaRPr lang="en-ZM" dirty="0"/>
          </a:p>
        </p:txBody>
      </p:sp>
      <p:sp>
        <p:nvSpPr>
          <p:cNvPr id="3" name="Content Placeholder 2">
            <a:extLst>
              <a:ext uri="{FF2B5EF4-FFF2-40B4-BE49-F238E27FC236}">
                <a16:creationId xmlns:a16="http://schemas.microsoft.com/office/drawing/2014/main" id="{F7B7EB87-4FE5-4223-BDF6-30E7684C14DE}"/>
              </a:ext>
            </a:extLst>
          </p:cNvPr>
          <p:cNvSpPr>
            <a:spLocks noGrp="1"/>
          </p:cNvSpPr>
          <p:nvPr>
            <p:ph idx="1"/>
          </p:nvPr>
        </p:nvSpPr>
        <p:spPr/>
        <p:txBody>
          <a:bodyPr>
            <a:normAutofit fontScale="92500" lnSpcReduction="20000"/>
          </a:bodyPr>
          <a:lstStyle/>
          <a:p>
            <a:r>
              <a:rPr lang="en-US" dirty="0"/>
              <a:t>Cherubini, Mauro &amp; </a:t>
            </a:r>
            <a:r>
              <a:rPr lang="en-US" dirty="0" err="1"/>
              <a:t>Meylan</a:t>
            </a:r>
            <a:r>
              <a:rPr lang="en-US" dirty="0"/>
              <a:t>, Alexandre &amp; </a:t>
            </a:r>
            <a:r>
              <a:rPr lang="en-US" dirty="0" err="1"/>
              <a:t>Chapuis</a:t>
            </a:r>
            <a:r>
              <a:rPr lang="en-US" dirty="0"/>
              <a:t>, </a:t>
            </a:r>
            <a:r>
              <a:rPr lang="en-US" dirty="0" err="1"/>
              <a:t>Bertil</a:t>
            </a:r>
            <a:r>
              <a:rPr lang="en-US" dirty="0"/>
              <a:t> &amp; Humbert, Mathias &amp; </a:t>
            </a:r>
            <a:r>
              <a:rPr lang="en-US" dirty="0" err="1"/>
              <a:t>Bilogrevic</a:t>
            </a:r>
            <a:r>
              <a:rPr lang="en-US" dirty="0"/>
              <a:t>, Igor &amp; </a:t>
            </a:r>
            <a:r>
              <a:rPr lang="en-US" dirty="0" err="1"/>
              <a:t>Huguenin</a:t>
            </a:r>
            <a:r>
              <a:rPr lang="en-US" dirty="0"/>
              <a:t>, </a:t>
            </a:r>
            <a:r>
              <a:rPr lang="en-US" dirty="0" err="1"/>
              <a:t>Kévin</a:t>
            </a:r>
            <a:r>
              <a:rPr lang="en-US" dirty="0"/>
              <a:t>. (2018). Towards Usable Checksums. Most Internet users in the US rely on the latter, according to our representative study, which makes them directly responsible for the content they download. To enable users to detect if the downloaded files have been corrupted, developers can publish a checksum together with the link to the program file; users can then manually verify that the checksum matches the one they obtain from the downloaded file. In this paper, we assess the prevalence of such behavior among the general Internet population in the US (N=2,000), and we develop easy-to-use tools for users and developers to automate both the process of checksum verification and generation. Specifically, we propose an extension to the recent W3C specification for sub-resource integrity in order to provide integrity protection for download links. Also, we develop an extension for the popular Chrome browser that computes and verifies checksums of downloaded files automatically, and an extension for the WordPress  that developers can use to easily attach checksums to their remote content. Our in situ experiments with 40participants demonstrate the usability and effectiveness issues of checksums verification, and shows user desirability for our extension.</a:t>
            </a:r>
            <a:endParaRPr lang="en-ZM" dirty="0"/>
          </a:p>
        </p:txBody>
      </p:sp>
    </p:spTree>
    <p:extLst>
      <p:ext uri="{BB962C8B-B14F-4D97-AF65-F5344CB8AC3E}">
        <p14:creationId xmlns:p14="http://schemas.microsoft.com/office/powerpoint/2010/main" val="214782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DF39-874C-45FA-86D1-30C1DC1B7FA8}"/>
              </a:ext>
            </a:extLst>
          </p:cNvPr>
          <p:cNvSpPr>
            <a:spLocks noGrp="1"/>
          </p:cNvSpPr>
          <p:nvPr>
            <p:ph type="title"/>
          </p:nvPr>
        </p:nvSpPr>
        <p:spPr/>
        <p:txBody>
          <a:bodyPr/>
          <a:lstStyle/>
          <a:p>
            <a:r>
              <a:rPr lang="en-US" dirty="0"/>
              <a:t>Existing system</a:t>
            </a:r>
            <a:endParaRPr lang="en-ZM" dirty="0"/>
          </a:p>
        </p:txBody>
      </p:sp>
      <p:sp>
        <p:nvSpPr>
          <p:cNvPr id="3" name="Content Placeholder 2">
            <a:extLst>
              <a:ext uri="{FF2B5EF4-FFF2-40B4-BE49-F238E27FC236}">
                <a16:creationId xmlns:a16="http://schemas.microsoft.com/office/drawing/2014/main" id="{879B8AEC-90B2-4F58-94E8-48CF362755BB}"/>
              </a:ext>
            </a:extLst>
          </p:cNvPr>
          <p:cNvSpPr>
            <a:spLocks noGrp="1"/>
          </p:cNvSpPr>
          <p:nvPr>
            <p:ph idx="1"/>
          </p:nvPr>
        </p:nvSpPr>
        <p:spPr/>
        <p:txBody>
          <a:bodyPr/>
          <a:lstStyle/>
          <a:p>
            <a:r>
              <a:rPr lang="en-US" dirty="0"/>
              <a:t>The current system is not user friendly as it is a </a:t>
            </a:r>
            <a:r>
              <a:rPr lang="en-US" dirty="0" err="1"/>
              <a:t>commandline</a:t>
            </a:r>
            <a:r>
              <a:rPr lang="en-US" dirty="0"/>
              <a:t> tool </a:t>
            </a:r>
          </a:p>
          <a:p>
            <a:r>
              <a:rPr lang="en-US" dirty="0"/>
              <a:t>An example of this is the Microsoft </a:t>
            </a:r>
            <a:r>
              <a:rPr lang="en-US" dirty="0" err="1"/>
              <a:t>commandline</a:t>
            </a:r>
            <a:r>
              <a:rPr lang="en-US" dirty="0"/>
              <a:t> verifier </a:t>
            </a:r>
          </a:p>
          <a:p>
            <a:r>
              <a:rPr lang="en-US" dirty="0"/>
              <a:t>The existing system that is automated is embedded in the browser and cannot be used to verify files that are downloaded or transferred using different sources</a:t>
            </a:r>
          </a:p>
          <a:p>
            <a:r>
              <a:rPr lang="en-US" dirty="0"/>
              <a:t>The current system does not combine the four elements of the toolkit</a:t>
            </a:r>
          </a:p>
          <a:p>
            <a:r>
              <a:rPr lang="en-US" dirty="0"/>
              <a:t>The </a:t>
            </a:r>
            <a:r>
              <a:rPr lang="en-US" dirty="0" err="1"/>
              <a:t>CyberSecurity</a:t>
            </a:r>
            <a:r>
              <a:rPr lang="en-US" dirty="0"/>
              <a:t> field hugely relies on the proprietary standalone systems created by the individual and contracted companies</a:t>
            </a:r>
            <a:endParaRPr lang="en-ZM" dirty="0"/>
          </a:p>
        </p:txBody>
      </p:sp>
    </p:spTree>
    <p:extLst>
      <p:ext uri="{BB962C8B-B14F-4D97-AF65-F5344CB8AC3E}">
        <p14:creationId xmlns:p14="http://schemas.microsoft.com/office/powerpoint/2010/main" val="207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40A1-2F14-40B4-B390-D6CB9C8D97B0}"/>
              </a:ext>
            </a:extLst>
          </p:cNvPr>
          <p:cNvSpPr>
            <a:spLocks noGrp="1"/>
          </p:cNvSpPr>
          <p:nvPr>
            <p:ph type="title"/>
          </p:nvPr>
        </p:nvSpPr>
        <p:spPr/>
        <p:txBody>
          <a:bodyPr/>
          <a:lstStyle/>
          <a:p>
            <a:r>
              <a:rPr lang="en-US" dirty="0"/>
              <a:t>PROPOSED SYSTEM </a:t>
            </a:r>
            <a:endParaRPr lang="en-ZM" dirty="0"/>
          </a:p>
        </p:txBody>
      </p:sp>
      <p:sp>
        <p:nvSpPr>
          <p:cNvPr id="3" name="Content Placeholder 2">
            <a:extLst>
              <a:ext uri="{FF2B5EF4-FFF2-40B4-BE49-F238E27FC236}">
                <a16:creationId xmlns:a16="http://schemas.microsoft.com/office/drawing/2014/main" id="{2E050E9D-9E0D-42B3-92BE-12CB318FFA14}"/>
              </a:ext>
            </a:extLst>
          </p:cNvPr>
          <p:cNvSpPr>
            <a:spLocks noGrp="1"/>
          </p:cNvSpPr>
          <p:nvPr>
            <p:ph idx="1"/>
          </p:nvPr>
        </p:nvSpPr>
        <p:spPr/>
        <p:txBody>
          <a:bodyPr/>
          <a:lstStyle/>
          <a:p>
            <a:r>
              <a:rPr lang="en-US" dirty="0"/>
              <a:t>The proposed system is an offline  system that can calculate </a:t>
            </a:r>
            <a:r>
              <a:rPr lang="en-US" dirty="0" err="1"/>
              <a:t>realtime</a:t>
            </a:r>
            <a:r>
              <a:rPr lang="en-US" dirty="0"/>
              <a:t> hashes</a:t>
            </a:r>
          </a:p>
          <a:p>
            <a:r>
              <a:rPr lang="en-US" dirty="0"/>
              <a:t>It should be graphical unlike the Existing System </a:t>
            </a:r>
          </a:p>
          <a:p>
            <a:r>
              <a:rPr lang="en-US" dirty="0"/>
              <a:t>It should be able to compute hashes for any file</a:t>
            </a:r>
          </a:p>
          <a:p>
            <a:r>
              <a:rPr lang="en-US" dirty="0"/>
              <a:t>It should be platform independent </a:t>
            </a:r>
          </a:p>
          <a:p>
            <a:r>
              <a:rPr lang="en-US" dirty="0"/>
              <a:t>The proposed system will implement the three cybersecurity artifacts</a:t>
            </a:r>
          </a:p>
          <a:p>
            <a:endParaRPr lang="en-US" dirty="0"/>
          </a:p>
        </p:txBody>
      </p:sp>
    </p:spTree>
    <p:extLst>
      <p:ext uri="{BB962C8B-B14F-4D97-AF65-F5344CB8AC3E}">
        <p14:creationId xmlns:p14="http://schemas.microsoft.com/office/powerpoint/2010/main" val="146637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1904-E381-4AD5-9B65-044D4F87FE53}"/>
              </a:ext>
            </a:extLst>
          </p:cNvPr>
          <p:cNvSpPr>
            <a:spLocks noGrp="1"/>
          </p:cNvSpPr>
          <p:nvPr>
            <p:ph type="title"/>
          </p:nvPr>
        </p:nvSpPr>
        <p:spPr/>
        <p:txBody>
          <a:bodyPr/>
          <a:lstStyle/>
          <a:p>
            <a:r>
              <a:rPr lang="en-US" dirty="0"/>
              <a:t>SYSTEM OBJECTIVES </a:t>
            </a:r>
            <a:endParaRPr lang="en-ZM" dirty="0"/>
          </a:p>
        </p:txBody>
      </p:sp>
      <p:sp>
        <p:nvSpPr>
          <p:cNvPr id="3" name="Content Placeholder 2">
            <a:extLst>
              <a:ext uri="{FF2B5EF4-FFF2-40B4-BE49-F238E27FC236}">
                <a16:creationId xmlns:a16="http://schemas.microsoft.com/office/drawing/2014/main" id="{927D81B5-102B-405B-B925-1E873B224ADE}"/>
              </a:ext>
            </a:extLst>
          </p:cNvPr>
          <p:cNvSpPr>
            <a:spLocks noGrp="1"/>
          </p:cNvSpPr>
          <p:nvPr>
            <p:ph idx="1"/>
          </p:nvPr>
        </p:nvSpPr>
        <p:spPr>
          <a:xfrm>
            <a:off x="677334" y="2120832"/>
            <a:ext cx="8596668" cy="3880773"/>
          </a:xfrm>
        </p:spPr>
        <p:txBody>
          <a:bodyPr/>
          <a:lstStyle/>
          <a:p>
            <a:r>
              <a:rPr lang="en-US" dirty="0"/>
              <a:t>To compute Hashes and compare them in real-time</a:t>
            </a:r>
          </a:p>
          <a:p>
            <a:r>
              <a:rPr lang="en-US" dirty="0"/>
              <a:t>To create and ensure data integrity </a:t>
            </a:r>
          </a:p>
          <a:p>
            <a:r>
              <a:rPr lang="en-US" dirty="0"/>
              <a:t>To create a simple , usable and portable platform for ensuring data integrity of any file </a:t>
            </a:r>
          </a:p>
          <a:p>
            <a:r>
              <a:rPr lang="en-US" dirty="0"/>
              <a:t>Platform Independent</a:t>
            </a:r>
          </a:p>
          <a:p>
            <a:r>
              <a:rPr lang="en-US" dirty="0"/>
              <a:t>Requires a graphical output </a:t>
            </a:r>
            <a:r>
              <a:rPr lang="en-US" dirty="0" err="1"/>
              <a:t>e.g</a:t>
            </a:r>
            <a:r>
              <a:rPr lang="en-US" dirty="0"/>
              <a:t>  Monitor</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1736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A759-6603-44C6-98D6-AF7BF9E1BC80}"/>
              </a:ext>
            </a:extLst>
          </p:cNvPr>
          <p:cNvSpPr>
            <a:spLocks noGrp="1"/>
          </p:cNvSpPr>
          <p:nvPr>
            <p:ph type="title"/>
          </p:nvPr>
        </p:nvSpPr>
        <p:spPr/>
        <p:txBody>
          <a:bodyPr>
            <a:normAutofit fontScale="90000"/>
          </a:bodyPr>
          <a:lstStyle/>
          <a:p>
            <a:r>
              <a:rPr lang="en-US" dirty="0"/>
              <a:t>SYSTEM SPECIFICATIONS</a:t>
            </a:r>
            <a:br>
              <a:rPr lang="en-US" dirty="0"/>
            </a:br>
            <a:br>
              <a:rPr lang="en-US" dirty="0"/>
            </a:br>
            <a:endParaRPr lang="en-ZM" dirty="0"/>
          </a:p>
        </p:txBody>
      </p:sp>
      <p:sp>
        <p:nvSpPr>
          <p:cNvPr id="3" name="Content Placeholder 2">
            <a:extLst>
              <a:ext uri="{FF2B5EF4-FFF2-40B4-BE49-F238E27FC236}">
                <a16:creationId xmlns:a16="http://schemas.microsoft.com/office/drawing/2014/main" id="{90DEF9D3-DABB-4E68-9905-0B08A4AF7B97}"/>
              </a:ext>
            </a:extLst>
          </p:cNvPr>
          <p:cNvSpPr>
            <a:spLocks noGrp="1"/>
          </p:cNvSpPr>
          <p:nvPr>
            <p:ph idx="1"/>
          </p:nvPr>
        </p:nvSpPr>
        <p:spPr/>
        <p:txBody>
          <a:bodyPr/>
          <a:lstStyle/>
          <a:p>
            <a:endParaRPr lang="en-US" dirty="0"/>
          </a:p>
          <a:p>
            <a:r>
              <a:rPr lang="en-US" dirty="0"/>
              <a:t>The system should possess at least 2gb of ram</a:t>
            </a:r>
          </a:p>
          <a:p>
            <a:r>
              <a:rPr lang="en-US" dirty="0"/>
              <a:t>The system should possess at least 1gb </a:t>
            </a:r>
            <a:r>
              <a:rPr lang="en-US" dirty="0" err="1"/>
              <a:t>harddisk</a:t>
            </a:r>
            <a:r>
              <a:rPr lang="en-US" dirty="0"/>
              <a:t> space</a:t>
            </a:r>
          </a:p>
          <a:p>
            <a:r>
              <a:rPr lang="en-US" dirty="0"/>
              <a:t>Python must be installed </a:t>
            </a:r>
          </a:p>
          <a:p>
            <a:r>
              <a:rPr lang="en-US" dirty="0"/>
              <a:t>Minimum 126mb of graphics memory</a:t>
            </a:r>
          </a:p>
          <a:p>
            <a:r>
              <a:rPr lang="en-US" dirty="0"/>
              <a:t>Minimum 2GHz processor speed (preferably intel)</a:t>
            </a:r>
            <a:br>
              <a:rPr lang="en-US" dirty="0"/>
            </a:br>
            <a:endParaRPr lang="en-ZM" dirty="0"/>
          </a:p>
        </p:txBody>
      </p:sp>
    </p:spTree>
    <p:extLst>
      <p:ext uri="{BB962C8B-B14F-4D97-AF65-F5344CB8AC3E}">
        <p14:creationId xmlns:p14="http://schemas.microsoft.com/office/powerpoint/2010/main" val="340975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8F6F-AC63-4CBD-BCCA-DEE47348FF1B}"/>
              </a:ext>
            </a:extLst>
          </p:cNvPr>
          <p:cNvSpPr>
            <a:spLocks noGrp="1"/>
          </p:cNvSpPr>
          <p:nvPr>
            <p:ph type="title"/>
          </p:nvPr>
        </p:nvSpPr>
        <p:spPr/>
        <p:txBody>
          <a:bodyPr/>
          <a:lstStyle/>
          <a:p>
            <a:r>
              <a:rPr lang="en-US" dirty="0"/>
              <a:t>System architecture </a:t>
            </a:r>
            <a:endParaRPr lang="en-ZM" dirty="0"/>
          </a:p>
        </p:txBody>
      </p:sp>
      <p:sp>
        <p:nvSpPr>
          <p:cNvPr id="3" name="Content Placeholder 2">
            <a:extLst>
              <a:ext uri="{FF2B5EF4-FFF2-40B4-BE49-F238E27FC236}">
                <a16:creationId xmlns:a16="http://schemas.microsoft.com/office/drawing/2014/main" id="{B663D07E-43CA-49F8-9BEC-5451C86C417B}"/>
              </a:ext>
            </a:extLst>
          </p:cNvPr>
          <p:cNvSpPr>
            <a:spLocks noGrp="1"/>
          </p:cNvSpPr>
          <p:nvPr>
            <p:ph idx="1"/>
          </p:nvPr>
        </p:nvSpPr>
        <p:spPr/>
        <p:txBody>
          <a:bodyPr/>
          <a:lstStyle/>
          <a:p>
            <a:endParaRPr lang="en-ZM" dirty="0"/>
          </a:p>
        </p:txBody>
      </p:sp>
      <p:sp>
        <p:nvSpPr>
          <p:cNvPr id="8" name="Flowchart: Process 7">
            <a:extLst>
              <a:ext uri="{FF2B5EF4-FFF2-40B4-BE49-F238E27FC236}">
                <a16:creationId xmlns:a16="http://schemas.microsoft.com/office/drawing/2014/main" id="{B1C5CCDD-996C-401F-8472-6CBA5D9047BF}"/>
              </a:ext>
            </a:extLst>
          </p:cNvPr>
          <p:cNvSpPr/>
          <p:nvPr/>
        </p:nvSpPr>
        <p:spPr>
          <a:xfrm>
            <a:off x="3604068" y="2367237"/>
            <a:ext cx="2359410" cy="8315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Cyber Security Mini tool-kit</a:t>
            </a:r>
            <a:endParaRPr lang="en-ZM" dirty="0"/>
          </a:p>
        </p:txBody>
      </p:sp>
      <p:cxnSp>
        <p:nvCxnSpPr>
          <p:cNvPr id="10" name="Connector: Elbow 9">
            <a:extLst>
              <a:ext uri="{FF2B5EF4-FFF2-40B4-BE49-F238E27FC236}">
                <a16:creationId xmlns:a16="http://schemas.microsoft.com/office/drawing/2014/main" id="{E1BA586D-641E-4381-876D-D5650FC70BB3}"/>
              </a:ext>
            </a:extLst>
          </p:cNvPr>
          <p:cNvCxnSpPr>
            <a:cxnSpLocks/>
            <a:stCxn id="8" idx="2"/>
            <a:endCxn id="13" idx="0"/>
          </p:cNvCxnSpPr>
          <p:nvPr/>
        </p:nvCxnSpPr>
        <p:spPr>
          <a:xfrm rot="5400000">
            <a:off x="2867167" y="2288109"/>
            <a:ext cx="1005905" cy="28273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Process 12">
            <a:extLst>
              <a:ext uri="{FF2B5EF4-FFF2-40B4-BE49-F238E27FC236}">
                <a16:creationId xmlns:a16="http://schemas.microsoft.com/office/drawing/2014/main" id="{117D252E-06ED-4D37-B87E-35CC463395CA}"/>
              </a:ext>
            </a:extLst>
          </p:cNvPr>
          <p:cNvSpPr/>
          <p:nvPr/>
        </p:nvSpPr>
        <p:spPr>
          <a:xfrm>
            <a:off x="776759" y="4204716"/>
            <a:ext cx="2359410" cy="10382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CheckSum</a:t>
            </a:r>
            <a:endParaRPr lang="en-US" dirty="0"/>
          </a:p>
          <a:p>
            <a:pPr algn="ctr"/>
            <a:r>
              <a:rPr lang="en-US" dirty="0"/>
              <a:t>Verifier</a:t>
            </a:r>
          </a:p>
          <a:p>
            <a:pPr algn="ctr"/>
            <a:endParaRPr lang="en-ZM" dirty="0"/>
          </a:p>
        </p:txBody>
      </p:sp>
      <p:sp>
        <p:nvSpPr>
          <p:cNvPr id="14" name="Flowchart: Process 13">
            <a:extLst>
              <a:ext uri="{FF2B5EF4-FFF2-40B4-BE49-F238E27FC236}">
                <a16:creationId xmlns:a16="http://schemas.microsoft.com/office/drawing/2014/main" id="{06B34770-EE87-408C-8319-FAE5852224A2}"/>
              </a:ext>
            </a:extLst>
          </p:cNvPr>
          <p:cNvSpPr/>
          <p:nvPr/>
        </p:nvSpPr>
        <p:spPr>
          <a:xfrm>
            <a:off x="6742066" y="4204716"/>
            <a:ext cx="2208810" cy="10382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Steganography tool</a:t>
            </a:r>
            <a:endParaRPr lang="en-ZM" dirty="0"/>
          </a:p>
        </p:txBody>
      </p:sp>
      <p:cxnSp>
        <p:nvCxnSpPr>
          <p:cNvPr id="22" name="Connector: Elbow 21">
            <a:extLst>
              <a:ext uri="{FF2B5EF4-FFF2-40B4-BE49-F238E27FC236}">
                <a16:creationId xmlns:a16="http://schemas.microsoft.com/office/drawing/2014/main" id="{50069CDF-C018-495B-97F6-BA1B93076966}"/>
              </a:ext>
            </a:extLst>
          </p:cNvPr>
          <p:cNvCxnSpPr>
            <a:cxnSpLocks/>
            <a:stCxn id="8" idx="2"/>
            <a:endCxn id="14" idx="0"/>
          </p:cNvCxnSpPr>
          <p:nvPr/>
        </p:nvCxnSpPr>
        <p:spPr>
          <a:xfrm rot="16200000" flipH="1">
            <a:off x="5812170" y="2170414"/>
            <a:ext cx="1005905" cy="3062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FE1764EC-149A-41ED-B8F0-F98F2FF6B5BA}"/>
              </a:ext>
            </a:extLst>
          </p:cNvPr>
          <p:cNvCxnSpPr>
            <a:cxnSpLocks/>
          </p:cNvCxnSpPr>
          <p:nvPr/>
        </p:nvCxnSpPr>
        <p:spPr>
          <a:xfrm rot="16200000" flipH="1">
            <a:off x="4250039" y="3748706"/>
            <a:ext cx="1128428" cy="609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5BFE2CA-41C4-4BAB-AEC4-652C3CBDE5CC}"/>
              </a:ext>
            </a:extLst>
          </p:cNvPr>
          <p:cNvSpPr/>
          <p:nvPr/>
        </p:nvSpPr>
        <p:spPr>
          <a:xfrm>
            <a:off x="4028661" y="4204716"/>
            <a:ext cx="1767842" cy="103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 Generator</a:t>
            </a:r>
            <a:endParaRPr lang="en-ZM" dirty="0"/>
          </a:p>
        </p:txBody>
      </p:sp>
    </p:spTree>
    <p:extLst>
      <p:ext uri="{BB962C8B-B14F-4D97-AF65-F5344CB8AC3E}">
        <p14:creationId xmlns:p14="http://schemas.microsoft.com/office/powerpoint/2010/main" val="16966697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2254</TotalTime>
  <Words>867</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Dmi-st.eugene-university   chibombo campus    final year   project presentation</vt:lpstr>
      <vt:lpstr>PROJECT ABSTRACT</vt:lpstr>
      <vt:lpstr>Problem statement</vt:lpstr>
      <vt:lpstr>Literary survey</vt:lpstr>
      <vt:lpstr>Existing system</vt:lpstr>
      <vt:lpstr>PROPOSED SYSTEM </vt:lpstr>
      <vt:lpstr>SYSTEM OBJECTIVES </vt:lpstr>
      <vt:lpstr>SYSTEM SPECIFICATIONS  </vt:lpstr>
      <vt:lpstr>System architecture </vt:lpstr>
      <vt:lpstr>Use case diagram </vt:lpstr>
      <vt:lpstr>Dfd diagram</vt:lpstr>
      <vt:lpstr>Table design </vt:lpstr>
      <vt:lpstr>Input design</vt:lpstr>
      <vt:lpstr>Input design</vt:lpstr>
      <vt:lpstr>Output design </vt:lpstr>
      <vt:lpstr>Project Description</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Dmi-st.eugene-university   chibombo campus    final year   project presentation</dc:title>
  <dc:creator>Elliot Alderson</dc:creator>
  <cp:lastModifiedBy>Mark</cp:lastModifiedBy>
  <cp:revision>86</cp:revision>
  <dcterms:created xsi:type="dcterms:W3CDTF">2020-05-20T07:43:32Z</dcterms:created>
  <dcterms:modified xsi:type="dcterms:W3CDTF">2020-10-22T11:43:27Z</dcterms:modified>
</cp:coreProperties>
</file>