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20"/>
  </p:notesMasterIdLst>
  <p:sldIdLst>
    <p:sldId id="314" r:id="rId2"/>
    <p:sldId id="329" r:id="rId3"/>
    <p:sldId id="316" r:id="rId4"/>
    <p:sldId id="317" r:id="rId5"/>
    <p:sldId id="318" r:id="rId6"/>
    <p:sldId id="319" r:id="rId7"/>
    <p:sldId id="320" r:id="rId8"/>
    <p:sldId id="321" r:id="rId9"/>
    <p:sldId id="266" r:id="rId10"/>
    <p:sldId id="322" r:id="rId11"/>
    <p:sldId id="323" r:id="rId12"/>
    <p:sldId id="324" r:id="rId13"/>
    <p:sldId id="325" r:id="rId14"/>
    <p:sldId id="330" r:id="rId15"/>
    <p:sldId id="326" r:id="rId16"/>
    <p:sldId id="327" r:id="rId17"/>
    <p:sldId id="328" r:id="rId18"/>
    <p:sldId id="313" r:id="rId19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B9693B-62B9-4B6C-8316-4B6A2BBB040F}" v="1" dt="2021-12-08T07:41:18.772"/>
  </p1510:revLst>
</p1510:revInfo>
</file>

<file path=ppt/tableStyles.xml><?xml version="1.0" encoding="utf-8"?>
<a:tblStyleLst xmlns:a="http://schemas.openxmlformats.org/drawingml/2006/main" def="{B30CD09B-E95D-4B20-B74D-A2C379995678}">
  <a:tblStyle styleId="{B30CD09B-E95D-4B20-B74D-A2C3799956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ikus de Wet" userId="89e6c92672e1a68b" providerId="LiveId" clId="{96B9693B-62B9-4B6C-8316-4B6A2BBB040F}"/>
    <pc:docChg chg="modSld">
      <pc:chgData name="Drikus de Wet" userId="89e6c92672e1a68b" providerId="LiveId" clId="{96B9693B-62B9-4B6C-8316-4B6A2BBB040F}" dt="2021-12-08T07:44:45.576" v="2" actId="20577"/>
      <pc:docMkLst>
        <pc:docMk/>
      </pc:docMkLst>
      <pc:sldChg chg="delSp">
        <pc:chgData name="Drikus de Wet" userId="89e6c92672e1a68b" providerId="LiveId" clId="{96B9693B-62B9-4B6C-8316-4B6A2BBB040F}" dt="2021-12-08T07:41:18.772" v="0" actId="478"/>
        <pc:sldMkLst>
          <pc:docMk/>
          <pc:sldMk cId="4277753138" sldId="323"/>
        </pc:sldMkLst>
        <pc:picChg chg="del">
          <ac:chgData name="Drikus de Wet" userId="89e6c92672e1a68b" providerId="LiveId" clId="{96B9693B-62B9-4B6C-8316-4B6A2BBB040F}" dt="2021-12-08T07:41:18.772" v="0" actId="478"/>
          <ac:picMkLst>
            <pc:docMk/>
            <pc:sldMk cId="4277753138" sldId="323"/>
            <ac:picMk id="2050" creationId="{C53D5855-FFA2-4CFE-80BE-FB2C8CF45C34}"/>
          </ac:picMkLst>
        </pc:picChg>
      </pc:sldChg>
      <pc:sldChg chg="modSp mod">
        <pc:chgData name="Drikus de Wet" userId="89e6c92672e1a68b" providerId="LiveId" clId="{96B9693B-62B9-4B6C-8316-4B6A2BBB040F}" dt="2021-12-08T07:44:45.576" v="2" actId="20577"/>
        <pc:sldMkLst>
          <pc:docMk/>
          <pc:sldMk cId="2209392453" sldId="330"/>
        </pc:sldMkLst>
        <pc:spChg chg="mod">
          <ac:chgData name="Drikus de Wet" userId="89e6c92672e1a68b" providerId="LiveId" clId="{96B9693B-62B9-4B6C-8316-4B6A2BBB040F}" dt="2021-12-08T07:44:45.576" v="2" actId="20577"/>
          <ac:spMkLst>
            <pc:docMk/>
            <pc:sldMk cId="2209392453" sldId="330"/>
            <ac:spMk id="2" creationId="{EF84D841-21B0-4CFD-BA9F-6196A945AF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7" name="Google Shape;19737;g6b7143b4d6_0_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38" name="Google Shape;19738;g6b7143b4d6_0_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455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3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700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7820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143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7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912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4451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5490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6" name="Google Shape;1939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86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351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688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84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1847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378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733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986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34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349FF-95FD-4661-88C2-5FA8BE1120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12871" y="1085850"/>
            <a:ext cx="3298371" cy="24971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45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EDSA Group 3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3B402A4-E391-4CEC-BA63-9C7766B15B6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012871" y="3583035"/>
            <a:ext cx="3298371" cy="6460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4572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cap="all">
                <a:solidFill>
                  <a:schemeClr val="bg2">
                    <a:lumMod val="40000"/>
                    <a:lumOff val="60000"/>
                  </a:schemeClr>
                </a:solidFill>
              </a:rPr>
              <a:t>Climate Change Belief Analysis </a:t>
            </a:r>
          </a:p>
        </p:txBody>
      </p:sp>
      <p:pic>
        <p:nvPicPr>
          <p:cNvPr id="14" name="Picture 2" descr="12 open source tools for natural language processing | Opensource.com">
            <a:extLst>
              <a:ext uri="{FF2B5EF4-FFF2-40B4-BE49-F238E27FC236}">
                <a16:creationId xmlns:a16="http://schemas.microsoft.com/office/drawing/2014/main" id="{A93180EF-A26A-4929-8C4E-1E27CD4E2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890" y="1421848"/>
            <a:ext cx="4087918" cy="22994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36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19740;p39">
            <a:extLst>
              <a:ext uri="{FF2B5EF4-FFF2-40B4-BE49-F238E27FC236}">
                <a16:creationId xmlns:a16="http://schemas.microsoft.com/office/drawing/2014/main" id="{28C85E16-182B-4C1F-A4F9-0AA297F263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54009" y="1085850"/>
            <a:ext cx="3916743" cy="249718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Aft>
                <a:spcPts val="0"/>
              </a:spcAft>
            </a:pPr>
            <a:r>
              <a:rPr lang="en-US" sz="5600" dirty="0">
                <a:solidFill>
                  <a:srgbClr val="EBEBEB"/>
                </a:solidFill>
              </a:rPr>
              <a:t>Model Evaluation </a:t>
            </a:r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101769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FE1722E9-4E8E-4812-A359-89A79CCDA50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2034" r="7773" b="-2"/>
          <a:stretch/>
        </p:blipFill>
        <p:spPr>
          <a:xfrm>
            <a:off x="20" y="10"/>
            <a:ext cx="3361453" cy="51434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25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3771" cy="354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8152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122" name="Picture 2" descr="Apply the TF-IDF Vectorization Approach - Introduction to Natural Language  Processing - OpenClassrooms">
            <a:extLst>
              <a:ext uri="{FF2B5EF4-FFF2-40B4-BE49-F238E27FC236}">
                <a16:creationId xmlns:a16="http://schemas.microsoft.com/office/drawing/2014/main" id="{5BEA5F8C-F9BC-44B5-B7A0-74704B930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182" y="962281"/>
            <a:ext cx="6863105" cy="1973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41649"/>
            <a:ext cx="9144000" cy="2101851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3BBAE-620E-45B6-95F1-78C9E773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66" y="3822619"/>
            <a:ext cx="6862012" cy="6510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  <a:sym typeface="Montserrat Medium"/>
              </a:rPr>
              <a:t>TF-IDF Vectorization</a:t>
            </a:r>
            <a:endParaRPr lang="en-US" sz="3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77753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24C42-50A9-4E6A-B2B1-5380F2D4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3642" y="807855"/>
            <a:ext cx="2514282" cy="229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 performance</a:t>
            </a:r>
            <a:b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Before Oversampling </a:t>
            </a:r>
            <a:endParaRPr lang="en-US" sz="2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57465" cy="51435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D890C-AA42-4777-8662-4D7DBDC8A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890" y="1184191"/>
            <a:ext cx="4702997" cy="27747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45688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57465" cy="51435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5E9B9-B9BF-4894-A045-AC89D05C78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890" y="884375"/>
            <a:ext cx="4702997" cy="3374400"/>
          </a:xfrm>
          <a:prstGeom prst="rect">
            <a:avLst/>
          </a:prstGeom>
          <a:effectLst/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173C10B-CA85-4274-A682-CC14C4D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25" y="993775"/>
            <a:ext cx="2514600" cy="23002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 performance</a:t>
            </a:r>
            <a:b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Before Oversampling </a:t>
            </a:r>
            <a:endParaRPr lang="en-US" sz="2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62301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3771" cy="354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8152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The 5 Most Useful Techniques to Handle Imbalanced Datasets - KDnuggets">
            <a:extLst>
              <a:ext uri="{FF2B5EF4-FFF2-40B4-BE49-F238E27FC236}">
                <a16:creationId xmlns:a16="http://schemas.microsoft.com/office/drawing/2014/main" id="{ACE2F75A-CF49-4CA7-A517-0D2CFAC50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593" y="924326"/>
            <a:ext cx="6863105" cy="202461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41649"/>
            <a:ext cx="9144000" cy="2101851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4D841-21B0-4CFD-BA9F-6196A945A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879" y="3873271"/>
            <a:ext cx="6862012" cy="6510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HANDLING </a:t>
            </a: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Imbalanced data</a:t>
            </a:r>
          </a:p>
        </p:txBody>
      </p:sp>
    </p:spTree>
    <p:extLst>
      <p:ext uri="{BB962C8B-B14F-4D97-AF65-F5344CB8AC3E}">
        <p14:creationId xmlns:p14="http://schemas.microsoft.com/office/powerpoint/2010/main" val="2209392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7234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51720" y="-51720"/>
            <a:ext cx="5143501" cy="5246939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CED79-200E-4615-9A32-0D822B2F18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881" y="485773"/>
            <a:ext cx="3401935" cy="4171604"/>
          </a:xfrm>
          <a:prstGeom prst="rect">
            <a:avLst/>
          </a:prstGeom>
          <a:effectLst/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E6A79227-0CCF-42BF-9AD8-DEC0B21A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838" y="993775"/>
            <a:ext cx="3520594" cy="23002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 performance</a:t>
            </a:r>
            <a:b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After  Oversampling </a:t>
            </a: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With Hyperparameter Tuning</a:t>
            </a:r>
            <a:endParaRPr lang="en-US" sz="2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45148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157F603-780C-4F12-B3EB-428407275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3771" cy="35480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C3F7CE2-B43A-45D2-9373-25894C50C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Freeform 15">
            <a:extLst>
              <a:ext uri="{FF2B5EF4-FFF2-40B4-BE49-F238E27FC236}">
                <a16:creationId xmlns:a16="http://schemas.microsoft.com/office/drawing/2014/main" id="{8FCA8AFB-F631-49F2-BBF1-7E294F678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8152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4" name="Freeform 5">
            <a:extLst>
              <a:ext uri="{FF2B5EF4-FFF2-40B4-BE49-F238E27FC236}">
                <a16:creationId xmlns:a16="http://schemas.microsoft.com/office/drawing/2014/main" id="{D6589E23-6653-463D-B72D-37D56DC91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3041649"/>
            <a:ext cx="9143772" cy="2101850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8F7C0F-C195-4280-86B4-37DB59137E29}"/>
              </a:ext>
            </a:extLst>
          </p:cNvPr>
          <p:cNvSpPr txBox="1"/>
          <p:nvPr/>
        </p:nvSpPr>
        <p:spPr>
          <a:xfrm>
            <a:off x="570904" y="3495438"/>
            <a:ext cx="7008866" cy="1194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Our best Model : </a:t>
            </a:r>
            <a:br>
              <a:rPr lang="en-US" sz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Linear Support Vector Machine </a:t>
            </a:r>
            <a:r>
              <a:rPr lang="en-US" sz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Model after hyper-parameter tuning</a:t>
            </a:r>
            <a:endParaRPr lang="en-US" sz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4" name="Picture 6" descr="Winner Winner Chicken Dinner Distressed Gold - Pubg - Sticker | TeePublic">
            <a:extLst>
              <a:ext uri="{FF2B5EF4-FFF2-40B4-BE49-F238E27FC236}">
                <a16:creationId xmlns:a16="http://schemas.microsoft.com/office/drawing/2014/main" id="{327E26CC-208E-4D51-A970-853B8BBB5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741" y="308470"/>
            <a:ext cx="1693793" cy="169379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Support Vector Machine visualization. | Download Scientific Diagram">
            <a:extLst>
              <a:ext uri="{FF2B5EF4-FFF2-40B4-BE49-F238E27FC236}">
                <a16:creationId xmlns:a16="http://schemas.microsoft.com/office/drawing/2014/main" id="{A430BD89-FFA0-4C9B-87E6-8C4A81DA7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5129" y="308470"/>
            <a:ext cx="4472355" cy="281526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Kaggle - Wikipedia">
            <a:extLst>
              <a:ext uri="{FF2B5EF4-FFF2-40B4-BE49-F238E27FC236}">
                <a16:creationId xmlns:a16="http://schemas.microsoft.com/office/drawing/2014/main" id="{CFFCB904-6C2A-436E-9DAF-45608930D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291" y="2295289"/>
            <a:ext cx="1570691" cy="60471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405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19161-D641-4DA5-AC3B-FEF38AD7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4009" y="1085850"/>
            <a:ext cx="5313528" cy="24971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45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Deployment: </a:t>
            </a:r>
            <a:br>
              <a:rPr lang="en-US" sz="45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45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Cloud Hosted API</a:t>
            </a:r>
          </a:p>
        </p:txBody>
      </p:sp>
      <p:sp>
        <p:nvSpPr>
          <p:cNvPr id="149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101769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1" name="Freeform: Shape 150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61473" cy="51435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194" name="Picture 2" descr="Streamlit Raises $21M in Series A Funding From GGV Capital and Gradient  Ventures to Amplify the Impact of Data Science and Machine Learning |  Business Wire">
            <a:extLst>
              <a:ext uri="{FF2B5EF4-FFF2-40B4-BE49-F238E27FC236}">
                <a16:creationId xmlns:a16="http://schemas.microsoft.com/office/drawing/2014/main" id="{337FC502-E991-467C-8CD0-03B88D37F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430" y="2082039"/>
            <a:ext cx="2202627" cy="115087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699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349FF-95FD-4661-88C2-5FA8BE1120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54009" y="1085850"/>
            <a:ext cx="4792159" cy="33818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defTabSz="457200">
              <a:lnSpc>
                <a:spcPct val="90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EBEBEB"/>
                </a:solidFill>
              </a:rPr>
              <a:t>Supervisor</a:t>
            </a:r>
            <a:r>
              <a:rPr lang="en-US" sz="2400" dirty="0">
                <a:solidFill>
                  <a:srgbClr val="EBEBEB"/>
                </a:solidFill>
              </a:rPr>
              <a:t> – Jamie </a:t>
            </a:r>
            <a:r>
              <a:rPr lang="en-US" sz="2400" dirty="0" err="1">
                <a:solidFill>
                  <a:srgbClr val="EBEBEB"/>
                </a:solidFill>
              </a:rPr>
              <a:t>Snyders</a:t>
            </a:r>
            <a:br>
              <a:rPr lang="en-US" sz="1800" dirty="0">
                <a:solidFill>
                  <a:srgbClr val="EBEBEB"/>
                </a:solidFill>
              </a:rPr>
            </a:br>
            <a:br>
              <a:rPr lang="en-US" sz="1800" dirty="0">
                <a:solidFill>
                  <a:srgbClr val="EBEBEB"/>
                </a:solidFill>
              </a:rPr>
            </a:br>
            <a:r>
              <a:rPr lang="en-US" sz="2800" b="1" dirty="0">
                <a:solidFill>
                  <a:srgbClr val="EBEBEB"/>
                </a:solidFill>
              </a:rPr>
              <a:t>Team</a:t>
            </a:r>
            <a:r>
              <a:rPr lang="en-US" sz="2800" dirty="0">
                <a:solidFill>
                  <a:srgbClr val="EBEBEB"/>
                </a:solidFill>
              </a:rPr>
              <a:t> </a:t>
            </a:r>
            <a:r>
              <a:rPr lang="en-US" sz="2800" b="1" dirty="0">
                <a:solidFill>
                  <a:srgbClr val="EBEBEB"/>
                </a:solidFill>
              </a:rPr>
              <a:t>3</a:t>
            </a:r>
            <a:r>
              <a:rPr lang="en-US" sz="2800" dirty="0">
                <a:solidFill>
                  <a:srgbClr val="EBEBEB"/>
                </a:solidFill>
              </a:rPr>
              <a:t> Members:</a:t>
            </a:r>
            <a:br>
              <a:rPr lang="en-US" sz="1800" dirty="0">
                <a:solidFill>
                  <a:srgbClr val="EBEBEB"/>
                </a:solidFill>
              </a:rPr>
            </a:br>
            <a:br>
              <a:rPr lang="en-US" sz="1800" dirty="0">
                <a:solidFill>
                  <a:srgbClr val="EBEBEB"/>
                </a:solidFill>
              </a:rPr>
            </a:br>
            <a:r>
              <a:rPr lang="en-US" sz="2400" dirty="0">
                <a:solidFill>
                  <a:srgbClr val="EBEBEB"/>
                </a:solidFill>
              </a:rPr>
              <a:t>1. Drikus de Wet</a:t>
            </a:r>
            <a:br>
              <a:rPr lang="en-US" sz="2400" dirty="0">
                <a:solidFill>
                  <a:srgbClr val="EBEBEB"/>
                </a:solidFill>
              </a:rPr>
            </a:br>
            <a:r>
              <a:rPr lang="en-US" sz="2400" dirty="0">
                <a:solidFill>
                  <a:srgbClr val="EBEBEB"/>
                </a:solidFill>
              </a:rPr>
              <a:t>2. </a:t>
            </a:r>
            <a:r>
              <a:rPr lang="en-US" sz="2400" dirty="0" err="1">
                <a:solidFill>
                  <a:srgbClr val="EBEBEB"/>
                </a:solidFill>
              </a:rPr>
              <a:t>Munangiwa</a:t>
            </a:r>
            <a:r>
              <a:rPr lang="en-US" sz="2400" dirty="0">
                <a:solidFill>
                  <a:srgbClr val="EBEBEB"/>
                </a:solidFill>
              </a:rPr>
              <a:t> Hlongwane</a:t>
            </a:r>
            <a:br>
              <a:rPr lang="en-US" sz="2400" dirty="0">
                <a:solidFill>
                  <a:srgbClr val="EBEBEB"/>
                </a:solidFill>
              </a:rPr>
            </a:br>
            <a:r>
              <a:rPr lang="en-US" sz="2400" dirty="0">
                <a:solidFill>
                  <a:srgbClr val="EBEBEB"/>
                </a:solidFill>
              </a:rPr>
              <a:t>3. Tshegofatso </a:t>
            </a:r>
            <a:r>
              <a:rPr lang="en-US" sz="2400" dirty="0" err="1">
                <a:solidFill>
                  <a:srgbClr val="EBEBEB"/>
                </a:solidFill>
              </a:rPr>
              <a:t>Sekgobela</a:t>
            </a:r>
            <a:br>
              <a:rPr lang="en-US" sz="2400" dirty="0">
                <a:solidFill>
                  <a:srgbClr val="EBEBEB"/>
                </a:solidFill>
              </a:rPr>
            </a:br>
            <a:r>
              <a:rPr lang="en-US" sz="2400" dirty="0">
                <a:solidFill>
                  <a:srgbClr val="EBEBEB"/>
                </a:solidFill>
              </a:rPr>
              <a:t>4. </a:t>
            </a:r>
            <a:r>
              <a:rPr lang="en-US" sz="2400" dirty="0" err="1">
                <a:solidFill>
                  <a:srgbClr val="EBEBEB"/>
                </a:solidFill>
              </a:rPr>
              <a:t>Nokulunga</a:t>
            </a:r>
            <a:r>
              <a:rPr lang="en-US" sz="2400" dirty="0">
                <a:solidFill>
                  <a:srgbClr val="EBEBEB"/>
                </a:solidFill>
              </a:rPr>
              <a:t> Twala</a:t>
            </a:r>
            <a:br>
              <a:rPr lang="en-US" sz="2400" dirty="0">
                <a:solidFill>
                  <a:srgbClr val="EBEBEB"/>
                </a:solidFill>
              </a:rPr>
            </a:br>
            <a:r>
              <a:rPr lang="en-US" sz="2400" dirty="0">
                <a:solidFill>
                  <a:srgbClr val="EBEBEB"/>
                </a:solidFill>
              </a:rPr>
              <a:t>5. </a:t>
            </a:r>
            <a:r>
              <a:rPr lang="en-US" sz="2400" dirty="0" err="1">
                <a:solidFill>
                  <a:srgbClr val="EBEBEB"/>
                </a:solidFill>
              </a:rPr>
              <a:t>Mashudu</a:t>
            </a:r>
            <a:r>
              <a:rPr lang="en-US" sz="2400" dirty="0">
                <a:solidFill>
                  <a:srgbClr val="EBEBEB"/>
                </a:solidFill>
              </a:rPr>
              <a:t> </a:t>
            </a:r>
            <a:r>
              <a:rPr lang="en-US" sz="2400" dirty="0" err="1">
                <a:solidFill>
                  <a:srgbClr val="EBEBEB"/>
                </a:solidFill>
              </a:rPr>
              <a:t>Selepe</a:t>
            </a:r>
            <a:endParaRPr lang="en-US" sz="1800" dirty="0">
              <a:solidFill>
                <a:srgbClr val="EBEBEB"/>
              </a:solidFill>
            </a:endParaRPr>
          </a:p>
        </p:txBody>
      </p:sp>
      <p:sp>
        <p:nvSpPr>
          <p:cNvPr id="43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101769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One in a crowd">
            <a:extLst>
              <a:ext uri="{FF2B5EF4-FFF2-40B4-BE49-F238E27FC236}">
                <a16:creationId xmlns:a16="http://schemas.microsoft.com/office/drawing/2014/main" id="{94949339-F9CB-4765-A076-D36D1BF7568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851" r="21134"/>
          <a:stretch/>
        </p:blipFill>
        <p:spPr>
          <a:xfrm>
            <a:off x="20" y="10"/>
            <a:ext cx="3361453" cy="51434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433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18" name="Oval 117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3CF576-7F08-44F8-A7A7-6A566FADCA4E}"/>
              </a:ext>
            </a:extLst>
          </p:cNvPr>
          <p:cNvSpPr txBox="1"/>
          <p:nvPr/>
        </p:nvSpPr>
        <p:spPr>
          <a:xfrm>
            <a:off x="5526644" y="428027"/>
            <a:ext cx="3359539" cy="4016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100" u="sng" dirty="0">
                <a:ln/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Intro:</a:t>
            </a:r>
            <a:br>
              <a:rPr lang="en-US" sz="4100" u="sng" dirty="0">
                <a:ln/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4100" u="sng" dirty="0">
                <a:ln/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100" dirty="0">
                <a:ln/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Companies want to know Sentiment </a:t>
            </a: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D68108A9-1C65-4950-B8D3-D53A8ED9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46939" cy="5143500"/>
          </a:xfrm>
          <a:custGeom>
            <a:avLst/>
            <a:gdLst>
              <a:gd name="connsiteX0" fmla="*/ 5651204 w 6995919"/>
              <a:gd name="connsiteY0" fmla="*/ 0 h 6858000"/>
              <a:gd name="connsiteX1" fmla="*/ 6994742 w 6995919"/>
              <a:gd name="connsiteY1" fmla="*/ 0 h 6858000"/>
              <a:gd name="connsiteX2" fmla="*/ 6969697 w 6995919"/>
              <a:gd name="connsiteY2" fmla="*/ 155676 h 6858000"/>
              <a:gd name="connsiteX3" fmla="*/ 6945828 w 6995919"/>
              <a:gd name="connsiteY3" fmla="*/ 310667 h 6858000"/>
              <a:gd name="connsiteX4" fmla="*/ 6922464 w 6995919"/>
              <a:gd name="connsiteY4" fmla="*/ 466344 h 6858000"/>
              <a:gd name="connsiteX5" fmla="*/ 6902461 w 6995919"/>
              <a:gd name="connsiteY5" fmla="*/ 622706 h 6858000"/>
              <a:gd name="connsiteX6" fmla="*/ 6882290 w 6995919"/>
              <a:gd name="connsiteY6" fmla="*/ 778383 h 6858000"/>
              <a:gd name="connsiteX7" fmla="*/ 6863464 w 6995919"/>
              <a:gd name="connsiteY7" fmla="*/ 934745 h 6858000"/>
              <a:gd name="connsiteX8" fmla="*/ 6847328 w 6995919"/>
              <a:gd name="connsiteY8" fmla="*/ 1089050 h 6858000"/>
              <a:gd name="connsiteX9" fmla="*/ 6832032 w 6995919"/>
              <a:gd name="connsiteY9" fmla="*/ 1245413 h 6858000"/>
              <a:gd name="connsiteX10" fmla="*/ 6818080 w 6995919"/>
              <a:gd name="connsiteY10" fmla="*/ 1401089 h 6858000"/>
              <a:gd name="connsiteX11" fmla="*/ 6805978 w 6995919"/>
              <a:gd name="connsiteY11" fmla="*/ 1554023 h 6858000"/>
              <a:gd name="connsiteX12" fmla="*/ 6793875 w 6995919"/>
              <a:gd name="connsiteY12" fmla="*/ 1709013 h 6858000"/>
              <a:gd name="connsiteX13" fmla="*/ 6783790 w 6995919"/>
              <a:gd name="connsiteY13" fmla="*/ 1861947 h 6858000"/>
              <a:gd name="connsiteX14" fmla="*/ 6775890 w 6995919"/>
              <a:gd name="connsiteY14" fmla="*/ 2014880 h 6858000"/>
              <a:gd name="connsiteX15" fmla="*/ 6767653 w 6995919"/>
              <a:gd name="connsiteY15" fmla="*/ 2167128 h 6858000"/>
              <a:gd name="connsiteX16" fmla="*/ 6760762 w 6995919"/>
              <a:gd name="connsiteY16" fmla="*/ 2318004 h 6858000"/>
              <a:gd name="connsiteX17" fmla="*/ 6755887 w 6995919"/>
              <a:gd name="connsiteY17" fmla="*/ 2467508 h 6858000"/>
              <a:gd name="connsiteX18" fmla="*/ 6751685 w 6995919"/>
              <a:gd name="connsiteY18" fmla="*/ 2617013 h 6858000"/>
              <a:gd name="connsiteX19" fmla="*/ 6747651 w 6995919"/>
              <a:gd name="connsiteY19" fmla="*/ 2765145 h 6858000"/>
              <a:gd name="connsiteX20" fmla="*/ 6745802 w 6995919"/>
              <a:gd name="connsiteY20" fmla="*/ 2911221 h 6858000"/>
              <a:gd name="connsiteX21" fmla="*/ 6743785 w 6995919"/>
              <a:gd name="connsiteY21" fmla="*/ 3057296 h 6858000"/>
              <a:gd name="connsiteX22" fmla="*/ 6742776 w 6995919"/>
              <a:gd name="connsiteY22" fmla="*/ 3201314 h 6858000"/>
              <a:gd name="connsiteX23" fmla="*/ 6743785 w 6995919"/>
              <a:gd name="connsiteY23" fmla="*/ 3343960 h 6858000"/>
              <a:gd name="connsiteX24" fmla="*/ 6743785 w 6995919"/>
              <a:gd name="connsiteY24" fmla="*/ 3485235 h 6858000"/>
              <a:gd name="connsiteX25" fmla="*/ 6745802 w 6995919"/>
              <a:gd name="connsiteY25" fmla="*/ 3625138 h 6858000"/>
              <a:gd name="connsiteX26" fmla="*/ 6748827 w 6995919"/>
              <a:gd name="connsiteY26" fmla="*/ 3762298 h 6858000"/>
              <a:gd name="connsiteX27" fmla="*/ 6751685 w 6995919"/>
              <a:gd name="connsiteY27" fmla="*/ 3898087 h 6858000"/>
              <a:gd name="connsiteX28" fmla="*/ 6754879 w 6995919"/>
              <a:gd name="connsiteY28" fmla="*/ 4031132 h 6858000"/>
              <a:gd name="connsiteX29" fmla="*/ 6759753 w 6995919"/>
              <a:gd name="connsiteY29" fmla="*/ 4163491 h 6858000"/>
              <a:gd name="connsiteX30" fmla="*/ 6764964 w 6995919"/>
              <a:gd name="connsiteY30" fmla="*/ 4293793 h 6858000"/>
              <a:gd name="connsiteX31" fmla="*/ 6769670 w 6995919"/>
              <a:gd name="connsiteY31" fmla="*/ 4421352 h 6858000"/>
              <a:gd name="connsiteX32" fmla="*/ 6782950 w 6995919"/>
              <a:gd name="connsiteY32" fmla="*/ 4670298 h 6858000"/>
              <a:gd name="connsiteX33" fmla="*/ 6797069 w 6995919"/>
              <a:gd name="connsiteY33" fmla="*/ 4908956 h 6858000"/>
              <a:gd name="connsiteX34" fmla="*/ 6811861 w 6995919"/>
              <a:gd name="connsiteY34" fmla="*/ 5138013 h 6858000"/>
              <a:gd name="connsiteX35" fmla="*/ 6828166 w 6995919"/>
              <a:gd name="connsiteY35" fmla="*/ 5354726 h 6858000"/>
              <a:gd name="connsiteX36" fmla="*/ 6845143 w 6995919"/>
              <a:gd name="connsiteY36" fmla="*/ 5561838 h 6858000"/>
              <a:gd name="connsiteX37" fmla="*/ 6863464 w 6995919"/>
              <a:gd name="connsiteY37" fmla="*/ 5753862 h 6858000"/>
              <a:gd name="connsiteX38" fmla="*/ 6881450 w 6995919"/>
              <a:gd name="connsiteY38" fmla="*/ 5934227 h 6858000"/>
              <a:gd name="connsiteX39" fmla="*/ 6899435 w 6995919"/>
              <a:gd name="connsiteY39" fmla="*/ 6100191 h 6858000"/>
              <a:gd name="connsiteX40" fmla="*/ 6916412 w 6995919"/>
              <a:gd name="connsiteY40" fmla="*/ 6252438 h 6858000"/>
              <a:gd name="connsiteX41" fmla="*/ 6932549 w 6995919"/>
              <a:gd name="connsiteY41" fmla="*/ 6387541 h 6858000"/>
              <a:gd name="connsiteX42" fmla="*/ 6947845 w 6995919"/>
              <a:gd name="connsiteY42" fmla="*/ 6509613 h 6858000"/>
              <a:gd name="connsiteX43" fmla="*/ 6960620 w 6995919"/>
              <a:gd name="connsiteY43" fmla="*/ 6612483 h 6858000"/>
              <a:gd name="connsiteX44" fmla="*/ 6972722 w 6995919"/>
              <a:gd name="connsiteY44" fmla="*/ 6698894 h 6858000"/>
              <a:gd name="connsiteX45" fmla="*/ 6990036 w 6995919"/>
              <a:gd name="connsiteY45" fmla="*/ 6817538 h 6858000"/>
              <a:gd name="connsiteX46" fmla="*/ 6995919 w 6995919"/>
              <a:gd name="connsiteY46" fmla="*/ 6858000 h 6858000"/>
              <a:gd name="connsiteX47" fmla="*/ 6090565 w 6995919"/>
              <a:gd name="connsiteY47" fmla="*/ 6858000 h 6858000"/>
              <a:gd name="connsiteX48" fmla="*/ 6090565 w 6995919"/>
              <a:gd name="connsiteY48" fmla="*/ 6858000 h 6858000"/>
              <a:gd name="connsiteX49" fmla="*/ 0 w 6995919"/>
              <a:gd name="connsiteY49" fmla="*/ 6858000 h 6858000"/>
              <a:gd name="connsiteX50" fmla="*/ 0 w 6995919"/>
              <a:gd name="connsiteY50" fmla="*/ 0 h 6858000"/>
              <a:gd name="connsiteX51" fmla="*/ 5651204 w 6995919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995919" h="6858000">
                <a:moveTo>
                  <a:pt x="5651204" y="0"/>
                </a:moveTo>
                <a:lnTo>
                  <a:pt x="6994742" y="0"/>
                </a:lnTo>
                <a:lnTo>
                  <a:pt x="6969697" y="155676"/>
                </a:lnTo>
                <a:lnTo>
                  <a:pt x="6945828" y="310667"/>
                </a:lnTo>
                <a:lnTo>
                  <a:pt x="6922464" y="466344"/>
                </a:lnTo>
                <a:lnTo>
                  <a:pt x="6902461" y="622706"/>
                </a:lnTo>
                <a:lnTo>
                  <a:pt x="6882290" y="778383"/>
                </a:lnTo>
                <a:lnTo>
                  <a:pt x="6863464" y="934745"/>
                </a:lnTo>
                <a:lnTo>
                  <a:pt x="6847328" y="1089050"/>
                </a:lnTo>
                <a:lnTo>
                  <a:pt x="6832032" y="1245413"/>
                </a:lnTo>
                <a:lnTo>
                  <a:pt x="6818080" y="1401089"/>
                </a:lnTo>
                <a:lnTo>
                  <a:pt x="6805978" y="1554023"/>
                </a:lnTo>
                <a:lnTo>
                  <a:pt x="6793875" y="1709013"/>
                </a:lnTo>
                <a:lnTo>
                  <a:pt x="6783790" y="1861947"/>
                </a:lnTo>
                <a:lnTo>
                  <a:pt x="6775890" y="2014880"/>
                </a:lnTo>
                <a:lnTo>
                  <a:pt x="6767653" y="2167128"/>
                </a:lnTo>
                <a:lnTo>
                  <a:pt x="6760762" y="2318004"/>
                </a:lnTo>
                <a:lnTo>
                  <a:pt x="6755887" y="2467508"/>
                </a:lnTo>
                <a:lnTo>
                  <a:pt x="6751685" y="2617013"/>
                </a:lnTo>
                <a:lnTo>
                  <a:pt x="6747651" y="2765145"/>
                </a:lnTo>
                <a:lnTo>
                  <a:pt x="6745802" y="2911221"/>
                </a:lnTo>
                <a:lnTo>
                  <a:pt x="6743785" y="3057296"/>
                </a:lnTo>
                <a:lnTo>
                  <a:pt x="6742776" y="3201314"/>
                </a:lnTo>
                <a:lnTo>
                  <a:pt x="6743785" y="3343960"/>
                </a:lnTo>
                <a:lnTo>
                  <a:pt x="6743785" y="3485235"/>
                </a:lnTo>
                <a:lnTo>
                  <a:pt x="6745802" y="3625138"/>
                </a:lnTo>
                <a:lnTo>
                  <a:pt x="6748827" y="3762298"/>
                </a:lnTo>
                <a:lnTo>
                  <a:pt x="6751685" y="3898087"/>
                </a:lnTo>
                <a:lnTo>
                  <a:pt x="6754879" y="4031132"/>
                </a:lnTo>
                <a:lnTo>
                  <a:pt x="6759753" y="4163491"/>
                </a:lnTo>
                <a:lnTo>
                  <a:pt x="6764964" y="4293793"/>
                </a:lnTo>
                <a:lnTo>
                  <a:pt x="6769670" y="4421352"/>
                </a:lnTo>
                <a:lnTo>
                  <a:pt x="6782950" y="4670298"/>
                </a:lnTo>
                <a:lnTo>
                  <a:pt x="6797069" y="4908956"/>
                </a:lnTo>
                <a:lnTo>
                  <a:pt x="6811861" y="5138013"/>
                </a:lnTo>
                <a:lnTo>
                  <a:pt x="6828166" y="5354726"/>
                </a:lnTo>
                <a:lnTo>
                  <a:pt x="6845143" y="5561838"/>
                </a:lnTo>
                <a:lnTo>
                  <a:pt x="6863464" y="5753862"/>
                </a:lnTo>
                <a:lnTo>
                  <a:pt x="6881450" y="5934227"/>
                </a:lnTo>
                <a:lnTo>
                  <a:pt x="6899435" y="6100191"/>
                </a:lnTo>
                <a:lnTo>
                  <a:pt x="6916412" y="6252438"/>
                </a:lnTo>
                <a:lnTo>
                  <a:pt x="6932549" y="6387541"/>
                </a:lnTo>
                <a:lnTo>
                  <a:pt x="6947845" y="6509613"/>
                </a:lnTo>
                <a:lnTo>
                  <a:pt x="6960620" y="6612483"/>
                </a:lnTo>
                <a:lnTo>
                  <a:pt x="6972722" y="6698894"/>
                </a:lnTo>
                <a:lnTo>
                  <a:pt x="6990036" y="6817538"/>
                </a:lnTo>
                <a:lnTo>
                  <a:pt x="6995919" y="6858000"/>
                </a:lnTo>
                <a:lnTo>
                  <a:pt x="6090565" y="6858000"/>
                </a:lnTo>
                <a:lnTo>
                  <a:pt x="6090565" y="6858000"/>
                </a:lnTo>
                <a:lnTo>
                  <a:pt x="0" y="6858000"/>
                </a:lnTo>
                <a:lnTo>
                  <a:pt x="0" y="0"/>
                </a:lnTo>
                <a:lnTo>
                  <a:pt x="5651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8" descr="Companies Reducing Carbon Footprint - Management Weekly">
            <a:extLst>
              <a:ext uri="{FF2B5EF4-FFF2-40B4-BE49-F238E27FC236}">
                <a16:creationId xmlns:a16="http://schemas.microsoft.com/office/drawing/2014/main" id="{671A8EEF-03F3-4694-B847-D61254B1C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" r="-1" b="-1"/>
          <a:stretch/>
        </p:blipFill>
        <p:spPr bwMode="auto">
          <a:xfrm>
            <a:off x="638120" y="46799"/>
            <a:ext cx="3838696" cy="215348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Freeform 27">
            <a:extLst>
              <a:ext uri="{FF2B5EF4-FFF2-40B4-BE49-F238E27FC236}">
                <a16:creationId xmlns:a16="http://schemas.microsoft.com/office/drawing/2014/main" id="{6F1C2839-EFB8-47B3-9488-B0F191886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7234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To understand how people think, look to their actions, not their words |  Stanford News">
            <a:extLst>
              <a:ext uri="{FF2B5EF4-FFF2-40B4-BE49-F238E27FC236}">
                <a16:creationId xmlns:a16="http://schemas.microsoft.com/office/drawing/2014/main" id="{982EB737-BCE0-4E87-A19B-9F41172AF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663" y="2334126"/>
            <a:ext cx="3843152" cy="256530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95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29B744-73F6-4BC1-A751-DD13151A695C}"/>
              </a:ext>
            </a:extLst>
          </p:cNvPr>
          <p:cNvSpPr txBox="1"/>
          <p:nvPr/>
        </p:nvSpPr>
        <p:spPr>
          <a:xfrm>
            <a:off x="715644" y="90557"/>
            <a:ext cx="6980127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ZA" sz="4800" i="0" u="sng" dirty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Objective:</a:t>
            </a:r>
            <a:r>
              <a:rPr lang="en-ZA" sz="4800" i="0" dirty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ZA" sz="2000" i="0" dirty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Predict Sentiment</a:t>
            </a:r>
            <a:endParaRPr lang="en-ZA" sz="4800" dirty="0">
              <a:ln/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pic>
        <p:nvPicPr>
          <p:cNvPr id="2052" name="Picture 4" descr="twitter-logo-png-transparent-background-twitter-transparent-logo-png -  Mapping Megan">
            <a:extLst>
              <a:ext uri="{FF2B5EF4-FFF2-40B4-BE49-F238E27FC236}">
                <a16:creationId xmlns:a16="http://schemas.microsoft.com/office/drawing/2014/main" id="{C2AC0DA6-9DFF-45AC-B878-EA89812D3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6" y="1307431"/>
            <a:ext cx="2360195" cy="236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ntiment Analysis Rocks! Here&amp;#39;s Why. - Adswerve">
            <a:extLst>
              <a:ext uri="{FF2B5EF4-FFF2-40B4-BE49-F238E27FC236}">
                <a16:creationId xmlns:a16="http://schemas.microsoft.com/office/drawing/2014/main" id="{8290CCD4-80D2-4C62-8C70-315840F78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468" y="1122946"/>
            <a:ext cx="3011827" cy="169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F827A17-CC78-414D-B168-93BCD90D4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895" y="3220177"/>
            <a:ext cx="3450305" cy="1388370"/>
          </a:xfrm>
          <a:prstGeom prst="rect">
            <a:avLst/>
          </a:prstGeom>
        </p:spPr>
      </p:pic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A7AD0DEC-0E2C-4D30-8223-1B924DD6ABFF}"/>
              </a:ext>
            </a:extLst>
          </p:cNvPr>
          <p:cNvSpPr/>
          <p:nvPr/>
        </p:nvSpPr>
        <p:spPr>
          <a:xfrm rot="18485768">
            <a:off x="1704116" y="3775320"/>
            <a:ext cx="950435" cy="1390484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B2F3D8B-E904-4121-8FC9-F9289AD5C8FE}"/>
              </a:ext>
            </a:extLst>
          </p:cNvPr>
          <p:cNvSpPr/>
          <p:nvPr/>
        </p:nvSpPr>
        <p:spPr>
          <a:xfrm rot="13929102">
            <a:off x="7089163" y="2924004"/>
            <a:ext cx="950435" cy="1611826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97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3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31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33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34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2E2BC-CCDA-4A23-B2EE-61E02ED96DC4}"/>
              </a:ext>
            </a:extLst>
          </p:cNvPr>
          <p:cNvSpPr txBox="1"/>
          <p:nvPr/>
        </p:nvSpPr>
        <p:spPr>
          <a:xfrm>
            <a:off x="6454408" y="2002263"/>
            <a:ext cx="3298371" cy="2497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500" b="0" i="0" kern="1200" dirty="0">
                <a:ln/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B71888-EFC4-4F8C-A4E5-2AAE3235335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987" t="2465" r="22192" b="2889"/>
          <a:stretch/>
        </p:blipFill>
        <p:spPr>
          <a:xfrm>
            <a:off x="908006" y="521607"/>
            <a:ext cx="4087918" cy="39778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9281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765FB-8599-4071-AAA3-0D9F5E505A7D}"/>
              </a:ext>
            </a:extLst>
          </p:cNvPr>
          <p:cNvSpPr txBox="1"/>
          <p:nvPr/>
        </p:nvSpPr>
        <p:spPr>
          <a:xfrm>
            <a:off x="5539475" y="994410"/>
            <a:ext cx="3118750" cy="2299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b="0" i="0" kern="1200" dirty="0">
                <a:ln/>
                <a:solidFill>
                  <a:srgbClr val="EBEBEB"/>
                </a:solidFill>
                <a:latin typeface="+mj-lt"/>
                <a:ea typeface="+mj-ea"/>
                <a:cs typeface="+mj-cs"/>
              </a:rPr>
              <a:t>EDA: </a:t>
            </a:r>
            <a:r>
              <a:rPr lang="en-US" sz="3200" b="0" i="0" kern="1200" dirty="0">
                <a:ln/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Distribution of Data</a:t>
            </a:r>
            <a:endParaRPr lang="en-US" sz="4100" b="0" i="0" kern="1200" dirty="0">
              <a:ln/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7234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51720" y="-51720"/>
            <a:ext cx="5143501" cy="5246939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3AD571-830E-42CF-8942-BB6BB8B69D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57" y="877089"/>
            <a:ext cx="4976312" cy="36949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09528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30D4B1-AA01-4B1F-8235-C7C6D0F18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7D6A51-CA86-455C-828A-F46A3B3FC4BA}"/>
              </a:ext>
            </a:extLst>
          </p:cNvPr>
          <p:cNvSpPr txBox="1"/>
          <p:nvPr/>
        </p:nvSpPr>
        <p:spPr>
          <a:xfrm>
            <a:off x="4454903" y="994410"/>
            <a:ext cx="4203322" cy="2299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0" i="0" kern="1200" dirty="0">
                <a:ln/>
                <a:solidFill>
                  <a:srgbClr val="EBEBEB"/>
                </a:solidFill>
                <a:latin typeface="+mj-lt"/>
                <a:ea typeface="+mj-ea"/>
                <a:cs typeface="+mj-cs"/>
              </a:rPr>
              <a:t>EDA:</a:t>
            </a:r>
            <a:br>
              <a:rPr lang="en-US" sz="2800" b="0" i="0" kern="1200" dirty="0">
                <a:ln/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2800" b="0" i="0" kern="1200" dirty="0">
              <a:ln/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0" i="0" kern="1200" dirty="0">
                <a:ln/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Repeater Tweeters?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0" i="0" kern="1200" dirty="0">
                <a:ln/>
                <a:solidFill>
                  <a:srgbClr val="EBEBEB"/>
                </a:solidFill>
                <a:latin typeface="+mj-lt"/>
                <a:ea typeface="+mj-ea"/>
                <a:cs typeface="+mj-cs"/>
              </a:rPr>
              <a:t>Or a wide cross section of opinions? </a:t>
            </a:r>
          </a:p>
        </p:txBody>
      </p:sp>
      <p:sp>
        <p:nvSpPr>
          <p:cNvPr id="46" name="Freeform 36">
            <a:extLst>
              <a:ext uri="{FF2B5EF4-FFF2-40B4-BE49-F238E27FC236}">
                <a16:creationId xmlns:a16="http://schemas.microsoft.com/office/drawing/2014/main" id="{3354DFA6-6453-4DEA-B13E-C2A4D4570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02663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585ADACC-B978-41CD-812C-38B46FD27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62368" cy="5143500"/>
          </a:xfrm>
          <a:custGeom>
            <a:avLst/>
            <a:gdLst>
              <a:gd name="connsiteX0" fmla="*/ 4205108 w 5549823"/>
              <a:gd name="connsiteY0" fmla="*/ 0 h 6858000"/>
              <a:gd name="connsiteX1" fmla="*/ 5548646 w 5549823"/>
              <a:gd name="connsiteY1" fmla="*/ 0 h 6858000"/>
              <a:gd name="connsiteX2" fmla="*/ 5523601 w 5549823"/>
              <a:gd name="connsiteY2" fmla="*/ 155676 h 6858000"/>
              <a:gd name="connsiteX3" fmla="*/ 5499732 w 5549823"/>
              <a:gd name="connsiteY3" fmla="*/ 310667 h 6858000"/>
              <a:gd name="connsiteX4" fmla="*/ 5476368 w 5549823"/>
              <a:gd name="connsiteY4" fmla="*/ 466344 h 6858000"/>
              <a:gd name="connsiteX5" fmla="*/ 5456365 w 5549823"/>
              <a:gd name="connsiteY5" fmla="*/ 622706 h 6858000"/>
              <a:gd name="connsiteX6" fmla="*/ 5436194 w 5549823"/>
              <a:gd name="connsiteY6" fmla="*/ 778383 h 6858000"/>
              <a:gd name="connsiteX7" fmla="*/ 5417368 w 5549823"/>
              <a:gd name="connsiteY7" fmla="*/ 934745 h 6858000"/>
              <a:gd name="connsiteX8" fmla="*/ 5401232 w 5549823"/>
              <a:gd name="connsiteY8" fmla="*/ 1089050 h 6858000"/>
              <a:gd name="connsiteX9" fmla="*/ 5385936 w 5549823"/>
              <a:gd name="connsiteY9" fmla="*/ 1245413 h 6858000"/>
              <a:gd name="connsiteX10" fmla="*/ 5371984 w 5549823"/>
              <a:gd name="connsiteY10" fmla="*/ 1401089 h 6858000"/>
              <a:gd name="connsiteX11" fmla="*/ 5359882 w 5549823"/>
              <a:gd name="connsiteY11" fmla="*/ 1554023 h 6858000"/>
              <a:gd name="connsiteX12" fmla="*/ 5347779 w 5549823"/>
              <a:gd name="connsiteY12" fmla="*/ 1709013 h 6858000"/>
              <a:gd name="connsiteX13" fmla="*/ 5337694 w 5549823"/>
              <a:gd name="connsiteY13" fmla="*/ 1861947 h 6858000"/>
              <a:gd name="connsiteX14" fmla="*/ 5329794 w 5549823"/>
              <a:gd name="connsiteY14" fmla="*/ 2014880 h 6858000"/>
              <a:gd name="connsiteX15" fmla="*/ 5321557 w 5549823"/>
              <a:gd name="connsiteY15" fmla="*/ 2167128 h 6858000"/>
              <a:gd name="connsiteX16" fmla="*/ 5314666 w 5549823"/>
              <a:gd name="connsiteY16" fmla="*/ 2318004 h 6858000"/>
              <a:gd name="connsiteX17" fmla="*/ 5309791 w 5549823"/>
              <a:gd name="connsiteY17" fmla="*/ 2467508 h 6858000"/>
              <a:gd name="connsiteX18" fmla="*/ 5305589 w 5549823"/>
              <a:gd name="connsiteY18" fmla="*/ 2617013 h 6858000"/>
              <a:gd name="connsiteX19" fmla="*/ 5301555 w 5549823"/>
              <a:gd name="connsiteY19" fmla="*/ 2765145 h 6858000"/>
              <a:gd name="connsiteX20" fmla="*/ 5299706 w 5549823"/>
              <a:gd name="connsiteY20" fmla="*/ 2911221 h 6858000"/>
              <a:gd name="connsiteX21" fmla="*/ 5297689 w 5549823"/>
              <a:gd name="connsiteY21" fmla="*/ 3057296 h 6858000"/>
              <a:gd name="connsiteX22" fmla="*/ 5296680 w 5549823"/>
              <a:gd name="connsiteY22" fmla="*/ 3201314 h 6858000"/>
              <a:gd name="connsiteX23" fmla="*/ 5297689 w 5549823"/>
              <a:gd name="connsiteY23" fmla="*/ 3343960 h 6858000"/>
              <a:gd name="connsiteX24" fmla="*/ 5297689 w 5549823"/>
              <a:gd name="connsiteY24" fmla="*/ 3485235 h 6858000"/>
              <a:gd name="connsiteX25" fmla="*/ 5299706 w 5549823"/>
              <a:gd name="connsiteY25" fmla="*/ 3625138 h 6858000"/>
              <a:gd name="connsiteX26" fmla="*/ 5302731 w 5549823"/>
              <a:gd name="connsiteY26" fmla="*/ 3762298 h 6858000"/>
              <a:gd name="connsiteX27" fmla="*/ 5305589 w 5549823"/>
              <a:gd name="connsiteY27" fmla="*/ 3898087 h 6858000"/>
              <a:gd name="connsiteX28" fmla="*/ 5308783 w 5549823"/>
              <a:gd name="connsiteY28" fmla="*/ 4031132 h 6858000"/>
              <a:gd name="connsiteX29" fmla="*/ 5313657 w 5549823"/>
              <a:gd name="connsiteY29" fmla="*/ 4163491 h 6858000"/>
              <a:gd name="connsiteX30" fmla="*/ 5318868 w 5549823"/>
              <a:gd name="connsiteY30" fmla="*/ 4293793 h 6858000"/>
              <a:gd name="connsiteX31" fmla="*/ 5323574 w 5549823"/>
              <a:gd name="connsiteY31" fmla="*/ 4421352 h 6858000"/>
              <a:gd name="connsiteX32" fmla="*/ 5336854 w 5549823"/>
              <a:gd name="connsiteY32" fmla="*/ 4670298 h 6858000"/>
              <a:gd name="connsiteX33" fmla="*/ 5350973 w 5549823"/>
              <a:gd name="connsiteY33" fmla="*/ 4908956 h 6858000"/>
              <a:gd name="connsiteX34" fmla="*/ 5365765 w 5549823"/>
              <a:gd name="connsiteY34" fmla="*/ 5138013 h 6858000"/>
              <a:gd name="connsiteX35" fmla="*/ 5382070 w 5549823"/>
              <a:gd name="connsiteY35" fmla="*/ 5354726 h 6858000"/>
              <a:gd name="connsiteX36" fmla="*/ 5399047 w 5549823"/>
              <a:gd name="connsiteY36" fmla="*/ 5561838 h 6858000"/>
              <a:gd name="connsiteX37" fmla="*/ 5417368 w 5549823"/>
              <a:gd name="connsiteY37" fmla="*/ 5753862 h 6858000"/>
              <a:gd name="connsiteX38" fmla="*/ 5435354 w 5549823"/>
              <a:gd name="connsiteY38" fmla="*/ 5934227 h 6858000"/>
              <a:gd name="connsiteX39" fmla="*/ 5453339 w 5549823"/>
              <a:gd name="connsiteY39" fmla="*/ 6100191 h 6858000"/>
              <a:gd name="connsiteX40" fmla="*/ 5470316 w 5549823"/>
              <a:gd name="connsiteY40" fmla="*/ 6252438 h 6858000"/>
              <a:gd name="connsiteX41" fmla="*/ 5486453 w 5549823"/>
              <a:gd name="connsiteY41" fmla="*/ 6387541 h 6858000"/>
              <a:gd name="connsiteX42" fmla="*/ 5501749 w 5549823"/>
              <a:gd name="connsiteY42" fmla="*/ 6509613 h 6858000"/>
              <a:gd name="connsiteX43" fmla="*/ 5514524 w 5549823"/>
              <a:gd name="connsiteY43" fmla="*/ 6612483 h 6858000"/>
              <a:gd name="connsiteX44" fmla="*/ 5526626 w 5549823"/>
              <a:gd name="connsiteY44" fmla="*/ 6698894 h 6858000"/>
              <a:gd name="connsiteX45" fmla="*/ 5543940 w 5549823"/>
              <a:gd name="connsiteY45" fmla="*/ 6817538 h 6858000"/>
              <a:gd name="connsiteX46" fmla="*/ 5549823 w 5549823"/>
              <a:gd name="connsiteY46" fmla="*/ 6858000 h 6858000"/>
              <a:gd name="connsiteX47" fmla="*/ 4644470 w 5549823"/>
              <a:gd name="connsiteY47" fmla="*/ 6858000 h 6858000"/>
              <a:gd name="connsiteX48" fmla="*/ 4644470 w 5549823"/>
              <a:gd name="connsiteY48" fmla="*/ 6858000 h 6858000"/>
              <a:gd name="connsiteX49" fmla="*/ 0 w 5549823"/>
              <a:gd name="connsiteY49" fmla="*/ 6858000 h 6858000"/>
              <a:gd name="connsiteX50" fmla="*/ 0 w 5549823"/>
              <a:gd name="connsiteY50" fmla="*/ 0 h 6858000"/>
              <a:gd name="connsiteX51" fmla="*/ 4205108 w 5549823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49823" h="6858000">
                <a:moveTo>
                  <a:pt x="4205108" y="0"/>
                </a:moveTo>
                <a:lnTo>
                  <a:pt x="5548646" y="0"/>
                </a:lnTo>
                <a:lnTo>
                  <a:pt x="5523601" y="155676"/>
                </a:lnTo>
                <a:lnTo>
                  <a:pt x="5499732" y="310667"/>
                </a:lnTo>
                <a:lnTo>
                  <a:pt x="5476368" y="466344"/>
                </a:lnTo>
                <a:lnTo>
                  <a:pt x="5456365" y="622706"/>
                </a:lnTo>
                <a:lnTo>
                  <a:pt x="5436194" y="778383"/>
                </a:lnTo>
                <a:lnTo>
                  <a:pt x="5417368" y="934745"/>
                </a:lnTo>
                <a:lnTo>
                  <a:pt x="5401232" y="1089050"/>
                </a:lnTo>
                <a:lnTo>
                  <a:pt x="5385936" y="1245413"/>
                </a:lnTo>
                <a:lnTo>
                  <a:pt x="5371984" y="1401089"/>
                </a:lnTo>
                <a:lnTo>
                  <a:pt x="5359882" y="1554023"/>
                </a:lnTo>
                <a:lnTo>
                  <a:pt x="5347779" y="1709013"/>
                </a:lnTo>
                <a:lnTo>
                  <a:pt x="5337694" y="1861947"/>
                </a:lnTo>
                <a:lnTo>
                  <a:pt x="5329794" y="2014880"/>
                </a:lnTo>
                <a:lnTo>
                  <a:pt x="5321557" y="2167128"/>
                </a:lnTo>
                <a:lnTo>
                  <a:pt x="5314666" y="2318004"/>
                </a:lnTo>
                <a:lnTo>
                  <a:pt x="5309791" y="2467508"/>
                </a:lnTo>
                <a:lnTo>
                  <a:pt x="5305589" y="2617013"/>
                </a:lnTo>
                <a:lnTo>
                  <a:pt x="5301555" y="2765145"/>
                </a:lnTo>
                <a:lnTo>
                  <a:pt x="5299706" y="2911221"/>
                </a:lnTo>
                <a:lnTo>
                  <a:pt x="5297689" y="3057296"/>
                </a:lnTo>
                <a:lnTo>
                  <a:pt x="5296680" y="3201314"/>
                </a:lnTo>
                <a:lnTo>
                  <a:pt x="5297689" y="3343960"/>
                </a:lnTo>
                <a:lnTo>
                  <a:pt x="5297689" y="3485235"/>
                </a:lnTo>
                <a:lnTo>
                  <a:pt x="5299706" y="3625138"/>
                </a:lnTo>
                <a:lnTo>
                  <a:pt x="5302731" y="3762298"/>
                </a:lnTo>
                <a:lnTo>
                  <a:pt x="5305589" y="3898087"/>
                </a:lnTo>
                <a:lnTo>
                  <a:pt x="5308783" y="4031132"/>
                </a:lnTo>
                <a:lnTo>
                  <a:pt x="5313657" y="4163491"/>
                </a:lnTo>
                <a:lnTo>
                  <a:pt x="5318868" y="4293793"/>
                </a:lnTo>
                <a:lnTo>
                  <a:pt x="5323574" y="4421352"/>
                </a:lnTo>
                <a:lnTo>
                  <a:pt x="5336854" y="4670298"/>
                </a:lnTo>
                <a:lnTo>
                  <a:pt x="5350973" y="4908956"/>
                </a:lnTo>
                <a:lnTo>
                  <a:pt x="5365765" y="5138013"/>
                </a:lnTo>
                <a:lnTo>
                  <a:pt x="5382070" y="5354726"/>
                </a:lnTo>
                <a:lnTo>
                  <a:pt x="5399047" y="5561838"/>
                </a:lnTo>
                <a:lnTo>
                  <a:pt x="5417368" y="5753862"/>
                </a:lnTo>
                <a:lnTo>
                  <a:pt x="5435354" y="5934227"/>
                </a:lnTo>
                <a:lnTo>
                  <a:pt x="5453339" y="6100191"/>
                </a:lnTo>
                <a:lnTo>
                  <a:pt x="5470316" y="6252438"/>
                </a:lnTo>
                <a:lnTo>
                  <a:pt x="5486453" y="6387541"/>
                </a:lnTo>
                <a:lnTo>
                  <a:pt x="5501749" y="6509613"/>
                </a:lnTo>
                <a:lnTo>
                  <a:pt x="5514524" y="6612483"/>
                </a:lnTo>
                <a:lnTo>
                  <a:pt x="5526626" y="6698894"/>
                </a:lnTo>
                <a:lnTo>
                  <a:pt x="5543940" y="6817538"/>
                </a:lnTo>
                <a:lnTo>
                  <a:pt x="5549823" y="6858000"/>
                </a:lnTo>
                <a:lnTo>
                  <a:pt x="4644470" y="6858000"/>
                </a:lnTo>
                <a:lnTo>
                  <a:pt x="4644470" y="6858000"/>
                </a:lnTo>
                <a:lnTo>
                  <a:pt x="0" y="6858000"/>
                </a:lnTo>
                <a:lnTo>
                  <a:pt x="0" y="0"/>
                </a:lnTo>
                <a:lnTo>
                  <a:pt x="420510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114C93-446E-4342-B0E4-565235060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D85F8B-30E0-42EF-9DBA-83C989FD81D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110" t="23623" r="22603" b="20852"/>
          <a:stretch/>
        </p:blipFill>
        <p:spPr>
          <a:xfrm>
            <a:off x="482890" y="1167369"/>
            <a:ext cx="2993122" cy="28084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58458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FE9B4-C86F-4B9F-AA9A-10CB26B19157}"/>
              </a:ext>
            </a:extLst>
          </p:cNvPr>
          <p:cNvSpPr txBox="1"/>
          <p:nvPr/>
        </p:nvSpPr>
        <p:spPr>
          <a:xfrm>
            <a:off x="3852132" y="1323157"/>
            <a:ext cx="4294854" cy="24971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ln/>
                <a:solidFill>
                  <a:srgbClr val="EBEBEB"/>
                </a:solidFill>
                <a:latin typeface="+mj-lt"/>
                <a:ea typeface="+mj-ea"/>
                <a:cs typeface="+mj-cs"/>
              </a:rPr>
              <a:t>A politized agenda: </a:t>
            </a:r>
            <a:br>
              <a:rPr lang="en-US" sz="3400" dirty="0">
                <a:ln/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3400" dirty="0">
              <a:ln/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ln/>
                <a:solidFill>
                  <a:srgbClr val="EBEBEB"/>
                </a:solidFill>
                <a:latin typeface="+mj-lt"/>
                <a:ea typeface="+mj-ea"/>
                <a:cs typeface="+mj-cs"/>
              </a:rPr>
              <a:t>Trump has the most negative tweets about climate change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dirty="0">
              <a:ln/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ln/>
                <a:solidFill>
                  <a:srgbClr val="EBEBEB"/>
                </a:solidFill>
                <a:latin typeface="+mj-lt"/>
                <a:ea typeface="+mj-ea"/>
                <a:cs typeface="+mj-cs"/>
              </a:rPr>
              <a:t>But only 50 in 15 000</a:t>
            </a:r>
          </a:p>
        </p:txBody>
      </p:sp>
      <p:sp>
        <p:nvSpPr>
          <p:cNvPr id="85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101769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rump&amp;#39;s decision to quit the Paris Agreement may be his worst business  &amp;#39;deal&amp;#39; yet">
            <a:extLst>
              <a:ext uri="{FF2B5EF4-FFF2-40B4-BE49-F238E27FC236}">
                <a16:creationId xmlns:a16="http://schemas.microsoft.com/office/drawing/2014/main" id="{777F71F7-42C6-4C81-B31F-AA41F5C69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0" r="12387" b="2"/>
          <a:stretch/>
        </p:blipFill>
        <p:spPr bwMode="auto">
          <a:xfrm>
            <a:off x="20" y="10"/>
            <a:ext cx="3361453" cy="51434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572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94AC50-0FCB-4C93-ABF8-6B2082DDA72F}"/>
              </a:ext>
            </a:extLst>
          </p:cNvPr>
          <p:cNvSpPr txBox="1"/>
          <p:nvPr/>
        </p:nvSpPr>
        <p:spPr>
          <a:xfrm>
            <a:off x="5857465" y="1849837"/>
            <a:ext cx="3080084" cy="2299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100" b="0" i="0" kern="1200" dirty="0" err="1">
                <a:ln/>
                <a:solidFill>
                  <a:srgbClr val="EBEBEB"/>
                </a:solidFill>
                <a:latin typeface="+mj-lt"/>
                <a:ea typeface="+mj-ea"/>
                <a:cs typeface="+mj-cs"/>
              </a:rPr>
              <a:t>Wordcloud</a:t>
            </a:r>
            <a:endParaRPr lang="en-US" sz="4100" b="0" i="0" kern="1200" dirty="0">
              <a:ln/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57465" cy="51435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084A0430-0B63-4673-A982-8C0851E47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890" y="1348795"/>
            <a:ext cx="4702997" cy="24455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31637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9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12" name="Oval 1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43184" cy="51435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740" name="Google Shape;19740;p39"/>
          <p:cNvSpPr txBox="1">
            <a:spLocks noGrp="1"/>
          </p:cNvSpPr>
          <p:nvPr>
            <p:ph type="title"/>
          </p:nvPr>
        </p:nvSpPr>
        <p:spPr>
          <a:xfrm>
            <a:off x="489857" y="1234440"/>
            <a:ext cx="2642159" cy="335311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 defTabSz="457200">
              <a:spcAft>
                <a:spcPts val="0"/>
              </a:spcAft>
            </a:pPr>
            <a:r>
              <a:rPr lang="en-US" sz="39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Modelling</a:t>
            </a:r>
          </a:p>
        </p:txBody>
      </p:sp>
      <p:sp>
        <p:nvSpPr>
          <p:cNvPr id="19747" name="TextBox 51">
            <a:extLst>
              <a:ext uri="{FF2B5EF4-FFF2-40B4-BE49-F238E27FC236}">
                <a16:creationId xmlns:a16="http://schemas.microsoft.com/office/drawing/2014/main" id="{391F377D-E0EB-45A0-92E0-11EAF156737F}"/>
              </a:ext>
            </a:extLst>
          </p:cNvPr>
          <p:cNvSpPr txBox="1"/>
          <p:nvPr/>
        </p:nvSpPr>
        <p:spPr>
          <a:xfrm>
            <a:off x="3903081" y="425116"/>
            <a:ext cx="4702076" cy="4451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u="sng" dirty="0">
                <a:latin typeface="+mj-lt"/>
                <a:ea typeface="+mj-ea"/>
                <a:cs typeface="+mj-cs"/>
                <a:sym typeface="Montserrat Medium"/>
              </a:rPr>
              <a:t>10 MODELS </a:t>
            </a:r>
          </a:p>
          <a:p>
            <a:pPr marL="158750" lv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  <a:sym typeface="Montserrat Medium"/>
              </a:rPr>
              <a:t>1. </a:t>
            </a:r>
            <a:r>
              <a:rPr lang="en-US" sz="2400" dirty="0">
                <a:effectLst/>
                <a:latin typeface="+mj-lt"/>
                <a:ea typeface="+mj-ea"/>
                <a:cs typeface="+mj-cs"/>
              </a:rPr>
              <a:t>Logistic Regression</a:t>
            </a:r>
            <a:endParaRPr lang="en-US" sz="2400" dirty="0">
              <a:latin typeface="+mj-lt"/>
              <a:ea typeface="+mj-ea"/>
              <a:cs typeface="+mj-cs"/>
              <a:sym typeface="Montserrat Medium"/>
            </a:endParaRPr>
          </a:p>
          <a:p>
            <a:pPr marL="158750" lv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  <a:sym typeface="Montserrat Medium"/>
              </a:rPr>
              <a:t>2. </a:t>
            </a:r>
            <a:r>
              <a:rPr lang="en-US" sz="2400" dirty="0">
                <a:effectLst/>
                <a:latin typeface="+mj-lt"/>
                <a:ea typeface="+mj-ea"/>
                <a:cs typeface="+mj-cs"/>
              </a:rPr>
              <a:t> Linear SVC Model</a:t>
            </a:r>
            <a:endParaRPr lang="en-US" sz="2400" dirty="0">
              <a:latin typeface="+mj-lt"/>
              <a:ea typeface="+mj-ea"/>
              <a:cs typeface="+mj-cs"/>
              <a:sym typeface="Montserrat Medium"/>
            </a:endParaRPr>
          </a:p>
          <a:p>
            <a:pPr marL="158750" lv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  <a:sym typeface="Montserrat Medium"/>
              </a:rPr>
              <a:t>3. </a:t>
            </a:r>
            <a:r>
              <a:rPr lang="en-US" sz="2400" dirty="0">
                <a:effectLst/>
                <a:latin typeface="+mj-lt"/>
                <a:ea typeface="+mj-ea"/>
                <a:cs typeface="+mj-cs"/>
              </a:rPr>
              <a:t>SVC Model</a:t>
            </a:r>
            <a:endParaRPr lang="en-US" sz="2400" dirty="0">
              <a:latin typeface="+mj-lt"/>
              <a:ea typeface="+mj-ea"/>
              <a:cs typeface="+mj-cs"/>
              <a:sym typeface="Montserrat Medium"/>
            </a:endParaRPr>
          </a:p>
          <a:p>
            <a:pPr marL="158750" lv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  <a:sym typeface="Montserrat Medium"/>
              </a:rPr>
              <a:t>4. </a:t>
            </a:r>
            <a:r>
              <a:rPr lang="en-US" sz="2400" dirty="0">
                <a:effectLst/>
                <a:latin typeface="+mj-lt"/>
                <a:ea typeface="+mj-ea"/>
                <a:cs typeface="+mj-cs"/>
              </a:rPr>
              <a:t>Decision Tree Classifier</a:t>
            </a:r>
            <a:endParaRPr lang="en-US" sz="2400" dirty="0">
              <a:latin typeface="+mj-lt"/>
              <a:ea typeface="+mj-ea"/>
              <a:cs typeface="+mj-cs"/>
              <a:sym typeface="Montserrat Medium"/>
            </a:endParaRPr>
          </a:p>
          <a:p>
            <a:pPr marL="158750" lv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uFill>
                  <a:noFill/>
                </a:uFill>
                <a:latin typeface="+mj-lt"/>
                <a:ea typeface="+mj-ea"/>
                <a:cs typeface="+mj-cs"/>
              </a:rPr>
              <a:t>5. </a:t>
            </a:r>
            <a:r>
              <a:rPr lang="en-US" sz="2400" dirty="0">
                <a:effectLst/>
                <a:latin typeface="+mj-lt"/>
                <a:ea typeface="+mj-ea"/>
                <a:cs typeface="+mj-cs"/>
              </a:rPr>
              <a:t>Random Forest Classifier</a:t>
            </a:r>
            <a:endParaRPr lang="en-US" sz="2400" dirty="0">
              <a:latin typeface="+mj-lt"/>
              <a:ea typeface="+mj-ea"/>
              <a:cs typeface="+mj-cs"/>
              <a:sym typeface="Montserrat Medium"/>
            </a:endParaRPr>
          </a:p>
          <a:p>
            <a:pPr marL="158750" lv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  <a:sym typeface="Montserrat Medium"/>
              </a:rPr>
              <a:t>6. </a:t>
            </a:r>
            <a:r>
              <a:rPr lang="en-US" sz="2400" dirty="0">
                <a:effectLst/>
                <a:latin typeface="+mj-lt"/>
                <a:ea typeface="+mj-ea"/>
                <a:cs typeface="+mj-cs"/>
              </a:rPr>
              <a:t>MLP Classifier</a:t>
            </a:r>
            <a:endParaRPr lang="en-US" sz="2400" dirty="0">
              <a:latin typeface="+mj-lt"/>
              <a:ea typeface="+mj-ea"/>
              <a:cs typeface="+mj-cs"/>
              <a:sym typeface="Montserrat Medium"/>
            </a:endParaRPr>
          </a:p>
          <a:p>
            <a:pPr marL="158750" lv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  <a:sym typeface="Montserrat Medium"/>
              </a:rPr>
              <a:t>7. </a:t>
            </a:r>
            <a:r>
              <a:rPr lang="en-US" sz="2400" dirty="0" err="1">
                <a:effectLst/>
                <a:latin typeface="+mj-lt"/>
                <a:ea typeface="+mj-ea"/>
                <a:cs typeface="+mj-cs"/>
              </a:rPr>
              <a:t>KNeighbors</a:t>
            </a:r>
            <a:r>
              <a:rPr lang="en-US" sz="2400" dirty="0">
                <a:effectLst/>
                <a:latin typeface="+mj-lt"/>
                <a:ea typeface="+mj-ea"/>
                <a:cs typeface="+mj-cs"/>
              </a:rPr>
              <a:t> Classifier</a:t>
            </a:r>
            <a:endParaRPr lang="en-US" sz="2400" dirty="0">
              <a:latin typeface="+mj-lt"/>
              <a:ea typeface="+mj-ea"/>
              <a:cs typeface="+mj-cs"/>
              <a:sym typeface="Montserrat Medium"/>
            </a:endParaRPr>
          </a:p>
          <a:p>
            <a:pPr marL="158750" lv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  <a:sym typeface="Montserrat Medium"/>
              </a:rPr>
              <a:t>8. </a:t>
            </a:r>
            <a:r>
              <a:rPr lang="en-US" sz="2400" dirty="0">
                <a:effectLst/>
                <a:latin typeface="+mj-lt"/>
                <a:ea typeface="+mj-ea"/>
                <a:cs typeface="+mj-cs"/>
              </a:rPr>
              <a:t>Multinomial NB</a:t>
            </a:r>
            <a:endParaRPr lang="en-US" sz="2400" dirty="0">
              <a:latin typeface="+mj-lt"/>
              <a:ea typeface="+mj-ea"/>
              <a:cs typeface="+mj-cs"/>
              <a:sym typeface="Montserrat Medium"/>
            </a:endParaRPr>
          </a:p>
          <a:p>
            <a:pPr marL="158750" lv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  <a:sym typeface="Montserrat Medium"/>
              </a:rPr>
              <a:t>9. </a:t>
            </a:r>
            <a:r>
              <a:rPr lang="en-US" sz="2400" dirty="0">
                <a:effectLst/>
                <a:latin typeface="+mj-lt"/>
                <a:ea typeface="+mj-ea"/>
                <a:cs typeface="+mj-cs"/>
              </a:rPr>
              <a:t>Complement NB</a:t>
            </a:r>
            <a:endParaRPr lang="en-US" sz="2400" dirty="0">
              <a:latin typeface="+mj-lt"/>
              <a:ea typeface="+mj-ea"/>
              <a:cs typeface="+mj-cs"/>
              <a:sym typeface="Montserrat Medium"/>
            </a:endParaRPr>
          </a:p>
          <a:p>
            <a:pPr marL="158750" lv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  <a:sym typeface="Montserrat Medium"/>
              </a:rPr>
              <a:t>10. </a:t>
            </a:r>
            <a:r>
              <a:rPr lang="en-US" sz="2400" dirty="0">
                <a:effectLst/>
                <a:latin typeface="+mj-lt"/>
                <a:ea typeface="+mj-ea"/>
                <a:cs typeface="+mj-cs"/>
              </a:rPr>
              <a:t>SGD Classifier</a:t>
            </a:r>
            <a:endParaRPr lang="en-US" sz="2400" dirty="0">
              <a:latin typeface="+mj-lt"/>
              <a:ea typeface="+mj-ea"/>
              <a:cs typeface="+mj-cs"/>
              <a:sym typeface="Montserrat Medium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197</TotalTime>
  <Words>196</Words>
  <Application>Microsoft Office PowerPoint</Application>
  <PresentationFormat>On-screen Show (16:9)</PresentationFormat>
  <Paragraphs>35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 Black</vt:lpstr>
      <vt:lpstr>Wingdings 3</vt:lpstr>
      <vt:lpstr>Arial</vt:lpstr>
      <vt:lpstr>Century Gothic</vt:lpstr>
      <vt:lpstr>Ion</vt:lpstr>
      <vt:lpstr>EDSA Group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Modelling</vt:lpstr>
      <vt:lpstr>Model Evaluation </vt:lpstr>
      <vt:lpstr>TF-IDF Vectorization</vt:lpstr>
      <vt:lpstr>Model performance   Before Oversampling </vt:lpstr>
      <vt:lpstr>Model performance   Before Oversampling </vt:lpstr>
      <vt:lpstr>HANDLING Imbalanced data</vt:lpstr>
      <vt:lpstr>Model performance   After  Oversampling  With Hyperparameter Tuning</vt:lpstr>
      <vt:lpstr>PowerPoint Presentation</vt:lpstr>
      <vt:lpstr>Deployment:  Cloud Hosted API</vt:lpstr>
      <vt:lpstr>Supervisor – Jamie Snyders  Team 3 Members:  1. Drikus de Wet 2. Munangiwa Hlongwane 3. Tshegofatso Sekgobela 4. Nokulunga Twala 5. Mashudu Selepe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EDSA- Climate Change Belief Analysis</dc:title>
  <dc:creator>Drikus</dc:creator>
  <cp:lastModifiedBy>Drikus de Wet</cp:lastModifiedBy>
  <cp:revision>3</cp:revision>
  <dcterms:modified xsi:type="dcterms:W3CDTF">2021-12-08T07:44:47Z</dcterms:modified>
</cp:coreProperties>
</file>