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or.bbfc@gmail.com" initials="a" lastIdx="1" clrIdx="0">
    <p:extLst>
      <p:ext uri="{19B8F6BF-5375-455C-9EA6-DF929625EA0E}">
        <p15:presenceInfo xmlns:p15="http://schemas.microsoft.com/office/powerpoint/2012/main" userId="84c7fe5389dfdd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18T15:49:05.756" idx="1">
    <p:pos x="10" y="10"/>
    <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C1B045B-0F8D-466C-AA95-A1D079D716FA}" type="datetimeFigureOut">
              <a:rPr lang="en-US" smtClean="0"/>
              <a:t>10/18/2023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167FFDD-678A-4AB5-BC4D-DACA6BDD7B2D}" type="slidenum">
              <a:rPr lang="en-US" smtClean="0"/>
              <a:t>‹#›</a:t>
            </a:fld>
            <a:endParaRPr lang="en-US"/>
          </a:p>
        </p:txBody>
      </p:sp>
    </p:spTree>
    <p:extLst>
      <p:ext uri="{BB962C8B-B14F-4D97-AF65-F5344CB8AC3E}">
        <p14:creationId xmlns:p14="http://schemas.microsoft.com/office/powerpoint/2010/main" val="1873898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1B045B-0F8D-466C-AA95-A1D079D716FA}"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7FFDD-678A-4AB5-BC4D-DACA6BDD7B2D}" type="slidenum">
              <a:rPr lang="en-US" smtClean="0"/>
              <a:t>‹#›</a:t>
            </a:fld>
            <a:endParaRPr lang="en-US"/>
          </a:p>
        </p:txBody>
      </p:sp>
    </p:spTree>
    <p:extLst>
      <p:ext uri="{BB962C8B-B14F-4D97-AF65-F5344CB8AC3E}">
        <p14:creationId xmlns:p14="http://schemas.microsoft.com/office/powerpoint/2010/main" val="101106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1B045B-0F8D-466C-AA95-A1D079D716FA}"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7FFDD-678A-4AB5-BC4D-DACA6BDD7B2D}" type="slidenum">
              <a:rPr lang="en-US" smtClean="0"/>
              <a:t>‹#›</a:t>
            </a:fld>
            <a:endParaRPr lang="en-US"/>
          </a:p>
        </p:txBody>
      </p:sp>
    </p:spTree>
    <p:extLst>
      <p:ext uri="{BB962C8B-B14F-4D97-AF65-F5344CB8AC3E}">
        <p14:creationId xmlns:p14="http://schemas.microsoft.com/office/powerpoint/2010/main" val="3404964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1B045B-0F8D-466C-AA95-A1D079D716FA}"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7FFDD-678A-4AB5-BC4D-DACA6BDD7B2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93023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1B045B-0F8D-466C-AA95-A1D079D716FA}"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7FFDD-678A-4AB5-BC4D-DACA6BDD7B2D}" type="slidenum">
              <a:rPr lang="en-US" smtClean="0"/>
              <a:t>‹#›</a:t>
            </a:fld>
            <a:endParaRPr lang="en-US"/>
          </a:p>
        </p:txBody>
      </p:sp>
    </p:spTree>
    <p:extLst>
      <p:ext uri="{BB962C8B-B14F-4D97-AF65-F5344CB8AC3E}">
        <p14:creationId xmlns:p14="http://schemas.microsoft.com/office/powerpoint/2010/main" val="4065720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C1B045B-0F8D-466C-AA95-A1D079D716FA}" type="datetimeFigureOut">
              <a:rPr lang="en-US" smtClean="0"/>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67FFDD-678A-4AB5-BC4D-DACA6BDD7B2D}" type="slidenum">
              <a:rPr lang="en-US" smtClean="0"/>
              <a:t>‹#›</a:t>
            </a:fld>
            <a:endParaRPr lang="en-US"/>
          </a:p>
        </p:txBody>
      </p:sp>
    </p:spTree>
    <p:extLst>
      <p:ext uri="{BB962C8B-B14F-4D97-AF65-F5344CB8AC3E}">
        <p14:creationId xmlns:p14="http://schemas.microsoft.com/office/powerpoint/2010/main" val="2525548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C1B045B-0F8D-466C-AA95-A1D079D716FA}" type="datetimeFigureOut">
              <a:rPr lang="en-US" smtClean="0"/>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67FFDD-678A-4AB5-BC4D-DACA6BDD7B2D}" type="slidenum">
              <a:rPr lang="en-US" smtClean="0"/>
              <a:t>‹#›</a:t>
            </a:fld>
            <a:endParaRPr lang="en-US"/>
          </a:p>
        </p:txBody>
      </p:sp>
    </p:spTree>
    <p:extLst>
      <p:ext uri="{BB962C8B-B14F-4D97-AF65-F5344CB8AC3E}">
        <p14:creationId xmlns:p14="http://schemas.microsoft.com/office/powerpoint/2010/main" val="2999726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1B045B-0F8D-466C-AA95-A1D079D716FA}"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7FFDD-678A-4AB5-BC4D-DACA6BDD7B2D}" type="slidenum">
              <a:rPr lang="en-US" smtClean="0"/>
              <a:t>‹#›</a:t>
            </a:fld>
            <a:endParaRPr lang="en-US"/>
          </a:p>
        </p:txBody>
      </p:sp>
    </p:spTree>
    <p:extLst>
      <p:ext uri="{BB962C8B-B14F-4D97-AF65-F5344CB8AC3E}">
        <p14:creationId xmlns:p14="http://schemas.microsoft.com/office/powerpoint/2010/main" val="2008411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1B045B-0F8D-466C-AA95-A1D079D716FA}"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7FFDD-678A-4AB5-BC4D-DACA6BDD7B2D}" type="slidenum">
              <a:rPr lang="en-US" smtClean="0"/>
              <a:t>‹#›</a:t>
            </a:fld>
            <a:endParaRPr lang="en-US"/>
          </a:p>
        </p:txBody>
      </p:sp>
    </p:spTree>
    <p:extLst>
      <p:ext uri="{BB962C8B-B14F-4D97-AF65-F5344CB8AC3E}">
        <p14:creationId xmlns:p14="http://schemas.microsoft.com/office/powerpoint/2010/main" val="408528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1B045B-0F8D-466C-AA95-A1D079D716FA}"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7FFDD-678A-4AB5-BC4D-DACA6BDD7B2D}" type="slidenum">
              <a:rPr lang="en-US" smtClean="0"/>
              <a:t>‹#›</a:t>
            </a:fld>
            <a:endParaRPr lang="en-US"/>
          </a:p>
        </p:txBody>
      </p:sp>
    </p:spTree>
    <p:extLst>
      <p:ext uri="{BB962C8B-B14F-4D97-AF65-F5344CB8AC3E}">
        <p14:creationId xmlns:p14="http://schemas.microsoft.com/office/powerpoint/2010/main" val="2937898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1B045B-0F8D-466C-AA95-A1D079D716FA}"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7FFDD-678A-4AB5-BC4D-DACA6BDD7B2D}" type="slidenum">
              <a:rPr lang="en-US" smtClean="0"/>
              <a:t>‹#›</a:t>
            </a:fld>
            <a:endParaRPr lang="en-US"/>
          </a:p>
        </p:txBody>
      </p:sp>
    </p:spTree>
    <p:extLst>
      <p:ext uri="{BB962C8B-B14F-4D97-AF65-F5344CB8AC3E}">
        <p14:creationId xmlns:p14="http://schemas.microsoft.com/office/powerpoint/2010/main" val="1325693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1B045B-0F8D-466C-AA95-A1D079D716FA}"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7FFDD-678A-4AB5-BC4D-DACA6BDD7B2D}" type="slidenum">
              <a:rPr lang="en-US" smtClean="0"/>
              <a:t>‹#›</a:t>
            </a:fld>
            <a:endParaRPr lang="en-US"/>
          </a:p>
        </p:txBody>
      </p:sp>
    </p:spTree>
    <p:extLst>
      <p:ext uri="{BB962C8B-B14F-4D97-AF65-F5344CB8AC3E}">
        <p14:creationId xmlns:p14="http://schemas.microsoft.com/office/powerpoint/2010/main" val="2297389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1B045B-0F8D-466C-AA95-A1D079D716FA}" type="datetimeFigureOut">
              <a:rPr lang="en-US" smtClean="0"/>
              <a:t>10/18/2023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67FFDD-678A-4AB5-BC4D-DACA6BDD7B2D}" type="slidenum">
              <a:rPr lang="en-US" smtClean="0"/>
              <a:t>‹#›</a:t>
            </a:fld>
            <a:endParaRPr lang="en-US"/>
          </a:p>
        </p:txBody>
      </p:sp>
    </p:spTree>
    <p:extLst>
      <p:ext uri="{BB962C8B-B14F-4D97-AF65-F5344CB8AC3E}">
        <p14:creationId xmlns:p14="http://schemas.microsoft.com/office/powerpoint/2010/main" val="3292060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1B045B-0F8D-466C-AA95-A1D079D716FA}" type="datetimeFigureOut">
              <a:rPr lang="en-US" smtClean="0"/>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67FFDD-678A-4AB5-BC4D-DACA6BDD7B2D}" type="slidenum">
              <a:rPr lang="en-US" smtClean="0"/>
              <a:t>‹#›</a:t>
            </a:fld>
            <a:endParaRPr lang="en-US"/>
          </a:p>
        </p:txBody>
      </p:sp>
    </p:spTree>
    <p:extLst>
      <p:ext uri="{BB962C8B-B14F-4D97-AF65-F5344CB8AC3E}">
        <p14:creationId xmlns:p14="http://schemas.microsoft.com/office/powerpoint/2010/main" val="882847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B045B-0F8D-466C-AA95-A1D079D716FA}" type="datetimeFigureOut">
              <a:rPr lang="en-US" smtClean="0"/>
              <a:t>10/18/2023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67FFDD-678A-4AB5-BC4D-DACA6BDD7B2D}" type="slidenum">
              <a:rPr lang="en-US" smtClean="0"/>
              <a:t>‹#›</a:t>
            </a:fld>
            <a:endParaRPr lang="en-US"/>
          </a:p>
        </p:txBody>
      </p:sp>
    </p:spTree>
    <p:extLst>
      <p:ext uri="{BB962C8B-B14F-4D97-AF65-F5344CB8AC3E}">
        <p14:creationId xmlns:p14="http://schemas.microsoft.com/office/powerpoint/2010/main" val="2610334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1B045B-0F8D-466C-AA95-A1D079D716FA}"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7FFDD-678A-4AB5-BC4D-DACA6BDD7B2D}" type="slidenum">
              <a:rPr lang="en-US" smtClean="0"/>
              <a:t>‹#›</a:t>
            </a:fld>
            <a:endParaRPr lang="en-US"/>
          </a:p>
        </p:txBody>
      </p:sp>
    </p:spTree>
    <p:extLst>
      <p:ext uri="{BB962C8B-B14F-4D97-AF65-F5344CB8AC3E}">
        <p14:creationId xmlns:p14="http://schemas.microsoft.com/office/powerpoint/2010/main" val="341729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1B045B-0F8D-466C-AA95-A1D079D716FA}" type="datetimeFigureOut">
              <a:rPr lang="en-US" smtClean="0"/>
              <a:t>10/18/2023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67FFDD-678A-4AB5-BC4D-DACA6BDD7B2D}" type="slidenum">
              <a:rPr lang="en-US" smtClean="0"/>
              <a:t>‹#›</a:t>
            </a:fld>
            <a:endParaRPr lang="en-US"/>
          </a:p>
        </p:txBody>
      </p:sp>
    </p:spTree>
    <p:extLst>
      <p:ext uri="{BB962C8B-B14F-4D97-AF65-F5344CB8AC3E}">
        <p14:creationId xmlns:p14="http://schemas.microsoft.com/office/powerpoint/2010/main" val="775424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C1B045B-0F8D-466C-AA95-A1D079D716FA}" type="datetimeFigureOut">
              <a:rPr lang="en-US" smtClean="0"/>
              <a:t>10/18/2023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167FFDD-678A-4AB5-BC4D-DACA6BDD7B2D}" type="slidenum">
              <a:rPr lang="en-US" smtClean="0"/>
              <a:t>‹#›</a:t>
            </a:fld>
            <a:endParaRPr lang="en-US"/>
          </a:p>
        </p:txBody>
      </p:sp>
    </p:spTree>
    <p:extLst>
      <p:ext uri="{BB962C8B-B14F-4D97-AF65-F5344CB8AC3E}">
        <p14:creationId xmlns:p14="http://schemas.microsoft.com/office/powerpoint/2010/main" val="1746558606"/>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B90405F-E257-4BB4-930F-0CD827843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7021" y="268673"/>
            <a:ext cx="1595584" cy="1463948"/>
          </a:xfrm>
          <a:prstGeom prst="rect">
            <a:avLst/>
          </a:prstGeom>
        </p:spPr>
      </p:pic>
      <p:sp>
        <p:nvSpPr>
          <p:cNvPr id="10" name="TextBox 9">
            <a:extLst>
              <a:ext uri="{FF2B5EF4-FFF2-40B4-BE49-F238E27FC236}">
                <a16:creationId xmlns:a16="http://schemas.microsoft.com/office/drawing/2014/main" id="{B24350EB-DBD4-4DE1-8E17-8800CE60E57B}"/>
              </a:ext>
            </a:extLst>
          </p:cNvPr>
          <p:cNvSpPr txBox="1"/>
          <p:nvPr/>
        </p:nvSpPr>
        <p:spPr>
          <a:xfrm>
            <a:off x="1308817" y="4137194"/>
            <a:ext cx="9574366" cy="1477328"/>
          </a:xfrm>
          <a:prstGeom prst="rect">
            <a:avLst/>
          </a:prstGeom>
          <a:noFill/>
        </p:spPr>
        <p:txBody>
          <a:bodyPr wrap="square" rtlCol="0">
            <a:spAutoFit/>
          </a:bodyPr>
          <a:lstStyle/>
          <a:p>
            <a:pPr algn="ctr"/>
            <a:r>
              <a:rPr lang="en-US" dirty="0">
                <a:solidFill>
                  <a:schemeClr val="bg1"/>
                </a:solidFill>
              </a:rPr>
              <a:t>Presenter: Muntasir Ahmed Ador</a:t>
            </a:r>
          </a:p>
          <a:p>
            <a:pPr algn="ctr"/>
            <a:r>
              <a:rPr lang="en-US" dirty="0">
                <a:solidFill>
                  <a:schemeClr val="bg1"/>
                </a:solidFill>
              </a:rPr>
              <a:t>ID: 20101259</a:t>
            </a:r>
          </a:p>
          <a:p>
            <a:pPr algn="ctr"/>
            <a:r>
              <a:rPr lang="en-US" dirty="0">
                <a:solidFill>
                  <a:schemeClr val="bg1"/>
                </a:solidFill>
              </a:rPr>
              <a:t>Course:CSE424</a:t>
            </a:r>
            <a:endParaRPr lang="en-US" dirty="0"/>
          </a:p>
          <a:p>
            <a:pPr algn="ctr"/>
            <a:r>
              <a:rPr lang="en-US" dirty="0"/>
              <a:t>ID:20101259</a:t>
            </a:r>
          </a:p>
          <a:p>
            <a:pPr algn="ctr"/>
            <a:r>
              <a:rPr lang="en-US" dirty="0"/>
              <a:t>Course: CSE424(Pattern Recognition)</a:t>
            </a:r>
          </a:p>
        </p:txBody>
      </p:sp>
      <p:pic>
        <p:nvPicPr>
          <p:cNvPr id="13" name="Picture 12">
            <a:extLst>
              <a:ext uri="{FF2B5EF4-FFF2-40B4-BE49-F238E27FC236}">
                <a16:creationId xmlns:a16="http://schemas.microsoft.com/office/drawing/2014/main" id="{BCB6A3D8-578C-4AEC-AEEC-D759A8DE3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8062" y="2092276"/>
            <a:ext cx="6903308" cy="1700682"/>
          </a:xfrm>
          <a:prstGeom prst="rect">
            <a:avLst/>
          </a:prstGeom>
          <a:noFill/>
        </p:spPr>
      </p:pic>
    </p:spTree>
    <p:extLst>
      <p:ext uri="{BB962C8B-B14F-4D97-AF65-F5344CB8AC3E}">
        <p14:creationId xmlns:p14="http://schemas.microsoft.com/office/powerpoint/2010/main" val="3343879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F9399-E2E7-44D5-A066-FCE9BCE24618}"/>
              </a:ext>
            </a:extLst>
          </p:cNvPr>
          <p:cNvSpPr>
            <a:spLocks noGrp="1"/>
          </p:cNvSpPr>
          <p:nvPr>
            <p:ph type="title"/>
          </p:nvPr>
        </p:nvSpPr>
        <p:spPr/>
        <p:txBody>
          <a:bodyPr/>
          <a:lstStyle/>
          <a:p>
            <a:r>
              <a:rPr lang="en-US" sz="2200" cap="none" dirty="0">
                <a:solidFill>
                  <a:prstClr val="black"/>
                </a:solidFill>
                <a:ea typeface="+mn-ea"/>
                <a:cs typeface="+mn-cs"/>
              </a:rPr>
              <a:t>Analysis of the threshold DK.</a:t>
            </a:r>
            <a:endParaRPr lang="en-US" dirty="0"/>
          </a:p>
        </p:txBody>
      </p:sp>
      <p:sp>
        <p:nvSpPr>
          <p:cNvPr id="3" name="Content Placeholder 2">
            <a:extLst>
              <a:ext uri="{FF2B5EF4-FFF2-40B4-BE49-F238E27FC236}">
                <a16:creationId xmlns:a16="http://schemas.microsoft.com/office/drawing/2014/main" id="{127B77DF-7962-434D-A67C-9AC5EFF93690}"/>
              </a:ext>
            </a:extLst>
          </p:cNvPr>
          <p:cNvSpPr>
            <a:spLocks noGrp="1"/>
          </p:cNvSpPr>
          <p:nvPr>
            <p:ph idx="1"/>
          </p:nvPr>
        </p:nvSpPr>
        <p:spPr/>
        <p:txBody>
          <a:bodyPr>
            <a:normAutofit fontScale="62500" lnSpcReduction="20000"/>
          </a:bodyPr>
          <a:lstStyle/>
          <a:p>
            <a:r>
              <a:rPr lang="en-US" dirty="0">
                <a:solidFill>
                  <a:srgbClr val="374151"/>
                </a:solidFill>
                <a:latin typeface="Söhne"/>
              </a:rPr>
              <a:t>The paper discusses the use of histograms to analyze a distance measure called D(x, y). Fig 1 presents histograms of D(x, y) for images selected from specific sequences, with a scaling matrix M set to the identity matrix. The paper finds that the distribution of D(x, y) has two parts in its histogram. The part near the origin contains smaller D values, likely representing background, while the other part is more uniformly distributed, suggesting it belongs to the moving object.</a:t>
            </a:r>
          </a:p>
          <a:p>
            <a:r>
              <a:rPr lang="en-US" dirty="0">
                <a:solidFill>
                  <a:srgbClr val="374151"/>
                </a:solidFill>
                <a:latin typeface="Söhne"/>
              </a:rPr>
              <a:t>To classify these edge pixels, the paper introduces a classification point DK, determined from the histogram. Pixels with D values less than DK are categorized as background, while those with D values greater than DK are considered part of the moving object. The inflection point on the histogram curve is chosen as the classification point, with most edge pixels on one side representing the background and the others indicating the moving object.</a:t>
            </a:r>
          </a:p>
          <a:p>
            <a:r>
              <a:rPr lang="en-US" dirty="0">
                <a:solidFill>
                  <a:srgbClr val="374151"/>
                </a:solidFill>
                <a:latin typeface="Söhne"/>
              </a:rPr>
              <a:t>The process for removing background edges involves estimating areas around edge pixels, calculating the distance D(x, y), and applying the classification criteria using DK. If the distance D(x, y) is greater than DK, the edge pixel is retained; otherwise, it is removed. This process effectively distinguishes background edges from those associated with moving objects based on their distance characteristics.</a:t>
            </a:r>
          </a:p>
          <a:p>
            <a:endParaRPr lang="en-US" dirty="0"/>
          </a:p>
        </p:txBody>
      </p:sp>
      <p:pic>
        <p:nvPicPr>
          <p:cNvPr id="5" name="Picture 4">
            <a:extLst>
              <a:ext uri="{FF2B5EF4-FFF2-40B4-BE49-F238E27FC236}">
                <a16:creationId xmlns:a16="http://schemas.microsoft.com/office/drawing/2014/main" id="{0759FF87-EE37-426D-8560-E4B2E8ECEB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9538" y="5391687"/>
            <a:ext cx="4430138" cy="1466313"/>
          </a:xfrm>
          <a:prstGeom prst="rect">
            <a:avLst/>
          </a:prstGeom>
        </p:spPr>
      </p:pic>
    </p:spTree>
    <p:extLst>
      <p:ext uri="{BB962C8B-B14F-4D97-AF65-F5344CB8AC3E}">
        <p14:creationId xmlns:p14="http://schemas.microsoft.com/office/powerpoint/2010/main" val="659118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81186-31CF-4456-8284-7CB9AA22810B}"/>
              </a:ext>
            </a:extLst>
          </p:cNvPr>
          <p:cNvSpPr>
            <a:spLocks noGrp="1"/>
          </p:cNvSpPr>
          <p:nvPr>
            <p:ph type="title"/>
          </p:nvPr>
        </p:nvSpPr>
        <p:spPr/>
        <p:txBody>
          <a:bodyPr/>
          <a:lstStyle/>
          <a:p>
            <a:r>
              <a:rPr lang="en-US" sz="2400" cap="none" dirty="0">
                <a:solidFill>
                  <a:prstClr val="black"/>
                </a:solidFill>
                <a:ea typeface="+mn-ea"/>
                <a:cs typeface="+mn-cs"/>
              </a:rPr>
              <a:t>Experimental results 1</a:t>
            </a:r>
            <a:endParaRPr lang="en-US" dirty="0"/>
          </a:p>
        </p:txBody>
      </p:sp>
      <p:sp>
        <p:nvSpPr>
          <p:cNvPr id="3" name="Content Placeholder 2">
            <a:extLst>
              <a:ext uri="{FF2B5EF4-FFF2-40B4-BE49-F238E27FC236}">
                <a16:creationId xmlns:a16="http://schemas.microsoft.com/office/drawing/2014/main" id="{74A8DF03-B250-4E95-84ED-DC3DA875E8B4}"/>
              </a:ext>
            </a:extLst>
          </p:cNvPr>
          <p:cNvSpPr>
            <a:spLocks noGrp="1"/>
          </p:cNvSpPr>
          <p:nvPr>
            <p:ph idx="1"/>
          </p:nvPr>
        </p:nvSpPr>
        <p:spPr>
          <a:xfrm>
            <a:off x="1141413" y="2249487"/>
            <a:ext cx="8975354" cy="2511426"/>
          </a:xfrm>
        </p:spPr>
        <p:txBody>
          <a:bodyPr>
            <a:normAutofit fontScale="62500" lnSpcReduction="20000"/>
          </a:bodyPr>
          <a:lstStyle/>
          <a:p>
            <a:r>
              <a:rPr lang="en-US" dirty="0">
                <a:solidFill>
                  <a:schemeClr val="bg1"/>
                </a:solidFill>
              </a:rPr>
              <a:t>In this paper, we used MPEG4 test sequence “</a:t>
            </a:r>
            <a:r>
              <a:rPr lang="en-US" dirty="0" err="1">
                <a:solidFill>
                  <a:schemeClr val="bg1"/>
                </a:solidFill>
              </a:rPr>
              <a:t>Big.Buck.Bunny</a:t>
            </a:r>
            <a:r>
              <a:rPr lang="en-US" dirty="0">
                <a:solidFill>
                  <a:schemeClr val="bg1"/>
                </a:solidFill>
              </a:rPr>
              <a:t>”, “Silent”, and “Ping Pang” to test our algorithm. Fig 2 shows images selected from these image sequences. Fig 2 (a) and 2(b) shows the 2013th and 2014th frames of the “</a:t>
            </a:r>
            <a:r>
              <a:rPr lang="en-US" dirty="0" err="1">
                <a:solidFill>
                  <a:schemeClr val="bg1"/>
                </a:solidFill>
              </a:rPr>
              <a:t>Big.Buck.Bunny</a:t>
            </a:r>
            <a:r>
              <a:rPr lang="en-US" dirty="0">
                <a:solidFill>
                  <a:schemeClr val="bg1"/>
                </a:solidFill>
              </a:rPr>
              <a:t>” sequence; 2 (c) and 2 (d) shows the 5th and 6th frames of the “Silence” sequence; 2 (e) and 2 (f) shows the 16th and 17th frames of the “Ping Pang” sequence. Fig 3 shows the segmentation results of the image sequences listed above, where fig 3(a) is the map of the optical flow field of “</a:t>
            </a:r>
            <a:r>
              <a:rPr lang="en-US" dirty="0" err="1">
                <a:solidFill>
                  <a:schemeClr val="bg1"/>
                </a:solidFill>
              </a:rPr>
              <a:t>Big.Buck.Bunny</a:t>
            </a:r>
            <a:r>
              <a:rPr lang="en-US" dirty="0">
                <a:solidFill>
                  <a:schemeClr val="bg1"/>
                </a:solidFill>
              </a:rPr>
              <a:t>”, fig 3(b) is the Canny edge mask, and fig 3(c) is the result of background edge removal; fig 3(d) is the map of its optical flow field of “Silence”, fig 3(e) is the Canny edge mask, and fig 3(f) is the result of background edge removal; fig 3(g) is the map of its optical flow field of “Ping Pang”, fig 3(h) is the Canny edge mask, and fig 3(</a:t>
            </a:r>
            <a:r>
              <a:rPr lang="en-US" dirty="0" err="1">
                <a:solidFill>
                  <a:schemeClr val="bg1"/>
                </a:solidFill>
              </a:rPr>
              <a:t>i</a:t>
            </a:r>
            <a:r>
              <a:rPr lang="en-US" dirty="0">
                <a:solidFill>
                  <a:schemeClr val="bg1"/>
                </a:solidFill>
              </a:rPr>
              <a:t>) is the result of background edge removal.</a:t>
            </a:r>
          </a:p>
          <a:p>
            <a:endParaRPr lang="en-US" dirty="0">
              <a:solidFill>
                <a:schemeClr val="bg1"/>
              </a:solidFill>
            </a:endParaRPr>
          </a:p>
        </p:txBody>
      </p:sp>
      <p:pic>
        <p:nvPicPr>
          <p:cNvPr id="5" name="Picture 4">
            <a:extLst>
              <a:ext uri="{FF2B5EF4-FFF2-40B4-BE49-F238E27FC236}">
                <a16:creationId xmlns:a16="http://schemas.microsoft.com/office/drawing/2014/main" id="{C384B2B0-77DE-4EA3-BA7C-6411CC033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3188" y="4839510"/>
            <a:ext cx="6715125" cy="1828800"/>
          </a:xfrm>
          <a:prstGeom prst="rect">
            <a:avLst/>
          </a:prstGeom>
        </p:spPr>
      </p:pic>
    </p:spTree>
    <p:extLst>
      <p:ext uri="{BB962C8B-B14F-4D97-AF65-F5344CB8AC3E}">
        <p14:creationId xmlns:p14="http://schemas.microsoft.com/office/powerpoint/2010/main" val="3820737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A0EEF-FFF0-415F-8534-33C446862706}"/>
              </a:ext>
            </a:extLst>
          </p:cNvPr>
          <p:cNvSpPr>
            <a:spLocks noGrp="1"/>
          </p:cNvSpPr>
          <p:nvPr>
            <p:ph type="title"/>
          </p:nvPr>
        </p:nvSpPr>
        <p:spPr>
          <a:solidFill>
            <a:schemeClr val="tx1"/>
          </a:solidFill>
        </p:spPr>
        <p:txBody>
          <a:bodyPr/>
          <a:lstStyle/>
          <a:p>
            <a:r>
              <a:rPr lang="en-US" sz="2400" cap="none" dirty="0">
                <a:solidFill>
                  <a:prstClr val="black"/>
                </a:solidFill>
                <a:ea typeface="+mn-ea"/>
                <a:cs typeface="+mn-cs"/>
              </a:rPr>
              <a:t>Experimental results 2</a:t>
            </a:r>
            <a:endParaRPr lang="en-US" dirty="0"/>
          </a:p>
        </p:txBody>
      </p:sp>
      <p:sp>
        <p:nvSpPr>
          <p:cNvPr id="3" name="Content Placeholder 2">
            <a:extLst>
              <a:ext uri="{FF2B5EF4-FFF2-40B4-BE49-F238E27FC236}">
                <a16:creationId xmlns:a16="http://schemas.microsoft.com/office/drawing/2014/main" id="{DE53A35F-3A58-4C38-A2F6-CFD92E5C8B3C}"/>
              </a:ext>
            </a:extLst>
          </p:cNvPr>
          <p:cNvSpPr>
            <a:spLocks noGrp="1"/>
          </p:cNvSpPr>
          <p:nvPr>
            <p:ph idx="1"/>
          </p:nvPr>
        </p:nvSpPr>
        <p:spPr>
          <a:xfrm>
            <a:off x="1141412" y="2249487"/>
            <a:ext cx="8722435" cy="2264147"/>
          </a:xfrm>
        </p:spPr>
        <p:txBody>
          <a:bodyPr>
            <a:normAutofit fontScale="85000" lnSpcReduction="20000"/>
          </a:bodyPr>
          <a:lstStyle/>
          <a:p>
            <a:r>
              <a:rPr lang="en-US" dirty="0">
                <a:solidFill>
                  <a:schemeClr val="bg1"/>
                </a:solidFill>
              </a:rPr>
              <a:t>From the experimental results, we can find that our algorithm can remove the background edge effectively, and most of the moving edges are remained. Our program is written by Microsoft Visual C++ 6.0, our CPU is IntelCore2 DUO T7100 with 1 GB internal memory. The DK of “</a:t>
            </a:r>
            <a:r>
              <a:rPr lang="en-US" dirty="0" err="1">
                <a:solidFill>
                  <a:schemeClr val="bg1"/>
                </a:solidFill>
              </a:rPr>
              <a:t>Big.Buck.Bunny</a:t>
            </a:r>
            <a:r>
              <a:rPr lang="en-US" dirty="0">
                <a:solidFill>
                  <a:schemeClr val="bg1"/>
                </a:solidFill>
              </a:rPr>
              <a:t>” is set as 5; the DK of “Silence” is set as 7; The DK of “Ping Pang” is set as 30. Because our method needn’t process pixels of an image one by one, and needn’t any search or release steps, the calculation work is reduced largely.</a:t>
            </a:r>
          </a:p>
        </p:txBody>
      </p:sp>
      <p:pic>
        <p:nvPicPr>
          <p:cNvPr id="7" name="Picture 6">
            <a:extLst>
              <a:ext uri="{FF2B5EF4-FFF2-40B4-BE49-F238E27FC236}">
                <a16:creationId xmlns:a16="http://schemas.microsoft.com/office/drawing/2014/main" id="{4AD2DB90-7331-4FC8-A393-9C2063774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738" y="4546869"/>
            <a:ext cx="5933058" cy="2264147"/>
          </a:xfrm>
          <a:prstGeom prst="rect">
            <a:avLst/>
          </a:prstGeom>
        </p:spPr>
      </p:pic>
    </p:spTree>
    <p:extLst>
      <p:ext uri="{BB962C8B-B14F-4D97-AF65-F5344CB8AC3E}">
        <p14:creationId xmlns:p14="http://schemas.microsoft.com/office/powerpoint/2010/main" val="62297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E480D-8227-477F-849E-606C48AE5AEF}"/>
              </a:ext>
            </a:extLst>
          </p:cNvPr>
          <p:cNvSpPr>
            <a:spLocks noGrp="1"/>
          </p:cNvSpPr>
          <p:nvPr>
            <p:ph type="title"/>
          </p:nvPr>
        </p:nvSpPr>
        <p:spPr/>
        <p:txBody>
          <a:bodyPr/>
          <a:lstStyle/>
          <a:p>
            <a:pPr marL="228600" lvl="0" indent="-228600">
              <a:lnSpc>
                <a:spcPct val="120000"/>
              </a:lnSpc>
              <a:spcBef>
                <a:spcPts val="1000"/>
              </a:spcBef>
            </a:pPr>
            <a:r>
              <a:rPr lang="en-US" sz="2400" cap="none" dirty="0">
                <a:solidFill>
                  <a:prstClr val="black"/>
                </a:solidFill>
                <a:ea typeface="+mn-ea"/>
                <a:cs typeface="+mn-cs"/>
              </a:rPr>
              <a:t>Conclusion</a:t>
            </a:r>
            <a:br>
              <a:rPr lang="en-US" sz="2400" cap="none" dirty="0">
                <a:solidFill>
                  <a:prstClr val="black"/>
                </a:solidFill>
                <a:ea typeface="+mn-ea"/>
                <a:cs typeface="+mn-cs"/>
              </a:rPr>
            </a:br>
            <a:endParaRPr lang="en-US" dirty="0"/>
          </a:p>
        </p:txBody>
      </p:sp>
      <p:sp>
        <p:nvSpPr>
          <p:cNvPr id="3" name="Content Placeholder 2">
            <a:extLst>
              <a:ext uri="{FF2B5EF4-FFF2-40B4-BE49-F238E27FC236}">
                <a16:creationId xmlns:a16="http://schemas.microsoft.com/office/drawing/2014/main" id="{37355356-DDF6-4666-87E8-543A486E1F17}"/>
              </a:ext>
            </a:extLst>
          </p:cNvPr>
          <p:cNvSpPr>
            <a:spLocks noGrp="1"/>
          </p:cNvSpPr>
          <p:nvPr>
            <p:ph idx="1"/>
          </p:nvPr>
        </p:nvSpPr>
        <p:spPr/>
        <p:txBody>
          <a:bodyPr/>
          <a:lstStyle/>
          <a:p>
            <a:r>
              <a:rPr lang="en-US" dirty="0">
                <a:solidFill>
                  <a:srgbClr val="374151"/>
                </a:solidFill>
                <a:latin typeface="Söhne"/>
              </a:rPr>
              <a:t>In this paper, the authors introduce a novel motion segmentation method designed to address the issue of occlusion. Their approach involves the initial use of a Canny Operator on an image, followed by a motion segmentation method based on pattern recognition to eliminate background edges in the Canny segmentation result. Importantly, this method stands out for its efficiency as it eliminates the need for extensive search or release processes, reducing computational workload significantly.</a:t>
            </a:r>
            <a:endParaRPr lang="en-US" dirty="0"/>
          </a:p>
        </p:txBody>
      </p:sp>
    </p:spTree>
    <p:extLst>
      <p:ext uri="{BB962C8B-B14F-4D97-AF65-F5344CB8AC3E}">
        <p14:creationId xmlns:p14="http://schemas.microsoft.com/office/powerpoint/2010/main" val="3824331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E9F0E-6397-44F4-84A9-99EE3E0EAB66}"/>
              </a:ext>
            </a:extLst>
          </p:cNvPr>
          <p:cNvSpPr>
            <a:spLocks noGrp="1"/>
          </p:cNvSpPr>
          <p:nvPr>
            <p:ph type="title"/>
          </p:nvPr>
        </p:nvSpPr>
        <p:spPr/>
        <p:txBody>
          <a:bodyPr/>
          <a:lstStyle/>
          <a:p>
            <a:r>
              <a:rPr lang="en-US" dirty="0">
                <a:solidFill>
                  <a:schemeClr val="bg1"/>
                </a:solidFill>
              </a:rPr>
              <a:t>References</a:t>
            </a:r>
            <a:r>
              <a:rPr lang="en-US" dirty="0"/>
              <a:t> </a:t>
            </a:r>
          </a:p>
        </p:txBody>
      </p:sp>
      <p:sp>
        <p:nvSpPr>
          <p:cNvPr id="3" name="Content Placeholder 2">
            <a:extLst>
              <a:ext uri="{FF2B5EF4-FFF2-40B4-BE49-F238E27FC236}">
                <a16:creationId xmlns:a16="http://schemas.microsoft.com/office/drawing/2014/main" id="{EFFBF784-6365-4443-90F2-14E7DA7E20B2}"/>
              </a:ext>
            </a:extLst>
          </p:cNvPr>
          <p:cNvSpPr>
            <a:spLocks noGrp="1"/>
          </p:cNvSpPr>
          <p:nvPr>
            <p:ph idx="1"/>
          </p:nvPr>
        </p:nvSpPr>
        <p:spPr/>
        <p:txBody>
          <a:bodyPr>
            <a:normAutofit fontScale="62500" lnSpcReduction="20000"/>
          </a:bodyPr>
          <a:lstStyle/>
          <a:p>
            <a:r>
              <a:rPr lang="en-US" dirty="0">
                <a:solidFill>
                  <a:schemeClr val="bg1"/>
                </a:solidFill>
              </a:rPr>
              <a:t>[1] R. </a:t>
            </a:r>
            <a:r>
              <a:rPr lang="en-US" dirty="0" err="1">
                <a:solidFill>
                  <a:schemeClr val="bg1"/>
                </a:solidFill>
              </a:rPr>
              <a:t>Fablet</a:t>
            </a:r>
            <a:r>
              <a:rPr lang="en-US" dirty="0">
                <a:solidFill>
                  <a:schemeClr val="bg1"/>
                </a:solidFill>
              </a:rPr>
              <a:t>, P. </a:t>
            </a:r>
            <a:r>
              <a:rPr lang="en-US" dirty="0" err="1">
                <a:solidFill>
                  <a:schemeClr val="bg1"/>
                </a:solidFill>
              </a:rPr>
              <a:t>Bouthemy</a:t>
            </a:r>
            <a:r>
              <a:rPr lang="en-US" dirty="0">
                <a:solidFill>
                  <a:schemeClr val="bg1"/>
                </a:solidFill>
              </a:rPr>
              <a:t>. “Motion recognition using non parametric image motion models estimated from temporal and multiscale cooccurrence statistics.” IEEE Trans. on Pattern Analysis and Machine Intelligence, 25(12):1619-1624, December 2003.</a:t>
            </a:r>
          </a:p>
          <a:p>
            <a:r>
              <a:rPr lang="en-US" dirty="0">
                <a:solidFill>
                  <a:schemeClr val="bg1"/>
                </a:solidFill>
              </a:rPr>
              <a:t> [2] C. Rasmussen and G. D. Hager, “Probabilistic data association methods for tracking complex visual objects,” IEEE Transactions on Pattern Analysis and Machine Intelligence, vol. 23, no. 6, pp. 560–576, 2001.</a:t>
            </a:r>
          </a:p>
          <a:p>
            <a:r>
              <a:rPr lang="en-US" dirty="0">
                <a:solidFill>
                  <a:schemeClr val="bg1"/>
                </a:solidFill>
              </a:rPr>
              <a:t> [3] D. </a:t>
            </a:r>
            <a:r>
              <a:rPr lang="en-US" dirty="0" err="1">
                <a:solidFill>
                  <a:schemeClr val="bg1"/>
                </a:solidFill>
              </a:rPr>
              <a:t>Cremers</a:t>
            </a:r>
            <a:r>
              <a:rPr lang="en-US" dirty="0">
                <a:solidFill>
                  <a:schemeClr val="bg1"/>
                </a:solidFill>
              </a:rPr>
              <a:t> and S. </a:t>
            </a:r>
            <a:r>
              <a:rPr lang="en-US" dirty="0" err="1">
                <a:solidFill>
                  <a:schemeClr val="bg1"/>
                </a:solidFill>
              </a:rPr>
              <a:t>Soatto</a:t>
            </a:r>
            <a:r>
              <a:rPr lang="en-US" dirty="0">
                <a:solidFill>
                  <a:schemeClr val="bg1"/>
                </a:solidFill>
              </a:rPr>
              <a:t>, “Motion competition: A variational approach to piecewise parametric motion segmentation,” International Journal of Computer Vision, vol. 62, no. 3, pp. 249–265, May 2005.</a:t>
            </a:r>
          </a:p>
          <a:p>
            <a:r>
              <a:rPr lang="en-US" dirty="0">
                <a:solidFill>
                  <a:schemeClr val="bg1"/>
                </a:solidFill>
              </a:rPr>
              <a:t> [4] H. Shen, L. Zhang, B. Huang, and P. Li, “A map approach for joint motion estimation, segmentation, and super resolution,” IEEE Transactions on Image Processing, vol. 16, no. 2, pp. 479–490, 2007.</a:t>
            </a:r>
          </a:p>
          <a:p>
            <a:r>
              <a:rPr lang="en-US" dirty="0">
                <a:solidFill>
                  <a:schemeClr val="bg1"/>
                </a:solidFill>
              </a:rPr>
              <a:t> [5] John Canny. “A computational approach to edge detection.” Pattern Analysis and Machine Intelligence, IEEE Transactions on, PAMI-8(6):679–698, Nov. 1986. [6] A. M. </a:t>
            </a:r>
            <a:r>
              <a:rPr lang="en-US" dirty="0" err="1">
                <a:solidFill>
                  <a:schemeClr val="bg1"/>
                </a:solidFill>
              </a:rPr>
              <a:t>Tekalp</a:t>
            </a:r>
            <a:r>
              <a:rPr lang="en-US" dirty="0">
                <a:solidFill>
                  <a:schemeClr val="bg1"/>
                </a:solidFill>
              </a:rPr>
              <a:t>, “Digital Video Processing,” Prentice Hall, New York, 1995.</a:t>
            </a:r>
          </a:p>
        </p:txBody>
      </p:sp>
    </p:spTree>
    <p:extLst>
      <p:ext uri="{BB962C8B-B14F-4D97-AF65-F5344CB8AC3E}">
        <p14:creationId xmlns:p14="http://schemas.microsoft.com/office/powerpoint/2010/main" val="105694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40D09-0653-483F-B463-10BEEDAA6B52}"/>
              </a:ext>
            </a:extLst>
          </p:cNvPr>
          <p:cNvSpPr>
            <a:spLocks noGrp="1"/>
          </p:cNvSpPr>
          <p:nvPr>
            <p:ph type="title"/>
          </p:nvPr>
        </p:nvSpPr>
        <p:spPr/>
        <p:txBody>
          <a:bodyPr/>
          <a:lstStyle/>
          <a:p>
            <a:r>
              <a:rPr lang="en-US" dirty="0">
                <a:solidFill>
                  <a:schemeClr val="bg1"/>
                </a:solidFill>
              </a:rPr>
              <a:t>Presentation Structure</a:t>
            </a:r>
          </a:p>
        </p:txBody>
      </p:sp>
      <p:sp>
        <p:nvSpPr>
          <p:cNvPr id="3" name="Content Placeholder 2">
            <a:extLst>
              <a:ext uri="{FF2B5EF4-FFF2-40B4-BE49-F238E27FC236}">
                <a16:creationId xmlns:a16="http://schemas.microsoft.com/office/drawing/2014/main" id="{43207C7A-116F-428A-AE34-ED8B98043E8C}"/>
              </a:ext>
            </a:extLst>
          </p:cNvPr>
          <p:cNvSpPr>
            <a:spLocks noGrp="1"/>
          </p:cNvSpPr>
          <p:nvPr>
            <p:ph idx="1"/>
          </p:nvPr>
        </p:nvSpPr>
        <p:spPr/>
        <p:txBody>
          <a:bodyPr/>
          <a:lstStyle/>
          <a:p>
            <a:r>
              <a:rPr lang="en-US" dirty="0">
                <a:solidFill>
                  <a:schemeClr val="bg1"/>
                </a:solidFill>
              </a:rPr>
              <a:t>1.The Generalized idea of motion segmentation based on edge detection.</a:t>
            </a:r>
          </a:p>
          <a:p>
            <a:r>
              <a:rPr lang="en-US" dirty="0">
                <a:solidFill>
                  <a:schemeClr val="bg1"/>
                </a:solidFill>
              </a:rPr>
              <a:t>2.Introduction.</a:t>
            </a:r>
          </a:p>
          <a:p>
            <a:r>
              <a:rPr lang="en-US" dirty="0">
                <a:solidFill>
                  <a:schemeClr val="bg1"/>
                </a:solidFill>
              </a:rPr>
              <a:t>3.The problem of motion segmentation.</a:t>
            </a:r>
          </a:p>
          <a:p>
            <a:r>
              <a:rPr lang="en-US" dirty="0">
                <a:solidFill>
                  <a:schemeClr val="bg1"/>
                </a:solidFill>
              </a:rPr>
              <a:t>4. Background edge removal.</a:t>
            </a:r>
          </a:p>
          <a:p>
            <a:r>
              <a:rPr lang="en-US" dirty="0">
                <a:solidFill>
                  <a:schemeClr val="bg1"/>
                </a:solidFill>
              </a:rPr>
              <a:t>5.Experimental results.</a:t>
            </a:r>
          </a:p>
          <a:p>
            <a:r>
              <a:rPr lang="en-US" dirty="0">
                <a:solidFill>
                  <a:schemeClr val="bg1"/>
                </a:solidFill>
              </a:rPr>
              <a:t>Conclusion.</a:t>
            </a:r>
          </a:p>
        </p:txBody>
      </p:sp>
    </p:spTree>
    <p:extLst>
      <p:ext uri="{BB962C8B-B14F-4D97-AF65-F5344CB8AC3E}">
        <p14:creationId xmlns:p14="http://schemas.microsoft.com/office/powerpoint/2010/main" val="3842070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106EF-F6D3-470F-B4F2-1ACE0552056D}"/>
              </a:ext>
            </a:extLst>
          </p:cNvPr>
          <p:cNvSpPr>
            <a:spLocks noGrp="1"/>
          </p:cNvSpPr>
          <p:nvPr>
            <p:ph type="title"/>
          </p:nvPr>
        </p:nvSpPr>
        <p:spPr/>
        <p:txBody>
          <a:bodyPr/>
          <a:lstStyle/>
          <a:p>
            <a:r>
              <a:rPr lang="en-US" sz="2400" cap="none" dirty="0">
                <a:solidFill>
                  <a:prstClr val="black"/>
                </a:solidFill>
                <a:ea typeface="+mn-ea"/>
                <a:cs typeface="+mn-cs"/>
              </a:rPr>
              <a:t>The Generalized idea of motion segmentation based on edge detection</a:t>
            </a:r>
            <a:endParaRPr lang="en-US" dirty="0"/>
          </a:p>
        </p:txBody>
      </p:sp>
      <p:sp>
        <p:nvSpPr>
          <p:cNvPr id="3" name="Content Placeholder 2">
            <a:extLst>
              <a:ext uri="{FF2B5EF4-FFF2-40B4-BE49-F238E27FC236}">
                <a16:creationId xmlns:a16="http://schemas.microsoft.com/office/drawing/2014/main" id="{E50A22E0-D373-49F3-8846-044AB9E6892A}"/>
              </a:ext>
            </a:extLst>
          </p:cNvPr>
          <p:cNvSpPr>
            <a:spLocks noGrp="1"/>
          </p:cNvSpPr>
          <p:nvPr>
            <p:ph idx="1"/>
          </p:nvPr>
        </p:nvSpPr>
        <p:spPr/>
        <p:txBody>
          <a:bodyPr>
            <a:normAutofit fontScale="55000" lnSpcReduction="20000"/>
          </a:bodyPr>
          <a:lstStyle/>
          <a:p>
            <a:r>
              <a:rPr lang="en-US" dirty="0">
                <a:solidFill>
                  <a:srgbClr val="374151"/>
                </a:solidFill>
                <a:latin typeface="Söhne"/>
              </a:rPr>
              <a:t>Motion segmentation based on edge detection is a technique used in computer vision to identify moving objects in videos or image sequences. In simpler terms, it helps a computer recognize and separate objects that are in motion from the background.</a:t>
            </a:r>
          </a:p>
          <a:p>
            <a:r>
              <a:rPr lang="en-US" dirty="0">
                <a:solidFill>
                  <a:srgbClr val="374151"/>
                </a:solidFill>
                <a:latin typeface="Söhne"/>
              </a:rPr>
              <a:t>Here's how it works in everyday language:</a:t>
            </a:r>
          </a:p>
          <a:p>
            <a:pPr>
              <a:buFont typeface="+mj-lt"/>
              <a:buAutoNum type="arabicPeriod"/>
            </a:pPr>
            <a:r>
              <a:rPr lang="en-US" b="1" dirty="0">
                <a:solidFill>
                  <a:srgbClr val="374151"/>
                </a:solidFill>
                <a:latin typeface="Söhne"/>
              </a:rPr>
              <a:t>Detecting Edges</a:t>
            </a:r>
            <a:r>
              <a:rPr lang="en-US" dirty="0">
                <a:solidFill>
                  <a:srgbClr val="374151"/>
                </a:solidFill>
                <a:latin typeface="Söhne"/>
              </a:rPr>
              <a:t>: First, the computer looks for the edges of objects in the video or image. It does this by finding the places where the object's outline meets the background.</a:t>
            </a:r>
          </a:p>
          <a:p>
            <a:pPr>
              <a:buFont typeface="+mj-lt"/>
              <a:buAutoNum type="arabicPeriod"/>
            </a:pPr>
            <a:r>
              <a:rPr lang="en-US" b="1" dirty="0">
                <a:solidFill>
                  <a:srgbClr val="374151"/>
                </a:solidFill>
                <a:latin typeface="Söhne"/>
              </a:rPr>
              <a:t>Tracking Motion</a:t>
            </a:r>
            <a:r>
              <a:rPr lang="en-US" dirty="0">
                <a:solidFill>
                  <a:srgbClr val="374151"/>
                </a:solidFill>
                <a:latin typeface="Söhne"/>
              </a:rPr>
              <a:t>: The computer then observes how these edges change over time. If an edge moves, it suggests there's something in the image that's moving.</a:t>
            </a:r>
          </a:p>
          <a:p>
            <a:pPr>
              <a:buFont typeface="+mj-lt"/>
              <a:buAutoNum type="arabicPeriod"/>
            </a:pPr>
            <a:r>
              <a:rPr lang="en-US" b="1" dirty="0">
                <a:solidFill>
                  <a:srgbClr val="374151"/>
                </a:solidFill>
                <a:latin typeface="Söhne"/>
              </a:rPr>
              <a:t>Separating Moving Objects</a:t>
            </a:r>
            <a:r>
              <a:rPr lang="en-US" dirty="0">
                <a:solidFill>
                  <a:srgbClr val="374151"/>
                </a:solidFill>
                <a:latin typeface="Söhne"/>
              </a:rPr>
              <a:t>: Once the computer identifies these moving edges, it tries to separate them from the stationary background. This way, you get a clear picture of what's moving and what's not.</a:t>
            </a:r>
          </a:p>
          <a:p>
            <a:r>
              <a:rPr lang="en-US" dirty="0">
                <a:solidFill>
                  <a:srgbClr val="374151"/>
                </a:solidFill>
                <a:latin typeface="Söhne"/>
              </a:rPr>
              <a:t>The goal is to do this accurately and efficiently. It's important in various applications, like surveillance, tracking objects in videos, or even in self-driving cars to understand what's happening around them. However, it can be challenging, especially when some parts of the moving object are hidden or "occluded" by other objects. This paper proposes a new method to do this effectively while minimizing the computational work required.</a:t>
            </a:r>
          </a:p>
          <a:p>
            <a:endParaRPr lang="en-US" dirty="0"/>
          </a:p>
        </p:txBody>
      </p:sp>
    </p:spTree>
    <p:extLst>
      <p:ext uri="{BB962C8B-B14F-4D97-AF65-F5344CB8AC3E}">
        <p14:creationId xmlns:p14="http://schemas.microsoft.com/office/powerpoint/2010/main" val="3824905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E1C20-67F8-49CD-B6F2-EED6A1AC0FA4}"/>
              </a:ext>
            </a:extLst>
          </p:cNvPr>
          <p:cNvSpPr>
            <a:spLocks noGrp="1"/>
          </p:cNvSpPr>
          <p:nvPr>
            <p:ph type="title"/>
          </p:nvPr>
        </p:nvSpPr>
        <p:spPr/>
        <p:txBody>
          <a:bodyPr/>
          <a:lstStyle/>
          <a:p>
            <a:r>
              <a:rPr lang="en-US" sz="2400" cap="none" dirty="0">
                <a:solidFill>
                  <a:prstClr val="black"/>
                </a:solidFill>
                <a:ea typeface="+mn-ea"/>
                <a:cs typeface="+mn-cs"/>
              </a:rPr>
              <a:t>Introduction</a:t>
            </a:r>
            <a:endParaRPr lang="en-US" dirty="0">
              <a:solidFill>
                <a:schemeClr val="bg1"/>
              </a:solidFill>
            </a:endParaRPr>
          </a:p>
        </p:txBody>
      </p:sp>
      <p:sp>
        <p:nvSpPr>
          <p:cNvPr id="3" name="Content Placeholder 2">
            <a:extLst>
              <a:ext uri="{FF2B5EF4-FFF2-40B4-BE49-F238E27FC236}">
                <a16:creationId xmlns:a16="http://schemas.microsoft.com/office/drawing/2014/main" id="{3A41914F-F789-4590-8F45-652983203DDE}"/>
              </a:ext>
            </a:extLst>
          </p:cNvPr>
          <p:cNvSpPr>
            <a:spLocks noGrp="1"/>
          </p:cNvSpPr>
          <p:nvPr>
            <p:ph idx="1"/>
          </p:nvPr>
        </p:nvSpPr>
        <p:spPr/>
        <p:txBody>
          <a:bodyPr>
            <a:normAutofit fontScale="70000" lnSpcReduction="20000"/>
          </a:bodyPr>
          <a:lstStyle/>
          <a:p>
            <a:r>
              <a:rPr lang="en-US" dirty="0">
                <a:solidFill>
                  <a:srgbClr val="374151"/>
                </a:solidFill>
                <a:latin typeface="Söhne"/>
              </a:rPr>
              <a:t>The text discusses the significance of model-based motion segmentation in computer vision. Various methods are highlighted, including the use of statistical theory to estimate model parameters and motion regions. Notable techniques mentioned include Markov random fields and multiscale Gibbs models, Kalman filters, Probabilistic Data Association Filters, the level set method, and a MAP (Maximum A Posteriori) method.</a:t>
            </a:r>
          </a:p>
          <a:p>
            <a:r>
              <a:rPr lang="en-US" dirty="0">
                <a:solidFill>
                  <a:srgbClr val="374151"/>
                </a:solidFill>
                <a:latin typeface="Söhne"/>
              </a:rPr>
              <a:t>One common challenge in these methods is occlusion, where moving objects can hide parts of the background, making segmentation less accurate. The paper introduces a new model-based segmentation approach designed to accurately capture the edges of moving objects with reduced computational complexity. The paper's structure includes a brief introduction to their motion segmentation method in section 2, a detailed description of a background edge removal method based on pattern recognition in section 3, and the presentation of experimental results in section 4.</a:t>
            </a:r>
          </a:p>
          <a:p>
            <a:endParaRPr lang="en-US" dirty="0"/>
          </a:p>
        </p:txBody>
      </p:sp>
    </p:spTree>
    <p:extLst>
      <p:ext uri="{BB962C8B-B14F-4D97-AF65-F5344CB8AC3E}">
        <p14:creationId xmlns:p14="http://schemas.microsoft.com/office/powerpoint/2010/main" val="1937381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6585E-DF72-41E6-952A-1576CFBE24A4}"/>
              </a:ext>
            </a:extLst>
          </p:cNvPr>
          <p:cNvSpPr>
            <a:spLocks noGrp="1"/>
          </p:cNvSpPr>
          <p:nvPr>
            <p:ph type="title"/>
          </p:nvPr>
        </p:nvSpPr>
        <p:spPr>
          <a:solidFill>
            <a:schemeClr val="tx1"/>
          </a:solidFill>
        </p:spPr>
        <p:txBody>
          <a:bodyPr/>
          <a:lstStyle/>
          <a:p>
            <a:r>
              <a:rPr lang="en-US" sz="2400" cap="none" dirty="0">
                <a:solidFill>
                  <a:prstClr val="black"/>
                </a:solidFill>
                <a:ea typeface="+mn-ea"/>
                <a:cs typeface="+mn-cs"/>
              </a:rPr>
              <a:t>The problem of motion segmentation</a:t>
            </a:r>
            <a:endParaRPr lang="en-US" dirty="0"/>
          </a:p>
        </p:txBody>
      </p:sp>
      <p:sp>
        <p:nvSpPr>
          <p:cNvPr id="3" name="Content Placeholder 2">
            <a:extLst>
              <a:ext uri="{FF2B5EF4-FFF2-40B4-BE49-F238E27FC236}">
                <a16:creationId xmlns:a16="http://schemas.microsoft.com/office/drawing/2014/main" id="{B86B054E-21BD-4398-ADA4-B4436DB3132A}"/>
              </a:ext>
            </a:extLst>
          </p:cNvPr>
          <p:cNvSpPr>
            <a:spLocks noGrp="1"/>
          </p:cNvSpPr>
          <p:nvPr>
            <p:ph idx="1"/>
          </p:nvPr>
        </p:nvSpPr>
        <p:spPr/>
        <p:txBody>
          <a:bodyPr>
            <a:normAutofit fontScale="62500" lnSpcReduction="20000"/>
          </a:bodyPr>
          <a:lstStyle/>
          <a:p>
            <a:r>
              <a:rPr lang="en-US" dirty="0">
                <a:solidFill>
                  <a:srgbClr val="374151"/>
                </a:solidFill>
                <a:latin typeface="Söhne"/>
              </a:rPr>
              <a:t>This paper addresses the challenge of motion segmentation, which is essentially a problem of pattern recognition. The objective is to classify edge pixels in a sequence of images into two categories: object or background, without considering occlusion. To achieve this, the Canny edge detection method is used to identify edges in the images.</a:t>
            </a:r>
          </a:p>
          <a:p>
            <a:r>
              <a:rPr lang="en-US" dirty="0">
                <a:solidFill>
                  <a:srgbClr val="374151"/>
                </a:solidFill>
                <a:latin typeface="Söhne"/>
              </a:rPr>
              <a:t>After applying the Canny operator, an edge mask image is generated, serving as the data source for the pattern recognition process. The paper makes an assumption that the background either moves as a rigid body or remains stationary. Based on this assumption, the edges in the mask image are categorized into two types: background or object. If the pixels on both sides of an edge move in the same way, it is classified as part of the background. Conversely, if the pixels on either side of the edge move differently, it is considered part of the moving object.</a:t>
            </a:r>
          </a:p>
          <a:p>
            <a:r>
              <a:rPr lang="en-US" dirty="0">
                <a:solidFill>
                  <a:srgbClr val="374151"/>
                </a:solidFill>
                <a:latin typeface="Söhne"/>
              </a:rPr>
              <a:t>In this manner, the paper employs pattern recognition to distinguish between different pixel movements. Once all edges in the mask image are classified, the edges belonging to the object are retained, while those belonging to the background are removed. This process helps identify and separate moving objects from the stationary or globally moving background.</a:t>
            </a:r>
            <a:endParaRPr lang="en-US" dirty="0"/>
          </a:p>
        </p:txBody>
      </p:sp>
    </p:spTree>
    <p:extLst>
      <p:ext uri="{BB962C8B-B14F-4D97-AF65-F5344CB8AC3E}">
        <p14:creationId xmlns:p14="http://schemas.microsoft.com/office/powerpoint/2010/main" val="2878396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67F73-3376-4C81-AF3A-925A9596BCB7}"/>
              </a:ext>
            </a:extLst>
          </p:cNvPr>
          <p:cNvSpPr>
            <a:spLocks noGrp="1"/>
          </p:cNvSpPr>
          <p:nvPr>
            <p:ph type="title"/>
          </p:nvPr>
        </p:nvSpPr>
        <p:spPr/>
        <p:txBody>
          <a:bodyPr/>
          <a:lstStyle/>
          <a:p>
            <a:r>
              <a:rPr lang="en-US" sz="2400" cap="none" dirty="0">
                <a:solidFill>
                  <a:prstClr val="black"/>
                </a:solidFill>
                <a:ea typeface="+mn-ea"/>
                <a:cs typeface="+mn-cs"/>
              </a:rPr>
              <a:t>Background edge removal.</a:t>
            </a:r>
            <a:endParaRPr lang="en-US" dirty="0">
              <a:solidFill>
                <a:schemeClr val="bg1"/>
              </a:solidFill>
            </a:endParaRPr>
          </a:p>
        </p:txBody>
      </p:sp>
      <p:sp>
        <p:nvSpPr>
          <p:cNvPr id="3" name="Content Placeholder 2">
            <a:extLst>
              <a:ext uri="{FF2B5EF4-FFF2-40B4-BE49-F238E27FC236}">
                <a16:creationId xmlns:a16="http://schemas.microsoft.com/office/drawing/2014/main" id="{2AB3845B-E637-4ED0-87EA-2AE949A3336B}"/>
              </a:ext>
            </a:extLst>
          </p:cNvPr>
          <p:cNvSpPr>
            <a:spLocks noGrp="1"/>
          </p:cNvSpPr>
          <p:nvPr>
            <p:ph idx="1"/>
          </p:nvPr>
        </p:nvSpPr>
        <p:spPr/>
        <p:txBody>
          <a:bodyPr>
            <a:normAutofit fontScale="92500" lnSpcReduction="20000"/>
          </a:bodyPr>
          <a:lstStyle/>
          <a:p>
            <a:r>
              <a:rPr lang="en-US" dirty="0">
                <a:solidFill>
                  <a:schemeClr val="bg1"/>
                </a:solidFill>
              </a:rPr>
              <a:t>In our algorithm, the Canny edge detection algorithm runs in 5 separated steps: (1) Smoothing; (2) Finding gradients and orientations; (3) Non-maximum suppression; (4) Double threshold; (5) Edge tracking.</a:t>
            </a:r>
          </a:p>
          <a:p>
            <a:pPr marL="0" indent="0">
              <a:buNone/>
            </a:pPr>
            <a:r>
              <a:rPr lang="en-US" dirty="0">
                <a:solidFill>
                  <a:schemeClr val="bg1"/>
                </a:solidFill>
              </a:rPr>
              <a:t>It is done in 4 parts:</a:t>
            </a:r>
          </a:p>
          <a:p>
            <a:pPr marL="0" indent="0">
              <a:buNone/>
            </a:pPr>
            <a:r>
              <a:rPr lang="en-US" dirty="0">
                <a:solidFill>
                  <a:schemeClr val="bg1"/>
                </a:solidFill>
              </a:rPr>
              <a:t>1 Motion segmentation model.</a:t>
            </a:r>
          </a:p>
          <a:p>
            <a:pPr marL="0" indent="0">
              <a:buNone/>
            </a:pPr>
            <a:r>
              <a:rPr lang="en-US" dirty="0">
                <a:solidFill>
                  <a:schemeClr val="bg1"/>
                </a:solidFill>
              </a:rPr>
              <a:t>2. Motion parameters estimation.</a:t>
            </a:r>
          </a:p>
          <a:p>
            <a:pPr marL="0" indent="0">
              <a:buNone/>
            </a:pPr>
            <a:r>
              <a:rPr lang="en-US" dirty="0">
                <a:solidFill>
                  <a:schemeClr val="bg1"/>
                </a:solidFill>
              </a:rPr>
              <a:t>3. Background edges removal based on pattern recognition</a:t>
            </a:r>
          </a:p>
          <a:p>
            <a:pPr marL="0" indent="0">
              <a:buNone/>
            </a:pPr>
            <a:r>
              <a:rPr lang="en-US" dirty="0">
                <a:solidFill>
                  <a:schemeClr val="bg1"/>
                </a:solidFill>
              </a:rPr>
              <a:t>4. Analysis of the threshold DK.</a:t>
            </a:r>
          </a:p>
        </p:txBody>
      </p:sp>
    </p:spTree>
    <p:extLst>
      <p:ext uri="{BB962C8B-B14F-4D97-AF65-F5344CB8AC3E}">
        <p14:creationId xmlns:p14="http://schemas.microsoft.com/office/powerpoint/2010/main" val="1887535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E65E-64F0-4C76-ACBE-69A8D7CEA845}"/>
              </a:ext>
            </a:extLst>
          </p:cNvPr>
          <p:cNvSpPr>
            <a:spLocks noGrp="1"/>
          </p:cNvSpPr>
          <p:nvPr>
            <p:ph type="title"/>
          </p:nvPr>
        </p:nvSpPr>
        <p:spPr/>
        <p:txBody>
          <a:bodyPr/>
          <a:lstStyle/>
          <a:p>
            <a:r>
              <a:rPr lang="en-US" sz="2200" cap="none" dirty="0">
                <a:solidFill>
                  <a:prstClr val="black"/>
                </a:solidFill>
                <a:ea typeface="+mn-ea"/>
                <a:cs typeface="+mn-cs"/>
              </a:rPr>
              <a:t>Motion segmentation model</a:t>
            </a:r>
            <a:endParaRPr lang="en-US" dirty="0">
              <a:solidFill>
                <a:schemeClr val="bg1"/>
              </a:solidFill>
            </a:endParaRPr>
          </a:p>
        </p:txBody>
      </p:sp>
      <p:sp>
        <p:nvSpPr>
          <p:cNvPr id="3" name="Content Placeholder 2">
            <a:extLst>
              <a:ext uri="{FF2B5EF4-FFF2-40B4-BE49-F238E27FC236}">
                <a16:creationId xmlns:a16="http://schemas.microsoft.com/office/drawing/2014/main" id="{B27293C1-0CD2-48C0-BFA3-2F77915CF5BB}"/>
              </a:ext>
            </a:extLst>
          </p:cNvPr>
          <p:cNvSpPr>
            <a:spLocks noGrp="1"/>
          </p:cNvSpPr>
          <p:nvPr>
            <p:ph idx="1"/>
          </p:nvPr>
        </p:nvSpPr>
        <p:spPr/>
        <p:txBody>
          <a:bodyPr>
            <a:normAutofit/>
          </a:bodyPr>
          <a:lstStyle/>
          <a:p>
            <a:r>
              <a:rPr lang="en-US" sz="1600" dirty="0">
                <a:solidFill>
                  <a:schemeClr val="bg1"/>
                </a:solidFill>
              </a:rPr>
              <a:t>In order to make it suitable for parameterization, model-based segmentation method is usually established with optical-flow equation. Generally, parameterized motion segmentation model can be used for a compact representation of the motion field [6]. In this paper, we employ a six-parameter affine motion model. The affine motion segmentation model comes from the 2-D motion field on the image. It has the following form</a:t>
            </a:r>
          </a:p>
          <a:p>
            <a:endParaRPr lang="en-US" sz="1600" dirty="0">
              <a:solidFill>
                <a:schemeClr val="bg1"/>
              </a:solidFill>
            </a:endParaRPr>
          </a:p>
          <a:p>
            <a:endParaRPr lang="en-US" sz="1600" dirty="0">
              <a:solidFill>
                <a:schemeClr val="bg1"/>
              </a:solidFill>
            </a:endParaRPr>
          </a:p>
          <a:p>
            <a:r>
              <a:rPr lang="en-US" sz="1600" dirty="0">
                <a:solidFill>
                  <a:schemeClr val="bg1"/>
                </a:solidFill>
              </a:rPr>
              <a:t>: where a1... a6 denote the affine-motion parameters of the pixel (x, y) in the image. ( ) v </a:t>
            </a:r>
            <a:r>
              <a:rPr lang="en-US" sz="1600" dirty="0" err="1">
                <a:solidFill>
                  <a:schemeClr val="bg1"/>
                </a:solidFill>
              </a:rPr>
              <a:t>A,b</a:t>
            </a:r>
            <a:r>
              <a:rPr lang="en-US" sz="1600" dirty="0">
                <a:solidFill>
                  <a:schemeClr val="bg1"/>
                </a:solidFill>
              </a:rPr>
              <a:t> ( ) x, y denotes the velocity as predicted in the model.</a:t>
            </a:r>
          </a:p>
        </p:txBody>
      </p:sp>
      <p:pic>
        <p:nvPicPr>
          <p:cNvPr id="5" name="Picture 4">
            <a:extLst>
              <a:ext uri="{FF2B5EF4-FFF2-40B4-BE49-F238E27FC236}">
                <a16:creationId xmlns:a16="http://schemas.microsoft.com/office/drawing/2014/main" id="{E8070414-5625-4A93-94CD-1B7BEF2F6A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3896" y="3542656"/>
            <a:ext cx="5495925" cy="695325"/>
          </a:xfrm>
          <a:prstGeom prst="rect">
            <a:avLst/>
          </a:prstGeom>
        </p:spPr>
      </p:pic>
    </p:spTree>
    <p:extLst>
      <p:ext uri="{BB962C8B-B14F-4D97-AF65-F5344CB8AC3E}">
        <p14:creationId xmlns:p14="http://schemas.microsoft.com/office/powerpoint/2010/main" val="3734497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B6C69-7171-4B09-8F69-64749B13F111}"/>
              </a:ext>
            </a:extLst>
          </p:cNvPr>
          <p:cNvSpPr>
            <a:spLocks noGrp="1"/>
          </p:cNvSpPr>
          <p:nvPr>
            <p:ph type="title"/>
          </p:nvPr>
        </p:nvSpPr>
        <p:spPr/>
        <p:txBody>
          <a:bodyPr/>
          <a:lstStyle/>
          <a:p>
            <a:r>
              <a:rPr lang="en-US" sz="2200" cap="none" dirty="0">
                <a:solidFill>
                  <a:prstClr val="black"/>
                </a:solidFill>
                <a:ea typeface="+mn-ea"/>
                <a:cs typeface="+mn-cs"/>
              </a:rPr>
              <a:t>Motion parameters estimation</a:t>
            </a:r>
            <a:endParaRPr lang="en-US" dirty="0">
              <a:solidFill>
                <a:schemeClr val="bg1"/>
              </a:solidFill>
            </a:endParaRPr>
          </a:p>
        </p:txBody>
      </p:sp>
      <p:sp>
        <p:nvSpPr>
          <p:cNvPr id="3" name="Content Placeholder 2">
            <a:extLst>
              <a:ext uri="{FF2B5EF4-FFF2-40B4-BE49-F238E27FC236}">
                <a16:creationId xmlns:a16="http://schemas.microsoft.com/office/drawing/2014/main" id="{39E46A25-BDF8-4B4C-9E65-7B76D6F8F97A}"/>
              </a:ext>
            </a:extLst>
          </p:cNvPr>
          <p:cNvSpPr>
            <a:spLocks noGrp="1"/>
          </p:cNvSpPr>
          <p:nvPr>
            <p:ph idx="1"/>
          </p:nvPr>
        </p:nvSpPr>
        <p:spPr/>
        <p:txBody>
          <a:bodyPr/>
          <a:lstStyle/>
          <a:p>
            <a:r>
              <a:rPr lang="en-US" dirty="0">
                <a:solidFill>
                  <a:schemeClr val="bg1"/>
                </a:solidFill>
              </a:rPr>
              <a:t>Define C1 as the area at one side of an edge, and C2 as the area at the other side. Pixels in C1 are moving the same way, so do pixels in C2. We can denote the affine parameter vector as following:</a:t>
            </a:r>
          </a:p>
          <a:p>
            <a:pPr marL="0" indent="0">
              <a:buNone/>
            </a:pPr>
            <a:endParaRPr lang="en-US" dirty="0">
              <a:solidFill>
                <a:schemeClr val="bg1"/>
              </a:solidFill>
            </a:endParaRPr>
          </a:p>
          <a:p>
            <a:r>
              <a:rPr lang="en-US" dirty="0">
                <a:solidFill>
                  <a:schemeClr val="bg1"/>
                </a:solidFill>
              </a:rPr>
              <a:t>where </a:t>
            </a:r>
            <a:r>
              <a:rPr lang="en-US" dirty="0" err="1">
                <a:solidFill>
                  <a:schemeClr val="bg1"/>
                </a:solidFill>
              </a:rPr>
              <a:t>i</a:t>
            </a:r>
            <a:r>
              <a:rPr lang="en-US" dirty="0">
                <a:solidFill>
                  <a:schemeClr val="bg1"/>
                </a:solidFill>
              </a:rPr>
              <a:t> denotes the one side of an edge. If every pixel in an area Ci has the same behave, there should be the following function:</a:t>
            </a:r>
          </a:p>
        </p:txBody>
      </p:sp>
      <p:pic>
        <p:nvPicPr>
          <p:cNvPr id="5" name="Picture 4">
            <a:extLst>
              <a:ext uri="{FF2B5EF4-FFF2-40B4-BE49-F238E27FC236}">
                <a16:creationId xmlns:a16="http://schemas.microsoft.com/office/drawing/2014/main" id="{5E234D1A-0F51-4209-8125-315D7C149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143" y="3691748"/>
            <a:ext cx="5143500" cy="466725"/>
          </a:xfrm>
          <a:prstGeom prst="rect">
            <a:avLst/>
          </a:prstGeom>
        </p:spPr>
      </p:pic>
      <p:pic>
        <p:nvPicPr>
          <p:cNvPr id="7" name="Picture 6">
            <a:extLst>
              <a:ext uri="{FF2B5EF4-FFF2-40B4-BE49-F238E27FC236}">
                <a16:creationId xmlns:a16="http://schemas.microsoft.com/office/drawing/2014/main" id="{D82715ED-6336-41F3-9CC9-362A7F08D3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5143" y="5419725"/>
            <a:ext cx="4914900" cy="523875"/>
          </a:xfrm>
          <a:prstGeom prst="rect">
            <a:avLst/>
          </a:prstGeom>
        </p:spPr>
      </p:pic>
    </p:spTree>
    <p:extLst>
      <p:ext uri="{BB962C8B-B14F-4D97-AF65-F5344CB8AC3E}">
        <p14:creationId xmlns:p14="http://schemas.microsoft.com/office/powerpoint/2010/main" val="4140497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7CCFD-69FA-4E62-8299-CC9933949753}"/>
              </a:ext>
            </a:extLst>
          </p:cNvPr>
          <p:cNvSpPr>
            <a:spLocks noGrp="1"/>
          </p:cNvSpPr>
          <p:nvPr>
            <p:ph type="title"/>
          </p:nvPr>
        </p:nvSpPr>
        <p:spPr/>
        <p:txBody>
          <a:bodyPr/>
          <a:lstStyle/>
          <a:p>
            <a:r>
              <a:rPr lang="en-US" sz="2200" cap="none" dirty="0">
                <a:solidFill>
                  <a:prstClr val="black"/>
                </a:solidFill>
                <a:ea typeface="+mn-ea"/>
                <a:cs typeface="+mn-cs"/>
              </a:rPr>
              <a:t>Background edges removal based on pattern recognition</a:t>
            </a:r>
            <a:endParaRPr lang="en-US" dirty="0"/>
          </a:p>
        </p:txBody>
      </p:sp>
      <p:sp>
        <p:nvSpPr>
          <p:cNvPr id="3" name="Content Placeholder 2">
            <a:extLst>
              <a:ext uri="{FF2B5EF4-FFF2-40B4-BE49-F238E27FC236}">
                <a16:creationId xmlns:a16="http://schemas.microsoft.com/office/drawing/2014/main" id="{5A599F52-745F-438E-8B90-8ACC6590F7A4}"/>
              </a:ext>
            </a:extLst>
          </p:cNvPr>
          <p:cNvSpPr>
            <a:spLocks noGrp="1"/>
          </p:cNvSpPr>
          <p:nvPr>
            <p:ph idx="1"/>
          </p:nvPr>
        </p:nvSpPr>
        <p:spPr/>
        <p:txBody>
          <a:bodyPr>
            <a:normAutofit fontScale="62500" lnSpcReduction="20000"/>
          </a:bodyPr>
          <a:lstStyle/>
          <a:p>
            <a:r>
              <a:rPr lang="en-US" dirty="0">
                <a:solidFill>
                  <a:schemeClr val="bg1"/>
                </a:solidFill>
              </a:rPr>
              <a:t>Here we assumed that there always were some small areas aside of an edge. All pixels in one of these areas are moving the same way. So if pixels belonging to the areas locating at the two side of the edge are moving the same way, that is to say, pixels at the different side of edge have the same behave, this edge should belong to the background, and should be removed. If pixels belonging to the areas locating at the two side of the edge are moving the different way, that is to say, pixels at the different side of edge have the different behave, this edge should belong to the object, and should be remained. In the pattern recognition process, we choose the motion vector Ai, </a:t>
            </a:r>
            <a:r>
              <a:rPr lang="en-US" dirty="0" err="1">
                <a:solidFill>
                  <a:schemeClr val="bg1"/>
                </a:solidFill>
              </a:rPr>
              <a:t>i</a:t>
            </a:r>
            <a:r>
              <a:rPr lang="en-US" dirty="0">
                <a:solidFill>
                  <a:schemeClr val="bg1"/>
                </a:solidFill>
              </a:rPr>
              <a:t>=1, 2 as the feature of pattern recognition, and define the distance measure D(x, y) between two affine motion parameter vectors A1 and A2 is given by:</a:t>
            </a:r>
          </a:p>
          <a:p>
            <a:endParaRPr lang="en-US" dirty="0">
              <a:solidFill>
                <a:schemeClr val="bg1"/>
              </a:solidFill>
            </a:endParaRPr>
          </a:p>
          <a:p>
            <a:endParaRPr lang="en-US" dirty="0">
              <a:solidFill>
                <a:schemeClr val="bg1"/>
              </a:solidFill>
            </a:endParaRPr>
          </a:p>
          <a:p>
            <a:r>
              <a:rPr lang="en-US" dirty="0">
                <a:solidFill>
                  <a:schemeClr val="bg1"/>
                </a:solidFill>
              </a:rPr>
              <a:t>where M is a 6×6 scaling matrix. (x, y)is the location of a pixel on one of edges,A1 is the motion parameter vector of a small area on one side of the pixel (x, y), A2 is the motion parameter vector of a small area on the other side of the pixel (x, y).</a:t>
            </a:r>
          </a:p>
        </p:txBody>
      </p:sp>
      <p:pic>
        <p:nvPicPr>
          <p:cNvPr id="5" name="Picture 4">
            <a:extLst>
              <a:ext uri="{FF2B5EF4-FFF2-40B4-BE49-F238E27FC236}">
                <a16:creationId xmlns:a16="http://schemas.microsoft.com/office/drawing/2014/main" id="{3B78C0C1-ACC5-4818-B477-B67C23F20A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4686" y="3986297"/>
            <a:ext cx="3219450" cy="523875"/>
          </a:xfrm>
          <a:prstGeom prst="rect">
            <a:avLst/>
          </a:prstGeom>
        </p:spPr>
      </p:pic>
    </p:spTree>
    <p:extLst>
      <p:ext uri="{BB962C8B-B14F-4D97-AF65-F5344CB8AC3E}">
        <p14:creationId xmlns:p14="http://schemas.microsoft.com/office/powerpoint/2010/main" val="4469362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162</TotalTime>
  <Words>2191</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Söhne</vt:lpstr>
      <vt:lpstr>Tw Cen MT</vt:lpstr>
      <vt:lpstr>Circuit</vt:lpstr>
      <vt:lpstr>PowerPoint Presentation</vt:lpstr>
      <vt:lpstr>Presentation Structure</vt:lpstr>
      <vt:lpstr>The Generalized idea of motion segmentation based on edge detection</vt:lpstr>
      <vt:lpstr>Introduction</vt:lpstr>
      <vt:lpstr>The problem of motion segmentation</vt:lpstr>
      <vt:lpstr>Background edge removal.</vt:lpstr>
      <vt:lpstr>Motion segmentation model</vt:lpstr>
      <vt:lpstr>Motion parameters estimation</vt:lpstr>
      <vt:lpstr>Background edges removal based on pattern recognition</vt:lpstr>
      <vt:lpstr>Analysis of the threshold DK.</vt:lpstr>
      <vt:lpstr>Experimental results 1</vt:lpstr>
      <vt:lpstr>Experimental results 2</vt:lpstr>
      <vt:lpstr>Conclusion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ador.bbfc@gmail.com</dc:creator>
  <cp:lastModifiedBy>ador.bbfc@gmail.com</cp:lastModifiedBy>
  <cp:revision>10</cp:revision>
  <dcterms:created xsi:type="dcterms:W3CDTF">2023-10-18T08:18:51Z</dcterms:created>
  <dcterms:modified xsi:type="dcterms:W3CDTF">2023-10-18T11:01:46Z</dcterms:modified>
</cp:coreProperties>
</file>