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8" roundtripDataSignature="AMtx7mgMTUmAGUnGAP6+DOcEWmWf9kDL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customschemas.google.com/relationships/presentationmetadata" Target="meta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6"/>
          <p:cNvGrpSpPr/>
          <p:nvPr/>
        </p:nvGrpSpPr>
        <p:grpSpPr>
          <a:xfrm>
            <a:off x="0" y="490"/>
            <a:ext cx="5153705" cy="5134399"/>
            <a:chOff x="0" y="75"/>
            <a:chExt cx="5153705" cy="5152950"/>
          </a:xfrm>
        </p:grpSpPr>
        <p:sp>
          <p:nvSpPr>
            <p:cNvPr id="12" name="Google Shape;12;p16"/>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5"/>
          <p:cNvGrpSpPr/>
          <p:nvPr/>
        </p:nvGrpSpPr>
        <p:grpSpPr>
          <a:xfrm>
            <a:off x="4406400" y="0"/>
            <a:ext cx="4737600" cy="5143065"/>
            <a:chOff x="4406400" y="0"/>
            <a:chExt cx="4737600" cy="5143065"/>
          </a:xfrm>
        </p:grpSpPr>
        <p:sp>
          <p:nvSpPr>
            <p:cNvPr id="107" name="Google Shape;107;p25"/>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5"/>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5"/>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5"/>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5"/>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5"/>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5"/>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5"/>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5"/>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5"/>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5"/>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5"/>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5"/>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5"/>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5"/>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7"/>
          <p:cNvGrpSpPr/>
          <p:nvPr/>
        </p:nvGrpSpPr>
        <p:grpSpPr>
          <a:xfrm>
            <a:off x="0" y="381001"/>
            <a:ext cx="1037850" cy="1016288"/>
            <a:chOff x="0" y="381001"/>
            <a:chExt cx="1037850" cy="1016288"/>
          </a:xfrm>
        </p:grpSpPr>
        <p:sp>
          <p:nvSpPr>
            <p:cNvPr id="21" name="Google Shape;21;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18"/>
          <p:cNvGrpSpPr/>
          <p:nvPr/>
        </p:nvGrpSpPr>
        <p:grpSpPr>
          <a:xfrm>
            <a:off x="4406400" y="0"/>
            <a:ext cx="4737600" cy="5143065"/>
            <a:chOff x="4406400" y="0"/>
            <a:chExt cx="4737600" cy="5143065"/>
          </a:xfrm>
        </p:grpSpPr>
        <p:sp>
          <p:nvSpPr>
            <p:cNvPr id="28" name="Google Shape;28;p18"/>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8"/>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8"/>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8"/>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8"/>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8"/>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8"/>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8"/>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8"/>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8"/>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8"/>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9"/>
          <p:cNvGrpSpPr/>
          <p:nvPr/>
        </p:nvGrpSpPr>
        <p:grpSpPr>
          <a:xfrm>
            <a:off x="0" y="381001"/>
            <a:ext cx="1037850" cy="1016288"/>
            <a:chOff x="0" y="381001"/>
            <a:chExt cx="1037850" cy="1016288"/>
          </a:xfrm>
        </p:grpSpPr>
        <p:sp>
          <p:nvSpPr>
            <p:cNvPr id="50" name="Google Shape;50;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20"/>
          <p:cNvGrpSpPr/>
          <p:nvPr/>
        </p:nvGrpSpPr>
        <p:grpSpPr>
          <a:xfrm>
            <a:off x="0" y="381001"/>
            <a:ext cx="1037850" cy="1016288"/>
            <a:chOff x="0" y="381001"/>
            <a:chExt cx="1037850" cy="1016288"/>
          </a:xfrm>
        </p:grpSpPr>
        <p:sp>
          <p:nvSpPr>
            <p:cNvPr id="58" name="Google Shape;58;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21"/>
          <p:cNvGrpSpPr/>
          <p:nvPr/>
        </p:nvGrpSpPr>
        <p:grpSpPr>
          <a:xfrm>
            <a:off x="0" y="381001"/>
            <a:ext cx="1037850" cy="1016288"/>
            <a:chOff x="0" y="381001"/>
            <a:chExt cx="1037850" cy="1016288"/>
          </a:xfrm>
        </p:grpSpPr>
        <p:sp>
          <p:nvSpPr>
            <p:cNvPr id="64" name="Google Shape;64;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1"/>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21"/>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22"/>
          <p:cNvGrpSpPr/>
          <p:nvPr/>
        </p:nvGrpSpPr>
        <p:grpSpPr>
          <a:xfrm>
            <a:off x="4406400" y="0"/>
            <a:ext cx="4737600" cy="5143500"/>
            <a:chOff x="4406400" y="0"/>
            <a:chExt cx="4737600" cy="5143500"/>
          </a:xfrm>
        </p:grpSpPr>
        <p:sp>
          <p:nvSpPr>
            <p:cNvPr id="71" name="Google Shape;71;p22"/>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2"/>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2"/>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2"/>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2"/>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2"/>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2"/>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2"/>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23"/>
          <p:cNvGrpSpPr/>
          <p:nvPr/>
        </p:nvGrpSpPr>
        <p:grpSpPr>
          <a:xfrm>
            <a:off x="0" y="381001"/>
            <a:ext cx="1037850" cy="1016288"/>
            <a:chOff x="0" y="381001"/>
            <a:chExt cx="1037850" cy="1016288"/>
          </a:xfrm>
        </p:grpSpPr>
        <p:sp>
          <p:nvSpPr>
            <p:cNvPr id="93" name="Google Shape;93;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3"/>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23"/>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23"/>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4"/>
          <p:cNvGrpSpPr/>
          <p:nvPr/>
        </p:nvGrpSpPr>
        <p:grpSpPr>
          <a:xfrm>
            <a:off x="0" y="4128572"/>
            <a:ext cx="698925" cy="684657"/>
            <a:chOff x="0" y="3785672"/>
            <a:chExt cx="698925" cy="684657"/>
          </a:xfrm>
        </p:grpSpPr>
        <p:sp>
          <p:nvSpPr>
            <p:cNvPr id="101" name="Google Shape;101;p24"/>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4"/>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aperswithcode.com/method/focal-lo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v7labs.com/blog/image-recognition-gui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15925" y="11436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100"/>
              <a:t>A research using Object Detection with a microscopic viewpoint to identify human activities for visually impaired people</a:t>
            </a:r>
            <a:endParaRPr sz="2100"/>
          </a:p>
        </p:txBody>
      </p:sp>
      <p:sp>
        <p:nvSpPr>
          <p:cNvPr id="135" name="Google Shape;135;p1"/>
          <p:cNvSpPr txBox="1"/>
          <p:nvPr>
            <p:ph idx="1" type="subTitle"/>
          </p:nvPr>
        </p:nvSpPr>
        <p:spPr>
          <a:xfrm>
            <a:off x="2836650" y="3329525"/>
            <a:ext cx="3470700" cy="144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200">
                <a:latin typeface="Arial"/>
                <a:ea typeface="Arial"/>
                <a:cs typeface="Arial"/>
                <a:sym typeface="Arial"/>
              </a:rPr>
              <a:t>Muntasir Ahmed Ador - 20101259</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en" sz="1200">
                <a:latin typeface="Arial"/>
                <a:ea typeface="Arial"/>
                <a:cs typeface="Arial"/>
                <a:sym typeface="Arial"/>
              </a:rPr>
              <a:t>Nishat Zerin - 23341114</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en" sz="1200">
                <a:latin typeface="Arial"/>
                <a:ea typeface="Arial"/>
                <a:cs typeface="Arial"/>
                <a:sym typeface="Arial"/>
              </a:rPr>
              <a:t>Sameer Sadman Chowdhury - 23341118</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en" sz="1200">
                <a:latin typeface="Arial"/>
                <a:ea typeface="Arial"/>
                <a:cs typeface="Arial"/>
                <a:sym typeface="Arial"/>
              </a:rPr>
              <a:t>Rushayed Ali Faiaz - 21301717</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en" sz="1200">
                <a:latin typeface="Arial"/>
                <a:ea typeface="Arial"/>
                <a:cs typeface="Arial"/>
                <a:sym typeface="Arial"/>
              </a:rPr>
              <a:t>RA: Adib Muhammad Amit</a:t>
            </a:r>
            <a:endParaRPr sz="1200">
              <a:latin typeface="Arial"/>
              <a:ea typeface="Arial"/>
              <a:cs typeface="Arial"/>
              <a:sym typeface="Arial"/>
            </a:endParaRPr>
          </a:p>
          <a:p>
            <a:pPr indent="0" lvl="0" marL="0" rtl="0" algn="l">
              <a:lnSpc>
                <a:spcPct val="115000"/>
              </a:lnSpc>
              <a:spcBef>
                <a:spcPts val="0"/>
              </a:spcBef>
              <a:spcAft>
                <a:spcPts val="0"/>
              </a:spcAft>
              <a:buSzPts val="1300"/>
              <a:buNone/>
            </a:pPr>
            <a:r>
              <a:rPr lang="en" sz="1200">
                <a:latin typeface="Arial"/>
                <a:ea typeface="Arial"/>
                <a:cs typeface="Arial"/>
                <a:sym typeface="Arial"/>
              </a:rPr>
              <a:t>ST: Mehnaz Ara Fazal</a:t>
            </a:r>
            <a:endParaRPr sz="12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Description:</a:t>
            </a:r>
            <a:endParaRPr/>
          </a:p>
        </p:txBody>
      </p:sp>
      <p:sp>
        <p:nvSpPr>
          <p:cNvPr id="192" name="Google Shape;192;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highlight>
                  <a:schemeClr val="dk1"/>
                </a:highlight>
              </a:rPr>
              <a:t>RetinaNet is a one-stage object detection model that utilizes a </a:t>
            </a:r>
            <a:r>
              <a:rPr lang="en">
                <a:solidFill>
                  <a:schemeClr val="hlink"/>
                </a:solidFill>
                <a:highlight>
                  <a:schemeClr val="dk1"/>
                </a:highlight>
                <a:uFill>
                  <a:noFill/>
                </a:uFill>
                <a:hlinkClick r:id="rId3"/>
              </a:rPr>
              <a:t>focal loss</a:t>
            </a:r>
            <a:r>
              <a:rPr lang="en">
                <a:highlight>
                  <a:schemeClr val="dk1"/>
                </a:highlight>
              </a:rPr>
              <a:t> function to address class imbalance during training. Focal loss applies a modulating term to the cross entropy loss in order to focus learning on hard negative examples. RetinaNet is a single, unified network composed of a </a:t>
            </a:r>
            <a:r>
              <a:rPr i="1" lang="en">
                <a:highlight>
                  <a:schemeClr val="dk1"/>
                </a:highlight>
              </a:rPr>
              <a:t>backbone</a:t>
            </a:r>
            <a:r>
              <a:rPr lang="en">
                <a:highlight>
                  <a:schemeClr val="dk1"/>
                </a:highlight>
              </a:rPr>
              <a:t> network and two task-specific </a:t>
            </a:r>
            <a:r>
              <a:rPr i="1" lang="en">
                <a:highlight>
                  <a:schemeClr val="dk1"/>
                </a:highlight>
              </a:rPr>
              <a:t>subnetworks</a:t>
            </a:r>
            <a:r>
              <a:rPr lang="en">
                <a:highlight>
                  <a:schemeClr val="dk1"/>
                </a:highlight>
              </a:rPr>
              <a:t>. The backbone is responsible for computing a convolutional feature map over an entire input image and is an off-the-self convolutional network. The first subnet performs convolutional object classification on the backbone's output; the second subnet performs convolutional bounding box regression. The two subnetworks feature a simple design that the authors propose specifically for one-stage, dense detection.</a:t>
            </a:r>
            <a:endParaRPr>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 little bit about the proposed models.</a:t>
            </a:r>
            <a:endParaRPr/>
          </a:p>
        </p:txBody>
      </p:sp>
      <p:pic>
        <p:nvPicPr>
          <p:cNvPr id="198" name="Google Shape;198;p11"/>
          <p:cNvPicPr preferRelativeResize="0"/>
          <p:nvPr/>
        </p:nvPicPr>
        <p:blipFill rotWithShape="1">
          <a:blip r:embed="rId3">
            <a:alphaModFix/>
          </a:blip>
          <a:srcRect b="0" l="0" r="0" t="0"/>
          <a:stretch/>
        </p:blipFill>
        <p:spPr>
          <a:xfrm>
            <a:off x="1297500" y="1513575"/>
            <a:ext cx="3274500" cy="1841906"/>
          </a:xfrm>
          <a:prstGeom prst="rect">
            <a:avLst/>
          </a:prstGeom>
          <a:noFill/>
          <a:ln>
            <a:noFill/>
          </a:ln>
        </p:spPr>
      </p:pic>
      <p:pic>
        <p:nvPicPr>
          <p:cNvPr id="199" name="Google Shape;199;p11"/>
          <p:cNvPicPr preferRelativeResize="0"/>
          <p:nvPr/>
        </p:nvPicPr>
        <p:blipFill rotWithShape="1">
          <a:blip r:embed="rId4">
            <a:alphaModFix/>
          </a:blip>
          <a:srcRect b="0" l="0" r="0" t="0"/>
          <a:stretch/>
        </p:blipFill>
        <p:spPr>
          <a:xfrm>
            <a:off x="5747175" y="1459000"/>
            <a:ext cx="2528626" cy="189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Results:</a:t>
            </a:r>
            <a:endParaRPr/>
          </a:p>
        </p:txBody>
      </p:sp>
      <p:pic>
        <p:nvPicPr>
          <p:cNvPr id="205" name="Google Shape;205;p12"/>
          <p:cNvPicPr preferRelativeResize="0"/>
          <p:nvPr/>
        </p:nvPicPr>
        <p:blipFill rotWithShape="1">
          <a:blip r:embed="rId3">
            <a:alphaModFix/>
          </a:blip>
          <a:srcRect b="0" l="0" r="0" t="0"/>
          <a:stretch/>
        </p:blipFill>
        <p:spPr>
          <a:xfrm>
            <a:off x="4890350" y="2571750"/>
            <a:ext cx="4110750" cy="2404525"/>
          </a:xfrm>
          <a:prstGeom prst="rect">
            <a:avLst/>
          </a:prstGeom>
          <a:noFill/>
          <a:ln>
            <a:noFill/>
          </a:ln>
        </p:spPr>
      </p:pic>
      <p:pic>
        <p:nvPicPr>
          <p:cNvPr id="206" name="Google Shape;206;p12"/>
          <p:cNvPicPr preferRelativeResize="0"/>
          <p:nvPr/>
        </p:nvPicPr>
        <p:blipFill rotWithShape="1">
          <a:blip r:embed="rId4">
            <a:alphaModFix/>
          </a:blip>
          <a:srcRect b="0" l="0" r="0" t="0"/>
          <a:stretch/>
        </p:blipFill>
        <p:spPr>
          <a:xfrm>
            <a:off x="2963150" y="124813"/>
            <a:ext cx="4021851" cy="2345400"/>
          </a:xfrm>
          <a:prstGeom prst="rect">
            <a:avLst/>
          </a:prstGeom>
          <a:noFill/>
          <a:ln>
            <a:noFill/>
          </a:ln>
        </p:spPr>
      </p:pic>
      <p:pic>
        <p:nvPicPr>
          <p:cNvPr id="207" name="Google Shape;207;p12"/>
          <p:cNvPicPr preferRelativeResize="0"/>
          <p:nvPr/>
        </p:nvPicPr>
        <p:blipFill rotWithShape="1">
          <a:blip r:embed="rId5">
            <a:alphaModFix/>
          </a:blip>
          <a:srcRect b="0" l="0" r="0" t="0"/>
          <a:stretch/>
        </p:blipFill>
        <p:spPr>
          <a:xfrm>
            <a:off x="417355" y="2630900"/>
            <a:ext cx="4159695" cy="234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Conclusion:</a:t>
            </a:r>
            <a:endParaRPr/>
          </a:p>
        </p:txBody>
      </p:sp>
      <p:sp>
        <p:nvSpPr>
          <p:cNvPr id="213" name="Google Shape;213;p13"/>
          <p:cNvSpPr txBox="1"/>
          <p:nvPr>
            <p:ph idx="1" type="body"/>
          </p:nvPr>
        </p:nvSpPr>
        <p:spPr>
          <a:xfrm>
            <a:off x="1297500" y="1662975"/>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200">
                <a:latin typeface="Times New Roman"/>
                <a:ea typeface="Times New Roman"/>
                <a:cs typeface="Times New Roman"/>
                <a:sym typeface="Times New Roman"/>
              </a:rPr>
              <a:t>In Conclusion, Object detection helping the visually impaired is a viable support system that allows for a more safe and secure lifestyle. This is a viable avenue to increase injury prevention and allow for more provisions in impasses of life. From our findings we can see that this avenue of taking pictures in strenuous situations for the visually impaired is not only feasible but also practical and ensures a new safeguard for them. Our models demonstrates that the results are well supported and can be implemented in various applications such as a smartwatch or mobile device or a pair of glasses</a:t>
            </a:r>
            <a:endParaRPr sz="1200">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nvSpPr>
        <p:spPr>
          <a:xfrm>
            <a:off x="2792850" y="1714700"/>
            <a:ext cx="3977100" cy="21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800"/>
              <a:buFont typeface="Arial"/>
              <a:buNone/>
            </a:pPr>
            <a:r>
              <a:rPr b="0" i="0" lang="en" sz="5800" u="none" cap="none" strike="noStrike">
                <a:solidFill>
                  <a:schemeClr val="lt1"/>
                </a:solidFill>
                <a:latin typeface="Lato"/>
                <a:ea typeface="Lato"/>
                <a:cs typeface="Lato"/>
                <a:sym typeface="Lato"/>
              </a:rPr>
              <a:t>Thank You</a:t>
            </a:r>
            <a:endParaRPr b="0" i="0" sz="5800" u="none" cap="none" strike="noStrike">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Introduction/Motivation: </a:t>
            </a:r>
            <a:endParaRPr/>
          </a:p>
        </p:txBody>
      </p:sp>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100">
                <a:latin typeface="Arial"/>
                <a:ea typeface="Arial"/>
                <a:cs typeface="Arial"/>
                <a:sym typeface="Arial"/>
              </a:rPr>
              <a:t>A research using Object-Detection with a microscopic viewpoint to identify human activities for visually impaired people</a:t>
            </a:r>
            <a:endParaRPr sz="1100">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Dataset(COCO):</a:t>
            </a:r>
            <a:endParaRPr/>
          </a:p>
        </p:txBody>
      </p:sp>
      <p:sp>
        <p:nvSpPr>
          <p:cNvPr id="147" name="Google Shape;147;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350">
                <a:highlight>
                  <a:schemeClr val="dk1"/>
                </a:highlight>
                <a:latin typeface="Arial"/>
                <a:ea typeface="Arial"/>
                <a:cs typeface="Arial"/>
                <a:sym typeface="Arial"/>
              </a:rPr>
              <a:t>The COCO (Common Objects in Context) dataset is a large-scale </a:t>
            </a:r>
            <a:r>
              <a:rPr lang="en" sz="1350">
                <a:solidFill>
                  <a:schemeClr val="hlink"/>
                </a:solidFill>
                <a:highlight>
                  <a:schemeClr val="dk1"/>
                </a:highlight>
                <a:uFill>
                  <a:noFill/>
                </a:uFill>
                <a:latin typeface="Arial"/>
                <a:ea typeface="Arial"/>
                <a:cs typeface="Arial"/>
                <a:sym typeface="Arial"/>
                <a:hlinkClick r:id="rId3"/>
              </a:rPr>
              <a:t>image recognition</a:t>
            </a:r>
            <a:r>
              <a:rPr lang="en" sz="1350">
                <a:highlight>
                  <a:schemeClr val="dk1"/>
                </a:highlight>
                <a:latin typeface="Arial"/>
                <a:ea typeface="Arial"/>
                <a:cs typeface="Arial"/>
                <a:sym typeface="Arial"/>
              </a:rPr>
              <a:t> dataset for object detection, segmentation, and captioning tasks. It contains over </a:t>
            </a:r>
            <a:r>
              <a:rPr i="1" lang="en" sz="1350">
                <a:highlight>
                  <a:schemeClr val="dk1"/>
                </a:highlight>
                <a:latin typeface="Arial"/>
                <a:ea typeface="Arial"/>
                <a:cs typeface="Arial"/>
                <a:sym typeface="Arial"/>
              </a:rPr>
              <a:t>330,000 images</a:t>
            </a:r>
            <a:r>
              <a:rPr lang="en" sz="1350">
                <a:highlight>
                  <a:schemeClr val="dk1"/>
                </a:highlight>
                <a:latin typeface="Arial"/>
                <a:ea typeface="Arial"/>
                <a:cs typeface="Arial"/>
                <a:sym typeface="Arial"/>
              </a:rPr>
              <a:t>, each annotated with </a:t>
            </a:r>
            <a:r>
              <a:rPr i="1" lang="en" sz="1350">
                <a:highlight>
                  <a:schemeClr val="dk1"/>
                </a:highlight>
                <a:latin typeface="Arial"/>
                <a:ea typeface="Arial"/>
                <a:cs typeface="Arial"/>
                <a:sym typeface="Arial"/>
              </a:rPr>
              <a:t>80 object categories</a:t>
            </a:r>
            <a:r>
              <a:rPr lang="en" sz="1350">
                <a:highlight>
                  <a:schemeClr val="dk1"/>
                </a:highlight>
                <a:latin typeface="Arial"/>
                <a:ea typeface="Arial"/>
                <a:cs typeface="Arial"/>
                <a:sym typeface="Arial"/>
              </a:rPr>
              <a:t> and </a:t>
            </a:r>
            <a:r>
              <a:rPr i="1" lang="en" sz="1350">
                <a:highlight>
                  <a:schemeClr val="dk1"/>
                </a:highlight>
                <a:latin typeface="Arial"/>
                <a:ea typeface="Arial"/>
                <a:cs typeface="Arial"/>
                <a:sym typeface="Arial"/>
              </a:rPr>
              <a:t>5 captions</a:t>
            </a:r>
            <a:r>
              <a:rPr lang="en" sz="1350">
                <a:highlight>
                  <a:schemeClr val="dk1"/>
                </a:highlight>
                <a:latin typeface="Arial"/>
                <a:ea typeface="Arial"/>
                <a:cs typeface="Arial"/>
                <a:sym typeface="Arial"/>
              </a:rPr>
              <a:t> describing the scene. The COCO dataset is widely used in computer vision research and has been used to train and evaluate many state-of-the-art object detection and segmentation models.</a:t>
            </a:r>
            <a:endParaRPr>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1355425" y="38547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Methodology:</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lang="en"/>
              <a:t>Implemented:</a:t>
            </a:r>
            <a:endParaRPr/>
          </a:p>
        </p:txBody>
      </p:sp>
      <p:sp>
        <p:nvSpPr>
          <p:cNvPr id="153" name="Google Shape;153;p4"/>
          <p:cNvSpPr txBox="1"/>
          <p:nvPr>
            <p:ph idx="1" type="body"/>
          </p:nvPr>
        </p:nvSpPr>
        <p:spPr>
          <a:xfrm>
            <a:off x="1297500" y="1567550"/>
            <a:ext cx="7038900" cy="1256100"/>
          </a:xfrm>
          <a:prstGeom prst="rect">
            <a:avLst/>
          </a:prstGeom>
          <a:noFill/>
          <a:ln>
            <a:noFill/>
          </a:ln>
        </p:spPr>
        <p:txBody>
          <a:bodyPr anchorCtr="0" anchor="t" bIns="91425" lIns="91425" spcFirstLastPara="1" rIns="91425" wrap="square" tIns="91425">
            <a:noAutofit/>
          </a:bodyPr>
          <a:lstStyle/>
          <a:p>
            <a:pPr indent="-381000" lvl="0" marL="457200" rtl="0" algn="l">
              <a:lnSpc>
                <a:spcPct val="95000"/>
              </a:lnSpc>
              <a:spcBef>
                <a:spcPts val="0"/>
              </a:spcBef>
              <a:spcAft>
                <a:spcPts val="0"/>
              </a:spcAft>
              <a:buSzPts val="2400"/>
              <a:buAutoNum type="arabicPeriod"/>
            </a:pPr>
            <a:r>
              <a:rPr lang="en" sz="2400"/>
              <a:t>Faster r-cnn</a:t>
            </a:r>
            <a:endParaRPr sz="2400"/>
          </a:p>
          <a:p>
            <a:pPr indent="-381000" lvl="0" marL="457200" rtl="0" algn="l">
              <a:lnSpc>
                <a:spcPct val="95000"/>
              </a:lnSpc>
              <a:spcBef>
                <a:spcPts val="0"/>
              </a:spcBef>
              <a:spcAft>
                <a:spcPts val="0"/>
              </a:spcAft>
              <a:buSzPts val="2400"/>
              <a:buAutoNum type="arabicPeriod"/>
            </a:pPr>
            <a:r>
              <a:rPr lang="en" sz="2400"/>
              <a:t>Opencv </a:t>
            </a:r>
            <a:endParaRPr sz="2400"/>
          </a:p>
          <a:p>
            <a:pPr indent="-381000" lvl="0" marL="457200" rtl="0" algn="l">
              <a:lnSpc>
                <a:spcPct val="95000"/>
              </a:lnSpc>
              <a:spcBef>
                <a:spcPts val="0"/>
              </a:spcBef>
              <a:spcAft>
                <a:spcPts val="0"/>
              </a:spcAft>
              <a:buSzPts val="2400"/>
              <a:buAutoNum type="arabicPeriod"/>
            </a:pPr>
            <a:r>
              <a:rPr lang="en" sz="2400"/>
              <a:t>Retinanet </a:t>
            </a:r>
            <a:endParaRPr sz="2400"/>
          </a:p>
          <a:p>
            <a:pPr indent="0" lvl="0" marL="457200" rtl="0" algn="l">
              <a:lnSpc>
                <a:spcPct val="95000"/>
              </a:lnSpc>
              <a:spcBef>
                <a:spcPts val="1200"/>
              </a:spcBef>
              <a:spcAft>
                <a:spcPts val="1200"/>
              </a:spcAft>
              <a:buSzPts val="770"/>
              <a:buNone/>
            </a:pPr>
            <a:r>
              <a:t/>
            </a:r>
            <a:endParaRPr sz="2400"/>
          </a:p>
        </p:txBody>
      </p:sp>
      <p:sp>
        <p:nvSpPr>
          <p:cNvPr id="154" name="Google Shape;154;p4"/>
          <p:cNvSpPr txBox="1"/>
          <p:nvPr/>
        </p:nvSpPr>
        <p:spPr>
          <a:xfrm>
            <a:off x="1465500" y="2980775"/>
            <a:ext cx="33000" cy="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55" name="Google Shape;155;p4"/>
          <p:cNvSpPr txBox="1"/>
          <p:nvPr/>
        </p:nvSpPr>
        <p:spPr>
          <a:xfrm>
            <a:off x="1355425" y="2889750"/>
            <a:ext cx="7038900" cy="116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Proposed:</a:t>
            </a:r>
            <a:endParaRPr b="0" i="0" sz="2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 HOG(Histogram of oriented gradients)</a:t>
            </a:r>
            <a:endParaRPr b="0" i="0" sz="2400" u="none" cap="none" strike="noStrike">
              <a:solidFill>
                <a:schemeClr val="lt1"/>
              </a:solidFill>
              <a:latin typeface="Lato"/>
              <a:ea typeface="Lato"/>
              <a:cs typeface="Lato"/>
              <a:sym typeface="Lato"/>
            </a:endParaRPr>
          </a:p>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5. Mask r-cnn</a:t>
            </a:r>
            <a:endParaRPr b="0" i="0" sz="2400" u="none" cap="none" strike="noStrike">
              <a:solidFill>
                <a:schemeClr val="lt1"/>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1600"/>
              <a:buFont typeface="Arial"/>
              <a:buNone/>
            </a:pPr>
            <a:r>
              <a:t/>
            </a:r>
            <a:endParaRPr b="0" i="0" sz="1600" u="none" cap="none" strike="noStrike">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5"/>
          <p:cNvPicPr preferRelativeResize="0"/>
          <p:nvPr/>
        </p:nvPicPr>
        <p:blipFill rotWithShape="1">
          <a:blip r:embed="rId3">
            <a:alphaModFix/>
          </a:blip>
          <a:srcRect b="0" l="0" r="0" t="0"/>
          <a:stretch/>
        </p:blipFill>
        <p:spPr>
          <a:xfrm>
            <a:off x="2444600" y="620750"/>
            <a:ext cx="3902000" cy="3902000"/>
          </a:xfrm>
          <a:prstGeom prst="rect">
            <a:avLst/>
          </a:prstGeom>
          <a:noFill/>
          <a:ln>
            <a:noFill/>
          </a:ln>
        </p:spPr>
      </p:pic>
      <p:sp>
        <p:nvSpPr>
          <p:cNvPr id="161" name="Google Shape;161;p5"/>
          <p:cNvSpPr/>
          <p:nvPr/>
        </p:nvSpPr>
        <p:spPr>
          <a:xfrm>
            <a:off x="5048625" y="1019575"/>
            <a:ext cx="819180" cy="67856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2" name="Google Shape;162;p5"/>
          <p:cNvSpPr/>
          <p:nvPr/>
        </p:nvSpPr>
        <p:spPr>
          <a:xfrm>
            <a:off x="6000250" y="547900"/>
            <a:ext cx="2010852" cy="101779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3" name="Google Shape;163;p5"/>
          <p:cNvSpPr txBox="1"/>
          <p:nvPr/>
        </p:nvSpPr>
        <p:spPr>
          <a:xfrm>
            <a:off x="6397450" y="820975"/>
            <a:ext cx="1142100" cy="38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Lato"/>
                <a:ea typeface="Lato"/>
                <a:cs typeface="Lato"/>
                <a:sym typeface="Lato"/>
              </a:rPr>
              <a:t>Why me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nvSpPr>
        <p:spPr>
          <a:xfrm>
            <a:off x="1688925" y="448600"/>
            <a:ext cx="4534800" cy="63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Opencv:</a:t>
            </a:r>
            <a:endParaRPr b="0" i="0" sz="2400" u="none" cap="none" strike="noStrike">
              <a:solidFill>
                <a:schemeClr val="lt1"/>
              </a:solidFill>
              <a:latin typeface="Lato"/>
              <a:ea typeface="Lato"/>
              <a:cs typeface="Lato"/>
              <a:sym typeface="Lato"/>
            </a:endParaRPr>
          </a:p>
        </p:txBody>
      </p:sp>
      <p:sp>
        <p:nvSpPr>
          <p:cNvPr id="169" name="Google Shape;169;p6"/>
          <p:cNvSpPr txBox="1"/>
          <p:nvPr/>
        </p:nvSpPr>
        <p:spPr>
          <a:xfrm>
            <a:off x="1854425" y="1309200"/>
            <a:ext cx="6272400" cy="296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Description:</a:t>
            </a:r>
            <a:endParaRPr b="0" i="0" sz="16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OpenCV is the huge open-source library for computer vision, machine learning, and image processing and now it plays a major role in real-time operation which is very important in today's systems. By using it, one can process images and videos to identify objects, faces, or even the handwriting of a human</a:t>
            </a:r>
            <a:r>
              <a:rPr b="0" i="0" lang="en"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7"/>
          <p:cNvPicPr preferRelativeResize="0"/>
          <p:nvPr/>
        </p:nvPicPr>
        <p:blipFill rotWithShape="1">
          <a:blip r:embed="rId3">
            <a:alphaModFix/>
          </a:blip>
          <a:srcRect b="0" l="0" r="0" t="0"/>
          <a:stretch/>
        </p:blipFill>
        <p:spPr>
          <a:xfrm>
            <a:off x="2303925" y="1550875"/>
            <a:ext cx="4854849" cy="2731725"/>
          </a:xfrm>
          <a:prstGeom prst="rect">
            <a:avLst/>
          </a:prstGeom>
          <a:noFill/>
          <a:ln>
            <a:noFill/>
          </a:ln>
        </p:spPr>
      </p:pic>
      <p:sp>
        <p:nvSpPr>
          <p:cNvPr id="175" name="Google Shape;175;p7"/>
          <p:cNvSpPr txBox="1"/>
          <p:nvPr/>
        </p:nvSpPr>
        <p:spPr>
          <a:xfrm>
            <a:off x="3145350" y="663750"/>
            <a:ext cx="3326700" cy="6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      Why we used it ?</a:t>
            </a:r>
            <a:endParaRPr b="0" i="0" sz="2400" u="none" cap="none" strike="noStrike">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nvSpPr>
        <p:spPr>
          <a:xfrm>
            <a:off x="1333100" y="448600"/>
            <a:ext cx="6934500" cy="9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Description:</a:t>
            </a:r>
            <a:endParaRPr b="0" i="0" sz="2400" u="none" cap="none" strike="noStrike">
              <a:solidFill>
                <a:schemeClr val="lt1"/>
              </a:solidFill>
              <a:latin typeface="Lato"/>
              <a:ea typeface="Lato"/>
              <a:cs typeface="Lato"/>
              <a:sym typeface="Lato"/>
            </a:endParaRPr>
          </a:p>
        </p:txBody>
      </p:sp>
      <p:sp>
        <p:nvSpPr>
          <p:cNvPr id="181" name="Google Shape;181;p8"/>
          <p:cNvSpPr txBox="1"/>
          <p:nvPr/>
        </p:nvSpPr>
        <p:spPr>
          <a:xfrm>
            <a:off x="1427400" y="1689875"/>
            <a:ext cx="6289200" cy="266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FFFFFF"/>
                </a:solidFill>
                <a:highlight>
                  <a:schemeClr val="dk1"/>
                </a:highlight>
                <a:latin typeface="Arial"/>
                <a:ea typeface="Arial"/>
                <a:cs typeface="Arial"/>
                <a:sym typeface="Arial"/>
              </a:rPr>
              <a:t>Faster R-CNN model is developed by a group of researchers at Microsoft. Faster R-CNN is a deep convolutional network used for object detection, that appears to the user as a single, end-to-end, unified network. The network can accurately and quickly predict the locations of different objects. In order to truly understand Faster R-CNN, we must also do a quick overview of the networks that it evolved from, namely R-CNN and Fast R-CNN.</a:t>
            </a:r>
            <a:endParaRPr b="0" i="0" sz="1300" u="none" cap="none" strike="noStrike">
              <a:solidFill>
                <a:srgbClr val="FFFFFF"/>
              </a:solidFill>
              <a:highlight>
                <a:schemeClr val="dk1"/>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9"/>
          <p:cNvPicPr preferRelativeResize="0"/>
          <p:nvPr/>
        </p:nvPicPr>
        <p:blipFill rotWithShape="1">
          <a:blip r:embed="rId3">
            <a:alphaModFix/>
          </a:blip>
          <a:srcRect b="0" l="0" r="0" t="0"/>
          <a:stretch/>
        </p:blipFill>
        <p:spPr>
          <a:xfrm>
            <a:off x="1689450" y="1095750"/>
            <a:ext cx="5765100" cy="324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