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9"/>
  </p:handoutMasterIdLst>
  <p:sldIdLst>
    <p:sldId id="256" r:id="rId3"/>
    <p:sldId id="257" r:id="rId5"/>
    <p:sldId id="291" r:id="rId6"/>
    <p:sldId id="292" r:id="rId7"/>
    <p:sldId id="280" r:id="rId8"/>
  </p:sldIdLst>
  <p:sldSz cx="12192000" cy="6858000"/>
  <p:notesSz cx="6858000" cy="9144000"/>
  <p:embeddedFontLst>
    <p:embeddedFont>
      <p:font typeface="Nunito Sans" charset="0"/>
      <p:regular r:id="rId13"/>
      <p:bold r:id="rId14"/>
      <p:italic r:id="rId15"/>
      <p:boldItalic r:id="rId16"/>
    </p:embeddedFont>
    <p:embeddedFont>
      <p:font typeface="Nunito Sans ExtraBold" charset="0"/>
      <p:bold r:id="rId17"/>
    </p:embeddedFont>
  </p:embeddedFontLst>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D9B"/>
    <a:srgbClr val="2687FF"/>
    <a:srgbClr val="04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3.xml"/><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Nunito Sans" charset="0"/>
              <a:ea typeface="Nunito Sans" charset="0"/>
              <a:cs typeface="Nunito 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Nunito Sans" charset="0"/>
              <a:ea typeface="Nunito Sans" charset="0"/>
              <a:cs typeface="Nunito 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unito Sans" charset="0"/>
                <a:ea typeface="Nunito Sans" charset="0"/>
                <a:cs typeface="Nunito 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unito Sans" charset="0"/>
                <a:ea typeface="Nunito Sans" charset="0"/>
                <a:cs typeface="Nunito Sans" charset="0"/>
              </a:defRPr>
            </a:lvl1pPr>
          </a:lstStyle>
          <a:p>
            <a:fld id="{11502C6B-EB9B-4D69-9E51-1FEE7769C71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unito Sans" charset="0"/>
                <a:ea typeface="Nunito Sans" charset="0"/>
                <a:cs typeface="Nunito 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unito Sans" charset="0"/>
                <a:ea typeface="Nunito Sans" charset="0"/>
                <a:cs typeface="Nunito Sans" charset="0"/>
              </a:defRPr>
            </a:lvl1pPr>
          </a:lstStyle>
          <a:p>
            <a:fld id="{056D8460-D7CE-438D-A038-114C093215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unito Sans" charset="0"/>
        <a:ea typeface="Nunito Sans" charset="0"/>
        <a:cs typeface="Nunito Sans" charset="0"/>
      </a:defRPr>
    </a:lvl1pPr>
    <a:lvl2pPr marL="457200" algn="l" defTabSz="914400" rtl="0" eaLnBrk="1" latinLnBrk="0" hangingPunct="1">
      <a:defRPr sz="1200" kern="1200">
        <a:solidFill>
          <a:schemeClr val="tx1"/>
        </a:solidFill>
        <a:latin typeface="Nunito Sans" charset="0"/>
        <a:ea typeface="Nunito Sans" charset="0"/>
        <a:cs typeface="Nunito Sans" charset="0"/>
      </a:defRPr>
    </a:lvl2pPr>
    <a:lvl3pPr marL="914400" algn="l" defTabSz="914400" rtl="0" eaLnBrk="1" latinLnBrk="0" hangingPunct="1">
      <a:defRPr sz="1200" kern="1200">
        <a:solidFill>
          <a:schemeClr val="tx1"/>
        </a:solidFill>
        <a:latin typeface="Nunito Sans" charset="0"/>
        <a:ea typeface="Nunito Sans" charset="0"/>
        <a:cs typeface="Nunito Sans" charset="0"/>
      </a:defRPr>
    </a:lvl3pPr>
    <a:lvl4pPr marL="1371600" algn="l" defTabSz="914400" rtl="0" eaLnBrk="1" latinLnBrk="0" hangingPunct="1">
      <a:defRPr sz="1200" kern="1200">
        <a:solidFill>
          <a:schemeClr val="tx1"/>
        </a:solidFill>
        <a:latin typeface="Nunito Sans" charset="0"/>
        <a:ea typeface="Nunito Sans" charset="0"/>
        <a:cs typeface="Nunito Sans" charset="0"/>
      </a:defRPr>
    </a:lvl4pPr>
    <a:lvl5pPr marL="1828800" algn="l" defTabSz="914400" rtl="0" eaLnBrk="1" latinLnBrk="0" hangingPunct="1">
      <a:defRPr sz="1200" kern="1200">
        <a:solidFill>
          <a:schemeClr val="tx1"/>
        </a:solidFill>
        <a:latin typeface="Nunito Sans" charset="0"/>
        <a:ea typeface="Nunito Sans" charset="0"/>
        <a:cs typeface="Nunito Sans"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3EC90CD-CD95-4E56-AB88-06C8234E9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DD1507-B13D-4DF7-B5D8-2A926364E0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unito Sans" charset="0"/>
                <a:ea typeface="Nunito Sans" charset="0"/>
                <a:cs typeface="Nunito Sans" charset="0"/>
              </a:defRPr>
            </a:lvl1pPr>
          </a:lstStyle>
          <a:p>
            <a:fld id="{43EC90CD-CD95-4E56-AB88-06C8234E9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unito Sans" charset="0"/>
                <a:ea typeface="Nunito Sans" charset="0"/>
                <a:cs typeface="Nunito Sans"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unito Sans" charset="0"/>
                <a:ea typeface="Nunito Sans" charset="0"/>
                <a:cs typeface="Nunito Sans" charset="0"/>
              </a:defRPr>
            </a:lvl1pPr>
          </a:lstStyle>
          <a:p>
            <a:fld id="{CDDD1507-B13D-4DF7-B5D8-2A926364E061}" type="slidenum">
              <a:rPr lang="zh-CN" altLang="en-US" smtClean="0"/>
            </a:fld>
            <a:endParaRPr lang="zh-CN" altLang="en-US"/>
          </a:p>
        </p:txBody>
      </p:sp>
      <p:grpSp>
        <p:nvGrpSpPr>
          <p:cNvPr id="7" name="组合 6"/>
          <p:cNvGrpSpPr/>
          <p:nvPr userDrawn="1"/>
        </p:nvGrpSpPr>
        <p:grpSpPr>
          <a:xfrm>
            <a:off x="6" y="0"/>
            <a:ext cx="12191992" cy="6858001"/>
            <a:chOff x="6" y="0"/>
            <a:chExt cx="12191992" cy="6858001"/>
          </a:xfrm>
        </p:grpSpPr>
        <p:pic>
          <p:nvPicPr>
            <p:cNvPr id="8" name="图片 7"/>
            <p:cNvPicPr>
              <a:picLocks noChangeAspect="1"/>
            </p:cNvPicPr>
            <p:nvPr/>
          </p:nvPicPr>
          <p:blipFill rotWithShape="1">
            <a:blip r:embed="rId3"/>
            <a:srcRect l="21011" t="17495" r="22011" b="36004"/>
            <a:stretch>
              <a:fillRect/>
            </a:stretch>
          </p:blipFill>
          <p:spPr>
            <a:xfrm rot="5400000" flipV="1">
              <a:off x="-1343482" y="1343489"/>
              <a:ext cx="6858000" cy="4171024"/>
            </a:xfrm>
            <a:prstGeom prst="rect">
              <a:avLst/>
            </a:prstGeom>
          </p:spPr>
        </p:pic>
        <p:pic>
          <p:nvPicPr>
            <p:cNvPr id="9" name="图片 8"/>
            <p:cNvPicPr>
              <a:picLocks noChangeAspect="1"/>
            </p:cNvPicPr>
            <p:nvPr/>
          </p:nvPicPr>
          <p:blipFill rotWithShape="1">
            <a:blip r:embed="rId3"/>
            <a:srcRect l="21011" t="54174" r="22011" b="7444"/>
            <a:stretch>
              <a:fillRect/>
            </a:stretch>
          </p:blipFill>
          <p:spPr>
            <a:xfrm rot="5400000" flipV="1">
              <a:off x="6462249" y="1128250"/>
              <a:ext cx="6858000" cy="4601499"/>
            </a:xfrm>
            <a:prstGeom prst="rect">
              <a:avLst/>
            </a:prstGeom>
          </p:spPr>
        </p:pic>
        <p:sp>
          <p:nvSpPr>
            <p:cNvPr id="10" name="矩形 9"/>
            <p:cNvSpPr/>
            <p:nvPr/>
          </p:nvSpPr>
          <p:spPr>
            <a:xfrm>
              <a:off x="50800" y="31750"/>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unito Sans" charset="0"/>
                <a:ea typeface="Nunito Sans" charset="0"/>
                <a:cs typeface="Nunito Sans" charset="0"/>
              </a:endParaRPr>
            </a:p>
          </p:txBody>
        </p:sp>
      </p:grpSp>
      <p:grpSp>
        <p:nvGrpSpPr>
          <p:cNvPr id="11" name="组合 10"/>
          <p:cNvGrpSpPr/>
          <p:nvPr userDrawn="1"/>
        </p:nvGrpSpPr>
        <p:grpSpPr>
          <a:xfrm>
            <a:off x="242201" y="191958"/>
            <a:ext cx="418867" cy="493841"/>
            <a:chOff x="5394769" y="1204331"/>
            <a:chExt cx="352361" cy="215941"/>
          </a:xfrm>
          <a:solidFill>
            <a:srgbClr val="0D5D9B"/>
          </a:solidFill>
        </p:grpSpPr>
        <p:sp>
          <p:nvSpPr>
            <p:cNvPr id="12"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sp>
          <p:nvSpPr>
            <p:cNvPr id="13" name="燕尾形 4"/>
            <p:cNvSpPr/>
            <p:nvPr/>
          </p:nvSpPr>
          <p:spPr>
            <a:xfrm>
              <a:off x="553118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Nunito Sans" charset="0"/>
          <a:ea typeface="Nunito Sans" charset="0"/>
          <a:cs typeface="Nunito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Sans" charset="0"/>
          <a:ea typeface="Nunito Sans" charset="0"/>
          <a:cs typeface="Nunito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Sans" charset="0"/>
          <a:ea typeface="Nunito Sans" charset="0"/>
          <a:cs typeface="Nunito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Sans" charset="0"/>
          <a:ea typeface="Nunito Sans" charset="0"/>
          <a:cs typeface="Nunito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sp>
        <p:nvSpPr>
          <p:cNvPr id="33" name="矩形 32"/>
          <p:cNvSpPr/>
          <p:nvPr/>
        </p:nvSpPr>
        <p:spPr>
          <a:xfrm>
            <a:off x="69850" y="628015"/>
            <a:ext cx="2819400" cy="645160"/>
          </a:xfrm>
          <a:prstGeom prst="rect">
            <a:avLst/>
          </a:prstGeom>
        </p:spPr>
        <p:txBody>
          <a:bodyPr wrap="square">
            <a:spAutoFit/>
          </a:bodyPr>
          <a:lstStyle/>
          <a:p>
            <a:pPr algn="ctr"/>
            <a:r>
              <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rPr>
              <a:t>APplIcation </a:t>
            </a:r>
            <a:endPar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a:p>
            <a:pPr algn="ctr"/>
            <a:r>
              <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rPr>
              <a:t>project</a:t>
            </a:r>
            <a:endPar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p:txBody>
      </p:sp>
      <p:sp>
        <p:nvSpPr>
          <p:cNvPr id="18" name="矩形 17"/>
          <p:cNvSpPr/>
          <p:nvPr/>
        </p:nvSpPr>
        <p:spPr>
          <a:xfrm>
            <a:off x="3014345" y="2067560"/>
            <a:ext cx="8042275" cy="2122805"/>
          </a:xfrm>
          <a:prstGeom prst="rect">
            <a:avLst/>
          </a:prstGeom>
        </p:spPr>
        <p:txBody>
          <a:bodyPr wrap="square">
            <a:spAutoFit/>
          </a:bodyPr>
          <a:lstStyle/>
          <a:p>
            <a:r>
              <a:rPr lang="en-US" altLang="zh-CN" sz="4400" dirty="0">
                <a:solidFill>
                  <a:srgbClr val="043874"/>
                </a:solidFill>
                <a:latin typeface="Nunito Sans ExtraBold" charset="0"/>
                <a:ea typeface="Nunito Sans ExtraBold" charset="0"/>
                <a:cs typeface="Nunito Sans ExtraBold" charset="0"/>
                <a:sym typeface="+mn-lt"/>
              </a:rPr>
              <a:t>SISTEM PENYEWAAN KOS </a:t>
            </a:r>
            <a:endParaRPr lang="en-US" altLang="zh-CN" sz="4400" dirty="0">
              <a:solidFill>
                <a:srgbClr val="043874"/>
              </a:solidFill>
              <a:latin typeface="Nunito Sans ExtraBold" charset="0"/>
              <a:ea typeface="Nunito Sans ExtraBold" charset="0"/>
              <a:cs typeface="Nunito Sans ExtraBold" charset="0"/>
              <a:sym typeface="+mn-lt"/>
            </a:endParaRPr>
          </a:p>
          <a:p>
            <a:r>
              <a:rPr lang="en-US" altLang="zh-CN" sz="4400" dirty="0">
                <a:solidFill>
                  <a:srgbClr val="043874"/>
                </a:solidFill>
                <a:latin typeface="Nunito Sans ExtraBold" charset="0"/>
                <a:ea typeface="Nunito Sans ExtraBold" charset="0"/>
                <a:cs typeface="Nunito Sans ExtraBold" charset="0"/>
                <a:sym typeface="+mn-lt"/>
              </a:rPr>
              <a:t>DI KUTA KOS BANDA ACEH </a:t>
            </a:r>
            <a:endParaRPr lang="en-US" altLang="zh-CN" sz="4400" dirty="0">
              <a:solidFill>
                <a:srgbClr val="043874"/>
              </a:solidFill>
              <a:latin typeface="Nunito Sans ExtraBold" charset="0"/>
              <a:ea typeface="Nunito Sans ExtraBold" charset="0"/>
              <a:cs typeface="Nunito Sans ExtraBold" charset="0"/>
              <a:sym typeface="+mn-lt"/>
            </a:endParaRPr>
          </a:p>
          <a:p>
            <a:r>
              <a:rPr lang="en-US" altLang="zh-CN" sz="4400" dirty="0">
                <a:solidFill>
                  <a:srgbClr val="043874"/>
                </a:solidFill>
                <a:latin typeface="Nunito Sans ExtraBold" charset="0"/>
                <a:ea typeface="Nunito Sans ExtraBold" charset="0"/>
                <a:cs typeface="Nunito Sans ExtraBold" charset="0"/>
                <a:sym typeface="+mn-lt"/>
              </a:rPr>
              <a:t>BERBASIS MOBILE</a:t>
            </a:r>
            <a:endParaRPr lang="en-US" altLang="zh-CN" sz="4400" dirty="0">
              <a:solidFill>
                <a:srgbClr val="043874"/>
              </a:solidFill>
              <a:latin typeface="Nunito Sans ExtraBold" charset="0"/>
              <a:ea typeface="Nunito Sans ExtraBold" charset="0"/>
              <a:cs typeface="Nunito Sans ExtraBold" charset="0"/>
              <a:sym typeface="+mn-lt"/>
            </a:endParaRPr>
          </a:p>
        </p:txBody>
      </p:sp>
      <p:sp>
        <p:nvSpPr>
          <p:cNvPr id="3" name="矩形 2"/>
          <p:cNvSpPr/>
          <p:nvPr/>
        </p:nvSpPr>
        <p:spPr>
          <a:xfrm>
            <a:off x="3151505" y="4324985"/>
            <a:ext cx="5244465" cy="706755"/>
          </a:xfrm>
          <a:prstGeom prst="rect">
            <a:avLst/>
          </a:prstGeom>
        </p:spPr>
        <p:txBody>
          <a:bodyPr wrap="square">
            <a:spAutoFit/>
          </a:bodyPr>
          <a:p>
            <a:r>
              <a:rPr lang="en-US" altLang="zh-CN" sz="4000" dirty="0">
                <a:solidFill>
                  <a:srgbClr val="0D5D9B"/>
                </a:solidFill>
                <a:latin typeface="Nunito Sans ExtraBold" charset="0"/>
                <a:ea typeface="Nunito Sans ExtraBold" charset="0"/>
                <a:cs typeface="Nunito Sans ExtraBold" charset="0"/>
                <a:sym typeface="+mn-lt"/>
              </a:rPr>
              <a:t>MUNAWIR  SS-059</a:t>
            </a:r>
            <a:endParaRPr lang="en-US" altLang="zh-CN" sz="4000" dirty="0">
              <a:solidFill>
                <a:srgbClr val="0D5D9B"/>
              </a:solidFill>
              <a:latin typeface="Nunito Sans ExtraBold" charset="0"/>
              <a:ea typeface="Nunito Sans ExtraBold" charset="0"/>
              <a:cs typeface="Nunito Sans ExtraBold"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custDataLst>
              <p:tags r:id="rId1"/>
            </p:custDataLst>
          </p:nvPr>
        </p:nvSpPr>
        <p:spPr bwMode="auto">
          <a:xfrm rot="16200000">
            <a:off x="1164590" y="3061970"/>
            <a:ext cx="64452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3000" dirty="0">
                <a:solidFill>
                  <a:schemeClr val="bg1"/>
                </a:solidFill>
                <a:latin typeface="Nunito Sans" charset="0"/>
                <a:ea typeface="Nunito Sans" charset="0"/>
                <a:cs typeface="Nunito Sans" charset="0"/>
                <a:sym typeface="Arial" panose="020B0604020202020204" pitchFamily="34" charset="0"/>
              </a:rPr>
              <a:t>Introduction</a:t>
            </a:r>
            <a:endParaRPr lang="en-US" altLang="zh-CN" sz="3000" dirty="0">
              <a:solidFill>
                <a:schemeClr val="bg1"/>
              </a:solidFill>
              <a:latin typeface="Nunito Sans" charset="0"/>
              <a:ea typeface="Nunito Sans" charset="0"/>
              <a:cs typeface="Nunito Sans" charset="0"/>
              <a:sym typeface="Arial" panose="020B0604020202020204" pitchFamily="34" charset="0"/>
            </a:endParaRPr>
          </a:p>
        </p:txBody>
      </p:sp>
      <p:pic>
        <p:nvPicPr>
          <p:cNvPr id="21" name="图片 20"/>
          <p:cNvPicPr>
            <a:picLocks noChangeAspect="1"/>
          </p:cNvPicPr>
          <p:nvPr/>
        </p:nvPicPr>
        <p:blipFill rotWithShape="1">
          <a:blip r:embed="rId2"/>
          <a:srcRect l="21011" t="54174" r="22011" b="7444"/>
          <a:stretch>
            <a:fillRect/>
          </a:stretch>
        </p:blipFill>
        <p:spPr>
          <a:xfrm rot="5400000" flipH="1">
            <a:off x="-1128251" y="1128251"/>
            <a:ext cx="6858000" cy="4601499"/>
          </a:xfrm>
          <a:prstGeom prst="rect">
            <a:avLst/>
          </a:prstGeom>
        </p:spPr>
      </p:pic>
      <p:sp>
        <p:nvSpPr>
          <p:cNvPr id="6" name="文本框"/>
          <p:cNvSpPr/>
          <p:nvPr/>
        </p:nvSpPr>
        <p:spPr>
          <a:xfrm>
            <a:off x="1828292" y="203173"/>
            <a:ext cx="6679292" cy="829945"/>
          </a:xfrm>
          <a:prstGeom prst="rect">
            <a:avLst/>
          </a:prstGeom>
        </p:spPr>
        <p:txBody>
          <a:bodyPr wrap="square">
            <a:spAutoFit/>
          </a:bodyPr>
          <a:p>
            <a:pPr lvl="0"/>
            <a:r>
              <a:rPr lang="en-US" altLang="zh-CN" sz="4800" b="1" dirty="0">
                <a:solidFill>
                  <a:srgbClr val="0D5D9B"/>
                </a:solidFill>
                <a:latin typeface="Nunito Sans" charset="0"/>
                <a:ea typeface="Nunito Sans" charset="0"/>
                <a:cs typeface="Nunito Sans" charset="0"/>
                <a:sym typeface="Arial" panose="020B0604020202020204" pitchFamily="34" charset="0"/>
              </a:rPr>
              <a:t>LATAR BELAKANG</a:t>
            </a:r>
            <a:endParaRPr lang="en-US"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10" name="文本框"/>
          <p:cNvSpPr/>
          <p:nvPr/>
        </p:nvSpPr>
        <p:spPr>
          <a:xfrm>
            <a:off x="1828165" y="1097280"/>
            <a:ext cx="9713595" cy="5373370"/>
          </a:xfrm>
          <a:prstGeom prst="rect">
            <a:avLst/>
          </a:prstGeom>
        </p:spPr>
        <p:txBody>
          <a:bodyPr wrap="square">
            <a:noAutofit/>
          </a:bodyPr>
          <a:p>
            <a:pPr marL="342900" lvl="0" indent="-342900" algn="just">
              <a:lnSpc>
                <a:spcPct val="100000"/>
              </a:lnSpc>
              <a:buAutoNum type="arabicPeriod"/>
            </a:pPr>
            <a:r>
              <a:rPr lang="en-US" altLang="zh-CN" sz="1600" dirty="0">
                <a:effectLst/>
                <a:latin typeface="Nunito Sans" charset="0"/>
                <a:ea typeface="Nunito Sans" charset="0"/>
                <a:cs typeface="Nunito Sans" charset="0"/>
                <a:sym typeface="Arial" panose="020B0604020202020204" pitchFamily="34" charset="0"/>
              </a:rPr>
              <a:t>Perubahan Kehidupan dan Bisnis: Pesatnya perkembangan teknologi telah merubah cara hidup dan berbisnis, menciptakan tantangan baru serta peluang dalam penyediaan layanan dan produk.</a:t>
            </a: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r>
              <a:rPr lang="en-US" altLang="zh-CN" sz="1600" dirty="0">
                <a:effectLst/>
                <a:latin typeface="Nunito Sans" charset="0"/>
                <a:ea typeface="Nunito Sans" charset="0"/>
                <a:cs typeface="Nunito Sans" charset="0"/>
                <a:sym typeface="Arial" panose="020B0604020202020204" pitchFamily="34" charset="0"/>
              </a:rPr>
              <a:t>Mobilitas Tinggi di Kos Banda Aceh: Wilayah ini memiliki mobilitas tinggi dari mahasiswa, pekerja, dan wisatawan, menciptakan fluktuasi permintaan tempat tinggal yang perlu diantisipasi.</a:t>
            </a: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r>
              <a:rPr lang="en-US" altLang="zh-CN" sz="1600" dirty="0">
                <a:effectLst/>
                <a:latin typeface="Nunito Sans" charset="0"/>
                <a:ea typeface="Nunito Sans" charset="0"/>
                <a:cs typeface="Nunito Sans" charset="0"/>
                <a:sym typeface="Arial" panose="020B0604020202020204" pitchFamily="34" charset="0"/>
              </a:rPr>
              <a:t>Kebutuhan Efisiensi dan Kenyamanan: Mobilitas tinggi ini juga memunculkan kebutuhan akan penyewaan kos yang efisien dan nyaman, agar pendatang dapat fokus pada tujuan kunjungan mereka.</a:t>
            </a: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r>
              <a:rPr lang="en-US" altLang="zh-CN" sz="1600" dirty="0">
                <a:effectLst/>
                <a:latin typeface="Nunito Sans" charset="0"/>
                <a:ea typeface="Nunito Sans" charset="0"/>
                <a:cs typeface="Nunito Sans" charset="0"/>
                <a:sym typeface="Arial" panose="020B0604020202020204" pitchFamily="34" charset="0"/>
              </a:rPr>
              <a:t>Solusi Berbasis Mobile: Mengingat perubahan perilaku pengguna yang cenderung mengandalkan perangkat mobile, pengembangan sistem penyewaan kos berbasis aplikasi mobile dapat menjadi solusi efektif dalam mengatasi kebutuhan akan informasi dan layanan penyewaan.</a:t>
            </a: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r>
              <a:rPr lang="en-US" altLang="zh-CN" sz="1600" dirty="0">
                <a:effectLst/>
                <a:latin typeface="Nunito Sans" charset="0"/>
                <a:ea typeface="Nunito Sans" charset="0"/>
                <a:cs typeface="Nunito Sans" charset="0"/>
                <a:sym typeface="Arial" panose="020B0604020202020204" pitchFamily="34" charset="0"/>
              </a:rPr>
              <a:t>Tantangan Kompleksitas: Berbagai tipe pendatang (mahasiswa, pekerja, dan wisatawan) memiliki preferensi dan kebutuhan yang berbeda, menghadirkan tantangan dalam menyediakan pilihan kos yang sesuai.</a:t>
            </a: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endParaRPr lang="en-US" altLang="zh-CN" sz="1600" dirty="0">
              <a:effectLst/>
              <a:latin typeface="Nunito Sans" charset="0"/>
              <a:ea typeface="Nunito Sans" charset="0"/>
              <a:cs typeface="Nunito Sans" charset="0"/>
              <a:sym typeface="Arial" panose="020B0604020202020204" pitchFamily="34" charset="0"/>
            </a:endParaRPr>
          </a:p>
          <a:p>
            <a:pPr marL="342900" lvl="0" indent="-342900" algn="just">
              <a:lnSpc>
                <a:spcPct val="100000"/>
              </a:lnSpc>
              <a:buAutoNum type="arabicPeriod"/>
            </a:pPr>
            <a:r>
              <a:rPr lang="en-US" altLang="zh-CN" sz="1600" dirty="0">
                <a:effectLst/>
                <a:latin typeface="Nunito Sans" charset="0"/>
                <a:ea typeface="Nunito Sans" charset="0"/>
                <a:cs typeface="Nunito Sans" charset="0"/>
                <a:sym typeface="Arial" panose="020B0604020202020204" pitchFamily="34" charset="0"/>
              </a:rPr>
              <a:t>Efek Terhadap Bisnis Properti: Pengaruh mobilitas tinggi pada permintaan tempat tinggal sementara memiliki potensi dalam mendorong bisnis properti di wilayah tersebut.</a:t>
            </a:r>
            <a:endParaRPr lang="en-US" altLang="zh-CN" sz="1600" dirty="0">
              <a:effectLst/>
              <a:latin typeface="Nunito Sans" charset="0"/>
              <a:ea typeface="Nunito Sans" charset="0"/>
              <a:cs typeface="Nunito Sans"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custDataLst>
              <p:tags r:id="rId1"/>
            </p:custDataLst>
          </p:nvPr>
        </p:nvSpPr>
        <p:spPr bwMode="auto">
          <a:xfrm rot="16200000">
            <a:off x="1164590" y="3061970"/>
            <a:ext cx="64452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3000" dirty="0">
                <a:solidFill>
                  <a:schemeClr val="bg1"/>
                </a:solidFill>
                <a:latin typeface="Nunito Sans" charset="0"/>
                <a:ea typeface="Nunito Sans" charset="0"/>
                <a:cs typeface="Nunito Sans" charset="0"/>
                <a:sym typeface="Arial" panose="020B0604020202020204" pitchFamily="34" charset="0"/>
              </a:rPr>
              <a:t>Introduction</a:t>
            </a:r>
            <a:endParaRPr lang="en-US" altLang="zh-CN" sz="3000" dirty="0">
              <a:solidFill>
                <a:schemeClr val="bg1"/>
              </a:solidFill>
              <a:latin typeface="Nunito Sans" charset="0"/>
              <a:ea typeface="Nunito Sans" charset="0"/>
              <a:cs typeface="Nunito Sans" charset="0"/>
              <a:sym typeface="Arial" panose="020B0604020202020204" pitchFamily="34" charset="0"/>
            </a:endParaRPr>
          </a:p>
        </p:txBody>
      </p:sp>
      <p:pic>
        <p:nvPicPr>
          <p:cNvPr id="21" name="图片 20"/>
          <p:cNvPicPr>
            <a:picLocks noChangeAspect="1"/>
          </p:cNvPicPr>
          <p:nvPr/>
        </p:nvPicPr>
        <p:blipFill rotWithShape="1">
          <a:blip r:embed="rId2"/>
          <a:srcRect l="21011" t="54174" r="22011" b="7444"/>
          <a:stretch>
            <a:fillRect/>
          </a:stretch>
        </p:blipFill>
        <p:spPr>
          <a:xfrm rot="5400000" flipH="1">
            <a:off x="-1128251" y="1128251"/>
            <a:ext cx="6858000" cy="4601499"/>
          </a:xfrm>
          <a:prstGeom prst="rect">
            <a:avLst/>
          </a:prstGeom>
        </p:spPr>
      </p:pic>
      <p:sp>
        <p:nvSpPr>
          <p:cNvPr id="6" name="文本框"/>
          <p:cNvSpPr/>
          <p:nvPr/>
        </p:nvSpPr>
        <p:spPr>
          <a:xfrm>
            <a:off x="1828292" y="259688"/>
            <a:ext cx="6679292" cy="829945"/>
          </a:xfrm>
          <a:prstGeom prst="rect">
            <a:avLst/>
          </a:prstGeom>
        </p:spPr>
        <p:txBody>
          <a:bodyPr wrap="square">
            <a:spAutoFit/>
          </a:bodyPr>
          <a:p>
            <a:pPr lvl="0"/>
            <a:r>
              <a:rPr lang="en-US" altLang="zh-CN" sz="4800" b="1" dirty="0">
                <a:solidFill>
                  <a:srgbClr val="0D5D9B"/>
                </a:solidFill>
                <a:latin typeface="Nunito Sans" charset="0"/>
                <a:ea typeface="Nunito Sans" charset="0"/>
                <a:cs typeface="Nunito Sans" charset="0"/>
                <a:sym typeface="Arial" panose="020B0604020202020204" pitchFamily="34" charset="0"/>
              </a:rPr>
              <a:t>TUJUAN PENELITIAN</a:t>
            </a:r>
            <a:endParaRPr lang="en-US"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10" name="文本框"/>
          <p:cNvSpPr/>
          <p:nvPr/>
        </p:nvSpPr>
        <p:spPr>
          <a:xfrm>
            <a:off x="1828165" y="1089660"/>
            <a:ext cx="9958070" cy="4769485"/>
          </a:xfrm>
          <a:prstGeom prst="rect">
            <a:avLst/>
          </a:prstGeom>
        </p:spPr>
        <p:txBody>
          <a:bodyPr wrap="square">
            <a:spAutoFit/>
          </a:bodyPr>
          <a:p>
            <a:pPr marL="342900" lvl="0" indent="-342900" algn="l">
              <a:buFont typeface="Arial" panose="020B0604020202020204" pitchFamily="34" charset="0"/>
              <a:buAutoNum type="arabicPeriod"/>
            </a:pPr>
            <a:r>
              <a:rPr lang="en-US" altLang="zh-CN" sz="1600" dirty="0">
                <a:solidFill>
                  <a:schemeClr val="tx1"/>
                </a:solidFill>
                <a:effectLst/>
                <a:latin typeface="Nunito Sans" charset="0"/>
                <a:ea typeface="Nunito Sans" charset="0"/>
                <a:cs typeface="Nunito Sans" charset="0"/>
                <a:sym typeface="Arial" panose="020B0604020202020204" pitchFamily="34" charset="0"/>
              </a:rPr>
              <a:t>Kemudahan Akses: Dengan adanya sistem berbasis mobile, calon penyewa kos dapat dengan mudah mencari informasi tentang ketersediaan kos, fasilitas, lokasi, dan harga sewa tanpa harus datang langsung ke lokasi, sehingga menghemat waktu dan biaya.</a:t>
            </a: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r>
              <a:rPr lang="en-US" altLang="zh-CN" sz="1600" dirty="0">
                <a:solidFill>
                  <a:schemeClr val="tx1"/>
                </a:solidFill>
                <a:effectLst/>
                <a:latin typeface="Nunito Sans" charset="0"/>
                <a:ea typeface="Nunito Sans" charset="0"/>
                <a:cs typeface="Nunito Sans" charset="0"/>
                <a:sym typeface="Arial" panose="020B0604020202020204" pitchFamily="34" charset="0"/>
              </a:rPr>
              <a:t>Peningkatan Efisiensi: Sistem berbasis mobile dapat meningkatkan efisiensi dalam proses penyewaan kos, termasuk dalam hal pengelolaan data penyewa, kontrak, pembayaran, dan laporan keuangan. Hal ini akan memudahkan pemilik kos dalam mengelola bisnisnya.</a:t>
            </a: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r>
              <a:rPr lang="en-US" altLang="zh-CN" sz="1600" dirty="0">
                <a:solidFill>
                  <a:schemeClr val="tx1"/>
                </a:solidFill>
                <a:effectLst/>
                <a:latin typeface="Nunito Sans" charset="0"/>
                <a:ea typeface="Nunito Sans" charset="0"/>
                <a:cs typeface="Nunito Sans" charset="0"/>
                <a:sym typeface="Arial" panose="020B0604020202020204" pitchFamily="34" charset="0"/>
              </a:rPr>
              <a:t>Fleksibilitas: Dalam era digital, banyak orang lebih nyaman menggunakan perangkat mobile untuk melakukan berbagai aktivitas, termasuk pencarian tempat tinggal. Sistem ini memberikan fleksibilitas kepada calon penyewa untuk mencari kos sesuai kebutuhan mereka.</a:t>
            </a: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r>
              <a:rPr lang="en-US" altLang="zh-CN" sz="1600" dirty="0">
                <a:solidFill>
                  <a:schemeClr val="tx1"/>
                </a:solidFill>
                <a:effectLst/>
                <a:latin typeface="Nunito Sans" charset="0"/>
                <a:ea typeface="Nunito Sans" charset="0"/>
                <a:cs typeface="Nunito Sans" charset="0"/>
                <a:sym typeface="Arial" panose="020B0604020202020204" pitchFamily="34" charset="0"/>
              </a:rPr>
              <a:t>Peningkatan Kualitas Pelayanan: Sistem berbasis mobile dapat memungkinkan adanya layanan pelanggan yang lebih baik, seperti notifikasi tentang ketersediaan kos baru, peringatan pembayaran sewa, dan pengaduan melalui aplikasi. Ini akan meningkatkan kepuasan penyewa.</a:t>
            </a: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a:p>
            <a:pPr marL="342900" lvl="0" indent="-342900" algn="l">
              <a:buFont typeface="Arial" panose="020B0604020202020204" pitchFamily="34" charset="0"/>
              <a:buAutoNum type="arabicPeriod"/>
            </a:pPr>
            <a:r>
              <a:rPr lang="en-US" altLang="zh-CN" sz="1600" dirty="0">
                <a:solidFill>
                  <a:schemeClr val="tx1"/>
                </a:solidFill>
                <a:effectLst/>
                <a:latin typeface="Nunito Sans" charset="0"/>
                <a:ea typeface="Nunito Sans" charset="0"/>
                <a:cs typeface="Nunito Sans" charset="0"/>
                <a:sym typeface="Arial" panose="020B0604020202020204" pitchFamily="34" charset="0"/>
              </a:rPr>
              <a:t>Pemantauan Lebih Baik: Dengan sistem berbasis mobile, pemilik kos dapat memantau data dan informasi penting tentang kosnya secara real-time. Ini membantu dalam pengambilan keputusan strategis, termasuk peningkatan fasilitas atau harga sewa.</a:t>
            </a:r>
            <a:endParaRPr lang="en-US" altLang="zh-CN" sz="1600" dirty="0">
              <a:solidFill>
                <a:schemeClr val="tx1"/>
              </a:solidFill>
              <a:effectLst/>
              <a:latin typeface="Nunito Sans" charset="0"/>
              <a:ea typeface="Nunito Sans" charset="0"/>
              <a:cs typeface="Nunito Sans"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sp>
        <p:nvSpPr>
          <p:cNvPr id="6" name="文本框"/>
          <p:cNvSpPr/>
          <p:nvPr/>
        </p:nvSpPr>
        <p:spPr>
          <a:xfrm>
            <a:off x="1828165" y="155575"/>
            <a:ext cx="8145780" cy="829945"/>
          </a:xfrm>
          <a:prstGeom prst="rect">
            <a:avLst/>
          </a:prstGeom>
        </p:spPr>
        <p:txBody>
          <a:bodyPr wrap="square">
            <a:spAutoFit/>
          </a:bodyPr>
          <a:p>
            <a:pPr lvl="0"/>
            <a:r>
              <a:rPr lang="en-US" altLang="zh-CN" sz="4800" b="1" dirty="0">
                <a:solidFill>
                  <a:srgbClr val="0D5D9B"/>
                </a:solidFill>
                <a:latin typeface="Nunito Sans" charset="0"/>
                <a:ea typeface="Nunito Sans" charset="0"/>
                <a:cs typeface="Nunito Sans" charset="0"/>
                <a:sym typeface="Arial" panose="020B0604020202020204" pitchFamily="34" charset="0"/>
              </a:rPr>
              <a:t>BATASAN PENELITIAN</a:t>
            </a:r>
            <a:endParaRPr lang="en-US"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3" name="Text Box 2"/>
          <p:cNvSpPr txBox="1"/>
          <p:nvPr/>
        </p:nvSpPr>
        <p:spPr>
          <a:xfrm>
            <a:off x="1414780" y="1089660"/>
            <a:ext cx="10678160" cy="5262245"/>
          </a:xfrm>
          <a:prstGeom prst="rect">
            <a:avLst/>
          </a:prstGeom>
          <a:noFill/>
        </p:spPr>
        <p:txBody>
          <a:bodyPr wrap="square" rtlCol="0">
            <a:spAutoFit/>
          </a:bodyPr>
          <a:p>
            <a:pPr marL="342900" indent="-342900">
              <a:buAutoNum type="arabicPeriod"/>
            </a:pPr>
            <a:r>
              <a:rPr lang="en-US" sz="1600">
                <a:effectLst/>
              </a:rPr>
              <a:t>Platform Aplikasi: Penelitian ini terfokus pada pengembangan aplikasi mobile menggunakan teknologi Flutter dengan minimum SDK version Android 21. </a:t>
            </a:r>
            <a:endParaRPr lang="en-US" sz="1600">
              <a:effectLst/>
            </a:endParaRPr>
          </a:p>
          <a:p>
            <a:pPr marL="342900" indent="-342900">
              <a:buAutoNum type="arabicPeriod"/>
            </a:pPr>
            <a:endParaRPr lang="en-US" sz="1600">
              <a:effectLst/>
            </a:endParaRPr>
          </a:p>
          <a:p>
            <a:pPr marL="342900" indent="-342900">
              <a:buAutoNum type="arabicPeriod"/>
            </a:pPr>
            <a:r>
              <a:rPr lang="en-US" sz="1600">
                <a:effectLst/>
              </a:rPr>
              <a:t>Pemilik Kos: Penelitian ini membatasi jumlah pemilik kos hanya satu, dengan tidak mempertimbangkan model multi vendor. </a:t>
            </a:r>
            <a:endParaRPr lang="en-US" sz="1600">
              <a:effectLst/>
            </a:endParaRPr>
          </a:p>
          <a:p>
            <a:pPr marL="342900" indent="-342900">
              <a:buAutoNum type="arabicPeriod"/>
            </a:pPr>
            <a:endParaRPr lang="en-US" sz="1600">
              <a:effectLst/>
            </a:endParaRPr>
          </a:p>
          <a:p>
            <a:pPr marL="342900" indent="-342900">
              <a:buAutoNum type="arabicPeriod"/>
            </a:pPr>
            <a:r>
              <a:rPr lang="en-US" sz="1600">
                <a:effectLst/>
              </a:rPr>
              <a:t>Lokasi Penelitian: Penelitian ini difokuskan di wilayah Kuta Kos Banda Aceh, tanpa mempertimbangkan lokasi di luar wilayah tersebut.</a:t>
            </a:r>
            <a:endParaRPr lang="en-US" sz="1600">
              <a:effectLst/>
            </a:endParaRPr>
          </a:p>
          <a:p>
            <a:pPr marL="342900" indent="-342900">
              <a:buAutoNum type="arabicPeriod"/>
            </a:pPr>
            <a:endParaRPr lang="en-US" sz="1600">
              <a:effectLst/>
            </a:endParaRPr>
          </a:p>
          <a:p>
            <a:pPr marL="342900" indent="-342900">
              <a:buAutoNum type="arabicPeriod"/>
            </a:pPr>
            <a:r>
              <a:rPr lang="en-US" sz="1600">
                <a:effectLst/>
              </a:rPr>
              <a:t>Tidak Memasukkan Pembayaran: Penelitian ini tidak akan mengimplementasikan fitur pembayaran dalam aplikasi.</a:t>
            </a:r>
            <a:endParaRPr lang="en-US" sz="1600">
              <a:effectLst/>
            </a:endParaRPr>
          </a:p>
          <a:p>
            <a:pPr marL="342900" indent="-342900">
              <a:buAutoNum type="arabicPeriod"/>
            </a:pPr>
            <a:endParaRPr lang="en-US" sz="1600">
              <a:effectLst/>
            </a:endParaRPr>
          </a:p>
          <a:p>
            <a:pPr marL="342900" indent="-342900">
              <a:buAutoNum type="arabicPeriod"/>
            </a:pPr>
            <a:r>
              <a:rPr lang="en-US" sz="1600">
                <a:effectLst/>
              </a:rPr>
              <a:t>Tidak Memasukkan Fitur Pemberitahuan (Notifikasi): Penelitian ini tidak akan mencakup pengembangan fitur pemberitahuan (notifikasi) kepada pengguna.</a:t>
            </a:r>
            <a:endParaRPr lang="en-US" sz="1600">
              <a:effectLst/>
            </a:endParaRPr>
          </a:p>
          <a:p>
            <a:pPr marL="342900" indent="-342900">
              <a:buAutoNum type="arabicPeriod"/>
            </a:pPr>
            <a:endParaRPr lang="en-US" sz="1600">
              <a:effectLst/>
            </a:endParaRPr>
          </a:p>
          <a:p>
            <a:pPr marL="342900" indent="-342900">
              <a:buAutoNum type="arabicPeriod"/>
            </a:pPr>
            <a:r>
              <a:rPr lang="en-US" sz="1600">
                <a:effectLst/>
              </a:rPr>
              <a:t>Tidak Memasukkan Fungsi Ulasan dan Rating: Penelitian ini tidak akan mengimplementasikan fitur ulasan dan rating terhadap kos yang disewa.</a:t>
            </a:r>
            <a:endParaRPr lang="en-US" sz="1600">
              <a:effectLst/>
            </a:endParaRPr>
          </a:p>
          <a:p>
            <a:endParaRPr lang="en-US" sz="1600">
              <a:effectLst/>
            </a:endParaRPr>
          </a:p>
          <a:p>
            <a:r>
              <a:rPr lang="en-US" sz="1600">
                <a:effectLst/>
              </a:rPr>
              <a:t>Dengan batasan-batasan ini, penelitian akan fokus pada pengembangan aplikasi penyewaan kos yang sesuai dengan kebutuhan dasar pengguna, dengan pemilik kos tunggal, dan berfokus pada interaksi pengguna dalam melihat, mencari, dan menyewa kos yang tersedia, serta melihat riwayat penyewaan.</a:t>
            </a:r>
            <a:endParaRPr lang="en-US" sz="1600">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sp>
        <p:nvSpPr>
          <p:cNvPr id="33" name="矩形 32"/>
          <p:cNvSpPr/>
          <p:nvPr/>
        </p:nvSpPr>
        <p:spPr>
          <a:xfrm>
            <a:off x="405765" y="628015"/>
            <a:ext cx="2063750" cy="460375"/>
          </a:xfrm>
          <a:prstGeom prst="rect">
            <a:avLst/>
          </a:prstGeom>
        </p:spPr>
        <p:txBody>
          <a:bodyPr wrap="square">
            <a:spAutoFit/>
          </a:bodyPr>
          <a:lstStyle/>
          <a:p>
            <a:pPr algn="ctr"/>
            <a:r>
              <a:rPr lang="en-US" altLang="zh-CN" sz="2400" cap="all" dirty="0">
                <a:solidFill>
                  <a:schemeClr val="bg1"/>
                </a:solidFill>
                <a:uFillTx/>
                <a:latin typeface="Nunito Sans ExtraBold" charset="0"/>
                <a:ea typeface="Nunito Sans ExtraBold" charset="0"/>
                <a:cs typeface="Nunito Sans ExtraBold" charset="0"/>
                <a:sym typeface="Arial" panose="020B0604020202020204" pitchFamily="34" charset="0"/>
              </a:rPr>
              <a:t>Overview</a:t>
            </a:r>
            <a:endParaRPr lang="en-US" altLang="zh-CN" sz="2400"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p:txBody>
      </p:sp>
      <p:sp>
        <p:nvSpPr>
          <p:cNvPr id="43" name="矩形 42"/>
          <p:cNvSpPr/>
          <p:nvPr/>
        </p:nvSpPr>
        <p:spPr>
          <a:xfrm>
            <a:off x="3274516" y="3419018"/>
            <a:ext cx="6809283" cy="368300"/>
          </a:xfrm>
          <a:prstGeom prst="rect">
            <a:avLst/>
          </a:prstGeom>
        </p:spPr>
        <p:txBody>
          <a:bodyPr wrap="square">
            <a:spAutoFit/>
          </a:bodyPr>
          <a:lstStyle/>
          <a:p>
            <a:pPr algn="dist"/>
            <a:r>
              <a:rPr lang="zh-CN" altLang="en-US" dirty="0">
                <a:latin typeface="Nunito Sans" charset="0"/>
                <a:ea typeface="Nunito Sans" charset="0"/>
                <a:cs typeface="Nunito Sans" charset="0"/>
                <a:sym typeface="Arial" panose="020B0604020202020204" pitchFamily="34" charset="0"/>
              </a:rPr>
              <a:t>Safety Production Responsibility</a:t>
            </a:r>
            <a:endParaRPr lang="zh-CN" altLang="en-US" dirty="0">
              <a:latin typeface="Nunito Sans" charset="0"/>
              <a:ea typeface="Nunito Sans" charset="0"/>
              <a:cs typeface="Nunito Sans" charset="0"/>
              <a:sym typeface="Arial" panose="020B0604020202020204" pitchFamily="34" charset="0"/>
            </a:endParaRPr>
          </a:p>
        </p:txBody>
      </p:sp>
      <p:sp>
        <p:nvSpPr>
          <p:cNvPr id="18" name="矩形 17"/>
          <p:cNvSpPr/>
          <p:nvPr/>
        </p:nvSpPr>
        <p:spPr>
          <a:xfrm>
            <a:off x="3274517" y="2429811"/>
            <a:ext cx="10447199" cy="1106805"/>
          </a:xfrm>
          <a:prstGeom prst="rect">
            <a:avLst/>
          </a:prstGeom>
        </p:spPr>
        <p:txBody>
          <a:bodyPr wrap="square">
            <a:spAutoFit/>
          </a:bodyPr>
          <a:lstStyle/>
          <a:p>
            <a:r>
              <a:rPr lang="zh-CN" altLang="en-US" sz="6600" dirty="0">
                <a:solidFill>
                  <a:srgbClr val="043874"/>
                </a:solidFill>
                <a:latin typeface="Nunito Sans ExtraBold" charset="0"/>
                <a:ea typeface="Nunito Sans ExtraBold" charset="0"/>
                <a:cs typeface="Nunito Sans ExtraBold" charset="0"/>
                <a:sym typeface="+mn-lt"/>
              </a:rPr>
              <a:t>THANK YOU</a:t>
            </a:r>
            <a:endParaRPr lang="zh-CN" altLang="en-US" sz="6600" dirty="0">
              <a:solidFill>
                <a:srgbClr val="043874"/>
              </a:solidFill>
              <a:latin typeface="Nunito Sans ExtraBold" charset="0"/>
              <a:ea typeface="Nunito Sans ExtraBold" charset="0"/>
              <a:cs typeface="Nunito Sans ExtraBold" charset="0"/>
              <a:sym typeface="+mn-lt"/>
            </a:endParaRPr>
          </a:p>
        </p:txBody>
      </p:sp>
      <p:sp>
        <p:nvSpPr>
          <p:cNvPr id="3" name="矩形 2"/>
          <p:cNvSpPr/>
          <p:nvPr/>
        </p:nvSpPr>
        <p:spPr>
          <a:xfrm>
            <a:off x="3340735" y="1721485"/>
            <a:ext cx="2176780" cy="706755"/>
          </a:xfrm>
          <a:prstGeom prst="rect">
            <a:avLst/>
          </a:prstGeom>
        </p:spPr>
        <p:txBody>
          <a:bodyPr wrap="square">
            <a:spAutoFit/>
          </a:bodyPr>
          <a:p>
            <a:endParaRPr lang="en-US" altLang="zh-CN" sz="4000" dirty="0">
              <a:solidFill>
                <a:srgbClr val="0D5D9B"/>
              </a:solidFill>
              <a:latin typeface="Nunito Sans ExtraBold" charset="0"/>
              <a:ea typeface="Nunito Sans ExtraBold" charset="0"/>
              <a:cs typeface="Nunito Sans ExtraBold"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tags/tag1.xml><?xml version="1.0" encoding="utf-8"?>
<p:tagLst xmlns:p="http://schemas.openxmlformats.org/presentationml/2006/main">
  <p:tag name="MH" val="20171105111057"/>
  <p:tag name="MH_LIBRARY" val="GRAPHIC"/>
  <p:tag name="MH_ORDER" val="文本框 17"/>
</p:tagLst>
</file>

<file path=ppt/tags/tag2.xml><?xml version="1.0" encoding="utf-8"?>
<p:tagLst xmlns:p="http://schemas.openxmlformats.org/presentationml/2006/main">
  <p:tag name="MH" val="20171105111057"/>
  <p:tag name="MH_LIBRARY" val="GRAPHIC"/>
  <p:tag name="MH_ORDER" val="文本框 17"/>
</p:tagLst>
</file>

<file path=ppt/tags/tag3.xml><?xml version="1.0" encoding="utf-8"?>
<p:tagLst xmlns:p="http://schemas.openxmlformats.org/presentationml/2006/main">
  <p:tag name="KSO_WPP_MARK_KEY" val="52222047-3757-4c91-addc-fd36b52114a8"/>
  <p:tag name="COMMONDATA" val="eyJoZGlkIjoiMmNmYmEwOWQ4Y2Q0M2IxMGZkNjI4ZjhkZDQyNzg1OTYifQ=="/>
</p:tagLst>
</file>

<file path=ppt/theme/theme1.xml><?xml version="1.0" encoding="utf-8"?>
<a:theme xmlns:a="http://schemas.openxmlformats.org/drawingml/2006/main" name="Office 主题​​">
  <a:themeElements>
    <a:clrScheme name="自定义 252">
      <a:dk1>
        <a:sysClr val="windowText" lastClr="000000"/>
      </a:dk1>
      <a:lt1>
        <a:sysClr val="window" lastClr="FFFFFF"/>
      </a:lt1>
      <a:dk2>
        <a:srgbClr val="44546A"/>
      </a:dk2>
      <a:lt2>
        <a:srgbClr val="E7E6E6"/>
      </a:lt2>
      <a:accent1>
        <a:srgbClr val="043874"/>
      </a:accent1>
      <a:accent2>
        <a:srgbClr val="0D5D9B"/>
      </a:accent2>
      <a:accent3>
        <a:srgbClr val="3F3F3F"/>
      </a:accent3>
      <a:accent4>
        <a:srgbClr val="043874"/>
      </a:accent4>
      <a:accent5>
        <a:srgbClr val="0D5D9B"/>
      </a:accent5>
      <a:accent6>
        <a:srgbClr val="3F3F3F"/>
      </a:accent6>
      <a:hlink>
        <a:srgbClr val="0563C1"/>
      </a:hlink>
      <a:folHlink>
        <a:srgbClr val="954F72"/>
      </a:folHlink>
    </a:clrScheme>
    <a:fontScheme name="rzdiy1xl">
      <a:majorFont>
        <a:latin typeface="Nunito Sans"/>
        <a:ea typeface="Nunito Sans"/>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游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unito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ＭＳ Ｐ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3728</Words>
  <Application>WPS Presentation</Application>
  <PresentationFormat>宽屏</PresentationFormat>
  <Paragraphs>61</Paragraphs>
  <Slides>5</Slides>
  <Notes>21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Nunito Sans</vt:lpstr>
      <vt:lpstr>Nunito Sans ExtraBold</vt:lpstr>
      <vt:lpstr>Arial Narrow</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Muslimlife</cp:lastModifiedBy>
  <cp:revision>186</cp:revision>
  <dcterms:created xsi:type="dcterms:W3CDTF">2020-11-20T15:43:00Z</dcterms:created>
  <dcterms:modified xsi:type="dcterms:W3CDTF">2023-08-17T10:06:10Z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1033-12.2.0.13177</vt:lpwstr>
  </property>
  <property fmtid="{D5CDD505-2E9C-101B-9397-08002B2CF9AE}" pid="3" name="ICV">
    <vt:lpwstr>D6DC5BD8BED547CAA957C06030D3ABBE_11</vt:lpwstr>
  </property>
</Properties>
</file>