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7" r:id="rId3"/>
    <p:sldId id="258" r:id="rId4"/>
    <p:sldId id="273" r:id="rId5"/>
    <p:sldId id="260" r:id="rId6"/>
    <p:sldId id="271" r:id="rId7"/>
    <p:sldId id="272" r:id="rId8"/>
    <p:sldId id="262" r:id="rId9"/>
    <p:sldId id="263" r:id="rId10"/>
    <p:sldId id="264" r:id="rId11"/>
    <p:sldId id="265" r:id="rId12"/>
    <p:sldId id="274" r:id="rId13"/>
    <p:sldId id="267" r:id="rId14"/>
    <p:sldId id="268" r:id="rId15"/>
    <p:sldId id="270"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jula" initials="M" lastIdx="1" clrIdx="0">
    <p:extLst>
      <p:ext uri="{19B8F6BF-5375-455C-9EA6-DF929625EA0E}">
        <p15:presenceInfo xmlns:p15="http://schemas.microsoft.com/office/powerpoint/2012/main" userId="Manju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7" d="100"/>
          <a:sy n="67" d="100"/>
        </p:scale>
        <p:origin x="6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53D164-C4B2-4183-9C4D-EF419E121F4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BA99F369-0122-455C-AEC3-9362D27D1564}">
      <dgm:prSet phldrT="[Text]"/>
      <dgm:spPr/>
      <dgm:t>
        <a:bodyPr/>
        <a:lstStyle/>
        <a:p>
          <a:r>
            <a:rPr lang="en-IN" dirty="0"/>
            <a:t>Queries before cleaning</a:t>
          </a:r>
        </a:p>
      </dgm:t>
    </dgm:pt>
    <dgm:pt modelId="{A3BF210A-4ADA-4188-9A3D-829975C7F441}" type="parTrans" cxnId="{A5075642-B5C5-4CEB-913F-8882702842C1}">
      <dgm:prSet/>
      <dgm:spPr/>
      <dgm:t>
        <a:bodyPr/>
        <a:lstStyle/>
        <a:p>
          <a:endParaRPr lang="en-IN"/>
        </a:p>
      </dgm:t>
    </dgm:pt>
    <dgm:pt modelId="{6A6DEFC9-1538-499F-A28E-6933374F0BC8}" type="sibTrans" cxnId="{A5075642-B5C5-4CEB-913F-8882702842C1}">
      <dgm:prSet/>
      <dgm:spPr/>
      <dgm:t>
        <a:bodyPr/>
        <a:lstStyle/>
        <a:p>
          <a:endParaRPr lang="en-IN"/>
        </a:p>
      </dgm:t>
    </dgm:pt>
    <dgm:pt modelId="{5BCD1EDD-35A9-4043-9DBE-A91FADCB17DA}">
      <dgm:prSet phldrT="[Text]"/>
      <dgm:spPr/>
      <dgm:t>
        <a:bodyPr/>
        <a:lstStyle/>
        <a:p>
          <a:r>
            <a:rPr lang="en-IN" dirty="0"/>
            <a:t>Duplicate Queries</a:t>
          </a:r>
        </a:p>
      </dgm:t>
    </dgm:pt>
    <dgm:pt modelId="{F078C4E6-AFEC-4FF1-A96D-08BDAF232875}" type="parTrans" cxnId="{E6FC392F-E7EC-4F63-92C6-96FBA7E19A5C}">
      <dgm:prSet/>
      <dgm:spPr/>
      <dgm:t>
        <a:bodyPr/>
        <a:lstStyle/>
        <a:p>
          <a:endParaRPr lang="en-IN"/>
        </a:p>
      </dgm:t>
    </dgm:pt>
    <dgm:pt modelId="{15AF53D9-9AF5-46DC-A94C-CC4D65917CBF}" type="sibTrans" cxnId="{E6FC392F-E7EC-4F63-92C6-96FBA7E19A5C}">
      <dgm:prSet/>
      <dgm:spPr/>
      <dgm:t>
        <a:bodyPr/>
        <a:lstStyle/>
        <a:p>
          <a:endParaRPr lang="en-IN"/>
        </a:p>
      </dgm:t>
    </dgm:pt>
    <dgm:pt modelId="{C7D6C530-3D6A-42C2-ACFB-0FE7490957FA}">
      <dgm:prSet phldrT="[Text]" custT="1"/>
      <dgm:spPr/>
      <dgm:t>
        <a:bodyPr/>
        <a:lstStyle/>
        <a:p>
          <a:r>
            <a:rPr lang="en-IN" sz="2400" dirty="0">
              <a:solidFill>
                <a:schemeClr val="accent1"/>
              </a:solidFill>
            </a:rPr>
            <a:t>430</a:t>
          </a:r>
          <a:endParaRPr lang="en-IN" sz="3200" dirty="0">
            <a:solidFill>
              <a:schemeClr val="accent1"/>
            </a:solidFill>
          </a:endParaRPr>
        </a:p>
      </dgm:t>
    </dgm:pt>
    <dgm:pt modelId="{6B2697C9-9D90-4657-8AC8-B67C7D937320}" type="parTrans" cxnId="{36791C40-D209-4839-B0AB-1C4855EE9FC6}">
      <dgm:prSet/>
      <dgm:spPr/>
      <dgm:t>
        <a:bodyPr/>
        <a:lstStyle/>
        <a:p>
          <a:endParaRPr lang="en-IN"/>
        </a:p>
      </dgm:t>
    </dgm:pt>
    <dgm:pt modelId="{E0D9847E-4907-4DD8-BBBC-296D4103C9BD}" type="sibTrans" cxnId="{36791C40-D209-4839-B0AB-1C4855EE9FC6}">
      <dgm:prSet/>
      <dgm:spPr/>
      <dgm:t>
        <a:bodyPr/>
        <a:lstStyle/>
        <a:p>
          <a:endParaRPr lang="en-IN"/>
        </a:p>
      </dgm:t>
    </dgm:pt>
    <dgm:pt modelId="{1C8D6801-006E-48CC-9A1D-14AC265552DF}">
      <dgm:prSet phldrT="[Text]"/>
      <dgm:spPr/>
      <dgm:t>
        <a:bodyPr/>
        <a:lstStyle/>
        <a:p>
          <a:r>
            <a:rPr lang="en-IN" dirty="0"/>
            <a:t>Queries after cleaning</a:t>
          </a:r>
        </a:p>
      </dgm:t>
    </dgm:pt>
    <dgm:pt modelId="{46B106FE-A90C-4F8A-BAE4-03041C0F9683}" type="parTrans" cxnId="{246D3F1D-56E5-45EF-8185-C04B7A0D169F}">
      <dgm:prSet/>
      <dgm:spPr/>
      <dgm:t>
        <a:bodyPr/>
        <a:lstStyle/>
        <a:p>
          <a:endParaRPr lang="en-IN"/>
        </a:p>
      </dgm:t>
    </dgm:pt>
    <dgm:pt modelId="{81BF4BAE-1B2A-4884-8685-87FA47128E8B}" type="sibTrans" cxnId="{246D3F1D-56E5-45EF-8185-C04B7A0D169F}">
      <dgm:prSet/>
      <dgm:spPr/>
      <dgm:t>
        <a:bodyPr/>
        <a:lstStyle/>
        <a:p>
          <a:endParaRPr lang="en-IN"/>
        </a:p>
      </dgm:t>
    </dgm:pt>
    <dgm:pt modelId="{925C5731-4A86-40A9-96B0-1468E1D25EC3}">
      <dgm:prSet phldrT="[Text]" custT="1"/>
      <dgm:spPr/>
      <dgm:t>
        <a:bodyPr/>
        <a:lstStyle/>
        <a:p>
          <a:r>
            <a:rPr lang="en-IN" sz="2400" dirty="0">
              <a:solidFill>
                <a:schemeClr val="accent1"/>
              </a:solidFill>
            </a:rPr>
            <a:t>1343</a:t>
          </a:r>
        </a:p>
      </dgm:t>
    </dgm:pt>
    <dgm:pt modelId="{11218A80-178B-44C1-9378-7FFE3C44F63F}" type="parTrans" cxnId="{D1C750A9-921F-4EFA-AC2B-D6DC7E9927B7}">
      <dgm:prSet/>
      <dgm:spPr/>
      <dgm:t>
        <a:bodyPr/>
        <a:lstStyle/>
        <a:p>
          <a:endParaRPr lang="en-IN"/>
        </a:p>
      </dgm:t>
    </dgm:pt>
    <dgm:pt modelId="{A0934FA7-4B0D-40C1-BC5A-9605ACA762C0}" type="sibTrans" cxnId="{D1C750A9-921F-4EFA-AC2B-D6DC7E9927B7}">
      <dgm:prSet/>
      <dgm:spPr/>
      <dgm:t>
        <a:bodyPr/>
        <a:lstStyle/>
        <a:p>
          <a:endParaRPr lang="en-IN"/>
        </a:p>
      </dgm:t>
    </dgm:pt>
    <dgm:pt modelId="{1D17BB9F-7051-4538-BF9C-5372591A590B}">
      <dgm:prSet phldrT="[Text]" custT="1"/>
      <dgm:spPr/>
      <dgm:t>
        <a:bodyPr/>
        <a:lstStyle/>
        <a:p>
          <a:r>
            <a:rPr lang="en-IN" sz="2400" dirty="0">
              <a:solidFill>
                <a:schemeClr val="accent1"/>
              </a:solidFill>
            </a:rPr>
            <a:t>1773</a:t>
          </a:r>
        </a:p>
      </dgm:t>
    </dgm:pt>
    <dgm:pt modelId="{992CEACE-FD36-4E82-B21E-7F8A71BA4F5C}" type="sibTrans" cxnId="{17854842-5F3D-4BF7-82C3-C357CB011F1A}">
      <dgm:prSet/>
      <dgm:spPr/>
      <dgm:t>
        <a:bodyPr/>
        <a:lstStyle/>
        <a:p>
          <a:endParaRPr lang="en-IN"/>
        </a:p>
      </dgm:t>
    </dgm:pt>
    <dgm:pt modelId="{AE94D4DD-D3ED-4FCC-8A6F-8DC65FE24733}" type="parTrans" cxnId="{17854842-5F3D-4BF7-82C3-C357CB011F1A}">
      <dgm:prSet/>
      <dgm:spPr/>
      <dgm:t>
        <a:bodyPr/>
        <a:lstStyle/>
        <a:p>
          <a:endParaRPr lang="en-IN"/>
        </a:p>
      </dgm:t>
    </dgm:pt>
    <dgm:pt modelId="{2D4AC3AE-9C59-4035-A449-7806E35CC188}" type="pres">
      <dgm:prSet presAssocID="{1553D164-C4B2-4183-9C4D-EF419E121F4A}" presName="Name0" presStyleCnt="0">
        <dgm:presLayoutVars>
          <dgm:dir/>
          <dgm:animLvl val="lvl"/>
          <dgm:resizeHandles val="exact"/>
        </dgm:presLayoutVars>
      </dgm:prSet>
      <dgm:spPr/>
    </dgm:pt>
    <dgm:pt modelId="{9AA247A8-D8FC-47CB-85CE-A393EE5191A6}" type="pres">
      <dgm:prSet presAssocID="{BA99F369-0122-455C-AEC3-9362D27D1564}" presName="linNode" presStyleCnt="0"/>
      <dgm:spPr/>
    </dgm:pt>
    <dgm:pt modelId="{23F15787-2A69-4911-B7D1-31E5BBCFA18F}" type="pres">
      <dgm:prSet presAssocID="{BA99F369-0122-455C-AEC3-9362D27D1564}" presName="parentText" presStyleLbl="node1" presStyleIdx="0" presStyleCnt="3">
        <dgm:presLayoutVars>
          <dgm:chMax val="1"/>
          <dgm:bulletEnabled val="1"/>
        </dgm:presLayoutVars>
      </dgm:prSet>
      <dgm:spPr/>
    </dgm:pt>
    <dgm:pt modelId="{53F7E185-2C42-4CDB-80CE-E37F9B1592BD}" type="pres">
      <dgm:prSet presAssocID="{BA99F369-0122-455C-AEC3-9362D27D1564}" presName="descendantText" presStyleLbl="alignAccFollowNode1" presStyleIdx="0" presStyleCnt="3" custLinFactNeighborX="4012" custLinFactNeighborY="3934">
        <dgm:presLayoutVars>
          <dgm:bulletEnabled val="1"/>
        </dgm:presLayoutVars>
      </dgm:prSet>
      <dgm:spPr/>
    </dgm:pt>
    <dgm:pt modelId="{D3F1B4F7-30C7-4A31-9220-74676BFB5341}" type="pres">
      <dgm:prSet presAssocID="{6A6DEFC9-1538-499F-A28E-6933374F0BC8}" presName="sp" presStyleCnt="0"/>
      <dgm:spPr/>
    </dgm:pt>
    <dgm:pt modelId="{BF0091B0-97A8-4EE2-A741-B21F5C6A6420}" type="pres">
      <dgm:prSet presAssocID="{5BCD1EDD-35A9-4043-9DBE-A91FADCB17DA}" presName="linNode" presStyleCnt="0"/>
      <dgm:spPr/>
    </dgm:pt>
    <dgm:pt modelId="{490107EC-04BC-409A-91F0-2DFD7D69EBA8}" type="pres">
      <dgm:prSet presAssocID="{5BCD1EDD-35A9-4043-9DBE-A91FADCB17DA}" presName="parentText" presStyleLbl="node1" presStyleIdx="1" presStyleCnt="3">
        <dgm:presLayoutVars>
          <dgm:chMax val="1"/>
          <dgm:bulletEnabled val="1"/>
        </dgm:presLayoutVars>
      </dgm:prSet>
      <dgm:spPr/>
    </dgm:pt>
    <dgm:pt modelId="{22F5EF6A-FDC1-44B7-B83E-ED83399EACDC}" type="pres">
      <dgm:prSet presAssocID="{5BCD1EDD-35A9-4043-9DBE-A91FADCB17DA}" presName="descendantText" presStyleLbl="alignAccFollowNode1" presStyleIdx="1" presStyleCnt="3" custLinFactNeighborX="4012" custLinFactNeighborY="-1007">
        <dgm:presLayoutVars>
          <dgm:bulletEnabled val="1"/>
        </dgm:presLayoutVars>
      </dgm:prSet>
      <dgm:spPr/>
    </dgm:pt>
    <dgm:pt modelId="{741DFB53-E6D9-41F4-9242-4A62C7EE35FC}" type="pres">
      <dgm:prSet presAssocID="{15AF53D9-9AF5-46DC-A94C-CC4D65917CBF}" presName="sp" presStyleCnt="0"/>
      <dgm:spPr/>
    </dgm:pt>
    <dgm:pt modelId="{A74D8361-2DA1-4FE2-A534-2AC68C86DFF2}" type="pres">
      <dgm:prSet presAssocID="{1C8D6801-006E-48CC-9A1D-14AC265552DF}" presName="linNode" presStyleCnt="0"/>
      <dgm:spPr/>
    </dgm:pt>
    <dgm:pt modelId="{CE4FB70E-03A0-4AFC-A078-9B3AA351DFA0}" type="pres">
      <dgm:prSet presAssocID="{1C8D6801-006E-48CC-9A1D-14AC265552DF}" presName="parentText" presStyleLbl="node1" presStyleIdx="2" presStyleCnt="3">
        <dgm:presLayoutVars>
          <dgm:chMax val="1"/>
          <dgm:bulletEnabled val="1"/>
        </dgm:presLayoutVars>
      </dgm:prSet>
      <dgm:spPr/>
    </dgm:pt>
    <dgm:pt modelId="{1BEA5864-EB31-4D35-B814-14F75DDDA6A9}" type="pres">
      <dgm:prSet presAssocID="{1C8D6801-006E-48CC-9A1D-14AC265552DF}" presName="descendantText" presStyleLbl="alignAccFollowNode1" presStyleIdx="2" presStyleCnt="3" custLinFactNeighborX="4012">
        <dgm:presLayoutVars>
          <dgm:bulletEnabled val="1"/>
        </dgm:presLayoutVars>
      </dgm:prSet>
      <dgm:spPr/>
    </dgm:pt>
  </dgm:ptLst>
  <dgm:cxnLst>
    <dgm:cxn modelId="{64136002-934C-45B2-807B-11963D4FA871}" type="presOf" srcId="{925C5731-4A86-40A9-96B0-1468E1D25EC3}" destId="{1BEA5864-EB31-4D35-B814-14F75DDDA6A9}" srcOrd="0" destOrd="0" presId="urn:microsoft.com/office/officeart/2005/8/layout/vList5"/>
    <dgm:cxn modelId="{1B169E18-F716-4EEC-99D4-7832A47184F0}" type="presOf" srcId="{C7D6C530-3D6A-42C2-ACFB-0FE7490957FA}" destId="{22F5EF6A-FDC1-44B7-B83E-ED83399EACDC}" srcOrd="0" destOrd="0" presId="urn:microsoft.com/office/officeart/2005/8/layout/vList5"/>
    <dgm:cxn modelId="{246D3F1D-56E5-45EF-8185-C04B7A0D169F}" srcId="{1553D164-C4B2-4183-9C4D-EF419E121F4A}" destId="{1C8D6801-006E-48CC-9A1D-14AC265552DF}" srcOrd="2" destOrd="0" parTransId="{46B106FE-A90C-4F8A-BAE4-03041C0F9683}" sibTransId="{81BF4BAE-1B2A-4884-8685-87FA47128E8B}"/>
    <dgm:cxn modelId="{0699D929-58CC-4630-A969-5BD9E3F49D36}" type="presOf" srcId="{1D17BB9F-7051-4538-BF9C-5372591A590B}" destId="{53F7E185-2C42-4CDB-80CE-E37F9B1592BD}" srcOrd="0" destOrd="0" presId="urn:microsoft.com/office/officeart/2005/8/layout/vList5"/>
    <dgm:cxn modelId="{E6FC392F-E7EC-4F63-92C6-96FBA7E19A5C}" srcId="{1553D164-C4B2-4183-9C4D-EF419E121F4A}" destId="{5BCD1EDD-35A9-4043-9DBE-A91FADCB17DA}" srcOrd="1" destOrd="0" parTransId="{F078C4E6-AFEC-4FF1-A96D-08BDAF232875}" sibTransId="{15AF53D9-9AF5-46DC-A94C-CC4D65917CBF}"/>
    <dgm:cxn modelId="{36791C40-D209-4839-B0AB-1C4855EE9FC6}" srcId="{5BCD1EDD-35A9-4043-9DBE-A91FADCB17DA}" destId="{C7D6C530-3D6A-42C2-ACFB-0FE7490957FA}" srcOrd="0" destOrd="0" parTransId="{6B2697C9-9D90-4657-8AC8-B67C7D937320}" sibTransId="{E0D9847E-4907-4DD8-BBBC-296D4103C9BD}"/>
    <dgm:cxn modelId="{17854842-5F3D-4BF7-82C3-C357CB011F1A}" srcId="{BA99F369-0122-455C-AEC3-9362D27D1564}" destId="{1D17BB9F-7051-4538-BF9C-5372591A590B}" srcOrd="0" destOrd="0" parTransId="{AE94D4DD-D3ED-4FCC-8A6F-8DC65FE24733}" sibTransId="{992CEACE-FD36-4E82-B21E-7F8A71BA4F5C}"/>
    <dgm:cxn modelId="{A5075642-B5C5-4CEB-913F-8882702842C1}" srcId="{1553D164-C4B2-4183-9C4D-EF419E121F4A}" destId="{BA99F369-0122-455C-AEC3-9362D27D1564}" srcOrd="0" destOrd="0" parTransId="{A3BF210A-4ADA-4188-9A3D-829975C7F441}" sibTransId="{6A6DEFC9-1538-499F-A28E-6933374F0BC8}"/>
    <dgm:cxn modelId="{D1C750A9-921F-4EFA-AC2B-D6DC7E9927B7}" srcId="{1C8D6801-006E-48CC-9A1D-14AC265552DF}" destId="{925C5731-4A86-40A9-96B0-1468E1D25EC3}" srcOrd="0" destOrd="0" parTransId="{11218A80-178B-44C1-9378-7FFE3C44F63F}" sibTransId="{A0934FA7-4B0D-40C1-BC5A-9605ACA762C0}"/>
    <dgm:cxn modelId="{C08001C1-C611-43B8-AB3A-D7BB1AA1FE9B}" type="presOf" srcId="{BA99F369-0122-455C-AEC3-9362D27D1564}" destId="{23F15787-2A69-4911-B7D1-31E5BBCFA18F}" srcOrd="0" destOrd="0" presId="urn:microsoft.com/office/officeart/2005/8/layout/vList5"/>
    <dgm:cxn modelId="{449CE5C8-E982-4D7A-B746-FB96695D1D49}" type="presOf" srcId="{1C8D6801-006E-48CC-9A1D-14AC265552DF}" destId="{CE4FB70E-03A0-4AFC-A078-9B3AA351DFA0}" srcOrd="0" destOrd="0" presId="urn:microsoft.com/office/officeart/2005/8/layout/vList5"/>
    <dgm:cxn modelId="{5E1E8DE2-2231-401D-B13F-AD5F43C1FED5}" type="presOf" srcId="{5BCD1EDD-35A9-4043-9DBE-A91FADCB17DA}" destId="{490107EC-04BC-409A-91F0-2DFD7D69EBA8}" srcOrd="0" destOrd="0" presId="urn:microsoft.com/office/officeart/2005/8/layout/vList5"/>
    <dgm:cxn modelId="{100D6AE4-CD7A-4C0E-9085-B9884A13107B}" type="presOf" srcId="{1553D164-C4B2-4183-9C4D-EF419E121F4A}" destId="{2D4AC3AE-9C59-4035-A449-7806E35CC188}" srcOrd="0" destOrd="0" presId="urn:microsoft.com/office/officeart/2005/8/layout/vList5"/>
    <dgm:cxn modelId="{2524030D-9D67-4EA1-97E9-2003063EFB3F}" type="presParOf" srcId="{2D4AC3AE-9C59-4035-A449-7806E35CC188}" destId="{9AA247A8-D8FC-47CB-85CE-A393EE5191A6}" srcOrd="0" destOrd="0" presId="urn:microsoft.com/office/officeart/2005/8/layout/vList5"/>
    <dgm:cxn modelId="{B8C9D31A-A83C-4859-89AE-037E798CCCFC}" type="presParOf" srcId="{9AA247A8-D8FC-47CB-85CE-A393EE5191A6}" destId="{23F15787-2A69-4911-B7D1-31E5BBCFA18F}" srcOrd="0" destOrd="0" presId="urn:microsoft.com/office/officeart/2005/8/layout/vList5"/>
    <dgm:cxn modelId="{EC4B0F45-FD70-474C-8F94-BA40FEFEAF97}" type="presParOf" srcId="{9AA247A8-D8FC-47CB-85CE-A393EE5191A6}" destId="{53F7E185-2C42-4CDB-80CE-E37F9B1592BD}" srcOrd="1" destOrd="0" presId="urn:microsoft.com/office/officeart/2005/8/layout/vList5"/>
    <dgm:cxn modelId="{CE625799-F6D6-4EB9-BFC8-6BE293365673}" type="presParOf" srcId="{2D4AC3AE-9C59-4035-A449-7806E35CC188}" destId="{D3F1B4F7-30C7-4A31-9220-74676BFB5341}" srcOrd="1" destOrd="0" presId="urn:microsoft.com/office/officeart/2005/8/layout/vList5"/>
    <dgm:cxn modelId="{E676BA51-EFB4-44CD-8DBD-2C521574715B}" type="presParOf" srcId="{2D4AC3AE-9C59-4035-A449-7806E35CC188}" destId="{BF0091B0-97A8-4EE2-A741-B21F5C6A6420}" srcOrd="2" destOrd="0" presId="urn:microsoft.com/office/officeart/2005/8/layout/vList5"/>
    <dgm:cxn modelId="{EA573FD9-9616-47AE-883C-0BF5C9542764}" type="presParOf" srcId="{BF0091B0-97A8-4EE2-A741-B21F5C6A6420}" destId="{490107EC-04BC-409A-91F0-2DFD7D69EBA8}" srcOrd="0" destOrd="0" presId="urn:microsoft.com/office/officeart/2005/8/layout/vList5"/>
    <dgm:cxn modelId="{0C55DD98-D297-4E14-BE3A-7D24783B17C1}" type="presParOf" srcId="{BF0091B0-97A8-4EE2-A741-B21F5C6A6420}" destId="{22F5EF6A-FDC1-44B7-B83E-ED83399EACDC}" srcOrd="1" destOrd="0" presId="urn:microsoft.com/office/officeart/2005/8/layout/vList5"/>
    <dgm:cxn modelId="{B5A24045-BFFF-4368-A8A2-2C078A1C99D1}" type="presParOf" srcId="{2D4AC3AE-9C59-4035-A449-7806E35CC188}" destId="{741DFB53-E6D9-41F4-9242-4A62C7EE35FC}" srcOrd="3" destOrd="0" presId="urn:microsoft.com/office/officeart/2005/8/layout/vList5"/>
    <dgm:cxn modelId="{10B6BF0F-6706-4118-B445-911EFE0DF54F}" type="presParOf" srcId="{2D4AC3AE-9C59-4035-A449-7806E35CC188}" destId="{A74D8361-2DA1-4FE2-A534-2AC68C86DFF2}" srcOrd="4" destOrd="0" presId="urn:microsoft.com/office/officeart/2005/8/layout/vList5"/>
    <dgm:cxn modelId="{DAB2245F-F8C3-4858-87CD-6719C607694A}" type="presParOf" srcId="{A74D8361-2DA1-4FE2-A534-2AC68C86DFF2}" destId="{CE4FB70E-03A0-4AFC-A078-9B3AA351DFA0}" srcOrd="0" destOrd="0" presId="urn:microsoft.com/office/officeart/2005/8/layout/vList5"/>
    <dgm:cxn modelId="{18276071-3F6D-4754-B0AF-4EDE81D0F145}" type="presParOf" srcId="{A74D8361-2DA1-4FE2-A534-2AC68C86DFF2}" destId="{1BEA5864-EB31-4D35-B814-14F75DDDA6A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7E185-2C42-4CDB-80CE-E37F9B1592BD}">
      <dsp:nvSpPr>
        <dsp:cNvPr id="0" name=""/>
        <dsp:cNvSpPr/>
      </dsp:nvSpPr>
      <dsp:spPr>
        <a:xfrm rot="5400000">
          <a:off x="2189680" y="-623014"/>
          <a:ext cx="945430" cy="2505784"/>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solidFill>
                <a:schemeClr val="accent1"/>
              </a:solidFill>
            </a:rPr>
            <a:t>1773</a:t>
          </a:r>
        </a:p>
      </dsp:txBody>
      <dsp:txXfrm rot="-5400000">
        <a:off x="1409503" y="203315"/>
        <a:ext cx="2459632" cy="853126"/>
      </dsp:txXfrm>
    </dsp:sp>
    <dsp:sp modelId="{23F15787-2A69-4911-B7D1-31E5BBCFA18F}">
      <dsp:nvSpPr>
        <dsp:cNvPr id="0" name=""/>
        <dsp:cNvSpPr/>
      </dsp:nvSpPr>
      <dsp:spPr>
        <a:xfrm>
          <a:off x="0" y="1790"/>
          <a:ext cx="1409503" cy="118178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dirty="0"/>
            <a:t>Queries before cleaning</a:t>
          </a:r>
        </a:p>
      </dsp:txBody>
      <dsp:txXfrm>
        <a:off x="57690" y="59480"/>
        <a:ext cx="1294123" cy="1066408"/>
      </dsp:txXfrm>
    </dsp:sp>
    <dsp:sp modelId="{22F5EF6A-FDC1-44B7-B83E-ED83399EACDC}">
      <dsp:nvSpPr>
        <dsp:cNvPr id="0" name=""/>
        <dsp:cNvSpPr/>
      </dsp:nvSpPr>
      <dsp:spPr>
        <a:xfrm rot="5400000">
          <a:off x="2189680" y="571149"/>
          <a:ext cx="945430" cy="2505784"/>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solidFill>
                <a:schemeClr val="accent1"/>
              </a:solidFill>
            </a:rPr>
            <a:t>430</a:t>
          </a:r>
          <a:endParaRPr lang="en-IN" sz="3200" kern="1200" dirty="0">
            <a:solidFill>
              <a:schemeClr val="accent1"/>
            </a:solidFill>
          </a:endParaRPr>
        </a:p>
      </dsp:txBody>
      <dsp:txXfrm rot="-5400000">
        <a:off x="1409503" y="1397478"/>
        <a:ext cx="2459632" cy="853126"/>
      </dsp:txXfrm>
    </dsp:sp>
    <dsp:sp modelId="{490107EC-04BC-409A-91F0-2DFD7D69EBA8}">
      <dsp:nvSpPr>
        <dsp:cNvPr id="0" name=""/>
        <dsp:cNvSpPr/>
      </dsp:nvSpPr>
      <dsp:spPr>
        <a:xfrm>
          <a:off x="0" y="1242668"/>
          <a:ext cx="1409503" cy="118178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dirty="0"/>
            <a:t>Duplicate Queries</a:t>
          </a:r>
        </a:p>
      </dsp:txBody>
      <dsp:txXfrm>
        <a:off x="57690" y="1300358"/>
        <a:ext cx="1294123" cy="1066408"/>
      </dsp:txXfrm>
    </dsp:sp>
    <dsp:sp modelId="{1BEA5864-EB31-4D35-B814-14F75DDDA6A9}">
      <dsp:nvSpPr>
        <dsp:cNvPr id="0" name=""/>
        <dsp:cNvSpPr/>
      </dsp:nvSpPr>
      <dsp:spPr>
        <a:xfrm rot="5400000">
          <a:off x="2189680" y="1821548"/>
          <a:ext cx="945430" cy="2505784"/>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solidFill>
                <a:schemeClr val="accent1"/>
              </a:solidFill>
            </a:rPr>
            <a:t>1343</a:t>
          </a:r>
        </a:p>
      </dsp:txBody>
      <dsp:txXfrm rot="-5400000">
        <a:off x="1409503" y="2647877"/>
        <a:ext cx="2459632" cy="853126"/>
      </dsp:txXfrm>
    </dsp:sp>
    <dsp:sp modelId="{CE4FB70E-03A0-4AFC-A078-9B3AA351DFA0}">
      <dsp:nvSpPr>
        <dsp:cNvPr id="0" name=""/>
        <dsp:cNvSpPr/>
      </dsp:nvSpPr>
      <dsp:spPr>
        <a:xfrm>
          <a:off x="0" y="2483546"/>
          <a:ext cx="1409503" cy="118178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IN" sz="2200" kern="1200" dirty="0"/>
            <a:t>Queries after cleaning</a:t>
          </a:r>
        </a:p>
      </dsp:txBody>
      <dsp:txXfrm>
        <a:off x="57690" y="2541236"/>
        <a:ext cx="1294123" cy="106640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400133-82F4-459F-A07B-3C3335D01A9F}"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9DA822-D452-4D65-B568-E87707BD976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362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400133-82F4-459F-A07B-3C3335D01A9F}"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9DA822-D452-4D65-B568-E87707BD9762}" type="slidenum">
              <a:rPr lang="en-IN" smtClean="0"/>
              <a:t>‹#›</a:t>
            </a:fld>
            <a:endParaRPr lang="en-IN"/>
          </a:p>
        </p:txBody>
      </p:sp>
    </p:spTree>
    <p:extLst>
      <p:ext uri="{BB962C8B-B14F-4D97-AF65-F5344CB8AC3E}">
        <p14:creationId xmlns:p14="http://schemas.microsoft.com/office/powerpoint/2010/main" val="970234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400133-82F4-459F-A07B-3C3335D01A9F}"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9DA822-D452-4D65-B568-E87707BD9762}" type="slidenum">
              <a:rPr lang="en-IN" smtClean="0"/>
              <a:t>‹#›</a:t>
            </a:fld>
            <a:endParaRPr lang="en-IN"/>
          </a:p>
        </p:txBody>
      </p:sp>
    </p:spTree>
    <p:extLst>
      <p:ext uri="{BB962C8B-B14F-4D97-AF65-F5344CB8AC3E}">
        <p14:creationId xmlns:p14="http://schemas.microsoft.com/office/powerpoint/2010/main" val="2827567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7"/>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1" y="1885950"/>
            <a:ext cx="2946867"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1" cy="3589338"/>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6"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5" cy="3589338"/>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7"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7" y="2571750"/>
            <a:ext cx="2932113" cy="3589338"/>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D400133-82F4-459F-A07B-3C3335D01A9F}" type="datetimeFigureOut">
              <a:rPr lang="en-IN" smtClean="0"/>
              <a:t>22-12-2022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9DA822-D452-4D65-B568-E87707BD9762}" type="slidenum">
              <a:rPr lang="en-IN" smtClean="0"/>
              <a:t>‹#›</a:t>
            </a:fld>
            <a:endParaRPr lang="en-IN"/>
          </a:p>
        </p:txBody>
      </p:sp>
    </p:spTree>
    <p:extLst>
      <p:ext uri="{BB962C8B-B14F-4D97-AF65-F5344CB8AC3E}">
        <p14:creationId xmlns:p14="http://schemas.microsoft.com/office/powerpoint/2010/main" val="2015368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400133-82F4-459F-A07B-3C3335D01A9F}"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9DA822-D452-4D65-B568-E87707BD9762}" type="slidenum">
              <a:rPr lang="en-IN" smtClean="0"/>
              <a:t>‹#›</a:t>
            </a:fld>
            <a:endParaRPr lang="en-IN"/>
          </a:p>
        </p:txBody>
      </p:sp>
    </p:spTree>
    <p:extLst>
      <p:ext uri="{BB962C8B-B14F-4D97-AF65-F5344CB8AC3E}">
        <p14:creationId xmlns:p14="http://schemas.microsoft.com/office/powerpoint/2010/main" val="1014573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400133-82F4-459F-A07B-3C3335D01A9F}"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9DA822-D452-4D65-B568-E87707BD976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868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400133-82F4-459F-A07B-3C3335D01A9F}" type="datetimeFigureOut">
              <a:rPr lang="en-IN" smtClean="0"/>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9DA822-D452-4D65-B568-E87707BD9762}" type="slidenum">
              <a:rPr lang="en-IN" smtClean="0"/>
              <a:t>‹#›</a:t>
            </a:fld>
            <a:endParaRPr lang="en-IN"/>
          </a:p>
        </p:txBody>
      </p:sp>
    </p:spTree>
    <p:extLst>
      <p:ext uri="{BB962C8B-B14F-4D97-AF65-F5344CB8AC3E}">
        <p14:creationId xmlns:p14="http://schemas.microsoft.com/office/powerpoint/2010/main" val="1392629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400133-82F4-459F-A07B-3C3335D01A9F}" type="datetimeFigureOut">
              <a:rPr lang="en-IN" smtClean="0"/>
              <a:t>22-12-2022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9DA822-D452-4D65-B568-E87707BD9762}" type="slidenum">
              <a:rPr lang="en-IN" smtClean="0"/>
              <a:t>‹#›</a:t>
            </a:fld>
            <a:endParaRPr lang="en-IN"/>
          </a:p>
        </p:txBody>
      </p:sp>
    </p:spTree>
    <p:extLst>
      <p:ext uri="{BB962C8B-B14F-4D97-AF65-F5344CB8AC3E}">
        <p14:creationId xmlns:p14="http://schemas.microsoft.com/office/powerpoint/2010/main" val="1481846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400133-82F4-459F-A07B-3C3335D01A9F}" type="datetimeFigureOut">
              <a:rPr lang="en-IN" smtClean="0"/>
              <a:t>22-12-2022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9DA822-D452-4D65-B568-E87707BD9762}" type="slidenum">
              <a:rPr lang="en-IN" smtClean="0"/>
              <a:t>‹#›</a:t>
            </a:fld>
            <a:endParaRPr lang="en-IN"/>
          </a:p>
        </p:txBody>
      </p:sp>
    </p:spTree>
    <p:extLst>
      <p:ext uri="{BB962C8B-B14F-4D97-AF65-F5344CB8AC3E}">
        <p14:creationId xmlns:p14="http://schemas.microsoft.com/office/powerpoint/2010/main" val="2395271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D400133-82F4-459F-A07B-3C3335D01A9F}" type="datetimeFigureOut">
              <a:rPr lang="en-IN" smtClean="0"/>
              <a:t>22-12-2022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99DA822-D452-4D65-B568-E87707BD9762}" type="slidenum">
              <a:rPr lang="en-IN" smtClean="0"/>
              <a:t>‹#›</a:t>
            </a:fld>
            <a:endParaRPr lang="en-IN"/>
          </a:p>
        </p:txBody>
      </p:sp>
    </p:spTree>
    <p:extLst>
      <p:ext uri="{BB962C8B-B14F-4D97-AF65-F5344CB8AC3E}">
        <p14:creationId xmlns:p14="http://schemas.microsoft.com/office/powerpoint/2010/main" val="1946390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D400133-82F4-459F-A07B-3C3335D01A9F}" type="datetimeFigureOut">
              <a:rPr lang="en-IN" smtClean="0"/>
              <a:t>22-12-2022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99DA822-D452-4D65-B568-E87707BD9762}" type="slidenum">
              <a:rPr lang="en-IN" smtClean="0"/>
              <a:t>‹#›</a:t>
            </a:fld>
            <a:endParaRPr lang="en-IN"/>
          </a:p>
        </p:txBody>
      </p:sp>
    </p:spTree>
    <p:extLst>
      <p:ext uri="{BB962C8B-B14F-4D97-AF65-F5344CB8AC3E}">
        <p14:creationId xmlns:p14="http://schemas.microsoft.com/office/powerpoint/2010/main" val="404243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400133-82F4-459F-A07B-3C3335D01A9F}" type="datetimeFigureOut">
              <a:rPr lang="en-IN" smtClean="0"/>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9DA822-D452-4D65-B568-E87707BD9762}" type="slidenum">
              <a:rPr lang="en-IN" smtClean="0"/>
              <a:t>‹#›</a:t>
            </a:fld>
            <a:endParaRPr lang="en-IN"/>
          </a:p>
        </p:txBody>
      </p:sp>
    </p:spTree>
    <p:extLst>
      <p:ext uri="{BB962C8B-B14F-4D97-AF65-F5344CB8AC3E}">
        <p14:creationId xmlns:p14="http://schemas.microsoft.com/office/powerpoint/2010/main" val="3382858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D400133-82F4-459F-A07B-3C3335D01A9F}" type="datetimeFigureOut">
              <a:rPr lang="en-IN" smtClean="0"/>
              <a:t>22-12-2022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99DA822-D452-4D65-B568-E87707BD976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659617"/>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7B8CA-638A-60BF-3D95-41AF407326FE}"/>
              </a:ext>
            </a:extLst>
          </p:cNvPr>
          <p:cNvSpPr>
            <a:spLocks noGrp="1"/>
          </p:cNvSpPr>
          <p:nvPr>
            <p:ph type="ctrTitle"/>
          </p:nvPr>
        </p:nvSpPr>
        <p:spPr>
          <a:xfrm>
            <a:off x="1266825" y="895350"/>
            <a:ext cx="8839200" cy="2160587"/>
          </a:xfrm>
          <a:effectLst>
            <a:glow rad="139700">
              <a:schemeClr val="accent1">
                <a:satMod val="175000"/>
                <a:alpha val="40000"/>
              </a:schemeClr>
            </a:glow>
          </a:effectLst>
        </p:spPr>
        <p:txBody>
          <a:bodyPr>
            <a:normAutofit/>
          </a:bodyPr>
          <a:lstStyle/>
          <a:p>
            <a:r>
              <a:rPr lang="en-IN" sz="6600" b="1" i="1" dirty="0"/>
              <a:t>Bank Query Chat-Bot</a:t>
            </a:r>
            <a:br>
              <a:rPr lang="en-IN" sz="6600" b="1" i="1" dirty="0"/>
            </a:br>
            <a:r>
              <a:rPr lang="en-IN" sz="4000" i="1" dirty="0"/>
              <a:t>Using Machine Learning </a:t>
            </a:r>
            <a:endParaRPr lang="en-IN" sz="6600" i="1" dirty="0"/>
          </a:p>
        </p:txBody>
      </p:sp>
      <p:sp>
        <p:nvSpPr>
          <p:cNvPr id="3" name="Subtitle 2">
            <a:extLst>
              <a:ext uri="{FF2B5EF4-FFF2-40B4-BE49-F238E27FC236}">
                <a16:creationId xmlns:a16="http://schemas.microsoft.com/office/drawing/2014/main" id="{8B605A76-08ED-2E2E-FB86-FDC625336BA5}"/>
              </a:ext>
            </a:extLst>
          </p:cNvPr>
          <p:cNvSpPr>
            <a:spLocks noGrp="1"/>
          </p:cNvSpPr>
          <p:nvPr>
            <p:ph type="subTitle" idx="1"/>
          </p:nvPr>
        </p:nvSpPr>
        <p:spPr>
          <a:xfrm>
            <a:off x="5848350" y="4402138"/>
            <a:ext cx="7086600" cy="1655763"/>
          </a:xfrm>
          <a:effectLst>
            <a:innerShdw blurRad="63500" dist="50800" dir="16200000">
              <a:prstClr val="black">
                <a:alpha val="50000"/>
              </a:prstClr>
            </a:innerShdw>
          </a:effectLst>
        </p:spPr>
        <p:txBody>
          <a:bodyPr>
            <a:normAutofit fontScale="92500" lnSpcReduction="20000"/>
          </a:bodyPr>
          <a:lstStyle/>
          <a:p>
            <a:r>
              <a:rPr lang="en-IN" b="1" dirty="0"/>
              <a:t>Presented By </a:t>
            </a:r>
          </a:p>
          <a:p>
            <a:r>
              <a:rPr lang="en-IN" dirty="0"/>
              <a:t>Manjula Das</a:t>
            </a:r>
          </a:p>
          <a:p>
            <a:r>
              <a:rPr lang="en-IN" b="1" dirty="0"/>
              <a:t>Under the guidance of </a:t>
            </a:r>
          </a:p>
          <a:p>
            <a:r>
              <a:rPr lang="en-IN" dirty="0"/>
              <a:t>Hitendra</a:t>
            </a:r>
          </a:p>
        </p:txBody>
      </p:sp>
    </p:spTree>
    <p:extLst>
      <p:ext uri="{BB962C8B-B14F-4D97-AF65-F5344CB8AC3E}">
        <p14:creationId xmlns:p14="http://schemas.microsoft.com/office/powerpoint/2010/main" val="395947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C8DE0-8655-DE48-1DBC-2652E1751C37}"/>
              </a:ext>
            </a:extLst>
          </p:cNvPr>
          <p:cNvSpPr>
            <a:spLocks noGrp="1"/>
          </p:cNvSpPr>
          <p:nvPr>
            <p:ph type="title"/>
          </p:nvPr>
        </p:nvSpPr>
        <p:spPr>
          <a:xfrm>
            <a:off x="657225" y="1"/>
            <a:ext cx="10515600" cy="1325563"/>
          </a:xfrm>
        </p:spPr>
        <p:txBody>
          <a:bodyPr/>
          <a:lstStyle/>
          <a:p>
            <a:r>
              <a:rPr lang="en-IN" b="1" dirty="0"/>
              <a:t>Feature Extraction </a:t>
            </a:r>
          </a:p>
        </p:txBody>
      </p:sp>
      <p:sp>
        <p:nvSpPr>
          <p:cNvPr id="3" name="Content Placeholder 2">
            <a:extLst>
              <a:ext uri="{FF2B5EF4-FFF2-40B4-BE49-F238E27FC236}">
                <a16:creationId xmlns:a16="http://schemas.microsoft.com/office/drawing/2014/main" id="{D9C38553-7B7A-008F-7791-ACAE42610833}"/>
              </a:ext>
            </a:extLst>
          </p:cNvPr>
          <p:cNvSpPr>
            <a:spLocks noGrp="1"/>
          </p:cNvSpPr>
          <p:nvPr>
            <p:ph idx="1"/>
          </p:nvPr>
        </p:nvSpPr>
        <p:spPr>
          <a:xfrm>
            <a:off x="947738" y="1847850"/>
            <a:ext cx="10515600" cy="3162300"/>
          </a:xfrm>
        </p:spPr>
        <p:txBody>
          <a:bodyPr>
            <a:normAutofit/>
          </a:bodyPr>
          <a:lstStyle/>
          <a:p>
            <a:pPr>
              <a:lnSpc>
                <a:spcPct val="107000"/>
              </a:lnSpc>
              <a:spcBef>
                <a:spcPts val="300"/>
              </a:spcBef>
              <a:spcAft>
                <a:spcPts val="800"/>
              </a:spcAft>
              <a:buFont typeface="Wingdings" panose="05000000000000000000" pitchFamily="2" charset="2"/>
              <a:buChar char="Ø"/>
            </a:pPr>
            <a:r>
              <a:rPr lang="en-IN" dirty="0"/>
              <a:t> Used vectorization on the independent column</a:t>
            </a:r>
          </a:p>
          <a:p>
            <a:pPr>
              <a:lnSpc>
                <a:spcPct val="107000"/>
              </a:lnSpc>
              <a:spcBef>
                <a:spcPts val="300"/>
              </a:spcBef>
              <a:spcAft>
                <a:spcPts val="800"/>
              </a:spcAft>
              <a:buFont typeface="Wingdings" panose="05000000000000000000" pitchFamily="2" charset="2"/>
              <a:buChar char="Ø"/>
            </a:pPr>
            <a:r>
              <a:rPr lang="en-IN" dirty="0"/>
              <a:t> Labelled dependent column using Label Encoder to get the string values in numeric form</a:t>
            </a:r>
          </a:p>
          <a:p>
            <a:pPr>
              <a:lnSpc>
                <a:spcPct val="107000"/>
              </a:lnSpc>
              <a:spcBef>
                <a:spcPts val="300"/>
              </a:spcBef>
              <a:spcAft>
                <a:spcPts val="800"/>
              </a:spcAft>
              <a:buFont typeface="Wingdings" panose="05000000000000000000" pitchFamily="2" charset="2"/>
              <a:buChar char="Ø"/>
            </a:pPr>
            <a:r>
              <a:rPr lang="en-IN" dirty="0"/>
              <a:t> Used dimensionality reduction(</a:t>
            </a:r>
            <a:r>
              <a:rPr lang="en-IN" dirty="0" err="1"/>
              <a:t>truncatedSVD</a:t>
            </a:r>
            <a:r>
              <a:rPr lang="en-IN" dirty="0"/>
              <a:t>) on vectorized variable and plotted the graph to see how all 7 classes are scattered </a:t>
            </a:r>
          </a:p>
          <a:p>
            <a:endParaRPr lang="en-IN" dirty="0"/>
          </a:p>
        </p:txBody>
      </p:sp>
      <p:pic>
        <p:nvPicPr>
          <p:cNvPr id="6146" name="Picture 2">
            <a:extLst>
              <a:ext uri="{FF2B5EF4-FFF2-40B4-BE49-F238E27FC236}">
                <a16:creationId xmlns:a16="http://schemas.microsoft.com/office/drawing/2014/main" id="{7DDE48F9-526C-F241-547F-755A7DAFF9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49" y="3429000"/>
            <a:ext cx="6838951"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43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down)">
                                      <p:cBhvr>
                                        <p:cTn id="7" dur="580">
                                          <p:stCondLst>
                                            <p:cond delay="0"/>
                                          </p:stCondLst>
                                        </p:cTn>
                                        <p:tgtEl>
                                          <p:spTgt spid="6146"/>
                                        </p:tgtEl>
                                      </p:cBhvr>
                                    </p:animEffect>
                                    <p:anim calcmode="lin" valueType="num">
                                      <p:cBhvr>
                                        <p:cTn id="8" dur="1822" tmFilter="0,0; 0.14,0.36; 0.43,0.73; 0.71,0.91; 1.0,1.0">
                                          <p:stCondLst>
                                            <p:cond delay="0"/>
                                          </p:stCondLst>
                                        </p:cTn>
                                        <p:tgtEl>
                                          <p:spTgt spid="614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14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14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14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146"/>
                                        </p:tgtEl>
                                        <p:attrNameLst>
                                          <p:attrName>ppt_y</p:attrName>
                                        </p:attrNameLst>
                                      </p:cBhvr>
                                      <p:tavLst>
                                        <p:tav tm="0" fmla="#ppt_y-sin(pi*$)/81">
                                          <p:val>
                                            <p:fltVal val="0"/>
                                          </p:val>
                                        </p:tav>
                                        <p:tav tm="100000">
                                          <p:val>
                                            <p:fltVal val="1"/>
                                          </p:val>
                                        </p:tav>
                                      </p:tavLst>
                                    </p:anim>
                                    <p:animScale>
                                      <p:cBhvr>
                                        <p:cTn id="13" dur="26">
                                          <p:stCondLst>
                                            <p:cond delay="650"/>
                                          </p:stCondLst>
                                        </p:cTn>
                                        <p:tgtEl>
                                          <p:spTgt spid="6146"/>
                                        </p:tgtEl>
                                      </p:cBhvr>
                                      <p:to x="100000" y="60000"/>
                                    </p:animScale>
                                    <p:animScale>
                                      <p:cBhvr>
                                        <p:cTn id="14" dur="166" decel="50000">
                                          <p:stCondLst>
                                            <p:cond delay="676"/>
                                          </p:stCondLst>
                                        </p:cTn>
                                        <p:tgtEl>
                                          <p:spTgt spid="6146"/>
                                        </p:tgtEl>
                                      </p:cBhvr>
                                      <p:to x="100000" y="100000"/>
                                    </p:animScale>
                                    <p:animScale>
                                      <p:cBhvr>
                                        <p:cTn id="15" dur="26">
                                          <p:stCondLst>
                                            <p:cond delay="1312"/>
                                          </p:stCondLst>
                                        </p:cTn>
                                        <p:tgtEl>
                                          <p:spTgt spid="6146"/>
                                        </p:tgtEl>
                                      </p:cBhvr>
                                      <p:to x="100000" y="80000"/>
                                    </p:animScale>
                                    <p:animScale>
                                      <p:cBhvr>
                                        <p:cTn id="16" dur="166" decel="50000">
                                          <p:stCondLst>
                                            <p:cond delay="1338"/>
                                          </p:stCondLst>
                                        </p:cTn>
                                        <p:tgtEl>
                                          <p:spTgt spid="6146"/>
                                        </p:tgtEl>
                                      </p:cBhvr>
                                      <p:to x="100000" y="100000"/>
                                    </p:animScale>
                                    <p:animScale>
                                      <p:cBhvr>
                                        <p:cTn id="17" dur="26">
                                          <p:stCondLst>
                                            <p:cond delay="1642"/>
                                          </p:stCondLst>
                                        </p:cTn>
                                        <p:tgtEl>
                                          <p:spTgt spid="6146"/>
                                        </p:tgtEl>
                                      </p:cBhvr>
                                      <p:to x="100000" y="90000"/>
                                    </p:animScale>
                                    <p:animScale>
                                      <p:cBhvr>
                                        <p:cTn id="18" dur="166" decel="50000">
                                          <p:stCondLst>
                                            <p:cond delay="1668"/>
                                          </p:stCondLst>
                                        </p:cTn>
                                        <p:tgtEl>
                                          <p:spTgt spid="6146"/>
                                        </p:tgtEl>
                                      </p:cBhvr>
                                      <p:to x="100000" y="100000"/>
                                    </p:animScale>
                                    <p:animScale>
                                      <p:cBhvr>
                                        <p:cTn id="19" dur="26">
                                          <p:stCondLst>
                                            <p:cond delay="1808"/>
                                          </p:stCondLst>
                                        </p:cTn>
                                        <p:tgtEl>
                                          <p:spTgt spid="6146"/>
                                        </p:tgtEl>
                                      </p:cBhvr>
                                      <p:to x="100000" y="95000"/>
                                    </p:animScale>
                                    <p:animScale>
                                      <p:cBhvr>
                                        <p:cTn id="20" dur="166" decel="50000">
                                          <p:stCondLst>
                                            <p:cond delay="1834"/>
                                          </p:stCondLst>
                                        </p:cTn>
                                        <p:tgtEl>
                                          <p:spTgt spid="614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50548-0B8E-ADB7-53F1-70750E5F9A69}"/>
              </a:ext>
            </a:extLst>
          </p:cNvPr>
          <p:cNvSpPr>
            <a:spLocks noGrp="1"/>
          </p:cNvSpPr>
          <p:nvPr>
            <p:ph type="title"/>
          </p:nvPr>
        </p:nvSpPr>
        <p:spPr>
          <a:xfrm>
            <a:off x="838200" y="269876"/>
            <a:ext cx="10515600" cy="1325563"/>
          </a:xfrm>
        </p:spPr>
        <p:txBody>
          <a:bodyPr/>
          <a:lstStyle/>
          <a:p>
            <a:r>
              <a:rPr lang="en-IN" b="1" dirty="0"/>
              <a:t>Algorithms Applied</a:t>
            </a:r>
          </a:p>
        </p:txBody>
      </p:sp>
      <p:sp>
        <p:nvSpPr>
          <p:cNvPr id="3" name="Content Placeholder 2">
            <a:extLst>
              <a:ext uri="{FF2B5EF4-FFF2-40B4-BE49-F238E27FC236}">
                <a16:creationId xmlns:a16="http://schemas.microsoft.com/office/drawing/2014/main" id="{4B6F31BC-4F26-47B4-15AD-DCD3976EBB76}"/>
              </a:ext>
            </a:extLst>
          </p:cNvPr>
          <p:cNvSpPr>
            <a:spLocks noGrp="1"/>
          </p:cNvSpPr>
          <p:nvPr>
            <p:ph idx="1"/>
          </p:nvPr>
        </p:nvSpPr>
        <p:spPr>
          <a:xfrm>
            <a:off x="1120003" y="1825629"/>
            <a:ext cx="9757551" cy="3965575"/>
          </a:xfrm>
        </p:spPr>
        <p:txBody>
          <a:bodyPr/>
          <a:lstStyle/>
          <a:p>
            <a:pPr marL="0" indent="0">
              <a:lnSpc>
                <a:spcPct val="107000"/>
              </a:lnSpc>
              <a:spcAft>
                <a:spcPts val="800"/>
              </a:spcAft>
              <a:buNone/>
            </a:pPr>
            <a:r>
              <a:rPr lang="en-IN" dirty="0"/>
              <a:t>To solve this multiclassification problem I have tried 4 different algorithms to see which model would give better accuracy.</a:t>
            </a:r>
          </a:p>
          <a:p>
            <a:pPr>
              <a:lnSpc>
                <a:spcPct val="107000"/>
              </a:lnSpc>
              <a:spcBef>
                <a:spcPts val="300"/>
              </a:spcBef>
              <a:spcAft>
                <a:spcPts val="800"/>
              </a:spcAft>
              <a:buFont typeface="Wingdings" panose="05000000000000000000" pitchFamily="2" charset="2"/>
              <a:buChar char="Ø"/>
            </a:pPr>
            <a:r>
              <a:rPr lang="en-IN" dirty="0"/>
              <a:t> Logistic Regression(multinomial)</a:t>
            </a:r>
          </a:p>
          <a:p>
            <a:pPr>
              <a:lnSpc>
                <a:spcPct val="107000"/>
              </a:lnSpc>
              <a:spcBef>
                <a:spcPts val="300"/>
              </a:spcBef>
              <a:spcAft>
                <a:spcPts val="800"/>
              </a:spcAft>
              <a:buFont typeface="Wingdings" panose="05000000000000000000" pitchFamily="2" charset="2"/>
              <a:buChar char="Ø"/>
            </a:pPr>
            <a:r>
              <a:rPr lang="en-IN" dirty="0"/>
              <a:t> SVC(kernel= ‘linear’)</a:t>
            </a:r>
          </a:p>
          <a:p>
            <a:pPr>
              <a:lnSpc>
                <a:spcPct val="107000"/>
              </a:lnSpc>
              <a:spcBef>
                <a:spcPts val="300"/>
              </a:spcBef>
              <a:spcAft>
                <a:spcPts val="800"/>
              </a:spcAft>
              <a:buFont typeface="Wingdings" panose="05000000000000000000" pitchFamily="2" charset="2"/>
              <a:buChar char="Ø"/>
            </a:pPr>
            <a:r>
              <a:rPr lang="en-IN" dirty="0"/>
              <a:t> SVC(kernel= ‘poly’)</a:t>
            </a:r>
          </a:p>
          <a:p>
            <a:pPr>
              <a:lnSpc>
                <a:spcPct val="107000"/>
              </a:lnSpc>
              <a:spcBef>
                <a:spcPts val="300"/>
              </a:spcBef>
              <a:spcAft>
                <a:spcPts val="800"/>
              </a:spcAft>
              <a:buFont typeface="Wingdings" panose="05000000000000000000" pitchFamily="2" charset="2"/>
              <a:buChar char="Ø"/>
            </a:pPr>
            <a:r>
              <a:rPr lang="en-IN" dirty="0"/>
              <a:t> Random Forest</a:t>
            </a:r>
          </a:p>
          <a:p>
            <a:pPr marL="0" indent="0">
              <a:buNone/>
            </a:pPr>
            <a:endParaRPr lang="en-IN" dirty="0"/>
          </a:p>
        </p:txBody>
      </p:sp>
    </p:spTree>
    <p:extLst>
      <p:ext uri="{BB962C8B-B14F-4D97-AF65-F5344CB8AC3E}">
        <p14:creationId xmlns:p14="http://schemas.microsoft.com/office/powerpoint/2010/main" val="1236473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4492-736D-92BF-794A-6EDAA765740B}"/>
              </a:ext>
            </a:extLst>
          </p:cNvPr>
          <p:cNvSpPr>
            <a:spLocks noGrp="1"/>
          </p:cNvSpPr>
          <p:nvPr>
            <p:ph type="title"/>
          </p:nvPr>
        </p:nvSpPr>
        <p:spPr/>
        <p:txBody>
          <a:bodyPr>
            <a:normAutofit/>
          </a:bodyPr>
          <a:lstStyle/>
          <a:p>
            <a:r>
              <a:rPr lang="en-IN" b="1" dirty="0"/>
              <a:t>Performance Measurements of models</a:t>
            </a:r>
          </a:p>
        </p:txBody>
      </p:sp>
      <p:sp>
        <p:nvSpPr>
          <p:cNvPr id="3" name="Content Placeholder 2">
            <a:extLst>
              <a:ext uri="{FF2B5EF4-FFF2-40B4-BE49-F238E27FC236}">
                <a16:creationId xmlns:a16="http://schemas.microsoft.com/office/drawing/2014/main" id="{CBAF105D-8328-B42C-8D3B-ECAC9A98433E}"/>
              </a:ext>
            </a:extLst>
          </p:cNvPr>
          <p:cNvSpPr>
            <a:spLocks noGrp="1"/>
          </p:cNvSpPr>
          <p:nvPr>
            <p:ph idx="1"/>
          </p:nvPr>
        </p:nvSpPr>
        <p:spPr>
          <a:xfrm>
            <a:off x="1097280" y="1825624"/>
            <a:ext cx="10058400" cy="4023360"/>
          </a:xfrm>
        </p:spPr>
        <p:txBody>
          <a:bodyPr>
            <a:normAutofit fontScale="92500" lnSpcReduction="10000"/>
          </a:bodyPr>
          <a:lstStyle/>
          <a:p>
            <a:pPr marL="0" indent="0">
              <a:buNone/>
            </a:pPr>
            <a:endParaRPr lang="en-IN" dirty="0"/>
          </a:p>
          <a:p>
            <a:endParaRPr lang="en-IN" dirty="0"/>
          </a:p>
          <a:p>
            <a:pPr lvl="8"/>
            <a:endParaRPr lang="en-IN" dirty="0"/>
          </a:p>
          <a:p>
            <a:endParaRPr lang="en-IN" dirty="0"/>
          </a:p>
          <a:p>
            <a:endParaRPr lang="en-IN" dirty="0"/>
          </a:p>
          <a:p>
            <a:endParaRPr lang="en-IN" dirty="0"/>
          </a:p>
          <a:p>
            <a:endParaRPr lang="en-IN" dirty="0"/>
          </a:p>
          <a:p>
            <a:pPr marL="0" indent="0">
              <a:buNone/>
            </a:pPr>
            <a:r>
              <a:rPr lang="en-IN" dirty="0"/>
              <a:t> </a:t>
            </a:r>
          </a:p>
          <a:p>
            <a:pPr>
              <a:buFont typeface="Wingdings" panose="05000000000000000000" pitchFamily="2" charset="2"/>
              <a:buChar char="Ø"/>
            </a:pPr>
            <a:r>
              <a:rPr lang="en-IN" dirty="0"/>
              <a:t>Saved SVC(linear) model in pickle file as its giving the highest accuracy score</a:t>
            </a:r>
          </a:p>
          <a:p>
            <a:pPr>
              <a:buFont typeface="Wingdings" panose="05000000000000000000" pitchFamily="2" charset="2"/>
              <a:buChar char="Ø"/>
            </a:pPr>
            <a:r>
              <a:rPr lang="en-IN" dirty="0"/>
              <a:t>Successfully responding to end user’s questions with appropriate answers</a:t>
            </a:r>
          </a:p>
        </p:txBody>
      </p:sp>
      <p:graphicFrame>
        <p:nvGraphicFramePr>
          <p:cNvPr id="4" name="Table 3">
            <a:extLst>
              <a:ext uri="{FF2B5EF4-FFF2-40B4-BE49-F238E27FC236}">
                <a16:creationId xmlns:a16="http://schemas.microsoft.com/office/drawing/2014/main" id="{7F1DF4AD-3837-DF0B-A015-69AE7BD77165}"/>
              </a:ext>
            </a:extLst>
          </p:cNvPr>
          <p:cNvGraphicFramePr>
            <a:graphicFrameLocks noGrp="1"/>
          </p:cNvGraphicFramePr>
          <p:nvPr>
            <p:extLst>
              <p:ext uri="{D42A27DB-BD31-4B8C-83A1-F6EECF244321}">
                <p14:modId xmlns:p14="http://schemas.microsoft.com/office/powerpoint/2010/main" val="331953837"/>
              </p:ext>
            </p:extLst>
          </p:nvPr>
        </p:nvGraphicFramePr>
        <p:xfrm>
          <a:off x="1164589" y="1812923"/>
          <a:ext cx="5340986" cy="2686478"/>
        </p:xfrm>
        <a:graphic>
          <a:graphicData uri="http://schemas.openxmlformats.org/drawingml/2006/table">
            <a:tbl>
              <a:tblPr firstRow="1" firstCol="1" bandRow="1">
                <a:tableStyleId>{5C22544A-7EE6-4342-B048-85BDC9FD1C3A}</a:tableStyleId>
              </a:tblPr>
              <a:tblGrid>
                <a:gridCol w="3512186">
                  <a:extLst>
                    <a:ext uri="{9D8B030D-6E8A-4147-A177-3AD203B41FA5}">
                      <a16:colId xmlns:a16="http://schemas.microsoft.com/office/drawing/2014/main" val="944856841"/>
                    </a:ext>
                  </a:extLst>
                </a:gridCol>
                <a:gridCol w="1828800">
                  <a:extLst>
                    <a:ext uri="{9D8B030D-6E8A-4147-A177-3AD203B41FA5}">
                      <a16:colId xmlns:a16="http://schemas.microsoft.com/office/drawing/2014/main" val="2957771373"/>
                    </a:ext>
                  </a:extLst>
                </a:gridCol>
              </a:tblGrid>
              <a:tr h="795575">
                <a:tc>
                  <a:txBody>
                    <a:bodyPr/>
                    <a:lstStyle/>
                    <a:p>
                      <a:pPr algn="just">
                        <a:lnSpc>
                          <a:spcPct val="107000"/>
                        </a:lnSpc>
                        <a:spcAft>
                          <a:spcPts val="800"/>
                        </a:spcAft>
                      </a:pPr>
                      <a:r>
                        <a:rPr lang="en-IN" sz="2000" b="1" dirty="0">
                          <a:effectLst/>
                        </a:rPr>
                        <a:t>Models</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2000" b="1" dirty="0">
                          <a:effectLst/>
                        </a:rPr>
                        <a:t>Accuracy</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90584119"/>
                  </a:ext>
                </a:extLst>
              </a:tr>
              <a:tr h="526415">
                <a:tc>
                  <a:txBody>
                    <a:bodyPr/>
                    <a:lstStyle/>
                    <a:p>
                      <a:pPr algn="just">
                        <a:lnSpc>
                          <a:spcPct val="107000"/>
                        </a:lnSpc>
                        <a:spcAft>
                          <a:spcPts val="800"/>
                        </a:spcAft>
                      </a:pPr>
                      <a:r>
                        <a:rPr lang="en-IN" sz="1600" dirty="0">
                          <a:effectLst/>
                        </a:rPr>
                        <a:t>Logistic Regression(multinomial)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2000" dirty="0">
                          <a:solidFill>
                            <a:schemeClr val="accent1"/>
                          </a:solidFill>
                          <a:effectLst/>
                        </a:rPr>
                        <a:t>90%</a:t>
                      </a:r>
                      <a:endParaRPr lang="en-IN" sz="20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75569820"/>
                  </a:ext>
                </a:extLst>
              </a:tr>
              <a:tr h="526415">
                <a:tc>
                  <a:txBody>
                    <a:bodyPr/>
                    <a:lstStyle/>
                    <a:p>
                      <a:pPr algn="just">
                        <a:lnSpc>
                          <a:spcPct val="107000"/>
                        </a:lnSpc>
                        <a:spcAft>
                          <a:spcPts val="800"/>
                        </a:spcAft>
                      </a:pPr>
                      <a:r>
                        <a:rPr lang="en-IN" sz="1600">
                          <a:effectLst/>
                        </a:rPr>
                        <a:t>SVC(kernel= ‘linear’)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2000">
                          <a:solidFill>
                            <a:schemeClr val="accent1"/>
                          </a:solidFill>
                          <a:effectLst/>
                        </a:rPr>
                        <a:t>92%</a:t>
                      </a:r>
                      <a:endParaRPr lang="en-IN" sz="20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88259168"/>
                  </a:ext>
                </a:extLst>
              </a:tr>
              <a:tr h="276307">
                <a:tc>
                  <a:txBody>
                    <a:bodyPr/>
                    <a:lstStyle/>
                    <a:p>
                      <a:pPr algn="just">
                        <a:lnSpc>
                          <a:spcPct val="107000"/>
                        </a:lnSpc>
                        <a:spcBef>
                          <a:spcPts val="300"/>
                        </a:spcBef>
                        <a:spcAft>
                          <a:spcPts val="800"/>
                        </a:spcAft>
                      </a:pPr>
                      <a:r>
                        <a:rPr lang="en-IN" sz="1600">
                          <a:effectLst/>
                        </a:rPr>
                        <a:t>SVC(kernel= ‘poly’)</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2000">
                          <a:solidFill>
                            <a:schemeClr val="accent1"/>
                          </a:solidFill>
                          <a:effectLst/>
                        </a:rPr>
                        <a:t>78%</a:t>
                      </a:r>
                      <a:endParaRPr lang="en-IN" sz="200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05580572"/>
                  </a:ext>
                </a:extLst>
              </a:tr>
              <a:tr h="526415">
                <a:tc>
                  <a:txBody>
                    <a:bodyPr/>
                    <a:lstStyle/>
                    <a:p>
                      <a:pPr algn="just">
                        <a:lnSpc>
                          <a:spcPct val="107000"/>
                        </a:lnSpc>
                        <a:spcBef>
                          <a:spcPts val="300"/>
                        </a:spcBef>
                        <a:spcAft>
                          <a:spcPts val="800"/>
                        </a:spcAft>
                      </a:pPr>
                      <a:r>
                        <a:rPr lang="en-IN" sz="1600" dirty="0">
                          <a:effectLst/>
                        </a:rPr>
                        <a:t>Random Forest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just">
                        <a:lnSpc>
                          <a:spcPct val="107000"/>
                        </a:lnSpc>
                        <a:spcAft>
                          <a:spcPts val="800"/>
                        </a:spcAft>
                      </a:pPr>
                      <a:r>
                        <a:rPr lang="en-IN" sz="2000" dirty="0">
                          <a:solidFill>
                            <a:schemeClr val="accent1"/>
                          </a:solidFill>
                          <a:effectLst/>
                        </a:rPr>
                        <a:t>86%</a:t>
                      </a:r>
                      <a:endParaRPr lang="en-IN" sz="20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93429078"/>
                  </a:ext>
                </a:extLst>
              </a:tr>
            </a:tbl>
          </a:graphicData>
        </a:graphic>
      </p:graphicFrame>
      <p:pic>
        <p:nvPicPr>
          <p:cNvPr id="5" name="Picture 4">
            <a:extLst>
              <a:ext uri="{FF2B5EF4-FFF2-40B4-BE49-F238E27FC236}">
                <a16:creationId xmlns:a16="http://schemas.microsoft.com/office/drawing/2014/main" id="{548D1123-775F-065D-0475-DAFC8594CF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53884" y="1737360"/>
            <a:ext cx="4733960" cy="3211020"/>
          </a:xfrm>
          <a:prstGeom prst="rect">
            <a:avLst/>
          </a:prstGeom>
          <a:noFill/>
          <a:ln>
            <a:noFill/>
          </a:ln>
        </p:spPr>
      </p:pic>
    </p:spTree>
    <p:extLst>
      <p:ext uri="{BB962C8B-B14F-4D97-AF65-F5344CB8AC3E}">
        <p14:creationId xmlns:p14="http://schemas.microsoft.com/office/powerpoint/2010/main" val="220385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wipe(down)">
                                      <p:cBhvr>
                                        <p:cTn id="17" dur="500"/>
                                        <p:tgtEl>
                                          <p:spTgt spid="3">
                                            <p:txEl>
                                              <p:pRg st="8" end="8"/>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wipe(down)">
                                      <p:cBhvr>
                                        <p:cTn id="2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9A26-22F8-27DC-D3A8-9A260EA73BE5}"/>
              </a:ext>
            </a:extLst>
          </p:cNvPr>
          <p:cNvSpPr>
            <a:spLocks noGrp="1"/>
          </p:cNvSpPr>
          <p:nvPr>
            <p:ph type="title"/>
          </p:nvPr>
        </p:nvSpPr>
        <p:spPr>
          <a:xfrm>
            <a:off x="723900" y="295275"/>
            <a:ext cx="10744200" cy="1643065"/>
          </a:xfrm>
        </p:spPr>
        <p:txBody>
          <a:bodyPr>
            <a:normAutofit fontScale="90000"/>
          </a:bodyPr>
          <a:lstStyle/>
          <a:p>
            <a:r>
              <a:rPr lang="en-IN" b="1" dirty="0"/>
              <a:t>Python files for handling data cleansing and bot response</a:t>
            </a:r>
            <a:br>
              <a:rPr lang="en-IN" dirty="0"/>
            </a:br>
            <a:endParaRPr lang="en-IN" dirty="0"/>
          </a:p>
        </p:txBody>
      </p:sp>
      <p:sp>
        <p:nvSpPr>
          <p:cNvPr id="3" name="Content Placeholder 2">
            <a:extLst>
              <a:ext uri="{FF2B5EF4-FFF2-40B4-BE49-F238E27FC236}">
                <a16:creationId xmlns:a16="http://schemas.microsoft.com/office/drawing/2014/main" id="{647B5BAD-6ADF-5FCA-025C-2B3DB4020C8A}"/>
              </a:ext>
            </a:extLst>
          </p:cNvPr>
          <p:cNvSpPr>
            <a:spLocks noGrp="1"/>
          </p:cNvSpPr>
          <p:nvPr>
            <p:ph idx="1"/>
          </p:nvPr>
        </p:nvSpPr>
        <p:spPr>
          <a:xfrm>
            <a:off x="1120000" y="2066929"/>
            <a:ext cx="10515600" cy="4110039"/>
          </a:xfrm>
        </p:spPr>
        <p:txBody>
          <a:bodyPr/>
          <a:lstStyle/>
          <a:p>
            <a:pPr marL="342891" indent="-342891" fontAlgn="base">
              <a:tabLst>
                <a:tab pos="457189" algn="l"/>
              </a:tabLst>
            </a:pPr>
            <a:r>
              <a:rPr lang="en-IN" dirty="0"/>
              <a:t>In a separate python file , created a function where nlp techniques are used to clean, tokenize any external text data. Named it as ‘cleaning_function.py’</a:t>
            </a:r>
          </a:p>
          <a:p>
            <a:pPr marL="342891" indent="-342891" fontAlgn="base">
              <a:spcAft>
                <a:spcPts val="800"/>
              </a:spcAft>
              <a:tabLst>
                <a:tab pos="457189" algn="l"/>
              </a:tabLst>
            </a:pPr>
            <a:r>
              <a:rPr lang="en-IN" dirty="0"/>
              <a:t>Created a new python file named ‘response.py’ which is integrated with ‘cleaning_function.py’ and predicts the class to which external question belongs to. Compared the external question with the set of questions we have in our data-frame belonging to the same class. This function will return the Answer of that corresponding index number (of Question)from our data-frame</a:t>
            </a:r>
          </a:p>
          <a:p>
            <a:endParaRPr lang="en-IN" dirty="0"/>
          </a:p>
        </p:txBody>
      </p:sp>
    </p:spTree>
    <p:extLst>
      <p:ext uri="{BB962C8B-B14F-4D97-AF65-F5344CB8AC3E}">
        <p14:creationId xmlns:p14="http://schemas.microsoft.com/office/powerpoint/2010/main" val="2900483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1E409-2806-A2FE-E449-745D80A33AD4}"/>
              </a:ext>
            </a:extLst>
          </p:cNvPr>
          <p:cNvSpPr>
            <a:spLocks noGrp="1"/>
          </p:cNvSpPr>
          <p:nvPr>
            <p:ph type="title"/>
          </p:nvPr>
        </p:nvSpPr>
        <p:spPr/>
        <p:txBody>
          <a:bodyPr>
            <a:normAutofit/>
          </a:bodyPr>
          <a:lstStyle/>
          <a:p>
            <a:r>
              <a:rPr lang="en-IN" b="1" dirty="0"/>
              <a:t>Screenshot of output on the terminal </a:t>
            </a:r>
            <a:br>
              <a:rPr lang="en-IN" b="1" dirty="0"/>
            </a:br>
            <a:endParaRPr lang="en-IN" b="1" dirty="0"/>
          </a:p>
        </p:txBody>
      </p:sp>
      <p:pic>
        <p:nvPicPr>
          <p:cNvPr id="4098" name="Picture 2">
            <a:extLst>
              <a:ext uri="{FF2B5EF4-FFF2-40B4-BE49-F238E27FC236}">
                <a16:creationId xmlns:a16="http://schemas.microsoft.com/office/drawing/2014/main" id="{51BE4695-D321-5891-01BA-0C0871FFAA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6687" y="1690691"/>
            <a:ext cx="11127463" cy="4386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88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randombar(horizontal)">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65589-768F-3A36-C425-B70B4F360FEF}"/>
              </a:ext>
            </a:extLst>
          </p:cNvPr>
          <p:cNvSpPr>
            <a:spLocks noGrp="1"/>
          </p:cNvSpPr>
          <p:nvPr>
            <p:ph type="title"/>
          </p:nvPr>
        </p:nvSpPr>
        <p:spPr/>
        <p:txBody>
          <a:bodyPr>
            <a:normAutofit/>
          </a:bodyPr>
          <a:lstStyle/>
          <a:p>
            <a:r>
              <a:rPr lang="en-IN" b="1" dirty="0"/>
              <a:t>Screenshot of output on web-app</a:t>
            </a:r>
            <a:br>
              <a:rPr lang="en-IN" dirty="0"/>
            </a:br>
            <a:endParaRPr lang="en-IN" dirty="0"/>
          </a:p>
        </p:txBody>
      </p:sp>
      <p:pic>
        <p:nvPicPr>
          <p:cNvPr id="4" name="Content Placeholder 3">
            <a:extLst>
              <a:ext uri="{FF2B5EF4-FFF2-40B4-BE49-F238E27FC236}">
                <a16:creationId xmlns:a16="http://schemas.microsoft.com/office/drawing/2014/main" id="{71A1456E-72C9-780E-B249-D8AD0DA3F684}"/>
              </a:ext>
            </a:extLst>
          </p:cNvPr>
          <p:cNvPicPr>
            <a:picLocks noGrp="1" noChangeAspect="1"/>
          </p:cNvPicPr>
          <p:nvPr>
            <p:ph idx="1"/>
          </p:nvPr>
        </p:nvPicPr>
        <p:blipFill>
          <a:blip r:embed="rId2"/>
          <a:stretch>
            <a:fillRect/>
          </a:stretch>
        </p:blipFill>
        <p:spPr>
          <a:xfrm>
            <a:off x="1790700" y="1893888"/>
            <a:ext cx="8467195" cy="4335462"/>
          </a:xfrm>
          <a:prstGeom prst="rect">
            <a:avLst/>
          </a:prstGeom>
        </p:spPr>
      </p:pic>
    </p:spTree>
    <p:extLst>
      <p:ext uri="{BB962C8B-B14F-4D97-AF65-F5344CB8AC3E}">
        <p14:creationId xmlns:p14="http://schemas.microsoft.com/office/powerpoint/2010/main" val="42539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8" name="Picture 8" descr="🔥 Thank You Images for PPT HD Pic Download free - Images SRkh">
            <a:extLst>
              <a:ext uri="{FF2B5EF4-FFF2-40B4-BE49-F238E27FC236}">
                <a16:creationId xmlns:a16="http://schemas.microsoft.com/office/drawing/2014/main" id="{608F5828-2EF4-677C-F6B3-E4A135F61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854" y="313563"/>
            <a:ext cx="10751860" cy="58932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01AC7A0-6D85-5BE1-6A50-A06E0BD5DDD1}"/>
              </a:ext>
            </a:extLst>
          </p:cNvPr>
          <p:cNvSpPr txBox="1"/>
          <p:nvPr/>
        </p:nvSpPr>
        <p:spPr>
          <a:xfrm flipH="1">
            <a:off x="5172073" y="5191125"/>
            <a:ext cx="5114926" cy="1015663"/>
          </a:xfrm>
          <a:prstGeom prst="rect">
            <a:avLst/>
          </a:prstGeom>
          <a:noFill/>
        </p:spPr>
        <p:txBody>
          <a:bodyPr wrap="square" rtlCol="0">
            <a:spAutoFit/>
          </a:bodyPr>
          <a:lstStyle/>
          <a:p>
            <a:endParaRPr lang="en-IN" sz="6000" dirty="0">
              <a:latin typeface="Edwardian Script ITC" panose="030303020407070D0804" pitchFamily="66" charset="0"/>
            </a:endParaRPr>
          </a:p>
        </p:txBody>
      </p:sp>
    </p:spTree>
    <p:extLst>
      <p:ext uri="{BB962C8B-B14F-4D97-AF65-F5344CB8AC3E}">
        <p14:creationId xmlns:p14="http://schemas.microsoft.com/office/powerpoint/2010/main" val="17073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0248"/>
                                        </p:tgtEl>
                                        <p:attrNameLst>
                                          <p:attrName>style.visibility</p:attrName>
                                        </p:attrNameLst>
                                      </p:cBhvr>
                                      <p:to>
                                        <p:strVal val="visible"/>
                                      </p:to>
                                    </p:set>
                                    <p:animEffect transition="in" filter="fade">
                                      <p:cBhvr>
                                        <p:cTn id="7" dur="2000"/>
                                        <p:tgtEl>
                                          <p:spTgt spid="10248"/>
                                        </p:tgtEl>
                                      </p:cBhvr>
                                    </p:animEffect>
                                    <p:anim calcmode="lin" valueType="num">
                                      <p:cBhvr>
                                        <p:cTn id="8" dur="2000" fill="hold"/>
                                        <p:tgtEl>
                                          <p:spTgt spid="10248"/>
                                        </p:tgtEl>
                                        <p:attrNameLst>
                                          <p:attrName>ppt_w</p:attrName>
                                        </p:attrNameLst>
                                      </p:cBhvr>
                                      <p:tavLst>
                                        <p:tav tm="0" fmla="#ppt_w*sin(2.5*pi*$)">
                                          <p:val>
                                            <p:fltVal val="0"/>
                                          </p:val>
                                        </p:tav>
                                        <p:tav tm="100000">
                                          <p:val>
                                            <p:fltVal val="1"/>
                                          </p:val>
                                        </p:tav>
                                      </p:tavLst>
                                    </p:anim>
                                    <p:anim calcmode="lin" valueType="num">
                                      <p:cBhvr>
                                        <p:cTn id="9" dur="2000" fill="hold"/>
                                        <p:tgtEl>
                                          <p:spTgt spid="1024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27916-F151-2002-ADD8-46E13B0869C5}"/>
              </a:ext>
            </a:extLst>
          </p:cNvPr>
          <p:cNvSpPr>
            <a:spLocks noGrp="1"/>
          </p:cNvSpPr>
          <p:nvPr>
            <p:ph type="title"/>
          </p:nvPr>
        </p:nvSpPr>
        <p:spPr>
          <a:xfrm>
            <a:off x="400049" y="1"/>
            <a:ext cx="10515600" cy="1325563"/>
          </a:xfrm>
        </p:spPr>
        <p:txBody>
          <a:bodyPr/>
          <a:lstStyle/>
          <a:p>
            <a:r>
              <a:rPr lang="en-IN" b="1" dirty="0"/>
              <a:t>Agenda</a:t>
            </a:r>
          </a:p>
        </p:txBody>
      </p:sp>
      <p:sp>
        <p:nvSpPr>
          <p:cNvPr id="3" name="Content Placeholder 2">
            <a:extLst>
              <a:ext uri="{FF2B5EF4-FFF2-40B4-BE49-F238E27FC236}">
                <a16:creationId xmlns:a16="http://schemas.microsoft.com/office/drawing/2014/main" id="{4FA928ED-05CF-F9B8-F9E4-C781E7AB136D}"/>
              </a:ext>
            </a:extLst>
          </p:cNvPr>
          <p:cNvSpPr>
            <a:spLocks noGrp="1"/>
          </p:cNvSpPr>
          <p:nvPr>
            <p:ph sz="half" idx="1"/>
          </p:nvPr>
        </p:nvSpPr>
        <p:spPr>
          <a:xfrm>
            <a:off x="495299" y="1919290"/>
            <a:ext cx="5276851" cy="4138615"/>
          </a:xfrm>
        </p:spPr>
        <p:txBody>
          <a:bodyPr>
            <a:normAutofit/>
          </a:bodyPr>
          <a:lstStyle/>
          <a:p>
            <a:pPr>
              <a:buFont typeface="Wingdings" panose="05000000000000000000" pitchFamily="2" charset="2"/>
              <a:buChar char="Ø"/>
            </a:pPr>
            <a:r>
              <a:rPr lang="en-IN" sz="2400" dirty="0"/>
              <a:t>Introduction</a:t>
            </a:r>
          </a:p>
          <a:p>
            <a:pPr>
              <a:buFont typeface="Wingdings" panose="05000000000000000000" pitchFamily="2" charset="2"/>
              <a:buChar char="Ø"/>
            </a:pPr>
            <a:r>
              <a:rPr lang="en-IN" sz="2400" dirty="0"/>
              <a:t>Objective</a:t>
            </a:r>
          </a:p>
          <a:p>
            <a:pPr>
              <a:buFont typeface="Wingdings" panose="05000000000000000000" pitchFamily="2" charset="2"/>
              <a:buChar char="Ø"/>
            </a:pPr>
            <a:r>
              <a:rPr lang="en-IN" sz="2400" dirty="0"/>
              <a:t>Flow of the project </a:t>
            </a:r>
          </a:p>
          <a:p>
            <a:pPr>
              <a:buFont typeface="Wingdings" panose="05000000000000000000" pitchFamily="2" charset="2"/>
              <a:buChar char="Ø"/>
            </a:pPr>
            <a:r>
              <a:rPr lang="en-IN" sz="2400" dirty="0"/>
              <a:t>Project design with Flask architecture </a:t>
            </a:r>
          </a:p>
          <a:p>
            <a:pPr>
              <a:buFont typeface="Wingdings" panose="05000000000000000000" pitchFamily="2" charset="2"/>
              <a:buChar char="Ø"/>
            </a:pPr>
            <a:r>
              <a:rPr lang="en-IN" sz="2400" dirty="0"/>
              <a:t>About the dataset and EDA</a:t>
            </a:r>
          </a:p>
          <a:p>
            <a:pPr>
              <a:buFont typeface="Wingdings" panose="05000000000000000000" pitchFamily="2" charset="2"/>
              <a:buChar char="Ø"/>
            </a:pPr>
            <a:r>
              <a:rPr lang="en-IN" sz="2400" dirty="0"/>
              <a:t>Data Visualization </a:t>
            </a:r>
          </a:p>
          <a:p>
            <a:pPr>
              <a:buFont typeface="Wingdings" panose="05000000000000000000" pitchFamily="2" charset="2"/>
              <a:buChar char="Ø"/>
            </a:pPr>
            <a:r>
              <a:rPr lang="en-IN" sz="2400" dirty="0"/>
              <a:t>Pre-processing of data</a:t>
            </a:r>
          </a:p>
          <a:p>
            <a:pPr>
              <a:buFont typeface="Wingdings" panose="05000000000000000000" pitchFamily="2" charset="2"/>
              <a:buChar char="Ø"/>
            </a:pPr>
            <a:r>
              <a:rPr lang="en-IN" sz="2400" dirty="0"/>
              <a:t>Feature extraction </a:t>
            </a:r>
          </a:p>
          <a:p>
            <a:pPr>
              <a:buFont typeface="Wingdings" panose="05000000000000000000" pitchFamily="2" charset="2"/>
              <a:buChar char="Ø"/>
            </a:pPr>
            <a:endParaRPr lang="en-IN" dirty="0"/>
          </a:p>
        </p:txBody>
      </p:sp>
      <p:sp>
        <p:nvSpPr>
          <p:cNvPr id="4" name="Content Placeholder 3">
            <a:extLst>
              <a:ext uri="{FF2B5EF4-FFF2-40B4-BE49-F238E27FC236}">
                <a16:creationId xmlns:a16="http://schemas.microsoft.com/office/drawing/2014/main" id="{E624D930-C6CE-6B45-C567-202E0256BD27}"/>
              </a:ext>
            </a:extLst>
          </p:cNvPr>
          <p:cNvSpPr>
            <a:spLocks noGrp="1"/>
          </p:cNvSpPr>
          <p:nvPr>
            <p:ph sz="half" idx="2"/>
          </p:nvPr>
        </p:nvSpPr>
        <p:spPr>
          <a:xfrm>
            <a:off x="5657849" y="1919290"/>
            <a:ext cx="6238875" cy="4138615"/>
          </a:xfrm>
        </p:spPr>
        <p:txBody>
          <a:bodyPr>
            <a:normAutofit/>
          </a:bodyPr>
          <a:lstStyle/>
          <a:p>
            <a:pPr>
              <a:buFont typeface="Wingdings" panose="05000000000000000000" pitchFamily="2" charset="2"/>
              <a:buChar char="Ø"/>
            </a:pPr>
            <a:r>
              <a:rPr lang="en-IN" sz="2000" dirty="0"/>
              <a:t>Algorithms applied</a:t>
            </a:r>
          </a:p>
          <a:p>
            <a:pPr>
              <a:buFont typeface="Wingdings" panose="05000000000000000000" pitchFamily="2" charset="2"/>
              <a:buChar char="Ø"/>
            </a:pPr>
            <a:r>
              <a:rPr lang="en-IN" sz="2000" dirty="0"/>
              <a:t>Performance measurement of each model</a:t>
            </a:r>
          </a:p>
          <a:p>
            <a:pPr>
              <a:buFont typeface="Wingdings" panose="05000000000000000000" pitchFamily="2" charset="2"/>
              <a:buChar char="Ø"/>
            </a:pPr>
            <a:r>
              <a:rPr lang="en-IN" sz="2200" dirty="0"/>
              <a:t>Python files for handling data cleansing and bot response</a:t>
            </a:r>
          </a:p>
          <a:p>
            <a:pPr>
              <a:buFont typeface="Wingdings" panose="05000000000000000000" pitchFamily="2" charset="2"/>
              <a:buChar char="Ø"/>
            </a:pPr>
            <a:r>
              <a:rPr lang="en-IN" sz="2200" dirty="0"/>
              <a:t>Screenshot of output on the terminal </a:t>
            </a:r>
          </a:p>
          <a:p>
            <a:pPr>
              <a:buFont typeface="Wingdings" panose="05000000000000000000" pitchFamily="2" charset="2"/>
              <a:buChar char="Ø"/>
            </a:pPr>
            <a:r>
              <a:rPr lang="en-IN" sz="2200" dirty="0"/>
              <a:t>Result: Screenshot of output on web-app</a:t>
            </a:r>
          </a:p>
          <a:p>
            <a:pPr marL="0" indent="0">
              <a:buNone/>
            </a:pPr>
            <a:endParaRPr lang="en-IN" dirty="0"/>
          </a:p>
        </p:txBody>
      </p:sp>
    </p:spTree>
    <p:extLst>
      <p:ext uri="{BB962C8B-B14F-4D97-AF65-F5344CB8AC3E}">
        <p14:creationId xmlns:p14="http://schemas.microsoft.com/office/powerpoint/2010/main" val="1826324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417AD6-2DDD-15D6-8085-6EE468531391}"/>
              </a:ext>
            </a:extLst>
          </p:cNvPr>
          <p:cNvSpPr>
            <a:spLocks noGrp="1"/>
          </p:cNvSpPr>
          <p:nvPr>
            <p:ph type="ctrTitle"/>
          </p:nvPr>
        </p:nvSpPr>
        <p:spPr>
          <a:xfrm>
            <a:off x="457195" y="76200"/>
            <a:ext cx="9144000" cy="1641490"/>
          </a:xfrm>
        </p:spPr>
        <p:txBody>
          <a:bodyPr>
            <a:normAutofit fontScale="90000"/>
          </a:bodyPr>
          <a:lstStyle/>
          <a:p>
            <a:pPr algn="l"/>
            <a:r>
              <a:rPr lang="en-IN" sz="5300" b="1" dirty="0"/>
              <a:t>Introduction</a:t>
            </a:r>
            <a:br>
              <a:rPr lang="en-IN" dirty="0"/>
            </a:br>
            <a:endParaRPr lang="en-IN" dirty="0"/>
          </a:p>
        </p:txBody>
      </p:sp>
      <p:sp>
        <p:nvSpPr>
          <p:cNvPr id="6" name="Subtitle 5">
            <a:extLst>
              <a:ext uri="{FF2B5EF4-FFF2-40B4-BE49-F238E27FC236}">
                <a16:creationId xmlns:a16="http://schemas.microsoft.com/office/drawing/2014/main" id="{B87488ED-CBC2-E1A0-D1FD-FF0ACB989A05}"/>
              </a:ext>
            </a:extLst>
          </p:cNvPr>
          <p:cNvSpPr>
            <a:spLocks noGrp="1"/>
          </p:cNvSpPr>
          <p:nvPr>
            <p:ph type="subTitle" idx="1"/>
          </p:nvPr>
        </p:nvSpPr>
        <p:spPr>
          <a:xfrm>
            <a:off x="809625" y="1057275"/>
            <a:ext cx="11001375" cy="4933950"/>
          </a:xfrm>
        </p:spPr>
        <p:txBody>
          <a:bodyPr>
            <a:normAutofit fontScale="62500" lnSpcReduction="20000"/>
          </a:bodyPr>
          <a:lstStyle/>
          <a:p>
            <a:pPr indent="-269868" algn="l">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This project is about building a chatbot for a bank where the end users can communicate with the Bot on any banking related questions and get instant reply </a:t>
            </a:r>
          </a:p>
          <a:p>
            <a:pPr marL="15874" indent="-285744" algn="l">
              <a:lnSpc>
                <a:spcPct val="107000"/>
              </a:lnSpc>
              <a:spcAft>
                <a:spcPts val="800"/>
              </a:spcAft>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Times New Roman" panose="02020603050405020304" pitchFamily="18" charset="0"/>
              </a:rPr>
              <a:t>A banking chatbot with FAQ where the user interacts with a chatbot via the app UI. </a:t>
            </a:r>
          </a:p>
          <a:p>
            <a:pPr marL="15874" indent="-285744" algn="l">
              <a:lnSpc>
                <a:spcPct val="107000"/>
              </a:lnSpc>
              <a:spcAft>
                <a:spcPts val="800"/>
              </a:spcAft>
              <a:buFont typeface="Wingdings" panose="05000000000000000000" pitchFamily="2" charset="2"/>
              <a:buChar char="Ø"/>
            </a:pPr>
            <a:r>
              <a:rPr lang="en-IN" sz="2400" dirty="0">
                <a:latin typeface="Calibri" panose="020F0502020204030204" pitchFamily="34" charset="0"/>
                <a:ea typeface="Calibri" panose="020F0502020204030204" pitchFamily="34" charset="0"/>
                <a:cs typeface="Times New Roman" panose="02020603050405020304" pitchFamily="18" charset="0"/>
              </a:rPr>
              <a:t>Thus providing a guide to the bank customers who is available 24/7 to accept any query</a:t>
            </a:r>
          </a:p>
          <a:p>
            <a:pPr algn="l">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We would apply </a:t>
            </a:r>
            <a:r>
              <a:rPr lang="en-IN" dirty="0">
                <a:latin typeface="Calibri" panose="020F0502020204030204" pitchFamily="34" charset="0"/>
                <a:ea typeface="Calibri" panose="020F0502020204030204" pitchFamily="34" charset="0"/>
                <a:cs typeface="Times New Roman" panose="02020603050405020304" pitchFamily="18" charset="0"/>
              </a:rPr>
              <a:t>MULTIPLE ml ALGORITHEM</a:t>
            </a:r>
            <a:r>
              <a:rPr lang="en-IN" sz="2400" dirty="0">
                <a:latin typeface="Calibri" panose="020F0502020204030204" pitchFamily="34" charset="0"/>
                <a:ea typeface="Calibri" panose="020F0502020204030204" pitchFamily="34" charset="0"/>
                <a:cs typeface="Times New Roman" panose="02020603050405020304" pitchFamily="18" charset="0"/>
              </a:rPr>
              <a:t> to solve this multi classification problem. In this code pattern, we will train the model with dataset containing both question and answers related to banking. The chatbot will detect the category and accordingly be enhanced by using Natural Language Understanding to identify the answers or say solutions. For FAQs, a call to one of the service or dataset used for training will be used to retrieve the answers from a collection of documents. We would be creating a Flask api for the web-app. </a:t>
            </a:r>
          </a:p>
          <a:p>
            <a:pPr algn="l">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Focus of this project =&gt; </a:t>
            </a:r>
          </a:p>
          <a:p>
            <a:pPr marL="285744" indent="-285744" algn="l">
              <a:lnSpc>
                <a:spcPct val="107000"/>
              </a:lnSpc>
              <a:spcAft>
                <a:spcPts val="800"/>
              </a:spcAft>
              <a:buFont typeface="Arial" panose="020B0604020202020204" pitchFamily="34" charset="0"/>
              <a:buChar char="•"/>
            </a:pPr>
            <a:r>
              <a:rPr lang="en-IN" sz="2400" dirty="0">
                <a:latin typeface="Calibri" panose="020F0502020204030204" pitchFamily="34" charset="0"/>
                <a:ea typeface="Calibri" panose="020F0502020204030204" pitchFamily="34" charset="0"/>
                <a:cs typeface="Times New Roman" panose="02020603050405020304" pitchFamily="18" charset="0"/>
              </a:rPr>
              <a:t>Converse via a web UI chatbot</a:t>
            </a:r>
          </a:p>
          <a:p>
            <a:pPr marL="285744" indent="-285744" algn="l">
              <a:lnSpc>
                <a:spcPct val="107000"/>
              </a:lnSpc>
              <a:spcAft>
                <a:spcPts val="800"/>
              </a:spcAft>
              <a:buFont typeface="Arial" panose="020B0604020202020204" pitchFamily="34" charset="0"/>
              <a:buChar char="•"/>
            </a:pPr>
            <a:r>
              <a:rPr lang="en-IN" sz="2400" dirty="0">
                <a:latin typeface="Calibri" panose="020F0502020204030204" pitchFamily="34" charset="0"/>
                <a:ea typeface="Calibri" panose="020F0502020204030204" pitchFamily="34" charset="0"/>
                <a:cs typeface="Times New Roman" panose="02020603050405020304" pitchFamily="18" charset="0"/>
              </a:rPr>
              <a:t>Use dataset for retrieval to find answers in FAQ documents</a:t>
            </a:r>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314448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CF1D1-A27D-5D6C-F868-02E4B84308A6}"/>
              </a:ext>
            </a:extLst>
          </p:cNvPr>
          <p:cNvSpPr>
            <a:spLocks noGrp="1"/>
          </p:cNvSpPr>
          <p:nvPr>
            <p:ph type="title"/>
          </p:nvPr>
        </p:nvSpPr>
        <p:spPr/>
        <p:txBody>
          <a:bodyPr/>
          <a:lstStyle/>
          <a:p>
            <a:r>
              <a:rPr lang="en-IN" b="1" dirty="0"/>
              <a:t>Objective</a:t>
            </a:r>
            <a:r>
              <a:rPr lang="en-IN" dirty="0"/>
              <a:t> </a:t>
            </a:r>
          </a:p>
        </p:txBody>
      </p:sp>
      <p:sp>
        <p:nvSpPr>
          <p:cNvPr id="3" name="Content Placeholder 2">
            <a:extLst>
              <a:ext uri="{FF2B5EF4-FFF2-40B4-BE49-F238E27FC236}">
                <a16:creationId xmlns:a16="http://schemas.microsoft.com/office/drawing/2014/main" id="{3A19B565-7622-93F7-8956-761248269751}"/>
              </a:ext>
            </a:extLst>
          </p:cNvPr>
          <p:cNvSpPr>
            <a:spLocks noGrp="1"/>
          </p:cNvSpPr>
          <p:nvPr>
            <p:ph idx="1"/>
          </p:nvPr>
        </p:nvSpPr>
        <p:spPr>
          <a:xfrm>
            <a:off x="838200" y="2749550"/>
            <a:ext cx="10163175" cy="2936875"/>
          </a:xfrm>
        </p:spPr>
        <p:txBody>
          <a:bodyPr/>
          <a:lstStyle/>
          <a:p>
            <a:pPr>
              <a:buFont typeface="Wingdings" panose="05000000000000000000" pitchFamily="2" charset="2"/>
              <a:buChar char="Ø"/>
            </a:pPr>
            <a:r>
              <a:rPr lang="en-IN" dirty="0"/>
              <a:t> To effectively predict the answer to the customers question.</a:t>
            </a:r>
          </a:p>
          <a:p>
            <a:pPr>
              <a:buFont typeface="Wingdings" panose="05000000000000000000" pitchFamily="2" charset="2"/>
              <a:buChar char="Ø"/>
            </a:pPr>
            <a:r>
              <a:rPr lang="en-IN" dirty="0"/>
              <a:t> To use a predictive model which gives the highest accuracy score by comparing the algorithms.</a:t>
            </a:r>
          </a:p>
          <a:p>
            <a:pPr>
              <a:buFont typeface="Wingdings" panose="05000000000000000000" pitchFamily="2" charset="2"/>
              <a:buChar char="Ø"/>
            </a:pPr>
            <a:r>
              <a:rPr lang="en-IN" dirty="0"/>
              <a:t> To make bridge between the customers and the bank</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808861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94A31-0D0F-83AD-3EEB-B4BBB53259B0}"/>
              </a:ext>
            </a:extLst>
          </p:cNvPr>
          <p:cNvSpPr>
            <a:spLocks noGrp="1"/>
          </p:cNvSpPr>
          <p:nvPr>
            <p:ph type="title"/>
          </p:nvPr>
        </p:nvSpPr>
        <p:spPr/>
        <p:txBody>
          <a:bodyPr/>
          <a:lstStyle/>
          <a:p>
            <a:r>
              <a:rPr lang="en-IN" b="1" dirty="0"/>
              <a:t>Flow of the project </a:t>
            </a:r>
          </a:p>
        </p:txBody>
      </p:sp>
      <p:sp>
        <p:nvSpPr>
          <p:cNvPr id="3" name="Content Placeholder 2">
            <a:extLst>
              <a:ext uri="{FF2B5EF4-FFF2-40B4-BE49-F238E27FC236}">
                <a16:creationId xmlns:a16="http://schemas.microsoft.com/office/drawing/2014/main" id="{8457BB1B-7A60-BD6E-5C50-CACCC81A0BA5}"/>
              </a:ext>
            </a:extLst>
          </p:cNvPr>
          <p:cNvSpPr>
            <a:spLocks noGrp="1"/>
          </p:cNvSpPr>
          <p:nvPr>
            <p:ph idx="1"/>
          </p:nvPr>
        </p:nvSpPr>
        <p:spPr>
          <a:xfrm>
            <a:off x="1097280" y="2293409"/>
            <a:ext cx="9942195" cy="3183466"/>
          </a:xfrm>
        </p:spPr>
        <p:txBody>
          <a:bodyPr/>
          <a:lstStyle/>
          <a:p>
            <a:r>
              <a:rPr lang="en-IN" dirty="0"/>
              <a:t>User interacts with a chatbot via the app UI</a:t>
            </a:r>
          </a:p>
          <a:p>
            <a:r>
              <a:rPr lang="en-IN" dirty="0"/>
              <a:t>User input is processed with Natural Language Understanding(NLU). The context is enriched with NLU-detected entities and keywords (e.g., a category questions belong to like loan, account etc..)</a:t>
            </a:r>
          </a:p>
          <a:p>
            <a:r>
              <a:rPr lang="en-IN" dirty="0"/>
              <a:t>The input and enriched context is sent to Assistant(bot). Assistant recognizes intent, entities and categories. It responds with a reply and/or action.</a:t>
            </a:r>
          </a:p>
          <a:p>
            <a:pPr marL="0" indent="0">
              <a:buNone/>
            </a:pPr>
            <a:endParaRPr lang="en-IN" dirty="0"/>
          </a:p>
        </p:txBody>
      </p:sp>
    </p:spTree>
    <p:extLst>
      <p:ext uri="{BB962C8B-B14F-4D97-AF65-F5344CB8AC3E}">
        <p14:creationId xmlns:p14="http://schemas.microsoft.com/office/powerpoint/2010/main" val="3130823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6950-46B7-0034-BE16-9A92012B36CE}"/>
              </a:ext>
            </a:extLst>
          </p:cNvPr>
          <p:cNvSpPr>
            <a:spLocks noGrp="1"/>
          </p:cNvSpPr>
          <p:nvPr>
            <p:ph type="title"/>
          </p:nvPr>
        </p:nvSpPr>
        <p:spPr>
          <a:xfrm>
            <a:off x="838199" y="269877"/>
            <a:ext cx="10515600" cy="1325563"/>
          </a:xfrm>
        </p:spPr>
        <p:txBody>
          <a:bodyPr>
            <a:normAutofit/>
          </a:bodyPr>
          <a:lstStyle/>
          <a:p>
            <a:r>
              <a:rPr lang="en-IN" b="1" dirty="0"/>
              <a:t>Project design with Flask architecture</a:t>
            </a:r>
          </a:p>
        </p:txBody>
      </p:sp>
      <p:pic>
        <p:nvPicPr>
          <p:cNvPr id="4" name="Picture 2">
            <a:extLst>
              <a:ext uri="{FF2B5EF4-FFF2-40B4-BE49-F238E27FC236}">
                <a16:creationId xmlns:a16="http://schemas.microsoft.com/office/drawing/2014/main" id="{15C1D861-BBBE-6ECF-EA67-478D911F27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54860" y="1848571"/>
            <a:ext cx="10837015" cy="4399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85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7A23-C969-ECBC-23E4-DEB701A0405A}"/>
              </a:ext>
            </a:extLst>
          </p:cNvPr>
          <p:cNvSpPr>
            <a:spLocks noGrp="1"/>
          </p:cNvSpPr>
          <p:nvPr>
            <p:ph type="title"/>
          </p:nvPr>
        </p:nvSpPr>
        <p:spPr>
          <a:xfrm>
            <a:off x="697972" y="147637"/>
            <a:ext cx="10684401" cy="1619250"/>
          </a:xfrm>
        </p:spPr>
        <p:txBody>
          <a:bodyPr>
            <a:noAutofit/>
          </a:bodyPr>
          <a:lstStyle/>
          <a:p>
            <a:r>
              <a:rPr lang="en-IN" sz="4400" b="1" dirty="0"/>
              <a:t>About the dataset and EDA</a:t>
            </a:r>
            <a:br>
              <a:rPr lang="en-IN" sz="4400" dirty="0"/>
            </a:br>
            <a:br>
              <a:rPr lang="en-IN" sz="1600" dirty="0"/>
            </a:br>
            <a:r>
              <a:rPr lang="en-IN" sz="1800" dirty="0"/>
              <a:t>The csv file consists </a:t>
            </a:r>
            <a:r>
              <a:rPr lang="en-US" sz="1800" dirty="0"/>
              <a:t>a raw data from M&amp;N baking queries. These queries are recorded from real-time BPO call tracks made from bank customers The dataset consists queries and responses along with  multiple categories depending on the type of queries.</a:t>
            </a:r>
            <a:br>
              <a:rPr lang="en-IN" sz="1800" dirty="0"/>
            </a:br>
            <a:endParaRPr lang="en-IN" sz="1600" dirty="0"/>
          </a:p>
        </p:txBody>
      </p:sp>
      <p:sp>
        <p:nvSpPr>
          <p:cNvPr id="3" name="Content Placeholder 2">
            <a:extLst>
              <a:ext uri="{FF2B5EF4-FFF2-40B4-BE49-F238E27FC236}">
                <a16:creationId xmlns:a16="http://schemas.microsoft.com/office/drawing/2014/main" id="{1349CDEE-DE33-1F28-0951-825ECD538029}"/>
              </a:ext>
            </a:extLst>
          </p:cNvPr>
          <p:cNvSpPr>
            <a:spLocks noGrp="1"/>
          </p:cNvSpPr>
          <p:nvPr>
            <p:ph type="body" idx="1"/>
          </p:nvPr>
        </p:nvSpPr>
        <p:spPr>
          <a:xfrm>
            <a:off x="707498" y="1876425"/>
            <a:ext cx="2946867" cy="576262"/>
          </a:xfrm>
        </p:spPr>
        <p:txBody>
          <a:bodyPr/>
          <a:lstStyle/>
          <a:p>
            <a:pPr marL="0" indent="0">
              <a:buNone/>
            </a:pPr>
            <a:endParaRPr lang="en-IN" dirty="0"/>
          </a:p>
          <a:p>
            <a:pPr marL="0" indent="0">
              <a:buNone/>
            </a:pPr>
            <a:endParaRPr lang="en-IN" sz="2400" dirty="0"/>
          </a:p>
          <a:p>
            <a:pPr marL="0" indent="0">
              <a:buNone/>
            </a:pPr>
            <a:r>
              <a:rPr lang="en-IN" dirty="0"/>
              <a:t>Dataset consists</a:t>
            </a:r>
          </a:p>
        </p:txBody>
      </p:sp>
      <p:sp>
        <p:nvSpPr>
          <p:cNvPr id="10" name="Text Placeholder 9">
            <a:extLst>
              <a:ext uri="{FF2B5EF4-FFF2-40B4-BE49-F238E27FC236}">
                <a16:creationId xmlns:a16="http://schemas.microsoft.com/office/drawing/2014/main" id="{EFE16A51-C9E3-1D4F-035F-710A7C9362F3}"/>
              </a:ext>
            </a:extLst>
          </p:cNvPr>
          <p:cNvSpPr>
            <a:spLocks noGrp="1"/>
          </p:cNvSpPr>
          <p:nvPr>
            <p:ph type="body" sz="half" idx="15"/>
          </p:nvPr>
        </p:nvSpPr>
        <p:spPr>
          <a:xfrm>
            <a:off x="809624" y="2607800"/>
            <a:ext cx="2946866" cy="1344151"/>
          </a:xfrm>
        </p:spPr>
        <p:txBody>
          <a:bodyPr/>
          <a:lstStyle/>
          <a:p>
            <a:endParaRPr lang="en-IN" dirty="0"/>
          </a:p>
        </p:txBody>
      </p:sp>
      <p:sp>
        <p:nvSpPr>
          <p:cNvPr id="8" name="Text Placeholder 7">
            <a:extLst>
              <a:ext uri="{FF2B5EF4-FFF2-40B4-BE49-F238E27FC236}">
                <a16:creationId xmlns:a16="http://schemas.microsoft.com/office/drawing/2014/main" id="{82A2D541-1B1C-1E52-BC6D-F7D49D568423}"/>
              </a:ext>
            </a:extLst>
          </p:cNvPr>
          <p:cNvSpPr>
            <a:spLocks noGrp="1"/>
          </p:cNvSpPr>
          <p:nvPr>
            <p:ph type="body" sz="quarter" idx="3"/>
          </p:nvPr>
        </p:nvSpPr>
        <p:spPr>
          <a:xfrm>
            <a:off x="4301134" y="1876425"/>
            <a:ext cx="3223104" cy="585787"/>
          </a:xfrm>
        </p:spPr>
        <p:txBody>
          <a:bodyPr/>
          <a:lstStyle/>
          <a:p>
            <a:r>
              <a:rPr lang="en-IN" sz="2000" dirty="0">
                <a:effectLst/>
                <a:latin typeface="Calibri" panose="020F0502020204030204" pitchFamily="34" charset="0"/>
                <a:ea typeface="Calibri" panose="020F0502020204030204" pitchFamily="34" charset="0"/>
                <a:cs typeface="Times New Roman" panose="02020603050405020304" pitchFamily="18" charset="0"/>
              </a:rPr>
              <a:t>Count of queries belonging to each categories </a:t>
            </a:r>
            <a:endParaRPr lang="en-IN" sz="2800" dirty="0"/>
          </a:p>
        </p:txBody>
      </p:sp>
      <p:sp>
        <p:nvSpPr>
          <p:cNvPr id="11" name="Text Placeholder 10">
            <a:extLst>
              <a:ext uri="{FF2B5EF4-FFF2-40B4-BE49-F238E27FC236}">
                <a16:creationId xmlns:a16="http://schemas.microsoft.com/office/drawing/2014/main" id="{D12CB960-CDA0-9F28-12B4-D75AA4C7588E}"/>
              </a:ext>
            </a:extLst>
          </p:cNvPr>
          <p:cNvSpPr>
            <a:spLocks noGrp="1"/>
          </p:cNvSpPr>
          <p:nvPr>
            <p:ph type="body" sz="half" idx="16"/>
          </p:nvPr>
        </p:nvSpPr>
        <p:spPr>
          <a:xfrm>
            <a:off x="4301133" y="2566063"/>
            <a:ext cx="3223104" cy="3672812"/>
          </a:xfrm>
        </p:spPr>
        <p:txBody>
          <a:bodyPr/>
          <a:lstStyle/>
          <a:p>
            <a:endParaRPr lang="en-IN" dirty="0"/>
          </a:p>
        </p:txBody>
      </p:sp>
      <p:sp>
        <p:nvSpPr>
          <p:cNvPr id="9" name="Text Placeholder 8">
            <a:extLst>
              <a:ext uri="{FF2B5EF4-FFF2-40B4-BE49-F238E27FC236}">
                <a16:creationId xmlns:a16="http://schemas.microsoft.com/office/drawing/2014/main" id="{2C2BD9AC-0022-4B71-65E6-908D23828EB2}"/>
              </a:ext>
            </a:extLst>
          </p:cNvPr>
          <p:cNvSpPr>
            <a:spLocks noGrp="1"/>
          </p:cNvSpPr>
          <p:nvPr>
            <p:ph type="body" sz="quarter" idx="13"/>
          </p:nvPr>
        </p:nvSpPr>
        <p:spPr/>
        <p:txBody>
          <a:bodyPr/>
          <a:lstStyle/>
          <a:p>
            <a:r>
              <a:rPr lang="en-IN" dirty="0"/>
              <a:t>Size of dataset</a:t>
            </a:r>
            <a:endParaRPr lang="en-IN" sz="2000" dirty="0"/>
          </a:p>
        </p:txBody>
      </p:sp>
      <p:graphicFrame>
        <p:nvGraphicFramePr>
          <p:cNvPr id="18" name="Diagram 17">
            <a:extLst>
              <a:ext uri="{FF2B5EF4-FFF2-40B4-BE49-F238E27FC236}">
                <a16:creationId xmlns:a16="http://schemas.microsoft.com/office/drawing/2014/main" id="{30C243AE-4BA1-F9C5-E122-2911CDBD08FC}"/>
              </a:ext>
            </a:extLst>
          </p:cNvPr>
          <p:cNvGraphicFramePr/>
          <p:nvPr>
            <p:extLst>
              <p:ext uri="{D42A27DB-BD31-4B8C-83A1-F6EECF244321}">
                <p14:modId xmlns:p14="http://schemas.microsoft.com/office/powerpoint/2010/main" val="2060700170"/>
              </p:ext>
            </p:extLst>
          </p:nvPr>
        </p:nvGraphicFramePr>
        <p:xfrm>
          <a:off x="7829037" y="2571750"/>
          <a:ext cx="3915288" cy="366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Table 6">
            <a:extLst>
              <a:ext uri="{FF2B5EF4-FFF2-40B4-BE49-F238E27FC236}">
                <a16:creationId xmlns:a16="http://schemas.microsoft.com/office/drawing/2014/main" id="{7BF2D2D2-2649-2A62-6CF6-7527D6B95165}"/>
              </a:ext>
            </a:extLst>
          </p:cNvPr>
          <p:cNvGraphicFramePr>
            <a:graphicFrameLocks noGrp="1"/>
          </p:cNvGraphicFramePr>
          <p:nvPr>
            <p:extLst>
              <p:ext uri="{D42A27DB-BD31-4B8C-83A1-F6EECF244321}">
                <p14:modId xmlns:p14="http://schemas.microsoft.com/office/powerpoint/2010/main" val="365703738"/>
              </p:ext>
            </p:extLst>
          </p:nvPr>
        </p:nvGraphicFramePr>
        <p:xfrm>
          <a:off x="4301132" y="2571750"/>
          <a:ext cx="3223103" cy="3661440"/>
        </p:xfrm>
        <a:graphic>
          <a:graphicData uri="http://schemas.openxmlformats.org/drawingml/2006/table">
            <a:tbl>
              <a:tblPr firstRow="1" firstCol="1" bandRow="1">
                <a:tableStyleId>{5C22544A-7EE6-4342-B048-85BDC9FD1C3A}</a:tableStyleId>
              </a:tblPr>
              <a:tblGrid>
                <a:gridCol w="1339602">
                  <a:extLst>
                    <a:ext uri="{9D8B030D-6E8A-4147-A177-3AD203B41FA5}">
                      <a16:colId xmlns:a16="http://schemas.microsoft.com/office/drawing/2014/main" val="1331868471"/>
                    </a:ext>
                  </a:extLst>
                </a:gridCol>
                <a:gridCol w="1883501">
                  <a:extLst>
                    <a:ext uri="{9D8B030D-6E8A-4147-A177-3AD203B41FA5}">
                      <a16:colId xmlns:a16="http://schemas.microsoft.com/office/drawing/2014/main" val="1599747708"/>
                    </a:ext>
                  </a:extLst>
                </a:gridCol>
              </a:tblGrid>
              <a:tr h="311790">
                <a:tc>
                  <a:txBody>
                    <a:bodyPr/>
                    <a:lstStyle/>
                    <a:p>
                      <a:pPr>
                        <a:lnSpc>
                          <a:spcPct val="107000"/>
                        </a:lnSpc>
                        <a:spcAft>
                          <a:spcPts val="800"/>
                        </a:spcAft>
                      </a:pPr>
                      <a:r>
                        <a:rPr lang="en-IN" sz="1400" b="1" dirty="0">
                          <a:effectLst/>
                        </a:rPr>
                        <a:t>Categories</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IN" sz="1400" b="1" dirty="0">
                          <a:effectLst/>
                        </a:rPr>
                        <a:t>Numbers of  queries</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56675937"/>
                  </a:ext>
                </a:extLst>
              </a:tr>
              <a:tr h="394184">
                <a:tc>
                  <a:txBody>
                    <a:bodyPr/>
                    <a:lstStyle/>
                    <a:p>
                      <a:pPr>
                        <a:lnSpc>
                          <a:spcPct val="107000"/>
                        </a:lnSpc>
                        <a:spcAft>
                          <a:spcPts val="800"/>
                        </a:spcAft>
                      </a:pPr>
                      <a:r>
                        <a:rPr lang="en-IN" sz="1400">
                          <a:effectLst/>
                        </a:rPr>
                        <a:t>Accounts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600" dirty="0">
                          <a:solidFill>
                            <a:schemeClr val="accent1"/>
                          </a:solidFill>
                          <a:effectLst/>
                        </a:rPr>
                        <a:t>315</a:t>
                      </a:r>
                      <a:endParaRPr lang="en-IN" sz="16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20702217"/>
                  </a:ext>
                </a:extLst>
              </a:tr>
              <a:tr h="342551">
                <a:tc>
                  <a:txBody>
                    <a:bodyPr/>
                    <a:lstStyle/>
                    <a:p>
                      <a:pPr>
                        <a:lnSpc>
                          <a:spcPct val="107000"/>
                        </a:lnSpc>
                        <a:spcAft>
                          <a:spcPts val="800"/>
                        </a:spcAft>
                      </a:pPr>
                      <a:r>
                        <a:rPr lang="en-IN" sz="1400">
                          <a:effectLst/>
                        </a:rPr>
                        <a:t>Cards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600" dirty="0">
                          <a:solidFill>
                            <a:schemeClr val="accent1"/>
                          </a:solidFill>
                          <a:effectLst/>
                        </a:rPr>
                        <a:t>403</a:t>
                      </a:r>
                      <a:endParaRPr lang="en-IN" sz="16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0005927"/>
                  </a:ext>
                </a:extLst>
              </a:tr>
              <a:tr h="453869">
                <a:tc>
                  <a:txBody>
                    <a:bodyPr/>
                    <a:lstStyle/>
                    <a:p>
                      <a:pPr>
                        <a:lnSpc>
                          <a:spcPct val="107000"/>
                        </a:lnSpc>
                        <a:spcAft>
                          <a:spcPts val="800"/>
                        </a:spcAft>
                      </a:pPr>
                      <a:r>
                        <a:rPr lang="en-IN" sz="1400">
                          <a:effectLst/>
                        </a:rPr>
                        <a:t>fundtransfer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600" dirty="0">
                          <a:solidFill>
                            <a:schemeClr val="accent1"/>
                          </a:solidFill>
                          <a:effectLst/>
                        </a:rPr>
                        <a:t>14</a:t>
                      </a:r>
                      <a:endParaRPr lang="en-IN" sz="16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86726684"/>
                  </a:ext>
                </a:extLst>
              </a:tr>
              <a:tr h="342551">
                <a:tc>
                  <a:txBody>
                    <a:bodyPr/>
                    <a:lstStyle/>
                    <a:p>
                      <a:pPr>
                        <a:lnSpc>
                          <a:spcPct val="107000"/>
                        </a:lnSpc>
                        <a:spcAft>
                          <a:spcPts val="800"/>
                        </a:spcAft>
                      </a:pPr>
                      <a:r>
                        <a:rPr lang="en-IN" sz="1400">
                          <a:effectLst/>
                        </a:rPr>
                        <a:t>Insurance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600" dirty="0">
                          <a:solidFill>
                            <a:schemeClr val="accent1"/>
                          </a:solidFill>
                          <a:effectLst/>
                        </a:rPr>
                        <a:t>469</a:t>
                      </a:r>
                      <a:endParaRPr lang="en-IN" sz="16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87030880"/>
                  </a:ext>
                </a:extLst>
              </a:tr>
              <a:tr h="455805">
                <a:tc>
                  <a:txBody>
                    <a:bodyPr/>
                    <a:lstStyle/>
                    <a:p>
                      <a:pPr>
                        <a:lnSpc>
                          <a:spcPct val="107000"/>
                        </a:lnSpc>
                        <a:spcAft>
                          <a:spcPts val="800"/>
                        </a:spcAft>
                      </a:pPr>
                      <a:r>
                        <a:rPr lang="en-IN" sz="1400" dirty="0">
                          <a:effectLst/>
                        </a:rPr>
                        <a:t>investments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600" dirty="0">
                          <a:solidFill>
                            <a:schemeClr val="accent1"/>
                          </a:solidFill>
                          <a:effectLst/>
                        </a:rPr>
                        <a:t>140</a:t>
                      </a:r>
                      <a:endParaRPr lang="en-IN" sz="16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74789714"/>
                  </a:ext>
                </a:extLst>
              </a:tr>
              <a:tr h="342551">
                <a:tc>
                  <a:txBody>
                    <a:bodyPr/>
                    <a:lstStyle/>
                    <a:p>
                      <a:pPr>
                        <a:lnSpc>
                          <a:spcPct val="107000"/>
                        </a:lnSpc>
                        <a:spcAft>
                          <a:spcPts val="800"/>
                        </a:spcAft>
                      </a:pPr>
                      <a:r>
                        <a:rPr lang="en-IN" sz="1400">
                          <a:effectLst/>
                        </a:rPr>
                        <a:t>Loans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600" dirty="0">
                          <a:solidFill>
                            <a:schemeClr val="accent1"/>
                          </a:solidFill>
                          <a:effectLst/>
                        </a:rPr>
                        <a:t>375</a:t>
                      </a:r>
                      <a:endParaRPr lang="en-IN" sz="16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40870833"/>
                  </a:ext>
                </a:extLst>
              </a:tr>
              <a:tr h="404670">
                <a:tc>
                  <a:txBody>
                    <a:bodyPr/>
                    <a:lstStyle/>
                    <a:p>
                      <a:pPr>
                        <a:lnSpc>
                          <a:spcPct val="107000"/>
                        </a:lnSpc>
                        <a:spcAft>
                          <a:spcPts val="800"/>
                        </a:spcAft>
                      </a:pPr>
                      <a:r>
                        <a:rPr lang="en-IN" sz="1400">
                          <a:effectLst/>
                        </a:rPr>
                        <a:t>Security</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600" dirty="0">
                          <a:solidFill>
                            <a:schemeClr val="accent1"/>
                          </a:solidFill>
                          <a:effectLst/>
                        </a:rPr>
                        <a:t>57</a:t>
                      </a:r>
                      <a:endParaRPr lang="en-IN" sz="16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98549859"/>
                  </a:ext>
                </a:extLst>
              </a:tr>
              <a:tr h="613469">
                <a:tc>
                  <a:txBody>
                    <a:bodyPr/>
                    <a:lstStyle/>
                    <a:p>
                      <a:pPr>
                        <a:lnSpc>
                          <a:spcPct val="107000"/>
                        </a:lnSpc>
                        <a:spcAft>
                          <a:spcPts val="800"/>
                        </a:spcAft>
                      </a:pPr>
                      <a:r>
                        <a:rPr lang="en-IN" sz="1400" dirty="0">
                          <a:effectLst/>
                        </a:rPr>
                        <a:t>Total Count of queries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600" dirty="0">
                          <a:solidFill>
                            <a:schemeClr val="accent1"/>
                          </a:solidFill>
                          <a:effectLst/>
                        </a:rPr>
                        <a:t>1773</a:t>
                      </a:r>
                      <a:endParaRPr lang="en-IN" sz="16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36689315"/>
                  </a:ext>
                </a:extLst>
              </a:tr>
            </a:tbl>
          </a:graphicData>
        </a:graphic>
      </p:graphicFrame>
      <p:graphicFrame>
        <p:nvGraphicFramePr>
          <p:cNvPr id="19" name="Table 19">
            <a:extLst>
              <a:ext uri="{FF2B5EF4-FFF2-40B4-BE49-F238E27FC236}">
                <a16:creationId xmlns:a16="http://schemas.microsoft.com/office/drawing/2014/main" id="{BDDD763A-2030-C9FC-A390-C72388DF065F}"/>
              </a:ext>
            </a:extLst>
          </p:cNvPr>
          <p:cNvGraphicFramePr>
            <a:graphicFrameLocks noGrp="1"/>
          </p:cNvGraphicFramePr>
          <p:nvPr>
            <p:extLst>
              <p:ext uri="{D42A27DB-BD31-4B8C-83A1-F6EECF244321}">
                <p14:modId xmlns:p14="http://schemas.microsoft.com/office/powerpoint/2010/main" val="2966887784"/>
              </p:ext>
            </p:extLst>
          </p:nvPr>
        </p:nvGraphicFramePr>
        <p:xfrm>
          <a:off x="707498" y="2607800"/>
          <a:ext cx="3048992" cy="2383815"/>
        </p:xfrm>
        <a:graphic>
          <a:graphicData uri="http://schemas.openxmlformats.org/drawingml/2006/table">
            <a:tbl>
              <a:tblPr firstRow="1" bandRow="1">
                <a:tableStyleId>{5C22544A-7EE6-4342-B048-85BDC9FD1C3A}</a:tableStyleId>
              </a:tblPr>
              <a:tblGrid>
                <a:gridCol w="1524496">
                  <a:extLst>
                    <a:ext uri="{9D8B030D-6E8A-4147-A177-3AD203B41FA5}">
                      <a16:colId xmlns:a16="http://schemas.microsoft.com/office/drawing/2014/main" val="2082178565"/>
                    </a:ext>
                  </a:extLst>
                </a:gridCol>
                <a:gridCol w="1524496">
                  <a:extLst>
                    <a:ext uri="{9D8B030D-6E8A-4147-A177-3AD203B41FA5}">
                      <a16:colId xmlns:a16="http://schemas.microsoft.com/office/drawing/2014/main" val="3846972805"/>
                    </a:ext>
                  </a:extLst>
                </a:gridCol>
              </a:tblGrid>
              <a:tr h="476763">
                <a:tc>
                  <a:txBody>
                    <a:bodyPr/>
                    <a:lstStyle/>
                    <a:p>
                      <a:r>
                        <a:rPr lang="en-IN" dirty="0">
                          <a:solidFill>
                            <a:schemeClr val="bg1">
                              <a:lumMod val="65000"/>
                              <a:lumOff val="35000"/>
                            </a:schemeClr>
                          </a:solidFill>
                        </a:rPr>
                        <a:t>Columns</a:t>
                      </a:r>
                    </a:p>
                  </a:txBody>
                  <a:tcPr/>
                </a:tc>
                <a:tc>
                  <a:txBody>
                    <a:bodyPr/>
                    <a:lstStyle/>
                    <a:p>
                      <a:r>
                        <a:rPr lang="en-IN" dirty="0">
                          <a:solidFill>
                            <a:schemeClr val="bg1">
                              <a:lumMod val="65000"/>
                              <a:lumOff val="35000"/>
                            </a:schemeClr>
                          </a:solidFill>
                        </a:rPr>
                        <a:t>3</a:t>
                      </a:r>
                    </a:p>
                  </a:txBody>
                  <a:tcPr/>
                </a:tc>
                <a:extLst>
                  <a:ext uri="{0D108BD9-81ED-4DB2-BD59-A6C34878D82A}">
                    <a16:rowId xmlns:a16="http://schemas.microsoft.com/office/drawing/2014/main" val="2494345292"/>
                  </a:ext>
                </a:extLst>
              </a:tr>
              <a:tr h="476763">
                <a:tc>
                  <a:txBody>
                    <a:bodyPr/>
                    <a:lstStyle/>
                    <a:p>
                      <a:r>
                        <a:rPr lang="en-IN" dirty="0">
                          <a:solidFill>
                            <a:schemeClr val="accent1"/>
                          </a:solidFill>
                        </a:rPr>
                        <a:t>Rows</a:t>
                      </a:r>
                    </a:p>
                  </a:txBody>
                  <a:tcPr/>
                </a:tc>
                <a:tc>
                  <a:txBody>
                    <a:bodyPr/>
                    <a:lstStyle/>
                    <a:p>
                      <a:r>
                        <a:rPr lang="en-IN" dirty="0">
                          <a:solidFill>
                            <a:schemeClr val="accent1"/>
                          </a:solidFill>
                        </a:rPr>
                        <a:t>1773</a:t>
                      </a:r>
                    </a:p>
                  </a:txBody>
                  <a:tcPr/>
                </a:tc>
                <a:extLst>
                  <a:ext uri="{0D108BD9-81ED-4DB2-BD59-A6C34878D82A}">
                    <a16:rowId xmlns:a16="http://schemas.microsoft.com/office/drawing/2014/main" val="1870252915"/>
                  </a:ext>
                </a:extLst>
              </a:tr>
              <a:tr h="476763">
                <a:tc>
                  <a:txBody>
                    <a:bodyPr/>
                    <a:lstStyle/>
                    <a:p>
                      <a:r>
                        <a:rPr lang="en-IN" dirty="0">
                          <a:solidFill>
                            <a:schemeClr val="bg1"/>
                          </a:solidFill>
                        </a:rPr>
                        <a:t>Categories</a:t>
                      </a:r>
                    </a:p>
                  </a:txBody>
                  <a:tcPr>
                    <a:solidFill>
                      <a:schemeClr val="accent1"/>
                    </a:solidFill>
                  </a:tcPr>
                </a:tc>
                <a:tc>
                  <a:txBody>
                    <a:bodyPr/>
                    <a:lstStyle/>
                    <a:p>
                      <a:r>
                        <a:rPr lang="en-IN" dirty="0">
                          <a:solidFill>
                            <a:schemeClr val="bg1"/>
                          </a:solidFill>
                        </a:rPr>
                        <a:t>7</a:t>
                      </a:r>
                    </a:p>
                  </a:txBody>
                  <a:tcPr>
                    <a:solidFill>
                      <a:schemeClr val="accent1"/>
                    </a:solidFill>
                  </a:tcPr>
                </a:tc>
                <a:extLst>
                  <a:ext uri="{0D108BD9-81ED-4DB2-BD59-A6C34878D82A}">
                    <a16:rowId xmlns:a16="http://schemas.microsoft.com/office/drawing/2014/main" val="2084973450"/>
                  </a:ext>
                </a:extLst>
              </a:tr>
              <a:tr h="476763">
                <a:tc>
                  <a:txBody>
                    <a:bodyPr/>
                    <a:lstStyle/>
                    <a:p>
                      <a:r>
                        <a:rPr lang="en-IN" dirty="0">
                          <a:solidFill>
                            <a:schemeClr val="accent1"/>
                          </a:solidFill>
                        </a:rPr>
                        <a:t>Null values</a:t>
                      </a:r>
                    </a:p>
                  </a:txBody>
                  <a:tcPr/>
                </a:tc>
                <a:tc>
                  <a:txBody>
                    <a:bodyPr/>
                    <a:lstStyle/>
                    <a:p>
                      <a:r>
                        <a:rPr lang="en-IN" dirty="0">
                          <a:solidFill>
                            <a:schemeClr val="accent1"/>
                          </a:solidFill>
                        </a:rPr>
                        <a:t>None</a:t>
                      </a:r>
                    </a:p>
                  </a:txBody>
                  <a:tcPr/>
                </a:tc>
                <a:extLst>
                  <a:ext uri="{0D108BD9-81ED-4DB2-BD59-A6C34878D82A}">
                    <a16:rowId xmlns:a16="http://schemas.microsoft.com/office/drawing/2014/main" val="1720393354"/>
                  </a:ext>
                </a:extLst>
              </a:tr>
              <a:tr h="476763">
                <a:tc>
                  <a:txBody>
                    <a:bodyPr/>
                    <a:lstStyle/>
                    <a:p>
                      <a:r>
                        <a:rPr lang="en-IN" dirty="0">
                          <a:solidFill>
                            <a:schemeClr val="bg1"/>
                          </a:solidFill>
                        </a:rPr>
                        <a:t>Duplicates</a:t>
                      </a:r>
                    </a:p>
                  </a:txBody>
                  <a:tcPr>
                    <a:solidFill>
                      <a:schemeClr val="accent1"/>
                    </a:solidFill>
                  </a:tcPr>
                </a:tc>
                <a:tc>
                  <a:txBody>
                    <a:bodyPr/>
                    <a:lstStyle/>
                    <a:p>
                      <a:r>
                        <a:rPr lang="en-IN" dirty="0">
                          <a:solidFill>
                            <a:schemeClr val="bg1"/>
                          </a:solidFill>
                        </a:rPr>
                        <a:t>430</a:t>
                      </a:r>
                    </a:p>
                  </a:txBody>
                  <a:tcPr>
                    <a:solidFill>
                      <a:schemeClr val="accent1"/>
                    </a:solidFill>
                  </a:tcPr>
                </a:tc>
                <a:extLst>
                  <a:ext uri="{0D108BD9-81ED-4DB2-BD59-A6C34878D82A}">
                    <a16:rowId xmlns:a16="http://schemas.microsoft.com/office/drawing/2014/main" val="1063615547"/>
                  </a:ext>
                </a:extLst>
              </a:tr>
            </a:tbl>
          </a:graphicData>
        </a:graphic>
      </p:graphicFrame>
    </p:spTree>
    <p:extLst>
      <p:ext uri="{BB962C8B-B14F-4D97-AF65-F5344CB8AC3E}">
        <p14:creationId xmlns:p14="http://schemas.microsoft.com/office/powerpoint/2010/main" val="8240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wipe(down)">
                                      <p:cBhvr>
                                        <p:cTn id="15" dur="500"/>
                                        <p:tgtEl>
                                          <p:spTgt spid="8">
                                            <p:txEl>
                                              <p:pRg st="0" end="0"/>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wipe(down)">
                                      <p:cBhvr>
                                        <p:cTn id="23" dur="500"/>
                                        <p:tgtEl>
                                          <p:spTgt spid="9">
                                            <p:txEl>
                                              <p:pRg st="0" end="0"/>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9" grpId="0" build="p"/>
      <p:bldGraphic spid="18"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892-ED9F-91B7-3D5B-6758E518E50F}"/>
              </a:ext>
            </a:extLst>
          </p:cNvPr>
          <p:cNvSpPr>
            <a:spLocks noGrp="1"/>
          </p:cNvSpPr>
          <p:nvPr>
            <p:ph type="title"/>
          </p:nvPr>
        </p:nvSpPr>
        <p:spPr>
          <a:xfrm>
            <a:off x="433387" y="1"/>
            <a:ext cx="10515600" cy="1325563"/>
          </a:xfrm>
        </p:spPr>
        <p:txBody>
          <a:bodyPr>
            <a:normAutofit/>
          </a:bodyPr>
          <a:lstStyle/>
          <a:p>
            <a:r>
              <a:rPr lang="en-IN" b="1" dirty="0"/>
              <a:t>Data Visualization </a:t>
            </a:r>
          </a:p>
        </p:txBody>
      </p:sp>
      <p:sp>
        <p:nvSpPr>
          <p:cNvPr id="3" name="Content Placeholder 2">
            <a:extLst>
              <a:ext uri="{FF2B5EF4-FFF2-40B4-BE49-F238E27FC236}">
                <a16:creationId xmlns:a16="http://schemas.microsoft.com/office/drawing/2014/main" id="{53BC7505-76E6-2828-BDCE-A9E6A0937788}"/>
              </a:ext>
            </a:extLst>
          </p:cNvPr>
          <p:cNvSpPr>
            <a:spLocks noGrp="1"/>
          </p:cNvSpPr>
          <p:nvPr>
            <p:ph idx="1"/>
          </p:nvPr>
        </p:nvSpPr>
        <p:spPr>
          <a:xfrm>
            <a:off x="309563" y="1788373"/>
            <a:ext cx="10613211" cy="4655292"/>
          </a:xfrm>
        </p:spPr>
        <p:txBody>
          <a:bodyPr/>
          <a:lstStyle/>
          <a:p>
            <a:r>
              <a:rPr lang="en-IN" dirty="0"/>
              <a:t>Have used seaborn and matplotlib for EDA and visualizing the data</a:t>
            </a:r>
          </a:p>
          <a:p>
            <a:pPr>
              <a:lnSpc>
                <a:spcPct val="107000"/>
              </a:lnSpc>
              <a:spcBef>
                <a:spcPts val="300"/>
              </a:spcBef>
              <a:spcAft>
                <a:spcPts val="800"/>
              </a:spcAft>
            </a:pPr>
            <a:r>
              <a:rPr lang="en-IN" dirty="0"/>
              <a:t>Count plot and histogram plot is used on Class column to see how they are distributed.</a:t>
            </a:r>
          </a:p>
          <a:p>
            <a:pPr>
              <a:lnSpc>
                <a:spcPct val="107000"/>
              </a:lnSpc>
              <a:spcBef>
                <a:spcPts val="300"/>
              </a:spcBef>
              <a:spcAft>
                <a:spcPts val="800"/>
              </a:spcAft>
            </a:pPr>
            <a:r>
              <a:rPr lang="en-IN" dirty="0"/>
              <a:t>Used ‘wordcloud’ on Question and Answer to view the frequency of words used in the respective columns.</a:t>
            </a:r>
          </a:p>
          <a:p>
            <a:pPr lvl="8"/>
            <a:endParaRPr lang="en-IN" dirty="0"/>
          </a:p>
          <a:p>
            <a:pPr lvl="8"/>
            <a:endParaRPr lang="en-IN" dirty="0"/>
          </a:p>
        </p:txBody>
      </p:sp>
      <p:pic>
        <p:nvPicPr>
          <p:cNvPr id="2054" name="Picture 6">
            <a:extLst>
              <a:ext uri="{FF2B5EF4-FFF2-40B4-BE49-F238E27FC236}">
                <a16:creationId xmlns:a16="http://schemas.microsoft.com/office/drawing/2014/main" id="{564ECBA7-C46E-2EE2-E401-B7EEB240C3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3340843"/>
            <a:ext cx="4478410" cy="30123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FBC3434-C331-0F3C-0063-9D80D51E6A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89879" y="3398700"/>
            <a:ext cx="6144896" cy="2792550"/>
          </a:xfrm>
          <a:prstGeom prst="rect">
            <a:avLst/>
          </a:prstGeom>
          <a:noFill/>
          <a:ln>
            <a:noFill/>
          </a:ln>
        </p:spPr>
      </p:pic>
    </p:spTree>
    <p:extLst>
      <p:ext uri="{BB962C8B-B14F-4D97-AF65-F5344CB8AC3E}">
        <p14:creationId xmlns:p14="http://schemas.microsoft.com/office/powerpoint/2010/main" val="330961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wipe(down)">
                                      <p:cBhvr>
                                        <p:cTn id="7" dur="500"/>
                                        <p:tgtEl>
                                          <p:spTgt spid="20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AE72A-589F-84A8-DFEB-2ADAE2F3FF44}"/>
              </a:ext>
            </a:extLst>
          </p:cNvPr>
          <p:cNvSpPr>
            <a:spLocks noGrp="1"/>
          </p:cNvSpPr>
          <p:nvPr>
            <p:ph type="title"/>
          </p:nvPr>
        </p:nvSpPr>
        <p:spPr/>
        <p:txBody>
          <a:bodyPr/>
          <a:lstStyle/>
          <a:p>
            <a:r>
              <a:rPr lang="en-IN" b="1" dirty="0"/>
              <a:t>Pre-processing of Data</a:t>
            </a:r>
          </a:p>
        </p:txBody>
      </p:sp>
      <p:sp>
        <p:nvSpPr>
          <p:cNvPr id="3" name="Content Placeholder 2">
            <a:extLst>
              <a:ext uri="{FF2B5EF4-FFF2-40B4-BE49-F238E27FC236}">
                <a16:creationId xmlns:a16="http://schemas.microsoft.com/office/drawing/2014/main" id="{A7E92CD9-2A51-8B07-5BB2-EE15A3205ACF}"/>
              </a:ext>
            </a:extLst>
          </p:cNvPr>
          <p:cNvSpPr>
            <a:spLocks noGrp="1"/>
          </p:cNvSpPr>
          <p:nvPr>
            <p:ph idx="1"/>
          </p:nvPr>
        </p:nvSpPr>
        <p:spPr/>
        <p:txBody>
          <a:bodyPr>
            <a:normAutofit/>
          </a:bodyPr>
          <a:lstStyle/>
          <a:p>
            <a:pPr marL="0" indent="0">
              <a:lnSpc>
                <a:spcPct val="107000"/>
              </a:lnSpc>
              <a:spcAft>
                <a:spcPts val="800"/>
              </a:spcAft>
              <a:buNone/>
            </a:pPr>
            <a:r>
              <a:rPr lang="en-IN" dirty="0"/>
              <a:t>Below techniques have been implemented for pre-processing the data- </a:t>
            </a:r>
          </a:p>
          <a:p>
            <a:pPr>
              <a:lnSpc>
                <a:spcPct val="107000"/>
              </a:lnSpc>
              <a:spcAft>
                <a:spcPts val="800"/>
              </a:spcAft>
            </a:pPr>
            <a:r>
              <a:rPr lang="en-IN" dirty="0"/>
              <a:t> Casing - handling conversion of uppercase/lowercase</a:t>
            </a:r>
          </a:p>
          <a:p>
            <a:pPr>
              <a:lnSpc>
                <a:spcPct val="107000"/>
              </a:lnSpc>
              <a:spcAft>
                <a:spcPts val="800"/>
              </a:spcAft>
            </a:pPr>
            <a:r>
              <a:rPr lang="en-IN" dirty="0"/>
              <a:t> Noise Removal - unwanted characters punctuation marks, special char, etc</a:t>
            </a:r>
          </a:p>
          <a:p>
            <a:pPr>
              <a:lnSpc>
                <a:spcPct val="107000"/>
              </a:lnSpc>
              <a:spcAft>
                <a:spcPts val="800"/>
              </a:spcAft>
            </a:pPr>
            <a:r>
              <a:rPr lang="en-IN" dirty="0"/>
              <a:t> Tokenization - to convert all texts into tokens(all tokens would be words separated by spaces)</a:t>
            </a:r>
          </a:p>
          <a:p>
            <a:pPr>
              <a:lnSpc>
                <a:spcPct val="107000"/>
              </a:lnSpc>
              <a:spcAft>
                <a:spcPts val="800"/>
              </a:spcAft>
            </a:pPr>
            <a:r>
              <a:rPr lang="en-IN" dirty="0"/>
              <a:t> Stop words removal - some words don't contribute much to ML model so remove them(they  don’t contain any important significance)</a:t>
            </a:r>
          </a:p>
          <a:p>
            <a:pPr>
              <a:lnSpc>
                <a:spcPct val="107000"/>
              </a:lnSpc>
              <a:spcAft>
                <a:spcPts val="800"/>
              </a:spcAft>
            </a:pPr>
            <a:r>
              <a:rPr lang="en-IN" dirty="0"/>
              <a:t>  Text Normalization (Stemming/lemmatization)- this is based on stemming and lemmatization</a:t>
            </a:r>
          </a:p>
          <a:p>
            <a:endParaRPr lang="en-IN" dirty="0"/>
          </a:p>
        </p:txBody>
      </p:sp>
    </p:spTree>
    <p:extLst>
      <p:ext uri="{BB962C8B-B14F-4D97-AF65-F5344CB8AC3E}">
        <p14:creationId xmlns:p14="http://schemas.microsoft.com/office/powerpoint/2010/main" val="406249898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0</TotalTime>
  <Words>904</Words>
  <Application>Microsoft Office PowerPoint</Application>
  <PresentationFormat>Widescreen</PresentationFormat>
  <Paragraphs>128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Edwardian Script ITC</vt:lpstr>
      <vt:lpstr>Wingdings</vt:lpstr>
      <vt:lpstr>Retrospect</vt:lpstr>
      <vt:lpstr>Bank Query Chat-Bot Using Machine Learning </vt:lpstr>
      <vt:lpstr>Agenda</vt:lpstr>
      <vt:lpstr>Introduction </vt:lpstr>
      <vt:lpstr>Objective </vt:lpstr>
      <vt:lpstr>Flow of the project </vt:lpstr>
      <vt:lpstr>Project design with Flask architecture</vt:lpstr>
      <vt:lpstr>About the dataset and EDA  The csv file consists a raw data from M&amp;N baking queries. These queries are recorded from real-time BPO call tracks made from bank customers The dataset consists queries and responses along with  multiple categories depending on the type of queries. </vt:lpstr>
      <vt:lpstr>Data Visualization </vt:lpstr>
      <vt:lpstr>Pre-processing of Data</vt:lpstr>
      <vt:lpstr>Feature Extraction </vt:lpstr>
      <vt:lpstr>Algorithms Applied</vt:lpstr>
      <vt:lpstr>Performance Measurements of models</vt:lpstr>
      <vt:lpstr>Python files for handling data cleansing and bot response </vt:lpstr>
      <vt:lpstr>Screenshot of output on the terminal  </vt:lpstr>
      <vt:lpstr>Screenshot of output on web-app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Query Chat-Bot </dc:title>
  <dc:creator>Manjula</dc:creator>
  <cp:lastModifiedBy>Manjula</cp:lastModifiedBy>
  <cp:revision>37</cp:revision>
  <dcterms:created xsi:type="dcterms:W3CDTF">2022-12-13T08:13:11Z</dcterms:created>
  <dcterms:modified xsi:type="dcterms:W3CDTF">2022-12-22T14:25:23Z</dcterms:modified>
</cp:coreProperties>
</file>