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9" r:id="rId3"/>
    <p:sldId id="290" r:id="rId4"/>
    <p:sldId id="257" r:id="rId5"/>
    <p:sldId id="258" r:id="rId6"/>
    <p:sldId id="291" r:id="rId7"/>
    <p:sldId id="259" r:id="rId8"/>
    <p:sldId id="260" r:id="rId9"/>
    <p:sldId id="261" r:id="rId10"/>
    <p:sldId id="292" r:id="rId11"/>
    <p:sldId id="293" r:id="rId12"/>
    <p:sldId id="294" r:id="rId13"/>
    <p:sldId id="295" r:id="rId14"/>
    <p:sldId id="262" r:id="rId15"/>
    <p:sldId id="263" r:id="rId16"/>
    <p:sldId id="264" r:id="rId17"/>
    <p:sldId id="265" r:id="rId18"/>
    <p:sldId id="267" r:id="rId19"/>
    <p:sldId id="307" r:id="rId20"/>
    <p:sldId id="268" r:id="rId21"/>
    <p:sldId id="300" r:id="rId22"/>
    <p:sldId id="301" r:id="rId23"/>
    <p:sldId id="269" r:id="rId24"/>
    <p:sldId id="266" r:id="rId25"/>
    <p:sldId id="299" r:id="rId26"/>
    <p:sldId id="296" r:id="rId27"/>
    <p:sldId id="271" r:id="rId28"/>
    <p:sldId id="272" r:id="rId29"/>
    <p:sldId id="273" r:id="rId30"/>
    <p:sldId id="274" r:id="rId31"/>
    <p:sldId id="275" r:id="rId32"/>
    <p:sldId id="284" r:id="rId33"/>
    <p:sldId id="285" r:id="rId34"/>
    <p:sldId id="286" r:id="rId35"/>
    <p:sldId id="287" r:id="rId36"/>
    <p:sldId id="305" r:id="rId37"/>
    <p:sldId id="302" r:id="rId38"/>
    <p:sldId id="306" r:id="rId39"/>
    <p:sldId id="270" r:id="rId40"/>
    <p:sldId id="276" r:id="rId41"/>
    <p:sldId id="277" r:id="rId42"/>
    <p:sldId id="304" r:id="rId43"/>
    <p:sldId id="278" r:id="rId44"/>
    <p:sldId id="279" r:id="rId45"/>
    <p:sldId id="280" r:id="rId46"/>
    <p:sldId id="281" r:id="rId47"/>
    <p:sldId id="283" r:id="rId48"/>
    <p:sldId id="282" r:id="rId49"/>
    <p:sldId id="303" r:id="rId50"/>
    <p:sldId id="308" r:id="rId51"/>
    <p:sldId id="309" r:id="rId52"/>
    <p:sldId id="28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603AC5-75FB-6954-5192-5F643CD4A999}" v="43" dt="2022-02-21T07:54:25.712"/>
    <p1510:client id="{B083C747-6A2B-4B12-831D-2C5A8F738AAD}" v="112" dt="2021-09-06T12:10:45.817"/>
    <p1510:client id="{D153216E-DECC-1B00-C673-28E5B2FC0743}" v="39" dt="2022-08-19T10:16:27.52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9" d="100"/>
          <a:sy n="119" d="100"/>
        </p:scale>
        <p:origin x="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A0EE960-5A4E-462F-8814-2D85FC57AE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1C51CC-28D3-402A-8EC2-939AE7C9F622}">
      <dgm:prSet/>
      <dgm:spPr/>
      <dgm:t>
        <a:bodyPr/>
        <a:lstStyle/>
        <a:p>
          <a:pPr>
            <a:lnSpc>
              <a:spcPct val="100000"/>
            </a:lnSpc>
          </a:pPr>
          <a:r>
            <a:rPr lang="es-ES"/>
            <a:t>Javascript es uno de los lenguajes más utilizados en el mundo de la programación</a:t>
          </a:r>
          <a:endParaRPr lang="en-US"/>
        </a:p>
      </dgm:t>
    </dgm:pt>
    <dgm:pt modelId="{BEEDC59E-350D-4D3A-84F6-E080EA085962}" type="parTrans" cxnId="{467EC870-56EE-49AD-9B62-B0F9A81FA0E7}">
      <dgm:prSet/>
      <dgm:spPr/>
      <dgm:t>
        <a:bodyPr/>
        <a:lstStyle/>
        <a:p>
          <a:endParaRPr lang="en-US"/>
        </a:p>
      </dgm:t>
    </dgm:pt>
    <dgm:pt modelId="{CAE15CDC-E049-4A0F-A34E-2BB60455C896}" type="sibTrans" cxnId="{467EC870-56EE-49AD-9B62-B0F9A81FA0E7}">
      <dgm:prSet/>
      <dgm:spPr/>
      <dgm:t>
        <a:bodyPr/>
        <a:lstStyle/>
        <a:p>
          <a:endParaRPr lang="en-US"/>
        </a:p>
      </dgm:t>
    </dgm:pt>
    <dgm:pt modelId="{3A969F4C-0033-42C4-B684-E24042F6E7A4}">
      <dgm:prSet/>
      <dgm:spPr/>
      <dgm:t>
        <a:bodyPr/>
        <a:lstStyle/>
        <a:p>
          <a:pPr>
            <a:lnSpc>
              <a:spcPct val="100000"/>
            </a:lnSpc>
          </a:pPr>
          <a:r>
            <a:rPr lang="es-ES"/>
            <a:t>Entre sus características, puede declarar variables, funciones, tipos y realizar bucles</a:t>
          </a:r>
          <a:endParaRPr lang="en-US"/>
        </a:p>
      </dgm:t>
    </dgm:pt>
    <dgm:pt modelId="{228FE32A-ECBD-4CE8-B0F3-E461343BFD0F}" type="parTrans" cxnId="{006E04A5-1AF0-4BFB-91EB-346FD42AA84E}">
      <dgm:prSet/>
      <dgm:spPr/>
      <dgm:t>
        <a:bodyPr/>
        <a:lstStyle/>
        <a:p>
          <a:endParaRPr lang="en-US"/>
        </a:p>
      </dgm:t>
    </dgm:pt>
    <dgm:pt modelId="{D5BCA2E3-53F3-48AA-AC18-B59E253E8BDF}" type="sibTrans" cxnId="{006E04A5-1AF0-4BFB-91EB-346FD42AA84E}">
      <dgm:prSet/>
      <dgm:spPr/>
      <dgm:t>
        <a:bodyPr/>
        <a:lstStyle/>
        <a:p>
          <a:endParaRPr lang="en-US"/>
        </a:p>
      </dgm:t>
    </dgm:pt>
    <dgm:pt modelId="{04412605-5C67-4CA6-A1E5-68425A5A0123}">
      <dgm:prSet/>
      <dgm:spPr/>
      <dgm:t>
        <a:bodyPr/>
        <a:lstStyle/>
        <a:p>
          <a:pPr>
            <a:lnSpc>
              <a:spcPct val="100000"/>
            </a:lnSpc>
          </a:pPr>
          <a:r>
            <a:rPr lang="es-ES"/>
            <a:t>Permite modificar características de los elementos HTML</a:t>
          </a:r>
          <a:endParaRPr lang="en-US"/>
        </a:p>
      </dgm:t>
    </dgm:pt>
    <dgm:pt modelId="{CF7F31C1-F81A-4CF8-82F8-05B4ADB1404F}" type="parTrans" cxnId="{634CEBB0-6DE0-4E13-894F-69C5314C161F}">
      <dgm:prSet/>
      <dgm:spPr/>
      <dgm:t>
        <a:bodyPr/>
        <a:lstStyle/>
        <a:p>
          <a:endParaRPr lang="en-US"/>
        </a:p>
      </dgm:t>
    </dgm:pt>
    <dgm:pt modelId="{083D3D09-9894-442A-9E8D-D6CEF5459FE1}" type="sibTrans" cxnId="{634CEBB0-6DE0-4E13-894F-69C5314C161F}">
      <dgm:prSet/>
      <dgm:spPr/>
      <dgm:t>
        <a:bodyPr/>
        <a:lstStyle/>
        <a:p>
          <a:endParaRPr lang="en-US"/>
        </a:p>
      </dgm:t>
    </dgm:pt>
    <dgm:pt modelId="{5A73B3C7-2174-2344-801F-37A129C0436E}">
      <dgm:prSet/>
      <dgm:spPr/>
      <dgm:t>
        <a:bodyPr/>
        <a:lstStyle/>
        <a:p>
          <a:pPr>
            <a:lnSpc>
              <a:spcPct val="100000"/>
            </a:lnSpc>
          </a:pPr>
          <a:r>
            <a:rPr lang="es-ES" dirty="0"/>
            <a:t>No es un lenguaje tipado</a:t>
          </a:r>
        </a:p>
      </dgm:t>
    </dgm:pt>
    <dgm:pt modelId="{26F81C91-A9E5-2843-A451-E9CEE3EFA32F}" type="parTrans" cxnId="{9C25B6ED-2AC6-D647-8D94-039F9F2FF82F}">
      <dgm:prSet/>
      <dgm:spPr/>
      <dgm:t>
        <a:bodyPr/>
        <a:lstStyle/>
        <a:p>
          <a:endParaRPr lang="es-ES"/>
        </a:p>
      </dgm:t>
    </dgm:pt>
    <dgm:pt modelId="{F2F81E27-EFC4-8349-9CED-4DEB3F5480A4}" type="sibTrans" cxnId="{9C25B6ED-2AC6-D647-8D94-039F9F2FF82F}">
      <dgm:prSet/>
      <dgm:spPr/>
      <dgm:t>
        <a:bodyPr/>
        <a:lstStyle/>
        <a:p>
          <a:endParaRPr lang="es-ES"/>
        </a:p>
      </dgm:t>
    </dgm:pt>
    <dgm:pt modelId="{6DE4098C-C78C-42D1-BCE7-23986584F17E}" type="pres">
      <dgm:prSet presAssocID="{CA0EE960-5A4E-462F-8814-2D85FC57AE37}" presName="root" presStyleCnt="0">
        <dgm:presLayoutVars>
          <dgm:dir/>
          <dgm:resizeHandles val="exact"/>
        </dgm:presLayoutVars>
      </dgm:prSet>
      <dgm:spPr/>
    </dgm:pt>
    <dgm:pt modelId="{17E4AAC8-36EE-4029-96F1-E3E1A2623C22}" type="pres">
      <dgm:prSet presAssocID="{0F1C51CC-28D3-402A-8EC2-939AE7C9F622}" presName="compNode" presStyleCnt="0"/>
      <dgm:spPr/>
    </dgm:pt>
    <dgm:pt modelId="{9B48FABC-4157-45A5-9D6E-76DB899C9E62}" type="pres">
      <dgm:prSet presAssocID="{0F1C51CC-28D3-402A-8EC2-939AE7C9F622}" presName="bgRect" presStyleLbl="bgShp" presStyleIdx="0" presStyleCnt="4"/>
      <dgm:spPr/>
    </dgm:pt>
    <dgm:pt modelId="{55A1DE58-B9AA-46FF-A493-88D9B37DA456}" type="pres">
      <dgm:prSet presAssocID="{0F1C51CC-28D3-402A-8EC2-939AE7C9F6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CAFCAC69-67D3-4C87-8C11-B17387F8B2F1}" type="pres">
      <dgm:prSet presAssocID="{0F1C51CC-28D3-402A-8EC2-939AE7C9F622}" presName="spaceRect" presStyleCnt="0"/>
      <dgm:spPr/>
    </dgm:pt>
    <dgm:pt modelId="{D88271D2-1350-4000-964C-3D7CD7136B36}" type="pres">
      <dgm:prSet presAssocID="{0F1C51CC-28D3-402A-8EC2-939AE7C9F622}" presName="parTx" presStyleLbl="revTx" presStyleIdx="0" presStyleCnt="4">
        <dgm:presLayoutVars>
          <dgm:chMax val="0"/>
          <dgm:chPref val="0"/>
        </dgm:presLayoutVars>
      </dgm:prSet>
      <dgm:spPr/>
    </dgm:pt>
    <dgm:pt modelId="{B70AB08D-1A99-4785-BF38-A7D95325BE62}" type="pres">
      <dgm:prSet presAssocID="{CAE15CDC-E049-4A0F-A34E-2BB60455C896}" presName="sibTrans" presStyleCnt="0"/>
      <dgm:spPr/>
    </dgm:pt>
    <dgm:pt modelId="{7E9DFED0-746C-4BAE-9090-D1D3B21088EE}" type="pres">
      <dgm:prSet presAssocID="{3A969F4C-0033-42C4-B684-E24042F6E7A4}" presName="compNode" presStyleCnt="0"/>
      <dgm:spPr/>
    </dgm:pt>
    <dgm:pt modelId="{8C1C19FC-5C40-409E-B2AF-F06E228FF9A0}" type="pres">
      <dgm:prSet presAssocID="{3A969F4C-0033-42C4-B684-E24042F6E7A4}" presName="bgRect" presStyleLbl="bgShp" presStyleIdx="1" presStyleCnt="4"/>
      <dgm:spPr/>
    </dgm:pt>
    <dgm:pt modelId="{4876842B-5BCD-4380-A9B3-AB931001931E}" type="pres">
      <dgm:prSet presAssocID="{3A969F4C-0033-42C4-B684-E24042F6E7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conectado"/>
        </a:ext>
      </dgm:extLst>
    </dgm:pt>
    <dgm:pt modelId="{A574E729-52EA-4FD6-B75C-E2477484143C}" type="pres">
      <dgm:prSet presAssocID="{3A969F4C-0033-42C4-B684-E24042F6E7A4}" presName="spaceRect" presStyleCnt="0"/>
      <dgm:spPr/>
    </dgm:pt>
    <dgm:pt modelId="{DB3A9415-D14A-4514-9F25-91E8EF3B1271}" type="pres">
      <dgm:prSet presAssocID="{3A969F4C-0033-42C4-B684-E24042F6E7A4}" presName="parTx" presStyleLbl="revTx" presStyleIdx="1" presStyleCnt="4">
        <dgm:presLayoutVars>
          <dgm:chMax val="0"/>
          <dgm:chPref val="0"/>
        </dgm:presLayoutVars>
      </dgm:prSet>
      <dgm:spPr/>
    </dgm:pt>
    <dgm:pt modelId="{107AFE98-D8B8-4375-816F-82BF5184A88A}" type="pres">
      <dgm:prSet presAssocID="{D5BCA2E3-53F3-48AA-AC18-B59E253E8BDF}" presName="sibTrans" presStyleCnt="0"/>
      <dgm:spPr/>
    </dgm:pt>
    <dgm:pt modelId="{B916C883-8AE5-4E74-95E7-C62E0522B36D}" type="pres">
      <dgm:prSet presAssocID="{04412605-5C67-4CA6-A1E5-68425A5A0123}" presName="compNode" presStyleCnt="0"/>
      <dgm:spPr/>
    </dgm:pt>
    <dgm:pt modelId="{3E8D0412-9A45-4E82-A211-6E74BC9AACFE}" type="pres">
      <dgm:prSet presAssocID="{04412605-5C67-4CA6-A1E5-68425A5A0123}" presName="bgRect" presStyleLbl="bgShp" presStyleIdx="2" presStyleCnt="4"/>
      <dgm:spPr/>
    </dgm:pt>
    <dgm:pt modelId="{E70D8233-A715-4C0A-8CDE-0A7DF7A3A664}" type="pres">
      <dgm:prSet presAssocID="{04412605-5C67-4CA6-A1E5-68425A5A01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0540042C-63F7-4B3E-8FC0-55F7327D74A5}" type="pres">
      <dgm:prSet presAssocID="{04412605-5C67-4CA6-A1E5-68425A5A0123}" presName="spaceRect" presStyleCnt="0"/>
      <dgm:spPr/>
    </dgm:pt>
    <dgm:pt modelId="{FEDEB58E-CFAF-4365-BDA9-28E4BB4B776A}" type="pres">
      <dgm:prSet presAssocID="{04412605-5C67-4CA6-A1E5-68425A5A0123}" presName="parTx" presStyleLbl="revTx" presStyleIdx="2" presStyleCnt="4">
        <dgm:presLayoutVars>
          <dgm:chMax val="0"/>
          <dgm:chPref val="0"/>
        </dgm:presLayoutVars>
      </dgm:prSet>
      <dgm:spPr/>
    </dgm:pt>
    <dgm:pt modelId="{E82BDF72-7184-FC4B-8BE8-04B073AC4204}" type="pres">
      <dgm:prSet presAssocID="{083D3D09-9894-442A-9E8D-D6CEF5459FE1}" presName="sibTrans" presStyleCnt="0"/>
      <dgm:spPr/>
    </dgm:pt>
    <dgm:pt modelId="{C4A5836B-5EF3-554E-8D02-3EB7F986DAC4}" type="pres">
      <dgm:prSet presAssocID="{5A73B3C7-2174-2344-801F-37A129C0436E}" presName="compNode" presStyleCnt="0"/>
      <dgm:spPr/>
    </dgm:pt>
    <dgm:pt modelId="{3B3FCA40-C013-2A4A-B0FC-A447E2F3EFB3}" type="pres">
      <dgm:prSet presAssocID="{5A73B3C7-2174-2344-801F-37A129C0436E}" presName="bgRect" presStyleLbl="bgShp" presStyleIdx="3" presStyleCnt="4"/>
      <dgm:spPr/>
    </dgm:pt>
    <dgm:pt modelId="{549A57A8-89A2-8C45-9D79-F097765D930B}" type="pres">
      <dgm:prSet presAssocID="{5A73B3C7-2174-2344-801F-37A129C043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pt>
    <dgm:pt modelId="{41EDA6A5-E2EC-614D-8084-D30F1B9DDEFC}" type="pres">
      <dgm:prSet presAssocID="{5A73B3C7-2174-2344-801F-37A129C0436E}" presName="spaceRect" presStyleCnt="0"/>
      <dgm:spPr/>
    </dgm:pt>
    <dgm:pt modelId="{6BA6D0A7-EE12-DA42-B285-286F96F90F52}" type="pres">
      <dgm:prSet presAssocID="{5A73B3C7-2174-2344-801F-37A129C0436E}" presName="parTx" presStyleLbl="revTx" presStyleIdx="3" presStyleCnt="4">
        <dgm:presLayoutVars>
          <dgm:chMax val="0"/>
          <dgm:chPref val="0"/>
        </dgm:presLayoutVars>
      </dgm:prSet>
      <dgm:spPr/>
    </dgm:pt>
  </dgm:ptLst>
  <dgm:cxnLst>
    <dgm:cxn modelId="{64E8332F-05E8-429A-9713-D54EB13EBF36}" type="presOf" srcId="{0F1C51CC-28D3-402A-8EC2-939AE7C9F622}" destId="{D88271D2-1350-4000-964C-3D7CD7136B36}" srcOrd="0" destOrd="0" presId="urn:microsoft.com/office/officeart/2018/2/layout/IconVerticalSolidList"/>
    <dgm:cxn modelId="{3F61533D-60EA-43E4-8157-1244FE1C6C64}" type="presOf" srcId="{CA0EE960-5A4E-462F-8814-2D85FC57AE37}" destId="{6DE4098C-C78C-42D1-BCE7-23986584F17E}" srcOrd="0" destOrd="0" presId="urn:microsoft.com/office/officeart/2018/2/layout/IconVerticalSolidList"/>
    <dgm:cxn modelId="{D3B51C65-184A-4865-BAB6-8D6177829F4E}" type="presOf" srcId="{3A969F4C-0033-42C4-B684-E24042F6E7A4}" destId="{DB3A9415-D14A-4514-9F25-91E8EF3B1271}" srcOrd="0" destOrd="0" presId="urn:microsoft.com/office/officeart/2018/2/layout/IconVerticalSolidList"/>
    <dgm:cxn modelId="{467EC870-56EE-49AD-9B62-B0F9A81FA0E7}" srcId="{CA0EE960-5A4E-462F-8814-2D85FC57AE37}" destId="{0F1C51CC-28D3-402A-8EC2-939AE7C9F622}" srcOrd="0" destOrd="0" parTransId="{BEEDC59E-350D-4D3A-84F6-E080EA085962}" sibTransId="{CAE15CDC-E049-4A0F-A34E-2BB60455C896}"/>
    <dgm:cxn modelId="{B5D03DA4-AEAA-A74E-A219-9308873E0BB0}" type="presOf" srcId="{5A73B3C7-2174-2344-801F-37A129C0436E}" destId="{6BA6D0A7-EE12-DA42-B285-286F96F90F52}" srcOrd="0" destOrd="0" presId="urn:microsoft.com/office/officeart/2018/2/layout/IconVerticalSolidList"/>
    <dgm:cxn modelId="{006E04A5-1AF0-4BFB-91EB-346FD42AA84E}" srcId="{CA0EE960-5A4E-462F-8814-2D85FC57AE37}" destId="{3A969F4C-0033-42C4-B684-E24042F6E7A4}" srcOrd="1" destOrd="0" parTransId="{228FE32A-ECBD-4CE8-B0F3-E461343BFD0F}" sibTransId="{D5BCA2E3-53F3-48AA-AC18-B59E253E8BDF}"/>
    <dgm:cxn modelId="{634CEBB0-6DE0-4E13-894F-69C5314C161F}" srcId="{CA0EE960-5A4E-462F-8814-2D85FC57AE37}" destId="{04412605-5C67-4CA6-A1E5-68425A5A0123}" srcOrd="2" destOrd="0" parTransId="{CF7F31C1-F81A-4CF8-82F8-05B4ADB1404F}" sibTransId="{083D3D09-9894-442A-9E8D-D6CEF5459FE1}"/>
    <dgm:cxn modelId="{5EAFE0C9-9AB3-4D33-B707-4E1DB3267464}" type="presOf" srcId="{04412605-5C67-4CA6-A1E5-68425A5A0123}" destId="{FEDEB58E-CFAF-4365-BDA9-28E4BB4B776A}" srcOrd="0" destOrd="0" presId="urn:microsoft.com/office/officeart/2018/2/layout/IconVerticalSolidList"/>
    <dgm:cxn modelId="{9C25B6ED-2AC6-D647-8D94-039F9F2FF82F}" srcId="{CA0EE960-5A4E-462F-8814-2D85FC57AE37}" destId="{5A73B3C7-2174-2344-801F-37A129C0436E}" srcOrd="3" destOrd="0" parTransId="{26F81C91-A9E5-2843-A451-E9CEE3EFA32F}" sibTransId="{F2F81E27-EFC4-8349-9CED-4DEB3F5480A4}"/>
    <dgm:cxn modelId="{7743BB7D-EB2F-4C80-ABAC-5BD7BC829CF6}" type="presParOf" srcId="{6DE4098C-C78C-42D1-BCE7-23986584F17E}" destId="{17E4AAC8-36EE-4029-96F1-E3E1A2623C22}" srcOrd="0" destOrd="0" presId="urn:microsoft.com/office/officeart/2018/2/layout/IconVerticalSolidList"/>
    <dgm:cxn modelId="{CA334FA1-DD07-47FE-A17B-601244EA6A93}" type="presParOf" srcId="{17E4AAC8-36EE-4029-96F1-E3E1A2623C22}" destId="{9B48FABC-4157-45A5-9D6E-76DB899C9E62}" srcOrd="0" destOrd="0" presId="urn:microsoft.com/office/officeart/2018/2/layout/IconVerticalSolidList"/>
    <dgm:cxn modelId="{6CF7BA2E-6024-4FFE-8E7A-F58C81FAABC0}" type="presParOf" srcId="{17E4AAC8-36EE-4029-96F1-E3E1A2623C22}" destId="{55A1DE58-B9AA-46FF-A493-88D9B37DA456}" srcOrd="1" destOrd="0" presId="urn:microsoft.com/office/officeart/2018/2/layout/IconVerticalSolidList"/>
    <dgm:cxn modelId="{E2B27B58-BDD8-4F17-B333-B49A0AC0CA2E}" type="presParOf" srcId="{17E4AAC8-36EE-4029-96F1-E3E1A2623C22}" destId="{CAFCAC69-67D3-4C87-8C11-B17387F8B2F1}" srcOrd="2" destOrd="0" presId="urn:microsoft.com/office/officeart/2018/2/layout/IconVerticalSolidList"/>
    <dgm:cxn modelId="{55D4A853-05D3-46EC-8DD0-A090C01E55B7}" type="presParOf" srcId="{17E4AAC8-36EE-4029-96F1-E3E1A2623C22}" destId="{D88271D2-1350-4000-964C-3D7CD7136B36}" srcOrd="3" destOrd="0" presId="urn:microsoft.com/office/officeart/2018/2/layout/IconVerticalSolidList"/>
    <dgm:cxn modelId="{C5312F1D-FA22-40AE-B226-AE20FCC8FA5F}" type="presParOf" srcId="{6DE4098C-C78C-42D1-BCE7-23986584F17E}" destId="{B70AB08D-1A99-4785-BF38-A7D95325BE62}" srcOrd="1" destOrd="0" presId="urn:microsoft.com/office/officeart/2018/2/layout/IconVerticalSolidList"/>
    <dgm:cxn modelId="{81902210-3A45-445B-A4C9-C208E55D7CD8}" type="presParOf" srcId="{6DE4098C-C78C-42D1-BCE7-23986584F17E}" destId="{7E9DFED0-746C-4BAE-9090-D1D3B21088EE}" srcOrd="2" destOrd="0" presId="urn:microsoft.com/office/officeart/2018/2/layout/IconVerticalSolidList"/>
    <dgm:cxn modelId="{24136323-BB8B-4759-A882-88B2DDD069CA}" type="presParOf" srcId="{7E9DFED0-746C-4BAE-9090-D1D3B21088EE}" destId="{8C1C19FC-5C40-409E-B2AF-F06E228FF9A0}" srcOrd="0" destOrd="0" presId="urn:microsoft.com/office/officeart/2018/2/layout/IconVerticalSolidList"/>
    <dgm:cxn modelId="{2B2C733D-2868-46B1-B3EB-5C7C23E0107D}" type="presParOf" srcId="{7E9DFED0-746C-4BAE-9090-D1D3B21088EE}" destId="{4876842B-5BCD-4380-A9B3-AB931001931E}" srcOrd="1" destOrd="0" presId="urn:microsoft.com/office/officeart/2018/2/layout/IconVerticalSolidList"/>
    <dgm:cxn modelId="{53840877-E4D8-4CA5-BFB4-CA8ECDFDEFF8}" type="presParOf" srcId="{7E9DFED0-746C-4BAE-9090-D1D3B21088EE}" destId="{A574E729-52EA-4FD6-B75C-E2477484143C}" srcOrd="2" destOrd="0" presId="urn:microsoft.com/office/officeart/2018/2/layout/IconVerticalSolidList"/>
    <dgm:cxn modelId="{4F0AFDD1-608B-4C0B-B5B0-A415624F1967}" type="presParOf" srcId="{7E9DFED0-746C-4BAE-9090-D1D3B21088EE}" destId="{DB3A9415-D14A-4514-9F25-91E8EF3B1271}" srcOrd="3" destOrd="0" presId="urn:microsoft.com/office/officeart/2018/2/layout/IconVerticalSolidList"/>
    <dgm:cxn modelId="{8E866ED3-39FB-4183-83A6-4114B072AD3B}" type="presParOf" srcId="{6DE4098C-C78C-42D1-BCE7-23986584F17E}" destId="{107AFE98-D8B8-4375-816F-82BF5184A88A}" srcOrd="3" destOrd="0" presId="urn:microsoft.com/office/officeart/2018/2/layout/IconVerticalSolidList"/>
    <dgm:cxn modelId="{8B0FAC85-9ADB-4E22-B99A-BA7E1419D2FF}" type="presParOf" srcId="{6DE4098C-C78C-42D1-BCE7-23986584F17E}" destId="{B916C883-8AE5-4E74-95E7-C62E0522B36D}" srcOrd="4" destOrd="0" presId="urn:microsoft.com/office/officeart/2018/2/layout/IconVerticalSolidList"/>
    <dgm:cxn modelId="{2403A4BC-248F-4335-A8B5-12E2352EFC94}" type="presParOf" srcId="{B916C883-8AE5-4E74-95E7-C62E0522B36D}" destId="{3E8D0412-9A45-4E82-A211-6E74BC9AACFE}" srcOrd="0" destOrd="0" presId="urn:microsoft.com/office/officeart/2018/2/layout/IconVerticalSolidList"/>
    <dgm:cxn modelId="{C8EC9A7F-1C57-4D60-A40D-CD0FB94AC53D}" type="presParOf" srcId="{B916C883-8AE5-4E74-95E7-C62E0522B36D}" destId="{E70D8233-A715-4C0A-8CDE-0A7DF7A3A664}" srcOrd="1" destOrd="0" presId="urn:microsoft.com/office/officeart/2018/2/layout/IconVerticalSolidList"/>
    <dgm:cxn modelId="{DA7C8237-12FD-4E8C-9D8E-1031986AC494}" type="presParOf" srcId="{B916C883-8AE5-4E74-95E7-C62E0522B36D}" destId="{0540042C-63F7-4B3E-8FC0-55F7327D74A5}" srcOrd="2" destOrd="0" presId="urn:microsoft.com/office/officeart/2018/2/layout/IconVerticalSolidList"/>
    <dgm:cxn modelId="{30C99333-6B87-460D-953E-BBA1D3E7BB0A}" type="presParOf" srcId="{B916C883-8AE5-4E74-95E7-C62E0522B36D}" destId="{FEDEB58E-CFAF-4365-BDA9-28E4BB4B776A}" srcOrd="3" destOrd="0" presId="urn:microsoft.com/office/officeart/2018/2/layout/IconVerticalSolidList"/>
    <dgm:cxn modelId="{E9003DB2-781A-4441-8B86-1000006D0610}" type="presParOf" srcId="{6DE4098C-C78C-42D1-BCE7-23986584F17E}" destId="{E82BDF72-7184-FC4B-8BE8-04B073AC4204}" srcOrd="5" destOrd="0" presId="urn:microsoft.com/office/officeart/2018/2/layout/IconVerticalSolidList"/>
    <dgm:cxn modelId="{D56B9366-E8A5-D946-A5F3-3AC38F00FF85}" type="presParOf" srcId="{6DE4098C-C78C-42D1-BCE7-23986584F17E}" destId="{C4A5836B-5EF3-554E-8D02-3EB7F986DAC4}" srcOrd="6" destOrd="0" presId="urn:microsoft.com/office/officeart/2018/2/layout/IconVerticalSolidList"/>
    <dgm:cxn modelId="{AB692C60-0983-B44C-8376-5443113A79C0}" type="presParOf" srcId="{C4A5836B-5EF3-554E-8D02-3EB7F986DAC4}" destId="{3B3FCA40-C013-2A4A-B0FC-A447E2F3EFB3}" srcOrd="0" destOrd="0" presId="urn:microsoft.com/office/officeart/2018/2/layout/IconVerticalSolidList"/>
    <dgm:cxn modelId="{4B0E20AF-0C8D-7841-B74C-9AED64C06584}" type="presParOf" srcId="{C4A5836B-5EF3-554E-8D02-3EB7F986DAC4}" destId="{549A57A8-89A2-8C45-9D79-F097765D930B}" srcOrd="1" destOrd="0" presId="urn:microsoft.com/office/officeart/2018/2/layout/IconVerticalSolidList"/>
    <dgm:cxn modelId="{C25DF124-63B5-8F4E-9463-0040DDDE9E6E}" type="presParOf" srcId="{C4A5836B-5EF3-554E-8D02-3EB7F986DAC4}" destId="{41EDA6A5-E2EC-614D-8084-D30F1B9DDEFC}" srcOrd="2" destOrd="0" presId="urn:microsoft.com/office/officeart/2018/2/layout/IconVerticalSolidList"/>
    <dgm:cxn modelId="{EFAE178B-DC0A-A842-8476-2694B0332087}" type="presParOf" srcId="{C4A5836B-5EF3-554E-8D02-3EB7F986DAC4}" destId="{6BA6D0A7-EE12-DA42-B285-286F96F90F5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8FABC-4157-45A5-9D6E-76DB899C9E62}">
      <dsp:nvSpPr>
        <dsp:cNvPr id="0" name=""/>
        <dsp:cNvSpPr/>
      </dsp:nvSpPr>
      <dsp:spPr>
        <a:xfrm>
          <a:off x="0" y="2040"/>
          <a:ext cx="5886291" cy="10343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A1DE58-B9AA-46FF-A493-88D9B37DA456}">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8271D2-1350-4000-964C-3D7CD7136B36}">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89000">
            <a:lnSpc>
              <a:spcPct val="100000"/>
            </a:lnSpc>
            <a:spcBef>
              <a:spcPct val="0"/>
            </a:spcBef>
            <a:spcAft>
              <a:spcPct val="35000"/>
            </a:spcAft>
            <a:buNone/>
          </a:pPr>
          <a:r>
            <a:rPr lang="es-ES" sz="2000" kern="1200"/>
            <a:t>Javascript es uno de los lenguajes más utilizados en el mundo de la programación</a:t>
          </a:r>
          <a:endParaRPr lang="en-US" sz="2000" kern="1200"/>
        </a:p>
      </dsp:txBody>
      <dsp:txXfrm>
        <a:off x="1194666" y="2040"/>
        <a:ext cx="4691624" cy="1034343"/>
      </dsp:txXfrm>
    </dsp:sp>
    <dsp:sp modelId="{8C1C19FC-5C40-409E-B2AF-F06E228FF9A0}">
      <dsp:nvSpPr>
        <dsp:cNvPr id="0" name=""/>
        <dsp:cNvSpPr/>
      </dsp:nvSpPr>
      <dsp:spPr>
        <a:xfrm>
          <a:off x="0" y="1294969"/>
          <a:ext cx="5886291" cy="10343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42B-5BCD-4380-A9B3-AB931001931E}">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3A9415-D14A-4514-9F25-91E8EF3B1271}">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89000">
            <a:lnSpc>
              <a:spcPct val="100000"/>
            </a:lnSpc>
            <a:spcBef>
              <a:spcPct val="0"/>
            </a:spcBef>
            <a:spcAft>
              <a:spcPct val="35000"/>
            </a:spcAft>
            <a:buNone/>
          </a:pPr>
          <a:r>
            <a:rPr lang="es-ES" sz="2000" kern="1200"/>
            <a:t>Entre sus características, puede declarar variables, funciones, tipos y realizar bucles</a:t>
          </a:r>
          <a:endParaRPr lang="en-US" sz="2000" kern="1200"/>
        </a:p>
      </dsp:txBody>
      <dsp:txXfrm>
        <a:off x="1194666" y="1294969"/>
        <a:ext cx="4691624" cy="1034343"/>
      </dsp:txXfrm>
    </dsp:sp>
    <dsp:sp modelId="{3E8D0412-9A45-4E82-A211-6E74BC9AACFE}">
      <dsp:nvSpPr>
        <dsp:cNvPr id="0" name=""/>
        <dsp:cNvSpPr/>
      </dsp:nvSpPr>
      <dsp:spPr>
        <a:xfrm>
          <a:off x="0" y="2587898"/>
          <a:ext cx="5886291" cy="10343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D8233-A715-4C0A-8CDE-0A7DF7A3A664}">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DEB58E-CFAF-4365-BDA9-28E4BB4B776A}">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89000">
            <a:lnSpc>
              <a:spcPct val="100000"/>
            </a:lnSpc>
            <a:spcBef>
              <a:spcPct val="0"/>
            </a:spcBef>
            <a:spcAft>
              <a:spcPct val="35000"/>
            </a:spcAft>
            <a:buNone/>
          </a:pPr>
          <a:r>
            <a:rPr lang="es-ES" sz="2000" kern="1200"/>
            <a:t>Permite modificar características de los elementos HTML</a:t>
          </a:r>
          <a:endParaRPr lang="en-US" sz="2000" kern="1200"/>
        </a:p>
      </dsp:txBody>
      <dsp:txXfrm>
        <a:off x="1194666" y="2587898"/>
        <a:ext cx="4691624" cy="1034343"/>
      </dsp:txXfrm>
    </dsp:sp>
    <dsp:sp modelId="{3B3FCA40-C013-2A4A-B0FC-A447E2F3EFB3}">
      <dsp:nvSpPr>
        <dsp:cNvPr id="0" name=""/>
        <dsp:cNvSpPr/>
      </dsp:nvSpPr>
      <dsp:spPr>
        <a:xfrm>
          <a:off x="0" y="3880827"/>
          <a:ext cx="5886291" cy="10343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9A57A8-89A2-8C45-9D79-F097765D930B}">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6D0A7-EE12-DA42-B285-286F96F90F52}">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89000">
            <a:lnSpc>
              <a:spcPct val="100000"/>
            </a:lnSpc>
            <a:spcBef>
              <a:spcPct val="0"/>
            </a:spcBef>
            <a:spcAft>
              <a:spcPct val="35000"/>
            </a:spcAft>
            <a:buNone/>
          </a:pPr>
          <a:r>
            <a:rPr lang="es-ES" sz="2000" kern="1200" dirty="0"/>
            <a:t>No es un lenguaje tipado</a:t>
          </a:r>
        </a:p>
      </dsp:txBody>
      <dsp:txXfrm>
        <a:off x="1194666" y="3880827"/>
        <a:ext cx="4691624" cy="10343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a:xfrm>
            <a:off x="3962399" y="5870575"/>
            <a:ext cx="4893958" cy="377825"/>
          </a:xfrm>
        </p:spPr>
        <p:txBody>
          <a:bodyPr/>
          <a:lstStyle/>
          <a:p>
            <a:endParaRPr lang="ca-ES"/>
          </a:p>
        </p:txBody>
      </p:sp>
      <p:sp>
        <p:nvSpPr>
          <p:cNvPr id="6" name="Slide Number Placeholder 5"/>
          <p:cNvSpPr>
            <a:spLocks noGrp="1"/>
          </p:cNvSpPr>
          <p:nvPr>
            <p:ph type="sldNum" sz="quarter" idx="12"/>
          </p:nvPr>
        </p:nvSpPr>
        <p:spPr>
          <a:xfrm>
            <a:off x="10608958" y="5870575"/>
            <a:ext cx="551167" cy="377825"/>
          </a:xfrm>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18276225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E513F98-AD0D-43B9-BEBA-166815E3109E}" type="datetimeFigureOut">
              <a:rPr lang="ca-ES" smtClean="0"/>
              <a:t>10/9/24</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124311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235287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2555191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3240776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2810576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940314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‹Nº›</a:t>
            </a:fld>
            <a:endParaRPr lang="ca-ES"/>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4272509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22985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108066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513F98-AD0D-43B9-BEBA-166815E3109E}" type="datetimeFigureOut">
              <a:rPr lang="ca-ES" smtClean="0"/>
              <a:t>10/9/24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275006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E513F98-AD0D-43B9-BEBA-166815E3109E}" type="datetimeFigureOut">
              <a:rPr lang="ca-ES" smtClean="0"/>
              <a:t>10/9/24</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281417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E513F98-AD0D-43B9-BEBA-166815E3109E}" type="datetimeFigureOut">
              <a:rPr lang="ca-ES" smtClean="0"/>
              <a:t>10/9/24</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413400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E513F98-AD0D-43B9-BEBA-166815E3109E}" type="datetimeFigureOut">
              <a:rPr lang="ca-ES" smtClean="0"/>
              <a:t>10/9/24</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359328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E513F98-AD0D-43B9-BEBA-166815E3109E}" type="datetimeFigureOut">
              <a:rPr lang="ca-ES" smtClean="0"/>
              <a:t>10/9/24</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124948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E513F98-AD0D-43B9-BEBA-166815E3109E}" type="datetimeFigureOut">
              <a:rPr lang="ca-ES" smtClean="0"/>
              <a:t>10/9/24</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373926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E513F98-AD0D-43B9-BEBA-166815E3109E}" type="datetimeFigureOut">
              <a:rPr lang="ca-ES" smtClean="0"/>
              <a:t>10/9/24</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5F372B2-8FB7-4029-BBE2-623947C657E3}" type="slidenum">
              <a:rPr lang="ca-ES" smtClean="0"/>
              <a:t>‹Nº›</a:t>
            </a:fld>
            <a:endParaRPr lang="ca-ES"/>
          </a:p>
        </p:txBody>
      </p:sp>
    </p:spTree>
    <p:extLst>
      <p:ext uri="{BB962C8B-B14F-4D97-AF65-F5344CB8AC3E}">
        <p14:creationId xmlns:p14="http://schemas.microsoft.com/office/powerpoint/2010/main" val="197203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513F98-AD0D-43B9-BEBA-166815E3109E}" type="datetimeFigureOut">
              <a:rPr lang="ca-ES" smtClean="0"/>
              <a:t>10/9/24</a:t>
            </a:fld>
            <a:endParaRPr lang="ca-E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ca-E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F372B2-8FB7-4029-BBE2-623947C657E3}" type="slidenum">
              <a:rPr lang="ca-ES" smtClean="0"/>
              <a:t>‹Nº›</a:t>
            </a:fld>
            <a:endParaRPr lang="ca-ES"/>
          </a:p>
        </p:txBody>
      </p:sp>
    </p:spTree>
    <p:extLst>
      <p:ext uri="{BB962C8B-B14F-4D97-AF65-F5344CB8AC3E}">
        <p14:creationId xmlns:p14="http://schemas.microsoft.com/office/powerpoint/2010/main" val="11183216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tutorialspoint.com/online_javascript_editor.php" TargetMode="External"/><Relationship Id="rId7" Type="http://schemas.openxmlformats.org/officeDocument/2006/relationships/hyperlink" Target="https://atom.io/"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code.visualstudio.com/" TargetMode="External"/><Relationship Id="rId5" Type="http://schemas.openxmlformats.org/officeDocument/2006/relationships/image" Target="../media/image15.jpeg"/><Relationship Id="rId4" Type="http://schemas.openxmlformats.org/officeDocument/2006/relationships/image" Target="../media/image14.png"/><Relationship Id="rId9"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2" name="Picture 11">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4" name="Picture 13">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6" name="Freeform: Shape 15">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ol 1"/>
          <p:cNvSpPr>
            <a:spLocks noGrp="1"/>
          </p:cNvSpPr>
          <p:nvPr>
            <p:ph type="ctrTitle"/>
          </p:nvPr>
        </p:nvSpPr>
        <p:spPr>
          <a:xfrm>
            <a:off x="4392900" y="2688336"/>
            <a:ext cx="6767224" cy="3182239"/>
          </a:xfrm>
        </p:spPr>
        <p:txBody>
          <a:bodyPr anchor="t">
            <a:normAutofit/>
          </a:bodyPr>
          <a:lstStyle/>
          <a:p>
            <a:r>
              <a:rPr lang="ca-ES" sz="6600" dirty="0"/>
              <a:t>M6 – </a:t>
            </a:r>
            <a:r>
              <a:rPr lang="ca-ES" sz="6600" dirty="0" err="1"/>
              <a:t>Programación</a:t>
            </a:r>
            <a:r>
              <a:rPr lang="ca-ES" sz="6600" dirty="0"/>
              <a:t> con </a:t>
            </a:r>
            <a:r>
              <a:rPr lang="ca-ES" sz="6600" dirty="0" err="1"/>
              <a:t>Javascript</a:t>
            </a:r>
            <a:endParaRPr lang="ca-ES" sz="6600" dirty="0"/>
          </a:p>
        </p:txBody>
      </p:sp>
      <p:sp>
        <p:nvSpPr>
          <p:cNvPr id="3" name="Subtítol 2"/>
          <p:cNvSpPr>
            <a:spLocks noGrp="1"/>
          </p:cNvSpPr>
          <p:nvPr>
            <p:ph type="subTitle" idx="1"/>
          </p:nvPr>
        </p:nvSpPr>
        <p:spPr>
          <a:xfrm>
            <a:off x="4392899" y="1578992"/>
            <a:ext cx="6767225" cy="889888"/>
          </a:xfrm>
        </p:spPr>
        <p:txBody>
          <a:bodyPr anchor="b">
            <a:normAutofit/>
          </a:bodyPr>
          <a:lstStyle/>
          <a:p>
            <a:r>
              <a:rPr lang="ca-ES" sz="2000">
                <a:solidFill>
                  <a:schemeClr val="accent2"/>
                </a:solidFill>
              </a:rPr>
              <a:t>UF1</a:t>
            </a:r>
          </a:p>
          <a:p>
            <a:r>
              <a:rPr lang="ca-ES" sz="2000">
                <a:solidFill>
                  <a:schemeClr val="accent2"/>
                </a:solidFill>
              </a:rPr>
              <a:t>Profesor: Javier Salvador</a:t>
            </a:r>
          </a:p>
        </p:txBody>
      </p:sp>
      <p:pic>
        <p:nvPicPr>
          <p:cNvPr id="4" name="Picture 4">
            <a:extLst>
              <a:ext uri="{FF2B5EF4-FFF2-40B4-BE49-F238E27FC236}">
                <a16:creationId xmlns:a16="http://schemas.microsoft.com/office/drawing/2014/main" id="{A87A541D-FAF4-405E-A6E9-1C32844401C7}"/>
              </a:ext>
            </a:extLst>
          </p:cNvPr>
          <p:cNvPicPr>
            <a:picLocks noChangeAspect="1"/>
          </p:cNvPicPr>
          <p:nvPr/>
        </p:nvPicPr>
        <p:blipFill>
          <a:blip r:embed="rId4"/>
          <a:stretch>
            <a:fillRect/>
          </a:stretch>
        </p:blipFill>
        <p:spPr>
          <a:xfrm>
            <a:off x="10723851" y="92220"/>
            <a:ext cx="1343025" cy="1114425"/>
          </a:xfrm>
          <a:prstGeom prst="rect">
            <a:avLst/>
          </a:prstGeom>
        </p:spPr>
      </p:pic>
    </p:spTree>
    <p:extLst>
      <p:ext uri="{BB962C8B-B14F-4D97-AF65-F5344CB8AC3E}">
        <p14:creationId xmlns:p14="http://schemas.microsoft.com/office/powerpoint/2010/main" val="412147892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04FB99B3-2779-D644-A190-E437BDCF31D8}"/>
              </a:ext>
            </a:extLst>
          </p:cNvPr>
          <p:cNvSpPr>
            <a:spLocks noGrp="1"/>
          </p:cNvSpPr>
          <p:nvPr>
            <p:ph type="title"/>
          </p:nvPr>
        </p:nvSpPr>
        <p:spPr>
          <a:xfrm>
            <a:off x="1030288" y="609600"/>
            <a:ext cx="10131425" cy="1110343"/>
          </a:xfrm>
        </p:spPr>
        <p:txBody>
          <a:bodyPr>
            <a:normAutofit/>
          </a:bodyPr>
          <a:lstStyle/>
          <a:p>
            <a:pPr algn="ctr">
              <a:lnSpc>
                <a:spcPct val="90000"/>
              </a:lnSpc>
            </a:pPr>
            <a:r>
              <a:rPr lang="es-ES" dirty="0">
                <a:solidFill>
                  <a:schemeClr val="bg1"/>
                </a:solidFill>
              </a:rPr>
              <a:t>¿Qué hace este código?</a:t>
            </a:r>
          </a:p>
        </p:txBody>
      </p:sp>
      <p:pic>
        <p:nvPicPr>
          <p:cNvPr id="7" name="Imagen 6">
            <a:extLst>
              <a:ext uri="{FF2B5EF4-FFF2-40B4-BE49-F238E27FC236}">
                <a16:creationId xmlns:a16="http://schemas.microsoft.com/office/drawing/2014/main" id="{BE606115-BDEA-4A73-87FB-B52008E01B0F}"/>
              </a:ext>
            </a:extLst>
          </p:cNvPr>
          <p:cNvPicPr>
            <a:picLocks noChangeAspect="1"/>
          </p:cNvPicPr>
          <p:nvPr/>
        </p:nvPicPr>
        <p:blipFill>
          <a:blip r:embed="rId3"/>
          <a:stretch>
            <a:fillRect/>
          </a:stretch>
        </p:blipFill>
        <p:spPr>
          <a:xfrm>
            <a:off x="1030287" y="2640765"/>
            <a:ext cx="8309327" cy="3824690"/>
          </a:xfrm>
          <a:prstGeom prst="rect">
            <a:avLst/>
          </a:prstGeom>
        </p:spPr>
      </p:pic>
      <p:pic>
        <p:nvPicPr>
          <p:cNvPr id="3" name="Picture 9">
            <a:extLst>
              <a:ext uri="{FF2B5EF4-FFF2-40B4-BE49-F238E27FC236}">
                <a16:creationId xmlns:a16="http://schemas.microsoft.com/office/drawing/2014/main" id="{496EDD61-6031-4CB5-94DE-A9EF82F7F4C6}"/>
              </a:ext>
            </a:extLst>
          </p:cNvPr>
          <p:cNvPicPr>
            <a:picLocks noChangeAspect="1"/>
          </p:cNvPicPr>
          <p:nvPr/>
        </p:nvPicPr>
        <p:blipFill>
          <a:blip r:embed="rId4"/>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14508095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04FB99B3-2779-D644-A190-E437BDCF31D8}"/>
              </a:ext>
            </a:extLst>
          </p:cNvPr>
          <p:cNvSpPr>
            <a:spLocks noGrp="1"/>
          </p:cNvSpPr>
          <p:nvPr>
            <p:ph type="title"/>
          </p:nvPr>
        </p:nvSpPr>
        <p:spPr>
          <a:xfrm>
            <a:off x="1030288" y="609600"/>
            <a:ext cx="10131425" cy="1110343"/>
          </a:xfrm>
        </p:spPr>
        <p:txBody>
          <a:bodyPr>
            <a:normAutofit/>
          </a:bodyPr>
          <a:lstStyle/>
          <a:p>
            <a:pPr algn="ctr">
              <a:lnSpc>
                <a:spcPct val="90000"/>
              </a:lnSpc>
            </a:pPr>
            <a:r>
              <a:rPr lang="es-ES" dirty="0">
                <a:solidFill>
                  <a:schemeClr val="bg1"/>
                </a:solidFill>
              </a:rPr>
              <a:t>¿Qué hace este OTRO código?</a:t>
            </a:r>
          </a:p>
        </p:txBody>
      </p:sp>
      <p:pic>
        <p:nvPicPr>
          <p:cNvPr id="4" name="Imagen 3">
            <a:extLst>
              <a:ext uri="{FF2B5EF4-FFF2-40B4-BE49-F238E27FC236}">
                <a16:creationId xmlns:a16="http://schemas.microsoft.com/office/drawing/2014/main" id="{03C8E67B-576A-438C-BD64-1B6FBCCD31C2}"/>
              </a:ext>
            </a:extLst>
          </p:cNvPr>
          <p:cNvPicPr>
            <a:picLocks noChangeAspect="1"/>
          </p:cNvPicPr>
          <p:nvPr/>
        </p:nvPicPr>
        <p:blipFill>
          <a:blip r:embed="rId3"/>
          <a:stretch>
            <a:fillRect/>
          </a:stretch>
        </p:blipFill>
        <p:spPr>
          <a:xfrm>
            <a:off x="1030288" y="2530831"/>
            <a:ext cx="5467350" cy="4067175"/>
          </a:xfrm>
          <a:prstGeom prst="rect">
            <a:avLst/>
          </a:prstGeom>
        </p:spPr>
      </p:pic>
      <p:pic>
        <p:nvPicPr>
          <p:cNvPr id="3" name="Picture 9">
            <a:extLst>
              <a:ext uri="{FF2B5EF4-FFF2-40B4-BE49-F238E27FC236}">
                <a16:creationId xmlns:a16="http://schemas.microsoft.com/office/drawing/2014/main" id="{A0700DE8-11DA-49C8-8D5E-8DF19094ED36}"/>
              </a:ext>
            </a:extLst>
          </p:cNvPr>
          <p:cNvPicPr>
            <a:picLocks noChangeAspect="1"/>
          </p:cNvPicPr>
          <p:nvPr/>
        </p:nvPicPr>
        <p:blipFill>
          <a:blip r:embed="rId4"/>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33570083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04FB99B3-2779-D644-A190-E437BDCF31D8}"/>
              </a:ext>
            </a:extLst>
          </p:cNvPr>
          <p:cNvSpPr>
            <a:spLocks noGrp="1"/>
          </p:cNvSpPr>
          <p:nvPr>
            <p:ph type="title"/>
          </p:nvPr>
        </p:nvSpPr>
        <p:spPr>
          <a:xfrm>
            <a:off x="1030288" y="609600"/>
            <a:ext cx="10131425" cy="1110343"/>
          </a:xfrm>
        </p:spPr>
        <p:txBody>
          <a:bodyPr>
            <a:normAutofit/>
          </a:bodyPr>
          <a:lstStyle/>
          <a:p>
            <a:pPr algn="ctr">
              <a:lnSpc>
                <a:spcPct val="90000"/>
              </a:lnSpc>
            </a:pPr>
            <a:r>
              <a:rPr lang="es-ES" dirty="0">
                <a:solidFill>
                  <a:schemeClr val="bg1"/>
                </a:solidFill>
              </a:rPr>
              <a:t>¿Qué hace este último código?</a:t>
            </a:r>
          </a:p>
        </p:txBody>
      </p:sp>
      <p:pic>
        <p:nvPicPr>
          <p:cNvPr id="5" name="Imagen 4">
            <a:extLst>
              <a:ext uri="{FF2B5EF4-FFF2-40B4-BE49-F238E27FC236}">
                <a16:creationId xmlns:a16="http://schemas.microsoft.com/office/drawing/2014/main" id="{336A75F7-620C-4717-B6F0-AD4E78A6B6FE}"/>
              </a:ext>
            </a:extLst>
          </p:cNvPr>
          <p:cNvPicPr>
            <a:picLocks noChangeAspect="1"/>
          </p:cNvPicPr>
          <p:nvPr/>
        </p:nvPicPr>
        <p:blipFill>
          <a:blip r:embed="rId3"/>
          <a:stretch>
            <a:fillRect/>
          </a:stretch>
        </p:blipFill>
        <p:spPr>
          <a:xfrm>
            <a:off x="1030288" y="2767446"/>
            <a:ext cx="4600575" cy="2209800"/>
          </a:xfrm>
          <a:prstGeom prst="rect">
            <a:avLst/>
          </a:prstGeom>
        </p:spPr>
      </p:pic>
      <p:pic>
        <p:nvPicPr>
          <p:cNvPr id="3" name="Picture 9">
            <a:extLst>
              <a:ext uri="{FF2B5EF4-FFF2-40B4-BE49-F238E27FC236}">
                <a16:creationId xmlns:a16="http://schemas.microsoft.com/office/drawing/2014/main" id="{A30ECF6D-9B15-4249-8C03-8252D3B2AAE9}"/>
              </a:ext>
            </a:extLst>
          </p:cNvPr>
          <p:cNvPicPr>
            <a:picLocks noChangeAspect="1"/>
          </p:cNvPicPr>
          <p:nvPr/>
        </p:nvPicPr>
        <p:blipFill>
          <a:blip r:embed="rId4"/>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54674982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04FB99B3-2779-D644-A190-E437BDCF31D8}"/>
              </a:ext>
            </a:extLst>
          </p:cNvPr>
          <p:cNvSpPr>
            <a:spLocks noGrp="1"/>
          </p:cNvSpPr>
          <p:nvPr>
            <p:ph type="title"/>
          </p:nvPr>
        </p:nvSpPr>
        <p:spPr>
          <a:xfrm>
            <a:off x="1030288" y="609600"/>
            <a:ext cx="10131425" cy="1110343"/>
          </a:xfrm>
        </p:spPr>
        <p:txBody>
          <a:bodyPr>
            <a:normAutofit/>
          </a:bodyPr>
          <a:lstStyle/>
          <a:p>
            <a:pPr algn="ctr">
              <a:lnSpc>
                <a:spcPct val="90000"/>
              </a:lnSpc>
            </a:pPr>
            <a:r>
              <a:rPr lang="es-ES" dirty="0">
                <a:solidFill>
                  <a:schemeClr val="bg1"/>
                </a:solidFill>
              </a:rPr>
              <a:t>Reglas de sintaxis</a:t>
            </a:r>
          </a:p>
        </p:txBody>
      </p:sp>
      <p:sp>
        <p:nvSpPr>
          <p:cNvPr id="3" name="CuadroTexto 2">
            <a:extLst>
              <a:ext uri="{FF2B5EF4-FFF2-40B4-BE49-F238E27FC236}">
                <a16:creationId xmlns:a16="http://schemas.microsoft.com/office/drawing/2014/main" id="{1093C372-F55C-468E-AC21-A1E975D63571}"/>
              </a:ext>
            </a:extLst>
          </p:cNvPr>
          <p:cNvSpPr txBox="1"/>
          <p:nvPr/>
        </p:nvSpPr>
        <p:spPr>
          <a:xfrm>
            <a:off x="352626" y="2274077"/>
            <a:ext cx="630832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dirty="0"/>
              <a:t>Las instrucciones terminan en ;</a:t>
            </a:r>
          </a:p>
        </p:txBody>
      </p:sp>
      <p:sp>
        <p:nvSpPr>
          <p:cNvPr id="9" name="CuadroTexto 8">
            <a:extLst>
              <a:ext uri="{FF2B5EF4-FFF2-40B4-BE49-F238E27FC236}">
                <a16:creationId xmlns:a16="http://schemas.microsoft.com/office/drawing/2014/main" id="{C209E432-F28E-4F0C-B37F-FAD5B4D42B23}"/>
              </a:ext>
            </a:extLst>
          </p:cNvPr>
          <p:cNvSpPr txBox="1"/>
          <p:nvPr/>
        </p:nvSpPr>
        <p:spPr>
          <a:xfrm>
            <a:off x="8017047" y="2323460"/>
            <a:ext cx="3343929"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s-ES" dirty="0"/>
              <a:t>Los decimales se separan con un .</a:t>
            </a:r>
          </a:p>
        </p:txBody>
      </p:sp>
      <p:sp>
        <p:nvSpPr>
          <p:cNvPr id="11" name="CuadroTexto 10">
            <a:extLst>
              <a:ext uri="{FF2B5EF4-FFF2-40B4-BE49-F238E27FC236}">
                <a16:creationId xmlns:a16="http://schemas.microsoft.com/office/drawing/2014/main" id="{09F19A13-9C44-4645-BCE1-0E2D248BB0E6}"/>
              </a:ext>
            </a:extLst>
          </p:cNvPr>
          <p:cNvSpPr txBox="1"/>
          <p:nvPr/>
        </p:nvSpPr>
        <p:spPr>
          <a:xfrm>
            <a:off x="352625" y="2874851"/>
            <a:ext cx="630832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t>Los literales se pueden escribir con “comillas dobles” o ‘simples’</a:t>
            </a:r>
          </a:p>
        </p:txBody>
      </p:sp>
      <p:sp>
        <p:nvSpPr>
          <p:cNvPr id="13" name="CuadroTexto 12">
            <a:extLst>
              <a:ext uri="{FF2B5EF4-FFF2-40B4-BE49-F238E27FC236}">
                <a16:creationId xmlns:a16="http://schemas.microsoft.com/office/drawing/2014/main" id="{0F13FDE7-DF31-4978-AF78-DCABDB60FDBA}"/>
              </a:ext>
            </a:extLst>
          </p:cNvPr>
          <p:cNvSpPr txBox="1"/>
          <p:nvPr/>
        </p:nvSpPr>
        <p:spPr>
          <a:xfrm>
            <a:off x="352624" y="3429648"/>
            <a:ext cx="63083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dirty="0"/>
              <a:t>Las variables se declaran con las palabras reservadas </a:t>
            </a:r>
            <a:r>
              <a:rPr lang="es-ES" b="1" dirty="0" err="1"/>
              <a:t>let</a:t>
            </a:r>
            <a:r>
              <a:rPr lang="es-ES" dirty="0"/>
              <a:t> o </a:t>
            </a:r>
            <a:r>
              <a:rPr lang="es-ES" b="1" dirty="0" err="1">
                <a:solidFill>
                  <a:srgbClr val="FF0000"/>
                </a:solidFill>
              </a:rPr>
              <a:t>var</a:t>
            </a:r>
            <a:r>
              <a:rPr lang="es-ES" dirty="0"/>
              <a:t>, y las constantes con </a:t>
            </a:r>
            <a:r>
              <a:rPr lang="es-ES" b="1" dirty="0" err="1"/>
              <a:t>const</a:t>
            </a:r>
            <a:endParaRPr lang="es-ES" b="1" dirty="0"/>
          </a:p>
        </p:txBody>
      </p:sp>
      <p:sp>
        <p:nvSpPr>
          <p:cNvPr id="14" name="CuadroTexto 13">
            <a:extLst>
              <a:ext uri="{FF2B5EF4-FFF2-40B4-BE49-F238E27FC236}">
                <a16:creationId xmlns:a16="http://schemas.microsoft.com/office/drawing/2014/main" id="{9912D6D6-D1DB-4A80-A640-E33550841F67}"/>
              </a:ext>
            </a:extLst>
          </p:cNvPr>
          <p:cNvSpPr txBox="1"/>
          <p:nvPr/>
        </p:nvSpPr>
        <p:spPr>
          <a:xfrm>
            <a:off x="8017046" y="2929281"/>
            <a:ext cx="3343929"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 dirty="0"/>
              <a:t>El operador de asignación es =</a:t>
            </a:r>
          </a:p>
        </p:txBody>
      </p:sp>
      <p:sp>
        <p:nvSpPr>
          <p:cNvPr id="15" name="CuadroTexto 14">
            <a:extLst>
              <a:ext uri="{FF2B5EF4-FFF2-40B4-BE49-F238E27FC236}">
                <a16:creationId xmlns:a16="http://schemas.microsoft.com/office/drawing/2014/main" id="{327F0BD3-1D88-4708-8548-03C1FA500BC6}"/>
              </a:ext>
            </a:extLst>
          </p:cNvPr>
          <p:cNvSpPr txBox="1"/>
          <p:nvPr/>
        </p:nvSpPr>
        <p:spPr>
          <a:xfrm>
            <a:off x="352625" y="4761500"/>
            <a:ext cx="630832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ES" dirty="0"/>
              <a:t>Se pueden usar los operadores aritméticos +-*/</a:t>
            </a:r>
          </a:p>
        </p:txBody>
      </p:sp>
      <p:sp>
        <p:nvSpPr>
          <p:cNvPr id="16" name="CuadroTexto 15">
            <a:extLst>
              <a:ext uri="{FF2B5EF4-FFF2-40B4-BE49-F238E27FC236}">
                <a16:creationId xmlns:a16="http://schemas.microsoft.com/office/drawing/2014/main" id="{DC2C9C9D-7538-4FD9-A468-E3DE8082A718}"/>
              </a:ext>
            </a:extLst>
          </p:cNvPr>
          <p:cNvSpPr txBox="1"/>
          <p:nvPr/>
        </p:nvSpPr>
        <p:spPr>
          <a:xfrm>
            <a:off x="352624" y="5338873"/>
            <a:ext cx="6308319"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dirty="0"/>
              <a:t>En las expresiones se pueden usar variables</a:t>
            </a:r>
          </a:p>
        </p:txBody>
      </p:sp>
      <p:sp>
        <p:nvSpPr>
          <p:cNvPr id="17" name="CuadroTexto 16">
            <a:extLst>
              <a:ext uri="{FF2B5EF4-FFF2-40B4-BE49-F238E27FC236}">
                <a16:creationId xmlns:a16="http://schemas.microsoft.com/office/drawing/2014/main" id="{C76026EE-B0A1-4B03-9550-2981258A5133}"/>
              </a:ext>
            </a:extLst>
          </p:cNvPr>
          <p:cNvSpPr txBox="1"/>
          <p:nvPr/>
        </p:nvSpPr>
        <p:spPr>
          <a:xfrm>
            <a:off x="352625" y="5925906"/>
            <a:ext cx="630831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t>Los comentarios se pueden hacer con // y con /*   */</a:t>
            </a:r>
          </a:p>
        </p:txBody>
      </p:sp>
      <p:sp>
        <p:nvSpPr>
          <p:cNvPr id="18" name="CuadroTexto 17">
            <a:extLst>
              <a:ext uri="{FF2B5EF4-FFF2-40B4-BE49-F238E27FC236}">
                <a16:creationId xmlns:a16="http://schemas.microsoft.com/office/drawing/2014/main" id="{C023BF72-F5EE-4A17-9DC4-9C5D4C9E6F60}"/>
              </a:ext>
            </a:extLst>
          </p:cNvPr>
          <p:cNvSpPr txBox="1"/>
          <p:nvPr/>
        </p:nvSpPr>
        <p:spPr>
          <a:xfrm>
            <a:off x="366148" y="4192083"/>
            <a:ext cx="6294800"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dirty="0"/>
              <a:t>Los identificadores comienzan por una letra o los caracteres _ o $</a:t>
            </a:r>
          </a:p>
        </p:txBody>
      </p:sp>
      <p:sp>
        <p:nvSpPr>
          <p:cNvPr id="19" name="CuadroTexto 18">
            <a:extLst>
              <a:ext uri="{FF2B5EF4-FFF2-40B4-BE49-F238E27FC236}">
                <a16:creationId xmlns:a16="http://schemas.microsoft.com/office/drawing/2014/main" id="{69F2EDF8-552A-4405-BBDA-DEA83FFCBD09}"/>
              </a:ext>
            </a:extLst>
          </p:cNvPr>
          <p:cNvSpPr txBox="1"/>
          <p:nvPr/>
        </p:nvSpPr>
        <p:spPr>
          <a:xfrm>
            <a:off x="352625" y="6463468"/>
            <a:ext cx="630831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dirty="0"/>
              <a:t>Es un lenguaje case-sensitive</a:t>
            </a:r>
          </a:p>
        </p:txBody>
      </p:sp>
      <p:pic>
        <p:nvPicPr>
          <p:cNvPr id="4" name="Picture 9">
            <a:extLst>
              <a:ext uri="{FF2B5EF4-FFF2-40B4-BE49-F238E27FC236}">
                <a16:creationId xmlns:a16="http://schemas.microsoft.com/office/drawing/2014/main" id="{802590FB-F5E7-4E86-A0BC-ED66E6073D6D}"/>
              </a:ext>
            </a:extLst>
          </p:cNvPr>
          <p:cNvPicPr>
            <a:picLocks noChangeAspect="1"/>
          </p:cNvPicPr>
          <p:nvPr/>
        </p:nvPicPr>
        <p:blipFill>
          <a:blip r:embed="rId3"/>
          <a:stretch>
            <a:fillRect/>
          </a:stretch>
        </p:blipFill>
        <p:spPr>
          <a:xfrm>
            <a:off x="10689214" y="92220"/>
            <a:ext cx="1343025" cy="1114425"/>
          </a:xfrm>
          <a:prstGeom prst="rect">
            <a:avLst/>
          </a:prstGeom>
        </p:spPr>
      </p:pic>
      <p:cxnSp>
        <p:nvCxnSpPr>
          <p:cNvPr id="6" name="Conector recto de flecha 5">
            <a:extLst>
              <a:ext uri="{FF2B5EF4-FFF2-40B4-BE49-F238E27FC236}">
                <a16:creationId xmlns:a16="http://schemas.microsoft.com/office/drawing/2014/main" id="{EA62E675-083A-EB5E-C85B-9162572A99D9}"/>
              </a:ext>
            </a:extLst>
          </p:cNvPr>
          <p:cNvCxnSpPr/>
          <p:nvPr/>
        </p:nvCxnSpPr>
        <p:spPr>
          <a:xfrm>
            <a:off x="6096000" y="3712029"/>
            <a:ext cx="1447800" cy="315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61B7687-60F1-2709-F639-8ECC9B1BF99C}"/>
              </a:ext>
            </a:extLst>
          </p:cNvPr>
          <p:cNvSpPr txBox="1"/>
          <p:nvPr/>
        </p:nvSpPr>
        <p:spPr>
          <a:xfrm>
            <a:off x="7543800" y="3843048"/>
            <a:ext cx="3100721" cy="369332"/>
          </a:xfrm>
          <a:prstGeom prst="rect">
            <a:avLst/>
          </a:prstGeom>
          <a:noFill/>
        </p:spPr>
        <p:txBody>
          <a:bodyPr wrap="none" rtlCol="0">
            <a:spAutoFit/>
          </a:bodyPr>
          <a:lstStyle/>
          <a:p>
            <a:r>
              <a:rPr lang="es-ES" dirty="0">
                <a:solidFill>
                  <a:srgbClr val="FF0000"/>
                </a:solidFill>
              </a:rPr>
              <a:t>SE RECOMIENDA NO USAR VAR</a:t>
            </a:r>
          </a:p>
        </p:txBody>
      </p:sp>
    </p:spTree>
    <p:extLst>
      <p:ext uri="{BB962C8B-B14F-4D97-AF65-F5344CB8AC3E}">
        <p14:creationId xmlns:p14="http://schemas.microsoft.com/office/powerpoint/2010/main" val="96261000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CCA18-52B1-BD44-9765-F71E392E7FAA}"/>
              </a:ext>
            </a:extLst>
          </p:cNvPr>
          <p:cNvSpPr>
            <a:spLocks noGrp="1"/>
          </p:cNvSpPr>
          <p:nvPr>
            <p:ph type="title"/>
          </p:nvPr>
        </p:nvSpPr>
        <p:spPr/>
        <p:txBody>
          <a:bodyPr/>
          <a:lstStyle/>
          <a:p>
            <a:r>
              <a:rPr lang="es-ES" dirty="0"/>
              <a:t>COMENTARIOS EN JAVASCRIPT</a:t>
            </a:r>
          </a:p>
        </p:txBody>
      </p:sp>
      <p:pic>
        <p:nvPicPr>
          <p:cNvPr id="5" name="Marcador de contenido 4" descr="Texto&#10;&#10;Descripción generada automáticamente">
            <a:extLst>
              <a:ext uri="{FF2B5EF4-FFF2-40B4-BE49-F238E27FC236}">
                <a16:creationId xmlns:a16="http://schemas.microsoft.com/office/drawing/2014/main" id="{1EBD603D-1858-1749-9EA9-C3625D8CB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959341"/>
            <a:ext cx="8504910" cy="4003199"/>
          </a:xfrm>
        </p:spPr>
      </p:pic>
      <p:sp>
        <p:nvSpPr>
          <p:cNvPr id="6" name="Cerrar llave 5">
            <a:extLst>
              <a:ext uri="{FF2B5EF4-FFF2-40B4-BE49-F238E27FC236}">
                <a16:creationId xmlns:a16="http://schemas.microsoft.com/office/drawing/2014/main" id="{39C1D81A-3DA8-5249-85B3-E3FDC812853A}"/>
              </a:ext>
            </a:extLst>
          </p:cNvPr>
          <p:cNvSpPr/>
          <p:nvPr/>
        </p:nvSpPr>
        <p:spPr>
          <a:xfrm>
            <a:off x="9326880" y="2065867"/>
            <a:ext cx="532015" cy="189507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CuadroTexto 6">
            <a:extLst>
              <a:ext uri="{FF2B5EF4-FFF2-40B4-BE49-F238E27FC236}">
                <a16:creationId xmlns:a16="http://schemas.microsoft.com/office/drawing/2014/main" id="{554D400E-7DCC-0A43-9BBF-0C88A3B12445}"/>
              </a:ext>
            </a:extLst>
          </p:cNvPr>
          <p:cNvSpPr txBox="1"/>
          <p:nvPr/>
        </p:nvSpPr>
        <p:spPr>
          <a:xfrm>
            <a:off x="9858895" y="2828737"/>
            <a:ext cx="1506070" cy="369332"/>
          </a:xfrm>
          <a:prstGeom prst="rect">
            <a:avLst/>
          </a:prstGeom>
          <a:noFill/>
        </p:spPr>
        <p:txBody>
          <a:bodyPr wrap="square" rtlCol="0">
            <a:spAutoFit/>
          </a:bodyPr>
          <a:lstStyle/>
          <a:p>
            <a:r>
              <a:rPr lang="es-ES" dirty="0"/>
              <a:t>MULTILÍNEA</a:t>
            </a:r>
          </a:p>
        </p:txBody>
      </p:sp>
      <p:cxnSp>
        <p:nvCxnSpPr>
          <p:cNvPr id="11" name="Conector recto de flecha 10">
            <a:extLst>
              <a:ext uri="{FF2B5EF4-FFF2-40B4-BE49-F238E27FC236}">
                <a16:creationId xmlns:a16="http://schemas.microsoft.com/office/drawing/2014/main" id="{D9AD8B2D-96CD-0E44-B73E-BEC9EC7DB39A}"/>
              </a:ext>
            </a:extLst>
          </p:cNvPr>
          <p:cNvCxnSpPr/>
          <p:nvPr/>
        </p:nvCxnSpPr>
        <p:spPr>
          <a:xfrm flipH="1">
            <a:off x="5042647" y="5795682"/>
            <a:ext cx="45502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26E58F0F-9FBF-0C46-B57D-C5EBF65DE99B}"/>
              </a:ext>
            </a:extLst>
          </p:cNvPr>
          <p:cNvSpPr txBox="1"/>
          <p:nvPr/>
        </p:nvSpPr>
        <p:spPr>
          <a:xfrm>
            <a:off x="9858895" y="5593208"/>
            <a:ext cx="1506070" cy="369332"/>
          </a:xfrm>
          <a:prstGeom prst="rect">
            <a:avLst/>
          </a:prstGeom>
          <a:noFill/>
        </p:spPr>
        <p:txBody>
          <a:bodyPr wrap="square" rtlCol="0">
            <a:spAutoFit/>
          </a:bodyPr>
          <a:lstStyle/>
          <a:p>
            <a:r>
              <a:rPr lang="es-ES" dirty="0"/>
              <a:t>LINEAL</a:t>
            </a:r>
          </a:p>
        </p:txBody>
      </p:sp>
      <p:pic>
        <p:nvPicPr>
          <p:cNvPr id="3" name="Picture 9">
            <a:extLst>
              <a:ext uri="{FF2B5EF4-FFF2-40B4-BE49-F238E27FC236}">
                <a16:creationId xmlns:a16="http://schemas.microsoft.com/office/drawing/2014/main" id="{D810A47B-6F61-4024-8EAF-F3F0739170DA}"/>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16087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732E2599-FCC2-AA4B-9D2C-C704E95F91FC}"/>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CONSTANTES Y VARIABLES</a:t>
            </a:r>
          </a:p>
        </p:txBody>
      </p:sp>
      <p:pic>
        <p:nvPicPr>
          <p:cNvPr id="4" name="Marcador de contenido 3">
            <a:extLst>
              <a:ext uri="{FF2B5EF4-FFF2-40B4-BE49-F238E27FC236}">
                <a16:creationId xmlns:a16="http://schemas.microsoft.com/office/drawing/2014/main" id="{5401A0D7-DE64-1141-9F3C-25D2F4215099}"/>
              </a:ext>
            </a:extLst>
          </p:cNvPr>
          <p:cNvPicPr>
            <a:picLocks noGrp="1" noChangeAspect="1"/>
          </p:cNvPicPr>
          <p:nvPr>
            <p:ph idx="1"/>
          </p:nvPr>
        </p:nvPicPr>
        <p:blipFill>
          <a:blip r:embed="rId3"/>
          <a:stretch>
            <a:fillRect/>
          </a:stretch>
        </p:blipFill>
        <p:spPr>
          <a:xfrm>
            <a:off x="3175" y="0"/>
            <a:ext cx="2060486" cy="2060486"/>
          </a:xfrm>
        </p:spPr>
      </p:pic>
      <p:sp>
        <p:nvSpPr>
          <p:cNvPr id="5" name="CuadroTexto 4">
            <a:extLst>
              <a:ext uri="{FF2B5EF4-FFF2-40B4-BE49-F238E27FC236}">
                <a16:creationId xmlns:a16="http://schemas.microsoft.com/office/drawing/2014/main" id="{81A66A0B-901E-1F40-9E8F-580F8684CFFB}"/>
              </a:ext>
            </a:extLst>
          </p:cNvPr>
          <p:cNvSpPr txBox="1"/>
          <p:nvPr/>
        </p:nvSpPr>
        <p:spPr>
          <a:xfrm>
            <a:off x="100963" y="3980661"/>
            <a:ext cx="3923608" cy="1200329"/>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ctr"/>
            <a:r>
              <a:rPr lang="es-ES" dirty="0">
                <a:solidFill>
                  <a:srgbClr val="FF0000"/>
                </a:solidFill>
              </a:rPr>
              <a:t>Var (no recomendado desde 2015)</a:t>
            </a:r>
          </a:p>
          <a:p>
            <a:r>
              <a:rPr lang="es-ES" dirty="0"/>
              <a:t>Declara una variable a nivel global</a:t>
            </a:r>
          </a:p>
          <a:p>
            <a:r>
              <a:rPr lang="es-ES" dirty="0"/>
              <a:t>Puede </a:t>
            </a:r>
            <a:r>
              <a:rPr lang="es-ES" dirty="0" err="1"/>
              <a:t>redeclararse</a:t>
            </a:r>
            <a:endParaRPr lang="es-ES" dirty="0"/>
          </a:p>
          <a:p>
            <a:r>
              <a:rPr lang="es-ES" dirty="0"/>
              <a:t>Se puede usar antes que declararse</a:t>
            </a:r>
          </a:p>
        </p:txBody>
      </p:sp>
      <p:sp>
        <p:nvSpPr>
          <p:cNvPr id="9" name="CuadroTexto 8">
            <a:extLst>
              <a:ext uri="{FF2B5EF4-FFF2-40B4-BE49-F238E27FC236}">
                <a16:creationId xmlns:a16="http://schemas.microsoft.com/office/drawing/2014/main" id="{B1C42264-941B-C44F-82C8-E6FA2E961CEA}"/>
              </a:ext>
            </a:extLst>
          </p:cNvPr>
          <p:cNvSpPr txBox="1"/>
          <p:nvPr/>
        </p:nvSpPr>
        <p:spPr>
          <a:xfrm>
            <a:off x="105470" y="2494883"/>
            <a:ext cx="392360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b="1" dirty="0" err="1">
                <a:solidFill>
                  <a:srgbClr val="FF0000"/>
                </a:solidFill>
              </a:rPr>
              <a:t>let</a:t>
            </a:r>
            <a:endParaRPr lang="es-ES" b="1" dirty="0">
              <a:solidFill>
                <a:srgbClr val="FF0000"/>
              </a:solidFill>
            </a:endParaRPr>
          </a:p>
          <a:p>
            <a:r>
              <a:rPr lang="es-ES" dirty="0"/>
              <a:t>Declara una variable de bloque</a:t>
            </a:r>
          </a:p>
          <a:p>
            <a:r>
              <a:rPr lang="es-ES" dirty="0"/>
              <a:t>No puede </a:t>
            </a:r>
            <a:r>
              <a:rPr lang="es-ES" dirty="0" err="1"/>
              <a:t>redeclararse</a:t>
            </a:r>
            <a:endParaRPr lang="es-ES" dirty="0"/>
          </a:p>
          <a:p>
            <a:r>
              <a:rPr lang="es-ES" dirty="0"/>
              <a:t>Se tiene que declarar antes que usarse</a:t>
            </a:r>
          </a:p>
        </p:txBody>
      </p:sp>
      <p:sp>
        <p:nvSpPr>
          <p:cNvPr id="11" name="CuadroTexto 10">
            <a:extLst>
              <a:ext uri="{FF2B5EF4-FFF2-40B4-BE49-F238E27FC236}">
                <a16:creationId xmlns:a16="http://schemas.microsoft.com/office/drawing/2014/main" id="{F1EAC72E-FE54-7B4A-A71C-6AC5F8F18FCC}"/>
              </a:ext>
            </a:extLst>
          </p:cNvPr>
          <p:cNvSpPr txBox="1"/>
          <p:nvPr/>
        </p:nvSpPr>
        <p:spPr>
          <a:xfrm>
            <a:off x="85130" y="5466439"/>
            <a:ext cx="39394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err="1">
                <a:solidFill>
                  <a:srgbClr val="FF0000"/>
                </a:solidFill>
              </a:rPr>
              <a:t>const</a:t>
            </a:r>
            <a:endParaRPr lang="es-ES" dirty="0">
              <a:solidFill>
                <a:srgbClr val="FF0000"/>
              </a:solidFill>
            </a:endParaRPr>
          </a:p>
          <a:p>
            <a:r>
              <a:rPr lang="es-ES" dirty="0"/>
              <a:t>Declara una constante de bloque</a:t>
            </a:r>
          </a:p>
          <a:p>
            <a:r>
              <a:rPr lang="es-ES" dirty="0"/>
              <a:t>No se puede </a:t>
            </a:r>
            <a:r>
              <a:rPr lang="es-ES" dirty="0" err="1"/>
              <a:t>redeclarar</a:t>
            </a:r>
            <a:endParaRPr lang="es-ES" dirty="0"/>
          </a:p>
          <a:p>
            <a:r>
              <a:rPr lang="es-ES" dirty="0"/>
              <a:t>No se puede reasignar un valor</a:t>
            </a:r>
          </a:p>
        </p:txBody>
      </p:sp>
      <p:pic>
        <p:nvPicPr>
          <p:cNvPr id="7" name="Imagen 6" descr="Texto&#10;&#10;Descripción generada automáticamente">
            <a:extLst>
              <a:ext uri="{FF2B5EF4-FFF2-40B4-BE49-F238E27FC236}">
                <a16:creationId xmlns:a16="http://schemas.microsoft.com/office/drawing/2014/main" id="{4FB875AE-A02B-C04E-BE08-5A023456E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712" y="2329147"/>
            <a:ext cx="2971800" cy="2171700"/>
          </a:xfrm>
          <a:prstGeom prst="rect">
            <a:avLst/>
          </a:prstGeom>
        </p:spPr>
      </p:pic>
      <p:pic>
        <p:nvPicPr>
          <p:cNvPr id="16" name="Imagen 15" descr="Texto&#10;&#10;Descripción generada automáticamente">
            <a:extLst>
              <a:ext uri="{FF2B5EF4-FFF2-40B4-BE49-F238E27FC236}">
                <a16:creationId xmlns:a16="http://schemas.microsoft.com/office/drawing/2014/main" id="{DC9AE273-4559-4E49-8841-0248FAA292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188" y="2316569"/>
            <a:ext cx="2842260" cy="2196856"/>
          </a:xfrm>
          <a:prstGeom prst="rect">
            <a:avLst/>
          </a:prstGeom>
        </p:spPr>
      </p:pic>
      <p:sp>
        <p:nvSpPr>
          <p:cNvPr id="17" name="CuadroTexto 16">
            <a:extLst>
              <a:ext uri="{FF2B5EF4-FFF2-40B4-BE49-F238E27FC236}">
                <a16:creationId xmlns:a16="http://schemas.microsoft.com/office/drawing/2014/main" id="{D2E9A831-C138-FE41-B3F0-B343F685C408}"/>
              </a:ext>
            </a:extLst>
          </p:cNvPr>
          <p:cNvSpPr txBox="1"/>
          <p:nvPr/>
        </p:nvSpPr>
        <p:spPr>
          <a:xfrm>
            <a:off x="7311654" y="3135961"/>
            <a:ext cx="1596534" cy="369332"/>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s-ES" dirty="0"/>
              <a:t>¿FUNCIONAN?</a:t>
            </a:r>
          </a:p>
        </p:txBody>
      </p:sp>
      <p:pic>
        <p:nvPicPr>
          <p:cNvPr id="3" name="Picture 9">
            <a:extLst>
              <a:ext uri="{FF2B5EF4-FFF2-40B4-BE49-F238E27FC236}">
                <a16:creationId xmlns:a16="http://schemas.microsoft.com/office/drawing/2014/main" id="{0766A600-12E6-42E7-8E17-ACCF34A5B554}"/>
              </a:ext>
            </a:extLst>
          </p:cNvPr>
          <p:cNvPicPr>
            <a:picLocks noChangeAspect="1"/>
          </p:cNvPicPr>
          <p:nvPr/>
        </p:nvPicPr>
        <p:blipFill>
          <a:blip r:embed="rId6"/>
          <a:stretch>
            <a:fillRect/>
          </a:stretch>
        </p:blipFill>
        <p:spPr>
          <a:xfrm>
            <a:off x="10689214" y="92220"/>
            <a:ext cx="1343025" cy="1114425"/>
          </a:xfrm>
          <a:prstGeom prst="rect">
            <a:avLst/>
          </a:prstGeom>
        </p:spPr>
      </p:pic>
      <p:pic>
        <p:nvPicPr>
          <p:cNvPr id="6" name="Imatge 12" descr="Imatge que conté text&#10;&#10;Descripció generada automàticament">
            <a:extLst>
              <a:ext uri="{FF2B5EF4-FFF2-40B4-BE49-F238E27FC236}">
                <a16:creationId xmlns:a16="http://schemas.microsoft.com/office/drawing/2014/main" id="{EB010868-E3A8-7F90-62B1-48BBBA51C199}"/>
              </a:ext>
            </a:extLst>
          </p:cNvPr>
          <p:cNvPicPr>
            <a:picLocks noChangeAspect="1"/>
          </p:cNvPicPr>
          <p:nvPr/>
        </p:nvPicPr>
        <p:blipFill>
          <a:blip r:embed="rId7"/>
          <a:stretch>
            <a:fillRect/>
          </a:stretch>
        </p:blipFill>
        <p:spPr>
          <a:xfrm>
            <a:off x="5586335" y="4584463"/>
            <a:ext cx="4735641" cy="2204863"/>
          </a:xfrm>
          <a:prstGeom prst="rect">
            <a:avLst/>
          </a:prstGeom>
        </p:spPr>
      </p:pic>
    </p:spTree>
    <p:extLst>
      <p:ext uri="{BB962C8B-B14F-4D97-AF65-F5344CB8AC3E}">
        <p14:creationId xmlns:p14="http://schemas.microsoft.com/office/powerpoint/2010/main" val="3558517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41CC850-50CF-AE40-AEC8-17266F3625D1}"/>
              </a:ext>
            </a:extLst>
          </p:cNvPr>
          <p:cNvSpPr>
            <a:spLocks noGrp="1"/>
          </p:cNvSpPr>
          <p:nvPr>
            <p:ph type="title"/>
          </p:nvPr>
        </p:nvSpPr>
        <p:spPr>
          <a:xfrm>
            <a:off x="685801" y="643466"/>
            <a:ext cx="2590799" cy="4995333"/>
          </a:xfrm>
        </p:spPr>
        <p:txBody>
          <a:bodyPr>
            <a:normAutofit/>
          </a:bodyPr>
          <a:lstStyle/>
          <a:p>
            <a:r>
              <a:rPr lang="es-ES" sz="3300">
                <a:solidFill>
                  <a:srgbClr val="FFFFFF"/>
                </a:solidFill>
              </a:rPr>
              <a:t>OPERADORES ARITMÉTICOS</a:t>
            </a:r>
          </a:p>
        </p:txBody>
      </p:sp>
      <p:graphicFrame>
        <p:nvGraphicFramePr>
          <p:cNvPr id="4" name="Tabla 4">
            <a:extLst>
              <a:ext uri="{FF2B5EF4-FFF2-40B4-BE49-F238E27FC236}">
                <a16:creationId xmlns:a16="http://schemas.microsoft.com/office/drawing/2014/main" id="{41A7DB4A-D1DE-4249-892A-880E5B21BE9E}"/>
              </a:ext>
            </a:extLst>
          </p:cNvPr>
          <p:cNvGraphicFramePr>
            <a:graphicFrameLocks noGrp="1"/>
          </p:cNvGraphicFramePr>
          <p:nvPr>
            <p:ph idx="1"/>
            <p:extLst>
              <p:ext uri="{D42A27DB-BD31-4B8C-83A1-F6EECF244321}">
                <p14:modId xmlns:p14="http://schemas.microsoft.com/office/powerpoint/2010/main" val="893406872"/>
              </p:ext>
            </p:extLst>
          </p:nvPr>
        </p:nvGraphicFramePr>
        <p:xfrm>
          <a:off x="4808601" y="1078941"/>
          <a:ext cx="6545199" cy="4465701"/>
        </p:xfrm>
        <a:graphic>
          <a:graphicData uri="http://schemas.openxmlformats.org/drawingml/2006/table">
            <a:tbl>
              <a:tblPr firstRow="1" bandRow="1">
                <a:tableStyleId>{5C22544A-7EE6-4342-B048-85BDC9FD1C3A}</a:tableStyleId>
              </a:tblPr>
              <a:tblGrid>
                <a:gridCol w="1744599">
                  <a:extLst>
                    <a:ext uri="{9D8B030D-6E8A-4147-A177-3AD203B41FA5}">
                      <a16:colId xmlns:a16="http://schemas.microsoft.com/office/drawing/2014/main" val="3566467004"/>
                    </a:ext>
                  </a:extLst>
                </a:gridCol>
                <a:gridCol w="4800600">
                  <a:extLst>
                    <a:ext uri="{9D8B030D-6E8A-4147-A177-3AD203B41FA5}">
                      <a16:colId xmlns:a16="http://schemas.microsoft.com/office/drawing/2014/main" val="2389533136"/>
                    </a:ext>
                  </a:extLst>
                </a:gridCol>
              </a:tblGrid>
              <a:tr h="496189">
                <a:tc>
                  <a:txBody>
                    <a:bodyPr/>
                    <a:lstStyle/>
                    <a:p>
                      <a:pPr algn="ctr"/>
                      <a:r>
                        <a:rPr lang="es-ES" sz="2200" dirty="0"/>
                        <a:t>OPERADOR</a:t>
                      </a:r>
                    </a:p>
                  </a:txBody>
                  <a:tcPr marL="112770" marR="112770" marT="56385" marB="56385"/>
                </a:tc>
                <a:tc>
                  <a:txBody>
                    <a:bodyPr/>
                    <a:lstStyle/>
                    <a:p>
                      <a:pPr algn="ctr"/>
                      <a:r>
                        <a:rPr lang="es-ES" sz="2200" dirty="0"/>
                        <a:t>USO</a:t>
                      </a:r>
                    </a:p>
                  </a:txBody>
                  <a:tcPr marL="112770" marR="112770" marT="56385" marB="56385"/>
                </a:tc>
                <a:extLst>
                  <a:ext uri="{0D108BD9-81ED-4DB2-BD59-A6C34878D82A}">
                    <a16:rowId xmlns:a16="http://schemas.microsoft.com/office/drawing/2014/main" val="506561415"/>
                  </a:ext>
                </a:extLst>
              </a:tr>
              <a:tr h="496189">
                <a:tc>
                  <a:txBody>
                    <a:bodyPr/>
                    <a:lstStyle/>
                    <a:p>
                      <a:pPr algn="ctr"/>
                      <a:r>
                        <a:rPr lang="es-ES" sz="2200" dirty="0"/>
                        <a:t>+</a:t>
                      </a:r>
                    </a:p>
                  </a:txBody>
                  <a:tcPr marL="112770" marR="112770" marT="56385" marB="56385"/>
                </a:tc>
                <a:tc>
                  <a:txBody>
                    <a:bodyPr/>
                    <a:lstStyle/>
                    <a:p>
                      <a:r>
                        <a:rPr lang="es-ES" sz="2200"/>
                        <a:t>SUMA</a:t>
                      </a:r>
                    </a:p>
                  </a:txBody>
                  <a:tcPr marL="112770" marR="112770" marT="56385" marB="56385"/>
                </a:tc>
                <a:extLst>
                  <a:ext uri="{0D108BD9-81ED-4DB2-BD59-A6C34878D82A}">
                    <a16:rowId xmlns:a16="http://schemas.microsoft.com/office/drawing/2014/main" val="4177403203"/>
                  </a:ext>
                </a:extLst>
              </a:tr>
              <a:tr h="496189">
                <a:tc>
                  <a:txBody>
                    <a:bodyPr/>
                    <a:lstStyle/>
                    <a:p>
                      <a:pPr algn="ctr"/>
                      <a:r>
                        <a:rPr lang="es-ES" sz="2200"/>
                        <a:t>-</a:t>
                      </a:r>
                    </a:p>
                  </a:txBody>
                  <a:tcPr marL="112770" marR="112770" marT="56385" marB="56385"/>
                </a:tc>
                <a:tc>
                  <a:txBody>
                    <a:bodyPr/>
                    <a:lstStyle/>
                    <a:p>
                      <a:r>
                        <a:rPr lang="es-ES" sz="2200"/>
                        <a:t>RESTA</a:t>
                      </a:r>
                    </a:p>
                  </a:txBody>
                  <a:tcPr marL="112770" marR="112770" marT="56385" marB="56385"/>
                </a:tc>
                <a:extLst>
                  <a:ext uri="{0D108BD9-81ED-4DB2-BD59-A6C34878D82A}">
                    <a16:rowId xmlns:a16="http://schemas.microsoft.com/office/drawing/2014/main" val="1229752535"/>
                  </a:ext>
                </a:extLst>
              </a:tr>
              <a:tr h="496189">
                <a:tc>
                  <a:txBody>
                    <a:bodyPr/>
                    <a:lstStyle/>
                    <a:p>
                      <a:pPr algn="ctr"/>
                      <a:r>
                        <a:rPr lang="es-ES" sz="2200"/>
                        <a:t>*</a:t>
                      </a:r>
                    </a:p>
                  </a:txBody>
                  <a:tcPr marL="112770" marR="112770" marT="56385" marB="56385"/>
                </a:tc>
                <a:tc>
                  <a:txBody>
                    <a:bodyPr/>
                    <a:lstStyle/>
                    <a:p>
                      <a:r>
                        <a:rPr lang="es-ES" sz="2200" dirty="0"/>
                        <a:t>MULTIPLICACIÓN</a:t>
                      </a:r>
                    </a:p>
                  </a:txBody>
                  <a:tcPr marL="112770" marR="112770" marT="56385" marB="56385"/>
                </a:tc>
                <a:extLst>
                  <a:ext uri="{0D108BD9-81ED-4DB2-BD59-A6C34878D82A}">
                    <a16:rowId xmlns:a16="http://schemas.microsoft.com/office/drawing/2014/main" val="230309110"/>
                  </a:ext>
                </a:extLst>
              </a:tr>
              <a:tr h="496189">
                <a:tc>
                  <a:txBody>
                    <a:bodyPr/>
                    <a:lstStyle/>
                    <a:p>
                      <a:pPr algn="ctr"/>
                      <a:r>
                        <a:rPr lang="es-ES" sz="2200"/>
                        <a:t>/</a:t>
                      </a:r>
                    </a:p>
                  </a:txBody>
                  <a:tcPr marL="112770" marR="112770" marT="56385" marB="56385"/>
                </a:tc>
                <a:tc>
                  <a:txBody>
                    <a:bodyPr/>
                    <a:lstStyle/>
                    <a:p>
                      <a:r>
                        <a:rPr lang="es-ES" sz="2200"/>
                        <a:t>DIVISIÓN</a:t>
                      </a:r>
                    </a:p>
                  </a:txBody>
                  <a:tcPr marL="112770" marR="112770" marT="56385" marB="56385"/>
                </a:tc>
                <a:extLst>
                  <a:ext uri="{0D108BD9-81ED-4DB2-BD59-A6C34878D82A}">
                    <a16:rowId xmlns:a16="http://schemas.microsoft.com/office/drawing/2014/main" val="2757709127"/>
                  </a:ext>
                </a:extLst>
              </a:tr>
              <a:tr h="496189">
                <a:tc>
                  <a:txBody>
                    <a:bodyPr/>
                    <a:lstStyle/>
                    <a:p>
                      <a:pPr algn="ctr"/>
                      <a:r>
                        <a:rPr lang="es-ES" sz="2200"/>
                        <a:t>%</a:t>
                      </a:r>
                    </a:p>
                  </a:txBody>
                  <a:tcPr marL="112770" marR="112770" marT="56385" marB="56385"/>
                </a:tc>
                <a:tc>
                  <a:txBody>
                    <a:bodyPr/>
                    <a:lstStyle/>
                    <a:p>
                      <a:r>
                        <a:rPr lang="es-ES" sz="2200"/>
                        <a:t>MÓDULO</a:t>
                      </a:r>
                    </a:p>
                  </a:txBody>
                  <a:tcPr marL="112770" marR="112770" marT="56385" marB="56385"/>
                </a:tc>
                <a:extLst>
                  <a:ext uri="{0D108BD9-81ED-4DB2-BD59-A6C34878D82A}">
                    <a16:rowId xmlns:a16="http://schemas.microsoft.com/office/drawing/2014/main" val="2170242981"/>
                  </a:ext>
                </a:extLst>
              </a:tr>
              <a:tr h="496189">
                <a:tc>
                  <a:txBody>
                    <a:bodyPr/>
                    <a:lstStyle/>
                    <a:p>
                      <a:pPr algn="ctr"/>
                      <a:r>
                        <a:rPr lang="es-ES" sz="2200"/>
                        <a:t>**</a:t>
                      </a:r>
                    </a:p>
                  </a:txBody>
                  <a:tcPr marL="112770" marR="112770" marT="56385" marB="56385"/>
                </a:tc>
                <a:tc>
                  <a:txBody>
                    <a:bodyPr/>
                    <a:lstStyle/>
                    <a:p>
                      <a:r>
                        <a:rPr lang="es-ES" sz="2200"/>
                        <a:t>EXPONENTE</a:t>
                      </a:r>
                    </a:p>
                  </a:txBody>
                  <a:tcPr marL="112770" marR="112770" marT="56385" marB="56385"/>
                </a:tc>
                <a:extLst>
                  <a:ext uri="{0D108BD9-81ED-4DB2-BD59-A6C34878D82A}">
                    <a16:rowId xmlns:a16="http://schemas.microsoft.com/office/drawing/2014/main" val="1016420110"/>
                  </a:ext>
                </a:extLst>
              </a:tr>
              <a:tr h="496189">
                <a:tc>
                  <a:txBody>
                    <a:bodyPr/>
                    <a:lstStyle/>
                    <a:p>
                      <a:pPr algn="ctr"/>
                      <a:r>
                        <a:rPr lang="es-ES" sz="2200"/>
                        <a:t>++</a:t>
                      </a:r>
                    </a:p>
                  </a:txBody>
                  <a:tcPr marL="112770" marR="112770" marT="56385" marB="56385"/>
                </a:tc>
                <a:tc>
                  <a:txBody>
                    <a:bodyPr/>
                    <a:lstStyle/>
                    <a:p>
                      <a:r>
                        <a:rPr lang="es-ES" sz="2200"/>
                        <a:t>INCREMENTO</a:t>
                      </a:r>
                    </a:p>
                  </a:txBody>
                  <a:tcPr marL="112770" marR="112770" marT="56385" marB="56385"/>
                </a:tc>
                <a:extLst>
                  <a:ext uri="{0D108BD9-81ED-4DB2-BD59-A6C34878D82A}">
                    <a16:rowId xmlns:a16="http://schemas.microsoft.com/office/drawing/2014/main" val="2570994152"/>
                  </a:ext>
                </a:extLst>
              </a:tr>
              <a:tr h="496189">
                <a:tc>
                  <a:txBody>
                    <a:bodyPr/>
                    <a:lstStyle/>
                    <a:p>
                      <a:pPr algn="ctr"/>
                      <a:r>
                        <a:rPr lang="es-ES" sz="2200" dirty="0"/>
                        <a:t>--</a:t>
                      </a:r>
                    </a:p>
                  </a:txBody>
                  <a:tcPr marL="112770" marR="112770" marT="56385" marB="56385"/>
                </a:tc>
                <a:tc>
                  <a:txBody>
                    <a:bodyPr/>
                    <a:lstStyle/>
                    <a:p>
                      <a:r>
                        <a:rPr lang="es-ES" sz="2200" dirty="0"/>
                        <a:t>DECREMENTO</a:t>
                      </a:r>
                    </a:p>
                  </a:txBody>
                  <a:tcPr marL="112770" marR="112770" marT="56385" marB="56385"/>
                </a:tc>
                <a:extLst>
                  <a:ext uri="{0D108BD9-81ED-4DB2-BD59-A6C34878D82A}">
                    <a16:rowId xmlns:a16="http://schemas.microsoft.com/office/drawing/2014/main" val="3239166359"/>
                  </a:ext>
                </a:extLst>
              </a:tr>
            </a:tbl>
          </a:graphicData>
        </a:graphic>
      </p:graphicFrame>
      <p:pic>
        <p:nvPicPr>
          <p:cNvPr id="3" name="Picture 9">
            <a:extLst>
              <a:ext uri="{FF2B5EF4-FFF2-40B4-BE49-F238E27FC236}">
                <a16:creationId xmlns:a16="http://schemas.microsoft.com/office/drawing/2014/main" id="{46A78137-D05C-4FD6-8038-74640624A74C}"/>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161258258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2F7D9086-23A3-E04D-A3B8-38532A54964E}"/>
              </a:ext>
            </a:extLst>
          </p:cNvPr>
          <p:cNvSpPr>
            <a:spLocks noGrp="1"/>
          </p:cNvSpPr>
          <p:nvPr>
            <p:ph type="title"/>
          </p:nvPr>
        </p:nvSpPr>
        <p:spPr>
          <a:xfrm>
            <a:off x="1030288" y="609600"/>
            <a:ext cx="10131425" cy="1110343"/>
          </a:xfrm>
        </p:spPr>
        <p:txBody>
          <a:bodyPr>
            <a:normAutofit/>
          </a:bodyPr>
          <a:lstStyle/>
          <a:p>
            <a:pPr algn="ctr"/>
            <a:r>
              <a:rPr lang="es-ES">
                <a:solidFill>
                  <a:schemeClr val="bg1"/>
                </a:solidFill>
              </a:rPr>
              <a:t>Tipos de datos</a:t>
            </a:r>
          </a:p>
        </p:txBody>
      </p:sp>
      <p:sp>
        <p:nvSpPr>
          <p:cNvPr id="3" name="Marcador de contenido 2">
            <a:extLst>
              <a:ext uri="{FF2B5EF4-FFF2-40B4-BE49-F238E27FC236}">
                <a16:creationId xmlns:a16="http://schemas.microsoft.com/office/drawing/2014/main" id="{CCB67112-6F68-0E4A-A291-126B0F9445F3}"/>
              </a:ext>
            </a:extLst>
          </p:cNvPr>
          <p:cNvSpPr>
            <a:spLocks noGrp="1"/>
          </p:cNvSpPr>
          <p:nvPr>
            <p:ph idx="1"/>
          </p:nvPr>
        </p:nvSpPr>
        <p:spPr>
          <a:xfrm>
            <a:off x="685801" y="2592572"/>
            <a:ext cx="10820400" cy="4074235"/>
          </a:xfrm>
        </p:spPr>
        <p:txBody>
          <a:bodyPr>
            <a:normAutofit/>
          </a:bodyPr>
          <a:lstStyle/>
          <a:p>
            <a:pPr marL="0" indent="0">
              <a:lnSpc>
                <a:spcPct val="90000"/>
              </a:lnSpc>
              <a:buNone/>
            </a:pPr>
            <a:r>
              <a:rPr lang="es-ES" dirty="0"/>
              <a:t>Aunque no es un lenguaje tipado, las variables en JS sí que adquieren un tipo al ser inicializadas. Ahora bien, tiene un tipado dinámico, por lo que una variable puede tener dos tipos de datos diferentes.</a:t>
            </a:r>
          </a:p>
          <a:p>
            <a:pPr>
              <a:lnSpc>
                <a:spcPct val="90000"/>
              </a:lnSpc>
            </a:pPr>
            <a:r>
              <a:rPr lang="es-ES" b="1" dirty="0" err="1">
                <a:solidFill>
                  <a:srgbClr val="FF0000"/>
                </a:solidFill>
              </a:rPr>
              <a:t>numbers</a:t>
            </a:r>
            <a:r>
              <a:rPr lang="es-ES" dirty="0"/>
              <a:t>: único tipo numérico disponible. Puede guardar valores enteros o con decimales.</a:t>
            </a:r>
          </a:p>
          <a:p>
            <a:pPr lvl="1">
              <a:lnSpc>
                <a:spcPct val="90000"/>
              </a:lnSpc>
            </a:pPr>
            <a:r>
              <a:rPr lang="es-ES" b="1" dirty="0" err="1">
                <a:solidFill>
                  <a:schemeClr val="accent1"/>
                </a:solidFill>
              </a:rPr>
              <a:t>let</a:t>
            </a:r>
            <a:r>
              <a:rPr lang="es-ES" dirty="0"/>
              <a:t> </a:t>
            </a:r>
            <a:r>
              <a:rPr lang="es-ES" dirty="0">
                <a:solidFill>
                  <a:schemeClr val="tx2"/>
                </a:solidFill>
              </a:rPr>
              <a:t>n1</a:t>
            </a:r>
            <a:r>
              <a:rPr lang="es-ES" dirty="0"/>
              <a:t> = 32.22;</a:t>
            </a:r>
          </a:p>
          <a:p>
            <a:pPr lvl="1">
              <a:lnSpc>
                <a:spcPct val="90000"/>
              </a:lnSpc>
            </a:pPr>
            <a:r>
              <a:rPr lang="es-ES" b="1" dirty="0" err="1">
                <a:solidFill>
                  <a:schemeClr val="accent1"/>
                </a:solidFill>
              </a:rPr>
              <a:t>let</a:t>
            </a:r>
            <a:r>
              <a:rPr lang="es-ES" dirty="0"/>
              <a:t> </a:t>
            </a:r>
            <a:r>
              <a:rPr lang="es-ES" dirty="0">
                <a:solidFill>
                  <a:schemeClr val="tx2"/>
                </a:solidFill>
              </a:rPr>
              <a:t>n2</a:t>
            </a:r>
            <a:r>
              <a:rPr lang="es-ES" dirty="0"/>
              <a:t> = 32;</a:t>
            </a:r>
          </a:p>
          <a:p>
            <a:pPr>
              <a:lnSpc>
                <a:spcPct val="90000"/>
              </a:lnSpc>
            </a:pPr>
            <a:r>
              <a:rPr lang="es-ES" b="1" dirty="0" err="1">
                <a:solidFill>
                  <a:srgbClr val="FF0000"/>
                </a:solidFill>
              </a:rPr>
              <a:t>booleans</a:t>
            </a:r>
            <a:r>
              <a:rPr lang="es-ES" dirty="0"/>
              <a:t>: los valores pueden ser true o false.</a:t>
            </a:r>
          </a:p>
          <a:p>
            <a:pPr>
              <a:lnSpc>
                <a:spcPct val="90000"/>
              </a:lnSpc>
            </a:pPr>
            <a:r>
              <a:rPr lang="es-ES" b="1" dirty="0" err="1">
                <a:solidFill>
                  <a:srgbClr val="FF0000"/>
                </a:solidFill>
              </a:rPr>
              <a:t>strings</a:t>
            </a:r>
            <a:r>
              <a:rPr lang="es-ES" dirty="0"/>
              <a:t>: cadenas de caracteres.</a:t>
            </a:r>
          </a:p>
          <a:p>
            <a:pPr>
              <a:lnSpc>
                <a:spcPct val="90000"/>
              </a:lnSpc>
            </a:pPr>
            <a:r>
              <a:rPr lang="es-ES" b="1" dirty="0" err="1">
                <a:solidFill>
                  <a:srgbClr val="FF0000"/>
                </a:solidFill>
              </a:rPr>
              <a:t>arrays</a:t>
            </a:r>
            <a:r>
              <a:rPr lang="es-ES" b="1" dirty="0">
                <a:solidFill>
                  <a:srgbClr val="FF0000"/>
                </a:solidFill>
              </a:rPr>
              <a:t> y </a:t>
            </a:r>
            <a:r>
              <a:rPr lang="es-ES" b="1" dirty="0" err="1">
                <a:solidFill>
                  <a:srgbClr val="FF0000"/>
                </a:solidFill>
              </a:rPr>
              <a:t>tuplas</a:t>
            </a:r>
            <a:r>
              <a:rPr lang="es-ES" b="1" dirty="0">
                <a:solidFill>
                  <a:srgbClr val="FF0000"/>
                </a:solidFill>
              </a:rPr>
              <a:t>: </a:t>
            </a:r>
            <a:r>
              <a:rPr lang="es-ES" dirty="0"/>
              <a:t>Pueden contener diferentes valores de diferente tipo. La primera no tiene longitud y la segunda sí.</a:t>
            </a:r>
          </a:p>
          <a:p>
            <a:pPr>
              <a:lnSpc>
                <a:spcPct val="90000"/>
              </a:lnSpc>
            </a:pPr>
            <a:r>
              <a:rPr lang="es-ES" b="1" dirty="0">
                <a:solidFill>
                  <a:srgbClr val="FF0000"/>
                </a:solidFill>
              </a:rPr>
              <a:t>Objetos</a:t>
            </a:r>
            <a:r>
              <a:rPr lang="es-ES" dirty="0"/>
              <a:t>: </a:t>
            </a:r>
            <a:r>
              <a:rPr lang="es-ES" dirty="0" err="1"/>
              <a:t>p.e</a:t>
            </a:r>
            <a:r>
              <a:rPr lang="es-ES" dirty="0"/>
              <a:t>.: </a:t>
            </a:r>
            <a:r>
              <a:rPr lang="es-ES" b="1" dirty="0" err="1">
                <a:solidFill>
                  <a:schemeClr val="accent1"/>
                </a:solidFill>
              </a:rPr>
              <a:t>const</a:t>
            </a:r>
            <a:r>
              <a:rPr lang="es-ES" dirty="0"/>
              <a:t> </a:t>
            </a:r>
            <a:r>
              <a:rPr lang="es-ES" b="1" dirty="0" err="1">
                <a:solidFill>
                  <a:srgbClr val="00B050"/>
                </a:solidFill>
              </a:rPr>
              <a:t>person</a:t>
            </a:r>
            <a:r>
              <a:rPr lang="es-ES" dirty="0"/>
              <a:t> = {</a:t>
            </a:r>
            <a:r>
              <a:rPr lang="es-ES" b="1" dirty="0" err="1">
                <a:solidFill>
                  <a:schemeClr val="accent2"/>
                </a:solidFill>
              </a:rPr>
              <a:t>firstName</a:t>
            </a:r>
            <a:r>
              <a:rPr lang="es-ES" dirty="0"/>
              <a:t>:"John", </a:t>
            </a:r>
            <a:r>
              <a:rPr lang="es-ES" b="1" dirty="0" err="1">
                <a:solidFill>
                  <a:schemeClr val="accent2"/>
                </a:solidFill>
              </a:rPr>
              <a:t>lastName</a:t>
            </a:r>
            <a:r>
              <a:rPr lang="es-ES" dirty="0"/>
              <a:t>:"</a:t>
            </a:r>
            <a:r>
              <a:rPr lang="es-ES" dirty="0" err="1"/>
              <a:t>Doe</a:t>
            </a:r>
            <a:r>
              <a:rPr lang="es-ES" dirty="0"/>
              <a:t>", </a:t>
            </a:r>
            <a:r>
              <a:rPr lang="es-ES" b="1" dirty="0">
                <a:solidFill>
                  <a:schemeClr val="accent2"/>
                </a:solidFill>
              </a:rPr>
              <a:t>age</a:t>
            </a:r>
            <a:r>
              <a:rPr lang="es-ES" dirty="0"/>
              <a:t>:50, </a:t>
            </a:r>
            <a:r>
              <a:rPr lang="es-ES" b="1" dirty="0" err="1">
                <a:solidFill>
                  <a:schemeClr val="accent2"/>
                </a:solidFill>
              </a:rPr>
              <a:t>eyeColor</a:t>
            </a:r>
            <a:r>
              <a:rPr lang="es-ES" dirty="0"/>
              <a:t>:"blue"}; </a:t>
            </a:r>
            <a:r>
              <a:rPr lang="es-ES" b="1" dirty="0">
                <a:solidFill>
                  <a:schemeClr val="tx2"/>
                </a:solidFill>
              </a:rPr>
              <a:t>-Pueden incluir funciones-</a:t>
            </a:r>
          </a:p>
          <a:p>
            <a:pPr>
              <a:lnSpc>
                <a:spcPct val="90000"/>
              </a:lnSpc>
            </a:pPr>
            <a:r>
              <a:rPr lang="es-ES" b="1" dirty="0" err="1">
                <a:solidFill>
                  <a:srgbClr val="FF0000"/>
                </a:solidFill>
              </a:rPr>
              <a:t>undefined</a:t>
            </a:r>
            <a:r>
              <a:rPr lang="es-ES" dirty="0"/>
              <a:t>: variable que no tiene un valor asignado.</a:t>
            </a:r>
          </a:p>
        </p:txBody>
      </p:sp>
      <p:pic>
        <p:nvPicPr>
          <p:cNvPr id="4" name="Picture 9">
            <a:extLst>
              <a:ext uri="{FF2B5EF4-FFF2-40B4-BE49-F238E27FC236}">
                <a16:creationId xmlns:a16="http://schemas.microsoft.com/office/drawing/2014/main" id="{881BA004-B60C-4DF0-8202-12472CC6C910}"/>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212650152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a:solidFill>
                  <a:schemeClr val="bg1"/>
                </a:solidFill>
              </a:rPr>
              <a:t>FUNCIONES</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85801" y="2592572"/>
            <a:ext cx="10820400" cy="3198627"/>
          </a:xfrm>
        </p:spPr>
        <p:txBody>
          <a:bodyPr>
            <a:normAutofit/>
          </a:bodyPr>
          <a:lstStyle/>
          <a:p>
            <a:pPr marL="0" indent="0">
              <a:buNone/>
            </a:pPr>
            <a:r>
              <a:rPr lang="es-ES" dirty="0"/>
              <a:t>Una función es un código diseñado para realizar una acción en particular. Su estructura es la siguiente:</a:t>
            </a:r>
          </a:p>
          <a:p>
            <a:pPr marL="0" indent="0">
              <a:buNone/>
            </a:pPr>
            <a:r>
              <a:rPr lang="es-ES" dirty="0"/>
              <a:t>	</a:t>
            </a:r>
            <a:r>
              <a:rPr lang="es-ES" b="1" dirty="0" err="1">
                <a:solidFill>
                  <a:schemeClr val="accent1"/>
                </a:solidFill>
              </a:rPr>
              <a:t>function</a:t>
            </a:r>
            <a:r>
              <a:rPr lang="es-ES" dirty="0"/>
              <a:t> </a:t>
            </a:r>
            <a:r>
              <a:rPr lang="es-ES" dirty="0" err="1"/>
              <a:t>miPrimeraFuncion</a:t>
            </a:r>
            <a:r>
              <a:rPr lang="es-ES" b="1" dirty="0">
                <a:solidFill>
                  <a:schemeClr val="tx2"/>
                </a:solidFill>
              </a:rPr>
              <a:t>(</a:t>
            </a:r>
            <a:r>
              <a:rPr lang="es-ES" dirty="0"/>
              <a:t>p1, p2</a:t>
            </a:r>
            <a:r>
              <a:rPr lang="es-ES" b="1" dirty="0">
                <a:solidFill>
                  <a:schemeClr val="tx2"/>
                </a:solidFill>
              </a:rPr>
              <a:t>)</a:t>
            </a:r>
            <a:r>
              <a:rPr lang="es-ES" dirty="0"/>
              <a:t> </a:t>
            </a:r>
            <a:r>
              <a:rPr lang="es-ES" dirty="0">
                <a:solidFill>
                  <a:srgbClr val="FF0000"/>
                </a:solidFill>
              </a:rPr>
              <a:t>{</a:t>
            </a:r>
            <a:br>
              <a:rPr lang="es-ES" dirty="0"/>
            </a:br>
            <a:r>
              <a:rPr lang="es-ES" dirty="0"/>
              <a:t> 		 </a:t>
            </a:r>
            <a:r>
              <a:rPr lang="es-ES" b="1" dirty="0" err="1">
                <a:solidFill>
                  <a:schemeClr val="accent1"/>
                </a:solidFill>
              </a:rPr>
              <a:t>return</a:t>
            </a:r>
            <a:r>
              <a:rPr lang="es-ES" dirty="0"/>
              <a:t> p1 </a:t>
            </a:r>
            <a:r>
              <a:rPr lang="es-ES" b="1" dirty="0">
                <a:solidFill>
                  <a:schemeClr val="tx2"/>
                </a:solidFill>
              </a:rPr>
              <a:t>*</a:t>
            </a:r>
            <a:r>
              <a:rPr lang="es-ES" dirty="0"/>
              <a:t> p2; 	</a:t>
            </a:r>
          </a:p>
          <a:p>
            <a:pPr marL="0" indent="0">
              <a:buNone/>
            </a:pPr>
            <a:r>
              <a:rPr lang="es-ES" dirty="0"/>
              <a:t>	</a:t>
            </a:r>
            <a:r>
              <a:rPr lang="es-ES" dirty="0">
                <a:solidFill>
                  <a:srgbClr val="FF0000"/>
                </a:solidFill>
              </a:rPr>
              <a:t>}</a:t>
            </a:r>
          </a:p>
          <a:p>
            <a:pPr marL="0" indent="0">
              <a:buNone/>
            </a:pPr>
            <a:r>
              <a:rPr lang="es-ES" dirty="0"/>
              <a:t>A esta función la podríamos invocar mediante la siguiente instrucción:</a:t>
            </a:r>
          </a:p>
          <a:p>
            <a:pPr marL="0" indent="0">
              <a:buNone/>
            </a:pPr>
            <a:r>
              <a:rPr lang="es-ES" b="1" dirty="0" err="1">
                <a:solidFill>
                  <a:schemeClr val="accent1"/>
                </a:solidFill>
              </a:rPr>
              <a:t>console</a:t>
            </a:r>
            <a:r>
              <a:rPr lang="es-ES" dirty="0" err="1"/>
              <a:t>.</a:t>
            </a:r>
            <a:r>
              <a:rPr lang="es-ES" b="1" dirty="0" err="1">
                <a:solidFill>
                  <a:schemeClr val="accent1"/>
                </a:solidFill>
              </a:rPr>
              <a:t>log</a:t>
            </a:r>
            <a:r>
              <a:rPr lang="es-ES" dirty="0"/>
              <a:t>(</a:t>
            </a:r>
            <a:r>
              <a:rPr lang="es-ES" dirty="0" err="1"/>
              <a:t>miPrimeraFuncion</a:t>
            </a:r>
            <a:r>
              <a:rPr lang="es-ES" b="1" dirty="0">
                <a:solidFill>
                  <a:schemeClr val="tx2"/>
                </a:solidFill>
              </a:rPr>
              <a:t>(</a:t>
            </a:r>
            <a:r>
              <a:rPr lang="es-ES" dirty="0"/>
              <a:t>3, 4</a:t>
            </a:r>
            <a:r>
              <a:rPr lang="es-ES" b="1" dirty="0">
                <a:solidFill>
                  <a:schemeClr val="tx2"/>
                </a:solidFill>
              </a:rPr>
              <a:t>)</a:t>
            </a:r>
            <a:r>
              <a:rPr lang="es-ES" dirty="0"/>
              <a:t>);</a:t>
            </a:r>
          </a:p>
          <a:p>
            <a:pPr marL="0" indent="0">
              <a:buNone/>
            </a:pPr>
            <a:endParaRPr lang="es-ES" dirty="0">
              <a:solidFill>
                <a:srgbClr val="FF0000"/>
              </a:solidFill>
            </a:endParaRPr>
          </a:p>
        </p:txBody>
      </p:sp>
      <p:pic>
        <p:nvPicPr>
          <p:cNvPr id="4" name="Picture 9">
            <a:extLst>
              <a:ext uri="{FF2B5EF4-FFF2-40B4-BE49-F238E27FC236}">
                <a16:creationId xmlns:a16="http://schemas.microsoft.com/office/drawing/2014/main" id="{7B60B494-4E4E-4887-8423-2821EB60B8AC}"/>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65675810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FUNCIONES FLECHA</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85800" y="2788219"/>
            <a:ext cx="4898571" cy="337456"/>
          </a:xfrm>
        </p:spPr>
        <p:txBody>
          <a:bodyPr>
            <a:normAutofit fontScale="92500" lnSpcReduction="10000"/>
          </a:bodyPr>
          <a:lstStyle/>
          <a:p>
            <a:pPr marL="0" indent="0">
              <a:buNone/>
            </a:pPr>
            <a:r>
              <a:rPr lang="es-ES" dirty="0"/>
              <a:t>Son una abreviatura de las funciones convencionales.</a:t>
            </a:r>
          </a:p>
        </p:txBody>
      </p:sp>
      <p:pic>
        <p:nvPicPr>
          <p:cNvPr id="4" name="Picture 9">
            <a:extLst>
              <a:ext uri="{FF2B5EF4-FFF2-40B4-BE49-F238E27FC236}">
                <a16:creationId xmlns:a16="http://schemas.microsoft.com/office/drawing/2014/main" id="{7B60B494-4E4E-4887-8423-2821EB60B8AC}"/>
              </a:ext>
            </a:extLst>
          </p:cNvPr>
          <p:cNvPicPr>
            <a:picLocks noChangeAspect="1"/>
          </p:cNvPicPr>
          <p:nvPr/>
        </p:nvPicPr>
        <p:blipFill>
          <a:blip r:embed="rId3"/>
          <a:stretch>
            <a:fillRect/>
          </a:stretch>
        </p:blipFill>
        <p:spPr>
          <a:xfrm>
            <a:off x="10689214" y="92220"/>
            <a:ext cx="1343025" cy="1114425"/>
          </a:xfrm>
          <a:prstGeom prst="rect">
            <a:avLst/>
          </a:prstGeom>
        </p:spPr>
      </p:pic>
      <p:sp>
        <p:nvSpPr>
          <p:cNvPr id="6" name="CuadroTexto 5">
            <a:extLst>
              <a:ext uri="{FF2B5EF4-FFF2-40B4-BE49-F238E27FC236}">
                <a16:creationId xmlns:a16="http://schemas.microsoft.com/office/drawing/2014/main" id="{B3A2D162-45D1-163B-FED4-21B6EDB947A4}"/>
              </a:ext>
            </a:extLst>
          </p:cNvPr>
          <p:cNvSpPr txBox="1"/>
          <p:nvPr/>
        </p:nvSpPr>
        <p:spPr>
          <a:xfrm>
            <a:off x="685800" y="4970369"/>
            <a:ext cx="4125686" cy="923330"/>
          </a:xfrm>
          <a:prstGeom prst="rect">
            <a:avLst/>
          </a:prstGeom>
          <a:noFill/>
        </p:spPr>
        <p:txBody>
          <a:bodyPr wrap="square">
            <a:spAutoFit/>
          </a:bodyPr>
          <a:lstStyle/>
          <a:p>
            <a:pPr marL="0" indent="0">
              <a:buNone/>
            </a:pPr>
            <a:r>
              <a:rPr lang="es-ES" b="1" dirty="0" err="1">
                <a:solidFill>
                  <a:schemeClr val="accent1"/>
                </a:solidFill>
              </a:rPr>
              <a:t>function</a:t>
            </a:r>
            <a:r>
              <a:rPr lang="es-ES" dirty="0"/>
              <a:t> </a:t>
            </a:r>
            <a:r>
              <a:rPr lang="es-ES" dirty="0" err="1"/>
              <a:t>miPrimeraFuncion</a:t>
            </a:r>
            <a:r>
              <a:rPr lang="es-ES" b="1" dirty="0">
                <a:solidFill>
                  <a:schemeClr val="tx2"/>
                </a:solidFill>
              </a:rPr>
              <a:t>(</a:t>
            </a:r>
            <a:r>
              <a:rPr lang="es-ES" dirty="0"/>
              <a:t>p1, p2</a:t>
            </a:r>
            <a:r>
              <a:rPr lang="es-ES" b="1" dirty="0">
                <a:solidFill>
                  <a:schemeClr val="tx2"/>
                </a:solidFill>
              </a:rPr>
              <a:t>)</a:t>
            </a:r>
            <a:r>
              <a:rPr lang="es-ES" dirty="0"/>
              <a:t> </a:t>
            </a:r>
            <a:r>
              <a:rPr lang="es-ES" dirty="0">
                <a:solidFill>
                  <a:srgbClr val="FF0000"/>
                </a:solidFill>
              </a:rPr>
              <a:t>{</a:t>
            </a:r>
            <a:br>
              <a:rPr lang="es-ES" dirty="0"/>
            </a:br>
            <a:r>
              <a:rPr lang="es-ES" dirty="0"/>
              <a:t> 	</a:t>
            </a:r>
            <a:r>
              <a:rPr lang="es-ES" b="1" dirty="0" err="1">
                <a:solidFill>
                  <a:schemeClr val="accent1"/>
                </a:solidFill>
              </a:rPr>
              <a:t>return</a:t>
            </a:r>
            <a:r>
              <a:rPr lang="es-ES" dirty="0"/>
              <a:t> p1 </a:t>
            </a:r>
            <a:r>
              <a:rPr lang="es-ES" b="1" dirty="0">
                <a:solidFill>
                  <a:schemeClr val="tx2"/>
                </a:solidFill>
              </a:rPr>
              <a:t>*</a:t>
            </a:r>
            <a:r>
              <a:rPr lang="es-ES" dirty="0"/>
              <a:t> p2; 	</a:t>
            </a:r>
          </a:p>
          <a:p>
            <a:pPr marL="0" indent="0">
              <a:buNone/>
            </a:pPr>
            <a:r>
              <a:rPr lang="es-ES" dirty="0">
                <a:solidFill>
                  <a:srgbClr val="FF0000"/>
                </a:solidFill>
              </a:rPr>
              <a:t>}</a:t>
            </a:r>
          </a:p>
        </p:txBody>
      </p:sp>
      <p:sp>
        <p:nvSpPr>
          <p:cNvPr id="7" name="CuadroTexto 6">
            <a:extLst>
              <a:ext uri="{FF2B5EF4-FFF2-40B4-BE49-F238E27FC236}">
                <a16:creationId xmlns:a16="http://schemas.microsoft.com/office/drawing/2014/main" id="{5097401D-190B-FED9-4CFE-FD76B81E1837}"/>
              </a:ext>
            </a:extLst>
          </p:cNvPr>
          <p:cNvSpPr txBox="1"/>
          <p:nvPr/>
        </p:nvSpPr>
        <p:spPr>
          <a:xfrm>
            <a:off x="6265048" y="4970369"/>
            <a:ext cx="4125686" cy="369332"/>
          </a:xfrm>
          <a:prstGeom prst="rect">
            <a:avLst/>
          </a:prstGeom>
          <a:noFill/>
        </p:spPr>
        <p:txBody>
          <a:bodyPr wrap="square">
            <a:spAutoFit/>
          </a:bodyPr>
          <a:lstStyle/>
          <a:p>
            <a:pPr marL="0" indent="0">
              <a:buNone/>
            </a:pPr>
            <a:r>
              <a:rPr lang="es-ES" b="1" dirty="0">
                <a:solidFill>
                  <a:schemeClr val="tx2"/>
                </a:solidFill>
              </a:rPr>
              <a:t>(</a:t>
            </a:r>
            <a:r>
              <a:rPr lang="es-ES" dirty="0"/>
              <a:t>p1, p2</a:t>
            </a:r>
            <a:r>
              <a:rPr lang="es-ES" b="1" dirty="0">
                <a:solidFill>
                  <a:schemeClr val="tx2"/>
                </a:solidFill>
              </a:rPr>
              <a:t>)</a:t>
            </a:r>
            <a:r>
              <a:rPr lang="es-ES" dirty="0"/>
              <a:t> </a:t>
            </a:r>
            <a:r>
              <a:rPr lang="es-ES" dirty="0">
                <a:solidFill>
                  <a:srgbClr val="FF0000"/>
                </a:solidFill>
              </a:rPr>
              <a:t>=&gt;</a:t>
            </a:r>
            <a:r>
              <a:rPr lang="es-ES" dirty="0"/>
              <a:t> p1 </a:t>
            </a:r>
            <a:r>
              <a:rPr lang="es-ES" b="1" dirty="0">
                <a:solidFill>
                  <a:schemeClr val="tx2"/>
                </a:solidFill>
              </a:rPr>
              <a:t>*</a:t>
            </a:r>
            <a:r>
              <a:rPr lang="es-ES" dirty="0"/>
              <a:t> p2;</a:t>
            </a:r>
          </a:p>
        </p:txBody>
      </p:sp>
      <p:sp>
        <p:nvSpPr>
          <p:cNvPr id="9" name="CuadroTexto 8">
            <a:extLst>
              <a:ext uri="{FF2B5EF4-FFF2-40B4-BE49-F238E27FC236}">
                <a16:creationId xmlns:a16="http://schemas.microsoft.com/office/drawing/2014/main" id="{C7988202-D924-9D41-56B2-A9236CA1EB0C}"/>
              </a:ext>
            </a:extLst>
          </p:cNvPr>
          <p:cNvSpPr txBox="1"/>
          <p:nvPr/>
        </p:nvSpPr>
        <p:spPr>
          <a:xfrm>
            <a:off x="6265047" y="5458361"/>
            <a:ext cx="4332515" cy="369332"/>
          </a:xfrm>
          <a:prstGeom prst="rect">
            <a:avLst/>
          </a:prstGeom>
          <a:noFill/>
        </p:spPr>
        <p:txBody>
          <a:bodyPr wrap="square">
            <a:spAutoFit/>
          </a:bodyPr>
          <a:lstStyle/>
          <a:p>
            <a:pPr marL="0" indent="0">
              <a:buNone/>
            </a:pPr>
            <a:r>
              <a:rPr lang="es-ES" b="1" dirty="0" err="1">
                <a:solidFill>
                  <a:schemeClr val="tx2"/>
                </a:solidFill>
              </a:rPr>
              <a:t>let</a:t>
            </a:r>
            <a:r>
              <a:rPr lang="es-ES" b="1" dirty="0">
                <a:solidFill>
                  <a:schemeClr val="tx2"/>
                </a:solidFill>
              </a:rPr>
              <a:t> </a:t>
            </a:r>
            <a:r>
              <a:rPr lang="es-ES" b="1" dirty="0" err="1">
                <a:solidFill>
                  <a:schemeClr val="tx2"/>
                </a:solidFill>
              </a:rPr>
              <a:t>miPrimeraFuncion</a:t>
            </a:r>
            <a:r>
              <a:rPr lang="es-ES" b="1" dirty="0">
                <a:solidFill>
                  <a:schemeClr val="tx2"/>
                </a:solidFill>
              </a:rPr>
              <a:t> = (</a:t>
            </a:r>
            <a:r>
              <a:rPr lang="es-ES" dirty="0"/>
              <a:t>p1, p2</a:t>
            </a:r>
            <a:r>
              <a:rPr lang="es-ES" b="1" dirty="0">
                <a:solidFill>
                  <a:schemeClr val="tx2"/>
                </a:solidFill>
              </a:rPr>
              <a:t>)</a:t>
            </a:r>
            <a:r>
              <a:rPr lang="es-ES" dirty="0"/>
              <a:t> </a:t>
            </a:r>
            <a:r>
              <a:rPr lang="es-ES" dirty="0">
                <a:solidFill>
                  <a:srgbClr val="FF0000"/>
                </a:solidFill>
              </a:rPr>
              <a:t>=&gt;</a:t>
            </a:r>
            <a:r>
              <a:rPr lang="es-ES" dirty="0"/>
              <a:t> p1 </a:t>
            </a:r>
            <a:r>
              <a:rPr lang="es-ES" b="1" dirty="0">
                <a:solidFill>
                  <a:schemeClr val="tx2"/>
                </a:solidFill>
              </a:rPr>
              <a:t>*</a:t>
            </a:r>
            <a:r>
              <a:rPr lang="es-ES" dirty="0"/>
              <a:t> p2;</a:t>
            </a:r>
          </a:p>
        </p:txBody>
      </p:sp>
      <p:sp>
        <p:nvSpPr>
          <p:cNvPr id="5" name="CuadroTexto 4">
            <a:extLst>
              <a:ext uri="{FF2B5EF4-FFF2-40B4-BE49-F238E27FC236}">
                <a16:creationId xmlns:a16="http://schemas.microsoft.com/office/drawing/2014/main" id="{2054EEB2-121E-5925-CD62-09CF795156F3}"/>
              </a:ext>
            </a:extLst>
          </p:cNvPr>
          <p:cNvSpPr txBox="1"/>
          <p:nvPr/>
        </p:nvSpPr>
        <p:spPr>
          <a:xfrm>
            <a:off x="685800" y="3627925"/>
            <a:ext cx="4125686" cy="923330"/>
          </a:xfrm>
          <a:prstGeom prst="rect">
            <a:avLst/>
          </a:prstGeom>
          <a:noFill/>
        </p:spPr>
        <p:txBody>
          <a:bodyPr wrap="square">
            <a:spAutoFit/>
          </a:bodyPr>
          <a:lstStyle/>
          <a:p>
            <a:pPr marL="0" indent="0">
              <a:buNone/>
            </a:pPr>
            <a:r>
              <a:rPr lang="es-ES" b="1" dirty="0" err="1">
                <a:solidFill>
                  <a:schemeClr val="accent1"/>
                </a:solidFill>
              </a:rPr>
              <a:t>function</a:t>
            </a:r>
            <a:r>
              <a:rPr lang="es-ES" dirty="0"/>
              <a:t> </a:t>
            </a:r>
            <a:r>
              <a:rPr lang="es-ES" dirty="0" err="1"/>
              <a:t>miPrimeraFuncion</a:t>
            </a:r>
            <a:r>
              <a:rPr lang="es-ES" b="1" dirty="0">
                <a:solidFill>
                  <a:schemeClr val="tx2"/>
                </a:solidFill>
              </a:rPr>
              <a:t>()</a:t>
            </a:r>
            <a:r>
              <a:rPr lang="es-ES" dirty="0"/>
              <a:t> </a:t>
            </a:r>
            <a:r>
              <a:rPr lang="es-ES" dirty="0">
                <a:solidFill>
                  <a:srgbClr val="FF0000"/>
                </a:solidFill>
              </a:rPr>
              <a:t>{</a:t>
            </a:r>
            <a:br>
              <a:rPr lang="es-ES" dirty="0"/>
            </a:br>
            <a:r>
              <a:rPr lang="es-ES" dirty="0"/>
              <a:t> 	</a:t>
            </a:r>
            <a:r>
              <a:rPr lang="es-ES" b="1" dirty="0" err="1">
                <a:solidFill>
                  <a:schemeClr val="tx2"/>
                </a:solidFill>
              </a:rPr>
              <a:t>console.log</a:t>
            </a:r>
            <a:r>
              <a:rPr lang="es-ES" b="1" dirty="0">
                <a:solidFill>
                  <a:schemeClr val="tx2"/>
                </a:solidFill>
              </a:rPr>
              <a:t>(</a:t>
            </a:r>
            <a:r>
              <a:rPr lang="es-ES" dirty="0"/>
              <a:t>“texto de salida”</a:t>
            </a:r>
            <a:r>
              <a:rPr lang="es-ES" b="1" dirty="0">
                <a:solidFill>
                  <a:schemeClr val="tx2"/>
                </a:solidFill>
              </a:rPr>
              <a:t>)</a:t>
            </a:r>
            <a:r>
              <a:rPr lang="es-ES" dirty="0">
                <a:solidFill>
                  <a:schemeClr val="tx2"/>
                </a:solidFill>
              </a:rPr>
              <a:t>; </a:t>
            </a:r>
            <a:r>
              <a:rPr lang="es-ES" dirty="0"/>
              <a:t>	</a:t>
            </a:r>
          </a:p>
          <a:p>
            <a:pPr marL="0" indent="0">
              <a:buNone/>
            </a:pPr>
            <a:r>
              <a:rPr lang="es-ES" dirty="0">
                <a:solidFill>
                  <a:srgbClr val="FF0000"/>
                </a:solidFill>
              </a:rPr>
              <a:t>}</a:t>
            </a:r>
          </a:p>
        </p:txBody>
      </p:sp>
      <p:sp>
        <p:nvSpPr>
          <p:cNvPr id="11" name="CuadroTexto 10">
            <a:extLst>
              <a:ext uri="{FF2B5EF4-FFF2-40B4-BE49-F238E27FC236}">
                <a16:creationId xmlns:a16="http://schemas.microsoft.com/office/drawing/2014/main" id="{35DFF91B-B55A-2263-1EFF-1FB6549CF4F5}"/>
              </a:ext>
            </a:extLst>
          </p:cNvPr>
          <p:cNvSpPr txBox="1"/>
          <p:nvPr/>
        </p:nvSpPr>
        <p:spPr>
          <a:xfrm>
            <a:off x="6265048" y="3627925"/>
            <a:ext cx="4125686" cy="369332"/>
          </a:xfrm>
          <a:prstGeom prst="rect">
            <a:avLst/>
          </a:prstGeom>
          <a:noFill/>
        </p:spPr>
        <p:txBody>
          <a:bodyPr wrap="square">
            <a:spAutoFit/>
          </a:bodyPr>
          <a:lstStyle/>
          <a:p>
            <a:pPr marL="0" indent="0">
              <a:buNone/>
            </a:pPr>
            <a:r>
              <a:rPr lang="es-ES" b="1" dirty="0">
                <a:solidFill>
                  <a:schemeClr val="tx2"/>
                </a:solidFill>
              </a:rPr>
              <a:t>()</a:t>
            </a:r>
            <a:r>
              <a:rPr lang="es-ES" dirty="0"/>
              <a:t> </a:t>
            </a:r>
            <a:r>
              <a:rPr lang="es-ES" dirty="0">
                <a:solidFill>
                  <a:srgbClr val="FF0000"/>
                </a:solidFill>
              </a:rPr>
              <a:t>=&gt;</a:t>
            </a:r>
            <a:r>
              <a:rPr lang="es-ES" dirty="0"/>
              <a:t> p1 </a:t>
            </a:r>
            <a:r>
              <a:rPr lang="es-ES" b="1" dirty="0">
                <a:solidFill>
                  <a:schemeClr val="tx2"/>
                </a:solidFill>
              </a:rPr>
              <a:t>*</a:t>
            </a:r>
            <a:r>
              <a:rPr lang="es-ES" dirty="0"/>
              <a:t> p2;</a:t>
            </a:r>
          </a:p>
        </p:txBody>
      </p:sp>
      <p:sp>
        <p:nvSpPr>
          <p:cNvPr id="13" name="CuadroTexto 12">
            <a:extLst>
              <a:ext uri="{FF2B5EF4-FFF2-40B4-BE49-F238E27FC236}">
                <a16:creationId xmlns:a16="http://schemas.microsoft.com/office/drawing/2014/main" id="{624FA1B6-263D-B43E-3767-066D77AD05EA}"/>
              </a:ext>
            </a:extLst>
          </p:cNvPr>
          <p:cNvSpPr txBox="1"/>
          <p:nvPr/>
        </p:nvSpPr>
        <p:spPr>
          <a:xfrm>
            <a:off x="6265047" y="4115917"/>
            <a:ext cx="5923778" cy="369332"/>
          </a:xfrm>
          <a:prstGeom prst="rect">
            <a:avLst/>
          </a:prstGeom>
          <a:noFill/>
        </p:spPr>
        <p:txBody>
          <a:bodyPr wrap="square">
            <a:spAutoFit/>
          </a:bodyPr>
          <a:lstStyle/>
          <a:p>
            <a:pPr marL="0" indent="0">
              <a:buNone/>
            </a:pPr>
            <a:r>
              <a:rPr lang="es-ES" b="1" dirty="0" err="1">
                <a:solidFill>
                  <a:schemeClr val="tx2"/>
                </a:solidFill>
              </a:rPr>
              <a:t>let</a:t>
            </a:r>
            <a:r>
              <a:rPr lang="es-ES" b="1" dirty="0">
                <a:solidFill>
                  <a:schemeClr val="tx2"/>
                </a:solidFill>
              </a:rPr>
              <a:t> </a:t>
            </a:r>
            <a:r>
              <a:rPr lang="es-ES" b="1" dirty="0" err="1">
                <a:solidFill>
                  <a:schemeClr val="tx2"/>
                </a:solidFill>
              </a:rPr>
              <a:t>miPrimeraFuncion</a:t>
            </a:r>
            <a:r>
              <a:rPr lang="es-ES" b="1" dirty="0">
                <a:solidFill>
                  <a:schemeClr val="tx2"/>
                </a:solidFill>
              </a:rPr>
              <a:t> = ()</a:t>
            </a:r>
            <a:r>
              <a:rPr lang="es-ES" dirty="0"/>
              <a:t> </a:t>
            </a:r>
            <a:r>
              <a:rPr lang="es-ES" dirty="0">
                <a:solidFill>
                  <a:srgbClr val="FF0000"/>
                </a:solidFill>
              </a:rPr>
              <a:t>=&gt;</a:t>
            </a:r>
            <a:r>
              <a:rPr lang="es-ES" dirty="0"/>
              <a:t> </a:t>
            </a:r>
            <a:r>
              <a:rPr lang="es-ES" b="1" dirty="0" err="1">
                <a:solidFill>
                  <a:schemeClr val="tx2"/>
                </a:solidFill>
              </a:rPr>
              <a:t>console.log</a:t>
            </a:r>
            <a:r>
              <a:rPr lang="es-ES" b="1" dirty="0">
                <a:solidFill>
                  <a:schemeClr val="tx2"/>
                </a:solidFill>
              </a:rPr>
              <a:t>(</a:t>
            </a:r>
            <a:r>
              <a:rPr lang="es-ES" dirty="0"/>
              <a:t>“texto de salida”</a:t>
            </a:r>
            <a:r>
              <a:rPr lang="es-ES" b="1" dirty="0">
                <a:solidFill>
                  <a:schemeClr val="tx2"/>
                </a:solidFill>
              </a:rPr>
              <a:t>)</a:t>
            </a:r>
            <a:r>
              <a:rPr lang="es-ES" dirty="0">
                <a:solidFill>
                  <a:schemeClr val="tx2"/>
                </a:solidFill>
              </a:rPr>
              <a:t>; </a:t>
            </a:r>
            <a:endParaRPr lang="es-ES" dirty="0"/>
          </a:p>
        </p:txBody>
      </p:sp>
    </p:spTree>
    <p:extLst>
      <p:ext uri="{BB962C8B-B14F-4D97-AF65-F5344CB8AC3E}">
        <p14:creationId xmlns:p14="http://schemas.microsoft.com/office/powerpoint/2010/main" val="3694234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AD536-7C2C-4909-97AB-8772713AAA23}"/>
              </a:ext>
            </a:extLst>
          </p:cNvPr>
          <p:cNvSpPr>
            <a:spLocks noGrp="1"/>
          </p:cNvSpPr>
          <p:nvPr>
            <p:ph type="title"/>
          </p:nvPr>
        </p:nvSpPr>
        <p:spPr/>
        <p:txBody>
          <a:bodyPr/>
          <a:lstStyle/>
          <a:p>
            <a:r>
              <a:rPr lang="es-ES" dirty="0"/>
              <a:t>MAPA CONCEPTUAL DE PROGRAMACIÓN EN SCRIPT</a:t>
            </a:r>
          </a:p>
        </p:txBody>
      </p:sp>
      <p:sp>
        <p:nvSpPr>
          <p:cNvPr id="4" name="Rectángulo: esquinas redondeadas 3">
            <a:extLst>
              <a:ext uri="{FF2B5EF4-FFF2-40B4-BE49-F238E27FC236}">
                <a16:creationId xmlns:a16="http://schemas.microsoft.com/office/drawing/2014/main" id="{C68ACE79-ACBE-40D0-B2A9-57D26BF77670}"/>
              </a:ext>
            </a:extLst>
          </p:cNvPr>
          <p:cNvSpPr/>
          <p:nvPr/>
        </p:nvSpPr>
        <p:spPr>
          <a:xfrm>
            <a:off x="4708902" y="2366813"/>
            <a:ext cx="1994116"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Lenguaje de Script</a:t>
            </a:r>
          </a:p>
        </p:txBody>
      </p:sp>
      <p:sp>
        <p:nvSpPr>
          <p:cNvPr id="5" name="Rectángulo 4">
            <a:extLst>
              <a:ext uri="{FF2B5EF4-FFF2-40B4-BE49-F238E27FC236}">
                <a16:creationId xmlns:a16="http://schemas.microsoft.com/office/drawing/2014/main" id="{151CF5F4-C4C3-4A45-B8E3-93B01FAA939D}"/>
              </a:ext>
            </a:extLst>
          </p:cNvPr>
          <p:cNvSpPr/>
          <p:nvPr/>
        </p:nvSpPr>
        <p:spPr>
          <a:xfrm>
            <a:off x="685801" y="3762931"/>
            <a:ext cx="2286000" cy="3589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Una Aplicación Web</a:t>
            </a:r>
          </a:p>
        </p:txBody>
      </p:sp>
      <p:sp>
        <p:nvSpPr>
          <p:cNvPr id="6" name="Rectángulo 5">
            <a:extLst>
              <a:ext uri="{FF2B5EF4-FFF2-40B4-BE49-F238E27FC236}">
                <a16:creationId xmlns:a16="http://schemas.microsoft.com/office/drawing/2014/main" id="{F52D1143-8AFB-483A-88C8-E0E35DFDF37A}"/>
              </a:ext>
            </a:extLst>
          </p:cNvPr>
          <p:cNvSpPr/>
          <p:nvPr/>
        </p:nvSpPr>
        <p:spPr>
          <a:xfrm>
            <a:off x="685801" y="5517398"/>
            <a:ext cx="2286000" cy="3589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Front-</a:t>
            </a:r>
            <a:r>
              <a:rPr lang="es-ES" dirty="0" err="1"/>
              <a:t>End</a:t>
            </a:r>
            <a:r>
              <a:rPr lang="es-ES" dirty="0"/>
              <a:t> y Back-</a:t>
            </a:r>
            <a:r>
              <a:rPr lang="es-ES" dirty="0" err="1"/>
              <a:t>End</a:t>
            </a:r>
            <a:endParaRPr lang="es-ES" dirty="0"/>
          </a:p>
        </p:txBody>
      </p:sp>
      <p:sp>
        <p:nvSpPr>
          <p:cNvPr id="7" name="Rectángulo 6">
            <a:extLst>
              <a:ext uri="{FF2B5EF4-FFF2-40B4-BE49-F238E27FC236}">
                <a16:creationId xmlns:a16="http://schemas.microsoft.com/office/drawing/2014/main" id="{AF8CC6FA-A60F-4DD3-A812-9D7C828D88C3}"/>
              </a:ext>
            </a:extLst>
          </p:cNvPr>
          <p:cNvSpPr/>
          <p:nvPr/>
        </p:nvSpPr>
        <p:spPr>
          <a:xfrm>
            <a:off x="3511658" y="3762931"/>
            <a:ext cx="2286000" cy="3589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a:t>Características</a:t>
            </a:r>
          </a:p>
        </p:txBody>
      </p:sp>
      <p:sp>
        <p:nvSpPr>
          <p:cNvPr id="8" name="Rectángulo 7">
            <a:extLst>
              <a:ext uri="{FF2B5EF4-FFF2-40B4-BE49-F238E27FC236}">
                <a16:creationId xmlns:a16="http://schemas.microsoft.com/office/drawing/2014/main" id="{18A05B5B-9995-4267-857D-2B2F45DB2272}"/>
              </a:ext>
            </a:extLst>
          </p:cNvPr>
          <p:cNvSpPr/>
          <p:nvPr/>
        </p:nvSpPr>
        <p:spPr>
          <a:xfrm>
            <a:off x="6337515" y="3762931"/>
            <a:ext cx="2286000" cy="3589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IDE</a:t>
            </a:r>
          </a:p>
        </p:txBody>
      </p:sp>
      <p:sp>
        <p:nvSpPr>
          <p:cNvPr id="9" name="Rectángulo 8">
            <a:extLst>
              <a:ext uri="{FF2B5EF4-FFF2-40B4-BE49-F238E27FC236}">
                <a16:creationId xmlns:a16="http://schemas.microsoft.com/office/drawing/2014/main" id="{098519F9-0031-4C04-B976-FA3CFF0E6909}"/>
              </a:ext>
            </a:extLst>
          </p:cNvPr>
          <p:cNvSpPr/>
          <p:nvPr/>
        </p:nvSpPr>
        <p:spPr>
          <a:xfrm>
            <a:off x="9163372" y="3762931"/>
            <a:ext cx="2286000" cy="3589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a:t>FRAMEWORK</a:t>
            </a:r>
          </a:p>
        </p:txBody>
      </p:sp>
      <p:sp>
        <p:nvSpPr>
          <p:cNvPr id="15" name="Flecha: a la derecha 14">
            <a:extLst>
              <a:ext uri="{FF2B5EF4-FFF2-40B4-BE49-F238E27FC236}">
                <a16:creationId xmlns:a16="http://schemas.microsoft.com/office/drawing/2014/main" id="{E6F9A9A9-52A6-441F-A441-7F2BB465DE63}"/>
              </a:ext>
            </a:extLst>
          </p:cNvPr>
          <p:cNvSpPr/>
          <p:nvPr/>
        </p:nvSpPr>
        <p:spPr>
          <a:xfrm flipH="1">
            <a:off x="2859436" y="2408767"/>
            <a:ext cx="1849464" cy="2673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3659D789-8217-49B8-8E96-E26D7A5D517A}"/>
              </a:ext>
            </a:extLst>
          </p:cNvPr>
          <p:cNvSpPr txBox="1"/>
          <p:nvPr/>
        </p:nvSpPr>
        <p:spPr>
          <a:xfrm>
            <a:off x="867961" y="2366815"/>
            <a:ext cx="1921680" cy="369332"/>
          </a:xfrm>
          <a:prstGeom prst="rect">
            <a:avLst/>
          </a:prstGeom>
          <a:noFill/>
        </p:spPr>
        <p:txBody>
          <a:bodyPr wrap="none" rtlCol="0">
            <a:spAutoFit/>
          </a:bodyPr>
          <a:lstStyle/>
          <a:p>
            <a:r>
              <a:rPr lang="es-ES" dirty="0"/>
              <a:t>PROGRAMADO EN</a:t>
            </a:r>
          </a:p>
        </p:txBody>
      </p:sp>
      <p:sp>
        <p:nvSpPr>
          <p:cNvPr id="17" name="Flecha: a la derecha 16">
            <a:extLst>
              <a:ext uri="{FF2B5EF4-FFF2-40B4-BE49-F238E27FC236}">
                <a16:creationId xmlns:a16="http://schemas.microsoft.com/office/drawing/2014/main" id="{4742E6CE-13B6-4644-BDCD-B6E2BA6811CE}"/>
              </a:ext>
            </a:extLst>
          </p:cNvPr>
          <p:cNvSpPr/>
          <p:nvPr/>
        </p:nvSpPr>
        <p:spPr>
          <a:xfrm rot="16200000" flipH="1">
            <a:off x="1315411" y="3115866"/>
            <a:ext cx="1026781" cy="2673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A09F105D-1872-44A7-B1D9-48275B36A533}"/>
              </a:ext>
            </a:extLst>
          </p:cNvPr>
          <p:cNvSpPr txBox="1"/>
          <p:nvPr/>
        </p:nvSpPr>
        <p:spPr>
          <a:xfrm>
            <a:off x="1121716" y="4616077"/>
            <a:ext cx="1414170" cy="369332"/>
          </a:xfrm>
          <a:prstGeom prst="rect">
            <a:avLst/>
          </a:prstGeom>
          <a:noFill/>
        </p:spPr>
        <p:txBody>
          <a:bodyPr wrap="none" rtlCol="0">
            <a:spAutoFit/>
          </a:bodyPr>
          <a:lstStyle/>
          <a:p>
            <a:r>
              <a:rPr lang="es-ES" dirty="0"/>
              <a:t>SE DIVIDE EN</a:t>
            </a:r>
          </a:p>
        </p:txBody>
      </p:sp>
      <p:sp>
        <p:nvSpPr>
          <p:cNvPr id="19" name="Flecha: a la derecha 18">
            <a:extLst>
              <a:ext uri="{FF2B5EF4-FFF2-40B4-BE49-F238E27FC236}">
                <a16:creationId xmlns:a16="http://schemas.microsoft.com/office/drawing/2014/main" id="{F140C691-DF74-4378-8F0A-F9FBEC0C68EC}"/>
              </a:ext>
            </a:extLst>
          </p:cNvPr>
          <p:cNvSpPr/>
          <p:nvPr/>
        </p:nvSpPr>
        <p:spPr>
          <a:xfrm rot="16200000" flipH="1">
            <a:off x="1575119" y="4308632"/>
            <a:ext cx="507364" cy="2673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1CE99977-A9A2-49E1-8DC7-41195ED7D1F2}"/>
              </a:ext>
            </a:extLst>
          </p:cNvPr>
          <p:cNvSpPr/>
          <p:nvPr/>
        </p:nvSpPr>
        <p:spPr>
          <a:xfrm rot="16200000" flipH="1">
            <a:off x="1537304" y="5092227"/>
            <a:ext cx="582996" cy="2673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2E6421EE-CAF0-474E-B5B5-3142434B48D9}"/>
              </a:ext>
            </a:extLst>
          </p:cNvPr>
          <p:cNvSpPr txBox="1"/>
          <p:nvPr/>
        </p:nvSpPr>
        <p:spPr>
          <a:xfrm>
            <a:off x="4586290" y="3147098"/>
            <a:ext cx="728084" cy="369332"/>
          </a:xfrm>
          <a:prstGeom prst="rect">
            <a:avLst/>
          </a:prstGeom>
          <a:noFill/>
        </p:spPr>
        <p:txBody>
          <a:bodyPr wrap="none" rtlCol="0">
            <a:spAutoFit/>
          </a:bodyPr>
          <a:lstStyle/>
          <a:p>
            <a:r>
              <a:rPr lang="es-ES" dirty="0"/>
              <a:t>TIENE</a:t>
            </a:r>
          </a:p>
        </p:txBody>
      </p:sp>
      <p:sp>
        <p:nvSpPr>
          <p:cNvPr id="22" name="CuadroTexto 21">
            <a:extLst>
              <a:ext uri="{FF2B5EF4-FFF2-40B4-BE49-F238E27FC236}">
                <a16:creationId xmlns:a16="http://schemas.microsoft.com/office/drawing/2014/main" id="{1CFC039E-A7A4-4A2E-9D73-89D440BE7DC7}"/>
              </a:ext>
            </a:extLst>
          </p:cNvPr>
          <p:cNvSpPr txBox="1"/>
          <p:nvPr/>
        </p:nvSpPr>
        <p:spPr>
          <a:xfrm>
            <a:off x="5612553" y="3147098"/>
            <a:ext cx="2325637" cy="369332"/>
          </a:xfrm>
          <a:prstGeom prst="rect">
            <a:avLst/>
          </a:prstGeom>
          <a:noFill/>
        </p:spPr>
        <p:txBody>
          <a:bodyPr wrap="none" rtlCol="0">
            <a:spAutoFit/>
          </a:bodyPr>
          <a:lstStyle/>
          <a:p>
            <a:r>
              <a:rPr lang="es-ES" dirty="0"/>
              <a:t>PERMITE PROGRAMAR</a:t>
            </a:r>
          </a:p>
        </p:txBody>
      </p:sp>
      <p:sp>
        <p:nvSpPr>
          <p:cNvPr id="23" name="CuadroTexto 22">
            <a:extLst>
              <a:ext uri="{FF2B5EF4-FFF2-40B4-BE49-F238E27FC236}">
                <a16:creationId xmlns:a16="http://schemas.microsoft.com/office/drawing/2014/main" id="{E055181A-8524-4355-8C49-0E1E4FF25637}"/>
              </a:ext>
            </a:extLst>
          </p:cNvPr>
          <p:cNvSpPr txBox="1"/>
          <p:nvPr/>
        </p:nvSpPr>
        <p:spPr>
          <a:xfrm>
            <a:off x="9332564" y="2366814"/>
            <a:ext cx="1868140" cy="369332"/>
          </a:xfrm>
          <a:prstGeom prst="rect">
            <a:avLst/>
          </a:prstGeom>
          <a:noFill/>
        </p:spPr>
        <p:txBody>
          <a:bodyPr wrap="none" rtlCol="0">
            <a:spAutoFit/>
          </a:bodyPr>
          <a:lstStyle/>
          <a:p>
            <a:r>
              <a:rPr lang="es-ES" dirty="0"/>
              <a:t>ES LA BASE DE UN</a:t>
            </a:r>
          </a:p>
        </p:txBody>
      </p:sp>
      <p:sp>
        <p:nvSpPr>
          <p:cNvPr id="24" name="Flecha: hacia abajo 23">
            <a:extLst>
              <a:ext uri="{FF2B5EF4-FFF2-40B4-BE49-F238E27FC236}">
                <a16:creationId xmlns:a16="http://schemas.microsoft.com/office/drawing/2014/main" id="{429A3888-4DA4-4D19-BE1A-5B1BBF114181}"/>
              </a:ext>
            </a:extLst>
          </p:cNvPr>
          <p:cNvSpPr/>
          <p:nvPr/>
        </p:nvSpPr>
        <p:spPr>
          <a:xfrm>
            <a:off x="4827722" y="2736146"/>
            <a:ext cx="245220" cy="454043"/>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25" name="Flecha: hacia abajo 24">
            <a:extLst>
              <a:ext uri="{FF2B5EF4-FFF2-40B4-BE49-F238E27FC236}">
                <a16:creationId xmlns:a16="http://schemas.microsoft.com/office/drawing/2014/main" id="{2D202C14-0204-4A96-8082-424224D670D3}"/>
              </a:ext>
            </a:extLst>
          </p:cNvPr>
          <p:cNvSpPr/>
          <p:nvPr/>
        </p:nvSpPr>
        <p:spPr>
          <a:xfrm>
            <a:off x="4827722" y="3496839"/>
            <a:ext cx="245220" cy="26609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26" name="Flecha: hacia abajo 25">
            <a:extLst>
              <a:ext uri="{FF2B5EF4-FFF2-40B4-BE49-F238E27FC236}">
                <a16:creationId xmlns:a16="http://schemas.microsoft.com/office/drawing/2014/main" id="{918E5BD6-F549-4119-8C0F-300AB97E0035}"/>
              </a:ext>
            </a:extLst>
          </p:cNvPr>
          <p:cNvSpPr/>
          <p:nvPr/>
        </p:nvSpPr>
        <p:spPr>
          <a:xfrm>
            <a:off x="6457798" y="2736146"/>
            <a:ext cx="245220" cy="45404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7" name="Flecha: hacia abajo 26">
            <a:extLst>
              <a:ext uri="{FF2B5EF4-FFF2-40B4-BE49-F238E27FC236}">
                <a16:creationId xmlns:a16="http://schemas.microsoft.com/office/drawing/2014/main" id="{E2CDAB4B-3A0F-4C5F-919D-498C9EB7DE4E}"/>
              </a:ext>
            </a:extLst>
          </p:cNvPr>
          <p:cNvSpPr/>
          <p:nvPr/>
        </p:nvSpPr>
        <p:spPr>
          <a:xfrm>
            <a:off x="6457798" y="3501430"/>
            <a:ext cx="245220" cy="26609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B56D159F-ADE5-42CE-B9D5-0B65AE10203F}"/>
              </a:ext>
            </a:extLst>
          </p:cNvPr>
          <p:cNvSpPr/>
          <p:nvPr/>
        </p:nvSpPr>
        <p:spPr>
          <a:xfrm>
            <a:off x="6703018" y="2417806"/>
            <a:ext cx="2629546" cy="26734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29" name="Flecha: a la derecha 28">
            <a:extLst>
              <a:ext uri="{FF2B5EF4-FFF2-40B4-BE49-F238E27FC236}">
                <a16:creationId xmlns:a16="http://schemas.microsoft.com/office/drawing/2014/main" id="{6784B152-7F0B-4DF0-A98D-2DE3F6DBF161}"/>
              </a:ext>
            </a:extLst>
          </p:cNvPr>
          <p:cNvSpPr/>
          <p:nvPr/>
        </p:nvSpPr>
        <p:spPr>
          <a:xfrm rot="16200000" flipH="1">
            <a:off x="9753243" y="3087652"/>
            <a:ext cx="1026781" cy="26734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3" name="Picture 9">
            <a:extLst>
              <a:ext uri="{FF2B5EF4-FFF2-40B4-BE49-F238E27FC236}">
                <a16:creationId xmlns:a16="http://schemas.microsoft.com/office/drawing/2014/main" id="{A1A5CA15-B378-4892-BEAB-9FB98441F296}"/>
              </a:ext>
            </a:extLst>
          </p:cNvPr>
          <p:cNvPicPr>
            <a:picLocks noChangeAspect="1"/>
          </p:cNvPicPr>
          <p:nvPr/>
        </p:nvPicPr>
        <p:blipFill>
          <a:blip r:embed="rId2"/>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10815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OBJETOS</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819150" y="2603150"/>
            <a:ext cx="10820400" cy="602019"/>
          </a:xfrm>
        </p:spPr>
        <p:txBody>
          <a:bodyPr>
            <a:normAutofit/>
          </a:bodyPr>
          <a:lstStyle/>
          <a:p>
            <a:pPr marL="0" indent="0">
              <a:buNone/>
            </a:pPr>
            <a:r>
              <a:rPr lang="es-ES" dirty="0"/>
              <a:t>Un objeto en JavaScript puede tener propiedades y métodos.</a:t>
            </a:r>
          </a:p>
        </p:txBody>
      </p:sp>
      <p:pic>
        <p:nvPicPr>
          <p:cNvPr id="5" name="Imagen 4" descr="Texto&#10;&#10;Descripción generada automáticamente">
            <a:extLst>
              <a:ext uri="{FF2B5EF4-FFF2-40B4-BE49-F238E27FC236}">
                <a16:creationId xmlns:a16="http://schemas.microsoft.com/office/drawing/2014/main" id="{C1368D7D-2E3A-914E-B2DF-3DEA5512E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3429000"/>
            <a:ext cx="7810500" cy="1905000"/>
          </a:xfrm>
          <a:prstGeom prst="rect">
            <a:avLst/>
          </a:prstGeom>
        </p:spPr>
      </p:pic>
      <p:pic>
        <p:nvPicPr>
          <p:cNvPr id="4" name="Picture 9">
            <a:extLst>
              <a:ext uri="{FF2B5EF4-FFF2-40B4-BE49-F238E27FC236}">
                <a16:creationId xmlns:a16="http://schemas.microsoft.com/office/drawing/2014/main" id="{2EFB8C94-30DA-4DF8-A4F8-FB2DD207653C}"/>
              </a:ext>
            </a:extLst>
          </p:cNvPr>
          <p:cNvPicPr>
            <a:picLocks noChangeAspect="1"/>
          </p:cNvPicPr>
          <p:nvPr/>
        </p:nvPicPr>
        <p:blipFill>
          <a:blip r:embed="rId4"/>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90997296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OBJETOS II</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819150" y="2603150"/>
            <a:ext cx="10820400" cy="602019"/>
          </a:xfrm>
        </p:spPr>
        <p:txBody>
          <a:bodyPr>
            <a:normAutofit/>
          </a:bodyPr>
          <a:lstStyle/>
          <a:p>
            <a:pPr marL="0" indent="0">
              <a:buNone/>
            </a:pPr>
            <a:r>
              <a:rPr lang="es-ES" dirty="0"/>
              <a:t>Un objeto puede incluir </a:t>
            </a:r>
            <a:r>
              <a:rPr lang="es-ES" dirty="0" err="1"/>
              <a:t>arrays</a:t>
            </a:r>
            <a:r>
              <a:rPr lang="es-ES" dirty="0"/>
              <a:t>, objetos e incluso </a:t>
            </a:r>
            <a:r>
              <a:rPr lang="es-ES" dirty="0" err="1"/>
              <a:t>arrays</a:t>
            </a:r>
            <a:r>
              <a:rPr lang="es-ES" dirty="0"/>
              <a:t> de objetos dentro de ellos</a:t>
            </a:r>
          </a:p>
        </p:txBody>
      </p:sp>
      <p:pic>
        <p:nvPicPr>
          <p:cNvPr id="4" name="Picture 9">
            <a:extLst>
              <a:ext uri="{FF2B5EF4-FFF2-40B4-BE49-F238E27FC236}">
                <a16:creationId xmlns:a16="http://schemas.microsoft.com/office/drawing/2014/main" id="{2EFB8C94-30DA-4DF8-A4F8-FB2DD207653C}"/>
              </a:ext>
            </a:extLst>
          </p:cNvPr>
          <p:cNvPicPr>
            <a:picLocks noChangeAspect="1"/>
          </p:cNvPicPr>
          <p:nvPr/>
        </p:nvPicPr>
        <p:blipFill>
          <a:blip r:embed="rId3"/>
          <a:stretch>
            <a:fillRect/>
          </a:stretch>
        </p:blipFill>
        <p:spPr>
          <a:xfrm>
            <a:off x="10689214" y="92220"/>
            <a:ext cx="1343025" cy="1114425"/>
          </a:xfrm>
          <a:prstGeom prst="rect">
            <a:avLst/>
          </a:prstGeom>
        </p:spPr>
      </p:pic>
      <p:pic>
        <p:nvPicPr>
          <p:cNvPr id="7" name="Imagen 6" descr="Interfaz de usuario gráfica, Texto&#10;&#10;Descripción generada automáticamente">
            <a:extLst>
              <a:ext uri="{FF2B5EF4-FFF2-40B4-BE49-F238E27FC236}">
                <a16:creationId xmlns:a16="http://schemas.microsoft.com/office/drawing/2014/main" id="{DBBCF2C2-EF32-4F6C-42B6-FBEBBD106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49" y="3465175"/>
            <a:ext cx="10928409" cy="2270838"/>
          </a:xfrm>
          <a:prstGeom prst="rect">
            <a:avLst/>
          </a:prstGeom>
        </p:spPr>
      </p:pic>
    </p:spTree>
    <p:extLst>
      <p:ext uri="{BB962C8B-B14F-4D97-AF65-F5344CB8AC3E}">
        <p14:creationId xmlns:p14="http://schemas.microsoft.com/office/powerpoint/2010/main" val="73077760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Desestructuración de OBJETOS</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819149" y="2298794"/>
            <a:ext cx="10820400" cy="602019"/>
          </a:xfrm>
        </p:spPr>
        <p:txBody>
          <a:bodyPr>
            <a:normAutofit/>
          </a:bodyPr>
          <a:lstStyle/>
          <a:p>
            <a:pPr marL="0" indent="0">
              <a:buNone/>
            </a:pPr>
            <a:r>
              <a:rPr lang="es-ES" dirty="0"/>
              <a:t>Podemos desestructurar un objeto para trabajar más fácilmente con su contenido.</a:t>
            </a:r>
          </a:p>
        </p:txBody>
      </p:sp>
      <p:pic>
        <p:nvPicPr>
          <p:cNvPr id="4" name="Picture 9">
            <a:extLst>
              <a:ext uri="{FF2B5EF4-FFF2-40B4-BE49-F238E27FC236}">
                <a16:creationId xmlns:a16="http://schemas.microsoft.com/office/drawing/2014/main" id="{2EFB8C94-30DA-4DF8-A4F8-FB2DD207653C}"/>
              </a:ext>
            </a:extLst>
          </p:cNvPr>
          <p:cNvPicPr>
            <a:picLocks noChangeAspect="1"/>
          </p:cNvPicPr>
          <p:nvPr/>
        </p:nvPicPr>
        <p:blipFill>
          <a:blip r:embed="rId3"/>
          <a:stretch>
            <a:fillRect/>
          </a:stretch>
        </p:blipFill>
        <p:spPr>
          <a:xfrm>
            <a:off x="10689214" y="92220"/>
            <a:ext cx="1343025" cy="1114425"/>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31945886-B69D-6CDB-F191-A3AE9AC95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49" y="2838832"/>
            <a:ext cx="9621388" cy="3881211"/>
          </a:xfrm>
          <a:prstGeom prst="rect">
            <a:avLst/>
          </a:prstGeom>
        </p:spPr>
      </p:pic>
    </p:spTree>
    <p:extLst>
      <p:ext uri="{BB962C8B-B14F-4D97-AF65-F5344CB8AC3E}">
        <p14:creationId xmlns:p14="http://schemas.microsoft.com/office/powerpoint/2010/main" val="156653641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EVENTOS</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846859" y="2145950"/>
            <a:ext cx="10820400" cy="4712049"/>
          </a:xfrm>
        </p:spPr>
        <p:txBody>
          <a:bodyPr>
            <a:normAutofit/>
          </a:bodyPr>
          <a:lstStyle/>
          <a:p>
            <a:pPr marL="0" indent="0">
              <a:buNone/>
            </a:pPr>
            <a:r>
              <a:rPr lang="es-ES" dirty="0"/>
              <a:t>Las etiquetas de HTML disponen de eventos, los cuales pueden reaccionar/ejecutar un programa de </a:t>
            </a:r>
            <a:r>
              <a:rPr lang="es-ES" dirty="0" err="1"/>
              <a:t>Javascript</a:t>
            </a:r>
            <a:r>
              <a:rPr lang="es-ES" dirty="0"/>
              <a:t>.</a:t>
            </a:r>
          </a:p>
          <a:p>
            <a:r>
              <a:rPr lang="es-ES" dirty="0"/>
              <a:t>Pueden ser ejecutados por:</a:t>
            </a:r>
          </a:p>
          <a:p>
            <a:pPr lvl="1"/>
            <a:r>
              <a:rPr lang="es-ES" dirty="0"/>
              <a:t>El navegador: Un elemento se termina de cargar y se dispara un evento</a:t>
            </a:r>
          </a:p>
          <a:p>
            <a:pPr lvl="1"/>
            <a:r>
              <a:rPr lang="es-ES" dirty="0"/>
              <a:t>El usuario: Al pulsar un botón, se ejecuta un evento</a:t>
            </a:r>
          </a:p>
          <a:p>
            <a:pPr marL="0" indent="0">
              <a:buNone/>
            </a:pPr>
            <a:r>
              <a:rPr lang="es-ES" dirty="0"/>
              <a:t>Los eventos se pueden escribir </a:t>
            </a:r>
            <a:r>
              <a:rPr lang="es-ES" b="1" dirty="0">
                <a:solidFill>
                  <a:schemeClr val="tx2"/>
                </a:solidFill>
              </a:rPr>
              <a:t>DIRECTAMENTE</a:t>
            </a:r>
            <a:r>
              <a:rPr lang="es-ES" dirty="0"/>
              <a:t> como código JavaScript en el código HTML.</a:t>
            </a:r>
          </a:p>
          <a:p>
            <a:pPr marL="0" indent="0">
              <a:buNone/>
            </a:pPr>
            <a:r>
              <a:rPr lang="es-ES" b="1" dirty="0"/>
              <a:t>Ejemplo 1:</a:t>
            </a:r>
          </a:p>
          <a:p>
            <a:pPr marL="0" indent="0">
              <a:buNone/>
            </a:pPr>
            <a:r>
              <a:rPr lang="es-ES" dirty="0">
                <a:solidFill>
                  <a:srgbClr val="FF0000"/>
                </a:solidFill>
              </a:rPr>
              <a:t>&lt;</a:t>
            </a:r>
            <a:r>
              <a:rPr lang="es-ES" dirty="0" err="1">
                <a:solidFill>
                  <a:srgbClr val="FF0000"/>
                </a:solidFill>
              </a:rPr>
              <a:t>button</a:t>
            </a:r>
            <a:r>
              <a:rPr lang="es-ES" dirty="0">
                <a:solidFill>
                  <a:srgbClr val="FF0000"/>
                </a:solidFill>
              </a:rPr>
              <a:t> </a:t>
            </a:r>
            <a:r>
              <a:rPr lang="es-ES" b="1" dirty="0" err="1">
                <a:solidFill>
                  <a:srgbClr val="7030A0"/>
                </a:solidFill>
              </a:rPr>
              <a:t>onclick</a:t>
            </a:r>
            <a:r>
              <a:rPr lang="es-ES" dirty="0"/>
              <a:t>="</a:t>
            </a:r>
            <a:r>
              <a:rPr lang="es-ES" b="1" dirty="0" err="1">
                <a:solidFill>
                  <a:srgbClr val="7030A0"/>
                </a:solidFill>
              </a:rPr>
              <a:t>document</a:t>
            </a:r>
            <a:r>
              <a:rPr lang="es-ES" dirty="0" err="1"/>
              <a:t>.</a:t>
            </a:r>
            <a:r>
              <a:rPr lang="es-ES" b="1" dirty="0" err="1">
                <a:solidFill>
                  <a:srgbClr val="7030A0"/>
                </a:solidFill>
              </a:rPr>
              <a:t>getElementById</a:t>
            </a:r>
            <a:r>
              <a:rPr lang="es-ES" dirty="0"/>
              <a:t>(</a:t>
            </a:r>
            <a:r>
              <a:rPr lang="es-ES" b="1" dirty="0">
                <a:solidFill>
                  <a:srgbClr val="FFC000"/>
                </a:solidFill>
              </a:rPr>
              <a:t>'demo</a:t>
            </a:r>
            <a:r>
              <a:rPr lang="es-ES" dirty="0"/>
              <a:t>').</a:t>
            </a:r>
            <a:r>
              <a:rPr lang="es-ES" b="1" dirty="0" err="1">
                <a:solidFill>
                  <a:srgbClr val="7030A0"/>
                </a:solidFill>
              </a:rPr>
              <a:t>innerHTML</a:t>
            </a:r>
            <a:r>
              <a:rPr lang="es-ES" dirty="0"/>
              <a:t>=</a:t>
            </a:r>
            <a:r>
              <a:rPr lang="es-ES" b="1" dirty="0">
                <a:solidFill>
                  <a:srgbClr val="FFC000"/>
                </a:solidFill>
              </a:rPr>
              <a:t>Date()</a:t>
            </a:r>
            <a:r>
              <a:rPr lang="es-ES" dirty="0"/>
              <a:t>"</a:t>
            </a:r>
            <a:r>
              <a:rPr lang="es-ES" b="1" dirty="0">
                <a:solidFill>
                  <a:srgbClr val="FF0000"/>
                </a:solidFill>
              </a:rPr>
              <a:t>&gt;</a:t>
            </a:r>
            <a:r>
              <a:rPr lang="es-ES" dirty="0" err="1"/>
              <a:t>The</a:t>
            </a:r>
            <a:r>
              <a:rPr lang="es-ES" dirty="0"/>
              <a:t> time </a:t>
            </a:r>
            <a:r>
              <a:rPr lang="es-ES" dirty="0" err="1"/>
              <a:t>is</a:t>
            </a:r>
            <a:r>
              <a:rPr lang="es-ES" dirty="0"/>
              <a:t>?</a:t>
            </a:r>
            <a:r>
              <a:rPr lang="es-ES" b="1" dirty="0">
                <a:solidFill>
                  <a:srgbClr val="FF0000"/>
                </a:solidFill>
              </a:rPr>
              <a:t>&lt;/</a:t>
            </a:r>
            <a:r>
              <a:rPr lang="es-ES" b="1" dirty="0" err="1">
                <a:solidFill>
                  <a:srgbClr val="FF0000"/>
                </a:solidFill>
              </a:rPr>
              <a:t>button</a:t>
            </a:r>
            <a:r>
              <a:rPr lang="es-ES" b="1" dirty="0">
                <a:solidFill>
                  <a:srgbClr val="FF0000"/>
                </a:solidFill>
              </a:rPr>
              <a:t>&gt;</a:t>
            </a:r>
          </a:p>
          <a:p>
            <a:pPr marL="0" indent="0">
              <a:buNone/>
            </a:pPr>
            <a:r>
              <a:rPr lang="es-ES" b="1" dirty="0">
                <a:solidFill>
                  <a:srgbClr val="FF0000"/>
                </a:solidFill>
              </a:rPr>
              <a:t>&lt;p </a:t>
            </a:r>
            <a:r>
              <a:rPr lang="es-ES" dirty="0"/>
              <a:t>id="demo"</a:t>
            </a:r>
            <a:r>
              <a:rPr lang="es-ES" b="1" dirty="0">
                <a:solidFill>
                  <a:srgbClr val="FF0000"/>
                </a:solidFill>
              </a:rPr>
              <a:t>&gt;&lt;/p&gt;</a:t>
            </a:r>
          </a:p>
          <a:p>
            <a:pPr marL="0" indent="0">
              <a:buNone/>
            </a:pPr>
            <a:endParaRPr lang="es-ES" b="1" dirty="0">
              <a:solidFill>
                <a:srgbClr val="FF0000"/>
              </a:solidFill>
            </a:endParaRPr>
          </a:p>
          <a:p>
            <a:pPr marL="0" indent="0">
              <a:buNone/>
            </a:pPr>
            <a:r>
              <a:rPr lang="es-ES" b="1" dirty="0"/>
              <a:t>Ejemplo 2:</a:t>
            </a:r>
          </a:p>
          <a:p>
            <a:pPr marL="0" indent="0">
              <a:buNone/>
            </a:pPr>
            <a:r>
              <a:rPr lang="es-ES" b="1" dirty="0">
                <a:solidFill>
                  <a:srgbClr val="FF0000"/>
                </a:solidFill>
              </a:rPr>
              <a:t>&lt;</a:t>
            </a:r>
            <a:r>
              <a:rPr lang="es-ES" b="1" dirty="0" err="1">
                <a:solidFill>
                  <a:srgbClr val="FF0000"/>
                </a:solidFill>
              </a:rPr>
              <a:t>button</a:t>
            </a:r>
            <a:r>
              <a:rPr lang="es-ES" b="1" dirty="0">
                <a:solidFill>
                  <a:srgbClr val="FF0000"/>
                </a:solidFill>
              </a:rPr>
              <a:t> </a:t>
            </a:r>
            <a:r>
              <a:rPr lang="es-ES" dirty="0" err="1"/>
              <a:t>onclick</a:t>
            </a:r>
            <a:r>
              <a:rPr lang="es-ES" dirty="0"/>
              <a:t>="</a:t>
            </a:r>
            <a:r>
              <a:rPr lang="es-ES" dirty="0" err="1"/>
              <a:t>this.innerHTML</a:t>
            </a:r>
            <a:r>
              <a:rPr lang="es-ES" dirty="0"/>
              <a:t> = Date()"</a:t>
            </a:r>
            <a:r>
              <a:rPr lang="es-ES" b="1" dirty="0">
                <a:solidFill>
                  <a:srgbClr val="FF0000"/>
                </a:solidFill>
              </a:rPr>
              <a:t>&gt;</a:t>
            </a:r>
            <a:r>
              <a:rPr lang="es-ES" dirty="0" err="1"/>
              <a:t>The</a:t>
            </a:r>
            <a:r>
              <a:rPr lang="es-ES" dirty="0"/>
              <a:t> time </a:t>
            </a:r>
            <a:r>
              <a:rPr lang="es-ES" dirty="0" err="1"/>
              <a:t>is</a:t>
            </a:r>
            <a:r>
              <a:rPr lang="es-ES" dirty="0"/>
              <a:t>?</a:t>
            </a:r>
            <a:r>
              <a:rPr lang="es-ES" b="1" dirty="0">
                <a:solidFill>
                  <a:srgbClr val="FF0000"/>
                </a:solidFill>
              </a:rPr>
              <a:t>&lt;/</a:t>
            </a:r>
            <a:r>
              <a:rPr lang="es-ES" b="1" dirty="0" err="1">
                <a:solidFill>
                  <a:srgbClr val="FF0000"/>
                </a:solidFill>
              </a:rPr>
              <a:t>button</a:t>
            </a:r>
            <a:r>
              <a:rPr lang="es-ES" b="1" dirty="0">
                <a:solidFill>
                  <a:srgbClr val="FF0000"/>
                </a:solidFill>
              </a:rPr>
              <a:t>&gt;</a:t>
            </a:r>
          </a:p>
        </p:txBody>
      </p:sp>
      <p:pic>
        <p:nvPicPr>
          <p:cNvPr id="4" name="Picture 9">
            <a:extLst>
              <a:ext uri="{FF2B5EF4-FFF2-40B4-BE49-F238E27FC236}">
                <a16:creationId xmlns:a16="http://schemas.microsoft.com/office/drawing/2014/main" id="{4AF8B79B-845A-43D5-98B3-C92AC986F45A}"/>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124018990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41CC850-50CF-AE40-AEC8-17266F3625D1}"/>
              </a:ext>
            </a:extLst>
          </p:cNvPr>
          <p:cNvSpPr>
            <a:spLocks noGrp="1"/>
          </p:cNvSpPr>
          <p:nvPr>
            <p:ph type="title"/>
          </p:nvPr>
        </p:nvSpPr>
        <p:spPr>
          <a:xfrm>
            <a:off x="457200" y="643466"/>
            <a:ext cx="2978727" cy="4995333"/>
          </a:xfrm>
        </p:spPr>
        <p:txBody>
          <a:bodyPr>
            <a:normAutofit/>
          </a:bodyPr>
          <a:lstStyle/>
          <a:p>
            <a:r>
              <a:rPr lang="es-ES" sz="3300" dirty="0">
                <a:solidFill>
                  <a:srgbClr val="FFFFFF"/>
                </a:solidFill>
              </a:rPr>
              <a:t>EVENTOS más FAMOSOS</a:t>
            </a:r>
          </a:p>
        </p:txBody>
      </p:sp>
      <p:graphicFrame>
        <p:nvGraphicFramePr>
          <p:cNvPr id="4" name="Tabla 4">
            <a:extLst>
              <a:ext uri="{FF2B5EF4-FFF2-40B4-BE49-F238E27FC236}">
                <a16:creationId xmlns:a16="http://schemas.microsoft.com/office/drawing/2014/main" id="{41A7DB4A-D1DE-4249-892A-880E5B21BE9E}"/>
              </a:ext>
            </a:extLst>
          </p:cNvPr>
          <p:cNvGraphicFramePr>
            <a:graphicFrameLocks noGrp="1"/>
          </p:cNvGraphicFramePr>
          <p:nvPr>
            <p:ph idx="1"/>
            <p:extLst>
              <p:ext uri="{D42A27DB-BD31-4B8C-83A1-F6EECF244321}">
                <p14:modId xmlns:p14="http://schemas.microsoft.com/office/powerpoint/2010/main" val="4180005554"/>
              </p:ext>
            </p:extLst>
          </p:nvPr>
        </p:nvGraphicFramePr>
        <p:xfrm>
          <a:off x="4808601" y="1078941"/>
          <a:ext cx="6545199" cy="4909028"/>
        </p:xfrm>
        <a:graphic>
          <a:graphicData uri="http://schemas.openxmlformats.org/drawingml/2006/table">
            <a:tbl>
              <a:tblPr firstRow="1" bandRow="1">
                <a:tableStyleId>{5C22544A-7EE6-4342-B048-85BDC9FD1C3A}</a:tableStyleId>
              </a:tblPr>
              <a:tblGrid>
                <a:gridCol w="1744599">
                  <a:extLst>
                    <a:ext uri="{9D8B030D-6E8A-4147-A177-3AD203B41FA5}">
                      <a16:colId xmlns:a16="http://schemas.microsoft.com/office/drawing/2014/main" val="3566467004"/>
                    </a:ext>
                  </a:extLst>
                </a:gridCol>
                <a:gridCol w="4800600">
                  <a:extLst>
                    <a:ext uri="{9D8B030D-6E8A-4147-A177-3AD203B41FA5}">
                      <a16:colId xmlns:a16="http://schemas.microsoft.com/office/drawing/2014/main" val="2389533136"/>
                    </a:ext>
                  </a:extLst>
                </a:gridCol>
              </a:tblGrid>
              <a:tr h="496189">
                <a:tc>
                  <a:txBody>
                    <a:bodyPr/>
                    <a:lstStyle/>
                    <a:p>
                      <a:pPr algn="ctr"/>
                      <a:r>
                        <a:rPr lang="es-ES" sz="2200" dirty="0"/>
                        <a:t>EVENTO</a:t>
                      </a:r>
                    </a:p>
                  </a:txBody>
                  <a:tcPr marL="112770" marR="112770" marT="56385" marB="56385"/>
                </a:tc>
                <a:tc>
                  <a:txBody>
                    <a:bodyPr/>
                    <a:lstStyle/>
                    <a:p>
                      <a:pPr algn="ctr"/>
                      <a:r>
                        <a:rPr lang="es-ES" sz="2200" dirty="0"/>
                        <a:t>DESCRIPCIÓN</a:t>
                      </a:r>
                    </a:p>
                  </a:txBody>
                  <a:tcPr marL="112770" marR="112770" marT="56385" marB="56385"/>
                </a:tc>
                <a:extLst>
                  <a:ext uri="{0D108BD9-81ED-4DB2-BD59-A6C34878D82A}">
                    <a16:rowId xmlns:a16="http://schemas.microsoft.com/office/drawing/2014/main" val="506561415"/>
                  </a:ext>
                </a:extLst>
              </a:tr>
              <a:tr h="496189">
                <a:tc>
                  <a:txBody>
                    <a:bodyPr/>
                    <a:lstStyle/>
                    <a:p>
                      <a:pPr algn="ctr"/>
                      <a:r>
                        <a:rPr lang="es-ES" sz="1800" b="0" i="0" u="none" strike="noStrike" kern="1200" dirty="0" err="1">
                          <a:solidFill>
                            <a:schemeClr val="dk1"/>
                          </a:solidFill>
                          <a:effectLst/>
                          <a:latin typeface="+mn-lt"/>
                          <a:ea typeface="+mn-ea"/>
                          <a:cs typeface="+mn-cs"/>
                        </a:rPr>
                        <a:t>onchange</a:t>
                      </a:r>
                      <a:endParaRPr lang="es-ES" sz="2200" dirty="0"/>
                    </a:p>
                  </a:txBody>
                  <a:tcPr marL="112770" marR="112770" marT="56385" marB="56385"/>
                </a:tc>
                <a:tc>
                  <a:txBody>
                    <a:bodyPr/>
                    <a:lstStyle/>
                    <a:p>
                      <a:r>
                        <a:rPr lang="es-ES" sz="2200" dirty="0"/>
                        <a:t>Cuando cambia un elemento HTML</a:t>
                      </a:r>
                    </a:p>
                  </a:txBody>
                  <a:tcPr marL="112770" marR="112770" marT="56385" marB="56385"/>
                </a:tc>
                <a:extLst>
                  <a:ext uri="{0D108BD9-81ED-4DB2-BD59-A6C34878D82A}">
                    <a16:rowId xmlns:a16="http://schemas.microsoft.com/office/drawing/2014/main" val="4177403203"/>
                  </a:ext>
                </a:extLst>
              </a:tr>
              <a:tr h="496189">
                <a:tc>
                  <a:txBody>
                    <a:bodyPr/>
                    <a:lstStyle/>
                    <a:p>
                      <a:pPr algn="ctr"/>
                      <a:r>
                        <a:rPr lang="es-ES" sz="1800" b="0" i="0" u="none" strike="noStrike" kern="1200" dirty="0" err="1">
                          <a:solidFill>
                            <a:schemeClr val="dk1"/>
                          </a:solidFill>
                          <a:effectLst/>
                          <a:latin typeface="+mn-lt"/>
                          <a:ea typeface="+mn-ea"/>
                          <a:cs typeface="+mn-cs"/>
                        </a:rPr>
                        <a:t>onclick</a:t>
                      </a:r>
                      <a:endParaRPr lang="es-ES" sz="2200" dirty="0"/>
                    </a:p>
                  </a:txBody>
                  <a:tcPr marL="112770" marR="112770" marT="56385" marB="5638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2200" dirty="0"/>
                        <a:t>Cuando se hace </a:t>
                      </a:r>
                      <a:r>
                        <a:rPr lang="es-ES" sz="2200" dirty="0" err="1"/>
                        <a:t>click</a:t>
                      </a:r>
                      <a:r>
                        <a:rPr lang="es-ES" sz="2200" dirty="0"/>
                        <a:t> sobre un elemento HTML</a:t>
                      </a:r>
                    </a:p>
                  </a:txBody>
                  <a:tcPr marL="112770" marR="112770" marT="56385" marB="56385"/>
                </a:tc>
                <a:extLst>
                  <a:ext uri="{0D108BD9-81ED-4DB2-BD59-A6C34878D82A}">
                    <a16:rowId xmlns:a16="http://schemas.microsoft.com/office/drawing/2014/main" val="1229752535"/>
                  </a:ext>
                </a:extLst>
              </a:tr>
              <a:tr h="496189">
                <a:tc>
                  <a:txBody>
                    <a:bodyPr/>
                    <a:lstStyle/>
                    <a:p>
                      <a:pPr algn="ctr"/>
                      <a:r>
                        <a:rPr lang="es-ES" sz="1800" b="0" i="0" u="none" strike="noStrike" kern="1200" dirty="0" err="1">
                          <a:solidFill>
                            <a:schemeClr val="dk1"/>
                          </a:solidFill>
                          <a:effectLst/>
                          <a:latin typeface="+mn-lt"/>
                          <a:ea typeface="+mn-ea"/>
                          <a:cs typeface="+mn-cs"/>
                        </a:rPr>
                        <a:t>onmouseover</a:t>
                      </a:r>
                      <a:endParaRPr lang="es-ES" sz="2200" dirty="0"/>
                    </a:p>
                  </a:txBody>
                  <a:tcPr marL="112770" marR="112770" marT="56385" marB="5638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2200" dirty="0"/>
                        <a:t>Cuando se pone el ratón encima de un elemento HTML</a:t>
                      </a:r>
                    </a:p>
                  </a:txBody>
                  <a:tcPr marL="112770" marR="112770" marT="56385" marB="56385"/>
                </a:tc>
                <a:extLst>
                  <a:ext uri="{0D108BD9-81ED-4DB2-BD59-A6C34878D82A}">
                    <a16:rowId xmlns:a16="http://schemas.microsoft.com/office/drawing/2014/main" val="230309110"/>
                  </a:ext>
                </a:extLst>
              </a:tr>
              <a:tr h="496189">
                <a:tc>
                  <a:txBody>
                    <a:bodyPr/>
                    <a:lstStyle/>
                    <a:p>
                      <a:pPr algn="ctr"/>
                      <a:r>
                        <a:rPr lang="es-ES" sz="1800" b="0" i="0" u="none" strike="noStrike" kern="1200" dirty="0" err="1">
                          <a:solidFill>
                            <a:schemeClr val="dk1"/>
                          </a:solidFill>
                          <a:effectLst/>
                          <a:latin typeface="+mn-lt"/>
                          <a:ea typeface="+mn-ea"/>
                          <a:cs typeface="+mn-cs"/>
                        </a:rPr>
                        <a:t>onmouseout</a:t>
                      </a:r>
                      <a:endParaRPr lang="es-ES" sz="2200" dirty="0"/>
                    </a:p>
                  </a:txBody>
                  <a:tcPr marL="112770" marR="112770" marT="56385" marB="5638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2200" dirty="0"/>
                        <a:t>Cuando el ratón sale de un elemento HTML</a:t>
                      </a:r>
                    </a:p>
                  </a:txBody>
                  <a:tcPr marL="112770" marR="112770" marT="56385" marB="56385"/>
                </a:tc>
                <a:extLst>
                  <a:ext uri="{0D108BD9-81ED-4DB2-BD59-A6C34878D82A}">
                    <a16:rowId xmlns:a16="http://schemas.microsoft.com/office/drawing/2014/main" val="2757709127"/>
                  </a:ext>
                </a:extLst>
              </a:tr>
              <a:tr h="496189">
                <a:tc>
                  <a:txBody>
                    <a:bodyPr/>
                    <a:lstStyle/>
                    <a:p>
                      <a:pPr algn="ctr"/>
                      <a:r>
                        <a:rPr lang="es-ES" sz="1800" b="0" i="0" u="none" strike="noStrike" kern="1200" dirty="0" err="1">
                          <a:solidFill>
                            <a:schemeClr val="dk1"/>
                          </a:solidFill>
                          <a:effectLst/>
                          <a:latin typeface="+mn-lt"/>
                          <a:ea typeface="+mn-ea"/>
                          <a:cs typeface="+mn-cs"/>
                        </a:rPr>
                        <a:t>onkeydown</a:t>
                      </a:r>
                      <a:endParaRPr lang="es-ES" sz="2200" dirty="0"/>
                    </a:p>
                  </a:txBody>
                  <a:tcPr marL="112770" marR="112770" marT="56385" marB="56385"/>
                </a:tc>
                <a:tc>
                  <a:txBody>
                    <a:bodyPr/>
                    <a:lstStyle/>
                    <a:p>
                      <a:r>
                        <a:rPr lang="es-ES" sz="2200" dirty="0"/>
                        <a:t>Cuando se presiona una letra del teclado</a:t>
                      </a:r>
                    </a:p>
                  </a:txBody>
                  <a:tcPr marL="112770" marR="112770" marT="56385" marB="56385"/>
                </a:tc>
                <a:extLst>
                  <a:ext uri="{0D108BD9-81ED-4DB2-BD59-A6C34878D82A}">
                    <a16:rowId xmlns:a16="http://schemas.microsoft.com/office/drawing/2014/main" val="2170242981"/>
                  </a:ext>
                </a:extLst>
              </a:tr>
              <a:tr h="496189">
                <a:tc>
                  <a:txBody>
                    <a:bodyPr/>
                    <a:lstStyle/>
                    <a:p>
                      <a:pPr algn="ctr"/>
                      <a:r>
                        <a:rPr lang="es-ES" sz="1800" b="0" i="0" u="none" strike="noStrike" kern="1200" dirty="0" err="1">
                          <a:solidFill>
                            <a:schemeClr val="dk1"/>
                          </a:solidFill>
                          <a:effectLst/>
                          <a:latin typeface="+mn-lt"/>
                          <a:ea typeface="+mn-ea"/>
                          <a:cs typeface="+mn-cs"/>
                        </a:rPr>
                        <a:t>onload</a:t>
                      </a:r>
                      <a:endParaRPr lang="es-ES" sz="2200" dirty="0"/>
                    </a:p>
                  </a:txBody>
                  <a:tcPr marL="112770" marR="112770" marT="56385" marB="56385"/>
                </a:tc>
                <a:tc>
                  <a:txBody>
                    <a:bodyPr/>
                    <a:lstStyle/>
                    <a:p>
                      <a:r>
                        <a:rPr lang="es-ES" sz="2200" dirty="0"/>
                        <a:t>Cuando el navegador termina de cargar la página</a:t>
                      </a:r>
                    </a:p>
                  </a:txBody>
                  <a:tcPr marL="112770" marR="112770" marT="56385" marB="56385"/>
                </a:tc>
                <a:extLst>
                  <a:ext uri="{0D108BD9-81ED-4DB2-BD59-A6C34878D82A}">
                    <a16:rowId xmlns:a16="http://schemas.microsoft.com/office/drawing/2014/main" val="1016420110"/>
                  </a:ext>
                </a:extLst>
              </a:tr>
            </a:tbl>
          </a:graphicData>
        </a:graphic>
      </p:graphicFrame>
      <p:pic>
        <p:nvPicPr>
          <p:cNvPr id="3" name="Picture 9">
            <a:extLst>
              <a:ext uri="{FF2B5EF4-FFF2-40B4-BE49-F238E27FC236}">
                <a16:creationId xmlns:a16="http://schemas.microsoft.com/office/drawing/2014/main" id="{511A0537-4081-40B8-8EBF-D6E3D4AF0881}"/>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6149344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EJEMPLO DE USO DE EVENTO</a:t>
            </a:r>
          </a:p>
        </p:txBody>
      </p:sp>
      <p:pic>
        <p:nvPicPr>
          <p:cNvPr id="4" name="Picture 9">
            <a:extLst>
              <a:ext uri="{FF2B5EF4-FFF2-40B4-BE49-F238E27FC236}">
                <a16:creationId xmlns:a16="http://schemas.microsoft.com/office/drawing/2014/main" id="{4AF8B79B-845A-43D5-98B3-C92AC986F45A}"/>
              </a:ext>
            </a:extLst>
          </p:cNvPr>
          <p:cNvPicPr>
            <a:picLocks noChangeAspect="1"/>
          </p:cNvPicPr>
          <p:nvPr/>
        </p:nvPicPr>
        <p:blipFill>
          <a:blip r:embed="rId3"/>
          <a:stretch>
            <a:fillRect/>
          </a:stretch>
        </p:blipFill>
        <p:spPr>
          <a:xfrm>
            <a:off x="10689214" y="92220"/>
            <a:ext cx="1343025" cy="1114425"/>
          </a:xfrm>
          <a:prstGeom prst="rect">
            <a:avLst/>
          </a:prstGeom>
        </p:spPr>
      </p:pic>
      <p:pic>
        <p:nvPicPr>
          <p:cNvPr id="7" name="Imagen 6" descr="Interfaz de usuario gráfica, Texto, Aplicación&#10;&#10;Descripción generada automáticamente">
            <a:extLst>
              <a:ext uri="{FF2B5EF4-FFF2-40B4-BE49-F238E27FC236}">
                <a16:creationId xmlns:a16="http://schemas.microsoft.com/office/drawing/2014/main" id="{6D68C895-5763-2D66-5035-C3C4ED8861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70" y="3250727"/>
            <a:ext cx="11708669" cy="2759580"/>
          </a:xfrm>
          <a:prstGeom prst="rect">
            <a:avLst/>
          </a:prstGeom>
        </p:spPr>
      </p:pic>
    </p:spTree>
    <p:extLst>
      <p:ext uri="{BB962C8B-B14F-4D97-AF65-F5344CB8AC3E}">
        <p14:creationId xmlns:p14="http://schemas.microsoft.com/office/powerpoint/2010/main" val="3226049989"/>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LOS LISTENER</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449551" y="2880438"/>
            <a:ext cx="6038273" cy="2348558"/>
          </a:xfrm>
        </p:spPr>
        <p:txBody>
          <a:bodyPr>
            <a:normAutofit fontScale="85000" lnSpcReduction="20000"/>
          </a:bodyPr>
          <a:lstStyle/>
          <a:p>
            <a:pPr marL="0" indent="0">
              <a:buNone/>
            </a:pPr>
            <a:r>
              <a:rPr lang="es-ES" dirty="0"/>
              <a:t>Podemos añadir eventos a los elementos u objetos del DOM de una forma más limpia mediante los </a:t>
            </a:r>
            <a:r>
              <a:rPr lang="es-ES" dirty="0" err="1"/>
              <a:t>listeners</a:t>
            </a:r>
            <a:r>
              <a:rPr lang="es-ES" dirty="0"/>
              <a:t>.</a:t>
            </a:r>
          </a:p>
          <a:p>
            <a:pPr marL="0" indent="0">
              <a:buNone/>
            </a:pPr>
            <a:r>
              <a:rPr lang="es-ES" dirty="0"/>
              <a:t>Para utilizarlos, se invoca al método </a:t>
            </a:r>
            <a:r>
              <a:rPr lang="es-ES" dirty="0" err="1"/>
              <a:t>addEventListener</a:t>
            </a:r>
            <a:r>
              <a:rPr lang="es-ES" dirty="0"/>
              <a:t>, el cual tiene los siguientes parámetros:</a:t>
            </a:r>
          </a:p>
          <a:p>
            <a:r>
              <a:rPr lang="es-ES" b="1" dirty="0"/>
              <a:t>Parámetro 1: </a:t>
            </a:r>
            <a:r>
              <a:rPr lang="es-ES" dirty="0"/>
              <a:t>El nombre del evento, sin el </a:t>
            </a:r>
            <a:r>
              <a:rPr lang="es-ES" dirty="0" err="1"/>
              <a:t>on</a:t>
            </a:r>
            <a:r>
              <a:rPr lang="es-ES" dirty="0"/>
              <a:t>. </a:t>
            </a:r>
            <a:r>
              <a:rPr lang="es-ES" dirty="0" err="1"/>
              <a:t>P.e</a:t>
            </a:r>
            <a:r>
              <a:rPr lang="es-ES" dirty="0"/>
              <a:t>=&gt; </a:t>
            </a:r>
            <a:r>
              <a:rPr lang="es-ES" dirty="0" err="1"/>
              <a:t>onclick</a:t>
            </a:r>
            <a:r>
              <a:rPr lang="es-ES" dirty="0"/>
              <a:t> = </a:t>
            </a:r>
            <a:r>
              <a:rPr lang="es-ES" dirty="0" err="1"/>
              <a:t>click</a:t>
            </a:r>
            <a:endParaRPr lang="es-ES" dirty="0"/>
          </a:p>
          <a:p>
            <a:r>
              <a:rPr lang="es-ES" b="1" dirty="0"/>
              <a:t>Parámetro 2: </a:t>
            </a:r>
            <a:r>
              <a:rPr lang="es-ES" dirty="0"/>
              <a:t>La función que se ejecutará con el evento</a:t>
            </a:r>
          </a:p>
          <a:p>
            <a:r>
              <a:rPr lang="es-ES" b="1" dirty="0"/>
              <a:t>Parámetro 3: </a:t>
            </a:r>
            <a:r>
              <a:rPr lang="es-ES" dirty="0"/>
              <a:t>Se llama </a:t>
            </a:r>
            <a:r>
              <a:rPr lang="es-ES" dirty="0" err="1"/>
              <a:t>useCapture</a:t>
            </a:r>
            <a:r>
              <a:rPr lang="es-ES" dirty="0"/>
              <a:t>. Lo que hace es que todos los eventos de ese mismo tipo se lancen a la vez. Por lo general, se pone a false.</a:t>
            </a:r>
          </a:p>
        </p:txBody>
      </p:sp>
      <p:pic>
        <p:nvPicPr>
          <p:cNvPr id="5" name="Imagen 4">
            <a:extLst>
              <a:ext uri="{FF2B5EF4-FFF2-40B4-BE49-F238E27FC236}">
                <a16:creationId xmlns:a16="http://schemas.microsoft.com/office/drawing/2014/main" id="{D5E1FD63-213E-4574-9A3C-2E00869C33FE}"/>
              </a:ext>
            </a:extLst>
          </p:cNvPr>
          <p:cNvPicPr>
            <a:picLocks noChangeAspect="1"/>
          </p:cNvPicPr>
          <p:nvPr/>
        </p:nvPicPr>
        <p:blipFill>
          <a:blip r:embed="rId3"/>
          <a:stretch>
            <a:fillRect/>
          </a:stretch>
        </p:blipFill>
        <p:spPr>
          <a:xfrm>
            <a:off x="6934200" y="2880438"/>
            <a:ext cx="5257800" cy="3276600"/>
          </a:xfrm>
          <a:prstGeom prst="rect">
            <a:avLst/>
          </a:prstGeom>
        </p:spPr>
      </p:pic>
      <p:pic>
        <p:nvPicPr>
          <p:cNvPr id="4" name="Picture 9">
            <a:extLst>
              <a:ext uri="{FF2B5EF4-FFF2-40B4-BE49-F238E27FC236}">
                <a16:creationId xmlns:a16="http://schemas.microsoft.com/office/drawing/2014/main" id="{33A85F76-1D4B-45A3-89BD-309F247208E4}"/>
              </a:ext>
            </a:extLst>
          </p:cNvPr>
          <p:cNvPicPr>
            <a:picLocks noChangeAspect="1"/>
          </p:cNvPicPr>
          <p:nvPr/>
        </p:nvPicPr>
        <p:blipFill>
          <a:blip r:embed="rId4"/>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425526359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D377C-1B4E-0F4C-955B-6C400AB9E735}"/>
              </a:ext>
            </a:extLst>
          </p:cNvPr>
          <p:cNvSpPr>
            <a:spLocks noGrp="1"/>
          </p:cNvSpPr>
          <p:nvPr>
            <p:ph type="title"/>
          </p:nvPr>
        </p:nvSpPr>
        <p:spPr/>
        <p:txBody>
          <a:bodyPr/>
          <a:lstStyle/>
          <a:p>
            <a:r>
              <a:rPr lang="es-ES" dirty="0"/>
              <a:t>PRÁCTICA 1</a:t>
            </a:r>
          </a:p>
        </p:txBody>
      </p:sp>
      <p:sp>
        <p:nvSpPr>
          <p:cNvPr id="3" name="Marcador de contenido 2">
            <a:extLst>
              <a:ext uri="{FF2B5EF4-FFF2-40B4-BE49-F238E27FC236}">
                <a16:creationId xmlns:a16="http://schemas.microsoft.com/office/drawing/2014/main" id="{7A07355E-A47C-A64B-ADC7-EE370ECB7317}"/>
              </a:ext>
            </a:extLst>
          </p:cNvPr>
          <p:cNvSpPr>
            <a:spLocks noGrp="1"/>
          </p:cNvSpPr>
          <p:nvPr>
            <p:ph idx="1"/>
          </p:nvPr>
        </p:nvSpPr>
        <p:spPr/>
        <p:txBody>
          <a:bodyPr/>
          <a:lstStyle/>
          <a:p>
            <a:endParaRPr lang="es-ES" dirty="0"/>
          </a:p>
        </p:txBody>
      </p:sp>
      <p:pic>
        <p:nvPicPr>
          <p:cNvPr id="5" name="Picture 9">
            <a:extLst>
              <a:ext uri="{FF2B5EF4-FFF2-40B4-BE49-F238E27FC236}">
                <a16:creationId xmlns:a16="http://schemas.microsoft.com/office/drawing/2014/main" id="{346EC8C7-6087-4225-B785-B8687CB42EA5}"/>
              </a:ext>
            </a:extLst>
          </p:cNvPr>
          <p:cNvPicPr>
            <a:picLocks noChangeAspect="1"/>
          </p:cNvPicPr>
          <p:nvPr/>
        </p:nvPicPr>
        <p:blipFill>
          <a:blip r:embed="rId2"/>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001764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Características de los </a:t>
            </a:r>
            <a:r>
              <a:rPr lang="es-ES" dirty="0" err="1">
                <a:solidFill>
                  <a:schemeClr val="bg1"/>
                </a:solidFill>
              </a:rPr>
              <a:t>Strings</a:t>
            </a:r>
            <a:endParaRPr lang="es-ES" dirty="0">
              <a:solidFill>
                <a:schemeClr val="bg1"/>
              </a:solidFill>
            </a:endParaRP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846859" y="2145950"/>
            <a:ext cx="10820400" cy="4712049"/>
          </a:xfrm>
        </p:spPr>
        <p:txBody>
          <a:bodyPr>
            <a:normAutofit/>
          </a:bodyPr>
          <a:lstStyle/>
          <a:p>
            <a:pPr marL="0" indent="0">
              <a:buNone/>
            </a:pPr>
            <a:r>
              <a:rPr lang="es-ES" dirty="0"/>
              <a:t>Los </a:t>
            </a:r>
            <a:r>
              <a:rPr lang="es-ES" dirty="0" err="1"/>
              <a:t>strings</a:t>
            </a:r>
            <a:r>
              <a:rPr lang="es-ES" dirty="0"/>
              <a:t> disponen de:</a:t>
            </a:r>
          </a:p>
          <a:p>
            <a:r>
              <a:rPr lang="es-ES" dirty="0"/>
              <a:t>Métodos de:</a:t>
            </a:r>
          </a:p>
          <a:p>
            <a:pPr lvl="1"/>
            <a:r>
              <a:rPr lang="es-ES" dirty="0"/>
              <a:t>Conversión:  </a:t>
            </a:r>
            <a:r>
              <a:rPr lang="es-ES" dirty="0" err="1"/>
              <a:t>length</a:t>
            </a:r>
            <a:r>
              <a:rPr lang="es-ES" dirty="0"/>
              <a:t>, </a:t>
            </a:r>
            <a:r>
              <a:rPr lang="es-ES" dirty="0" err="1"/>
              <a:t>replace</a:t>
            </a:r>
            <a:r>
              <a:rPr lang="es-ES" dirty="0"/>
              <a:t>, </a:t>
            </a:r>
            <a:r>
              <a:rPr lang="es-ES" dirty="0" err="1"/>
              <a:t>substring</a:t>
            </a:r>
            <a:r>
              <a:rPr lang="es-ES" dirty="0"/>
              <a:t>, </a:t>
            </a:r>
            <a:r>
              <a:rPr lang="es-ES" dirty="0" err="1"/>
              <a:t>slice</a:t>
            </a:r>
            <a:r>
              <a:rPr lang="es-ES" dirty="0"/>
              <a:t>, </a:t>
            </a:r>
            <a:r>
              <a:rPr lang="es-ES" dirty="0" err="1"/>
              <a:t>toUpperCase</a:t>
            </a:r>
            <a:r>
              <a:rPr lang="es-ES" dirty="0"/>
              <a:t>, </a:t>
            </a:r>
            <a:r>
              <a:rPr lang="es-ES" dirty="0" err="1"/>
              <a:t>toLowerCase</a:t>
            </a:r>
            <a:r>
              <a:rPr lang="es-ES" dirty="0"/>
              <a:t>, </a:t>
            </a:r>
            <a:r>
              <a:rPr lang="es-ES" dirty="0" err="1"/>
              <a:t>concat</a:t>
            </a:r>
            <a:r>
              <a:rPr lang="es-ES" dirty="0"/>
              <a:t>, </a:t>
            </a:r>
            <a:r>
              <a:rPr lang="es-ES" dirty="0" err="1"/>
              <a:t>trim</a:t>
            </a:r>
            <a:r>
              <a:rPr lang="es-ES" dirty="0"/>
              <a:t>, </a:t>
            </a:r>
            <a:r>
              <a:rPr lang="es-ES" dirty="0" err="1"/>
              <a:t>padding</a:t>
            </a:r>
            <a:r>
              <a:rPr lang="es-ES" dirty="0"/>
              <a:t>, etc.</a:t>
            </a:r>
          </a:p>
          <a:p>
            <a:pPr lvl="1"/>
            <a:r>
              <a:rPr lang="es-ES" dirty="0"/>
              <a:t>Búsqueda: </a:t>
            </a:r>
            <a:r>
              <a:rPr lang="es-ES" dirty="0" err="1"/>
              <a:t>indexOf</a:t>
            </a:r>
            <a:r>
              <a:rPr lang="es-ES" dirty="0"/>
              <a:t>, </a:t>
            </a:r>
            <a:r>
              <a:rPr lang="es-ES" dirty="0" err="1"/>
              <a:t>lastIndexOf</a:t>
            </a:r>
            <a:r>
              <a:rPr lang="es-ES" dirty="0"/>
              <a:t>, </a:t>
            </a:r>
            <a:r>
              <a:rPr lang="es-ES" dirty="0" err="1"/>
              <a:t>search</a:t>
            </a:r>
            <a:r>
              <a:rPr lang="es-ES" dirty="0"/>
              <a:t>, </a:t>
            </a:r>
          </a:p>
          <a:p>
            <a:pPr marL="0" indent="0">
              <a:buNone/>
            </a:pPr>
            <a:r>
              <a:rPr lang="es-ES" dirty="0" err="1"/>
              <a:t>Templates</a:t>
            </a:r>
            <a:r>
              <a:rPr lang="es-ES" dirty="0"/>
              <a:t>: </a:t>
            </a:r>
            <a:r>
              <a:rPr lang="es-ES" dirty="0" err="1"/>
              <a:t>p.e</a:t>
            </a:r>
            <a:r>
              <a:rPr lang="es-ES" dirty="0"/>
              <a:t>.</a:t>
            </a:r>
          </a:p>
          <a:p>
            <a:pPr marL="457200" lvl="1" indent="0">
              <a:buNone/>
            </a:pPr>
            <a:r>
              <a:rPr lang="es-ES" b="1" dirty="0" err="1">
                <a:solidFill>
                  <a:schemeClr val="accent1"/>
                </a:solidFill>
              </a:rPr>
              <a:t>let</a:t>
            </a:r>
            <a:r>
              <a:rPr lang="es-ES" dirty="0"/>
              <a:t> </a:t>
            </a:r>
            <a:r>
              <a:rPr lang="es-ES" dirty="0" err="1"/>
              <a:t>header</a:t>
            </a:r>
            <a:r>
              <a:rPr lang="es-ES" dirty="0"/>
              <a:t> = </a:t>
            </a:r>
            <a:r>
              <a:rPr lang="es-ES" b="1" dirty="0">
                <a:solidFill>
                  <a:srgbClr val="FF0000"/>
                </a:solidFill>
              </a:rPr>
              <a:t>”</a:t>
            </a:r>
            <a:r>
              <a:rPr lang="es-ES" b="1" dirty="0" err="1">
                <a:solidFill>
                  <a:srgbClr val="FF0000"/>
                </a:solidFill>
              </a:rPr>
              <a:t>AQUí</a:t>
            </a:r>
            <a:r>
              <a:rPr lang="es-ES" b="1" dirty="0">
                <a:solidFill>
                  <a:srgbClr val="FF0000"/>
                </a:solidFill>
              </a:rPr>
              <a:t> VA UN TÍTULO MOLÓN"</a:t>
            </a:r>
            <a:r>
              <a:rPr lang="es-ES" dirty="0"/>
              <a:t>; </a:t>
            </a:r>
          </a:p>
          <a:p>
            <a:pPr marL="457200" lvl="1" indent="0">
              <a:buNone/>
            </a:pPr>
            <a:r>
              <a:rPr lang="es-ES" b="1" dirty="0" err="1">
                <a:solidFill>
                  <a:schemeClr val="accent1"/>
                </a:solidFill>
              </a:rPr>
              <a:t>let</a:t>
            </a:r>
            <a:r>
              <a:rPr lang="es-ES" dirty="0"/>
              <a:t> </a:t>
            </a:r>
            <a:r>
              <a:rPr lang="es-ES" dirty="0" err="1"/>
              <a:t>html</a:t>
            </a:r>
            <a:r>
              <a:rPr lang="es-ES" dirty="0"/>
              <a:t> = </a:t>
            </a:r>
            <a:r>
              <a:rPr lang="es-ES" dirty="0">
                <a:solidFill>
                  <a:srgbClr val="FF0000"/>
                </a:solidFill>
              </a:rPr>
              <a:t>`</a:t>
            </a:r>
            <a:r>
              <a:rPr lang="es-ES" dirty="0"/>
              <a:t>&lt;h2&gt;</a:t>
            </a:r>
            <a:r>
              <a:rPr lang="es-ES" b="1" dirty="0">
                <a:solidFill>
                  <a:srgbClr val="FF0000"/>
                </a:solidFill>
              </a:rPr>
              <a:t>${</a:t>
            </a:r>
            <a:r>
              <a:rPr lang="es-ES" b="1" dirty="0" err="1">
                <a:solidFill>
                  <a:srgbClr val="FF0000"/>
                </a:solidFill>
              </a:rPr>
              <a:t>header</a:t>
            </a:r>
            <a:r>
              <a:rPr lang="es-ES" b="1" dirty="0">
                <a:solidFill>
                  <a:srgbClr val="FF0000"/>
                </a:solidFill>
              </a:rPr>
              <a:t>}</a:t>
            </a:r>
            <a:r>
              <a:rPr lang="es-ES" dirty="0"/>
              <a:t>&lt;/h2&gt;</a:t>
            </a:r>
            <a:r>
              <a:rPr lang="es-ES" b="1" dirty="0">
                <a:solidFill>
                  <a:srgbClr val="FF0000"/>
                </a:solidFill>
              </a:rPr>
              <a:t>`</a:t>
            </a:r>
            <a:r>
              <a:rPr lang="es-ES" dirty="0"/>
              <a:t>;</a:t>
            </a:r>
          </a:p>
        </p:txBody>
      </p:sp>
      <p:pic>
        <p:nvPicPr>
          <p:cNvPr id="4" name="Picture 9">
            <a:extLst>
              <a:ext uri="{FF2B5EF4-FFF2-40B4-BE49-F238E27FC236}">
                <a16:creationId xmlns:a16="http://schemas.microsoft.com/office/drawing/2014/main" id="{B861571B-3DB2-44FB-83D1-47741224FD95}"/>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84180882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Características de los </a:t>
            </a:r>
            <a:r>
              <a:rPr lang="es-ES" dirty="0" err="1">
                <a:solidFill>
                  <a:schemeClr val="bg1"/>
                </a:solidFill>
              </a:rPr>
              <a:t>numbers</a:t>
            </a:r>
            <a:endParaRPr lang="es-ES" dirty="0">
              <a:solidFill>
                <a:schemeClr val="bg1"/>
              </a:solidFill>
            </a:endParaRP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846859" y="2145950"/>
            <a:ext cx="10820400" cy="4712049"/>
          </a:xfrm>
        </p:spPr>
        <p:txBody>
          <a:bodyPr>
            <a:normAutofit/>
          </a:bodyPr>
          <a:lstStyle/>
          <a:p>
            <a:pPr marL="0" indent="0">
              <a:buNone/>
            </a:pPr>
            <a:r>
              <a:rPr lang="es-ES" dirty="0"/>
              <a:t>Los </a:t>
            </a:r>
            <a:r>
              <a:rPr lang="es-ES" dirty="0" err="1"/>
              <a:t>numbers</a:t>
            </a:r>
            <a:r>
              <a:rPr lang="es-ES" dirty="0"/>
              <a:t> se pueden representar como:</a:t>
            </a:r>
          </a:p>
          <a:p>
            <a:r>
              <a:rPr lang="es-ES" dirty="0"/>
              <a:t>Números enteros: </a:t>
            </a:r>
            <a:r>
              <a:rPr lang="es-ES" dirty="0" err="1">
                <a:solidFill>
                  <a:schemeClr val="accent1"/>
                </a:solidFill>
              </a:rPr>
              <a:t>let</a:t>
            </a:r>
            <a:r>
              <a:rPr lang="es-ES" dirty="0"/>
              <a:t> n1 = 1;</a:t>
            </a:r>
          </a:p>
          <a:p>
            <a:r>
              <a:rPr lang="es-ES" dirty="0"/>
              <a:t>Números decimales: </a:t>
            </a:r>
            <a:r>
              <a:rPr lang="es-ES" b="1" dirty="0" err="1">
                <a:solidFill>
                  <a:schemeClr val="accent1"/>
                </a:solidFill>
              </a:rPr>
              <a:t>let</a:t>
            </a:r>
            <a:r>
              <a:rPr lang="es-ES" dirty="0"/>
              <a:t> n2 = 3.2;</a:t>
            </a:r>
          </a:p>
          <a:p>
            <a:r>
              <a:rPr lang="es-ES" dirty="0"/>
              <a:t>Números científicos: </a:t>
            </a:r>
            <a:r>
              <a:rPr lang="es-ES" b="1" dirty="0" err="1">
                <a:solidFill>
                  <a:schemeClr val="accent1"/>
                </a:solidFill>
              </a:rPr>
              <a:t>let</a:t>
            </a:r>
            <a:r>
              <a:rPr lang="es-ES" dirty="0"/>
              <a:t> n3 = 123e5;</a:t>
            </a:r>
          </a:p>
          <a:p>
            <a:r>
              <a:rPr lang="es-ES" dirty="0"/>
              <a:t>Hexadecimales: </a:t>
            </a:r>
            <a:r>
              <a:rPr lang="es-ES" b="1" dirty="0" err="1">
                <a:solidFill>
                  <a:schemeClr val="accent1"/>
                </a:solidFill>
              </a:rPr>
              <a:t>let</a:t>
            </a:r>
            <a:r>
              <a:rPr lang="es-ES" dirty="0"/>
              <a:t> n4 = 0xFF;</a:t>
            </a:r>
          </a:p>
          <a:p>
            <a:pPr marL="0" indent="0">
              <a:buNone/>
            </a:pPr>
            <a:r>
              <a:rPr lang="es-ES" dirty="0"/>
              <a:t>Disponen de:</a:t>
            </a:r>
          </a:p>
          <a:p>
            <a:r>
              <a:rPr lang="es-ES" dirty="0"/>
              <a:t>métodos de conversión:  </a:t>
            </a:r>
            <a:r>
              <a:rPr lang="es-ES" dirty="0" err="1"/>
              <a:t>toString</a:t>
            </a:r>
            <a:r>
              <a:rPr lang="es-ES" dirty="0"/>
              <a:t>, </a:t>
            </a:r>
            <a:r>
              <a:rPr lang="es-ES" dirty="0" err="1"/>
              <a:t>toExponential</a:t>
            </a:r>
            <a:r>
              <a:rPr lang="es-ES" dirty="0"/>
              <a:t>, </a:t>
            </a:r>
            <a:r>
              <a:rPr lang="es-ES" dirty="0" err="1"/>
              <a:t>toFixed</a:t>
            </a:r>
            <a:r>
              <a:rPr lang="es-ES" dirty="0"/>
              <a:t>, </a:t>
            </a:r>
            <a:r>
              <a:rPr lang="es-ES" dirty="0" err="1"/>
              <a:t>toPrecision</a:t>
            </a:r>
            <a:r>
              <a:rPr lang="es-ES" dirty="0"/>
              <a:t>, etc.</a:t>
            </a:r>
          </a:p>
          <a:p>
            <a:r>
              <a:rPr lang="es-ES" dirty="0"/>
              <a:t>Propiedades: (No usadas en variables): </a:t>
            </a:r>
            <a:r>
              <a:rPr lang="es-ES" dirty="0" err="1"/>
              <a:t>number.MAX_VALUE</a:t>
            </a:r>
            <a:r>
              <a:rPr lang="es-ES" dirty="0"/>
              <a:t>, </a:t>
            </a:r>
            <a:r>
              <a:rPr lang="es-ES" dirty="0" err="1"/>
              <a:t>number</a:t>
            </a:r>
            <a:r>
              <a:rPr lang="es-ES" dirty="0"/>
              <a:t>. MIN_VALUE, </a:t>
            </a:r>
            <a:r>
              <a:rPr lang="es-ES" dirty="0" err="1"/>
              <a:t>number</a:t>
            </a:r>
            <a:r>
              <a:rPr lang="es-ES" dirty="0"/>
              <a:t>. POSITIVE_INFINITY, </a:t>
            </a:r>
            <a:r>
              <a:rPr lang="es-ES" dirty="0" err="1"/>
              <a:t>number</a:t>
            </a:r>
            <a:r>
              <a:rPr lang="es-ES" dirty="0"/>
              <a:t>. NEGATIVE_INFINITY, </a:t>
            </a:r>
            <a:r>
              <a:rPr lang="es-ES" dirty="0" err="1"/>
              <a:t>number</a:t>
            </a:r>
            <a:r>
              <a:rPr lang="es-ES" dirty="0"/>
              <a:t>. </a:t>
            </a:r>
            <a:r>
              <a:rPr lang="es-ES" dirty="0" err="1"/>
              <a:t>NaN</a:t>
            </a:r>
            <a:r>
              <a:rPr lang="es-ES" dirty="0"/>
              <a:t>, etc.</a:t>
            </a:r>
          </a:p>
        </p:txBody>
      </p:sp>
      <p:pic>
        <p:nvPicPr>
          <p:cNvPr id="4" name="Picture 9">
            <a:extLst>
              <a:ext uri="{FF2B5EF4-FFF2-40B4-BE49-F238E27FC236}">
                <a16:creationId xmlns:a16="http://schemas.microsoft.com/office/drawing/2014/main" id="{615457EA-6B88-4887-BF44-5A01AA33DEF8}"/>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19025339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27E3C-43E7-41FB-A28B-3C9B17971121}"/>
              </a:ext>
            </a:extLst>
          </p:cNvPr>
          <p:cNvSpPr>
            <a:spLocks noGrp="1"/>
          </p:cNvSpPr>
          <p:nvPr>
            <p:ph type="title"/>
          </p:nvPr>
        </p:nvSpPr>
        <p:spPr>
          <a:xfrm>
            <a:off x="759315" y="331294"/>
            <a:ext cx="10131425" cy="1456267"/>
          </a:xfrm>
        </p:spPr>
        <p:txBody>
          <a:bodyPr/>
          <a:lstStyle/>
          <a:p>
            <a:r>
              <a:rPr lang="es-ES" dirty="0"/>
              <a:t>REPRESENTACIÓN FRONT-END y BACK-END</a:t>
            </a:r>
          </a:p>
        </p:txBody>
      </p:sp>
      <p:pic>
        <p:nvPicPr>
          <p:cNvPr id="5" name="Marcador de contenido 4">
            <a:extLst>
              <a:ext uri="{FF2B5EF4-FFF2-40B4-BE49-F238E27FC236}">
                <a16:creationId xmlns:a16="http://schemas.microsoft.com/office/drawing/2014/main" id="{D446925E-C478-4423-BCD2-EE3654F62D16}"/>
              </a:ext>
            </a:extLst>
          </p:cNvPr>
          <p:cNvPicPr>
            <a:picLocks noGrp="1" noChangeAspect="1"/>
          </p:cNvPicPr>
          <p:nvPr>
            <p:ph idx="1"/>
          </p:nvPr>
        </p:nvPicPr>
        <p:blipFill>
          <a:blip r:embed="rId2"/>
          <a:stretch>
            <a:fillRect/>
          </a:stretch>
        </p:blipFill>
        <p:spPr>
          <a:xfrm>
            <a:off x="3490680" y="3782853"/>
            <a:ext cx="3771900" cy="1857375"/>
          </a:xfrm>
        </p:spPr>
      </p:pic>
      <p:sp>
        <p:nvSpPr>
          <p:cNvPr id="6" name="CuadroTexto 5">
            <a:extLst>
              <a:ext uri="{FF2B5EF4-FFF2-40B4-BE49-F238E27FC236}">
                <a16:creationId xmlns:a16="http://schemas.microsoft.com/office/drawing/2014/main" id="{139C25AF-3172-4815-B548-69D384783DFA}"/>
              </a:ext>
            </a:extLst>
          </p:cNvPr>
          <p:cNvSpPr txBox="1"/>
          <p:nvPr/>
        </p:nvSpPr>
        <p:spPr>
          <a:xfrm>
            <a:off x="2347670" y="1879277"/>
            <a:ext cx="2732864" cy="1477328"/>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s-ES" b="1" dirty="0"/>
              <a:t>FRONT-END</a:t>
            </a:r>
          </a:p>
          <a:p>
            <a:r>
              <a:rPr lang="es-ES" dirty="0"/>
              <a:t>PARTE VISIBLE DE LA WEB</a:t>
            </a:r>
          </a:p>
          <a:p>
            <a:r>
              <a:rPr lang="es-ES" dirty="0"/>
              <a:t>HOJAS DE ESTILO</a:t>
            </a:r>
          </a:p>
          <a:p>
            <a:r>
              <a:rPr lang="es-ES" dirty="0"/>
              <a:t>CÓDIGO HTML</a:t>
            </a:r>
          </a:p>
          <a:p>
            <a:r>
              <a:rPr lang="es-ES" dirty="0"/>
              <a:t>SCRIPTS DEL LADO CLIENTE</a:t>
            </a:r>
          </a:p>
        </p:txBody>
      </p:sp>
      <p:sp>
        <p:nvSpPr>
          <p:cNvPr id="7" name="CuadroTexto 6">
            <a:extLst>
              <a:ext uri="{FF2B5EF4-FFF2-40B4-BE49-F238E27FC236}">
                <a16:creationId xmlns:a16="http://schemas.microsoft.com/office/drawing/2014/main" id="{645B975C-FF24-41BD-8711-1792C5726CDA}"/>
              </a:ext>
            </a:extLst>
          </p:cNvPr>
          <p:cNvSpPr txBox="1"/>
          <p:nvPr/>
        </p:nvSpPr>
        <p:spPr>
          <a:xfrm>
            <a:off x="5468664" y="1874818"/>
            <a:ext cx="2948243" cy="1477328"/>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b="1" dirty="0"/>
              <a:t>BACK-END</a:t>
            </a:r>
          </a:p>
          <a:p>
            <a:r>
              <a:rPr lang="es-ES" dirty="0"/>
              <a:t>PARTE NO VISIBLE DE LA WEB</a:t>
            </a:r>
          </a:p>
          <a:p>
            <a:r>
              <a:rPr lang="es-ES" dirty="0"/>
              <a:t>BASES DE DATOS</a:t>
            </a:r>
          </a:p>
          <a:p>
            <a:r>
              <a:rPr lang="es-ES" dirty="0"/>
              <a:t>SCRIPTS DEL LADO SERVIDOR</a:t>
            </a:r>
          </a:p>
          <a:p>
            <a:endParaRPr lang="es-ES" dirty="0"/>
          </a:p>
        </p:txBody>
      </p:sp>
      <p:pic>
        <p:nvPicPr>
          <p:cNvPr id="1026" name="Picture 2" descr="Diferencias entre BackEnd y FrontEnd Developer - Oscar Blancarte - Software  Architecture">
            <a:extLst>
              <a:ext uri="{FF2B5EF4-FFF2-40B4-BE49-F238E27FC236}">
                <a16:creationId xmlns:a16="http://schemas.microsoft.com/office/drawing/2014/main" id="{08A0A90D-2318-46E7-90D9-FC15A81E65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309"/>
          <a:stretch/>
        </p:blipFill>
        <p:spPr bwMode="auto">
          <a:xfrm>
            <a:off x="8416907" y="1874818"/>
            <a:ext cx="1267613" cy="14929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iferencias entre BackEnd y FrontEnd Developer - Oscar Blancarte - Software  Architecture">
            <a:extLst>
              <a:ext uri="{FF2B5EF4-FFF2-40B4-BE49-F238E27FC236}">
                <a16:creationId xmlns:a16="http://schemas.microsoft.com/office/drawing/2014/main" id="{09723F79-C669-4D3C-90FA-8A0078BA7B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356"/>
          <a:stretch/>
        </p:blipFill>
        <p:spPr bwMode="auto">
          <a:xfrm>
            <a:off x="1228353" y="1874818"/>
            <a:ext cx="1119317" cy="14929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9">
            <a:extLst>
              <a:ext uri="{FF2B5EF4-FFF2-40B4-BE49-F238E27FC236}">
                <a16:creationId xmlns:a16="http://schemas.microsoft.com/office/drawing/2014/main" id="{64238E6D-BA0C-4ECA-BDAA-6D892C05F954}"/>
              </a:ext>
            </a:extLst>
          </p:cNvPr>
          <p:cNvPicPr>
            <a:picLocks noChangeAspect="1"/>
          </p:cNvPicPr>
          <p:nvPr/>
        </p:nvPicPr>
        <p:blipFill>
          <a:blip r:embed="rId4"/>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862340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Características de </a:t>
            </a:r>
            <a:r>
              <a:rPr lang="es-ES" dirty="0" err="1">
                <a:solidFill>
                  <a:schemeClr val="bg1"/>
                </a:solidFill>
              </a:rPr>
              <a:t>lAS</a:t>
            </a:r>
            <a:r>
              <a:rPr lang="es-ES" dirty="0">
                <a:solidFill>
                  <a:schemeClr val="bg1"/>
                </a:solidFill>
              </a:rPr>
              <a:t> FECHAS I</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1800280"/>
            <a:ext cx="11497541" cy="5057719"/>
          </a:xfrm>
        </p:spPr>
        <p:txBody>
          <a:bodyPr>
            <a:normAutofit/>
          </a:bodyPr>
          <a:lstStyle/>
          <a:p>
            <a:pPr marL="0" indent="0">
              <a:buNone/>
            </a:pPr>
            <a:r>
              <a:rPr lang="es-ES" dirty="0"/>
              <a:t>Hay cuatro constructores para crear fechas:</a:t>
            </a:r>
          </a:p>
          <a:p>
            <a:r>
              <a:rPr lang="es-ES" dirty="0"/>
              <a:t>new Date() </a:t>
            </a:r>
            <a:r>
              <a:rPr lang="es-ES" dirty="0">
                <a:sym typeface="Wingdings" pitchFamily="2" charset="2"/>
              </a:rPr>
              <a:t> </a:t>
            </a:r>
            <a:r>
              <a:rPr lang="es-ES" dirty="0" err="1"/>
              <a:t>const</a:t>
            </a:r>
            <a:r>
              <a:rPr lang="es-ES" dirty="0"/>
              <a:t> d = new Date();</a:t>
            </a:r>
          </a:p>
          <a:p>
            <a:r>
              <a:rPr lang="es-ES" dirty="0"/>
              <a:t>new Date(</a:t>
            </a:r>
            <a:r>
              <a:rPr lang="es-ES" i="1" dirty="0"/>
              <a:t>año, mes, día, horas, minutos, segundos, milisegundos</a:t>
            </a:r>
            <a:r>
              <a:rPr lang="es-ES" dirty="0"/>
              <a:t>) </a:t>
            </a:r>
            <a:r>
              <a:rPr lang="es-ES" dirty="0">
                <a:sym typeface="Wingdings" pitchFamily="2" charset="2"/>
              </a:rPr>
              <a:t> </a:t>
            </a:r>
            <a:r>
              <a:rPr lang="es-ES" dirty="0" err="1"/>
              <a:t>const</a:t>
            </a:r>
            <a:r>
              <a:rPr lang="es-ES" dirty="0"/>
              <a:t> d = new Date(2018, 11, 24, 10, 33, 30, 0);</a:t>
            </a:r>
          </a:p>
          <a:p>
            <a:r>
              <a:rPr lang="es-ES" dirty="0"/>
              <a:t>new Date(</a:t>
            </a:r>
            <a:r>
              <a:rPr lang="es-ES" i="1" dirty="0"/>
              <a:t>milisegundos</a:t>
            </a:r>
            <a:r>
              <a:rPr lang="es-ES" dirty="0"/>
              <a:t>) </a:t>
            </a:r>
            <a:r>
              <a:rPr lang="es-ES" dirty="0">
                <a:sym typeface="Wingdings" pitchFamily="2" charset="2"/>
              </a:rPr>
              <a:t> </a:t>
            </a:r>
            <a:r>
              <a:rPr lang="es-ES" dirty="0" err="1"/>
              <a:t>const</a:t>
            </a:r>
            <a:r>
              <a:rPr lang="es-ES" dirty="0"/>
              <a:t> d = new Date(3000);</a:t>
            </a:r>
          </a:p>
          <a:p>
            <a:r>
              <a:rPr lang="es-ES" dirty="0"/>
              <a:t>new Date(</a:t>
            </a:r>
            <a:r>
              <a:rPr lang="es-ES" i="1" dirty="0"/>
              <a:t>fecha </a:t>
            </a:r>
            <a:r>
              <a:rPr lang="es-ES" i="1" dirty="0" err="1"/>
              <a:t>string</a:t>
            </a:r>
            <a:r>
              <a:rPr lang="es-ES" dirty="0"/>
              <a:t>) </a:t>
            </a:r>
            <a:r>
              <a:rPr lang="es-ES" dirty="0">
                <a:sym typeface="Wingdings" pitchFamily="2" charset="2"/>
              </a:rPr>
              <a:t> </a:t>
            </a:r>
            <a:r>
              <a:rPr lang="es-ES" dirty="0" err="1"/>
              <a:t>const</a:t>
            </a:r>
            <a:r>
              <a:rPr lang="es-ES" dirty="0"/>
              <a:t> d = new Date("</a:t>
            </a:r>
            <a:r>
              <a:rPr lang="es-ES" dirty="0" err="1"/>
              <a:t>October</a:t>
            </a:r>
            <a:r>
              <a:rPr lang="es-ES" dirty="0"/>
              <a:t> 13, 2014 11:13:00");</a:t>
            </a:r>
          </a:p>
          <a:p>
            <a:pPr marL="0" indent="0">
              <a:buNone/>
            </a:pPr>
            <a:r>
              <a:rPr lang="es-ES" dirty="0"/>
              <a:t>Hay tres tipos de fechas diferentes:</a:t>
            </a:r>
          </a:p>
          <a:p>
            <a:r>
              <a:rPr lang="es-ES" dirty="0"/>
              <a:t>ISO: "2015-03-25" (</a:t>
            </a:r>
            <a:r>
              <a:rPr lang="es-ES" dirty="0" err="1"/>
              <a:t>The</a:t>
            </a:r>
            <a:r>
              <a:rPr lang="es-ES" dirty="0"/>
              <a:t> International Standard)</a:t>
            </a:r>
          </a:p>
          <a:p>
            <a:r>
              <a:rPr lang="es-ES" dirty="0"/>
              <a:t>Short Date: "03/25/2015"</a:t>
            </a:r>
          </a:p>
          <a:p>
            <a:r>
              <a:rPr lang="es-ES" dirty="0"/>
              <a:t>Long Date: "Mar 25 2015" </a:t>
            </a:r>
          </a:p>
          <a:p>
            <a:pPr marL="0" indent="0">
              <a:buNone/>
            </a:pPr>
            <a:r>
              <a:rPr lang="es-ES" dirty="0"/>
              <a:t>Hay métodos de conversión de fechas como </a:t>
            </a:r>
            <a:r>
              <a:rPr lang="es-ES" dirty="0" err="1"/>
              <a:t>toString</a:t>
            </a:r>
            <a:r>
              <a:rPr lang="es-ES" dirty="0"/>
              <a:t>, </a:t>
            </a:r>
            <a:r>
              <a:rPr lang="es-ES" dirty="0" err="1"/>
              <a:t>toUTCString</a:t>
            </a:r>
            <a:r>
              <a:rPr lang="es-ES" dirty="0"/>
              <a:t>, </a:t>
            </a:r>
            <a:r>
              <a:rPr lang="es-ES" dirty="0" err="1"/>
              <a:t>toDateString</a:t>
            </a:r>
            <a:r>
              <a:rPr lang="es-ES" dirty="0"/>
              <a:t> y </a:t>
            </a:r>
            <a:r>
              <a:rPr lang="es-ES" dirty="0" err="1"/>
              <a:t>toISOString</a:t>
            </a:r>
            <a:r>
              <a:rPr lang="es-ES" dirty="0"/>
              <a:t>.</a:t>
            </a:r>
          </a:p>
        </p:txBody>
      </p:sp>
      <p:pic>
        <p:nvPicPr>
          <p:cNvPr id="4" name="Picture 9">
            <a:extLst>
              <a:ext uri="{FF2B5EF4-FFF2-40B4-BE49-F238E27FC236}">
                <a16:creationId xmlns:a16="http://schemas.microsoft.com/office/drawing/2014/main" id="{7485C7C9-FB59-440A-AEE0-CD2211046A7E}"/>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1885054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Características de </a:t>
            </a:r>
            <a:r>
              <a:rPr lang="es-ES" dirty="0" err="1">
                <a:solidFill>
                  <a:schemeClr val="bg1"/>
                </a:solidFill>
              </a:rPr>
              <a:t>lAS</a:t>
            </a:r>
            <a:r>
              <a:rPr lang="es-ES" dirty="0">
                <a:solidFill>
                  <a:schemeClr val="bg1"/>
                </a:solidFill>
              </a:rPr>
              <a:t> FECHAS II</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1800280"/>
            <a:ext cx="11497541" cy="5057719"/>
          </a:xfrm>
        </p:spPr>
        <p:txBody>
          <a:bodyPr>
            <a:normAutofit/>
          </a:bodyPr>
          <a:lstStyle/>
          <a:p>
            <a:pPr marL="0" indent="0">
              <a:buNone/>
            </a:pPr>
            <a:r>
              <a:rPr lang="es-ES" dirty="0"/>
              <a:t>Los objetos de tipo fecha tienen métodos de tipo </a:t>
            </a:r>
            <a:r>
              <a:rPr lang="es-ES" dirty="0" err="1"/>
              <a:t>get</a:t>
            </a:r>
            <a:r>
              <a:rPr lang="es-ES" dirty="0"/>
              <a:t> y set que nos ayudarán a la hora de programar:</a:t>
            </a:r>
          </a:p>
          <a:p>
            <a:r>
              <a:rPr lang="es-ES" dirty="0"/>
              <a:t>Métodos </a:t>
            </a:r>
            <a:r>
              <a:rPr lang="es-ES" dirty="0" err="1"/>
              <a:t>get</a:t>
            </a:r>
            <a:r>
              <a:rPr lang="es-ES" dirty="0"/>
              <a:t>: </a:t>
            </a:r>
            <a:r>
              <a:rPr lang="es-ES" dirty="0" err="1"/>
              <a:t>getFullYear</a:t>
            </a:r>
            <a:r>
              <a:rPr lang="es-ES" dirty="0"/>
              <a:t>, </a:t>
            </a:r>
            <a:r>
              <a:rPr lang="es-ES" dirty="0" err="1"/>
              <a:t>getMonth</a:t>
            </a:r>
            <a:r>
              <a:rPr lang="es-ES" dirty="0"/>
              <a:t>, </a:t>
            </a:r>
            <a:r>
              <a:rPr lang="es-ES" dirty="0" err="1"/>
              <a:t>getDate</a:t>
            </a:r>
            <a:r>
              <a:rPr lang="es-ES" dirty="0"/>
              <a:t>, </a:t>
            </a:r>
            <a:r>
              <a:rPr lang="es-ES" dirty="0" err="1"/>
              <a:t>getHours</a:t>
            </a:r>
            <a:r>
              <a:rPr lang="es-ES" dirty="0"/>
              <a:t>, </a:t>
            </a:r>
            <a:r>
              <a:rPr lang="es-ES" dirty="0" err="1"/>
              <a:t>getMinutes</a:t>
            </a:r>
            <a:r>
              <a:rPr lang="es-ES" dirty="0"/>
              <a:t>, </a:t>
            </a:r>
            <a:r>
              <a:rPr lang="es-ES" dirty="0" err="1"/>
              <a:t>getSeconds</a:t>
            </a:r>
            <a:r>
              <a:rPr lang="es-ES" dirty="0"/>
              <a:t>, </a:t>
            </a:r>
            <a:r>
              <a:rPr lang="es-ES" dirty="0" err="1"/>
              <a:t>getMilliseconds</a:t>
            </a:r>
            <a:r>
              <a:rPr lang="es-ES" dirty="0"/>
              <a:t>, </a:t>
            </a:r>
            <a:r>
              <a:rPr lang="es-ES" dirty="0" err="1"/>
              <a:t>getTime</a:t>
            </a:r>
            <a:r>
              <a:rPr lang="es-ES" dirty="0"/>
              <a:t>, </a:t>
            </a:r>
            <a:r>
              <a:rPr lang="es-ES" dirty="0" err="1"/>
              <a:t>getDay</a:t>
            </a:r>
            <a:r>
              <a:rPr lang="es-ES" dirty="0"/>
              <a:t>.</a:t>
            </a:r>
          </a:p>
          <a:p>
            <a:r>
              <a:rPr lang="es-ES" dirty="0"/>
              <a:t>Métodos UTC </a:t>
            </a:r>
            <a:r>
              <a:rPr lang="es-ES" dirty="0" err="1"/>
              <a:t>get</a:t>
            </a:r>
            <a:r>
              <a:rPr lang="es-ES" dirty="0"/>
              <a:t>: </a:t>
            </a:r>
            <a:r>
              <a:rPr lang="es-ES" dirty="0" err="1"/>
              <a:t>getUTCDate</a:t>
            </a:r>
            <a:r>
              <a:rPr lang="es-ES" dirty="0"/>
              <a:t>, </a:t>
            </a:r>
            <a:r>
              <a:rPr lang="es-ES" dirty="0" err="1"/>
              <a:t>getUTCDay</a:t>
            </a:r>
            <a:r>
              <a:rPr lang="es-ES" dirty="0"/>
              <a:t>, </a:t>
            </a:r>
            <a:r>
              <a:rPr lang="es-ES" dirty="0" err="1"/>
              <a:t>getUTCFullYear</a:t>
            </a:r>
            <a:r>
              <a:rPr lang="es-ES" dirty="0"/>
              <a:t>, </a:t>
            </a:r>
            <a:r>
              <a:rPr lang="es-ES" dirty="0" err="1"/>
              <a:t>getUTCHours</a:t>
            </a:r>
            <a:r>
              <a:rPr lang="es-ES" dirty="0"/>
              <a:t>, </a:t>
            </a:r>
            <a:r>
              <a:rPr lang="es-ES" dirty="0" err="1"/>
              <a:t>getUTCMilliseconds</a:t>
            </a:r>
            <a:r>
              <a:rPr lang="es-ES" dirty="0"/>
              <a:t>, </a:t>
            </a:r>
            <a:r>
              <a:rPr lang="es-ES" dirty="0" err="1"/>
              <a:t>getUTCMinutes</a:t>
            </a:r>
            <a:r>
              <a:rPr lang="es-ES" dirty="0"/>
              <a:t>, </a:t>
            </a:r>
            <a:r>
              <a:rPr lang="es-ES" dirty="0" err="1"/>
              <a:t>getUTCMonth</a:t>
            </a:r>
            <a:r>
              <a:rPr lang="es-ES" dirty="0"/>
              <a:t>, </a:t>
            </a:r>
            <a:r>
              <a:rPr lang="es-ES" dirty="0" err="1"/>
              <a:t>getUTCSeconds</a:t>
            </a:r>
            <a:r>
              <a:rPr lang="es-ES" dirty="0"/>
              <a:t>.</a:t>
            </a:r>
          </a:p>
          <a:p>
            <a:r>
              <a:rPr lang="es-ES" dirty="0"/>
              <a:t>Otros métodos </a:t>
            </a:r>
            <a:r>
              <a:rPr lang="es-ES" dirty="0" err="1"/>
              <a:t>últiles</a:t>
            </a:r>
            <a:r>
              <a:rPr lang="es-ES" dirty="0"/>
              <a:t> son </a:t>
            </a:r>
            <a:r>
              <a:rPr lang="es-ES" dirty="0" err="1"/>
              <a:t>toLocaleDateString</a:t>
            </a:r>
            <a:r>
              <a:rPr lang="es-ES" dirty="0"/>
              <a:t>() para sacar solo DD/MM/YYYY</a:t>
            </a:r>
          </a:p>
          <a:p>
            <a:pPr marL="0" indent="0">
              <a:buNone/>
            </a:pPr>
            <a:r>
              <a:rPr lang="es-ES" dirty="0"/>
              <a:t>Métodos set: </a:t>
            </a:r>
            <a:r>
              <a:rPr lang="es-ES" dirty="0" err="1"/>
              <a:t>setDate</a:t>
            </a:r>
            <a:r>
              <a:rPr lang="es-ES" dirty="0"/>
              <a:t>, </a:t>
            </a:r>
            <a:r>
              <a:rPr lang="es-ES" dirty="0" err="1"/>
              <a:t>setFullYear</a:t>
            </a:r>
            <a:r>
              <a:rPr lang="es-ES" dirty="0"/>
              <a:t>, </a:t>
            </a:r>
            <a:r>
              <a:rPr lang="es-ES" dirty="0" err="1"/>
              <a:t>setHours</a:t>
            </a:r>
            <a:r>
              <a:rPr lang="es-ES" dirty="0"/>
              <a:t>, </a:t>
            </a:r>
            <a:r>
              <a:rPr lang="es-ES" dirty="0" err="1"/>
              <a:t>setMilliseconds</a:t>
            </a:r>
            <a:r>
              <a:rPr lang="es-ES" dirty="0"/>
              <a:t>, </a:t>
            </a:r>
            <a:r>
              <a:rPr lang="es-ES" dirty="0" err="1"/>
              <a:t>setMinutes</a:t>
            </a:r>
            <a:r>
              <a:rPr lang="es-ES" dirty="0"/>
              <a:t>, </a:t>
            </a:r>
            <a:r>
              <a:rPr lang="es-ES" dirty="0" err="1"/>
              <a:t>setMonth</a:t>
            </a:r>
            <a:r>
              <a:rPr lang="es-ES" dirty="0"/>
              <a:t>, </a:t>
            </a:r>
            <a:r>
              <a:rPr lang="es-ES" dirty="0" err="1"/>
              <a:t>setSeconds</a:t>
            </a:r>
            <a:r>
              <a:rPr lang="es-ES" dirty="0"/>
              <a:t>, </a:t>
            </a:r>
            <a:r>
              <a:rPr lang="es-ES" dirty="0" err="1"/>
              <a:t>setTime</a:t>
            </a:r>
            <a:endParaRPr lang="es-ES" dirty="0"/>
          </a:p>
        </p:txBody>
      </p:sp>
      <p:pic>
        <p:nvPicPr>
          <p:cNvPr id="4" name="Picture 9">
            <a:extLst>
              <a:ext uri="{FF2B5EF4-FFF2-40B4-BE49-F238E27FC236}">
                <a16:creationId xmlns:a16="http://schemas.microsoft.com/office/drawing/2014/main" id="{3A7F2324-15D4-48CF-A302-914E0FACEEC7}"/>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1782278401"/>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Características de LOS ARRAYS</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442810" y="2270839"/>
            <a:ext cx="11497541" cy="3616035"/>
          </a:xfrm>
        </p:spPr>
        <p:txBody>
          <a:bodyPr>
            <a:normAutofit/>
          </a:bodyPr>
          <a:lstStyle/>
          <a:p>
            <a:pPr marL="0" indent="0">
              <a:buNone/>
            </a:pPr>
            <a:r>
              <a:rPr lang="es-ES" dirty="0"/>
              <a:t>Un </a:t>
            </a:r>
            <a:r>
              <a:rPr lang="es-ES" dirty="0" err="1"/>
              <a:t>array</a:t>
            </a:r>
            <a:r>
              <a:rPr lang="es-ES" dirty="0"/>
              <a:t> es una variable que puede contener varios valores a la vez. Se define de la siguiente forma:</a:t>
            </a:r>
          </a:p>
          <a:p>
            <a:pPr marL="0" indent="0">
              <a:buNone/>
            </a:pPr>
            <a:r>
              <a:rPr lang="es-ES" b="1" dirty="0" err="1">
                <a:solidFill>
                  <a:schemeClr val="accent1"/>
                </a:solidFill>
              </a:rPr>
              <a:t>var</a:t>
            </a:r>
            <a:r>
              <a:rPr lang="es-ES" dirty="0"/>
              <a:t> </a:t>
            </a:r>
            <a:r>
              <a:rPr lang="es-ES" b="1" i="1" dirty="0" err="1">
                <a:solidFill>
                  <a:srgbClr val="00B050"/>
                </a:solidFill>
              </a:rPr>
              <a:t>nombre_array</a:t>
            </a:r>
            <a:r>
              <a:rPr lang="es-ES" b="1" dirty="0">
                <a:solidFill>
                  <a:srgbClr val="00B050"/>
                </a:solidFill>
              </a:rPr>
              <a:t> </a:t>
            </a:r>
            <a:r>
              <a:rPr lang="es-ES" dirty="0"/>
              <a:t>= [</a:t>
            </a:r>
            <a:r>
              <a:rPr lang="es-ES" i="1" dirty="0"/>
              <a:t>item1</a:t>
            </a:r>
            <a:r>
              <a:rPr lang="es-ES" dirty="0"/>
              <a:t>, </a:t>
            </a:r>
            <a:r>
              <a:rPr lang="es-ES" i="1" dirty="0"/>
              <a:t>item2</a:t>
            </a:r>
            <a:r>
              <a:rPr lang="es-ES" dirty="0"/>
              <a:t>, ...];</a:t>
            </a:r>
          </a:p>
          <a:p>
            <a:pPr marL="0" indent="0">
              <a:buNone/>
            </a:pPr>
            <a:r>
              <a:rPr lang="es-ES" dirty="0" err="1"/>
              <a:t>P.e</a:t>
            </a:r>
            <a:r>
              <a:rPr lang="es-ES" dirty="0"/>
              <a:t>: </a:t>
            </a:r>
          </a:p>
          <a:p>
            <a:pPr marL="0" indent="0">
              <a:buNone/>
            </a:pPr>
            <a:r>
              <a:rPr lang="es-ES" b="1" dirty="0" err="1">
                <a:solidFill>
                  <a:schemeClr val="accent1"/>
                </a:solidFill>
              </a:rPr>
              <a:t>var</a:t>
            </a:r>
            <a:r>
              <a:rPr lang="es-ES" dirty="0"/>
              <a:t> </a:t>
            </a:r>
            <a:r>
              <a:rPr lang="es-ES" b="1" dirty="0">
                <a:solidFill>
                  <a:srgbClr val="00B050"/>
                </a:solidFill>
              </a:rPr>
              <a:t>estudios</a:t>
            </a:r>
            <a:r>
              <a:rPr lang="es-ES" dirty="0"/>
              <a:t> = [”DAW", ”DAM", ”ASIX"];</a:t>
            </a:r>
          </a:p>
          <a:p>
            <a:pPr marL="0" indent="0">
              <a:buNone/>
            </a:pPr>
            <a:r>
              <a:rPr lang="es-ES" dirty="0"/>
              <a:t>También podemos declararla y asignarle valores a posterior:</a:t>
            </a:r>
          </a:p>
          <a:p>
            <a:pPr marL="0" indent="0">
              <a:buNone/>
            </a:pPr>
            <a:r>
              <a:rPr lang="es-ES" b="1" dirty="0" err="1">
                <a:solidFill>
                  <a:schemeClr val="accent1"/>
                </a:solidFill>
              </a:rPr>
              <a:t>var</a:t>
            </a:r>
            <a:r>
              <a:rPr lang="es-ES" dirty="0"/>
              <a:t> </a:t>
            </a:r>
            <a:r>
              <a:rPr lang="es-ES" b="1" dirty="0">
                <a:solidFill>
                  <a:srgbClr val="00B050"/>
                </a:solidFill>
              </a:rPr>
              <a:t>estudios</a:t>
            </a:r>
            <a:r>
              <a:rPr lang="es-ES" dirty="0"/>
              <a:t> = [];</a:t>
            </a:r>
            <a:br>
              <a:rPr lang="es-ES" dirty="0"/>
            </a:br>
            <a:r>
              <a:rPr lang="es-ES" b="1" dirty="0">
                <a:solidFill>
                  <a:srgbClr val="00B050"/>
                </a:solidFill>
              </a:rPr>
              <a:t>estudios</a:t>
            </a:r>
            <a:r>
              <a:rPr lang="es-ES" dirty="0"/>
              <a:t>[0]= "DAW";</a:t>
            </a:r>
            <a:br>
              <a:rPr lang="es-ES" dirty="0"/>
            </a:br>
            <a:r>
              <a:rPr lang="es-ES" b="1" dirty="0">
                <a:solidFill>
                  <a:srgbClr val="00B050"/>
                </a:solidFill>
              </a:rPr>
              <a:t>estudios</a:t>
            </a:r>
            <a:r>
              <a:rPr lang="es-ES" dirty="0"/>
              <a:t>[1]= "DAM";</a:t>
            </a:r>
            <a:br>
              <a:rPr lang="es-ES" dirty="0"/>
            </a:br>
            <a:r>
              <a:rPr lang="es-ES" b="1" dirty="0">
                <a:solidFill>
                  <a:srgbClr val="00B050"/>
                </a:solidFill>
              </a:rPr>
              <a:t>estudios</a:t>
            </a:r>
            <a:r>
              <a:rPr lang="es-ES" dirty="0"/>
              <a:t>[2]= "ASIX";</a:t>
            </a:r>
          </a:p>
        </p:txBody>
      </p:sp>
      <p:pic>
        <p:nvPicPr>
          <p:cNvPr id="4" name="Imagen 3">
            <a:extLst>
              <a:ext uri="{FF2B5EF4-FFF2-40B4-BE49-F238E27FC236}">
                <a16:creationId xmlns:a16="http://schemas.microsoft.com/office/drawing/2014/main" id="{EB8549C0-7BB4-1E40-A489-D47E5CE14726}"/>
              </a:ext>
            </a:extLst>
          </p:cNvPr>
          <p:cNvPicPr>
            <a:picLocks noChangeAspect="1"/>
          </p:cNvPicPr>
          <p:nvPr/>
        </p:nvPicPr>
        <p:blipFill>
          <a:blip r:embed="rId3"/>
          <a:stretch>
            <a:fillRect/>
          </a:stretch>
        </p:blipFill>
        <p:spPr>
          <a:xfrm>
            <a:off x="6440054" y="3101975"/>
            <a:ext cx="5309136" cy="1953762"/>
          </a:xfrm>
          <a:prstGeom prst="rect">
            <a:avLst/>
          </a:prstGeom>
        </p:spPr>
      </p:pic>
      <p:pic>
        <p:nvPicPr>
          <p:cNvPr id="5" name="Picture 9">
            <a:extLst>
              <a:ext uri="{FF2B5EF4-FFF2-40B4-BE49-F238E27FC236}">
                <a16:creationId xmlns:a16="http://schemas.microsoft.com/office/drawing/2014/main" id="{B5886334-AB25-4D5A-A07B-A59464928F26}"/>
              </a:ext>
            </a:extLst>
          </p:cNvPr>
          <p:cNvPicPr>
            <a:picLocks noChangeAspect="1"/>
          </p:cNvPicPr>
          <p:nvPr/>
        </p:nvPicPr>
        <p:blipFill>
          <a:blip r:embed="rId4"/>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265255906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ACCEDIENDO A UN ARRAY</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442810" y="2270839"/>
            <a:ext cx="11497541" cy="4476325"/>
          </a:xfrm>
        </p:spPr>
        <p:txBody>
          <a:bodyPr>
            <a:normAutofit/>
          </a:bodyPr>
          <a:lstStyle/>
          <a:p>
            <a:pPr marL="0" indent="0">
              <a:buNone/>
            </a:pPr>
            <a:r>
              <a:rPr lang="es-ES" dirty="0"/>
              <a:t>Accediendo a un valor en concreto:</a:t>
            </a:r>
          </a:p>
          <a:p>
            <a:pPr marL="0" indent="0">
              <a:buNone/>
            </a:pPr>
            <a:r>
              <a:rPr lang="es-ES" dirty="0" err="1"/>
              <a:t>const</a:t>
            </a:r>
            <a:r>
              <a:rPr lang="es-ES" dirty="0"/>
              <a:t> cars = ["</a:t>
            </a:r>
            <a:r>
              <a:rPr lang="es-ES" dirty="0" err="1"/>
              <a:t>Saab</a:t>
            </a:r>
            <a:r>
              <a:rPr lang="es-ES" dirty="0"/>
              <a:t>", "Volvo", "BMW"];</a:t>
            </a:r>
            <a:br>
              <a:rPr lang="es-ES" dirty="0"/>
            </a:br>
            <a:r>
              <a:rPr lang="es-ES" dirty="0" err="1"/>
              <a:t>let</a:t>
            </a:r>
            <a:r>
              <a:rPr lang="es-ES" dirty="0"/>
              <a:t> x = cars[0];    // x = "</a:t>
            </a:r>
            <a:r>
              <a:rPr lang="es-ES" dirty="0" err="1"/>
              <a:t>Saab</a:t>
            </a:r>
            <a:r>
              <a:rPr lang="es-ES" dirty="0"/>
              <a:t>”</a:t>
            </a:r>
          </a:p>
          <a:p>
            <a:pPr marL="0" indent="0">
              <a:buNone/>
            </a:pPr>
            <a:r>
              <a:rPr lang="es-ES" dirty="0"/>
              <a:t>Podemos recorrer la </a:t>
            </a:r>
            <a:r>
              <a:rPr lang="es-ES" dirty="0" err="1"/>
              <a:t>array</a:t>
            </a:r>
            <a:r>
              <a:rPr lang="es-ES" dirty="0"/>
              <a:t> mediante un bucle:</a:t>
            </a:r>
          </a:p>
          <a:p>
            <a:pPr marL="0" indent="0">
              <a:buNone/>
            </a:pPr>
            <a:r>
              <a:rPr lang="es-ES" b="1" dirty="0" err="1">
                <a:solidFill>
                  <a:schemeClr val="accent1"/>
                </a:solidFill>
              </a:rPr>
              <a:t>const</a:t>
            </a:r>
            <a:r>
              <a:rPr lang="es-ES" dirty="0"/>
              <a:t> </a:t>
            </a:r>
            <a:r>
              <a:rPr lang="es-ES" dirty="0" err="1"/>
              <a:t>fruits</a:t>
            </a:r>
            <a:r>
              <a:rPr lang="es-ES" dirty="0"/>
              <a:t> = </a:t>
            </a:r>
            <a:r>
              <a:rPr lang="es-ES" b="1" dirty="0">
                <a:solidFill>
                  <a:srgbClr val="C00000"/>
                </a:solidFill>
              </a:rPr>
              <a:t>["Banana", "Orange", "Apple", "Mango"];</a:t>
            </a:r>
            <a:br>
              <a:rPr lang="es-ES" dirty="0"/>
            </a:br>
            <a:r>
              <a:rPr lang="es-ES" b="1" dirty="0" err="1">
                <a:solidFill>
                  <a:schemeClr val="accent1"/>
                </a:solidFill>
              </a:rPr>
              <a:t>let</a:t>
            </a:r>
            <a:r>
              <a:rPr lang="es-ES" dirty="0"/>
              <a:t> </a:t>
            </a:r>
            <a:r>
              <a:rPr lang="es-ES" dirty="0" err="1"/>
              <a:t>fLen</a:t>
            </a:r>
            <a:r>
              <a:rPr lang="es-ES" dirty="0"/>
              <a:t> = </a:t>
            </a:r>
            <a:r>
              <a:rPr lang="es-ES" b="1" dirty="0" err="1">
                <a:solidFill>
                  <a:srgbClr val="002060"/>
                </a:solidFill>
              </a:rPr>
              <a:t>fruits.length</a:t>
            </a:r>
            <a:r>
              <a:rPr lang="es-ES" dirty="0"/>
              <a:t>;</a:t>
            </a:r>
            <a:br>
              <a:rPr lang="es-ES" dirty="0"/>
            </a:br>
            <a:r>
              <a:rPr lang="es-ES" dirty="0" err="1"/>
              <a:t>text</a:t>
            </a:r>
            <a:r>
              <a:rPr lang="es-ES" dirty="0"/>
              <a:t> = </a:t>
            </a:r>
            <a:r>
              <a:rPr lang="es-ES" b="1" dirty="0">
                <a:solidFill>
                  <a:srgbClr val="C00000"/>
                </a:solidFill>
              </a:rPr>
              <a:t>"&lt;</a:t>
            </a:r>
            <a:r>
              <a:rPr lang="es-ES" b="1" dirty="0" err="1">
                <a:solidFill>
                  <a:srgbClr val="C00000"/>
                </a:solidFill>
              </a:rPr>
              <a:t>ul</a:t>
            </a:r>
            <a:r>
              <a:rPr lang="es-ES" b="1" dirty="0">
                <a:solidFill>
                  <a:srgbClr val="C00000"/>
                </a:solidFill>
              </a:rPr>
              <a:t>&gt;";</a:t>
            </a:r>
            <a:br>
              <a:rPr lang="es-ES" dirty="0"/>
            </a:br>
            <a:r>
              <a:rPr lang="es-ES" b="1" dirty="0" err="1">
                <a:solidFill>
                  <a:srgbClr val="00B050"/>
                </a:solidFill>
              </a:rPr>
              <a:t>for</a:t>
            </a:r>
            <a:r>
              <a:rPr lang="es-ES" dirty="0"/>
              <a:t> (</a:t>
            </a:r>
            <a:r>
              <a:rPr lang="es-ES" b="1" dirty="0" err="1">
                <a:solidFill>
                  <a:schemeClr val="accent1"/>
                </a:solidFill>
              </a:rPr>
              <a:t>let</a:t>
            </a:r>
            <a:r>
              <a:rPr lang="es-ES" dirty="0"/>
              <a:t> i = 0; i &lt; </a:t>
            </a:r>
            <a:r>
              <a:rPr lang="es-ES" dirty="0" err="1"/>
              <a:t>fLen</a:t>
            </a:r>
            <a:r>
              <a:rPr lang="es-ES" dirty="0"/>
              <a:t>; i++) {</a:t>
            </a:r>
            <a:br>
              <a:rPr lang="es-ES" dirty="0"/>
            </a:br>
            <a:r>
              <a:rPr lang="es-ES" dirty="0"/>
              <a:t>  </a:t>
            </a:r>
            <a:r>
              <a:rPr lang="es-ES" dirty="0" err="1"/>
              <a:t>text</a:t>
            </a:r>
            <a:r>
              <a:rPr lang="es-ES" dirty="0"/>
              <a:t> += </a:t>
            </a:r>
            <a:r>
              <a:rPr lang="es-ES" b="1" dirty="0">
                <a:solidFill>
                  <a:srgbClr val="C00000"/>
                </a:solidFill>
              </a:rPr>
              <a:t>"&lt;li&gt;" + </a:t>
            </a:r>
            <a:r>
              <a:rPr lang="es-ES" b="1" dirty="0" err="1">
                <a:solidFill>
                  <a:srgbClr val="C00000"/>
                </a:solidFill>
              </a:rPr>
              <a:t>fruits</a:t>
            </a:r>
            <a:r>
              <a:rPr lang="es-ES" b="1" dirty="0">
                <a:solidFill>
                  <a:srgbClr val="C00000"/>
                </a:solidFill>
              </a:rPr>
              <a:t>[i] + "&lt;/li&gt;";</a:t>
            </a:r>
            <a:br>
              <a:rPr lang="es-ES" dirty="0"/>
            </a:br>
            <a:r>
              <a:rPr lang="es-ES" dirty="0"/>
              <a:t>}</a:t>
            </a:r>
            <a:br>
              <a:rPr lang="es-ES" dirty="0"/>
            </a:br>
            <a:r>
              <a:rPr lang="es-ES" dirty="0" err="1"/>
              <a:t>text</a:t>
            </a:r>
            <a:r>
              <a:rPr lang="es-ES" dirty="0"/>
              <a:t> += </a:t>
            </a:r>
            <a:r>
              <a:rPr lang="es-ES" b="1" dirty="0">
                <a:solidFill>
                  <a:srgbClr val="C00000"/>
                </a:solidFill>
              </a:rPr>
              <a:t>"&lt;/</a:t>
            </a:r>
            <a:r>
              <a:rPr lang="es-ES" b="1" dirty="0" err="1">
                <a:solidFill>
                  <a:srgbClr val="C00000"/>
                </a:solidFill>
              </a:rPr>
              <a:t>ul</a:t>
            </a:r>
            <a:r>
              <a:rPr lang="es-ES" b="1" dirty="0">
                <a:solidFill>
                  <a:srgbClr val="C00000"/>
                </a:solidFill>
              </a:rPr>
              <a:t>&gt;"</a:t>
            </a:r>
            <a:r>
              <a:rPr lang="es-ES" dirty="0"/>
              <a:t>;</a:t>
            </a:r>
          </a:p>
        </p:txBody>
      </p:sp>
      <p:pic>
        <p:nvPicPr>
          <p:cNvPr id="4" name="Picture 9">
            <a:extLst>
              <a:ext uri="{FF2B5EF4-FFF2-40B4-BE49-F238E27FC236}">
                <a16:creationId xmlns:a16="http://schemas.microsoft.com/office/drawing/2014/main" id="{043A9BDE-946A-4D9D-94EA-375DAB4584C4}"/>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421196827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Modificando UN ARRAY</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470519" y="2381675"/>
            <a:ext cx="11497541" cy="4476325"/>
          </a:xfrm>
        </p:spPr>
        <p:txBody>
          <a:bodyPr>
            <a:normAutofit fontScale="92500" lnSpcReduction="20000"/>
          </a:bodyPr>
          <a:lstStyle/>
          <a:p>
            <a:pPr marL="0" indent="0">
              <a:buNone/>
            </a:pPr>
            <a:r>
              <a:rPr lang="es-ES" dirty="0"/>
              <a:t>Dentro de una </a:t>
            </a:r>
            <a:r>
              <a:rPr lang="es-ES" dirty="0" err="1"/>
              <a:t>array</a:t>
            </a:r>
            <a:r>
              <a:rPr lang="es-ES" dirty="0"/>
              <a:t>, podemos modificar sus valores y añadir nuevos.</a:t>
            </a:r>
          </a:p>
          <a:p>
            <a:pPr marL="0" indent="0">
              <a:buNone/>
            </a:pPr>
            <a:r>
              <a:rPr lang="es-ES" b="1" dirty="0">
                <a:solidFill>
                  <a:schemeClr val="accent1"/>
                </a:solidFill>
              </a:rPr>
              <a:t>	</a:t>
            </a:r>
            <a:r>
              <a:rPr lang="es-ES" b="1" dirty="0" err="1">
                <a:solidFill>
                  <a:schemeClr val="accent1"/>
                </a:solidFill>
              </a:rPr>
              <a:t>var</a:t>
            </a:r>
            <a:r>
              <a:rPr lang="es-ES" dirty="0"/>
              <a:t> </a:t>
            </a:r>
            <a:r>
              <a:rPr lang="es-ES" b="1" dirty="0">
                <a:solidFill>
                  <a:srgbClr val="00B050"/>
                </a:solidFill>
              </a:rPr>
              <a:t>estudios</a:t>
            </a:r>
            <a:r>
              <a:rPr lang="es-ES" dirty="0"/>
              <a:t> = [”DAW", ”DAM", ”ASIX"];</a:t>
            </a:r>
          </a:p>
          <a:p>
            <a:pPr marL="0" indent="0">
              <a:buNone/>
            </a:pPr>
            <a:r>
              <a:rPr lang="es-ES" dirty="0"/>
              <a:t>Modificar un valor:</a:t>
            </a:r>
          </a:p>
          <a:p>
            <a:pPr marL="0" indent="0">
              <a:buNone/>
            </a:pPr>
            <a:r>
              <a:rPr lang="es-ES" dirty="0"/>
              <a:t>	estudios[0] = ”MIP";</a:t>
            </a:r>
          </a:p>
          <a:p>
            <a:pPr marL="0" indent="0">
              <a:buNone/>
            </a:pPr>
            <a:r>
              <a:rPr lang="es-ES" dirty="0"/>
              <a:t>Añadir un valor:</a:t>
            </a:r>
          </a:p>
          <a:p>
            <a:pPr marL="0" indent="0">
              <a:buNone/>
            </a:pPr>
            <a:r>
              <a:rPr lang="es-ES" dirty="0"/>
              <a:t>	</a:t>
            </a:r>
            <a:r>
              <a:rPr lang="es-ES" dirty="0" err="1"/>
              <a:t>estudios.push</a:t>
            </a:r>
            <a:r>
              <a:rPr lang="es-ES" dirty="0"/>
              <a:t>(”MIP”);</a:t>
            </a:r>
          </a:p>
          <a:p>
            <a:pPr marL="0" indent="0">
              <a:buNone/>
            </a:pPr>
            <a:r>
              <a:rPr lang="es-ES" dirty="0"/>
              <a:t>Y borrar un valor en concreto:</a:t>
            </a:r>
          </a:p>
          <a:p>
            <a:pPr marL="457200" lvl="1" indent="0">
              <a:buNone/>
            </a:pPr>
            <a:r>
              <a:rPr lang="es-ES" dirty="0" err="1"/>
              <a:t>const</a:t>
            </a:r>
            <a:r>
              <a:rPr lang="es-ES" dirty="0"/>
              <a:t> </a:t>
            </a:r>
            <a:r>
              <a:rPr lang="es-ES" dirty="0" err="1"/>
              <a:t>array</a:t>
            </a:r>
            <a:r>
              <a:rPr lang="es-ES" dirty="0"/>
              <a:t> = [2, 5, 9]; </a:t>
            </a:r>
          </a:p>
          <a:p>
            <a:pPr marL="457200" lvl="1" indent="0">
              <a:buNone/>
            </a:pPr>
            <a:r>
              <a:rPr lang="es-ES" dirty="0" err="1"/>
              <a:t>const</a:t>
            </a:r>
            <a:r>
              <a:rPr lang="es-ES" dirty="0"/>
              <a:t> </a:t>
            </a:r>
            <a:r>
              <a:rPr lang="es-ES" dirty="0" err="1"/>
              <a:t>index</a:t>
            </a:r>
            <a:r>
              <a:rPr lang="es-ES" dirty="0"/>
              <a:t> = </a:t>
            </a:r>
            <a:r>
              <a:rPr lang="es-ES" dirty="0" err="1"/>
              <a:t>array.indexOf</a:t>
            </a:r>
            <a:r>
              <a:rPr lang="es-ES" dirty="0"/>
              <a:t>(5); </a:t>
            </a:r>
          </a:p>
          <a:p>
            <a:pPr marL="457200" lvl="1" indent="0">
              <a:buNone/>
            </a:pPr>
            <a:r>
              <a:rPr lang="es-ES" dirty="0" err="1"/>
              <a:t>if</a:t>
            </a:r>
            <a:r>
              <a:rPr lang="es-ES" dirty="0"/>
              <a:t> (</a:t>
            </a:r>
            <a:r>
              <a:rPr lang="es-ES" dirty="0" err="1"/>
              <a:t>index</a:t>
            </a:r>
            <a:r>
              <a:rPr lang="es-ES" dirty="0"/>
              <a:t> &gt; -1) { </a:t>
            </a:r>
          </a:p>
          <a:p>
            <a:pPr marL="457200" lvl="1" indent="0">
              <a:buNone/>
            </a:pPr>
            <a:r>
              <a:rPr lang="es-ES" dirty="0"/>
              <a:t>	</a:t>
            </a:r>
            <a:r>
              <a:rPr lang="es-ES" dirty="0" err="1"/>
              <a:t>array.splice</a:t>
            </a:r>
            <a:r>
              <a:rPr lang="es-ES" dirty="0"/>
              <a:t>(</a:t>
            </a:r>
            <a:r>
              <a:rPr lang="es-ES" dirty="0" err="1"/>
              <a:t>index</a:t>
            </a:r>
            <a:r>
              <a:rPr lang="es-ES" dirty="0"/>
              <a:t>, 1); </a:t>
            </a:r>
          </a:p>
          <a:p>
            <a:pPr marL="457200" lvl="1" indent="0">
              <a:buNone/>
            </a:pPr>
            <a:r>
              <a:rPr lang="es-ES" dirty="0"/>
              <a:t>} </a:t>
            </a:r>
          </a:p>
          <a:p>
            <a:pPr marL="457200" lvl="1" indent="0">
              <a:buNone/>
            </a:pPr>
            <a:r>
              <a:rPr lang="es-ES" dirty="0" err="1"/>
              <a:t>console.log</a:t>
            </a:r>
            <a:r>
              <a:rPr lang="es-ES" dirty="0"/>
              <a:t>(</a:t>
            </a:r>
            <a:r>
              <a:rPr lang="es-ES" dirty="0" err="1"/>
              <a:t>array</a:t>
            </a:r>
            <a:r>
              <a:rPr lang="es-ES" dirty="0"/>
              <a:t>);</a:t>
            </a:r>
          </a:p>
        </p:txBody>
      </p:sp>
      <p:pic>
        <p:nvPicPr>
          <p:cNvPr id="4" name="Picture 9">
            <a:extLst>
              <a:ext uri="{FF2B5EF4-FFF2-40B4-BE49-F238E27FC236}">
                <a16:creationId xmlns:a16="http://schemas.microsoft.com/office/drawing/2014/main" id="{5B436640-1C96-40C8-8BE2-F54301C72584}"/>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297125167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Métodos y propiedades de UN ARRAY</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470519" y="2381675"/>
            <a:ext cx="11497541" cy="4476325"/>
          </a:xfrm>
        </p:spPr>
        <p:txBody>
          <a:bodyPr>
            <a:normAutofit/>
          </a:bodyPr>
          <a:lstStyle/>
          <a:p>
            <a:pPr marL="0" indent="0">
              <a:buNone/>
            </a:pPr>
            <a:r>
              <a:rPr lang="es-ES" dirty="0"/>
              <a:t>La </a:t>
            </a:r>
            <a:r>
              <a:rPr lang="es-ES" dirty="0" err="1"/>
              <a:t>arrays</a:t>
            </a:r>
            <a:r>
              <a:rPr lang="es-ES" dirty="0"/>
              <a:t> disponen de diferentes métodos y propiedades para ayudarnos con nuestra programación.</a:t>
            </a:r>
          </a:p>
          <a:p>
            <a:pPr marL="0" indent="0">
              <a:buNone/>
            </a:pPr>
            <a:r>
              <a:rPr lang="es-ES" dirty="0"/>
              <a:t>Transforma el </a:t>
            </a:r>
            <a:r>
              <a:rPr lang="es-ES" dirty="0" err="1"/>
              <a:t>array</a:t>
            </a:r>
            <a:r>
              <a:rPr lang="es-ES" dirty="0"/>
              <a:t> en </a:t>
            </a:r>
            <a:r>
              <a:rPr lang="es-ES" dirty="0" err="1"/>
              <a:t>strings</a:t>
            </a:r>
            <a:r>
              <a:rPr lang="es-ES" dirty="0"/>
              <a:t>: </a:t>
            </a:r>
            <a:r>
              <a:rPr lang="es-ES" dirty="0" err="1"/>
              <a:t>toString</a:t>
            </a:r>
            <a:r>
              <a:rPr lang="es-ES" dirty="0"/>
              <a:t>, </a:t>
            </a:r>
            <a:r>
              <a:rPr lang="es-ES" dirty="0" err="1"/>
              <a:t>join</a:t>
            </a:r>
            <a:endParaRPr lang="es-ES" dirty="0"/>
          </a:p>
          <a:p>
            <a:pPr marL="0" indent="0">
              <a:buNone/>
            </a:pPr>
            <a:r>
              <a:rPr lang="es-ES" dirty="0"/>
              <a:t>Elimina elementos del </a:t>
            </a:r>
            <a:r>
              <a:rPr lang="es-ES" dirty="0" err="1"/>
              <a:t>array</a:t>
            </a:r>
            <a:r>
              <a:rPr lang="es-ES" dirty="0"/>
              <a:t>: pop, </a:t>
            </a:r>
            <a:r>
              <a:rPr lang="es-ES" dirty="0" err="1"/>
              <a:t>shift</a:t>
            </a:r>
            <a:endParaRPr lang="es-ES" dirty="0"/>
          </a:p>
          <a:p>
            <a:pPr marL="0" indent="0">
              <a:buNone/>
            </a:pPr>
            <a:r>
              <a:rPr lang="es-ES" dirty="0"/>
              <a:t>Añade elementos al </a:t>
            </a:r>
            <a:r>
              <a:rPr lang="es-ES" dirty="0" err="1"/>
              <a:t>array</a:t>
            </a:r>
            <a:r>
              <a:rPr lang="es-ES" dirty="0"/>
              <a:t>: </a:t>
            </a:r>
            <a:r>
              <a:rPr lang="es-ES" dirty="0" err="1"/>
              <a:t>push</a:t>
            </a:r>
            <a:r>
              <a:rPr lang="es-ES" dirty="0"/>
              <a:t>, </a:t>
            </a:r>
            <a:r>
              <a:rPr lang="es-ES" dirty="0" err="1"/>
              <a:t>unshift</a:t>
            </a:r>
            <a:endParaRPr lang="es-ES" dirty="0"/>
          </a:p>
          <a:p>
            <a:pPr marL="0" indent="0">
              <a:buNone/>
            </a:pPr>
            <a:r>
              <a:rPr lang="es-ES" dirty="0"/>
              <a:t>Añade y elimina elementos a la vez: </a:t>
            </a:r>
            <a:r>
              <a:rPr lang="es-ES" dirty="0" err="1"/>
              <a:t>splice</a:t>
            </a:r>
            <a:endParaRPr lang="es-ES" dirty="0"/>
          </a:p>
          <a:p>
            <a:pPr marL="0" indent="0">
              <a:buNone/>
            </a:pPr>
            <a:r>
              <a:rPr lang="es-ES" dirty="0"/>
              <a:t>Concatena dos o más </a:t>
            </a:r>
            <a:r>
              <a:rPr lang="es-ES" dirty="0" err="1"/>
              <a:t>arrays</a:t>
            </a:r>
            <a:r>
              <a:rPr lang="es-ES" dirty="0"/>
              <a:t>: </a:t>
            </a:r>
            <a:r>
              <a:rPr lang="es-ES" dirty="0" err="1"/>
              <a:t>concat</a:t>
            </a:r>
            <a:endParaRPr lang="es-ES" dirty="0"/>
          </a:p>
          <a:p>
            <a:pPr marL="0" indent="0">
              <a:buNone/>
            </a:pPr>
            <a:r>
              <a:rPr lang="es-ES" dirty="0"/>
              <a:t>Ordena los elementos de un </a:t>
            </a:r>
            <a:r>
              <a:rPr lang="es-ES" dirty="0" err="1"/>
              <a:t>array</a:t>
            </a:r>
            <a:r>
              <a:rPr lang="es-ES" dirty="0"/>
              <a:t>: </a:t>
            </a:r>
            <a:r>
              <a:rPr lang="es-ES" dirty="0" err="1"/>
              <a:t>sort</a:t>
            </a:r>
            <a:r>
              <a:rPr lang="es-ES" dirty="0"/>
              <a:t>, reverse, </a:t>
            </a:r>
          </a:p>
          <a:p>
            <a:pPr marL="0" indent="0">
              <a:buNone/>
            </a:pPr>
            <a:r>
              <a:rPr lang="es-ES" dirty="0"/>
              <a:t>Muestra la longitud del array: </a:t>
            </a:r>
            <a:r>
              <a:rPr lang="es-ES" dirty="0" err="1"/>
              <a:t>length</a:t>
            </a:r>
            <a:endParaRPr lang="es-ES" dirty="0"/>
          </a:p>
          <a:p>
            <a:pPr marL="0" indent="0">
              <a:buNone/>
            </a:pPr>
            <a:r>
              <a:rPr lang="es-ES" dirty="0"/>
              <a:t>Busca dentro del array el primer elemento que coincide: </a:t>
            </a:r>
            <a:r>
              <a:rPr lang="es-ES" dirty="0" err="1"/>
              <a:t>find</a:t>
            </a:r>
            <a:endParaRPr lang="es-ES" dirty="0"/>
          </a:p>
          <a:p>
            <a:pPr marL="0" indent="0">
              <a:buNone/>
            </a:pPr>
            <a:r>
              <a:rPr lang="es-ES" dirty="0"/>
              <a:t>Busca dentro del array todos los elementos que coinciden: </a:t>
            </a:r>
            <a:r>
              <a:rPr lang="es-ES" dirty="0" err="1"/>
              <a:t>filter</a:t>
            </a:r>
            <a:endParaRPr lang="es-ES" dirty="0"/>
          </a:p>
        </p:txBody>
      </p:sp>
      <p:pic>
        <p:nvPicPr>
          <p:cNvPr id="4" name="Picture 9">
            <a:extLst>
              <a:ext uri="{FF2B5EF4-FFF2-40B4-BE49-F238E27FC236}">
                <a16:creationId xmlns:a16="http://schemas.microsoft.com/office/drawing/2014/main" id="{FB00F82F-B9B3-45D3-814F-BDB7F602D757}"/>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119515383"/>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DESESTRUCTURANDO UN ARRAY</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470520" y="2381676"/>
            <a:ext cx="3600738" cy="406544"/>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s-ES" dirty="0"/>
              <a:t>¿Qué devuelve tiene este código?</a:t>
            </a:r>
          </a:p>
        </p:txBody>
      </p:sp>
      <p:pic>
        <p:nvPicPr>
          <p:cNvPr id="4" name="Picture 9">
            <a:extLst>
              <a:ext uri="{FF2B5EF4-FFF2-40B4-BE49-F238E27FC236}">
                <a16:creationId xmlns:a16="http://schemas.microsoft.com/office/drawing/2014/main" id="{FB00F82F-B9B3-45D3-814F-BDB7F602D757}"/>
              </a:ext>
            </a:extLst>
          </p:cNvPr>
          <p:cNvPicPr>
            <a:picLocks noChangeAspect="1"/>
          </p:cNvPicPr>
          <p:nvPr/>
        </p:nvPicPr>
        <p:blipFill>
          <a:blip r:embed="rId3"/>
          <a:stretch>
            <a:fillRect/>
          </a:stretch>
        </p:blipFill>
        <p:spPr>
          <a:xfrm>
            <a:off x="10689214" y="92220"/>
            <a:ext cx="1343025" cy="1114425"/>
          </a:xfrm>
          <a:prstGeom prst="rect">
            <a:avLst/>
          </a:prstGeom>
        </p:spPr>
      </p:pic>
      <p:pic>
        <p:nvPicPr>
          <p:cNvPr id="6" name="Imagen 5" descr="Texto&#10;&#10;Descripción generada automáticamente con confianza media">
            <a:extLst>
              <a:ext uri="{FF2B5EF4-FFF2-40B4-BE49-F238E27FC236}">
                <a16:creationId xmlns:a16="http://schemas.microsoft.com/office/drawing/2014/main" id="{7D9E386E-2B15-CDF1-2ECD-2F4ABA63A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20" y="2973270"/>
            <a:ext cx="4051300" cy="1244600"/>
          </a:xfrm>
          <a:prstGeom prst="rect">
            <a:avLst/>
          </a:prstGeom>
        </p:spPr>
      </p:pic>
      <p:pic>
        <p:nvPicPr>
          <p:cNvPr id="9" name="Imagen 8" descr="Interfaz de usuario gráfica, Texto&#10;&#10;Descripción generada automáticamente">
            <a:extLst>
              <a:ext uri="{FF2B5EF4-FFF2-40B4-BE49-F238E27FC236}">
                <a16:creationId xmlns:a16="http://schemas.microsoft.com/office/drawing/2014/main" id="{3D853BA5-9E3F-B2A1-20B9-BEB46A8955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6995" y="3011370"/>
            <a:ext cx="4013200" cy="1206500"/>
          </a:xfrm>
          <a:prstGeom prst="rect">
            <a:avLst/>
          </a:prstGeom>
        </p:spPr>
      </p:pic>
      <p:sp>
        <p:nvSpPr>
          <p:cNvPr id="11" name="Marcador de contenido 2">
            <a:extLst>
              <a:ext uri="{FF2B5EF4-FFF2-40B4-BE49-F238E27FC236}">
                <a16:creationId xmlns:a16="http://schemas.microsoft.com/office/drawing/2014/main" id="{786E77DC-0D61-39CB-74E2-133C5993EC62}"/>
              </a:ext>
            </a:extLst>
          </p:cNvPr>
          <p:cNvSpPr txBox="1">
            <a:spLocks/>
          </p:cNvSpPr>
          <p:nvPr/>
        </p:nvSpPr>
        <p:spPr>
          <a:xfrm>
            <a:off x="6206995" y="2375832"/>
            <a:ext cx="3600738" cy="40654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dk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dk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dk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9pPr>
          </a:lstStyle>
          <a:p>
            <a:pPr marL="0" indent="0">
              <a:buFont typeface="Arial"/>
              <a:buNone/>
            </a:pPr>
            <a:r>
              <a:rPr lang="es-ES"/>
              <a:t>¿Qué devuelve tiene este código?</a:t>
            </a:r>
            <a:endParaRPr lang="es-ES" dirty="0"/>
          </a:p>
        </p:txBody>
      </p:sp>
      <p:pic>
        <p:nvPicPr>
          <p:cNvPr id="14" name="Imagen 13" descr="Interfaz de usuario gráfica&#10;&#10;Descripción generada automáticamente">
            <a:extLst>
              <a:ext uri="{FF2B5EF4-FFF2-40B4-BE49-F238E27FC236}">
                <a16:creationId xmlns:a16="http://schemas.microsoft.com/office/drawing/2014/main" id="{E2B7DDCE-3F42-A66A-FC75-4605E1A51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520" y="5113702"/>
            <a:ext cx="5130800" cy="1257300"/>
          </a:xfrm>
          <a:prstGeom prst="rect">
            <a:avLst/>
          </a:prstGeom>
        </p:spPr>
      </p:pic>
      <p:sp>
        <p:nvSpPr>
          <p:cNvPr id="15" name="Marcador de contenido 2">
            <a:extLst>
              <a:ext uri="{FF2B5EF4-FFF2-40B4-BE49-F238E27FC236}">
                <a16:creationId xmlns:a16="http://schemas.microsoft.com/office/drawing/2014/main" id="{27C2F9DE-0FE9-2E57-2B1B-9B45319A504B}"/>
              </a:ext>
            </a:extLst>
          </p:cNvPr>
          <p:cNvSpPr txBox="1">
            <a:spLocks/>
          </p:cNvSpPr>
          <p:nvPr/>
        </p:nvSpPr>
        <p:spPr>
          <a:xfrm>
            <a:off x="470520" y="4568536"/>
            <a:ext cx="3600738" cy="40654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dk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dk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dk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9pPr>
          </a:lstStyle>
          <a:p>
            <a:pPr marL="0" indent="0">
              <a:buFont typeface="Arial"/>
              <a:buNone/>
            </a:pPr>
            <a:r>
              <a:rPr lang="es-ES"/>
              <a:t>¿Qué devuelve tiene este código?</a:t>
            </a:r>
            <a:endParaRPr lang="es-ES" dirty="0"/>
          </a:p>
        </p:txBody>
      </p:sp>
    </p:spTree>
    <p:extLst>
      <p:ext uri="{BB962C8B-B14F-4D97-AF65-F5344CB8AC3E}">
        <p14:creationId xmlns:p14="http://schemas.microsoft.com/office/powerpoint/2010/main" val="1415300566"/>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err="1">
                <a:solidFill>
                  <a:schemeClr val="bg1"/>
                </a:solidFill>
              </a:rPr>
              <a:t>QuerySelector</a:t>
            </a:r>
            <a:endParaRPr lang="es-ES" dirty="0">
              <a:solidFill>
                <a:schemeClr val="bg1"/>
              </a:solidFill>
            </a:endParaRPr>
          </a:p>
        </p:txBody>
      </p:sp>
      <p:pic>
        <p:nvPicPr>
          <p:cNvPr id="4" name="Picture 9">
            <a:extLst>
              <a:ext uri="{FF2B5EF4-FFF2-40B4-BE49-F238E27FC236}">
                <a16:creationId xmlns:a16="http://schemas.microsoft.com/office/drawing/2014/main" id="{FB00F82F-B9B3-45D3-814F-BDB7F602D757}"/>
              </a:ext>
            </a:extLst>
          </p:cNvPr>
          <p:cNvPicPr>
            <a:picLocks noChangeAspect="1"/>
          </p:cNvPicPr>
          <p:nvPr/>
        </p:nvPicPr>
        <p:blipFill>
          <a:blip r:embed="rId3"/>
          <a:stretch>
            <a:fillRect/>
          </a:stretch>
        </p:blipFill>
        <p:spPr>
          <a:xfrm>
            <a:off x="10689214" y="92220"/>
            <a:ext cx="1343025" cy="1114425"/>
          </a:xfrm>
          <a:prstGeom prst="rect">
            <a:avLst/>
          </a:prstGeom>
        </p:spPr>
      </p:pic>
      <p:sp>
        <p:nvSpPr>
          <p:cNvPr id="13" name="CuadroTexto 12">
            <a:extLst>
              <a:ext uri="{FF2B5EF4-FFF2-40B4-BE49-F238E27FC236}">
                <a16:creationId xmlns:a16="http://schemas.microsoft.com/office/drawing/2014/main" id="{1FC5B041-FD85-A2A3-0C29-A0A7AE52CB4A}"/>
              </a:ext>
            </a:extLst>
          </p:cNvPr>
          <p:cNvSpPr txBox="1"/>
          <p:nvPr/>
        </p:nvSpPr>
        <p:spPr>
          <a:xfrm>
            <a:off x="1317171" y="2311727"/>
            <a:ext cx="9844542" cy="369332"/>
          </a:xfrm>
          <a:prstGeom prst="rect">
            <a:avLst/>
          </a:prstGeom>
          <a:noFill/>
        </p:spPr>
        <p:txBody>
          <a:bodyPr wrap="square" rtlCol="0">
            <a:spAutoFit/>
          </a:bodyPr>
          <a:lstStyle/>
          <a:p>
            <a:r>
              <a:rPr lang="es-ES_tradnl" dirty="0" err="1"/>
              <a:t>QuerySelector</a:t>
            </a:r>
            <a:r>
              <a:rPr lang="es-ES_tradnl" dirty="0"/>
              <a:t> permite seleccionar un elemento HTML a través de los parámetros que le pasemos.</a:t>
            </a:r>
          </a:p>
        </p:txBody>
      </p:sp>
      <p:pic>
        <p:nvPicPr>
          <p:cNvPr id="17" name="Imagen 16">
            <a:extLst>
              <a:ext uri="{FF2B5EF4-FFF2-40B4-BE49-F238E27FC236}">
                <a16:creationId xmlns:a16="http://schemas.microsoft.com/office/drawing/2014/main" id="{9E5C7DC5-6B61-CD91-AD20-1FDA0772A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907" y="3322618"/>
            <a:ext cx="5346700" cy="355600"/>
          </a:xfrm>
          <a:prstGeom prst="rect">
            <a:avLst/>
          </a:prstGeom>
        </p:spPr>
      </p:pic>
      <p:sp>
        <p:nvSpPr>
          <p:cNvPr id="18" name="Marcador de contenido 2">
            <a:extLst>
              <a:ext uri="{FF2B5EF4-FFF2-40B4-BE49-F238E27FC236}">
                <a16:creationId xmlns:a16="http://schemas.microsoft.com/office/drawing/2014/main" id="{1165D208-DC80-2874-8E66-21EDE12CD30B}"/>
              </a:ext>
            </a:extLst>
          </p:cNvPr>
          <p:cNvSpPr>
            <a:spLocks noGrp="1"/>
          </p:cNvSpPr>
          <p:nvPr>
            <p:ph idx="1"/>
          </p:nvPr>
        </p:nvSpPr>
        <p:spPr>
          <a:xfrm>
            <a:off x="1397906" y="2834954"/>
            <a:ext cx="9128579" cy="406544"/>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s-ES" dirty="0"/>
              <a:t>Ejemplo 1: Recupera la primera etiqueta de tipo input, cuyo </a:t>
            </a:r>
            <a:r>
              <a:rPr lang="es-ES" dirty="0" err="1"/>
              <a:t>name</a:t>
            </a:r>
            <a:r>
              <a:rPr lang="es-ES" dirty="0"/>
              <a:t> sea t1 y esté marcada</a:t>
            </a:r>
          </a:p>
        </p:txBody>
      </p:sp>
      <p:pic>
        <p:nvPicPr>
          <p:cNvPr id="20" name="Imagen 19">
            <a:extLst>
              <a:ext uri="{FF2B5EF4-FFF2-40B4-BE49-F238E27FC236}">
                <a16:creationId xmlns:a16="http://schemas.microsoft.com/office/drawing/2014/main" id="{B0380DA2-F249-73E5-61C2-B05FB38A5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7906" y="4358506"/>
            <a:ext cx="3670300" cy="419100"/>
          </a:xfrm>
          <a:prstGeom prst="rect">
            <a:avLst/>
          </a:prstGeom>
        </p:spPr>
      </p:pic>
      <p:sp>
        <p:nvSpPr>
          <p:cNvPr id="21" name="Marcador de contenido 2">
            <a:extLst>
              <a:ext uri="{FF2B5EF4-FFF2-40B4-BE49-F238E27FC236}">
                <a16:creationId xmlns:a16="http://schemas.microsoft.com/office/drawing/2014/main" id="{4B4854F8-B155-71B1-32D1-3B94D60FE96F}"/>
              </a:ext>
            </a:extLst>
          </p:cNvPr>
          <p:cNvSpPr txBox="1">
            <a:spLocks/>
          </p:cNvSpPr>
          <p:nvPr/>
        </p:nvSpPr>
        <p:spPr>
          <a:xfrm>
            <a:off x="1397906" y="3853654"/>
            <a:ext cx="9128579" cy="40654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dk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dk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dk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9pPr>
          </a:lstStyle>
          <a:p>
            <a:pPr marL="0" indent="0">
              <a:buFont typeface="Arial"/>
              <a:buNone/>
            </a:pPr>
            <a:r>
              <a:rPr lang="es-ES" dirty="0"/>
              <a:t>Ejemplo 2: Recupera la primera etiqueta que pertenezca a la clase </a:t>
            </a:r>
            <a:r>
              <a:rPr lang="es-ES" dirty="0" err="1"/>
              <a:t>miClase</a:t>
            </a:r>
            <a:endParaRPr lang="es-ES" dirty="0"/>
          </a:p>
        </p:txBody>
      </p:sp>
      <p:pic>
        <p:nvPicPr>
          <p:cNvPr id="23" name="Imagen 22" descr="Texto&#10;&#10;Descripción generada automáticamente">
            <a:extLst>
              <a:ext uri="{FF2B5EF4-FFF2-40B4-BE49-F238E27FC236}">
                <a16:creationId xmlns:a16="http://schemas.microsoft.com/office/drawing/2014/main" id="{F2C3170F-9B35-D2DC-22FF-C166A2B3D5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7906" y="5424662"/>
            <a:ext cx="5257800" cy="990600"/>
          </a:xfrm>
          <a:prstGeom prst="rect">
            <a:avLst/>
          </a:prstGeom>
        </p:spPr>
      </p:pic>
      <p:sp>
        <p:nvSpPr>
          <p:cNvPr id="24" name="Marcador de contenido 2">
            <a:extLst>
              <a:ext uri="{FF2B5EF4-FFF2-40B4-BE49-F238E27FC236}">
                <a16:creationId xmlns:a16="http://schemas.microsoft.com/office/drawing/2014/main" id="{2CA0240C-1C74-38DF-C895-8CCC34F5E6D7}"/>
              </a:ext>
            </a:extLst>
          </p:cNvPr>
          <p:cNvSpPr txBox="1">
            <a:spLocks/>
          </p:cNvSpPr>
          <p:nvPr/>
        </p:nvSpPr>
        <p:spPr>
          <a:xfrm>
            <a:off x="1397906" y="4916110"/>
            <a:ext cx="5257800" cy="40654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dk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dk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dk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9pPr>
          </a:lstStyle>
          <a:p>
            <a:pPr marL="0" indent="0">
              <a:buFont typeface="Arial"/>
              <a:buNone/>
            </a:pPr>
            <a:r>
              <a:rPr lang="es-ES" dirty="0"/>
              <a:t>Ejemplo 3: ¿Qué hace este código?</a:t>
            </a:r>
          </a:p>
        </p:txBody>
      </p:sp>
    </p:spTree>
    <p:extLst>
      <p:ext uri="{BB962C8B-B14F-4D97-AF65-F5344CB8AC3E}">
        <p14:creationId xmlns:p14="http://schemas.microsoft.com/office/powerpoint/2010/main" val="1934784054"/>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err="1">
                <a:solidFill>
                  <a:schemeClr val="bg1"/>
                </a:solidFill>
              </a:rPr>
              <a:t>QuerySelectorALL</a:t>
            </a:r>
            <a:endParaRPr lang="es-ES" dirty="0">
              <a:solidFill>
                <a:schemeClr val="bg1"/>
              </a:solidFill>
            </a:endParaRPr>
          </a:p>
        </p:txBody>
      </p:sp>
      <p:pic>
        <p:nvPicPr>
          <p:cNvPr id="4" name="Picture 9">
            <a:extLst>
              <a:ext uri="{FF2B5EF4-FFF2-40B4-BE49-F238E27FC236}">
                <a16:creationId xmlns:a16="http://schemas.microsoft.com/office/drawing/2014/main" id="{FB00F82F-B9B3-45D3-814F-BDB7F602D757}"/>
              </a:ext>
            </a:extLst>
          </p:cNvPr>
          <p:cNvPicPr>
            <a:picLocks noChangeAspect="1"/>
          </p:cNvPicPr>
          <p:nvPr/>
        </p:nvPicPr>
        <p:blipFill>
          <a:blip r:embed="rId3"/>
          <a:stretch>
            <a:fillRect/>
          </a:stretch>
        </p:blipFill>
        <p:spPr>
          <a:xfrm>
            <a:off x="10689214" y="92220"/>
            <a:ext cx="1343025" cy="1114425"/>
          </a:xfrm>
          <a:prstGeom prst="rect">
            <a:avLst/>
          </a:prstGeom>
        </p:spPr>
      </p:pic>
      <p:sp>
        <p:nvSpPr>
          <p:cNvPr id="13" name="CuadroTexto 12">
            <a:extLst>
              <a:ext uri="{FF2B5EF4-FFF2-40B4-BE49-F238E27FC236}">
                <a16:creationId xmlns:a16="http://schemas.microsoft.com/office/drawing/2014/main" id="{1FC5B041-FD85-A2A3-0C29-A0A7AE52CB4A}"/>
              </a:ext>
            </a:extLst>
          </p:cNvPr>
          <p:cNvSpPr txBox="1"/>
          <p:nvPr/>
        </p:nvSpPr>
        <p:spPr>
          <a:xfrm>
            <a:off x="1317171" y="2311727"/>
            <a:ext cx="10080172" cy="369332"/>
          </a:xfrm>
          <a:prstGeom prst="rect">
            <a:avLst/>
          </a:prstGeom>
          <a:noFill/>
        </p:spPr>
        <p:txBody>
          <a:bodyPr wrap="square" rtlCol="0">
            <a:spAutoFit/>
          </a:bodyPr>
          <a:lstStyle/>
          <a:p>
            <a:r>
              <a:rPr lang="es-ES_tradnl" dirty="0" err="1"/>
              <a:t>QuerySelector</a:t>
            </a:r>
            <a:r>
              <a:rPr lang="es-ES_tradnl" dirty="0"/>
              <a:t> permite seleccionar todos los elementos HTML a través de los parámetros que le pasemos.</a:t>
            </a:r>
          </a:p>
        </p:txBody>
      </p:sp>
      <p:sp>
        <p:nvSpPr>
          <p:cNvPr id="18" name="Marcador de contenido 2">
            <a:extLst>
              <a:ext uri="{FF2B5EF4-FFF2-40B4-BE49-F238E27FC236}">
                <a16:creationId xmlns:a16="http://schemas.microsoft.com/office/drawing/2014/main" id="{1165D208-DC80-2874-8E66-21EDE12CD30B}"/>
              </a:ext>
            </a:extLst>
          </p:cNvPr>
          <p:cNvSpPr>
            <a:spLocks noGrp="1"/>
          </p:cNvSpPr>
          <p:nvPr>
            <p:ph idx="1"/>
          </p:nvPr>
        </p:nvSpPr>
        <p:spPr>
          <a:xfrm>
            <a:off x="1397906" y="2792116"/>
            <a:ext cx="9128579" cy="406544"/>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pPr marL="0" indent="0">
              <a:buNone/>
            </a:pPr>
            <a:r>
              <a:rPr lang="es-ES" dirty="0"/>
              <a:t>Ejemplo 1: Recupera todas las etiquetas input con el atributo </a:t>
            </a:r>
            <a:r>
              <a:rPr lang="es-ES" dirty="0" err="1"/>
              <a:t>value</a:t>
            </a:r>
            <a:r>
              <a:rPr lang="es-ES" dirty="0"/>
              <a:t>, que estén marcadas, y que </a:t>
            </a:r>
            <a:r>
              <a:rPr lang="es-ES" dirty="0" err="1"/>
              <a:t>value</a:t>
            </a:r>
            <a:r>
              <a:rPr lang="es-ES" dirty="0"/>
              <a:t> no sea vacío.</a:t>
            </a:r>
          </a:p>
        </p:txBody>
      </p:sp>
      <p:sp>
        <p:nvSpPr>
          <p:cNvPr id="21" name="Marcador de contenido 2">
            <a:extLst>
              <a:ext uri="{FF2B5EF4-FFF2-40B4-BE49-F238E27FC236}">
                <a16:creationId xmlns:a16="http://schemas.microsoft.com/office/drawing/2014/main" id="{4B4854F8-B155-71B1-32D1-3B94D60FE96F}"/>
              </a:ext>
            </a:extLst>
          </p:cNvPr>
          <p:cNvSpPr txBox="1">
            <a:spLocks/>
          </p:cNvSpPr>
          <p:nvPr/>
        </p:nvSpPr>
        <p:spPr>
          <a:xfrm>
            <a:off x="1397906" y="3940739"/>
            <a:ext cx="9128579" cy="40654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77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dk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dk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dk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9pPr>
          </a:lstStyle>
          <a:p>
            <a:pPr marL="0" indent="0">
              <a:buFont typeface="Arial"/>
              <a:buNone/>
            </a:pPr>
            <a:r>
              <a:rPr lang="es-ES" dirty="0"/>
              <a:t>Ejemplo 2: Recupera todos los </a:t>
            </a:r>
            <a:r>
              <a:rPr lang="es-ES" dirty="0" err="1"/>
              <a:t>divs</a:t>
            </a:r>
            <a:r>
              <a:rPr lang="es-ES" dirty="0"/>
              <a:t> que tengan clase </a:t>
            </a:r>
            <a:r>
              <a:rPr lang="es-ES" dirty="0" err="1"/>
              <a:t>foo</a:t>
            </a:r>
            <a:r>
              <a:rPr lang="es-ES" dirty="0"/>
              <a:t>, los p que tengas la clase bar y los h1 que estén dentro de un </a:t>
            </a:r>
            <a:r>
              <a:rPr lang="es-ES" dirty="0" err="1"/>
              <a:t>div</a:t>
            </a:r>
            <a:endParaRPr lang="es-ES" dirty="0"/>
          </a:p>
        </p:txBody>
      </p:sp>
      <p:pic>
        <p:nvPicPr>
          <p:cNvPr id="7" name="Imagen 6">
            <a:extLst>
              <a:ext uri="{FF2B5EF4-FFF2-40B4-BE49-F238E27FC236}">
                <a16:creationId xmlns:a16="http://schemas.microsoft.com/office/drawing/2014/main" id="{10F460A0-B3F8-BE26-91CE-12AF6BB3BE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906" y="3306095"/>
            <a:ext cx="7048500" cy="508000"/>
          </a:xfrm>
          <a:prstGeom prst="rect">
            <a:avLst/>
          </a:prstGeom>
        </p:spPr>
      </p:pic>
      <p:pic>
        <p:nvPicPr>
          <p:cNvPr id="11" name="Imagen 10">
            <a:extLst>
              <a:ext uri="{FF2B5EF4-FFF2-40B4-BE49-F238E27FC236}">
                <a16:creationId xmlns:a16="http://schemas.microsoft.com/office/drawing/2014/main" id="{CEC18541-E7D0-2A54-EF83-6C11533A25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7906" y="4446915"/>
            <a:ext cx="5003800" cy="482600"/>
          </a:xfrm>
          <a:prstGeom prst="rect">
            <a:avLst/>
          </a:prstGeom>
        </p:spPr>
      </p:pic>
      <p:pic>
        <p:nvPicPr>
          <p:cNvPr id="15" name="Imagen 14" descr="Texto&#10;&#10;Descripción generada automáticamente">
            <a:extLst>
              <a:ext uri="{FF2B5EF4-FFF2-40B4-BE49-F238E27FC236}">
                <a16:creationId xmlns:a16="http://schemas.microsoft.com/office/drawing/2014/main" id="{13420756-EDC8-7755-0856-F180E7390E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7906" y="5524504"/>
            <a:ext cx="6616700" cy="1295400"/>
          </a:xfrm>
          <a:prstGeom prst="rect">
            <a:avLst/>
          </a:prstGeom>
        </p:spPr>
      </p:pic>
      <p:sp>
        <p:nvSpPr>
          <p:cNvPr id="16" name="Marcador de contenido 2">
            <a:extLst>
              <a:ext uri="{FF2B5EF4-FFF2-40B4-BE49-F238E27FC236}">
                <a16:creationId xmlns:a16="http://schemas.microsoft.com/office/drawing/2014/main" id="{AB44918C-87F9-B014-5E9A-9F8377597666}"/>
              </a:ext>
            </a:extLst>
          </p:cNvPr>
          <p:cNvSpPr txBox="1">
            <a:spLocks/>
          </p:cNvSpPr>
          <p:nvPr/>
        </p:nvSpPr>
        <p:spPr>
          <a:xfrm>
            <a:off x="1397906" y="5030871"/>
            <a:ext cx="9128579" cy="40654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dk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dk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dk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dk1"/>
                </a:solidFill>
                <a:effectLst/>
                <a:latin typeface="+mn-lt"/>
                <a:ea typeface="+mn-ea"/>
                <a:cs typeface="+mn-cs"/>
              </a:defRPr>
            </a:lvl9pPr>
          </a:lstStyle>
          <a:p>
            <a:pPr marL="0" indent="0">
              <a:buFont typeface="Arial"/>
              <a:buNone/>
            </a:pPr>
            <a:r>
              <a:rPr lang="es-ES" dirty="0"/>
              <a:t>Como devuelve varios elementos, podemos </a:t>
            </a:r>
            <a:r>
              <a:rPr lang="es-ES" dirty="0" err="1"/>
              <a:t>recorrelos</a:t>
            </a:r>
            <a:r>
              <a:rPr lang="es-ES" dirty="0"/>
              <a:t> con un </a:t>
            </a:r>
            <a:r>
              <a:rPr lang="es-ES" dirty="0" err="1"/>
              <a:t>foreach</a:t>
            </a:r>
            <a:r>
              <a:rPr lang="es-ES" dirty="0"/>
              <a:t> y tratar cada uno de ellos.</a:t>
            </a:r>
          </a:p>
        </p:txBody>
      </p:sp>
    </p:spTree>
    <p:extLst>
      <p:ext uri="{BB962C8B-B14F-4D97-AF65-F5344CB8AC3E}">
        <p14:creationId xmlns:p14="http://schemas.microsoft.com/office/powerpoint/2010/main" val="1141704556"/>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41CC850-50CF-AE40-AEC8-17266F3625D1}"/>
              </a:ext>
            </a:extLst>
          </p:cNvPr>
          <p:cNvSpPr>
            <a:spLocks noGrp="1"/>
          </p:cNvSpPr>
          <p:nvPr>
            <p:ph type="title"/>
          </p:nvPr>
        </p:nvSpPr>
        <p:spPr>
          <a:xfrm>
            <a:off x="457200" y="643466"/>
            <a:ext cx="2978727" cy="4995333"/>
          </a:xfrm>
        </p:spPr>
        <p:txBody>
          <a:bodyPr>
            <a:normAutofit/>
          </a:bodyPr>
          <a:lstStyle/>
          <a:p>
            <a:r>
              <a:rPr lang="es-ES" sz="3300" dirty="0">
                <a:solidFill>
                  <a:srgbClr val="FFFFFF"/>
                </a:solidFill>
              </a:rPr>
              <a:t>OPERADORES DE COMPARACIÓN</a:t>
            </a:r>
          </a:p>
        </p:txBody>
      </p:sp>
      <p:graphicFrame>
        <p:nvGraphicFramePr>
          <p:cNvPr id="4" name="Tabla 4">
            <a:extLst>
              <a:ext uri="{FF2B5EF4-FFF2-40B4-BE49-F238E27FC236}">
                <a16:creationId xmlns:a16="http://schemas.microsoft.com/office/drawing/2014/main" id="{41A7DB4A-D1DE-4249-892A-880E5B21BE9E}"/>
              </a:ext>
            </a:extLst>
          </p:cNvPr>
          <p:cNvGraphicFramePr>
            <a:graphicFrameLocks noGrp="1"/>
          </p:cNvGraphicFramePr>
          <p:nvPr>
            <p:ph idx="1"/>
          </p:nvPr>
        </p:nvGraphicFramePr>
        <p:xfrm>
          <a:off x="4808601" y="1078941"/>
          <a:ext cx="6545199" cy="5375263"/>
        </p:xfrm>
        <a:graphic>
          <a:graphicData uri="http://schemas.openxmlformats.org/drawingml/2006/table">
            <a:tbl>
              <a:tblPr firstRow="1" bandRow="1">
                <a:tableStyleId>{5C22544A-7EE6-4342-B048-85BDC9FD1C3A}</a:tableStyleId>
              </a:tblPr>
              <a:tblGrid>
                <a:gridCol w="1744599">
                  <a:extLst>
                    <a:ext uri="{9D8B030D-6E8A-4147-A177-3AD203B41FA5}">
                      <a16:colId xmlns:a16="http://schemas.microsoft.com/office/drawing/2014/main" val="3566467004"/>
                    </a:ext>
                  </a:extLst>
                </a:gridCol>
                <a:gridCol w="4800600">
                  <a:extLst>
                    <a:ext uri="{9D8B030D-6E8A-4147-A177-3AD203B41FA5}">
                      <a16:colId xmlns:a16="http://schemas.microsoft.com/office/drawing/2014/main" val="2389533136"/>
                    </a:ext>
                  </a:extLst>
                </a:gridCol>
              </a:tblGrid>
              <a:tr h="496189">
                <a:tc>
                  <a:txBody>
                    <a:bodyPr/>
                    <a:lstStyle/>
                    <a:p>
                      <a:pPr algn="ctr"/>
                      <a:r>
                        <a:rPr lang="es-ES" sz="2200" dirty="0"/>
                        <a:t>OPERADOR</a:t>
                      </a:r>
                    </a:p>
                  </a:txBody>
                  <a:tcPr marL="112770" marR="112770" marT="56385" marB="56385"/>
                </a:tc>
                <a:tc>
                  <a:txBody>
                    <a:bodyPr/>
                    <a:lstStyle/>
                    <a:p>
                      <a:pPr algn="ctr"/>
                      <a:r>
                        <a:rPr lang="es-ES" sz="2200" dirty="0"/>
                        <a:t>USO</a:t>
                      </a:r>
                    </a:p>
                  </a:txBody>
                  <a:tcPr marL="112770" marR="112770" marT="56385" marB="56385"/>
                </a:tc>
                <a:extLst>
                  <a:ext uri="{0D108BD9-81ED-4DB2-BD59-A6C34878D82A}">
                    <a16:rowId xmlns:a16="http://schemas.microsoft.com/office/drawing/2014/main" val="506561415"/>
                  </a:ext>
                </a:extLst>
              </a:tr>
              <a:tr h="496189">
                <a:tc>
                  <a:txBody>
                    <a:bodyPr/>
                    <a:lstStyle/>
                    <a:p>
                      <a:pPr algn="ctr"/>
                      <a:r>
                        <a:rPr lang="es-ES" sz="2200" dirty="0"/>
                        <a:t>==</a:t>
                      </a:r>
                    </a:p>
                  </a:txBody>
                  <a:tcPr marL="112770" marR="112770" marT="56385" marB="56385"/>
                </a:tc>
                <a:tc>
                  <a:txBody>
                    <a:bodyPr/>
                    <a:lstStyle/>
                    <a:p>
                      <a:r>
                        <a:rPr lang="es-ES" sz="2200" dirty="0"/>
                        <a:t>Devuelve true si son iguales</a:t>
                      </a:r>
                    </a:p>
                  </a:txBody>
                  <a:tcPr marL="112770" marR="112770" marT="56385" marB="56385"/>
                </a:tc>
                <a:extLst>
                  <a:ext uri="{0D108BD9-81ED-4DB2-BD59-A6C34878D82A}">
                    <a16:rowId xmlns:a16="http://schemas.microsoft.com/office/drawing/2014/main" val="4177403203"/>
                  </a:ext>
                </a:extLst>
              </a:tr>
              <a:tr h="496189">
                <a:tc>
                  <a:txBody>
                    <a:bodyPr/>
                    <a:lstStyle/>
                    <a:p>
                      <a:pPr algn="ctr"/>
                      <a:r>
                        <a:rPr lang="es-ES" sz="2200" dirty="0"/>
                        <a:t>!=</a:t>
                      </a:r>
                    </a:p>
                  </a:txBody>
                  <a:tcPr marL="112770" marR="112770" marT="56385" marB="5638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2200" dirty="0"/>
                        <a:t>Devuelve true si son diferentes</a:t>
                      </a:r>
                    </a:p>
                  </a:txBody>
                  <a:tcPr marL="112770" marR="112770" marT="56385" marB="56385"/>
                </a:tc>
                <a:extLst>
                  <a:ext uri="{0D108BD9-81ED-4DB2-BD59-A6C34878D82A}">
                    <a16:rowId xmlns:a16="http://schemas.microsoft.com/office/drawing/2014/main" val="1229752535"/>
                  </a:ext>
                </a:extLst>
              </a:tr>
              <a:tr h="496189">
                <a:tc>
                  <a:txBody>
                    <a:bodyPr/>
                    <a:lstStyle/>
                    <a:p>
                      <a:pPr algn="ctr"/>
                      <a:r>
                        <a:rPr lang="es-ES" sz="2200" dirty="0"/>
                        <a:t>===</a:t>
                      </a:r>
                    </a:p>
                  </a:txBody>
                  <a:tcPr marL="112770" marR="112770" marT="56385" marB="5638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2200" dirty="0"/>
                        <a:t>Devuelve true si son iguales y del mismo tipo de dato</a:t>
                      </a:r>
                    </a:p>
                  </a:txBody>
                  <a:tcPr marL="112770" marR="112770" marT="56385" marB="56385"/>
                </a:tc>
                <a:extLst>
                  <a:ext uri="{0D108BD9-81ED-4DB2-BD59-A6C34878D82A}">
                    <a16:rowId xmlns:a16="http://schemas.microsoft.com/office/drawing/2014/main" val="230309110"/>
                  </a:ext>
                </a:extLst>
              </a:tr>
              <a:tr h="496189">
                <a:tc>
                  <a:txBody>
                    <a:bodyPr/>
                    <a:lstStyle/>
                    <a:p>
                      <a:pPr algn="ctr"/>
                      <a:r>
                        <a:rPr lang="es-ES" sz="2200" dirty="0"/>
                        <a:t>!==</a:t>
                      </a:r>
                    </a:p>
                  </a:txBody>
                  <a:tcPr marL="112770" marR="112770" marT="56385" marB="5638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2200" dirty="0"/>
                        <a:t>Devuelve true si NO son iguales y son del mismo tipo de dato, o si no son del mismo tipo de dato.</a:t>
                      </a:r>
                    </a:p>
                  </a:txBody>
                  <a:tcPr marL="112770" marR="112770" marT="56385" marB="56385"/>
                </a:tc>
                <a:extLst>
                  <a:ext uri="{0D108BD9-81ED-4DB2-BD59-A6C34878D82A}">
                    <a16:rowId xmlns:a16="http://schemas.microsoft.com/office/drawing/2014/main" val="2757709127"/>
                  </a:ext>
                </a:extLst>
              </a:tr>
              <a:tr h="496189">
                <a:tc>
                  <a:txBody>
                    <a:bodyPr/>
                    <a:lstStyle/>
                    <a:p>
                      <a:pPr algn="ctr"/>
                      <a:r>
                        <a:rPr lang="es-ES" sz="2200" dirty="0"/>
                        <a:t>&gt;</a:t>
                      </a:r>
                    </a:p>
                  </a:txBody>
                  <a:tcPr marL="112770" marR="112770" marT="56385" marB="56385"/>
                </a:tc>
                <a:tc>
                  <a:txBody>
                    <a:bodyPr/>
                    <a:lstStyle/>
                    <a:p>
                      <a:r>
                        <a:rPr lang="es-ES" sz="2200" dirty="0"/>
                        <a:t>Devuelve true si es mayor</a:t>
                      </a:r>
                    </a:p>
                  </a:txBody>
                  <a:tcPr marL="112770" marR="112770" marT="56385" marB="56385"/>
                </a:tc>
                <a:extLst>
                  <a:ext uri="{0D108BD9-81ED-4DB2-BD59-A6C34878D82A}">
                    <a16:rowId xmlns:a16="http://schemas.microsoft.com/office/drawing/2014/main" val="2170242981"/>
                  </a:ext>
                </a:extLst>
              </a:tr>
              <a:tr h="496189">
                <a:tc>
                  <a:txBody>
                    <a:bodyPr/>
                    <a:lstStyle/>
                    <a:p>
                      <a:pPr algn="ctr"/>
                      <a:r>
                        <a:rPr lang="es-ES" sz="2200" dirty="0"/>
                        <a:t>&gt;=</a:t>
                      </a:r>
                    </a:p>
                  </a:txBody>
                  <a:tcPr marL="112770" marR="112770" marT="56385" marB="56385"/>
                </a:tc>
                <a:tc>
                  <a:txBody>
                    <a:bodyPr/>
                    <a:lstStyle/>
                    <a:p>
                      <a:r>
                        <a:rPr lang="es-ES" sz="2200" dirty="0"/>
                        <a:t>Devuelve true si es mayor o igual</a:t>
                      </a:r>
                    </a:p>
                  </a:txBody>
                  <a:tcPr marL="112770" marR="112770" marT="56385" marB="56385"/>
                </a:tc>
                <a:extLst>
                  <a:ext uri="{0D108BD9-81ED-4DB2-BD59-A6C34878D82A}">
                    <a16:rowId xmlns:a16="http://schemas.microsoft.com/office/drawing/2014/main" val="1016420110"/>
                  </a:ext>
                </a:extLst>
              </a:tr>
              <a:tr h="496189">
                <a:tc>
                  <a:txBody>
                    <a:bodyPr/>
                    <a:lstStyle/>
                    <a:p>
                      <a:pPr algn="ctr"/>
                      <a:r>
                        <a:rPr lang="es-ES" sz="2200" dirty="0"/>
                        <a:t>&lt;</a:t>
                      </a:r>
                    </a:p>
                  </a:txBody>
                  <a:tcPr marL="112770" marR="112770" marT="56385" marB="56385"/>
                </a:tc>
                <a:tc>
                  <a:txBody>
                    <a:bodyPr/>
                    <a:lstStyle/>
                    <a:p>
                      <a:r>
                        <a:rPr lang="es-ES" sz="2200" dirty="0"/>
                        <a:t>Devuelve true si es menor</a:t>
                      </a:r>
                    </a:p>
                  </a:txBody>
                  <a:tcPr marL="112770" marR="112770" marT="56385" marB="56385"/>
                </a:tc>
                <a:extLst>
                  <a:ext uri="{0D108BD9-81ED-4DB2-BD59-A6C34878D82A}">
                    <a16:rowId xmlns:a16="http://schemas.microsoft.com/office/drawing/2014/main" val="2570994152"/>
                  </a:ext>
                </a:extLst>
              </a:tr>
              <a:tr h="496189">
                <a:tc>
                  <a:txBody>
                    <a:bodyPr/>
                    <a:lstStyle/>
                    <a:p>
                      <a:pPr algn="ctr"/>
                      <a:r>
                        <a:rPr lang="es-ES" sz="2200" dirty="0"/>
                        <a:t>&lt;=</a:t>
                      </a:r>
                    </a:p>
                  </a:txBody>
                  <a:tcPr marL="112770" marR="112770" marT="56385" marB="5638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2200" dirty="0"/>
                        <a:t>Devuelve true si es menor o igual</a:t>
                      </a:r>
                    </a:p>
                  </a:txBody>
                  <a:tcPr marL="112770" marR="112770" marT="56385" marB="56385"/>
                </a:tc>
                <a:extLst>
                  <a:ext uri="{0D108BD9-81ED-4DB2-BD59-A6C34878D82A}">
                    <a16:rowId xmlns:a16="http://schemas.microsoft.com/office/drawing/2014/main" val="3239166359"/>
                  </a:ext>
                </a:extLst>
              </a:tr>
            </a:tbl>
          </a:graphicData>
        </a:graphic>
      </p:graphicFrame>
      <p:pic>
        <p:nvPicPr>
          <p:cNvPr id="3" name="Picture 9">
            <a:extLst>
              <a:ext uri="{FF2B5EF4-FFF2-40B4-BE49-F238E27FC236}">
                <a16:creationId xmlns:a16="http://schemas.microsoft.com/office/drawing/2014/main" id="{7DD8C704-5076-4E0A-B986-DDA846D3C1F7}"/>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3497455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ítulo 1">
            <a:extLst>
              <a:ext uri="{FF2B5EF4-FFF2-40B4-BE49-F238E27FC236}">
                <a16:creationId xmlns:a16="http://schemas.microsoft.com/office/drawing/2014/main" id="{DCAB3C39-A77F-0543-9245-ECBB254B069B}"/>
              </a:ext>
            </a:extLst>
          </p:cNvPr>
          <p:cNvSpPr>
            <a:spLocks noGrp="1"/>
          </p:cNvSpPr>
          <p:nvPr>
            <p:ph type="title"/>
          </p:nvPr>
        </p:nvSpPr>
        <p:spPr>
          <a:xfrm>
            <a:off x="432262" y="643466"/>
            <a:ext cx="3605069" cy="4995333"/>
          </a:xfrm>
        </p:spPr>
        <p:txBody>
          <a:bodyPr>
            <a:normAutofit/>
          </a:bodyPr>
          <a:lstStyle/>
          <a:p>
            <a:r>
              <a:rPr lang="es-ES" dirty="0">
                <a:solidFill>
                  <a:srgbClr val="FFFFFF"/>
                </a:solidFill>
              </a:rPr>
              <a:t>CARACTERÍSTICAS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BB97766C-8622-4C07-89E0-B04E798F8331}"/>
              </a:ext>
            </a:extLst>
          </p:cNvPr>
          <p:cNvGraphicFramePr>
            <a:graphicFrameLocks noGrp="1"/>
          </p:cNvGraphicFramePr>
          <p:nvPr>
            <p:ph idx="1"/>
            <p:extLst>
              <p:ext uri="{D42A27DB-BD31-4B8C-83A1-F6EECF244321}">
                <p14:modId xmlns:p14="http://schemas.microsoft.com/office/powerpoint/2010/main" val="424969724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2" name="Picture 9">
            <a:extLst>
              <a:ext uri="{FF2B5EF4-FFF2-40B4-BE49-F238E27FC236}">
                <a16:creationId xmlns:a16="http://schemas.microsoft.com/office/drawing/2014/main" id="{EE419FB1-1F36-4BDD-841F-B4CBEFC711F4}"/>
              </a:ext>
            </a:extLst>
          </p:cNvPr>
          <p:cNvPicPr>
            <a:picLocks noChangeAspect="1"/>
          </p:cNvPicPr>
          <p:nvPr/>
        </p:nvPicPr>
        <p:blipFill>
          <a:blip r:embed="rId9"/>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00084940"/>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CONDICIONALES</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2256580"/>
            <a:ext cx="5559887" cy="579415"/>
          </a:xfrm>
        </p:spPr>
        <p:txBody>
          <a:bodyPr>
            <a:normAutofit/>
          </a:bodyPr>
          <a:lstStyle/>
          <a:p>
            <a:pPr marL="0" indent="0">
              <a:buNone/>
            </a:pPr>
            <a:r>
              <a:rPr lang="es-ES" dirty="0"/>
              <a:t>La estructura IF/ELSE es la misma de todos los lenguajes:</a:t>
            </a:r>
          </a:p>
        </p:txBody>
      </p:sp>
      <p:pic>
        <p:nvPicPr>
          <p:cNvPr id="5" name="Imagen 4" descr="Texto&#10;&#10;Descripción generada automáticamente">
            <a:extLst>
              <a:ext uri="{FF2B5EF4-FFF2-40B4-BE49-F238E27FC236}">
                <a16:creationId xmlns:a16="http://schemas.microsoft.com/office/drawing/2014/main" id="{1003DAA0-946D-3E4D-8231-B53977944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09" y="2969126"/>
            <a:ext cx="7454900" cy="3200400"/>
          </a:xfrm>
          <a:prstGeom prst="rect">
            <a:avLst/>
          </a:prstGeom>
        </p:spPr>
      </p:pic>
      <p:pic>
        <p:nvPicPr>
          <p:cNvPr id="4" name="Picture 9">
            <a:extLst>
              <a:ext uri="{FF2B5EF4-FFF2-40B4-BE49-F238E27FC236}">
                <a16:creationId xmlns:a16="http://schemas.microsoft.com/office/drawing/2014/main" id="{69FB005C-F385-43E9-9121-E79A84822335}"/>
              </a:ext>
            </a:extLst>
          </p:cNvPr>
          <p:cNvPicPr>
            <a:picLocks noChangeAspect="1"/>
          </p:cNvPicPr>
          <p:nvPr/>
        </p:nvPicPr>
        <p:blipFill>
          <a:blip r:embed="rId4"/>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72310351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CONDICIONALES</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43464" y="4385732"/>
            <a:ext cx="4813437" cy="1838087"/>
          </a:xfrm>
        </p:spPr>
        <p:txBody>
          <a:bodyPr vert="horz" lIns="91440" tIns="45720" rIns="91440" bIns="45720" rtlCol="0" anchor="t">
            <a:normAutofit/>
          </a:bodyPr>
          <a:lstStyle/>
          <a:p>
            <a:pPr marL="0" indent="0" algn="r">
              <a:buNone/>
            </a:pPr>
            <a:r>
              <a:rPr lang="en-US" cap="all" dirty="0"/>
              <a:t>Lo </a:t>
            </a:r>
            <a:r>
              <a:rPr lang="en-US" cap="all" dirty="0" err="1"/>
              <a:t>mismo</a:t>
            </a:r>
            <a:r>
              <a:rPr lang="en-US" cap="all" dirty="0"/>
              <a:t> </a:t>
            </a:r>
            <a:r>
              <a:rPr lang="en-US" cap="all" dirty="0" err="1"/>
              <a:t>pasa</a:t>
            </a:r>
            <a:r>
              <a:rPr lang="en-US" cap="all" dirty="0"/>
              <a:t> con la </a:t>
            </a:r>
            <a:r>
              <a:rPr lang="en-US" cap="all" dirty="0" err="1"/>
              <a:t>estructura</a:t>
            </a:r>
            <a:r>
              <a:rPr lang="en-US" cap="all" dirty="0"/>
              <a:t> IF, ELSEIF, ELSE:</a:t>
            </a:r>
          </a:p>
        </p:txBody>
      </p:sp>
      <p:pic>
        <p:nvPicPr>
          <p:cNvPr id="6" name="Imagen 5" descr="Texto&#10;&#10;Descripción generada automáticamente">
            <a:extLst>
              <a:ext uri="{FF2B5EF4-FFF2-40B4-BE49-F238E27FC236}">
                <a16:creationId xmlns:a16="http://schemas.microsoft.com/office/drawing/2014/main" id="{1CBDBE80-113A-9349-8EC3-A64FE299D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6606" y="820812"/>
            <a:ext cx="5471927" cy="52120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9">
            <a:extLst>
              <a:ext uri="{FF2B5EF4-FFF2-40B4-BE49-F238E27FC236}">
                <a16:creationId xmlns:a16="http://schemas.microsoft.com/office/drawing/2014/main" id="{C84A9C87-92BF-4027-9469-6C1D3320A300}"/>
              </a:ext>
            </a:extLst>
          </p:cNvPr>
          <p:cNvPicPr>
            <a:picLocks noChangeAspect="1"/>
          </p:cNvPicPr>
          <p:nvPr/>
        </p:nvPicPr>
        <p:blipFill>
          <a:blip r:embed="rId5"/>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2487597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CONDICIONALES TERNARIOS</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2256580"/>
            <a:ext cx="9541287" cy="579415"/>
          </a:xfrm>
        </p:spPr>
        <p:txBody>
          <a:bodyPr>
            <a:normAutofit/>
          </a:bodyPr>
          <a:lstStyle/>
          <a:p>
            <a:pPr marL="0" indent="0">
              <a:buNone/>
            </a:pPr>
            <a:r>
              <a:rPr lang="es-ES" dirty="0"/>
              <a:t>Los condicionales ternarios simplifican el código. Por ejemplo, estos dos códigos hacen lo mismo.</a:t>
            </a:r>
          </a:p>
        </p:txBody>
      </p:sp>
      <p:pic>
        <p:nvPicPr>
          <p:cNvPr id="4" name="Picture 9">
            <a:extLst>
              <a:ext uri="{FF2B5EF4-FFF2-40B4-BE49-F238E27FC236}">
                <a16:creationId xmlns:a16="http://schemas.microsoft.com/office/drawing/2014/main" id="{69FB005C-F385-43E9-9121-E79A84822335}"/>
              </a:ext>
            </a:extLst>
          </p:cNvPr>
          <p:cNvPicPr>
            <a:picLocks noChangeAspect="1"/>
          </p:cNvPicPr>
          <p:nvPr/>
        </p:nvPicPr>
        <p:blipFill>
          <a:blip r:embed="rId3"/>
          <a:stretch>
            <a:fillRect/>
          </a:stretch>
        </p:blipFill>
        <p:spPr>
          <a:xfrm>
            <a:off x="10689214" y="92220"/>
            <a:ext cx="1343025" cy="1114425"/>
          </a:xfrm>
          <a:prstGeom prst="rect">
            <a:avLst/>
          </a:prstGeom>
        </p:spPr>
      </p:pic>
      <p:pic>
        <p:nvPicPr>
          <p:cNvPr id="7" name="Imagen 6" descr="Texto&#10;&#10;Descripción generada automáticamente">
            <a:extLst>
              <a:ext uri="{FF2B5EF4-FFF2-40B4-BE49-F238E27FC236}">
                <a16:creationId xmlns:a16="http://schemas.microsoft.com/office/drawing/2014/main" id="{AE8343D2-9F53-880B-AB37-0B6B2F91E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284" y="3372632"/>
            <a:ext cx="3263900" cy="1765300"/>
          </a:xfrm>
          <a:prstGeom prst="rect">
            <a:avLst/>
          </a:prstGeom>
        </p:spPr>
      </p:pic>
      <p:sp>
        <p:nvSpPr>
          <p:cNvPr id="9" name="Marcador de contenido 2">
            <a:extLst>
              <a:ext uri="{FF2B5EF4-FFF2-40B4-BE49-F238E27FC236}">
                <a16:creationId xmlns:a16="http://schemas.microsoft.com/office/drawing/2014/main" id="{677CDC58-A6F4-44E7-5B0E-5DC685C1B154}"/>
              </a:ext>
            </a:extLst>
          </p:cNvPr>
          <p:cNvSpPr txBox="1">
            <a:spLocks/>
          </p:cNvSpPr>
          <p:nvPr/>
        </p:nvSpPr>
        <p:spPr>
          <a:xfrm>
            <a:off x="691285" y="2835995"/>
            <a:ext cx="3263900" cy="57941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s-ES" b="1" dirty="0"/>
              <a:t>Condicional tradicional</a:t>
            </a:r>
          </a:p>
        </p:txBody>
      </p:sp>
      <p:sp>
        <p:nvSpPr>
          <p:cNvPr id="13" name="Marcador de contenido 2">
            <a:extLst>
              <a:ext uri="{FF2B5EF4-FFF2-40B4-BE49-F238E27FC236}">
                <a16:creationId xmlns:a16="http://schemas.microsoft.com/office/drawing/2014/main" id="{70B7E176-7F83-2A40-2799-E9DC863EF867}"/>
              </a:ext>
            </a:extLst>
          </p:cNvPr>
          <p:cNvSpPr txBox="1">
            <a:spLocks/>
          </p:cNvSpPr>
          <p:nvPr/>
        </p:nvSpPr>
        <p:spPr>
          <a:xfrm>
            <a:off x="6441642" y="2835995"/>
            <a:ext cx="3263900" cy="57941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s-ES" b="1" dirty="0"/>
              <a:t>Condicional Ternario</a:t>
            </a:r>
          </a:p>
        </p:txBody>
      </p:sp>
      <p:pic>
        <p:nvPicPr>
          <p:cNvPr id="17" name="Imagen 16">
            <a:extLst>
              <a:ext uri="{FF2B5EF4-FFF2-40B4-BE49-F238E27FC236}">
                <a16:creationId xmlns:a16="http://schemas.microsoft.com/office/drawing/2014/main" id="{BA87449A-3949-9699-33D5-A5027423D1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5515" y="3372632"/>
            <a:ext cx="7569200" cy="889000"/>
          </a:xfrm>
          <a:prstGeom prst="rect">
            <a:avLst/>
          </a:prstGeom>
        </p:spPr>
      </p:pic>
    </p:spTree>
    <p:extLst>
      <p:ext uri="{BB962C8B-B14F-4D97-AF65-F5344CB8AC3E}">
        <p14:creationId xmlns:p14="http://schemas.microsoft.com/office/powerpoint/2010/main" val="3943845881"/>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Evaluando casos con </a:t>
            </a:r>
            <a:r>
              <a:rPr lang="es-ES" dirty="0" err="1">
                <a:solidFill>
                  <a:schemeClr val="bg1"/>
                </a:solidFill>
              </a:rPr>
              <a:t>switch</a:t>
            </a:r>
            <a:endParaRPr lang="es-ES" dirty="0">
              <a:solidFill>
                <a:schemeClr val="bg1"/>
              </a:solidFill>
            </a:endParaRP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1800280"/>
            <a:ext cx="11497541" cy="5057719"/>
          </a:xfrm>
        </p:spPr>
        <p:txBody>
          <a:bodyPr>
            <a:normAutofit/>
          </a:bodyPr>
          <a:lstStyle/>
          <a:p>
            <a:pPr marL="0" indent="0">
              <a:buNone/>
            </a:pPr>
            <a:r>
              <a:rPr lang="es-ES" dirty="0"/>
              <a:t>Como el condicional IF, sólo se evalúa una vez.</a:t>
            </a:r>
          </a:p>
          <a:p>
            <a:pPr marL="0" indent="0">
              <a:buNone/>
            </a:pPr>
            <a:r>
              <a:rPr lang="es-ES" dirty="0"/>
              <a:t>Si la expresión coincide con un case, se ejecuta su código. Si no, se ejecuta el código de default.</a:t>
            </a:r>
          </a:p>
          <a:p>
            <a:pPr marL="0" indent="0">
              <a:buNone/>
            </a:pPr>
            <a:r>
              <a:rPr lang="es-ES" b="1" dirty="0" err="1">
                <a:solidFill>
                  <a:schemeClr val="accent1"/>
                </a:solidFill>
              </a:rPr>
              <a:t>switch</a:t>
            </a:r>
            <a:r>
              <a:rPr lang="es-ES" dirty="0"/>
              <a:t>(</a:t>
            </a:r>
            <a:r>
              <a:rPr lang="es-ES" i="1" dirty="0"/>
              <a:t>expresión</a:t>
            </a:r>
            <a:r>
              <a:rPr lang="es-ES" dirty="0"/>
              <a:t>) {</a:t>
            </a:r>
            <a:br>
              <a:rPr lang="es-ES" dirty="0"/>
            </a:br>
            <a:r>
              <a:rPr lang="es-ES" dirty="0"/>
              <a:t>  </a:t>
            </a:r>
            <a:r>
              <a:rPr lang="es-ES" b="1" dirty="0">
                <a:solidFill>
                  <a:schemeClr val="accent1"/>
                </a:solidFill>
              </a:rPr>
              <a:t>case</a:t>
            </a:r>
            <a:r>
              <a:rPr lang="es-ES" dirty="0"/>
              <a:t> </a:t>
            </a:r>
            <a:r>
              <a:rPr lang="es-ES" i="1" dirty="0"/>
              <a:t>x</a:t>
            </a:r>
            <a:r>
              <a:rPr lang="es-ES" dirty="0"/>
              <a:t>:</a:t>
            </a:r>
            <a:br>
              <a:rPr lang="es-ES" dirty="0"/>
            </a:br>
            <a:r>
              <a:rPr lang="es-ES" i="1" dirty="0"/>
              <a:t>    </a:t>
            </a:r>
            <a:r>
              <a:rPr lang="es-ES" b="1" i="1" dirty="0">
                <a:solidFill>
                  <a:srgbClr val="C00000"/>
                </a:solidFill>
              </a:rPr>
              <a:t>// bloque de código</a:t>
            </a:r>
            <a:br>
              <a:rPr lang="es-ES" i="1" dirty="0"/>
            </a:br>
            <a:r>
              <a:rPr lang="es-ES" dirty="0"/>
              <a:t>    </a:t>
            </a:r>
            <a:r>
              <a:rPr lang="es-ES" b="1" dirty="0">
                <a:solidFill>
                  <a:schemeClr val="tx2"/>
                </a:solidFill>
              </a:rPr>
              <a:t>break</a:t>
            </a:r>
            <a:r>
              <a:rPr lang="es-ES" dirty="0"/>
              <a:t>;</a:t>
            </a:r>
            <a:br>
              <a:rPr lang="es-ES" dirty="0"/>
            </a:br>
            <a:r>
              <a:rPr lang="es-ES" dirty="0"/>
              <a:t>  </a:t>
            </a:r>
            <a:r>
              <a:rPr lang="es-ES" b="1" dirty="0">
                <a:solidFill>
                  <a:schemeClr val="accent1"/>
                </a:solidFill>
              </a:rPr>
              <a:t>case</a:t>
            </a:r>
            <a:r>
              <a:rPr lang="es-ES" dirty="0"/>
              <a:t> </a:t>
            </a:r>
            <a:r>
              <a:rPr lang="es-ES" i="1" dirty="0"/>
              <a:t>y</a:t>
            </a:r>
            <a:r>
              <a:rPr lang="es-ES" dirty="0"/>
              <a:t>:</a:t>
            </a:r>
            <a:br>
              <a:rPr lang="es-ES" dirty="0"/>
            </a:br>
            <a:r>
              <a:rPr lang="es-ES" i="1" dirty="0"/>
              <a:t>    </a:t>
            </a:r>
            <a:r>
              <a:rPr lang="es-ES" b="1" i="1" dirty="0">
                <a:solidFill>
                  <a:srgbClr val="C00000"/>
                </a:solidFill>
              </a:rPr>
              <a:t>// bloque de código</a:t>
            </a:r>
            <a:br>
              <a:rPr lang="es-ES" i="1" dirty="0"/>
            </a:br>
            <a:r>
              <a:rPr lang="es-ES" dirty="0"/>
              <a:t>    </a:t>
            </a:r>
            <a:r>
              <a:rPr lang="es-ES" b="1" dirty="0">
                <a:solidFill>
                  <a:schemeClr val="tx2"/>
                </a:solidFill>
              </a:rPr>
              <a:t>break</a:t>
            </a:r>
            <a:r>
              <a:rPr lang="es-ES" dirty="0"/>
              <a:t>;</a:t>
            </a:r>
            <a:br>
              <a:rPr lang="es-ES" dirty="0"/>
            </a:br>
            <a:r>
              <a:rPr lang="es-ES" dirty="0"/>
              <a:t>  </a:t>
            </a:r>
            <a:r>
              <a:rPr lang="es-ES" b="1" dirty="0">
                <a:solidFill>
                  <a:schemeClr val="accent1"/>
                </a:solidFill>
              </a:rPr>
              <a:t>default</a:t>
            </a:r>
            <a:r>
              <a:rPr lang="es-ES" dirty="0"/>
              <a:t>:</a:t>
            </a:r>
            <a:br>
              <a:rPr lang="es-ES" dirty="0"/>
            </a:br>
            <a:r>
              <a:rPr lang="es-ES" dirty="0"/>
              <a:t>    </a:t>
            </a:r>
            <a:r>
              <a:rPr lang="es-ES" b="1" dirty="0">
                <a:solidFill>
                  <a:srgbClr val="C00000"/>
                </a:solidFill>
              </a:rPr>
              <a:t>// </a:t>
            </a:r>
            <a:r>
              <a:rPr lang="es-ES" b="1" i="1" dirty="0">
                <a:solidFill>
                  <a:srgbClr val="C00000"/>
                </a:solidFill>
              </a:rPr>
              <a:t> bloque de código</a:t>
            </a:r>
            <a:br>
              <a:rPr lang="es-ES" dirty="0"/>
            </a:br>
            <a:r>
              <a:rPr lang="es-ES" dirty="0"/>
              <a:t>}</a:t>
            </a:r>
          </a:p>
        </p:txBody>
      </p:sp>
      <p:pic>
        <p:nvPicPr>
          <p:cNvPr id="4" name="Picture 9">
            <a:extLst>
              <a:ext uri="{FF2B5EF4-FFF2-40B4-BE49-F238E27FC236}">
                <a16:creationId xmlns:a16="http://schemas.microsoft.com/office/drawing/2014/main" id="{FE5BE397-1D01-4A5E-BAE8-B2204B1D1AA8}"/>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1440897836"/>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BUCLES EN </a:t>
            </a:r>
            <a:r>
              <a:rPr lang="es-ES" dirty="0" err="1">
                <a:solidFill>
                  <a:schemeClr val="bg1"/>
                </a:solidFill>
              </a:rPr>
              <a:t>javascript</a:t>
            </a:r>
            <a:endParaRPr lang="es-ES" dirty="0">
              <a:solidFill>
                <a:schemeClr val="bg1"/>
              </a:solidFill>
            </a:endParaRP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1800280"/>
            <a:ext cx="11497541" cy="5057719"/>
          </a:xfrm>
        </p:spPr>
        <p:txBody>
          <a:bodyPr>
            <a:normAutofit/>
          </a:bodyPr>
          <a:lstStyle/>
          <a:p>
            <a:pPr marL="0" indent="0">
              <a:buNone/>
            </a:pPr>
            <a:r>
              <a:rPr lang="es-ES" dirty="0"/>
              <a:t>Existen diferentes tipos de bucles:</a:t>
            </a:r>
          </a:p>
          <a:p>
            <a:r>
              <a:rPr lang="es-ES" dirty="0" err="1"/>
              <a:t>for</a:t>
            </a:r>
            <a:r>
              <a:rPr lang="es-ES" dirty="0"/>
              <a:t> - se ejecuta un código en bucle n veces</a:t>
            </a:r>
          </a:p>
          <a:p>
            <a:pPr marL="457200" lvl="1" indent="0">
              <a:buNone/>
            </a:pPr>
            <a:r>
              <a:rPr lang="es-ES" b="1" dirty="0" err="1">
                <a:solidFill>
                  <a:schemeClr val="tx2"/>
                </a:solidFill>
              </a:rPr>
              <a:t>for</a:t>
            </a:r>
            <a:r>
              <a:rPr lang="es-ES" dirty="0"/>
              <a:t> (</a:t>
            </a:r>
            <a:r>
              <a:rPr lang="es-ES" b="1" dirty="0" err="1">
                <a:solidFill>
                  <a:schemeClr val="accent1"/>
                </a:solidFill>
              </a:rPr>
              <a:t>let</a:t>
            </a:r>
            <a:r>
              <a:rPr lang="es-ES" dirty="0"/>
              <a:t> </a:t>
            </a:r>
            <a:r>
              <a:rPr lang="es-ES" b="1" dirty="0">
                <a:solidFill>
                  <a:srgbClr val="C00000"/>
                </a:solidFill>
              </a:rPr>
              <a:t>i = 0; i &lt; 5; i++</a:t>
            </a:r>
            <a:r>
              <a:rPr lang="es-ES" dirty="0"/>
              <a:t>) {</a:t>
            </a:r>
            <a:br>
              <a:rPr lang="es-ES" dirty="0"/>
            </a:br>
            <a:r>
              <a:rPr lang="es-ES" dirty="0"/>
              <a:t>  </a:t>
            </a:r>
            <a:r>
              <a:rPr lang="es-ES" dirty="0" err="1"/>
              <a:t>text</a:t>
            </a:r>
            <a:r>
              <a:rPr lang="es-ES" dirty="0"/>
              <a:t> += </a:t>
            </a:r>
            <a:r>
              <a:rPr lang="es-ES" b="1" dirty="0">
                <a:solidFill>
                  <a:srgbClr val="C00000"/>
                </a:solidFill>
              </a:rPr>
              <a:t>"</a:t>
            </a:r>
            <a:r>
              <a:rPr lang="es-ES" b="1" dirty="0" err="1">
                <a:solidFill>
                  <a:srgbClr val="C00000"/>
                </a:solidFill>
              </a:rPr>
              <a:t>The</a:t>
            </a:r>
            <a:r>
              <a:rPr lang="es-ES" b="1" dirty="0">
                <a:solidFill>
                  <a:srgbClr val="C00000"/>
                </a:solidFill>
              </a:rPr>
              <a:t> </a:t>
            </a:r>
            <a:r>
              <a:rPr lang="es-ES" b="1" dirty="0" err="1">
                <a:solidFill>
                  <a:srgbClr val="C00000"/>
                </a:solidFill>
              </a:rPr>
              <a:t>number</a:t>
            </a:r>
            <a:r>
              <a:rPr lang="es-ES" b="1" dirty="0">
                <a:solidFill>
                  <a:srgbClr val="C00000"/>
                </a:solidFill>
              </a:rPr>
              <a:t> </a:t>
            </a:r>
            <a:r>
              <a:rPr lang="es-ES" b="1" dirty="0" err="1">
                <a:solidFill>
                  <a:srgbClr val="C00000"/>
                </a:solidFill>
              </a:rPr>
              <a:t>is</a:t>
            </a:r>
            <a:r>
              <a:rPr lang="es-ES" b="1" dirty="0">
                <a:solidFill>
                  <a:srgbClr val="C00000"/>
                </a:solidFill>
              </a:rPr>
              <a:t> " + i + "&lt;</a:t>
            </a:r>
            <a:r>
              <a:rPr lang="es-ES" b="1" dirty="0" err="1">
                <a:solidFill>
                  <a:srgbClr val="C00000"/>
                </a:solidFill>
              </a:rPr>
              <a:t>br</a:t>
            </a:r>
            <a:r>
              <a:rPr lang="es-ES" b="1" dirty="0">
                <a:solidFill>
                  <a:srgbClr val="C00000"/>
                </a:solidFill>
              </a:rPr>
              <a:t>&gt;";</a:t>
            </a:r>
            <a:br>
              <a:rPr lang="es-ES" b="1" dirty="0">
                <a:solidFill>
                  <a:srgbClr val="C00000"/>
                </a:solidFill>
              </a:rPr>
            </a:br>
            <a:r>
              <a:rPr lang="es-ES" dirty="0"/>
              <a:t>}</a:t>
            </a:r>
          </a:p>
          <a:p>
            <a:r>
              <a:rPr lang="es-ES" dirty="0" err="1"/>
              <a:t>for</a:t>
            </a:r>
            <a:r>
              <a:rPr lang="es-ES" dirty="0"/>
              <a:t>/in - se ejecuta el bucle a través de las propiedades de un objeto</a:t>
            </a:r>
          </a:p>
          <a:p>
            <a:pPr marL="457200" lvl="1" indent="0">
              <a:buNone/>
            </a:pPr>
            <a:r>
              <a:rPr lang="es-ES" b="1" dirty="0" err="1">
                <a:solidFill>
                  <a:schemeClr val="accent1"/>
                </a:solidFill>
              </a:rPr>
              <a:t>const</a:t>
            </a:r>
            <a:r>
              <a:rPr lang="es-ES" dirty="0"/>
              <a:t> </a:t>
            </a:r>
            <a:r>
              <a:rPr lang="es-ES" dirty="0" err="1"/>
              <a:t>person</a:t>
            </a:r>
            <a:r>
              <a:rPr lang="es-ES" dirty="0"/>
              <a:t> = </a:t>
            </a:r>
            <a:r>
              <a:rPr lang="es-ES" b="1" dirty="0">
                <a:solidFill>
                  <a:srgbClr val="C00000"/>
                </a:solidFill>
              </a:rPr>
              <a:t>{</a:t>
            </a:r>
            <a:r>
              <a:rPr lang="es-ES" b="1" dirty="0" err="1">
                <a:solidFill>
                  <a:srgbClr val="C00000"/>
                </a:solidFill>
              </a:rPr>
              <a:t>fname</a:t>
            </a:r>
            <a:r>
              <a:rPr lang="es-ES" b="1" dirty="0">
                <a:solidFill>
                  <a:srgbClr val="C00000"/>
                </a:solidFill>
              </a:rPr>
              <a:t>:"John", </a:t>
            </a:r>
            <a:r>
              <a:rPr lang="es-ES" b="1" dirty="0" err="1">
                <a:solidFill>
                  <a:srgbClr val="C00000"/>
                </a:solidFill>
              </a:rPr>
              <a:t>lname</a:t>
            </a:r>
            <a:r>
              <a:rPr lang="es-ES" b="1" dirty="0">
                <a:solidFill>
                  <a:srgbClr val="C00000"/>
                </a:solidFill>
              </a:rPr>
              <a:t>:"</a:t>
            </a:r>
            <a:r>
              <a:rPr lang="es-ES" b="1" dirty="0" err="1">
                <a:solidFill>
                  <a:srgbClr val="C00000"/>
                </a:solidFill>
              </a:rPr>
              <a:t>Doe</a:t>
            </a:r>
            <a:r>
              <a:rPr lang="es-ES" b="1" dirty="0">
                <a:solidFill>
                  <a:srgbClr val="C00000"/>
                </a:solidFill>
              </a:rPr>
              <a:t>", age:25};</a:t>
            </a:r>
            <a:br>
              <a:rPr lang="es-ES" b="1" dirty="0">
                <a:solidFill>
                  <a:srgbClr val="C00000"/>
                </a:solidFill>
              </a:rPr>
            </a:br>
            <a:r>
              <a:rPr lang="es-ES" b="1" dirty="0" err="1">
                <a:solidFill>
                  <a:schemeClr val="accent1"/>
                </a:solidFill>
              </a:rPr>
              <a:t>let</a:t>
            </a:r>
            <a:r>
              <a:rPr lang="es-ES" dirty="0"/>
              <a:t> </a:t>
            </a:r>
            <a:r>
              <a:rPr lang="es-ES" dirty="0" err="1"/>
              <a:t>text</a:t>
            </a:r>
            <a:r>
              <a:rPr lang="es-ES" dirty="0"/>
              <a:t> = "";</a:t>
            </a:r>
            <a:br>
              <a:rPr lang="es-ES" dirty="0"/>
            </a:br>
            <a:r>
              <a:rPr lang="es-ES" b="1" dirty="0" err="1">
                <a:solidFill>
                  <a:schemeClr val="tx2"/>
                </a:solidFill>
              </a:rPr>
              <a:t>for</a:t>
            </a:r>
            <a:r>
              <a:rPr lang="es-ES" dirty="0"/>
              <a:t> (</a:t>
            </a:r>
            <a:r>
              <a:rPr lang="es-ES" dirty="0" err="1">
                <a:solidFill>
                  <a:schemeClr val="accent1"/>
                </a:solidFill>
              </a:rPr>
              <a:t>let</a:t>
            </a:r>
            <a:r>
              <a:rPr lang="es-ES" dirty="0"/>
              <a:t> x </a:t>
            </a:r>
            <a:r>
              <a:rPr lang="es-ES" b="1" dirty="0">
                <a:solidFill>
                  <a:schemeClr val="accent1"/>
                </a:solidFill>
              </a:rPr>
              <a:t>in</a:t>
            </a:r>
            <a:r>
              <a:rPr lang="es-ES" dirty="0"/>
              <a:t> </a:t>
            </a:r>
            <a:r>
              <a:rPr lang="es-ES" dirty="0" err="1"/>
              <a:t>person</a:t>
            </a:r>
            <a:r>
              <a:rPr lang="es-ES" dirty="0"/>
              <a:t>) {</a:t>
            </a:r>
            <a:br>
              <a:rPr lang="es-ES" dirty="0"/>
            </a:br>
            <a:r>
              <a:rPr lang="es-ES" dirty="0"/>
              <a:t>  </a:t>
            </a:r>
            <a:r>
              <a:rPr lang="es-ES" dirty="0" err="1"/>
              <a:t>text</a:t>
            </a:r>
            <a:r>
              <a:rPr lang="es-ES" dirty="0"/>
              <a:t> </a:t>
            </a:r>
            <a:r>
              <a:rPr lang="es-ES" b="1" dirty="0">
                <a:solidFill>
                  <a:schemeClr val="accent1"/>
                </a:solidFill>
              </a:rPr>
              <a:t>+=</a:t>
            </a:r>
            <a:r>
              <a:rPr lang="es-ES" dirty="0"/>
              <a:t> </a:t>
            </a:r>
            <a:r>
              <a:rPr lang="es-ES" dirty="0" err="1"/>
              <a:t>person</a:t>
            </a:r>
            <a:r>
              <a:rPr lang="es-ES" dirty="0"/>
              <a:t>[x];</a:t>
            </a:r>
            <a:br>
              <a:rPr lang="es-ES" dirty="0"/>
            </a:br>
            <a:r>
              <a:rPr lang="es-ES" dirty="0"/>
              <a:t>}</a:t>
            </a:r>
          </a:p>
        </p:txBody>
      </p:sp>
      <p:pic>
        <p:nvPicPr>
          <p:cNvPr id="4" name="Picture 9">
            <a:extLst>
              <a:ext uri="{FF2B5EF4-FFF2-40B4-BE49-F238E27FC236}">
                <a16:creationId xmlns:a16="http://schemas.microsoft.com/office/drawing/2014/main" id="{34FCB987-0E3C-4A21-88E4-9FB53734BB47}"/>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277143063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BUCLES EN </a:t>
            </a:r>
            <a:r>
              <a:rPr lang="es-ES" dirty="0" err="1">
                <a:solidFill>
                  <a:schemeClr val="bg1"/>
                </a:solidFill>
              </a:rPr>
              <a:t>javascript</a:t>
            </a:r>
            <a:r>
              <a:rPr lang="es-ES" dirty="0">
                <a:solidFill>
                  <a:schemeClr val="bg1"/>
                </a:solidFill>
              </a:rPr>
              <a:t> II</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2270839"/>
            <a:ext cx="11497541" cy="4462470"/>
          </a:xfrm>
        </p:spPr>
        <p:txBody>
          <a:bodyPr>
            <a:normAutofit fontScale="92500" lnSpcReduction="10000"/>
          </a:bodyPr>
          <a:lstStyle/>
          <a:p>
            <a:r>
              <a:rPr lang="es-ES" dirty="0" err="1"/>
              <a:t>for</a:t>
            </a:r>
            <a:r>
              <a:rPr lang="es-ES" dirty="0"/>
              <a:t>/of - se ejecuta el bucle a través de los valores de un objeto que itera.</a:t>
            </a:r>
          </a:p>
          <a:p>
            <a:pPr marL="457200" lvl="1" indent="0">
              <a:buNone/>
            </a:pPr>
            <a:r>
              <a:rPr lang="es-ES" b="1" dirty="0" err="1">
                <a:solidFill>
                  <a:schemeClr val="accent1"/>
                </a:solidFill>
              </a:rPr>
              <a:t>let</a:t>
            </a:r>
            <a:r>
              <a:rPr lang="es-ES" dirty="0"/>
              <a:t> </a:t>
            </a:r>
            <a:r>
              <a:rPr lang="es-ES" dirty="0" err="1"/>
              <a:t>language</a:t>
            </a:r>
            <a:r>
              <a:rPr lang="es-ES" dirty="0"/>
              <a:t> = "JavaScript";</a:t>
            </a:r>
            <a:br>
              <a:rPr lang="es-ES" dirty="0"/>
            </a:br>
            <a:r>
              <a:rPr lang="es-ES" b="1" dirty="0" err="1">
                <a:solidFill>
                  <a:schemeClr val="accent1"/>
                </a:solidFill>
              </a:rPr>
              <a:t>let</a:t>
            </a:r>
            <a:r>
              <a:rPr lang="es-ES" dirty="0"/>
              <a:t> </a:t>
            </a:r>
            <a:r>
              <a:rPr lang="es-ES" dirty="0" err="1"/>
              <a:t>text</a:t>
            </a:r>
            <a:r>
              <a:rPr lang="es-ES" dirty="0"/>
              <a:t> = "";</a:t>
            </a:r>
            <a:br>
              <a:rPr lang="es-ES" dirty="0"/>
            </a:br>
            <a:r>
              <a:rPr lang="es-ES" b="1" dirty="0" err="1">
                <a:solidFill>
                  <a:schemeClr val="tx2"/>
                </a:solidFill>
              </a:rPr>
              <a:t>for</a:t>
            </a:r>
            <a:r>
              <a:rPr lang="es-ES" dirty="0"/>
              <a:t> (</a:t>
            </a:r>
            <a:r>
              <a:rPr lang="es-ES" dirty="0" err="1"/>
              <a:t>let</a:t>
            </a:r>
            <a:r>
              <a:rPr lang="es-ES" dirty="0"/>
              <a:t> x of </a:t>
            </a:r>
            <a:r>
              <a:rPr lang="es-ES" dirty="0" err="1"/>
              <a:t>language</a:t>
            </a:r>
            <a:r>
              <a:rPr lang="es-ES" dirty="0"/>
              <a:t>) {</a:t>
            </a:r>
            <a:br>
              <a:rPr lang="es-ES" dirty="0"/>
            </a:br>
            <a:r>
              <a:rPr lang="es-ES" dirty="0" err="1"/>
              <a:t>text</a:t>
            </a:r>
            <a:r>
              <a:rPr lang="es-ES" dirty="0"/>
              <a:t> += x;</a:t>
            </a:r>
            <a:br>
              <a:rPr lang="es-ES" dirty="0"/>
            </a:br>
            <a:r>
              <a:rPr lang="es-ES" dirty="0"/>
              <a:t>}</a:t>
            </a:r>
          </a:p>
          <a:p>
            <a:r>
              <a:rPr lang="es-ES" dirty="0" err="1"/>
              <a:t>while</a:t>
            </a:r>
            <a:r>
              <a:rPr lang="es-ES" dirty="0"/>
              <a:t> - Se ejecuta en bucle un bloque de código mientras una condición sea cierta.</a:t>
            </a:r>
          </a:p>
          <a:p>
            <a:pPr marL="457200" lvl="1" indent="0">
              <a:buNone/>
            </a:pPr>
            <a:r>
              <a:rPr lang="es-ES" b="1" dirty="0" err="1">
                <a:solidFill>
                  <a:schemeClr val="tx2"/>
                </a:solidFill>
              </a:rPr>
              <a:t>while</a:t>
            </a:r>
            <a:r>
              <a:rPr lang="es-ES" dirty="0"/>
              <a:t> (i &lt; 10) {</a:t>
            </a:r>
            <a:br>
              <a:rPr lang="es-ES" dirty="0"/>
            </a:br>
            <a:r>
              <a:rPr lang="es-ES" dirty="0"/>
              <a:t>  </a:t>
            </a:r>
            <a:r>
              <a:rPr lang="es-ES" dirty="0" err="1"/>
              <a:t>text</a:t>
            </a:r>
            <a:r>
              <a:rPr lang="es-ES" dirty="0"/>
              <a:t> += "</a:t>
            </a:r>
            <a:r>
              <a:rPr lang="es-ES" dirty="0" err="1"/>
              <a:t>The</a:t>
            </a:r>
            <a:r>
              <a:rPr lang="es-ES" dirty="0"/>
              <a:t> </a:t>
            </a:r>
            <a:r>
              <a:rPr lang="es-ES" dirty="0" err="1"/>
              <a:t>number</a:t>
            </a:r>
            <a:r>
              <a:rPr lang="es-ES" dirty="0"/>
              <a:t> </a:t>
            </a:r>
            <a:r>
              <a:rPr lang="es-ES" dirty="0" err="1"/>
              <a:t>is</a:t>
            </a:r>
            <a:r>
              <a:rPr lang="es-ES" dirty="0"/>
              <a:t> " + i;</a:t>
            </a:r>
            <a:br>
              <a:rPr lang="es-ES" dirty="0"/>
            </a:br>
            <a:r>
              <a:rPr lang="es-ES" dirty="0"/>
              <a:t>  i++;</a:t>
            </a:r>
            <a:br>
              <a:rPr lang="es-ES" dirty="0"/>
            </a:br>
            <a:r>
              <a:rPr lang="es-ES" dirty="0"/>
              <a:t>}</a:t>
            </a:r>
          </a:p>
          <a:p>
            <a:r>
              <a:rPr lang="es-ES" dirty="0"/>
              <a:t>do/</a:t>
            </a:r>
            <a:r>
              <a:rPr lang="es-ES" dirty="0" err="1"/>
              <a:t>while</a:t>
            </a:r>
            <a:r>
              <a:rPr lang="es-ES" dirty="0"/>
              <a:t> - Se ejecuta en bucle un bloque de código mientras una condición sea cierta.</a:t>
            </a:r>
          </a:p>
          <a:p>
            <a:pPr marL="457200" lvl="1" indent="0">
              <a:buNone/>
            </a:pPr>
            <a:r>
              <a:rPr lang="es-ES" b="1" dirty="0">
                <a:solidFill>
                  <a:schemeClr val="tx2"/>
                </a:solidFill>
              </a:rPr>
              <a:t>do</a:t>
            </a:r>
            <a:r>
              <a:rPr lang="es-ES" dirty="0"/>
              <a:t> {</a:t>
            </a:r>
            <a:br>
              <a:rPr lang="es-ES" dirty="0"/>
            </a:br>
            <a:r>
              <a:rPr lang="es-ES" dirty="0"/>
              <a:t>  </a:t>
            </a:r>
            <a:r>
              <a:rPr lang="es-ES" dirty="0" err="1"/>
              <a:t>text</a:t>
            </a:r>
            <a:r>
              <a:rPr lang="es-ES" dirty="0"/>
              <a:t> += "</a:t>
            </a:r>
            <a:r>
              <a:rPr lang="es-ES" dirty="0" err="1"/>
              <a:t>The</a:t>
            </a:r>
            <a:r>
              <a:rPr lang="es-ES" dirty="0"/>
              <a:t> </a:t>
            </a:r>
            <a:r>
              <a:rPr lang="es-ES" dirty="0" err="1"/>
              <a:t>number</a:t>
            </a:r>
            <a:r>
              <a:rPr lang="es-ES" dirty="0"/>
              <a:t> </a:t>
            </a:r>
            <a:r>
              <a:rPr lang="es-ES" dirty="0" err="1"/>
              <a:t>is</a:t>
            </a:r>
            <a:r>
              <a:rPr lang="es-ES" dirty="0"/>
              <a:t> " + i;</a:t>
            </a:r>
            <a:br>
              <a:rPr lang="es-ES" dirty="0"/>
            </a:br>
            <a:r>
              <a:rPr lang="es-ES" dirty="0"/>
              <a:t>  i++;</a:t>
            </a:r>
            <a:br>
              <a:rPr lang="es-ES" dirty="0"/>
            </a:br>
            <a:r>
              <a:rPr lang="es-ES" dirty="0"/>
              <a:t>}</a:t>
            </a:r>
            <a:br>
              <a:rPr lang="es-ES" dirty="0"/>
            </a:br>
            <a:r>
              <a:rPr lang="es-ES" b="1" dirty="0" err="1">
                <a:solidFill>
                  <a:schemeClr val="tx2"/>
                </a:solidFill>
              </a:rPr>
              <a:t>while</a:t>
            </a:r>
            <a:r>
              <a:rPr lang="es-ES" dirty="0"/>
              <a:t> (i &lt; 10);</a:t>
            </a:r>
          </a:p>
        </p:txBody>
      </p:sp>
      <p:pic>
        <p:nvPicPr>
          <p:cNvPr id="4" name="Picture 9">
            <a:extLst>
              <a:ext uri="{FF2B5EF4-FFF2-40B4-BE49-F238E27FC236}">
                <a16:creationId xmlns:a16="http://schemas.microsoft.com/office/drawing/2014/main" id="{55DBE17E-F619-4823-AA35-E112836C5DA0}"/>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240846413"/>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TRATAMIENTO DEL ERROR I</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2270839"/>
            <a:ext cx="11497541" cy="4462470"/>
          </a:xfrm>
        </p:spPr>
        <p:txBody>
          <a:bodyPr>
            <a:normAutofit fontScale="92500" lnSpcReduction="10000"/>
          </a:bodyPr>
          <a:lstStyle/>
          <a:p>
            <a:pPr marL="0" indent="0">
              <a:buNone/>
            </a:pPr>
            <a:r>
              <a:rPr lang="es-ES" dirty="0"/>
              <a:t>Como en todo lenguaje de programación, JavaScript dispone de tratamiento del error:</a:t>
            </a:r>
          </a:p>
          <a:p>
            <a:pPr marL="0" indent="0">
              <a:buNone/>
            </a:pPr>
            <a:r>
              <a:rPr lang="es-ES" b="1" dirty="0">
                <a:solidFill>
                  <a:srgbClr val="00B050"/>
                </a:solidFill>
              </a:rPr>
              <a:t>try</a:t>
            </a:r>
            <a:r>
              <a:rPr lang="es-ES" dirty="0"/>
              <a:t> {</a:t>
            </a:r>
            <a:br>
              <a:rPr lang="es-ES" dirty="0"/>
            </a:br>
            <a:r>
              <a:rPr lang="es-ES" dirty="0"/>
              <a:t>  //</a:t>
            </a:r>
            <a:r>
              <a:rPr lang="es-ES" i="1" dirty="0"/>
              <a:t>Bloque del código de try</a:t>
            </a:r>
            <a:br>
              <a:rPr lang="es-ES" i="1" dirty="0"/>
            </a:br>
            <a:r>
              <a:rPr lang="es-ES" dirty="0"/>
              <a:t>}</a:t>
            </a:r>
            <a:br>
              <a:rPr lang="es-ES" dirty="0"/>
            </a:br>
            <a:r>
              <a:rPr lang="es-ES" b="1" dirty="0">
                <a:solidFill>
                  <a:srgbClr val="00B050"/>
                </a:solidFill>
              </a:rPr>
              <a:t>catch</a:t>
            </a:r>
            <a:r>
              <a:rPr lang="es-ES" dirty="0"/>
              <a:t>(</a:t>
            </a:r>
            <a:r>
              <a:rPr lang="es-ES" i="1" dirty="0" err="1"/>
              <a:t>err</a:t>
            </a:r>
            <a:r>
              <a:rPr lang="es-ES" dirty="0"/>
              <a:t>) {</a:t>
            </a:r>
            <a:br>
              <a:rPr lang="es-ES" dirty="0"/>
            </a:br>
            <a:r>
              <a:rPr lang="es-ES" dirty="0"/>
              <a:t>  //</a:t>
            </a:r>
            <a:r>
              <a:rPr lang="es-ES" i="1" dirty="0"/>
              <a:t>Bloque de código para el tratamiento del error</a:t>
            </a:r>
            <a:br>
              <a:rPr lang="es-ES" i="1" dirty="0"/>
            </a:br>
            <a:r>
              <a:rPr lang="es-ES" dirty="0"/>
              <a:t>}</a:t>
            </a:r>
          </a:p>
          <a:p>
            <a:pPr marL="0" indent="0">
              <a:buNone/>
            </a:pPr>
            <a:r>
              <a:rPr lang="es-ES" dirty="0"/>
              <a:t>Ejemplo:</a:t>
            </a:r>
          </a:p>
          <a:p>
            <a:pPr marL="0" indent="0">
              <a:buNone/>
            </a:pPr>
            <a:r>
              <a:rPr lang="es-ES" b="1" dirty="0">
                <a:solidFill>
                  <a:srgbClr val="00B050"/>
                </a:solidFill>
              </a:rPr>
              <a:t>try</a:t>
            </a:r>
            <a:r>
              <a:rPr lang="es-ES" dirty="0"/>
              <a:t> {</a:t>
            </a:r>
          </a:p>
          <a:p>
            <a:pPr marL="0" indent="0">
              <a:buNone/>
            </a:pPr>
            <a:r>
              <a:rPr lang="es-ES" dirty="0"/>
              <a:t> </a:t>
            </a:r>
            <a:r>
              <a:rPr lang="es-ES" b="1" dirty="0" err="1">
                <a:solidFill>
                  <a:schemeClr val="accent1"/>
                </a:solidFill>
              </a:rPr>
              <a:t>console</a:t>
            </a:r>
            <a:r>
              <a:rPr lang="es-ES" dirty="0" err="1"/>
              <a:t>.</a:t>
            </a:r>
            <a:r>
              <a:rPr lang="es-ES" b="1" dirty="0" err="1">
                <a:solidFill>
                  <a:schemeClr val="accent1"/>
                </a:solidFill>
              </a:rPr>
              <a:t>log</a:t>
            </a:r>
            <a:r>
              <a:rPr lang="es-ES" dirty="0"/>
              <a:t>(”¡Bienvenido!");</a:t>
            </a:r>
          </a:p>
          <a:p>
            <a:pPr marL="0" indent="0">
              <a:buNone/>
            </a:pPr>
            <a:r>
              <a:rPr lang="es-ES" dirty="0"/>
              <a:t>}</a:t>
            </a:r>
          </a:p>
          <a:p>
            <a:pPr marL="0" indent="0">
              <a:buNone/>
            </a:pPr>
            <a:r>
              <a:rPr lang="es-ES" b="1" dirty="0"/>
              <a:t>catch</a:t>
            </a:r>
            <a:r>
              <a:rPr lang="es-ES" dirty="0"/>
              <a:t>(</a:t>
            </a:r>
            <a:r>
              <a:rPr lang="es-ES" b="1" dirty="0" err="1">
                <a:solidFill>
                  <a:srgbClr val="FF0000"/>
                </a:solidFill>
              </a:rPr>
              <a:t>err</a:t>
            </a:r>
            <a:r>
              <a:rPr lang="es-ES" dirty="0"/>
              <a:t>) {</a:t>
            </a:r>
          </a:p>
          <a:p>
            <a:pPr marL="0" indent="0">
              <a:buNone/>
            </a:pPr>
            <a:r>
              <a:rPr lang="es-ES" dirty="0"/>
              <a:t>  </a:t>
            </a:r>
            <a:r>
              <a:rPr lang="es-ES" b="1" dirty="0" err="1">
                <a:solidFill>
                  <a:schemeClr val="accent1"/>
                </a:solidFill>
              </a:rPr>
              <a:t>document</a:t>
            </a:r>
            <a:r>
              <a:rPr lang="es-ES" dirty="0" err="1"/>
              <a:t>.</a:t>
            </a:r>
            <a:r>
              <a:rPr lang="es-ES" b="1" dirty="0" err="1">
                <a:solidFill>
                  <a:schemeClr val="accent1"/>
                </a:solidFill>
              </a:rPr>
              <a:t>getElementById</a:t>
            </a:r>
            <a:r>
              <a:rPr lang="es-ES" dirty="0"/>
              <a:t>("demo").</a:t>
            </a:r>
            <a:r>
              <a:rPr lang="es-ES" b="1" dirty="0" err="1">
                <a:solidFill>
                  <a:schemeClr val="accent1"/>
                </a:solidFill>
              </a:rPr>
              <a:t>innerHTML</a:t>
            </a:r>
            <a:r>
              <a:rPr lang="es-ES" dirty="0"/>
              <a:t> = </a:t>
            </a:r>
            <a:r>
              <a:rPr lang="es-ES" b="1" dirty="0" err="1">
                <a:solidFill>
                  <a:srgbClr val="FF0000"/>
                </a:solidFill>
              </a:rPr>
              <a:t>err</a:t>
            </a:r>
            <a:r>
              <a:rPr lang="es-ES" dirty="0" err="1">
                <a:solidFill>
                  <a:schemeClr val="accent1"/>
                </a:solidFill>
              </a:rPr>
              <a:t>.message</a:t>
            </a:r>
            <a:r>
              <a:rPr lang="es-ES" dirty="0"/>
              <a:t>;</a:t>
            </a:r>
          </a:p>
          <a:p>
            <a:pPr marL="0" indent="0">
              <a:buNone/>
            </a:pPr>
            <a:r>
              <a:rPr lang="es-ES" dirty="0"/>
              <a:t>}</a:t>
            </a:r>
          </a:p>
        </p:txBody>
      </p:sp>
      <p:pic>
        <p:nvPicPr>
          <p:cNvPr id="4" name="Picture 9">
            <a:extLst>
              <a:ext uri="{FF2B5EF4-FFF2-40B4-BE49-F238E27FC236}">
                <a16:creationId xmlns:a16="http://schemas.microsoft.com/office/drawing/2014/main" id="{32011375-47EC-4D5D-A472-552C2BFA8E38}"/>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869497091"/>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TRATAMIENTO DEL ERROR II</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2270839"/>
            <a:ext cx="11497541" cy="4462470"/>
          </a:xfrm>
        </p:spPr>
        <p:txBody>
          <a:bodyPr>
            <a:normAutofit/>
          </a:bodyPr>
          <a:lstStyle/>
          <a:p>
            <a:pPr marL="0" indent="0">
              <a:buNone/>
            </a:pPr>
            <a:r>
              <a:rPr lang="es-ES" dirty="0"/>
              <a:t>La sentencia </a:t>
            </a:r>
            <a:r>
              <a:rPr lang="es-ES" dirty="0" err="1"/>
              <a:t>finally</a:t>
            </a:r>
            <a:r>
              <a:rPr lang="es-ES" dirty="0"/>
              <a:t> ejecuta un bloque de código independientemente del try and catch</a:t>
            </a:r>
          </a:p>
          <a:p>
            <a:pPr marL="457200" lvl="1" indent="0">
              <a:buNone/>
            </a:pPr>
            <a:r>
              <a:rPr lang="es-ES" b="1" dirty="0">
                <a:solidFill>
                  <a:srgbClr val="00B050"/>
                </a:solidFill>
              </a:rPr>
              <a:t>try</a:t>
            </a:r>
            <a:r>
              <a:rPr lang="es-ES" dirty="0"/>
              <a:t> {</a:t>
            </a:r>
            <a:br>
              <a:rPr lang="es-ES" dirty="0"/>
            </a:br>
            <a:r>
              <a:rPr lang="es-ES" dirty="0"/>
              <a:t>  //</a:t>
            </a:r>
            <a:r>
              <a:rPr lang="es-ES" i="1" dirty="0"/>
              <a:t>Bloque de código de Try</a:t>
            </a:r>
            <a:br>
              <a:rPr lang="es-ES" i="1" dirty="0"/>
            </a:br>
            <a:r>
              <a:rPr lang="es-ES" dirty="0"/>
              <a:t>}</a:t>
            </a:r>
            <a:br>
              <a:rPr lang="es-ES" dirty="0"/>
            </a:br>
            <a:r>
              <a:rPr lang="es-ES" b="1" dirty="0">
                <a:solidFill>
                  <a:srgbClr val="00B050"/>
                </a:solidFill>
              </a:rPr>
              <a:t>catch</a:t>
            </a:r>
            <a:r>
              <a:rPr lang="es-ES" dirty="0"/>
              <a:t>(</a:t>
            </a:r>
            <a:r>
              <a:rPr lang="es-ES" b="1" i="1" dirty="0" err="1">
                <a:solidFill>
                  <a:srgbClr val="FF0000"/>
                </a:solidFill>
              </a:rPr>
              <a:t>err</a:t>
            </a:r>
            <a:r>
              <a:rPr lang="es-ES" dirty="0"/>
              <a:t>) {</a:t>
            </a:r>
            <a:br>
              <a:rPr lang="es-ES" dirty="0"/>
            </a:br>
            <a:r>
              <a:rPr lang="es-ES" dirty="0"/>
              <a:t>  </a:t>
            </a:r>
            <a:r>
              <a:rPr lang="es-ES" i="1" dirty="0"/>
              <a:t>//Bloque de código de los errores</a:t>
            </a:r>
            <a:br>
              <a:rPr lang="es-ES" i="1" dirty="0"/>
            </a:br>
            <a:r>
              <a:rPr lang="es-ES" dirty="0"/>
              <a:t>} </a:t>
            </a:r>
            <a:br>
              <a:rPr lang="es-ES" dirty="0"/>
            </a:br>
            <a:r>
              <a:rPr lang="es-ES" b="1" dirty="0" err="1">
                <a:solidFill>
                  <a:srgbClr val="00B050"/>
                </a:solidFill>
              </a:rPr>
              <a:t>finally</a:t>
            </a:r>
            <a:r>
              <a:rPr lang="es-ES" dirty="0"/>
              <a:t> {</a:t>
            </a:r>
            <a:br>
              <a:rPr lang="es-ES" dirty="0"/>
            </a:br>
            <a:r>
              <a:rPr lang="es-ES" dirty="0"/>
              <a:t>  //</a:t>
            </a:r>
            <a:r>
              <a:rPr lang="es-ES" i="1" dirty="0"/>
              <a:t>Bloque de código que se ejecuta independientemente del try y del catch</a:t>
            </a:r>
            <a:br>
              <a:rPr lang="es-ES" i="1" dirty="0"/>
            </a:br>
            <a:r>
              <a:rPr lang="es-ES" dirty="0"/>
              <a:t>}</a:t>
            </a:r>
          </a:p>
        </p:txBody>
      </p:sp>
      <p:pic>
        <p:nvPicPr>
          <p:cNvPr id="4" name="Picture 9">
            <a:extLst>
              <a:ext uri="{FF2B5EF4-FFF2-40B4-BE49-F238E27FC236}">
                <a16:creationId xmlns:a16="http://schemas.microsoft.com/office/drawing/2014/main" id="{C17CC94E-C441-4860-A156-250B92EB0F68}"/>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1790713936"/>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TRATAMIENTO DEL ERROR III</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2270839"/>
            <a:ext cx="11497541" cy="4462470"/>
          </a:xfrm>
        </p:spPr>
        <p:txBody>
          <a:bodyPr>
            <a:normAutofit/>
          </a:bodyPr>
          <a:lstStyle/>
          <a:p>
            <a:pPr marL="0" indent="0">
              <a:buNone/>
            </a:pPr>
            <a:r>
              <a:rPr lang="es-ES" dirty="0"/>
              <a:t>La sentencia </a:t>
            </a:r>
            <a:r>
              <a:rPr lang="es-ES" dirty="0" err="1"/>
              <a:t>throw</a:t>
            </a:r>
            <a:r>
              <a:rPr lang="es-ES" dirty="0"/>
              <a:t> se utiliza para tratar diferentes tipos de error y controlarlos.</a:t>
            </a:r>
          </a:p>
          <a:p>
            <a:pPr marL="0" indent="0">
              <a:buNone/>
            </a:pPr>
            <a:r>
              <a:rPr lang="es-ES" dirty="0"/>
              <a:t>  </a:t>
            </a:r>
            <a:r>
              <a:rPr lang="es-ES" b="1" dirty="0">
                <a:solidFill>
                  <a:srgbClr val="00B050"/>
                </a:solidFill>
              </a:rPr>
              <a:t>try</a:t>
            </a:r>
            <a:r>
              <a:rPr lang="es-ES" dirty="0"/>
              <a:t> { </a:t>
            </a:r>
            <a:br>
              <a:rPr lang="es-ES" dirty="0"/>
            </a:br>
            <a:r>
              <a:rPr lang="es-ES" dirty="0"/>
              <a:t>    </a:t>
            </a:r>
            <a:r>
              <a:rPr lang="es-ES" b="1" dirty="0" err="1">
                <a:solidFill>
                  <a:srgbClr val="002060"/>
                </a:solidFill>
              </a:rPr>
              <a:t>if</a:t>
            </a:r>
            <a:r>
              <a:rPr lang="es-ES" dirty="0"/>
              <a:t>(x == "") </a:t>
            </a:r>
            <a:r>
              <a:rPr lang="es-ES" b="1" dirty="0" err="1">
                <a:solidFill>
                  <a:schemeClr val="accent1"/>
                </a:solidFill>
              </a:rPr>
              <a:t>throw</a:t>
            </a:r>
            <a:r>
              <a:rPr lang="es-ES" dirty="0"/>
              <a:t> ”la variable está vacía";</a:t>
            </a:r>
            <a:br>
              <a:rPr lang="es-ES" dirty="0"/>
            </a:br>
            <a:r>
              <a:rPr lang="es-ES" dirty="0"/>
              <a:t>    </a:t>
            </a:r>
            <a:r>
              <a:rPr lang="es-ES" b="1" dirty="0" err="1">
                <a:solidFill>
                  <a:srgbClr val="002060"/>
                </a:solidFill>
              </a:rPr>
              <a:t>if</a:t>
            </a:r>
            <a:r>
              <a:rPr lang="es-ES" dirty="0"/>
              <a:t>(</a:t>
            </a:r>
            <a:r>
              <a:rPr lang="es-ES" dirty="0" err="1"/>
              <a:t>isNaN</a:t>
            </a:r>
            <a:r>
              <a:rPr lang="es-ES" dirty="0"/>
              <a:t>(x)) </a:t>
            </a:r>
            <a:r>
              <a:rPr lang="es-ES" b="1" dirty="0" err="1">
                <a:solidFill>
                  <a:schemeClr val="accent1"/>
                </a:solidFill>
              </a:rPr>
              <a:t>throw</a:t>
            </a:r>
            <a:r>
              <a:rPr lang="es-ES" dirty="0"/>
              <a:t> ”La variable no contiene un número";</a:t>
            </a:r>
            <a:br>
              <a:rPr lang="es-ES" dirty="0"/>
            </a:br>
            <a:r>
              <a:rPr lang="es-ES" dirty="0"/>
              <a:t>    x = </a:t>
            </a:r>
            <a:r>
              <a:rPr lang="es-ES" dirty="0" err="1"/>
              <a:t>Number</a:t>
            </a:r>
            <a:r>
              <a:rPr lang="es-ES" dirty="0"/>
              <a:t>(x);</a:t>
            </a:r>
            <a:br>
              <a:rPr lang="es-ES" dirty="0"/>
            </a:br>
            <a:r>
              <a:rPr lang="es-ES" dirty="0"/>
              <a:t>    </a:t>
            </a:r>
            <a:r>
              <a:rPr lang="es-ES" b="1" dirty="0" err="1">
                <a:solidFill>
                  <a:srgbClr val="002060"/>
                </a:solidFill>
              </a:rPr>
              <a:t>if</a:t>
            </a:r>
            <a:r>
              <a:rPr lang="es-ES" dirty="0"/>
              <a:t>(x &lt; 5) </a:t>
            </a:r>
            <a:r>
              <a:rPr lang="es-ES" b="1" dirty="0" err="1">
                <a:solidFill>
                  <a:schemeClr val="accent1"/>
                </a:solidFill>
              </a:rPr>
              <a:t>throw</a:t>
            </a:r>
            <a:r>
              <a:rPr lang="es-ES" dirty="0"/>
              <a:t> ”El número es demasiado bajo";</a:t>
            </a:r>
            <a:br>
              <a:rPr lang="es-ES" dirty="0"/>
            </a:br>
            <a:r>
              <a:rPr lang="es-ES" dirty="0"/>
              <a:t>    </a:t>
            </a:r>
            <a:r>
              <a:rPr lang="es-ES" b="1" dirty="0" err="1">
                <a:solidFill>
                  <a:srgbClr val="002060"/>
                </a:solidFill>
              </a:rPr>
              <a:t>if</a:t>
            </a:r>
            <a:r>
              <a:rPr lang="es-ES" dirty="0"/>
              <a:t>(x &gt; 10) </a:t>
            </a:r>
            <a:r>
              <a:rPr lang="es-ES" b="1" dirty="0" err="1">
                <a:solidFill>
                  <a:schemeClr val="accent1"/>
                </a:solidFill>
              </a:rPr>
              <a:t>throw</a:t>
            </a:r>
            <a:r>
              <a:rPr lang="es-ES" dirty="0"/>
              <a:t> ”el número es demasiado alto";</a:t>
            </a:r>
            <a:br>
              <a:rPr lang="es-ES" dirty="0"/>
            </a:br>
            <a:r>
              <a:rPr lang="es-ES" dirty="0"/>
              <a:t>  }</a:t>
            </a:r>
            <a:br>
              <a:rPr lang="es-ES" dirty="0"/>
            </a:br>
            <a:r>
              <a:rPr lang="es-ES" dirty="0"/>
              <a:t>  </a:t>
            </a:r>
            <a:r>
              <a:rPr lang="es-ES" b="1" dirty="0">
                <a:solidFill>
                  <a:srgbClr val="00B050"/>
                </a:solidFill>
              </a:rPr>
              <a:t>catch</a:t>
            </a:r>
            <a:r>
              <a:rPr lang="es-ES" dirty="0"/>
              <a:t>(</a:t>
            </a:r>
            <a:r>
              <a:rPr lang="es-ES" b="1" dirty="0" err="1">
                <a:solidFill>
                  <a:srgbClr val="FF0000"/>
                </a:solidFill>
              </a:rPr>
              <a:t>err</a:t>
            </a:r>
            <a:r>
              <a:rPr lang="es-ES" dirty="0"/>
              <a:t>) {</a:t>
            </a:r>
            <a:br>
              <a:rPr lang="es-ES" dirty="0"/>
            </a:br>
            <a:r>
              <a:rPr lang="es-ES" dirty="0"/>
              <a:t>    </a:t>
            </a:r>
            <a:r>
              <a:rPr lang="es-ES" dirty="0" err="1"/>
              <a:t>message.innerHTML</a:t>
            </a:r>
            <a:r>
              <a:rPr lang="es-ES" dirty="0"/>
              <a:t> = ”La ejecución muestra el siguiente error:  " + </a:t>
            </a:r>
            <a:r>
              <a:rPr lang="es-ES" b="1" dirty="0" err="1">
                <a:solidFill>
                  <a:srgbClr val="FF0000"/>
                </a:solidFill>
              </a:rPr>
              <a:t>err</a:t>
            </a:r>
            <a:r>
              <a:rPr lang="es-ES" dirty="0"/>
              <a:t>;</a:t>
            </a:r>
            <a:br>
              <a:rPr lang="es-ES" dirty="0"/>
            </a:br>
            <a:r>
              <a:rPr lang="es-ES" dirty="0"/>
              <a:t>  }</a:t>
            </a:r>
            <a:br>
              <a:rPr lang="es-ES" dirty="0"/>
            </a:br>
            <a:r>
              <a:rPr lang="es-ES" dirty="0"/>
              <a:t>}</a:t>
            </a:r>
          </a:p>
        </p:txBody>
      </p:sp>
      <p:pic>
        <p:nvPicPr>
          <p:cNvPr id="4" name="Picture 9">
            <a:extLst>
              <a:ext uri="{FF2B5EF4-FFF2-40B4-BE49-F238E27FC236}">
                <a16:creationId xmlns:a16="http://schemas.microsoft.com/office/drawing/2014/main" id="{31848D9B-7069-4337-8E74-DC76B018F0C4}"/>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97816565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IMPORTANDO y Exportando archivos</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2292610"/>
            <a:ext cx="11497541" cy="417770"/>
          </a:xfrm>
        </p:spPr>
        <p:txBody>
          <a:bodyPr>
            <a:normAutofit/>
          </a:bodyPr>
          <a:lstStyle/>
          <a:p>
            <a:pPr marL="0" indent="0">
              <a:buNone/>
            </a:pPr>
            <a:r>
              <a:rPr lang="es-ES" dirty="0"/>
              <a:t>Podemos trabajar con varios archivos JS, pero para ello, debemos poder exportarlos e importarlos</a:t>
            </a:r>
          </a:p>
        </p:txBody>
      </p:sp>
      <p:pic>
        <p:nvPicPr>
          <p:cNvPr id="4" name="Picture 9">
            <a:extLst>
              <a:ext uri="{FF2B5EF4-FFF2-40B4-BE49-F238E27FC236}">
                <a16:creationId xmlns:a16="http://schemas.microsoft.com/office/drawing/2014/main" id="{31848D9B-7069-4337-8E74-DC76B018F0C4}"/>
              </a:ext>
            </a:extLst>
          </p:cNvPr>
          <p:cNvPicPr>
            <a:picLocks noChangeAspect="1"/>
          </p:cNvPicPr>
          <p:nvPr/>
        </p:nvPicPr>
        <p:blipFill>
          <a:blip r:embed="rId3"/>
          <a:stretch>
            <a:fillRect/>
          </a:stretch>
        </p:blipFill>
        <p:spPr>
          <a:xfrm>
            <a:off x="10689214" y="92220"/>
            <a:ext cx="1343025" cy="1114425"/>
          </a:xfrm>
          <a:prstGeom prst="rect">
            <a:avLst/>
          </a:prstGeom>
        </p:spPr>
      </p:pic>
      <p:pic>
        <p:nvPicPr>
          <p:cNvPr id="9" name="Imagen 8" descr="Interfaz de usuario gráfica, Texto&#10;&#10;Descripción generada automáticamente">
            <a:extLst>
              <a:ext uri="{FF2B5EF4-FFF2-40B4-BE49-F238E27FC236}">
                <a16:creationId xmlns:a16="http://schemas.microsoft.com/office/drawing/2014/main" id="{365027B1-DEFA-314A-3460-F7947266F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284" y="2761954"/>
            <a:ext cx="7772400" cy="4006844"/>
          </a:xfrm>
          <a:prstGeom prst="rect">
            <a:avLst/>
          </a:prstGeom>
        </p:spPr>
      </p:pic>
      <p:sp>
        <p:nvSpPr>
          <p:cNvPr id="11" name="Rectángulo redondeado 10">
            <a:extLst>
              <a:ext uri="{FF2B5EF4-FFF2-40B4-BE49-F238E27FC236}">
                <a16:creationId xmlns:a16="http://schemas.microsoft.com/office/drawing/2014/main" id="{69458859-7737-8FC9-1890-B2A7368F4A6E}"/>
              </a:ext>
            </a:extLst>
          </p:cNvPr>
          <p:cNvSpPr/>
          <p:nvPr/>
        </p:nvSpPr>
        <p:spPr>
          <a:xfrm>
            <a:off x="1030288" y="4310743"/>
            <a:ext cx="1059769" cy="2286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3" name="Rectángulo redondeado 12">
            <a:extLst>
              <a:ext uri="{FF2B5EF4-FFF2-40B4-BE49-F238E27FC236}">
                <a16:creationId xmlns:a16="http://schemas.microsoft.com/office/drawing/2014/main" id="{A657BD7B-6C90-C500-B42D-A360B25097E8}"/>
              </a:ext>
            </a:extLst>
          </p:cNvPr>
          <p:cNvSpPr/>
          <p:nvPr/>
        </p:nvSpPr>
        <p:spPr>
          <a:xfrm>
            <a:off x="1258888" y="5845130"/>
            <a:ext cx="3421969" cy="2286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4" name="Rectángulo redondeado 13">
            <a:extLst>
              <a:ext uri="{FF2B5EF4-FFF2-40B4-BE49-F238E27FC236}">
                <a16:creationId xmlns:a16="http://schemas.microsoft.com/office/drawing/2014/main" id="{12D2E790-8A42-490E-65F2-A0B1C795B73F}"/>
              </a:ext>
            </a:extLst>
          </p:cNvPr>
          <p:cNvSpPr/>
          <p:nvPr/>
        </p:nvSpPr>
        <p:spPr>
          <a:xfrm>
            <a:off x="6201001" y="2869552"/>
            <a:ext cx="2219139" cy="22199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5" name="Marcador de contenido 2">
            <a:extLst>
              <a:ext uri="{FF2B5EF4-FFF2-40B4-BE49-F238E27FC236}">
                <a16:creationId xmlns:a16="http://schemas.microsoft.com/office/drawing/2014/main" id="{D6B8BEF7-6593-8720-A97A-F84607375720}"/>
              </a:ext>
            </a:extLst>
          </p:cNvPr>
          <p:cNvSpPr txBox="1">
            <a:spLocks/>
          </p:cNvSpPr>
          <p:nvPr/>
        </p:nvSpPr>
        <p:spPr>
          <a:xfrm>
            <a:off x="8561655" y="2788218"/>
            <a:ext cx="3532373" cy="3977561"/>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s-ES" dirty="0"/>
              <a:t>Para que funcione, tenemos que tener en cuenta que:</a:t>
            </a:r>
          </a:p>
          <a:p>
            <a:pPr marL="0" indent="0">
              <a:buFont typeface="Arial"/>
              <a:buNone/>
            </a:pPr>
            <a:r>
              <a:rPr lang="es-ES" dirty="0"/>
              <a:t>1.- En el documento HTML, hay que marcar el script principal como tipo module.</a:t>
            </a:r>
          </a:p>
          <a:p>
            <a:pPr marL="0" indent="0">
              <a:buFont typeface="Arial"/>
              <a:buNone/>
            </a:pPr>
            <a:r>
              <a:rPr lang="es-ES" dirty="0"/>
              <a:t>2- En el script secundario, tenemos que exportar todo lo que queremos usar en el script primario con la palabra </a:t>
            </a:r>
            <a:r>
              <a:rPr lang="es-ES" dirty="0" err="1"/>
              <a:t>export</a:t>
            </a:r>
            <a:r>
              <a:rPr lang="es-ES" dirty="0"/>
              <a:t>.</a:t>
            </a:r>
          </a:p>
          <a:p>
            <a:pPr marL="0" indent="0">
              <a:buFont typeface="Arial"/>
              <a:buNone/>
            </a:pPr>
            <a:r>
              <a:rPr lang="es-ES" dirty="0"/>
              <a:t>3.- En el script primario, tenemos que usar la palabra </a:t>
            </a:r>
            <a:r>
              <a:rPr lang="es-ES" dirty="0" err="1"/>
              <a:t>import</a:t>
            </a:r>
            <a:r>
              <a:rPr lang="es-ES" dirty="0"/>
              <a:t>, indicando los objetos/funciones/clases que queremos importar, y la ruta del script secundario.</a:t>
            </a:r>
          </a:p>
        </p:txBody>
      </p:sp>
    </p:spTree>
    <p:extLst>
      <p:ext uri="{BB962C8B-B14F-4D97-AF65-F5344CB8AC3E}">
        <p14:creationId xmlns:p14="http://schemas.microsoft.com/office/powerpoint/2010/main" val="151353963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C64CF8A9-3039-2340-B3B7-807178EFF2B1}"/>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Herramientas de desarrollo</a:t>
            </a:r>
          </a:p>
        </p:txBody>
      </p:sp>
      <p:sp>
        <p:nvSpPr>
          <p:cNvPr id="3" name="Marcador de contenido 2">
            <a:extLst>
              <a:ext uri="{FF2B5EF4-FFF2-40B4-BE49-F238E27FC236}">
                <a16:creationId xmlns:a16="http://schemas.microsoft.com/office/drawing/2014/main" id="{25C435B0-CC6B-BB46-9E24-0870DC095514}"/>
              </a:ext>
            </a:extLst>
          </p:cNvPr>
          <p:cNvSpPr>
            <a:spLocks noGrp="1"/>
          </p:cNvSpPr>
          <p:nvPr>
            <p:ph idx="1"/>
          </p:nvPr>
        </p:nvSpPr>
        <p:spPr>
          <a:xfrm>
            <a:off x="217133" y="5262898"/>
            <a:ext cx="2417618" cy="537015"/>
          </a:xfrm>
        </p:spPr>
        <p:txBody>
          <a:bodyPr>
            <a:noAutofit/>
          </a:bodyPr>
          <a:lstStyle/>
          <a:p>
            <a:pPr marL="0" indent="0">
              <a:buNone/>
            </a:pPr>
            <a:r>
              <a:rPr lang="es-ES" sz="2400" dirty="0">
                <a:hlinkClick r:id="rId3"/>
              </a:rPr>
              <a:t>CodingGround</a:t>
            </a:r>
            <a:endParaRPr lang="es-ES" sz="2400" dirty="0"/>
          </a:p>
        </p:txBody>
      </p:sp>
      <p:pic>
        <p:nvPicPr>
          <p:cNvPr id="5" name="Imagen 4">
            <a:extLst>
              <a:ext uri="{FF2B5EF4-FFF2-40B4-BE49-F238E27FC236}">
                <a16:creationId xmlns:a16="http://schemas.microsoft.com/office/drawing/2014/main" id="{8303F8B2-8CD6-4223-9888-253D2ABDFC66}"/>
              </a:ext>
            </a:extLst>
          </p:cNvPr>
          <p:cNvPicPr>
            <a:picLocks noChangeAspect="1"/>
          </p:cNvPicPr>
          <p:nvPr/>
        </p:nvPicPr>
        <p:blipFill>
          <a:blip r:embed="rId4"/>
          <a:stretch>
            <a:fillRect/>
          </a:stretch>
        </p:blipFill>
        <p:spPr>
          <a:xfrm>
            <a:off x="217133" y="3009087"/>
            <a:ext cx="3541206" cy="2157117"/>
          </a:xfrm>
          <a:prstGeom prst="rect">
            <a:avLst/>
          </a:prstGeom>
        </p:spPr>
      </p:pic>
      <p:pic>
        <p:nvPicPr>
          <p:cNvPr id="2050" name="Picture 2" descr="Como Instalar, Configurar y Usar Visual Studio Code - YouTube">
            <a:extLst>
              <a:ext uri="{FF2B5EF4-FFF2-40B4-BE49-F238E27FC236}">
                <a16:creationId xmlns:a16="http://schemas.microsoft.com/office/drawing/2014/main" id="{15E338E0-DAD8-4B02-B076-A9DCB6E18E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2449" y="3007782"/>
            <a:ext cx="3837195" cy="215842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DD96405-91EF-4FF1-A29D-FAF41593B8CB}"/>
              </a:ext>
            </a:extLst>
          </p:cNvPr>
          <p:cNvSpPr txBox="1"/>
          <p:nvPr/>
        </p:nvSpPr>
        <p:spPr>
          <a:xfrm>
            <a:off x="4192449" y="5346520"/>
            <a:ext cx="1933543" cy="369332"/>
          </a:xfrm>
          <a:prstGeom prst="rect">
            <a:avLst/>
          </a:prstGeom>
          <a:noFill/>
        </p:spPr>
        <p:txBody>
          <a:bodyPr wrap="none" rtlCol="0">
            <a:spAutoFit/>
          </a:bodyPr>
          <a:lstStyle/>
          <a:p>
            <a:r>
              <a:rPr lang="es-ES" dirty="0">
                <a:hlinkClick r:id="rId6"/>
              </a:rPr>
              <a:t>Visual Studio </a:t>
            </a:r>
            <a:r>
              <a:rPr lang="es-ES" dirty="0" err="1">
                <a:hlinkClick r:id="rId6"/>
              </a:rPr>
              <a:t>Code</a:t>
            </a:r>
            <a:endParaRPr lang="es-ES" dirty="0"/>
          </a:p>
        </p:txBody>
      </p:sp>
      <p:sp>
        <p:nvSpPr>
          <p:cNvPr id="13" name="CuadroTexto 12">
            <a:extLst>
              <a:ext uri="{FF2B5EF4-FFF2-40B4-BE49-F238E27FC236}">
                <a16:creationId xmlns:a16="http://schemas.microsoft.com/office/drawing/2014/main" id="{729C2E5C-FF94-4F4A-BED3-617E11F365D6}"/>
              </a:ext>
            </a:extLst>
          </p:cNvPr>
          <p:cNvSpPr txBox="1"/>
          <p:nvPr/>
        </p:nvSpPr>
        <p:spPr>
          <a:xfrm>
            <a:off x="8533793" y="5346520"/>
            <a:ext cx="1020911" cy="369332"/>
          </a:xfrm>
          <a:prstGeom prst="rect">
            <a:avLst/>
          </a:prstGeom>
          <a:noFill/>
        </p:spPr>
        <p:txBody>
          <a:bodyPr wrap="square">
            <a:spAutoFit/>
          </a:bodyPr>
          <a:lstStyle/>
          <a:p>
            <a:r>
              <a:rPr lang="es-ES" dirty="0" err="1">
                <a:hlinkClick r:id="rId7"/>
              </a:rPr>
              <a:t>Atom</a:t>
            </a:r>
            <a:endParaRPr lang="es-ES" dirty="0"/>
          </a:p>
        </p:txBody>
      </p:sp>
      <p:pic>
        <p:nvPicPr>
          <p:cNvPr id="2052" name="Picture 4" descr="Configurar la interfaz de Atom en español - SomeBooks.es">
            <a:extLst>
              <a:ext uri="{FF2B5EF4-FFF2-40B4-BE49-F238E27FC236}">
                <a16:creationId xmlns:a16="http://schemas.microsoft.com/office/drawing/2014/main" id="{95D74B09-7455-44D8-929F-64C2255AA0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3754" y="3007782"/>
            <a:ext cx="3580069" cy="21571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9">
            <a:extLst>
              <a:ext uri="{FF2B5EF4-FFF2-40B4-BE49-F238E27FC236}">
                <a16:creationId xmlns:a16="http://schemas.microsoft.com/office/drawing/2014/main" id="{071DE240-81AB-42D9-898E-8DCC1B93B164}"/>
              </a:ext>
            </a:extLst>
          </p:cNvPr>
          <p:cNvPicPr>
            <a:picLocks noChangeAspect="1"/>
          </p:cNvPicPr>
          <p:nvPr/>
        </p:nvPicPr>
        <p:blipFill>
          <a:blip r:embed="rId9"/>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2981350653"/>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Uso de MAP y </a:t>
            </a:r>
            <a:r>
              <a:rPr lang="es-ES" dirty="0" err="1">
                <a:solidFill>
                  <a:schemeClr val="bg1"/>
                </a:solidFill>
              </a:rPr>
              <a:t>FOReach</a:t>
            </a:r>
            <a:endParaRPr lang="es-ES" dirty="0">
              <a:solidFill>
                <a:schemeClr val="bg1"/>
              </a:solidFill>
            </a:endParaRP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2270839"/>
            <a:ext cx="11497541" cy="1860097"/>
          </a:xfrm>
        </p:spPr>
        <p:txBody>
          <a:bodyPr>
            <a:normAutofit/>
          </a:bodyPr>
          <a:lstStyle/>
          <a:p>
            <a:pPr marL="0" indent="0">
              <a:buNone/>
            </a:pPr>
            <a:r>
              <a:rPr lang="es-ES" b="1" dirty="0" err="1"/>
              <a:t>map</a:t>
            </a:r>
            <a:r>
              <a:rPr lang="es-ES" b="1" dirty="0"/>
              <a:t>()</a:t>
            </a:r>
            <a:r>
              <a:rPr lang="es-ES" b="1" i="0" u="none" strike="noStrike" dirty="0">
                <a:solidFill>
                  <a:srgbClr val="000000"/>
                </a:solidFill>
                <a:effectLst/>
                <a:latin typeface="-webkit-standard"/>
              </a:rPr>
              <a:t> y </a:t>
            </a:r>
            <a:r>
              <a:rPr lang="es-ES" b="1" dirty="0" err="1"/>
              <a:t>forEach</a:t>
            </a:r>
            <a:r>
              <a:rPr lang="es-ES" b="1" dirty="0"/>
              <a:t>()</a:t>
            </a:r>
            <a:r>
              <a:rPr lang="es-ES" b="1" i="0" u="none" strike="noStrike" dirty="0">
                <a:solidFill>
                  <a:srgbClr val="000000"/>
                </a:solidFill>
                <a:effectLst/>
                <a:latin typeface="-webkit-standard"/>
              </a:rPr>
              <a:t> </a:t>
            </a:r>
            <a:r>
              <a:rPr lang="es-ES" b="0" i="0" u="none" strike="noStrike" dirty="0">
                <a:solidFill>
                  <a:srgbClr val="000000"/>
                </a:solidFill>
                <a:effectLst/>
                <a:latin typeface="-webkit-standard"/>
              </a:rPr>
              <a:t>son métodos que permiten iterar sobre un array de forma simple </a:t>
            </a:r>
            <a:r>
              <a:rPr lang="es-ES" dirty="0">
                <a:solidFill>
                  <a:srgbClr val="000000"/>
                </a:solidFill>
                <a:latin typeface="-webkit-standard"/>
              </a:rPr>
              <a:t>y</a:t>
            </a:r>
            <a:r>
              <a:rPr lang="es-ES" b="0" i="0" u="none" strike="noStrike" dirty="0">
                <a:solidFill>
                  <a:srgbClr val="000000"/>
                </a:solidFill>
                <a:effectLst/>
                <a:latin typeface="-webkit-standard"/>
              </a:rPr>
              <a:t> eficiente, pero tienen diferencias importantes en cuanto a su comportamiento y propósito:</a:t>
            </a:r>
          </a:p>
          <a:p>
            <a:r>
              <a:rPr lang="es-ES" b="1" dirty="0" err="1"/>
              <a:t>map</a:t>
            </a:r>
            <a:r>
              <a:rPr lang="es-ES" b="1" dirty="0"/>
              <a:t>()</a:t>
            </a:r>
            <a:r>
              <a:rPr lang="es-ES" dirty="0"/>
              <a:t>: Devuelve un </a:t>
            </a:r>
            <a:r>
              <a:rPr lang="es-ES" b="1" dirty="0"/>
              <a:t>nuevo array</a:t>
            </a:r>
            <a:r>
              <a:rPr lang="es-ES" dirty="0"/>
              <a:t> con los resultados de aplicar una función a cada elemento del array original. El array original no se modifica.</a:t>
            </a:r>
          </a:p>
          <a:p>
            <a:r>
              <a:rPr lang="es-ES" b="1" dirty="0" err="1"/>
              <a:t>forEach</a:t>
            </a:r>
            <a:r>
              <a:rPr lang="es-ES" b="1" dirty="0"/>
              <a:t>()</a:t>
            </a:r>
            <a:r>
              <a:rPr lang="es-ES" dirty="0"/>
              <a:t>: </a:t>
            </a:r>
            <a:r>
              <a:rPr lang="es-ES" b="1" dirty="0"/>
              <a:t>No devuelve nada</a:t>
            </a:r>
            <a:r>
              <a:rPr lang="es-ES" dirty="0"/>
              <a:t>. Solo ejecuta la función para cada elemento del array y no devuelve ningún valor.</a:t>
            </a:r>
          </a:p>
        </p:txBody>
      </p:sp>
      <p:pic>
        <p:nvPicPr>
          <p:cNvPr id="4" name="Picture 9">
            <a:extLst>
              <a:ext uri="{FF2B5EF4-FFF2-40B4-BE49-F238E27FC236}">
                <a16:creationId xmlns:a16="http://schemas.microsoft.com/office/drawing/2014/main" id="{31848D9B-7069-4337-8E74-DC76B018F0C4}"/>
              </a:ext>
            </a:extLst>
          </p:cNvPr>
          <p:cNvPicPr>
            <a:picLocks noChangeAspect="1"/>
          </p:cNvPicPr>
          <p:nvPr/>
        </p:nvPicPr>
        <p:blipFill>
          <a:blip r:embed="rId3"/>
          <a:stretch>
            <a:fillRect/>
          </a:stretch>
        </p:blipFill>
        <p:spPr>
          <a:xfrm>
            <a:off x="10689214" y="92220"/>
            <a:ext cx="1343025" cy="1114425"/>
          </a:xfrm>
          <a:prstGeom prst="rect">
            <a:avLst/>
          </a:prstGeom>
        </p:spPr>
      </p:pic>
      <p:sp>
        <p:nvSpPr>
          <p:cNvPr id="6" name="CuadroTexto 5">
            <a:extLst>
              <a:ext uri="{FF2B5EF4-FFF2-40B4-BE49-F238E27FC236}">
                <a16:creationId xmlns:a16="http://schemas.microsoft.com/office/drawing/2014/main" id="{1AC9FB87-B9DA-3060-8ECC-8D11BFFABF8C}"/>
              </a:ext>
            </a:extLst>
          </p:cNvPr>
          <p:cNvSpPr txBox="1"/>
          <p:nvPr/>
        </p:nvSpPr>
        <p:spPr>
          <a:xfrm>
            <a:off x="691284" y="5031675"/>
            <a:ext cx="5311483"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ca-ES" b="1" dirty="0"/>
              <a:t>// </a:t>
            </a:r>
            <a:r>
              <a:rPr lang="ca-ES" b="1" dirty="0" err="1"/>
              <a:t>Usando</a:t>
            </a:r>
            <a:r>
              <a:rPr lang="ca-ES" b="1" dirty="0"/>
              <a:t> </a:t>
            </a:r>
            <a:r>
              <a:rPr lang="ca-ES" b="1" dirty="0" err="1"/>
              <a:t>map</a:t>
            </a:r>
            <a:r>
              <a:rPr lang="ca-ES" b="1" dirty="0"/>
              <a:t>()</a:t>
            </a:r>
          </a:p>
          <a:p>
            <a:r>
              <a:rPr lang="ca-ES" dirty="0" err="1"/>
              <a:t>const</a:t>
            </a:r>
            <a:r>
              <a:rPr lang="ca-ES" dirty="0"/>
              <a:t> dobles = </a:t>
            </a:r>
            <a:r>
              <a:rPr lang="ca-ES" dirty="0" err="1"/>
              <a:t>numeros.map</a:t>
            </a:r>
            <a:r>
              <a:rPr lang="ca-ES" dirty="0"/>
              <a:t>(</a:t>
            </a:r>
            <a:r>
              <a:rPr lang="ca-ES" dirty="0" err="1"/>
              <a:t>num</a:t>
            </a:r>
            <a:r>
              <a:rPr lang="ca-ES" dirty="0"/>
              <a:t> =&gt; </a:t>
            </a:r>
            <a:r>
              <a:rPr lang="ca-ES" dirty="0" err="1"/>
              <a:t>num</a:t>
            </a:r>
            <a:r>
              <a:rPr lang="ca-ES" dirty="0"/>
              <a:t> * 2);</a:t>
            </a:r>
          </a:p>
          <a:p>
            <a:r>
              <a:rPr lang="ca-ES" dirty="0" err="1"/>
              <a:t>console.log</a:t>
            </a:r>
            <a:r>
              <a:rPr lang="ca-ES" dirty="0"/>
              <a:t>(dobles); // [2, 4, 6, 8]</a:t>
            </a:r>
          </a:p>
        </p:txBody>
      </p:sp>
      <p:sp>
        <p:nvSpPr>
          <p:cNvPr id="9" name="CuadroTexto 8">
            <a:extLst>
              <a:ext uri="{FF2B5EF4-FFF2-40B4-BE49-F238E27FC236}">
                <a16:creationId xmlns:a16="http://schemas.microsoft.com/office/drawing/2014/main" id="{5E783B13-CB23-6136-E90C-5055EDF445F2}"/>
              </a:ext>
            </a:extLst>
          </p:cNvPr>
          <p:cNvSpPr txBox="1"/>
          <p:nvPr/>
        </p:nvSpPr>
        <p:spPr>
          <a:xfrm>
            <a:off x="691284" y="4395512"/>
            <a:ext cx="290177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ca-ES" dirty="0" err="1"/>
              <a:t>const</a:t>
            </a:r>
            <a:r>
              <a:rPr lang="ca-ES" dirty="0"/>
              <a:t> </a:t>
            </a:r>
            <a:r>
              <a:rPr lang="ca-ES" dirty="0" err="1"/>
              <a:t>numeros</a:t>
            </a:r>
            <a:r>
              <a:rPr lang="ca-ES" dirty="0"/>
              <a:t> = [1, 2, 3, 4];</a:t>
            </a:r>
          </a:p>
        </p:txBody>
      </p:sp>
      <p:sp>
        <p:nvSpPr>
          <p:cNvPr id="13" name="CuadroTexto 12">
            <a:extLst>
              <a:ext uri="{FF2B5EF4-FFF2-40B4-BE49-F238E27FC236}">
                <a16:creationId xmlns:a16="http://schemas.microsoft.com/office/drawing/2014/main" id="{1B1C3701-AF86-2BD0-9217-A01FB2576717}"/>
              </a:ext>
            </a:extLst>
          </p:cNvPr>
          <p:cNvSpPr txBox="1"/>
          <p:nvPr/>
        </p:nvSpPr>
        <p:spPr>
          <a:xfrm>
            <a:off x="6440054" y="5033930"/>
            <a:ext cx="5418527"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ca-ES" b="1" dirty="0"/>
              <a:t>// </a:t>
            </a:r>
            <a:r>
              <a:rPr lang="ca-ES" b="1" dirty="0" err="1"/>
              <a:t>Usando</a:t>
            </a:r>
            <a:r>
              <a:rPr lang="ca-ES" b="1" dirty="0"/>
              <a:t> </a:t>
            </a:r>
            <a:r>
              <a:rPr lang="ca-ES" b="1" dirty="0" err="1"/>
              <a:t>forEach</a:t>
            </a:r>
            <a:r>
              <a:rPr lang="ca-ES" b="1" dirty="0"/>
              <a:t>()</a:t>
            </a:r>
          </a:p>
          <a:p>
            <a:r>
              <a:rPr lang="ca-ES" dirty="0" err="1"/>
              <a:t>const</a:t>
            </a:r>
            <a:r>
              <a:rPr lang="ca-ES" dirty="0"/>
              <a:t> </a:t>
            </a:r>
            <a:r>
              <a:rPr lang="ca-ES" dirty="0" err="1"/>
              <a:t>resultado</a:t>
            </a:r>
            <a:r>
              <a:rPr lang="ca-ES" dirty="0"/>
              <a:t> = </a:t>
            </a:r>
            <a:r>
              <a:rPr lang="ca-ES" dirty="0" err="1"/>
              <a:t>numeros.forEach</a:t>
            </a:r>
            <a:r>
              <a:rPr lang="ca-ES" dirty="0"/>
              <a:t>(</a:t>
            </a:r>
            <a:r>
              <a:rPr lang="ca-ES" dirty="0" err="1"/>
              <a:t>num</a:t>
            </a:r>
            <a:r>
              <a:rPr lang="ca-ES" dirty="0"/>
              <a:t> =&gt; </a:t>
            </a:r>
            <a:r>
              <a:rPr lang="ca-ES" dirty="0" err="1"/>
              <a:t>num</a:t>
            </a:r>
            <a:r>
              <a:rPr lang="ca-ES" dirty="0"/>
              <a:t> * 2);</a:t>
            </a:r>
          </a:p>
          <a:p>
            <a:r>
              <a:rPr lang="ca-ES" dirty="0" err="1"/>
              <a:t>console.log</a:t>
            </a:r>
            <a:r>
              <a:rPr lang="ca-ES" dirty="0"/>
              <a:t>(</a:t>
            </a:r>
            <a:r>
              <a:rPr lang="ca-ES" dirty="0" err="1"/>
              <a:t>resultado</a:t>
            </a:r>
            <a:r>
              <a:rPr lang="ca-ES" dirty="0"/>
              <a:t>); // </a:t>
            </a:r>
            <a:r>
              <a:rPr lang="ca-ES" dirty="0" err="1"/>
              <a:t>undefined</a:t>
            </a:r>
            <a:endParaRPr lang="ca-ES" dirty="0"/>
          </a:p>
        </p:txBody>
      </p:sp>
    </p:spTree>
    <p:extLst>
      <p:ext uri="{BB962C8B-B14F-4D97-AF65-F5344CB8AC3E}">
        <p14:creationId xmlns:p14="http://schemas.microsoft.com/office/powerpoint/2010/main" val="669977624"/>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dirty="0">
                <a:solidFill>
                  <a:schemeClr val="bg1"/>
                </a:solidFill>
              </a:rPr>
              <a:t>Uso de MAP y </a:t>
            </a:r>
            <a:r>
              <a:rPr lang="es-ES" dirty="0" err="1">
                <a:solidFill>
                  <a:schemeClr val="bg1"/>
                </a:solidFill>
              </a:rPr>
              <a:t>FOReach</a:t>
            </a:r>
            <a:r>
              <a:rPr lang="es-ES" dirty="0">
                <a:solidFill>
                  <a:schemeClr val="bg1"/>
                </a:solidFill>
              </a:rPr>
              <a:t> II</a:t>
            </a:r>
          </a:p>
        </p:txBody>
      </p:sp>
      <p:sp>
        <p:nvSpPr>
          <p:cNvPr id="3" name="Marcador de contenido 2">
            <a:extLst>
              <a:ext uri="{FF2B5EF4-FFF2-40B4-BE49-F238E27FC236}">
                <a16:creationId xmlns:a16="http://schemas.microsoft.com/office/drawing/2014/main" id="{9C6F7F3D-B17A-B645-925A-F1F4EF3301C7}"/>
              </a:ext>
            </a:extLst>
          </p:cNvPr>
          <p:cNvSpPr>
            <a:spLocks noGrp="1"/>
          </p:cNvSpPr>
          <p:nvPr>
            <p:ph idx="1"/>
          </p:nvPr>
        </p:nvSpPr>
        <p:spPr>
          <a:xfrm>
            <a:off x="691284" y="2270839"/>
            <a:ext cx="11497541" cy="1860097"/>
          </a:xfrm>
        </p:spPr>
        <p:txBody>
          <a:bodyPr>
            <a:normAutofit/>
          </a:bodyPr>
          <a:lstStyle/>
          <a:p>
            <a:pPr marL="0" indent="0">
              <a:buNone/>
            </a:pPr>
            <a:r>
              <a:rPr lang="es-ES" b="1" dirty="0" err="1"/>
              <a:t>map</a:t>
            </a:r>
            <a:r>
              <a:rPr lang="es-ES" b="1" dirty="0"/>
              <a:t>()</a:t>
            </a:r>
            <a:r>
              <a:rPr lang="es-ES" b="1" i="0" u="none" strike="noStrike" dirty="0">
                <a:solidFill>
                  <a:srgbClr val="000000"/>
                </a:solidFill>
                <a:effectLst/>
                <a:latin typeface="-webkit-standard"/>
              </a:rPr>
              <a:t> y </a:t>
            </a:r>
            <a:r>
              <a:rPr lang="es-ES" b="1" dirty="0" err="1"/>
              <a:t>forEach</a:t>
            </a:r>
            <a:r>
              <a:rPr lang="es-ES" b="1" dirty="0"/>
              <a:t>()</a:t>
            </a:r>
            <a:r>
              <a:rPr lang="es-ES" b="1" i="0" u="none" strike="noStrike" dirty="0">
                <a:solidFill>
                  <a:srgbClr val="000000"/>
                </a:solidFill>
                <a:effectLst/>
                <a:latin typeface="-webkit-standard"/>
              </a:rPr>
              <a:t> </a:t>
            </a:r>
            <a:r>
              <a:rPr lang="es-ES" b="0" i="0" u="none" strike="noStrike" dirty="0">
                <a:solidFill>
                  <a:srgbClr val="000000"/>
                </a:solidFill>
                <a:effectLst/>
                <a:latin typeface="-webkit-standard"/>
              </a:rPr>
              <a:t>se comportan de forma diferente a nivel de inmutabilidad.</a:t>
            </a:r>
          </a:p>
          <a:p>
            <a:r>
              <a:rPr lang="es-ES" b="1" dirty="0" err="1"/>
              <a:t>map</a:t>
            </a:r>
            <a:r>
              <a:rPr lang="es-ES" b="1" dirty="0"/>
              <a:t>()</a:t>
            </a:r>
            <a:r>
              <a:rPr lang="es-ES" dirty="0"/>
              <a:t>: Crea un nuevo array y no modifica el array original.</a:t>
            </a:r>
          </a:p>
          <a:p>
            <a:r>
              <a:rPr lang="es-ES" b="1" dirty="0" err="1"/>
              <a:t>forEach</a:t>
            </a:r>
            <a:r>
              <a:rPr lang="es-ES" b="1" dirty="0"/>
              <a:t>()</a:t>
            </a:r>
            <a:r>
              <a:rPr lang="es-ES" dirty="0"/>
              <a:t>: No crea un nuevo array ni devuelve nada; modifica el array original solo si así se especifica en la función.</a:t>
            </a:r>
          </a:p>
        </p:txBody>
      </p:sp>
      <p:pic>
        <p:nvPicPr>
          <p:cNvPr id="4" name="Picture 9">
            <a:extLst>
              <a:ext uri="{FF2B5EF4-FFF2-40B4-BE49-F238E27FC236}">
                <a16:creationId xmlns:a16="http://schemas.microsoft.com/office/drawing/2014/main" id="{31848D9B-7069-4337-8E74-DC76B018F0C4}"/>
              </a:ext>
            </a:extLst>
          </p:cNvPr>
          <p:cNvPicPr>
            <a:picLocks noChangeAspect="1"/>
          </p:cNvPicPr>
          <p:nvPr/>
        </p:nvPicPr>
        <p:blipFill>
          <a:blip r:embed="rId3"/>
          <a:stretch>
            <a:fillRect/>
          </a:stretch>
        </p:blipFill>
        <p:spPr>
          <a:xfrm>
            <a:off x="10689214" y="92220"/>
            <a:ext cx="1343025" cy="1114425"/>
          </a:xfrm>
          <a:prstGeom prst="rect">
            <a:avLst/>
          </a:prstGeom>
        </p:spPr>
      </p:pic>
      <p:sp>
        <p:nvSpPr>
          <p:cNvPr id="7" name="CuadroTexto 6">
            <a:extLst>
              <a:ext uri="{FF2B5EF4-FFF2-40B4-BE49-F238E27FC236}">
                <a16:creationId xmlns:a16="http://schemas.microsoft.com/office/drawing/2014/main" id="{C18C21D2-32EA-50C8-3C62-43870DEED3E1}"/>
              </a:ext>
            </a:extLst>
          </p:cNvPr>
          <p:cNvSpPr txBox="1"/>
          <p:nvPr/>
        </p:nvSpPr>
        <p:spPr>
          <a:xfrm>
            <a:off x="577768" y="4948971"/>
            <a:ext cx="5508296"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ca-ES" b="1" dirty="0"/>
              <a:t>// </a:t>
            </a:r>
            <a:r>
              <a:rPr lang="ca-ES" b="1" dirty="0" err="1"/>
              <a:t>Usando</a:t>
            </a:r>
            <a:r>
              <a:rPr lang="ca-ES" b="1" dirty="0"/>
              <a:t> </a:t>
            </a:r>
            <a:r>
              <a:rPr lang="ca-ES" b="1" dirty="0" err="1"/>
              <a:t>map</a:t>
            </a:r>
            <a:r>
              <a:rPr lang="ca-ES" b="1" dirty="0"/>
              <a:t>()</a:t>
            </a:r>
          </a:p>
          <a:p>
            <a:r>
              <a:rPr lang="ca-ES" dirty="0" err="1"/>
              <a:t>const</a:t>
            </a:r>
            <a:r>
              <a:rPr lang="ca-ES" dirty="0"/>
              <a:t> </a:t>
            </a:r>
            <a:r>
              <a:rPr lang="ca-ES" dirty="0" err="1"/>
              <a:t>nuevosNumeros</a:t>
            </a:r>
            <a:r>
              <a:rPr lang="ca-ES" dirty="0"/>
              <a:t> = </a:t>
            </a:r>
            <a:r>
              <a:rPr lang="ca-ES" dirty="0" err="1"/>
              <a:t>numeros.map</a:t>
            </a:r>
            <a:r>
              <a:rPr lang="ca-ES" dirty="0"/>
              <a:t>(</a:t>
            </a:r>
            <a:r>
              <a:rPr lang="ca-ES" dirty="0" err="1"/>
              <a:t>num</a:t>
            </a:r>
            <a:r>
              <a:rPr lang="ca-ES" dirty="0"/>
              <a:t> =&gt; </a:t>
            </a:r>
            <a:r>
              <a:rPr lang="ca-ES" dirty="0" err="1"/>
              <a:t>num</a:t>
            </a:r>
            <a:r>
              <a:rPr lang="ca-ES" dirty="0"/>
              <a:t> + 1);</a:t>
            </a:r>
          </a:p>
          <a:p>
            <a:r>
              <a:rPr lang="ca-ES" dirty="0" err="1"/>
              <a:t>console.log</a:t>
            </a:r>
            <a:r>
              <a:rPr lang="ca-ES" dirty="0"/>
              <a:t>(</a:t>
            </a:r>
            <a:r>
              <a:rPr lang="ca-ES" dirty="0" err="1"/>
              <a:t>numeros</a:t>
            </a:r>
            <a:r>
              <a:rPr lang="ca-ES" dirty="0"/>
              <a:t>);       </a:t>
            </a:r>
            <a:r>
              <a:rPr lang="ca-ES" b="1" dirty="0"/>
              <a:t>// [1, 2, 3, 4] (no se </a:t>
            </a:r>
            <a:r>
              <a:rPr lang="ca-ES" b="1" dirty="0" err="1"/>
              <a:t>modificó</a:t>
            </a:r>
            <a:r>
              <a:rPr lang="ca-ES" b="1" dirty="0"/>
              <a:t>)</a:t>
            </a:r>
          </a:p>
          <a:p>
            <a:r>
              <a:rPr lang="ca-ES" dirty="0" err="1"/>
              <a:t>console.log</a:t>
            </a:r>
            <a:r>
              <a:rPr lang="ca-ES" dirty="0"/>
              <a:t>(</a:t>
            </a:r>
            <a:r>
              <a:rPr lang="ca-ES" dirty="0" err="1"/>
              <a:t>nuevosNumeros</a:t>
            </a:r>
            <a:r>
              <a:rPr lang="ca-ES" dirty="0"/>
              <a:t>); </a:t>
            </a:r>
            <a:r>
              <a:rPr lang="ca-ES" b="1" dirty="0"/>
              <a:t>// [2, 3, 4, 5]</a:t>
            </a:r>
          </a:p>
        </p:txBody>
      </p:sp>
      <p:sp>
        <p:nvSpPr>
          <p:cNvPr id="11" name="CuadroTexto 10">
            <a:extLst>
              <a:ext uri="{FF2B5EF4-FFF2-40B4-BE49-F238E27FC236}">
                <a16:creationId xmlns:a16="http://schemas.microsoft.com/office/drawing/2014/main" id="{28709EA3-DDC8-A16D-84C9-207BFF8F4B83}"/>
              </a:ext>
            </a:extLst>
          </p:cNvPr>
          <p:cNvSpPr txBox="1"/>
          <p:nvPr/>
        </p:nvSpPr>
        <p:spPr>
          <a:xfrm>
            <a:off x="6089239" y="4948971"/>
            <a:ext cx="575493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ca-ES" b="1" dirty="0"/>
              <a:t>// </a:t>
            </a:r>
            <a:r>
              <a:rPr lang="ca-ES" b="1" dirty="0" err="1"/>
              <a:t>Usando</a:t>
            </a:r>
            <a:r>
              <a:rPr lang="ca-ES" b="1" dirty="0"/>
              <a:t> </a:t>
            </a:r>
            <a:r>
              <a:rPr lang="ca-ES" b="1" dirty="0" err="1"/>
              <a:t>forEach</a:t>
            </a:r>
            <a:r>
              <a:rPr lang="ca-ES" b="1" dirty="0"/>
              <a:t>()</a:t>
            </a:r>
          </a:p>
          <a:p>
            <a:r>
              <a:rPr lang="ca-ES" dirty="0" err="1"/>
              <a:t>numeros.forEach</a:t>
            </a:r>
            <a:r>
              <a:rPr lang="ca-ES" dirty="0"/>
              <a:t>((</a:t>
            </a:r>
            <a:r>
              <a:rPr lang="ca-ES" dirty="0" err="1"/>
              <a:t>num</a:t>
            </a:r>
            <a:r>
              <a:rPr lang="ca-ES" dirty="0"/>
              <a:t>, </a:t>
            </a:r>
            <a:r>
              <a:rPr lang="ca-ES" dirty="0" err="1"/>
              <a:t>index</a:t>
            </a:r>
            <a:r>
              <a:rPr lang="ca-ES" dirty="0"/>
              <a:t>, </a:t>
            </a:r>
            <a:r>
              <a:rPr lang="ca-ES" dirty="0" err="1"/>
              <a:t>arr</a:t>
            </a:r>
            <a:r>
              <a:rPr lang="ca-ES" dirty="0"/>
              <a:t>) =&gt; </a:t>
            </a:r>
            <a:r>
              <a:rPr lang="ca-ES" dirty="0" err="1"/>
              <a:t>arr</a:t>
            </a:r>
            <a:r>
              <a:rPr lang="ca-ES" dirty="0"/>
              <a:t>[</a:t>
            </a:r>
            <a:r>
              <a:rPr lang="ca-ES" dirty="0" err="1"/>
              <a:t>index</a:t>
            </a:r>
            <a:r>
              <a:rPr lang="ca-ES" dirty="0"/>
              <a:t>] = </a:t>
            </a:r>
            <a:r>
              <a:rPr lang="ca-ES" dirty="0" err="1"/>
              <a:t>num</a:t>
            </a:r>
            <a:r>
              <a:rPr lang="ca-ES" dirty="0"/>
              <a:t> + 1);</a:t>
            </a:r>
          </a:p>
          <a:p>
            <a:r>
              <a:rPr lang="ca-ES" dirty="0" err="1"/>
              <a:t>console.log</a:t>
            </a:r>
            <a:r>
              <a:rPr lang="ca-ES" dirty="0"/>
              <a:t>(</a:t>
            </a:r>
            <a:r>
              <a:rPr lang="ca-ES" dirty="0" err="1"/>
              <a:t>numeros</a:t>
            </a:r>
            <a:r>
              <a:rPr lang="ca-ES" dirty="0"/>
              <a:t>); </a:t>
            </a:r>
            <a:r>
              <a:rPr lang="ca-ES" b="1" dirty="0"/>
              <a:t>// [2, 3, 4, 5] (se </a:t>
            </a:r>
            <a:r>
              <a:rPr lang="ca-ES" b="1" dirty="0" err="1"/>
              <a:t>modificó</a:t>
            </a:r>
            <a:r>
              <a:rPr lang="ca-ES" b="1" dirty="0"/>
              <a:t> el </a:t>
            </a:r>
            <a:r>
              <a:rPr lang="ca-ES" b="1" dirty="0" err="1"/>
              <a:t>array</a:t>
            </a:r>
            <a:r>
              <a:rPr lang="ca-ES" b="1" dirty="0"/>
              <a:t> original)</a:t>
            </a:r>
          </a:p>
        </p:txBody>
      </p:sp>
      <p:sp>
        <p:nvSpPr>
          <p:cNvPr id="14" name="CuadroTexto 13">
            <a:extLst>
              <a:ext uri="{FF2B5EF4-FFF2-40B4-BE49-F238E27FC236}">
                <a16:creationId xmlns:a16="http://schemas.microsoft.com/office/drawing/2014/main" id="{379BC33D-EB24-140C-CF8E-66D9FDC20D27}"/>
              </a:ext>
            </a:extLst>
          </p:cNvPr>
          <p:cNvSpPr txBox="1"/>
          <p:nvPr/>
        </p:nvSpPr>
        <p:spPr>
          <a:xfrm>
            <a:off x="577768" y="4355287"/>
            <a:ext cx="609958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ca-ES" dirty="0" err="1"/>
              <a:t>const</a:t>
            </a:r>
            <a:r>
              <a:rPr lang="ca-ES" dirty="0"/>
              <a:t> </a:t>
            </a:r>
            <a:r>
              <a:rPr lang="ca-ES" dirty="0" err="1"/>
              <a:t>numeros</a:t>
            </a:r>
            <a:r>
              <a:rPr lang="ca-ES" dirty="0"/>
              <a:t> = [1, 2, 3, 4];</a:t>
            </a:r>
          </a:p>
        </p:txBody>
      </p:sp>
    </p:spTree>
    <p:extLst>
      <p:ext uri="{BB962C8B-B14F-4D97-AF65-F5344CB8AC3E}">
        <p14:creationId xmlns:p14="http://schemas.microsoft.com/office/powerpoint/2010/main" val="3063028020"/>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B605853C-6C76-5546-BDBB-C699334FD1F8}"/>
              </a:ext>
            </a:extLst>
          </p:cNvPr>
          <p:cNvSpPr>
            <a:spLocks noGrp="1"/>
          </p:cNvSpPr>
          <p:nvPr>
            <p:ph type="title"/>
          </p:nvPr>
        </p:nvSpPr>
        <p:spPr>
          <a:xfrm>
            <a:off x="1030288" y="609600"/>
            <a:ext cx="10131425" cy="1110343"/>
          </a:xfrm>
        </p:spPr>
        <p:txBody>
          <a:bodyPr>
            <a:normAutofit/>
          </a:bodyPr>
          <a:lstStyle/>
          <a:p>
            <a:pPr algn="ctr"/>
            <a:r>
              <a:rPr lang="es-ES" b="1" dirty="0" err="1">
                <a:solidFill>
                  <a:schemeClr val="bg1"/>
                </a:solidFill>
              </a:rPr>
              <a:t>D</a:t>
            </a:r>
            <a:r>
              <a:rPr lang="es-ES" dirty="0" err="1">
                <a:solidFill>
                  <a:schemeClr val="bg1"/>
                </a:solidFill>
              </a:rPr>
              <a:t>ocument</a:t>
            </a:r>
            <a:r>
              <a:rPr lang="es-ES" dirty="0">
                <a:solidFill>
                  <a:schemeClr val="bg1"/>
                </a:solidFill>
              </a:rPr>
              <a:t> </a:t>
            </a:r>
            <a:r>
              <a:rPr lang="es-ES" b="1" dirty="0" err="1">
                <a:solidFill>
                  <a:schemeClr val="bg1"/>
                </a:solidFill>
              </a:rPr>
              <a:t>O</a:t>
            </a:r>
            <a:r>
              <a:rPr lang="es-ES" dirty="0" err="1">
                <a:solidFill>
                  <a:schemeClr val="bg1"/>
                </a:solidFill>
              </a:rPr>
              <a:t>bject</a:t>
            </a:r>
            <a:r>
              <a:rPr lang="es-ES" dirty="0">
                <a:solidFill>
                  <a:schemeClr val="bg1"/>
                </a:solidFill>
              </a:rPr>
              <a:t> </a:t>
            </a:r>
            <a:r>
              <a:rPr lang="es-ES" b="1" dirty="0" err="1">
                <a:solidFill>
                  <a:schemeClr val="bg1"/>
                </a:solidFill>
              </a:rPr>
              <a:t>M</a:t>
            </a:r>
            <a:r>
              <a:rPr lang="es-ES" dirty="0" err="1">
                <a:solidFill>
                  <a:schemeClr val="bg1"/>
                </a:solidFill>
              </a:rPr>
              <a:t>odel</a:t>
            </a:r>
            <a:r>
              <a:rPr lang="es-ES" dirty="0">
                <a:solidFill>
                  <a:schemeClr val="bg1"/>
                </a:solidFill>
              </a:rPr>
              <a:t> (DOM)</a:t>
            </a:r>
          </a:p>
        </p:txBody>
      </p:sp>
      <p:pic>
        <p:nvPicPr>
          <p:cNvPr id="4" name="Imagen 3">
            <a:extLst>
              <a:ext uri="{FF2B5EF4-FFF2-40B4-BE49-F238E27FC236}">
                <a16:creationId xmlns:a16="http://schemas.microsoft.com/office/drawing/2014/main" id="{091285C9-262E-DF4E-A239-E2896985C8C2}"/>
              </a:ext>
            </a:extLst>
          </p:cNvPr>
          <p:cNvPicPr>
            <a:picLocks noChangeAspect="1"/>
          </p:cNvPicPr>
          <p:nvPr/>
        </p:nvPicPr>
        <p:blipFill>
          <a:blip r:embed="rId3"/>
          <a:stretch>
            <a:fillRect/>
          </a:stretch>
        </p:blipFill>
        <p:spPr>
          <a:xfrm>
            <a:off x="5542742" y="2550214"/>
            <a:ext cx="6361084" cy="3982928"/>
          </a:xfrm>
          <a:prstGeom prst="rect">
            <a:avLst/>
          </a:prstGeom>
        </p:spPr>
      </p:pic>
      <p:sp>
        <p:nvSpPr>
          <p:cNvPr id="5" name="Rectángulo 4">
            <a:extLst>
              <a:ext uri="{FF2B5EF4-FFF2-40B4-BE49-F238E27FC236}">
                <a16:creationId xmlns:a16="http://schemas.microsoft.com/office/drawing/2014/main" id="{F7763529-D4B2-5949-A680-35A09B50744E}"/>
              </a:ext>
            </a:extLst>
          </p:cNvPr>
          <p:cNvSpPr/>
          <p:nvPr/>
        </p:nvSpPr>
        <p:spPr>
          <a:xfrm>
            <a:off x="406285" y="2569611"/>
            <a:ext cx="4848283" cy="64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Al cargarse la página, el navegador crea un DOM, </a:t>
            </a:r>
          </a:p>
          <a:p>
            <a:r>
              <a:rPr lang="es-ES" dirty="0"/>
              <a:t>que tiene forma de árbol de objetos.</a:t>
            </a:r>
          </a:p>
        </p:txBody>
      </p:sp>
      <p:sp>
        <p:nvSpPr>
          <p:cNvPr id="9" name="Rectángulo 8">
            <a:extLst>
              <a:ext uri="{FF2B5EF4-FFF2-40B4-BE49-F238E27FC236}">
                <a16:creationId xmlns:a16="http://schemas.microsoft.com/office/drawing/2014/main" id="{608C0A0B-0F82-0746-AD69-02EEAD48416E}"/>
              </a:ext>
            </a:extLst>
          </p:cNvPr>
          <p:cNvSpPr/>
          <p:nvPr/>
        </p:nvSpPr>
        <p:spPr>
          <a:xfrm>
            <a:off x="406285" y="3315800"/>
            <a:ext cx="4848283" cy="6483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a:t>Podremos cambiar, eliminar y añadir los atributos y los elementos HTML</a:t>
            </a:r>
          </a:p>
        </p:txBody>
      </p:sp>
      <p:sp>
        <p:nvSpPr>
          <p:cNvPr id="11" name="Rectángulo 10">
            <a:extLst>
              <a:ext uri="{FF2B5EF4-FFF2-40B4-BE49-F238E27FC236}">
                <a16:creationId xmlns:a16="http://schemas.microsoft.com/office/drawing/2014/main" id="{A10EB036-A275-404F-A22E-1CC0EAB4DF45}"/>
              </a:ext>
            </a:extLst>
          </p:cNvPr>
          <p:cNvSpPr/>
          <p:nvPr/>
        </p:nvSpPr>
        <p:spPr>
          <a:xfrm>
            <a:off x="406284" y="4145847"/>
            <a:ext cx="4848283" cy="6483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s-ES" dirty="0"/>
              <a:t>Podremos cambiar los estilos CSS</a:t>
            </a:r>
          </a:p>
        </p:txBody>
      </p:sp>
      <p:sp>
        <p:nvSpPr>
          <p:cNvPr id="13" name="Rectángulo 12">
            <a:extLst>
              <a:ext uri="{FF2B5EF4-FFF2-40B4-BE49-F238E27FC236}">
                <a16:creationId xmlns:a16="http://schemas.microsoft.com/office/drawing/2014/main" id="{73C7ACF4-FAE5-1B47-AF63-151400954BCE}"/>
              </a:ext>
            </a:extLst>
          </p:cNvPr>
          <p:cNvSpPr/>
          <p:nvPr/>
        </p:nvSpPr>
        <p:spPr>
          <a:xfrm>
            <a:off x="406284" y="4975894"/>
            <a:ext cx="4848283" cy="6483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ES" dirty="0"/>
              <a:t>JavaScript puede reaccionar a los eventos originados por un elemento HTML</a:t>
            </a:r>
          </a:p>
        </p:txBody>
      </p:sp>
      <p:pic>
        <p:nvPicPr>
          <p:cNvPr id="3" name="Picture 9">
            <a:extLst>
              <a:ext uri="{FF2B5EF4-FFF2-40B4-BE49-F238E27FC236}">
                <a16:creationId xmlns:a16="http://schemas.microsoft.com/office/drawing/2014/main" id="{F9353CEC-7327-4E8A-98A3-B3C476C0CCAE}"/>
              </a:ext>
            </a:extLst>
          </p:cNvPr>
          <p:cNvPicPr>
            <a:picLocks noChangeAspect="1"/>
          </p:cNvPicPr>
          <p:nvPr/>
        </p:nvPicPr>
        <p:blipFill>
          <a:blip r:embed="rId4"/>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343543167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C64CF8A9-3039-2340-B3B7-807178EFF2B1}"/>
              </a:ext>
            </a:extLst>
          </p:cNvPr>
          <p:cNvSpPr>
            <a:spLocks noGrp="1"/>
          </p:cNvSpPr>
          <p:nvPr>
            <p:ph type="title"/>
          </p:nvPr>
        </p:nvSpPr>
        <p:spPr>
          <a:xfrm>
            <a:off x="1030288" y="609600"/>
            <a:ext cx="10131425" cy="1110343"/>
          </a:xfrm>
        </p:spPr>
        <p:txBody>
          <a:bodyPr>
            <a:normAutofit/>
          </a:bodyPr>
          <a:lstStyle/>
          <a:p>
            <a:pPr algn="ctr"/>
            <a:r>
              <a:rPr lang="es-ES">
                <a:solidFill>
                  <a:schemeClr val="bg1"/>
                </a:solidFill>
              </a:rPr>
              <a:t>¿Dónde colocamos el código JavaScript?</a:t>
            </a:r>
          </a:p>
        </p:txBody>
      </p:sp>
      <p:sp>
        <p:nvSpPr>
          <p:cNvPr id="3" name="Marcador de contenido 2">
            <a:extLst>
              <a:ext uri="{FF2B5EF4-FFF2-40B4-BE49-F238E27FC236}">
                <a16:creationId xmlns:a16="http://schemas.microsoft.com/office/drawing/2014/main" id="{25C435B0-CC6B-BB46-9E24-0870DC095514}"/>
              </a:ext>
            </a:extLst>
          </p:cNvPr>
          <p:cNvSpPr>
            <a:spLocks noGrp="1"/>
          </p:cNvSpPr>
          <p:nvPr>
            <p:ph idx="1"/>
          </p:nvPr>
        </p:nvSpPr>
        <p:spPr>
          <a:xfrm>
            <a:off x="685800" y="2270840"/>
            <a:ext cx="11349318" cy="4518210"/>
          </a:xfrm>
        </p:spPr>
        <p:txBody>
          <a:bodyPr>
            <a:noAutofit/>
          </a:bodyPr>
          <a:lstStyle/>
          <a:p>
            <a:r>
              <a:rPr lang="es-ES" sz="2400" dirty="0"/>
              <a:t>Dentro de un documento HTML, podemos colocarlo en el </a:t>
            </a:r>
            <a:r>
              <a:rPr lang="es-ES" sz="2400" dirty="0" err="1"/>
              <a:t>Body</a:t>
            </a:r>
            <a:r>
              <a:rPr lang="es-ES" sz="2400" dirty="0"/>
              <a:t>, en el Head o en ambos.</a:t>
            </a:r>
          </a:p>
          <a:p>
            <a:r>
              <a:rPr lang="es-ES" sz="2400" dirty="0"/>
              <a:t>La sintaxis es la siguiente:</a:t>
            </a:r>
          </a:p>
          <a:p>
            <a:pPr marL="0" indent="0">
              <a:buNone/>
            </a:pPr>
            <a:r>
              <a:rPr lang="en-US" sz="2400" b="1" dirty="0">
                <a:solidFill>
                  <a:srgbClr val="FF0000"/>
                </a:solidFill>
              </a:rPr>
              <a:t>&lt;script&gt;</a:t>
            </a:r>
            <a:br>
              <a:rPr lang="en-US" sz="2400" b="1" dirty="0">
                <a:solidFill>
                  <a:srgbClr val="FF0000"/>
                </a:solidFill>
              </a:rPr>
            </a:br>
            <a:r>
              <a:rPr lang="en-US" sz="2400" b="1" dirty="0">
                <a:solidFill>
                  <a:srgbClr val="FF0000"/>
                </a:solidFill>
              </a:rPr>
              <a:t>	</a:t>
            </a:r>
            <a:r>
              <a:rPr lang="en-US" sz="2400" dirty="0" err="1">
                <a:solidFill>
                  <a:schemeClr val="tx2"/>
                </a:solidFill>
              </a:rPr>
              <a:t>document</a:t>
            </a:r>
            <a:r>
              <a:rPr lang="en-US" sz="2400" dirty="0" err="1"/>
              <a:t>.</a:t>
            </a:r>
            <a:r>
              <a:rPr lang="en-US" sz="2400" dirty="0" err="1">
                <a:solidFill>
                  <a:schemeClr val="accent1"/>
                </a:solidFill>
              </a:rPr>
              <a:t>getElementById</a:t>
            </a:r>
            <a:r>
              <a:rPr lang="en-US" sz="2400" dirty="0"/>
              <a:t>("</a:t>
            </a:r>
            <a:r>
              <a:rPr lang="en-US" sz="2400" dirty="0">
                <a:solidFill>
                  <a:srgbClr val="FFC000"/>
                </a:solidFill>
              </a:rPr>
              <a:t>demo</a:t>
            </a:r>
            <a:r>
              <a:rPr lang="en-US" sz="2400" dirty="0"/>
              <a:t>").</a:t>
            </a:r>
            <a:r>
              <a:rPr lang="en-US" sz="2400" dirty="0" err="1">
                <a:solidFill>
                  <a:srgbClr val="00B050"/>
                </a:solidFill>
              </a:rPr>
              <a:t>innerHTML</a:t>
            </a:r>
            <a:r>
              <a:rPr lang="en-US" sz="2400" dirty="0"/>
              <a:t> = </a:t>
            </a:r>
            <a:r>
              <a:rPr lang="en-US" sz="2400" dirty="0">
                <a:solidFill>
                  <a:srgbClr val="FF0000"/>
                </a:solidFill>
              </a:rPr>
              <a:t>"My First JavaScript"</a:t>
            </a:r>
            <a:r>
              <a:rPr lang="en-US" sz="2400" dirty="0"/>
              <a:t>;</a:t>
            </a:r>
            <a:br>
              <a:rPr lang="en-US" sz="2400" dirty="0"/>
            </a:br>
            <a:r>
              <a:rPr lang="en-US" sz="2400" b="1" dirty="0">
                <a:solidFill>
                  <a:srgbClr val="FF0000"/>
                </a:solidFill>
              </a:rPr>
              <a:t>&lt;/script&gt;</a:t>
            </a:r>
            <a:endParaRPr lang="es-ES" sz="2400" b="1" dirty="0">
              <a:solidFill>
                <a:srgbClr val="FF0000"/>
              </a:solidFill>
            </a:endParaRPr>
          </a:p>
          <a:p>
            <a:r>
              <a:rPr lang="es-ES" sz="2400" dirty="0"/>
              <a:t>También podemos colocar el código en un documento a parte (recomendado)</a:t>
            </a:r>
          </a:p>
          <a:p>
            <a:pPr marL="0" indent="0">
              <a:buNone/>
            </a:pPr>
            <a:r>
              <a:rPr lang="en-US" sz="2400" b="1" dirty="0">
                <a:solidFill>
                  <a:srgbClr val="C00000"/>
                </a:solidFill>
              </a:rPr>
              <a:t>&lt;script </a:t>
            </a:r>
            <a:r>
              <a:rPr lang="en-US" sz="2400" dirty="0" err="1"/>
              <a:t>src</a:t>
            </a:r>
            <a:r>
              <a:rPr lang="en-US" sz="2400"/>
              <a:t>=</a:t>
            </a:r>
            <a:r>
              <a:rPr lang="en-US" sz="2400">
                <a:solidFill>
                  <a:srgbClr val="FFC000"/>
                </a:solidFill>
              </a:rPr>
              <a:t>"js</a:t>
            </a:r>
            <a:r>
              <a:rPr lang="en-US" sz="2400" dirty="0">
                <a:solidFill>
                  <a:srgbClr val="FFC000"/>
                </a:solidFill>
              </a:rPr>
              <a:t>/myScript.js"</a:t>
            </a:r>
            <a:r>
              <a:rPr lang="en-US" sz="2400" b="1" dirty="0">
                <a:solidFill>
                  <a:srgbClr val="C00000"/>
                </a:solidFill>
              </a:rPr>
              <a:t>&gt;&lt;/script&gt;</a:t>
            </a:r>
            <a:endParaRPr lang="es-ES" sz="2400" b="1" dirty="0">
              <a:solidFill>
                <a:srgbClr val="C00000"/>
              </a:solidFill>
            </a:endParaRPr>
          </a:p>
        </p:txBody>
      </p:sp>
      <p:pic>
        <p:nvPicPr>
          <p:cNvPr id="4" name="Picture 9">
            <a:extLst>
              <a:ext uri="{FF2B5EF4-FFF2-40B4-BE49-F238E27FC236}">
                <a16:creationId xmlns:a16="http://schemas.microsoft.com/office/drawing/2014/main" id="{4996AB13-BFBF-4859-808D-1C4B16F53788}"/>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251167607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792F3C61-4DEE-834B-95AA-15FFBD04D05B}"/>
              </a:ext>
            </a:extLst>
          </p:cNvPr>
          <p:cNvSpPr>
            <a:spLocks noGrp="1"/>
          </p:cNvSpPr>
          <p:nvPr>
            <p:ph type="title"/>
          </p:nvPr>
        </p:nvSpPr>
        <p:spPr>
          <a:xfrm>
            <a:off x="1030288" y="609600"/>
            <a:ext cx="10131425" cy="1110343"/>
          </a:xfrm>
        </p:spPr>
        <p:txBody>
          <a:bodyPr>
            <a:normAutofit/>
          </a:bodyPr>
          <a:lstStyle/>
          <a:p>
            <a:pPr algn="ctr">
              <a:lnSpc>
                <a:spcPct val="90000"/>
              </a:lnSpc>
            </a:pPr>
            <a:r>
              <a:rPr lang="es-ES">
                <a:solidFill>
                  <a:schemeClr val="bg1"/>
                </a:solidFill>
              </a:rPr>
              <a:t>¿Cómo Podemos ver la salida de nuestro código?</a:t>
            </a:r>
          </a:p>
        </p:txBody>
      </p:sp>
      <p:sp>
        <p:nvSpPr>
          <p:cNvPr id="3" name="Marcador de contenido 2">
            <a:extLst>
              <a:ext uri="{FF2B5EF4-FFF2-40B4-BE49-F238E27FC236}">
                <a16:creationId xmlns:a16="http://schemas.microsoft.com/office/drawing/2014/main" id="{1795CB79-15A3-4D4C-B627-8C80B4123D0F}"/>
              </a:ext>
            </a:extLst>
          </p:cNvPr>
          <p:cNvSpPr>
            <a:spLocks noGrp="1"/>
          </p:cNvSpPr>
          <p:nvPr>
            <p:ph idx="1"/>
          </p:nvPr>
        </p:nvSpPr>
        <p:spPr>
          <a:xfrm>
            <a:off x="685801" y="2329542"/>
            <a:ext cx="10820400" cy="4528457"/>
          </a:xfrm>
        </p:spPr>
        <p:txBody>
          <a:bodyPr>
            <a:normAutofit/>
          </a:bodyPr>
          <a:lstStyle/>
          <a:p>
            <a:pPr marL="0" lvl="0" indent="0">
              <a:lnSpc>
                <a:spcPct val="90000"/>
              </a:lnSpc>
              <a:buNone/>
            </a:pPr>
            <a:r>
              <a:rPr lang="es-ES" sz="2400" dirty="0"/>
              <a:t>Dentro de un elemento HTML mediante la propiedad </a:t>
            </a:r>
            <a:r>
              <a:rPr lang="es-ES" sz="2400" b="1" dirty="0" err="1">
                <a:solidFill>
                  <a:srgbClr val="00B050"/>
                </a:solidFill>
              </a:rPr>
              <a:t>innerHTML</a:t>
            </a:r>
            <a:endParaRPr lang="es-ES" sz="2400" b="1" dirty="0">
              <a:solidFill>
                <a:srgbClr val="00B050"/>
              </a:solidFill>
            </a:endParaRPr>
          </a:p>
          <a:p>
            <a:pPr marL="0" lvl="0" indent="0">
              <a:lnSpc>
                <a:spcPct val="90000"/>
              </a:lnSpc>
              <a:buNone/>
            </a:pPr>
            <a:r>
              <a:rPr lang="en-US" sz="2400" b="1" dirty="0"/>
              <a:t>&lt;!DOCTYPE html&gt;</a:t>
            </a:r>
            <a:br>
              <a:rPr lang="en-US" sz="2400" b="1" dirty="0"/>
            </a:br>
            <a:r>
              <a:rPr lang="en-US" sz="2400" b="1" dirty="0">
                <a:solidFill>
                  <a:schemeClr val="tx2"/>
                </a:solidFill>
              </a:rPr>
              <a:t>&lt;html&gt;</a:t>
            </a:r>
            <a:br>
              <a:rPr lang="en-US" sz="2400" b="1" dirty="0">
                <a:solidFill>
                  <a:schemeClr val="tx2"/>
                </a:solidFill>
              </a:rPr>
            </a:br>
            <a:r>
              <a:rPr lang="en-US" sz="2400" b="1" dirty="0">
                <a:solidFill>
                  <a:schemeClr val="accent1"/>
                </a:solidFill>
              </a:rPr>
              <a:t>&lt;body&gt;</a:t>
            </a:r>
            <a:br>
              <a:rPr lang="en-US" sz="2400" dirty="0"/>
            </a:br>
            <a:r>
              <a:rPr lang="en-US" sz="2400" dirty="0"/>
              <a:t>	</a:t>
            </a:r>
            <a:r>
              <a:rPr lang="en-US" sz="2400" dirty="0">
                <a:solidFill>
                  <a:srgbClr val="FF0000"/>
                </a:solidFill>
              </a:rPr>
              <a:t>&lt;h1&gt;</a:t>
            </a:r>
            <a:r>
              <a:rPr lang="en-US" sz="2400" dirty="0"/>
              <a:t>My First Web Page</a:t>
            </a:r>
            <a:r>
              <a:rPr lang="en-US" sz="2400" dirty="0">
                <a:solidFill>
                  <a:srgbClr val="FF0000"/>
                </a:solidFill>
              </a:rPr>
              <a:t>&lt;/h1&gt;</a:t>
            </a:r>
            <a:br>
              <a:rPr lang="en-US" sz="2400" dirty="0"/>
            </a:br>
            <a:r>
              <a:rPr lang="en-US" sz="2400" dirty="0"/>
              <a:t>	</a:t>
            </a:r>
            <a:r>
              <a:rPr lang="en-US" sz="2400" dirty="0">
                <a:solidFill>
                  <a:srgbClr val="FF0000"/>
                </a:solidFill>
              </a:rPr>
              <a:t>&lt;p&gt;</a:t>
            </a:r>
            <a:r>
              <a:rPr lang="en-US" sz="2400" dirty="0"/>
              <a:t>My First Paragraph</a:t>
            </a:r>
            <a:r>
              <a:rPr lang="en-US" sz="2400" dirty="0">
                <a:solidFill>
                  <a:srgbClr val="FF0000"/>
                </a:solidFill>
              </a:rPr>
              <a:t>&lt;/p&gt;</a:t>
            </a:r>
            <a:br>
              <a:rPr lang="en-US" sz="2400" dirty="0"/>
            </a:br>
            <a:r>
              <a:rPr lang="en-US" sz="2400" dirty="0"/>
              <a:t>	</a:t>
            </a:r>
            <a:r>
              <a:rPr lang="en-US" sz="2400" dirty="0">
                <a:solidFill>
                  <a:srgbClr val="FF0000"/>
                </a:solidFill>
              </a:rPr>
              <a:t>&lt;p </a:t>
            </a:r>
            <a:r>
              <a:rPr lang="en-US" sz="2400" dirty="0"/>
              <a:t>id="demo"</a:t>
            </a:r>
            <a:r>
              <a:rPr lang="en-US" sz="2400" dirty="0">
                <a:solidFill>
                  <a:srgbClr val="FF0000"/>
                </a:solidFill>
              </a:rPr>
              <a:t>&gt;&lt;/p&gt;</a:t>
            </a:r>
            <a:br>
              <a:rPr lang="en-US" sz="2400" dirty="0"/>
            </a:br>
            <a:r>
              <a:rPr lang="en-US" sz="2400" dirty="0"/>
              <a:t>	</a:t>
            </a:r>
            <a:r>
              <a:rPr lang="en-US" sz="2400" b="1" dirty="0">
                <a:solidFill>
                  <a:srgbClr val="00B050"/>
                </a:solidFill>
              </a:rPr>
              <a:t>&lt;script&gt;</a:t>
            </a:r>
            <a:br>
              <a:rPr lang="en-US" sz="2400" dirty="0"/>
            </a:br>
            <a:r>
              <a:rPr lang="en-US" sz="2400" dirty="0"/>
              <a:t>		</a:t>
            </a:r>
            <a:r>
              <a:rPr lang="en-US" sz="2400" dirty="0" err="1">
                <a:solidFill>
                  <a:schemeClr val="tx2"/>
                </a:solidFill>
              </a:rPr>
              <a:t>document</a:t>
            </a:r>
            <a:r>
              <a:rPr lang="en-US" sz="2400" dirty="0" err="1"/>
              <a:t>.</a:t>
            </a:r>
            <a:r>
              <a:rPr lang="en-US" sz="2400" dirty="0" err="1">
                <a:solidFill>
                  <a:schemeClr val="accent1"/>
                </a:solidFill>
              </a:rPr>
              <a:t>getElementById</a:t>
            </a:r>
            <a:r>
              <a:rPr lang="en-US" sz="2400" dirty="0"/>
              <a:t>("</a:t>
            </a:r>
            <a:r>
              <a:rPr lang="en-US" sz="2400" dirty="0">
                <a:solidFill>
                  <a:srgbClr val="FFC000"/>
                </a:solidFill>
              </a:rPr>
              <a:t>demo</a:t>
            </a:r>
            <a:r>
              <a:rPr lang="en-US" sz="2400" dirty="0"/>
              <a:t>").</a:t>
            </a:r>
            <a:r>
              <a:rPr lang="en-US" sz="2400" dirty="0" err="1">
                <a:solidFill>
                  <a:srgbClr val="00B050"/>
                </a:solidFill>
              </a:rPr>
              <a:t>innerHTML</a:t>
            </a:r>
            <a:r>
              <a:rPr lang="en-US" sz="2400" dirty="0"/>
              <a:t> = 5 + 6;</a:t>
            </a:r>
            <a:br>
              <a:rPr lang="en-US" sz="2400" dirty="0"/>
            </a:br>
            <a:r>
              <a:rPr lang="en-US" sz="2400" dirty="0"/>
              <a:t>	</a:t>
            </a:r>
            <a:r>
              <a:rPr lang="en-US" sz="2400" b="1" dirty="0">
                <a:solidFill>
                  <a:srgbClr val="00B050"/>
                </a:solidFill>
              </a:rPr>
              <a:t>&lt;/script&gt;</a:t>
            </a:r>
            <a:br>
              <a:rPr lang="en-US" sz="2400" dirty="0"/>
            </a:br>
            <a:r>
              <a:rPr lang="en-US" sz="2400" b="1" dirty="0">
                <a:solidFill>
                  <a:schemeClr val="accent1"/>
                </a:solidFill>
              </a:rPr>
              <a:t>&lt;/body&gt;</a:t>
            </a:r>
            <a:br>
              <a:rPr lang="en-US" sz="2400" b="1" dirty="0">
                <a:solidFill>
                  <a:schemeClr val="accent1"/>
                </a:solidFill>
              </a:rPr>
            </a:br>
            <a:r>
              <a:rPr lang="en-US" sz="2400" b="1" dirty="0">
                <a:solidFill>
                  <a:schemeClr val="tx2"/>
                </a:solidFill>
              </a:rPr>
              <a:t>&lt;/html&gt;</a:t>
            </a:r>
            <a:endParaRPr lang="es-ES" sz="2400" b="1" dirty="0">
              <a:solidFill>
                <a:schemeClr val="tx2"/>
              </a:solidFill>
            </a:endParaRPr>
          </a:p>
        </p:txBody>
      </p:sp>
      <p:pic>
        <p:nvPicPr>
          <p:cNvPr id="4" name="Picture 9">
            <a:extLst>
              <a:ext uri="{FF2B5EF4-FFF2-40B4-BE49-F238E27FC236}">
                <a16:creationId xmlns:a16="http://schemas.microsoft.com/office/drawing/2014/main" id="{C913B64C-08B1-48E6-A722-E9086E9D34C0}"/>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17155096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C403F27A-26A0-F540-9C9D-DCE927D012BC}"/>
              </a:ext>
            </a:extLst>
          </p:cNvPr>
          <p:cNvSpPr>
            <a:spLocks noGrp="1"/>
          </p:cNvSpPr>
          <p:nvPr>
            <p:ph type="title"/>
          </p:nvPr>
        </p:nvSpPr>
        <p:spPr>
          <a:xfrm>
            <a:off x="1030288" y="609600"/>
            <a:ext cx="10131425" cy="1110343"/>
          </a:xfrm>
        </p:spPr>
        <p:txBody>
          <a:bodyPr>
            <a:normAutofit/>
          </a:bodyPr>
          <a:lstStyle/>
          <a:p>
            <a:pPr algn="ctr">
              <a:lnSpc>
                <a:spcPct val="90000"/>
              </a:lnSpc>
            </a:pPr>
            <a:r>
              <a:rPr lang="es-ES">
                <a:solidFill>
                  <a:schemeClr val="bg1"/>
                </a:solidFill>
              </a:rPr>
              <a:t>¿Cómo Podemos ver la salida de nuestro código?</a:t>
            </a:r>
          </a:p>
        </p:txBody>
      </p:sp>
      <p:sp>
        <p:nvSpPr>
          <p:cNvPr id="3" name="Marcador de contenido 2">
            <a:extLst>
              <a:ext uri="{FF2B5EF4-FFF2-40B4-BE49-F238E27FC236}">
                <a16:creationId xmlns:a16="http://schemas.microsoft.com/office/drawing/2014/main" id="{DAA2B1D2-3E00-3244-8DED-8541A72458CA}"/>
              </a:ext>
            </a:extLst>
          </p:cNvPr>
          <p:cNvSpPr>
            <a:spLocks noGrp="1"/>
          </p:cNvSpPr>
          <p:nvPr>
            <p:ph idx="1"/>
          </p:nvPr>
        </p:nvSpPr>
        <p:spPr>
          <a:xfrm>
            <a:off x="685800" y="2589943"/>
            <a:ext cx="10820400" cy="3948952"/>
          </a:xfrm>
        </p:spPr>
        <p:txBody>
          <a:bodyPr>
            <a:noAutofit/>
          </a:bodyPr>
          <a:lstStyle/>
          <a:p>
            <a:pPr marL="0" lvl="0" indent="0">
              <a:lnSpc>
                <a:spcPct val="90000"/>
              </a:lnSpc>
              <a:buNone/>
            </a:pPr>
            <a:r>
              <a:rPr lang="es-ES" sz="2400" dirty="0"/>
              <a:t>Mediante una alerta con </a:t>
            </a:r>
            <a:r>
              <a:rPr lang="es-ES" sz="2400" dirty="0" err="1">
                <a:solidFill>
                  <a:srgbClr val="00B050"/>
                </a:solidFill>
              </a:rPr>
              <a:t>window.alert</a:t>
            </a:r>
            <a:r>
              <a:rPr lang="es-ES" sz="2400" dirty="0">
                <a:solidFill>
                  <a:srgbClr val="00B050"/>
                </a:solidFill>
              </a:rPr>
              <a:t>()</a:t>
            </a:r>
          </a:p>
          <a:p>
            <a:pPr marL="0" lvl="0" indent="0">
              <a:lnSpc>
                <a:spcPct val="90000"/>
              </a:lnSpc>
              <a:buNone/>
            </a:pPr>
            <a:r>
              <a:rPr lang="en-US" sz="2400" b="1" dirty="0"/>
              <a:t>&lt;!DOCTYPE html&gt;</a:t>
            </a:r>
            <a:br>
              <a:rPr lang="en-US" sz="2400" dirty="0"/>
            </a:br>
            <a:r>
              <a:rPr lang="en-US" sz="2400" b="1" dirty="0">
                <a:solidFill>
                  <a:schemeClr val="tx2"/>
                </a:solidFill>
              </a:rPr>
              <a:t>&lt;html&gt;</a:t>
            </a:r>
            <a:br>
              <a:rPr lang="en-US" sz="2400" dirty="0"/>
            </a:br>
            <a:r>
              <a:rPr lang="en-US" sz="2400" b="1" dirty="0">
                <a:solidFill>
                  <a:schemeClr val="accent1"/>
                </a:solidFill>
              </a:rPr>
              <a:t>&lt;body&gt;</a:t>
            </a:r>
            <a:br>
              <a:rPr lang="en-US" sz="2400" dirty="0"/>
            </a:br>
            <a:r>
              <a:rPr lang="en-US" sz="2400" dirty="0"/>
              <a:t>	</a:t>
            </a:r>
            <a:r>
              <a:rPr lang="en-US" sz="2400" dirty="0">
                <a:solidFill>
                  <a:srgbClr val="FF0000"/>
                </a:solidFill>
              </a:rPr>
              <a:t>&lt;h1&gt;</a:t>
            </a:r>
            <a:r>
              <a:rPr lang="en-US" sz="2400" dirty="0"/>
              <a:t>My First Web Page&lt;/h1&gt;</a:t>
            </a:r>
            <a:br>
              <a:rPr lang="en-US" sz="2400" dirty="0"/>
            </a:br>
            <a:r>
              <a:rPr lang="en-US" sz="2400" dirty="0"/>
              <a:t>	</a:t>
            </a:r>
            <a:r>
              <a:rPr lang="en-US" sz="2400" dirty="0">
                <a:solidFill>
                  <a:srgbClr val="FF0000"/>
                </a:solidFill>
              </a:rPr>
              <a:t>&lt;p&gt;</a:t>
            </a:r>
            <a:r>
              <a:rPr lang="en-US" sz="2400" dirty="0"/>
              <a:t>My first paragraph.</a:t>
            </a:r>
            <a:r>
              <a:rPr lang="en-US" sz="2400" dirty="0">
                <a:solidFill>
                  <a:srgbClr val="FF0000"/>
                </a:solidFill>
              </a:rPr>
              <a:t>&lt;/p&gt;</a:t>
            </a:r>
            <a:br>
              <a:rPr lang="en-US" sz="2400" dirty="0"/>
            </a:br>
            <a:r>
              <a:rPr lang="en-US" sz="2400" dirty="0"/>
              <a:t>	</a:t>
            </a:r>
            <a:r>
              <a:rPr lang="en-US" sz="2400" b="1" dirty="0">
                <a:solidFill>
                  <a:srgbClr val="FF0000"/>
                </a:solidFill>
              </a:rPr>
              <a:t>&lt;script&gt;</a:t>
            </a:r>
            <a:br>
              <a:rPr lang="en-US" sz="2400" dirty="0"/>
            </a:br>
            <a:r>
              <a:rPr lang="en-US" sz="2400" dirty="0"/>
              <a:t>		</a:t>
            </a:r>
            <a:r>
              <a:rPr lang="en-US" sz="2400" dirty="0" err="1">
                <a:solidFill>
                  <a:srgbClr val="00B050"/>
                </a:solidFill>
              </a:rPr>
              <a:t>window.alert</a:t>
            </a:r>
            <a:r>
              <a:rPr lang="en-US" sz="2400" dirty="0">
                <a:solidFill>
                  <a:srgbClr val="00B050"/>
                </a:solidFill>
              </a:rPr>
              <a:t>(5 + 6);</a:t>
            </a:r>
            <a:br>
              <a:rPr lang="en-US" sz="2400" dirty="0"/>
            </a:br>
            <a:r>
              <a:rPr lang="en-US" sz="2400" dirty="0"/>
              <a:t>	</a:t>
            </a:r>
            <a:r>
              <a:rPr lang="en-US" sz="2400" b="1" dirty="0">
                <a:solidFill>
                  <a:srgbClr val="FF0000"/>
                </a:solidFill>
              </a:rPr>
              <a:t>&lt;/script&gt;</a:t>
            </a:r>
            <a:br>
              <a:rPr lang="en-US" sz="2400" dirty="0"/>
            </a:br>
            <a:r>
              <a:rPr lang="en-US" sz="2400" b="1" dirty="0">
                <a:solidFill>
                  <a:schemeClr val="accent1"/>
                </a:solidFill>
              </a:rPr>
              <a:t>&lt;/body&gt;</a:t>
            </a:r>
            <a:br>
              <a:rPr lang="en-US" sz="2400" dirty="0"/>
            </a:br>
            <a:r>
              <a:rPr lang="en-US" sz="2400" b="1" dirty="0">
                <a:solidFill>
                  <a:schemeClr val="tx2"/>
                </a:solidFill>
              </a:rPr>
              <a:t>&lt;/html&gt;</a:t>
            </a:r>
            <a:endParaRPr lang="es-ES" sz="2400" b="1" dirty="0">
              <a:solidFill>
                <a:schemeClr val="tx2"/>
              </a:solidFill>
            </a:endParaRPr>
          </a:p>
        </p:txBody>
      </p:sp>
      <p:pic>
        <p:nvPicPr>
          <p:cNvPr id="4" name="Picture 9">
            <a:extLst>
              <a:ext uri="{FF2B5EF4-FFF2-40B4-BE49-F238E27FC236}">
                <a16:creationId xmlns:a16="http://schemas.microsoft.com/office/drawing/2014/main" id="{E3032046-C700-4F25-B019-EC427696161D}"/>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404920042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ítulo 1">
            <a:extLst>
              <a:ext uri="{FF2B5EF4-FFF2-40B4-BE49-F238E27FC236}">
                <a16:creationId xmlns:a16="http://schemas.microsoft.com/office/drawing/2014/main" id="{04FB99B3-2779-D644-A190-E437BDCF31D8}"/>
              </a:ext>
            </a:extLst>
          </p:cNvPr>
          <p:cNvSpPr>
            <a:spLocks noGrp="1"/>
          </p:cNvSpPr>
          <p:nvPr>
            <p:ph type="title"/>
          </p:nvPr>
        </p:nvSpPr>
        <p:spPr>
          <a:xfrm>
            <a:off x="1030288" y="609600"/>
            <a:ext cx="10131425" cy="1110343"/>
          </a:xfrm>
        </p:spPr>
        <p:txBody>
          <a:bodyPr>
            <a:normAutofit/>
          </a:bodyPr>
          <a:lstStyle/>
          <a:p>
            <a:pPr algn="ctr">
              <a:lnSpc>
                <a:spcPct val="90000"/>
              </a:lnSpc>
            </a:pPr>
            <a:r>
              <a:rPr lang="es-ES">
                <a:solidFill>
                  <a:schemeClr val="bg1"/>
                </a:solidFill>
              </a:rPr>
              <a:t>¿Cómo Podemos ver la salida de nuestro código?</a:t>
            </a:r>
          </a:p>
        </p:txBody>
      </p:sp>
      <p:sp>
        <p:nvSpPr>
          <p:cNvPr id="3" name="Marcador de contenido 2">
            <a:extLst>
              <a:ext uri="{FF2B5EF4-FFF2-40B4-BE49-F238E27FC236}">
                <a16:creationId xmlns:a16="http://schemas.microsoft.com/office/drawing/2014/main" id="{E8562C9F-35F7-2A43-A1CD-ED5551B47738}"/>
              </a:ext>
            </a:extLst>
          </p:cNvPr>
          <p:cNvSpPr>
            <a:spLocks noGrp="1"/>
          </p:cNvSpPr>
          <p:nvPr>
            <p:ph idx="1"/>
          </p:nvPr>
        </p:nvSpPr>
        <p:spPr>
          <a:xfrm>
            <a:off x="685801" y="2592572"/>
            <a:ext cx="10820400" cy="3198627"/>
          </a:xfrm>
        </p:spPr>
        <p:txBody>
          <a:bodyPr>
            <a:normAutofit/>
          </a:bodyPr>
          <a:lstStyle/>
          <a:p>
            <a:pPr marL="0" lvl="0" indent="0">
              <a:lnSpc>
                <a:spcPct val="90000"/>
              </a:lnSpc>
              <a:buNone/>
            </a:pPr>
            <a:r>
              <a:rPr lang="es-ES" sz="2400" dirty="0"/>
              <a:t>En la consola del navegador mediante</a:t>
            </a:r>
            <a:r>
              <a:rPr lang="es-ES" sz="2400" dirty="0">
                <a:solidFill>
                  <a:srgbClr val="00B050"/>
                </a:solidFill>
              </a:rPr>
              <a:t> </a:t>
            </a:r>
            <a:r>
              <a:rPr lang="es-ES" sz="2400" dirty="0" err="1">
                <a:solidFill>
                  <a:srgbClr val="00B050"/>
                </a:solidFill>
              </a:rPr>
              <a:t>console.log</a:t>
            </a:r>
            <a:r>
              <a:rPr lang="es-ES" sz="2400" dirty="0">
                <a:solidFill>
                  <a:srgbClr val="00B050"/>
                </a:solidFill>
              </a:rPr>
              <a:t>().</a:t>
            </a:r>
          </a:p>
          <a:p>
            <a:pPr marL="0" lvl="0" indent="0">
              <a:lnSpc>
                <a:spcPct val="90000"/>
              </a:lnSpc>
              <a:buNone/>
            </a:pPr>
            <a:r>
              <a:rPr lang="en-US" sz="2400" b="1" dirty="0"/>
              <a:t>&lt;!DOCTYPE html&gt;</a:t>
            </a:r>
            <a:br>
              <a:rPr lang="en-US" sz="2400" dirty="0"/>
            </a:br>
            <a:r>
              <a:rPr lang="en-US" sz="2400" b="1" dirty="0">
                <a:solidFill>
                  <a:schemeClr val="tx2"/>
                </a:solidFill>
              </a:rPr>
              <a:t>&lt;html&gt;</a:t>
            </a:r>
            <a:br>
              <a:rPr lang="en-US" sz="2400" dirty="0"/>
            </a:br>
            <a:r>
              <a:rPr lang="en-US" sz="2400" b="1" dirty="0">
                <a:solidFill>
                  <a:schemeClr val="accent1"/>
                </a:solidFill>
              </a:rPr>
              <a:t>&lt;body&gt;</a:t>
            </a:r>
            <a:br>
              <a:rPr lang="en-US" sz="2400" dirty="0"/>
            </a:br>
            <a:r>
              <a:rPr lang="en-US" sz="2400" dirty="0"/>
              <a:t>	</a:t>
            </a:r>
            <a:r>
              <a:rPr lang="en-US" sz="2400" b="1" dirty="0">
                <a:solidFill>
                  <a:srgbClr val="FF0000"/>
                </a:solidFill>
              </a:rPr>
              <a:t>&lt;script&gt;</a:t>
            </a:r>
            <a:br>
              <a:rPr lang="en-US" sz="2400" dirty="0"/>
            </a:br>
            <a:r>
              <a:rPr lang="en-US" sz="2400" dirty="0"/>
              <a:t>		</a:t>
            </a:r>
            <a:r>
              <a:rPr lang="en-US" sz="2400" dirty="0" err="1">
                <a:solidFill>
                  <a:srgbClr val="00B050"/>
                </a:solidFill>
              </a:rPr>
              <a:t>console.log</a:t>
            </a:r>
            <a:r>
              <a:rPr lang="en-US" sz="2400" dirty="0">
                <a:solidFill>
                  <a:srgbClr val="00B050"/>
                </a:solidFill>
              </a:rPr>
              <a:t>(5 + 6);</a:t>
            </a:r>
            <a:br>
              <a:rPr lang="en-US" sz="2400" dirty="0">
                <a:solidFill>
                  <a:srgbClr val="00B050"/>
                </a:solidFill>
              </a:rPr>
            </a:br>
            <a:r>
              <a:rPr lang="en-US" sz="2400" dirty="0">
                <a:solidFill>
                  <a:srgbClr val="00B050"/>
                </a:solidFill>
              </a:rPr>
              <a:t>	</a:t>
            </a:r>
            <a:r>
              <a:rPr lang="en-US" sz="2400" b="1" dirty="0">
                <a:solidFill>
                  <a:srgbClr val="FF0000"/>
                </a:solidFill>
              </a:rPr>
              <a:t>&lt;/script&gt;</a:t>
            </a:r>
            <a:br>
              <a:rPr lang="en-US" sz="2400" dirty="0"/>
            </a:br>
            <a:r>
              <a:rPr lang="en-US" sz="2400" b="1" dirty="0">
                <a:solidFill>
                  <a:schemeClr val="accent1"/>
                </a:solidFill>
              </a:rPr>
              <a:t>&lt;/body&gt;</a:t>
            </a:r>
            <a:br>
              <a:rPr lang="en-US" sz="2400" dirty="0"/>
            </a:br>
            <a:r>
              <a:rPr lang="en-US" sz="2400" b="1" dirty="0">
                <a:solidFill>
                  <a:schemeClr val="tx2"/>
                </a:solidFill>
              </a:rPr>
              <a:t>&lt;/html&gt;</a:t>
            </a:r>
            <a:endParaRPr lang="es-ES" sz="2400" b="1" dirty="0">
              <a:solidFill>
                <a:schemeClr val="tx2"/>
              </a:solidFill>
            </a:endParaRPr>
          </a:p>
        </p:txBody>
      </p:sp>
      <p:pic>
        <p:nvPicPr>
          <p:cNvPr id="4" name="Picture 9">
            <a:extLst>
              <a:ext uri="{FF2B5EF4-FFF2-40B4-BE49-F238E27FC236}">
                <a16:creationId xmlns:a16="http://schemas.microsoft.com/office/drawing/2014/main" id="{779EAFF4-9E90-4686-84AC-A1182D3C90B2}"/>
              </a:ext>
            </a:extLst>
          </p:cNvPr>
          <p:cNvPicPr>
            <a:picLocks noChangeAspect="1"/>
          </p:cNvPicPr>
          <p:nvPr/>
        </p:nvPicPr>
        <p:blipFill>
          <a:blip r:embed="rId3"/>
          <a:stretch>
            <a:fillRect/>
          </a:stretch>
        </p:blipFill>
        <p:spPr>
          <a:xfrm>
            <a:off x="10689214" y="92220"/>
            <a:ext cx="1343025" cy="1114425"/>
          </a:xfrm>
          <a:prstGeom prst="rect">
            <a:avLst/>
          </a:prstGeom>
        </p:spPr>
      </p:pic>
    </p:spTree>
    <p:extLst>
      <p:ext uri="{BB962C8B-B14F-4D97-AF65-F5344CB8AC3E}">
        <p14:creationId xmlns:p14="http://schemas.microsoft.com/office/powerpoint/2010/main" val="18779902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40738</TotalTime>
  <Words>3450</Words>
  <Application>Microsoft Macintosh PowerPoint</Application>
  <PresentationFormat>Panorámica</PresentationFormat>
  <Paragraphs>347</Paragraphs>
  <Slides>52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52</vt:i4>
      </vt:variant>
    </vt:vector>
  </HeadingPairs>
  <TitlesOfParts>
    <vt:vector size="58" baseType="lpstr">
      <vt:lpstr>-webkit-standard</vt:lpstr>
      <vt:lpstr>Arial</vt:lpstr>
      <vt:lpstr>Calibri</vt:lpstr>
      <vt:lpstr>Calibri Light</vt:lpstr>
      <vt:lpstr>Wingdings</vt:lpstr>
      <vt:lpstr>Celestial</vt:lpstr>
      <vt:lpstr>M6 – Programación con Javascript</vt:lpstr>
      <vt:lpstr>MAPA CONCEPTUAL DE PROGRAMACIÓN EN SCRIPT</vt:lpstr>
      <vt:lpstr>REPRESENTACIÓN FRONT-END y BACK-END</vt:lpstr>
      <vt:lpstr>CARACTERÍSTICAS</vt:lpstr>
      <vt:lpstr>Herramientas de desarrollo</vt:lpstr>
      <vt:lpstr>¿Dónde colocamos el código JavaScript?</vt:lpstr>
      <vt:lpstr>¿Cómo Podemos ver la salida de nuestro código?</vt:lpstr>
      <vt:lpstr>¿Cómo Podemos ver la salida de nuestro código?</vt:lpstr>
      <vt:lpstr>¿Cómo Podemos ver la salida de nuestro código?</vt:lpstr>
      <vt:lpstr>¿Qué hace este código?</vt:lpstr>
      <vt:lpstr>¿Qué hace este OTRO código?</vt:lpstr>
      <vt:lpstr>¿Qué hace este último código?</vt:lpstr>
      <vt:lpstr>Reglas de sintaxis</vt:lpstr>
      <vt:lpstr>COMENTARIOS EN JAVASCRIPT</vt:lpstr>
      <vt:lpstr>CONSTANTES Y VARIABLES</vt:lpstr>
      <vt:lpstr>OPERADORES ARITMÉTICOS</vt:lpstr>
      <vt:lpstr>Tipos de datos</vt:lpstr>
      <vt:lpstr>FUNCIONES</vt:lpstr>
      <vt:lpstr>FUNCIONES FLECHA</vt:lpstr>
      <vt:lpstr>OBJETOS</vt:lpstr>
      <vt:lpstr>OBJETOS II</vt:lpstr>
      <vt:lpstr>Desestructuración de OBJETOS</vt:lpstr>
      <vt:lpstr>EVENTOS</vt:lpstr>
      <vt:lpstr>EVENTOS más FAMOSOS</vt:lpstr>
      <vt:lpstr>EJEMPLO DE USO DE EVENTO</vt:lpstr>
      <vt:lpstr>LOS LISTENER</vt:lpstr>
      <vt:lpstr>PRÁCTICA 1</vt:lpstr>
      <vt:lpstr>Características de los Strings</vt:lpstr>
      <vt:lpstr>Características de los numbers</vt:lpstr>
      <vt:lpstr>Características de lAS FECHAS I</vt:lpstr>
      <vt:lpstr>Características de lAS FECHAS II</vt:lpstr>
      <vt:lpstr>Características de LOS ARRAYS</vt:lpstr>
      <vt:lpstr>ACCEDIENDO A UN ARRAY</vt:lpstr>
      <vt:lpstr>Modificando UN ARRAY</vt:lpstr>
      <vt:lpstr>Métodos y propiedades de UN ARRAY</vt:lpstr>
      <vt:lpstr>DESESTRUCTURANDO UN ARRAY</vt:lpstr>
      <vt:lpstr>QuerySelector</vt:lpstr>
      <vt:lpstr>QuerySelectorALL</vt:lpstr>
      <vt:lpstr>OPERADORES DE COMPARACIÓN</vt:lpstr>
      <vt:lpstr>CONDICIONALES</vt:lpstr>
      <vt:lpstr>CONDICIONALES</vt:lpstr>
      <vt:lpstr>CONDICIONALES TERNARIOS</vt:lpstr>
      <vt:lpstr>Evaluando casos con switch</vt:lpstr>
      <vt:lpstr>BUCLES EN javascript</vt:lpstr>
      <vt:lpstr>BUCLES EN javascript II</vt:lpstr>
      <vt:lpstr>TRATAMIENTO DEL ERROR I</vt:lpstr>
      <vt:lpstr>TRATAMIENTO DEL ERROR II</vt:lpstr>
      <vt:lpstr>TRATAMIENTO DEL ERROR III</vt:lpstr>
      <vt:lpstr>IMPORTANDO y Exportando archivos</vt:lpstr>
      <vt:lpstr>Uso de MAP y FOReach</vt:lpstr>
      <vt:lpstr>Uso de MAP y FOReach II</vt:lpstr>
      <vt:lpstr>Document Object Model (DOM)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
  <cp:lastModifiedBy>Javier Salvador Marco</cp:lastModifiedBy>
  <cp:revision>41</cp:revision>
  <dcterms:created xsi:type="dcterms:W3CDTF">2021-07-27T17:32:42Z</dcterms:created>
  <dcterms:modified xsi:type="dcterms:W3CDTF">2024-09-10T11:29:04Z</dcterms:modified>
</cp:coreProperties>
</file>