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7" r:id="rId3"/>
    <p:sldId id="274" r:id="rId4"/>
    <p:sldId id="275" r:id="rId5"/>
    <p:sldId id="298" r:id="rId6"/>
    <p:sldId id="299" r:id="rId7"/>
    <p:sldId id="300" r:id="rId8"/>
    <p:sldId id="302" r:id="rId9"/>
    <p:sldId id="301" r:id="rId10"/>
    <p:sldId id="303" r:id="rId11"/>
    <p:sldId id="311" r:id="rId12"/>
    <p:sldId id="312" r:id="rId13"/>
    <p:sldId id="304" r:id="rId14"/>
    <p:sldId id="305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5698A-C481-79E9-A90C-D526A9B13093}" v="422" dt="2021-11-17T08:40:19.861"/>
    <p1510:client id="{51BAB975-3167-FA90-885D-64819712318D}" v="1738" dt="2021-09-14T19:45:03.764"/>
    <p1510:client id="{B083C747-6A2B-4B12-831D-2C5A8F738AAD}" v="112" dt="2021-09-06T12:10:45.817"/>
    <p1510:client id="{C11868D2-97C4-901B-8E76-0FF056609293}" v="5" dt="2021-11-19T18:07:27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27622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4311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5287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5191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0776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10576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40314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09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985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806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500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1417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400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9328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4948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3926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7203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513F98-AD0D-43B9-BEBA-166815E3109E}" type="datetimeFigureOut">
              <a:rPr lang="ca-ES" smtClean="0"/>
              <a:t>3/11/24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18321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4392900" y="2688336"/>
            <a:ext cx="6767224" cy="3182239"/>
          </a:xfrm>
        </p:spPr>
        <p:txBody>
          <a:bodyPr anchor="t">
            <a:normAutofit/>
          </a:bodyPr>
          <a:lstStyle/>
          <a:p>
            <a:r>
              <a:rPr lang="ca-ES" sz="6600" dirty="0"/>
              <a:t>M6 – </a:t>
            </a:r>
            <a:r>
              <a:rPr lang="ca-ES" sz="6600" dirty="0" err="1"/>
              <a:t>Programación</a:t>
            </a:r>
            <a:r>
              <a:rPr lang="ca-ES" sz="6600" dirty="0"/>
              <a:t> con </a:t>
            </a:r>
            <a:r>
              <a:rPr lang="ca-ES" sz="6600" dirty="0" err="1"/>
              <a:t>Javascript</a:t>
            </a:r>
            <a:endParaRPr lang="ca-ES" sz="6600" dirty="0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4392899" y="1578992"/>
            <a:ext cx="6767225" cy="889888"/>
          </a:xfrm>
        </p:spPr>
        <p:txBody>
          <a:bodyPr anchor="b">
            <a:normAutofit/>
          </a:bodyPr>
          <a:lstStyle/>
          <a:p>
            <a:r>
              <a:rPr lang="ca-ES" sz="2000" dirty="0">
                <a:solidFill>
                  <a:schemeClr val="accent2"/>
                </a:solidFill>
              </a:rPr>
              <a:t>UF2</a:t>
            </a:r>
          </a:p>
          <a:p>
            <a:r>
              <a:rPr lang="ca-ES" sz="2000" dirty="0" err="1">
                <a:solidFill>
                  <a:schemeClr val="accent2"/>
                </a:solidFill>
              </a:rPr>
              <a:t>Profesor</a:t>
            </a:r>
            <a:r>
              <a:rPr lang="ca-ES" sz="2000" dirty="0">
                <a:solidFill>
                  <a:schemeClr val="accent2"/>
                </a:solidFill>
              </a:rPr>
              <a:t>: Javier Salvador</a:t>
            </a:r>
          </a:p>
        </p:txBody>
      </p:sp>
    </p:spTree>
    <p:extLst>
      <p:ext uri="{BB962C8B-B14F-4D97-AF65-F5344CB8AC3E}">
        <p14:creationId xmlns:p14="http://schemas.microsoft.com/office/powerpoint/2010/main" val="4121478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05853C-6C76-5546-BDBB-C699334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Funciones </a:t>
            </a:r>
            <a:r>
              <a:rPr lang="es-ES" dirty="0" err="1">
                <a:solidFill>
                  <a:schemeClr val="bg1"/>
                </a:solidFill>
              </a:rPr>
              <a:t>Factories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F7F3D-B17A-B645-925A-F1F4EF33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75" y="2585434"/>
            <a:ext cx="11919750" cy="1079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Las </a:t>
            </a:r>
            <a:r>
              <a:rPr lang="es-ES" dirty="0">
                <a:solidFill>
                  <a:srgbClr val="0E0E0E"/>
                </a:solidFill>
                <a:effectLst/>
                <a:latin typeface=".SF NS"/>
              </a:rPr>
              <a:t>“</a:t>
            </a:r>
            <a:r>
              <a:rPr lang="es-ES" dirty="0" err="1">
                <a:solidFill>
                  <a:srgbClr val="0E0E0E"/>
                </a:solidFill>
                <a:effectLst/>
                <a:latin typeface=".SF NS"/>
              </a:rPr>
              <a:t>factories</a:t>
            </a:r>
            <a:r>
              <a:rPr lang="es-ES" dirty="0">
                <a:solidFill>
                  <a:srgbClr val="0E0E0E"/>
                </a:solidFill>
                <a:effectLst/>
                <a:latin typeface=".SF NS"/>
              </a:rPr>
              <a:t>” que producen funciones personalizadas. 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En este ejemplo, </a:t>
            </a:r>
            <a:r>
              <a:rPr lang="es-ES" dirty="0" err="1">
                <a:solidFill>
                  <a:srgbClr val="0E0E0E"/>
                </a:solidFill>
                <a:effectLst/>
                <a:latin typeface=".AppleSystemUIFontMonospaced"/>
              </a:rPr>
              <a:t>createGreeter</a:t>
            </a:r>
            <a:r>
              <a:rPr lang="es-ES" dirty="0">
                <a:solidFill>
                  <a:srgbClr val="0E0E0E"/>
                </a:solidFill>
                <a:effectLst/>
                <a:latin typeface=".SF NS"/>
              </a:rPr>
              <a:t> retorna una función que recuerda el valor de </a:t>
            </a:r>
            <a:r>
              <a:rPr lang="es-ES" dirty="0" err="1">
                <a:solidFill>
                  <a:srgbClr val="0E0E0E"/>
                </a:solidFill>
                <a:effectLst/>
                <a:latin typeface=".AppleSystemUIFontMonospaced"/>
              </a:rPr>
              <a:t>greeting</a:t>
            </a:r>
            <a:r>
              <a:rPr lang="es-ES" dirty="0">
                <a:solidFill>
                  <a:srgbClr val="0E0E0E"/>
                </a:solidFill>
                <a:effectLst/>
                <a:latin typeface=".SF NS"/>
              </a:rPr>
              <a:t> cuando fue creada. Esto permite crear saludos personalizados sin modificar la función.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FA3A4E-4949-485C-91D5-AC67169D0748}"/>
              </a:ext>
            </a:extLst>
          </p:cNvPr>
          <p:cNvSpPr txBox="1"/>
          <p:nvPr/>
        </p:nvSpPr>
        <p:spPr>
          <a:xfrm>
            <a:off x="269075" y="4375439"/>
            <a:ext cx="434465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function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createGreeter</a:t>
            </a:r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greeting</a:t>
            </a:r>
            <a:r>
              <a:rPr lang="es-ES" dirty="0">
                <a:solidFill>
                  <a:schemeClr val="tx1"/>
                </a:solidFill>
              </a:rPr>
              <a:t>) {</a:t>
            </a:r>
          </a:p>
          <a:p>
            <a:r>
              <a:rPr lang="es-ES" dirty="0">
                <a:solidFill>
                  <a:schemeClr val="tx1"/>
                </a:solidFill>
              </a:rPr>
              <a:t>    </a:t>
            </a:r>
            <a:r>
              <a:rPr lang="es-ES" dirty="0" err="1">
                <a:solidFill>
                  <a:schemeClr val="tx1"/>
                </a:solidFill>
              </a:rPr>
              <a:t>return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function</a:t>
            </a:r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name</a:t>
            </a:r>
            <a:r>
              <a:rPr lang="es-ES" dirty="0">
                <a:solidFill>
                  <a:schemeClr val="tx1"/>
                </a:solidFill>
              </a:rPr>
              <a:t>) {</a:t>
            </a:r>
          </a:p>
          <a:p>
            <a:r>
              <a:rPr lang="es-ES" dirty="0">
                <a:solidFill>
                  <a:schemeClr val="tx1"/>
                </a:solidFill>
              </a:rPr>
              <a:t>        </a:t>
            </a:r>
            <a:r>
              <a:rPr lang="es-ES" dirty="0" err="1">
                <a:solidFill>
                  <a:schemeClr val="tx1"/>
                </a:solidFill>
              </a:rPr>
              <a:t>console.log</a:t>
            </a:r>
            <a:r>
              <a:rPr lang="es-ES" dirty="0">
                <a:solidFill>
                  <a:schemeClr val="tx1"/>
                </a:solidFill>
              </a:rPr>
              <a:t>(`${</a:t>
            </a:r>
            <a:r>
              <a:rPr lang="es-ES" dirty="0" err="1">
                <a:solidFill>
                  <a:schemeClr val="tx1"/>
                </a:solidFill>
              </a:rPr>
              <a:t>greeting</a:t>
            </a:r>
            <a:r>
              <a:rPr lang="es-ES" dirty="0">
                <a:solidFill>
                  <a:schemeClr val="tx1"/>
                </a:solidFill>
              </a:rPr>
              <a:t>}, ${</a:t>
            </a:r>
            <a:r>
              <a:rPr lang="es-ES" dirty="0" err="1">
                <a:solidFill>
                  <a:schemeClr val="tx1"/>
                </a:solidFill>
              </a:rPr>
              <a:t>name</a:t>
            </a:r>
            <a:r>
              <a:rPr lang="es-ES" dirty="0">
                <a:solidFill>
                  <a:schemeClr val="tx1"/>
                </a:solidFill>
              </a:rPr>
              <a:t>}!`);</a:t>
            </a:r>
          </a:p>
          <a:p>
            <a:r>
              <a:rPr lang="es-ES" dirty="0">
                <a:solidFill>
                  <a:schemeClr val="tx1"/>
                </a:solidFill>
              </a:rPr>
              <a:t>    };</a:t>
            </a:r>
          </a:p>
          <a:p>
            <a:r>
              <a:rPr lang="es-E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2685B0F-D5D9-4218-AA6B-0DDD24FE394E}"/>
              </a:ext>
            </a:extLst>
          </p:cNvPr>
          <p:cNvSpPr txBox="1"/>
          <p:nvPr/>
        </p:nvSpPr>
        <p:spPr>
          <a:xfrm>
            <a:off x="269075" y="3925820"/>
            <a:ext cx="34745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Declaración de la función.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D602FFC-72CB-4E56-9C81-01E51495B06B}"/>
              </a:ext>
            </a:extLst>
          </p:cNvPr>
          <p:cNvSpPr txBox="1"/>
          <p:nvPr/>
        </p:nvSpPr>
        <p:spPr>
          <a:xfrm>
            <a:off x="6464772" y="4375439"/>
            <a:ext cx="4344657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const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sayHello</a:t>
            </a:r>
            <a:r>
              <a:rPr lang="es-ES" dirty="0">
                <a:solidFill>
                  <a:schemeClr val="tx1"/>
                </a:solidFill>
              </a:rPr>
              <a:t> = </a:t>
            </a:r>
            <a:r>
              <a:rPr lang="es-ES" dirty="0" err="1">
                <a:solidFill>
                  <a:schemeClr val="tx1"/>
                </a:solidFill>
              </a:rPr>
              <a:t>createGreeter</a:t>
            </a:r>
            <a:r>
              <a:rPr lang="es-ES" dirty="0">
                <a:solidFill>
                  <a:schemeClr val="tx1"/>
                </a:solidFill>
              </a:rPr>
              <a:t>("</a:t>
            </a:r>
            <a:r>
              <a:rPr lang="es-ES" dirty="0" err="1">
                <a:solidFill>
                  <a:schemeClr val="tx1"/>
                </a:solidFill>
              </a:rPr>
              <a:t>Hello</a:t>
            </a:r>
            <a:r>
              <a:rPr lang="es-ES" dirty="0">
                <a:solidFill>
                  <a:schemeClr val="tx1"/>
                </a:solidFill>
              </a:rPr>
              <a:t>");</a:t>
            </a:r>
          </a:p>
          <a:p>
            <a:r>
              <a:rPr lang="es-ES" dirty="0" err="1">
                <a:solidFill>
                  <a:schemeClr val="tx1"/>
                </a:solidFill>
              </a:rPr>
              <a:t>const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sayHola</a:t>
            </a:r>
            <a:r>
              <a:rPr lang="es-ES" dirty="0">
                <a:solidFill>
                  <a:schemeClr val="tx1"/>
                </a:solidFill>
              </a:rPr>
              <a:t> = </a:t>
            </a:r>
            <a:r>
              <a:rPr lang="es-ES" dirty="0" err="1">
                <a:solidFill>
                  <a:schemeClr val="tx1"/>
                </a:solidFill>
              </a:rPr>
              <a:t>createGreeter</a:t>
            </a:r>
            <a:r>
              <a:rPr lang="es-ES" dirty="0">
                <a:solidFill>
                  <a:schemeClr val="tx1"/>
                </a:solidFill>
              </a:rPr>
              <a:t>("Hola");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sayHello</a:t>
            </a:r>
            <a:r>
              <a:rPr lang="es-ES" dirty="0">
                <a:solidFill>
                  <a:schemeClr val="tx1"/>
                </a:solidFill>
              </a:rPr>
              <a:t>("Alice"); // </a:t>
            </a:r>
            <a:r>
              <a:rPr lang="es-ES" dirty="0" err="1">
                <a:solidFill>
                  <a:schemeClr val="tx1"/>
                </a:solidFill>
              </a:rPr>
              <a:t>Hello</a:t>
            </a:r>
            <a:r>
              <a:rPr lang="es-ES" dirty="0">
                <a:solidFill>
                  <a:schemeClr val="tx1"/>
                </a:solidFill>
              </a:rPr>
              <a:t>, Alice!</a:t>
            </a:r>
          </a:p>
          <a:p>
            <a:r>
              <a:rPr lang="es-ES" dirty="0" err="1">
                <a:solidFill>
                  <a:schemeClr val="tx1"/>
                </a:solidFill>
              </a:rPr>
              <a:t>sayHola</a:t>
            </a:r>
            <a:r>
              <a:rPr lang="es-ES" dirty="0">
                <a:solidFill>
                  <a:schemeClr val="tx1"/>
                </a:solidFill>
              </a:rPr>
              <a:t>("Carlos"); // Hola, Carlos!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889DB5-3917-4E20-A4D3-9E5AF788B5AD}"/>
              </a:ext>
            </a:extLst>
          </p:cNvPr>
          <p:cNvSpPr txBox="1"/>
          <p:nvPr/>
        </p:nvSpPr>
        <p:spPr>
          <a:xfrm>
            <a:off x="6464771" y="3919721"/>
            <a:ext cx="20875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Implementación.</a:t>
            </a:r>
          </a:p>
        </p:txBody>
      </p:sp>
    </p:spTree>
    <p:extLst>
      <p:ext uri="{BB962C8B-B14F-4D97-AF65-F5344CB8AC3E}">
        <p14:creationId xmlns:p14="http://schemas.microsoft.com/office/powerpoint/2010/main" val="2623562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05853C-6C76-5546-BDBB-C699334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Patrones de diseño - </a:t>
            </a:r>
            <a:r>
              <a:rPr lang="es-ES" dirty="0" err="1">
                <a:solidFill>
                  <a:schemeClr val="bg1"/>
                </a:solidFill>
              </a:rPr>
              <a:t>Singleton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F7F3D-B17A-B645-925A-F1F4EF33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75" y="2277074"/>
            <a:ext cx="11919750" cy="4476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E0E0E"/>
                </a:solidFill>
                <a:effectLst/>
                <a:latin typeface=".SF NS"/>
              </a:rPr>
              <a:t>Los patrones de diseño son soluciones comunes a problemas comunes en desarrollo de software. El patrón </a:t>
            </a:r>
            <a:r>
              <a:rPr lang="es-ES" dirty="0" err="1">
                <a:solidFill>
                  <a:srgbClr val="0E0E0E"/>
                </a:solidFill>
                <a:effectLst/>
                <a:latin typeface=".SF NS"/>
              </a:rPr>
              <a:t>Singleton</a:t>
            </a:r>
            <a:r>
              <a:rPr lang="es-ES" dirty="0">
                <a:solidFill>
                  <a:srgbClr val="0E0E0E"/>
                </a:solidFill>
                <a:effectLst/>
                <a:latin typeface=".SF NS"/>
              </a:rPr>
              <a:t> asegura que solo haya una instancia de un objeto en toda la aplicación, y proporciona un único punto de acceso.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FA3A4E-4949-485C-91D5-AC67169D0748}"/>
              </a:ext>
            </a:extLst>
          </p:cNvPr>
          <p:cNvSpPr txBox="1"/>
          <p:nvPr/>
        </p:nvSpPr>
        <p:spPr>
          <a:xfrm>
            <a:off x="269075" y="2831051"/>
            <a:ext cx="4800952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Singleton</a:t>
            </a:r>
            <a:r>
              <a:rPr lang="es-ES" dirty="0"/>
              <a:t> = (</a:t>
            </a:r>
            <a:r>
              <a:rPr lang="es-ES" dirty="0" err="1"/>
              <a:t>function</a:t>
            </a:r>
            <a:r>
              <a:rPr lang="es-ES" dirty="0"/>
              <a:t>() {</a:t>
            </a:r>
          </a:p>
          <a:p>
            <a:r>
              <a:rPr lang="es-ES" dirty="0"/>
              <a:t>    </a:t>
            </a: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;</a:t>
            </a:r>
          </a:p>
          <a:p>
            <a:r>
              <a:rPr lang="es-ES" dirty="0"/>
              <a:t>   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createInstance</a:t>
            </a:r>
            <a:r>
              <a:rPr lang="es-ES" dirty="0"/>
              <a:t>() {</a:t>
            </a:r>
          </a:p>
          <a:p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{ </a:t>
            </a:r>
            <a:r>
              <a:rPr lang="es-ES" dirty="0" err="1"/>
              <a:t>message</a:t>
            </a:r>
            <a:r>
              <a:rPr lang="es-ES" dirty="0"/>
              <a:t>: "Soy la única instancia" };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{</a:t>
            </a:r>
          </a:p>
          <a:p>
            <a:r>
              <a:rPr lang="es-ES" dirty="0"/>
              <a:t>        </a:t>
            </a:r>
            <a:r>
              <a:rPr lang="es-ES" dirty="0" err="1"/>
              <a:t>getInstance</a:t>
            </a:r>
            <a:r>
              <a:rPr lang="es-ES" dirty="0"/>
              <a:t>: </a:t>
            </a:r>
            <a:r>
              <a:rPr lang="es-ES" dirty="0" err="1"/>
              <a:t>function</a:t>
            </a:r>
            <a:r>
              <a:rPr lang="es-ES" dirty="0"/>
              <a:t>() {</a:t>
            </a:r>
          </a:p>
          <a:p>
            <a:r>
              <a:rPr lang="es-ES" dirty="0"/>
              <a:t>            </a:t>
            </a:r>
            <a:r>
              <a:rPr lang="es-ES" dirty="0" err="1"/>
              <a:t>if</a:t>
            </a:r>
            <a:r>
              <a:rPr lang="es-ES" dirty="0"/>
              <a:t> (!</a:t>
            </a:r>
            <a:r>
              <a:rPr lang="es-ES" dirty="0" err="1"/>
              <a:t>instance</a:t>
            </a:r>
            <a:r>
              <a:rPr lang="es-ES" dirty="0"/>
              <a:t>) {</a:t>
            </a:r>
          </a:p>
          <a:p>
            <a:r>
              <a:rPr lang="es-ES" dirty="0"/>
              <a:t>                </a:t>
            </a:r>
            <a:r>
              <a:rPr lang="es-ES" dirty="0" err="1"/>
              <a:t>instance</a:t>
            </a:r>
            <a:r>
              <a:rPr lang="es-ES" dirty="0"/>
              <a:t> = </a:t>
            </a:r>
            <a:r>
              <a:rPr lang="es-ES" dirty="0" err="1"/>
              <a:t>createInstance</a:t>
            </a:r>
            <a:r>
              <a:rPr lang="es-ES" dirty="0"/>
              <a:t>();</a:t>
            </a:r>
          </a:p>
          <a:p>
            <a:r>
              <a:rPr lang="es-ES" dirty="0"/>
              <a:t>            }</a:t>
            </a:r>
          </a:p>
          <a:p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;</a:t>
            </a:r>
          </a:p>
          <a:p>
            <a:r>
              <a:rPr lang="es-ES" dirty="0"/>
              <a:t>        }</a:t>
            </a:r>
          </a:p>
          <a:p>
            <a:r>
              <a:rPr lang="es-ES" dirty="0"/>
              <a:t>    };</a:t>
            </a:r>
          </a:p>
          <a:p>
            <a:r>
              <a:rPr lang="es-ES" dirty="0"/>
              <a:t>})();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5B55F8-0283-4DBC-9A90-420AAC26BD95}"/>
              </a:ext>
            </a:extLst>
          </p:cNvPr>
          <p:cNvSpPr txBox="1"/>
          <p:nvPr/>
        </p:nvSpPr>
        <p:spPr>
          <a:xfrm>
            <a:off x="6096000" y="2831051"/>
            <a:ext cx="480095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const</a:t>
            </a:r>
            <a:r>
              <a:rPr lang="es-ES" dirty="0"/>
              <a:t> instance1 = </a:t>
            </a:r>
            <a:r>
              <a:rPr lang="es-ES" dirty="0" err="1"/>
              <a:t>Singleton.getInstance</a:t>
            </a:r>
            <a:r>
              <a:rPr lang="es-ES" dirty="0"/>
              <a:t>();</a:t>
            </a:r>
          </a:p>
          <a:p>
            <a:r>
              <a:rPr lang="es-ES" dirty="0" err="1"/>
              <a:t>const</a:t>
            </a:r>
            <a:r>
              <a:rPr lang="es-ES" dirty="0"/>
              <a:t> instance2 = </a:t>
            </a:r>
            <a:r>
              <a:rPr lang="es-ES" dirty="0" err="1"/>
              <a:t>Singleton.getInstance</a:t>
            </a:r>
            <a:r>
              <a:rPr lang="es-ES" dirty="0"/>
              <a:t>();</a:t>
            </a:r>
          </a:p>
          <a:p>
            <a:r>
              <a:rPr lang="es-ES" dirty="0" err="1"/>
              <a:t>console.log</a:t>
            </a:r>
            <a:r>
              <a:rPr lang="es-ES" dirty="0"/>
              <a:t>(instance1 === instance2); // true</a:t>
            </a:r>
          </a:p>
        </p:txBody>
      </p:sp>
    </p:spTree>
    <p:extLst>
      <p:ext uri="{BB962C8B-B14F-4D97-AF65-F5344CB8AC3E}">
        <p14:creationId xmlns:p14="http://schemas.microsoft.com/office/powerpoint/2010/main" val="1266913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EB5BC-E8D7-6422-16B2-BE4EA6145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dondear rectángulo de esquina del mismo lado 8">
            <a:extLst>
              <a:ext uri="{FF2B5EF4-FFF2-40B4-BE49-F238E27FC236}">
                <a16:creationId xmlns:a16="http://schemas.microsoft.com/office/drawing/2014/main" id="{B248C5C9-941D-B3AC-48ED-38D85739F04C}"/>
              </a:ext>
            </a:extLst>
          </p:cNvPr>
          <p:cNvSpPr/>
          <p:nvPr/>
        </p:nvSpPr>
        <p:spPr>
          <a:xfrm flipV="1">
            <a:off x="3175" y="12836"/>
            <a:ext cx="12188825" cy="1772097"/>
          </a:xfrm>
          <a:prstGeom prst="round2Same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D4FDDF-A609-147A-9EF2-D29254B2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22101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Patrones de diseño - </a:t>
            </a:r>
            <a:r>
              <a:rPr lang="es-ES" dirty="0" err="1"/>
              <a:t>Observer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4E2F7-F2F6-0D8F-204D-3510BF84C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74" y="1946500"/>
            <a:ext cx="11919750" cy="4476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E0E0E"/>
                </a:solidFill>
                <a:effectLst/>
                <a:latin typeface=".SF NS"/>
              </a:rPr>
              <a:t>El patrón </a:t>
            </a:r>
            <a:r>
              <a:rPr lang="es-ES" dirty="0" err="1">
                <a:solidFill>
                  <a:srgbClr val="0E0E0E"/>
                </a:solidFill>
                <a:effectLst/>
                <a:latin typeface=".SF NS"/>
              </a:rPr>
              <a:t>Observer</a:t>
            </a:r>
            <a:r>
              <a:rPr lang="es-ES" dirty="0">
                <a:solidFill>
                  <a:srgbClr val="0E0E0E"/>
                </a:solidFill>
                <a:effectLst/>
                <a:latin typeface=".SF NS"/>
              </a:rPr>
              <a:t> permite que un objeto (“</a:t>
            </a:r>
            <a:r>
              <a:rPr lang="es-ES" dirty="0" err="1">
                <a:solidFill>
                  <a:srgbClr val="0E0E0E"/>
                </a:solidFill>
                <a:effectLst/>
                <a:latin typeface=".SF NS"/>
              </a:rPr>
              <a:t>subject</a:t>
            </a:r>
            <a:r>
              <a:rPr lang="es-ES" dirty="0">
                <a:solidFill>
                  <a:srgbClr val="0E0E0E"/>
                </a:solidFill>
                <a:effectLst/>
                <a:latin typeface=".SF NS"/>
              </a:rPr>
              <a:t>”) mantenga una lista de “observadores” que deben ser notificados de cualquier cambio de estado.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340754-C08B-0AED-FE04-6F6C6964191C}"/>
              </a:ext>
            </a:extLst>
          </p:cNvPr>
          <p:cNvSpPr txBox="1"/>
          <p:nvPr/>
        </p:nvSpPr>
        <p:spPr>
          <a:xfrm>
            <a:off x="269074" y="2555765"/>
            <a:ext cx="5626757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Subject</a:t>
            </a:r>
            <a:r>
              <a:rPr lang="es-ES" dirty="0"/>
              <a:t> {</a:t>
            </a:r>
          </a:p>
          <a:p>
            <a:r>
              <a:rPr lang="es-ES" dirty="0"/>
              <a:t>    constructor() {</a:t>
            </a:r>
          </a:p>
          <a:p>
            <a:r>
              <a:rPr lang="es-ES" dirty="0"/>
              <a:t>        </a:t>
            </a:r>
            <a:r>
              <a:rPr lang="es-ES" dirty="0" err="1"/>
              <a:t>this.observers</a:t>
            </a:r>
            <a:r>
              <a:rPr lang="es-ES" dirty="0"/>
              <a:t> = [];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    subscribe(</a:t>
            </a:r>
            <a:r>
              <a:rPr lang="es-ES" dirty="0" err="1"/>
              <a:t>observer</a:t>
            </a:r>
            <a:r>
              <a:rPr lang="es-ES" dirty="0"/>
              <a:t>) {</a:t>
            </a:r>
          </a:p>
          <a:p>
            <a:r>
              <a:rPr lang="es-ES" dirty="0"/>
              <a:t>        </a:t>
            </a:r>
            <a:r>
              <a:rPr lang="es-ES" dirty="0" err="1"/>
              <a:t>this.observers.push</a:t>
            </a:r>
            <a:r>
              <a:rPr lang="es-ES" dirty="0"/>
              <a:t>(</a:t>
            </a:r>
            <a:r>
              <a:rPr lang="es-ES" dirty="0" err="1"/>
              <a:t>observer</a:t>
            </a:r>
            <a:r>
              <a:rPr lang="es-ES" dirty="0"/>
              <a:t>);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    </a:t>
            </a:r>
            <a:r>
              <a:rPr lang="es-ES" dirty="0" err="1"/>
              <a:t>unsubscribe</a:t>
            </a:r>
            <a:r>
              <a:rPr lang="es-ES" dirty="0"/>
              <a:t>(</a:t>
            </a:r>
            <a:r>
              <a:rPr lang="es-ES" dirty="0" err="1"/>
              <a:t>observer</a:t>
            </a:r>
            <a:r>
              <a:rPr lang="es-ES" dirty="0"/>
              <a:t>) {</a:t>
            </a:r>
          </a:p>
          <a:p>
            <a:r>
              <a:rPr lang="es-ES" dirty="0"/>
              <a:t>        </a:t>
            </a:r>
            <a:r>
              <a:rPr lang="es-ES" dirty="0" err="1"/>
              <a:t>this.observers</a:t>
            </a:r>
            <a:r>
              <a:rPr lang="es-ES" dirty="0"/>
              <a:t> = </a:t>
            </a:r>
            <a:r>
              <a:rPr lang="es-ES" dirty="0" err="1"/>
              <a:t>this.observers.filter</a:t>
            </a:r>
            <a:r>
              <a:rPr lang="es-ES" dirty="0"/>
              <a:t>(</a:t>
            </a:r>
            <a:r>
              <a:rPr lang="es-ES" dirty="0" err="1"/>
              <a:t>obs</a:t>
            </a:r>
            <a:r>
              <a:rPr lang="es-ES" dirty="0"/>
              <a:t> =&gt; </a:t>
            </a:r>
            <a:r>
              <a:rPr lang="es-ES" dirty="0" err="1"/>
              <a:t>obs</a:t>
            </a:r>
            <a:r>
              <a:rPr lang="es-ES" dirty="0"/>
              <a:t> !== </a:t>
            </a:r>
            <a:r>
              <a:rPr lang="es-ES" dirty="0" err="1"/>
              <a:t>observer</a:t>
            </a:r>
            <a:r>
              <a:rPr lang="es-ES" dirty="0"/>
              <a:t>);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    </a:t>
            </a:r>
            <a:r>
              <a:rPr lang="es-ES" dirty="0" err="1"/>
              <a:t>notify</a:t>
            </a:r>
            <a:r>
              <a:rPr lang="es-ES" dirty="0"/>
              <a:t>(data) {</a:t>
            </a:r>
          </a:p>
          <a:p>
            <a:r>
              <a:rPr lang="es-ES" dirty="0"/>
              <a:t>        </a:t>
            </a:r>
            <a:r>
              <a:rPr lang="es-ES" dirty="0" err="1"/>
              <a:t>this.observers.forEach</a:t>
            </a:r>
            <a:r>
              <a:rPr lang="es-ES" dirty="0"/>
              <a:t>(</a:t>
            </a:r>
            <a:r>
              <a:rPr lang="es-ES" dirty="0" err="1"/>
              <a:t>observer</a:t>
            </a:r>
            <a:r>
              <a:rPr lang="es-ES" dirty="0"/>
              <a:t> =&gt; </a:t>
            </a:r>
            <a:r>
              <a:rPr lang="es-ES" dirty="0" err="1"/>
              <a:t>observer</a:t>
            </a:r>
            <a:r>
              <a:rPr lang="es-ES" dirty="0"/>
              <a:t>(data));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75093B-BAC6-B548-83DC-1E9D8D5B570F}"/>
              </a:ext>
            </a:extLst>
          </p:cNvPr>
          <p:cNvSpPr txBox="1"/>
          <p:nvPr/>
        </p:nvSpPr>
        <p:spPr>
          <a:xfrm>
            <a:off x="5895831" y="2555765"/>
            <a:ext cx="6292993" cy="42780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err="1"/>
              <a:t>const</a:t>
            </a:r>
            <a:r>
              <a:rPr lang="es-ES" sz="1600" dirty="0"/>
              <a:t> </a:t>
            </a:r>
            <a:r>
              <a:rPr lang="es-ES" sz="1600" dirty="0" err="1"/>
              <a:t>newsAgency</a:t>
            </a:r>
            <a:r>
              <a:rPr lang="es-ES" sz="1600" dirty="0"/>
              <a:t> = new </a:t>
            </a:r>
            <a:r>
              <a:rPr lang="es-ES" sz="1600" dirty="0" err="1"/>
              <a:t>Subject</a:t>
            </a:r>
            <a:r>
              <a:rPr lang="es-ES" sz="1600" dirty="0"/>
              <a:t>();</a:t>
            </a:r>
          </a:p>
          <a:p>
            <a:endParaRPr lang="es-ES" sz="1600" dirty="0"/>
          </a:p>
          <a:p>
            <a:r>
              <a:rPr lang="es-ES" sz="1600" dirty="0"/>
              <a:t>// </a:t>
            </a:r>
            <a:r>
              <a:rPr lang="es-ES" sz="1600" dirty="0" err="1"/>
              <a:t>Observers</a:t>
            </a:r>
            <a:endParaRPr lang="es-ES" sz="1600" dirty="0"/>
          </a:p>
          <a:p>
            <a:r>
              <a:rPr lang="es-ES" sz="1600" dirty="0" err="1"/>
              <a:t>const</a:t>
            </a:r>
            <a:r>
              <a:rPr lang="es-ES" sz="1600" dirty="0"/>
              <a:t> subscriber1 = (</a:t>
            </a:r>
            <a:r>
              <a:rPr lang="es-ES" sz="1600" dirty="0" err="1"/>
              <a:t>news</a:t>
            </a:r>
            <a:r>
              <a:rPr lang="es-ES" sz="1600" dirty="0"/>
              <a:t>) =&gt; </a:t>
            </a:r>
            <a:r>
              <a:rPr lang="es-ES" sz="1600" dirty="0" err="1"/>
              <a:t>console.log</a:t>
            </a:r>
            <a:r>
              <a:rPr lang="es-ES" sz="1600" dirty="0"/>
              <a:t>("</a:t>
            </a:r>
            <a:r>
              <a:rPr lang="es-ES" sz="1600" dirty="0" err="1"/>
              <a:t>Subscriber</a:t>
            </a:r>
            <a:r>
              <a:rPr lang="es-ES" sz="1600" dirty="0"/>
              <a:t> 1 recibió:", </a:t>
            </a:r>
            <a:r>
              <a:rPr lang="es-ES" sz="1600" dirty="0" err="1"/>
              <a:t>news</a:t>
            </a:r>
            <a:r>
              <a:rPr lang="es-ES" sz="1600" dirty="0"/>
              <a:t>);</a:t>
            </a:r>
          </a:p>
          <a:p>
            <a:r>
              <a:rPr lang="es-ES" sz="1600" dirty="0" err="1"/>
              <a:t>const</a:t>
            </a:r>
            <a:r>
              <a:rPr lang="es-ES" sz="1600" dirty="0"/>
              <a:t> subscriber2 = (</a:t>
            </a:r>
            <a:r>
              <a:rPr lang="es-ES" sz="1600" dirty="0" err="1"/>
              <a:t>news</a:t>
            </a:r>
            <a:r>
              <a:rPr lang="es-ES" sz="1600" dirty="0"/>
              <a:t>) =&gt; </a:t>
            </a:r>
            <a:r>
              <a:rPr lang="es-ES" sz="1600" dirty="0" err="1"/>
              <a:t>console.log</a:t>
            </a:r>
            <a:r>
              <a:rPr lang="es-ES" sz="1600" dirty="0"/>
              <a:t>("</a:t>
            </a:r>
            <a:r>
              <a:rPr lang="es-ES" sz="1600" dirty="0" err="1"/>
              <a:t>Subscriber</a:t>
            </a:r>
            <a:r>
              <a:rPr lang="es-ES" sz="1600" dirty="0"/>
              <a:t> 2 recibió:", </a:t>
            </a:r>
            <a:r>
              <a:rPr lang="es-ES" sz="1600" dirty="0" err="1"/>
              <a:t>news</a:t>
            </a:r>
            <a:r>
              <a:rPr lang="es-ES" sz="1600" dirty="0"/>
              <a:t>);</a:t>
            </a:r>
          </a:p>
          <a:p>
            <a:endParaRPr lang="es-ES" sz="1600" dirty="0"/>
          </a:p>
          <a:p>
            <a:r>
              <a:rPr lang="es-ES" sz="1600" dirty="0" err="1"/>
              <a:t>newsAgency.subscribe</a:t>
            </a:r>
            <a:r>
              <a:rPr lang="es-ES" sz="1600" dirty="0"/>
              <a:t>(subscriber1);</a:t>
            </a:r>
          </a:p>
          <a:p>
            <a:r>
              <a:rPr lang="es-ES" sz="1600" dirty="0" err="1"/>
              <a:t>newsAgency.subscribe</a:t>
            </a:r>
            <a:r>
              <a:rPr lang="es-ES" sz="1600" dirty="0"/>
              <a:t>(subscriber2);</a:t>
            </a:r>
          </a:p>
          <a:p>
            <a:endParaRPr lang="es-ES" sz="1600" dirty="0"/>
          </a:p>
          <a:p>
            <a:r>
              <a:rPr lang="es-ES" sz="1600" dirty="0"/>
              <a:t>// Cuando hay noticias, se notifica a todos los observadores</a:t>
            </a:r>
          </a:p>
          <a:p>
            <a:r>
              <a:rPr lang="es-ES" sz="1600" dirty="0" err="1"/>
              <a:t>newsAgency.notify</a:t>
            </a:r>
            <a:r>
              <a:rPr lang="es-ES" sz="1600" dirty="0"/>
              <a:t>("Nueva noticia sobre JavaScript"); // Ambos reciben la notificación</a:t>
            </a:r>
          </a:p>
          <a:p>
            <a:endParaRPr lang="es-ES" sz="1600" dirty="0"/>
          </a:p>
          <a:p>
            <a:r>
              <a:rPr lang="es-ES" sz="1600" dirty="0"/>
              <a:t>// </a:t>
            </a:r>
            <a:r>
              <a:rPr lang="es-ES" sz="1600" dirty="0" err="1"/>
              <a:t>Unsubscribe</a:t>
            </a:r>
            <a:endParaRPr lang="es-ES" sz="1600" dirty="0"/>
          </a:p>
          <a:p>
            <a:r>
              <a:rPr lang="es-ES" sz="1600" dirty="0" err="1"/>
              <a:t>newsAgency.unsubscribe</a:t>
            </a:r>
            <a:r>
              <a:rPr lang="es-ES" sz="1600" dirty="0"/>
              <a:t>(subscriber1);</a:t>
            </a:r>
          </a:p>
          <a:p>
            <a:r>
              <a:rPr lang="es-ES" sz="1600" dirty="0" err="1"/>
              <a:t>newsAgency.notify</a:t>
            </a:r>
            <a:r>
              <a:rPr lang="es-ES" sz="1600" dirty="0"/>
              <a:t>("Otra noticia"); // Solo </a:t>
            </a:r>
            <a:r>
              <a:rPr lang="es-ES" sz="1600" dirty="0" err="1"/>
              <a:t>Subscriber</a:t>
            </a:r>
            <a:r>
              <a:rPr lang="es-ES" sz="1600" dirty="0"/>
              <a:t> 2 recibe la notificación</a:t>
            </a:r>
          </a:p>
        </p:txBody>
      </p:sp>
    </p:spTree>
    <p:extLst>
      <p:ext uri="{BB962C8B-B14F-4D97-AF65-F5344CB8AC3E}">
        <p14:creationId xmlns:p14="http://schemas.microsoft.com/office/powerpoint/2010/main" val="178740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05853C-6C76-5546-BDBB-C699334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CONSTRUCTORES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F7F3D-B17A-B645-925A-F1F4EF33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92" y="1939391"/>
            <a:ext cx="11662989" cy="1055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Consolas"/>
                <a:sym typeface="Wingdings" panose="05000000000000000000" pitchFamily="2" charset="2"/>
              </a:rPr>
              <a:t>Los objetos que se crean mediante constructores, los tenemos que tratar como funciones.</a:t>
            </a:r>
            <a:endParaRPr lang="ca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FA3A4E-4949-485C-91D5-AC67169D0748}"/>
              </a:ext>
            </a:extLst>
          </p:cNvPr>
          <p:cNvSpPr txBox="1"/>
          <p:nvPr/>
        </p:nvSpPr>
        <p:spPr>
          <a:xfrm>
            <a:off x="260792" y="3187232"/>
            <a:ext cx="7015833" cy="36850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s-ES" b="1" dirty="0" err="1">
                <a:solidFill>
                  <a:schemeClr val="accent1"/>
                </a:solidFill>
              </a:rPr>
              <a:t>function</a:t>
            </a:r>
            <a:r>
              <a:rPr lang="es-ES" b="1" dirty="0">
                <a:solidFill>
                  <a:schemeClr val="accent1"/>
                </a:solidFill>
              </a:rPr>
              <a:t> </a:t>
            </a:r>
            <a:r>
              <a:rPr lang="es-ES" dirty="0">
                <a:solidFill>
                  <a:schemeClr val="accent4"/>
                </a:solidFill>
              </a:rPr>
              <a:t>persona </a:t>
            </a:r>
            <a:r>
              <a:rPr lang="es-ES" dirty="0">
                <a:solidFill>
                  <a:schemeClr val="accent6"/>
                </a:solidFill>
              </a:rPr>
              <a:t>(nombre, apellido, edad, </a:t>
            </a:r>
            <a:r>
              <a:rPr lang="es-ES" dirty="0" err="1">
                <a:solidFill>
                  <a:schemeClr val="accent6"/>
                </a:solidFill>
              </a:rPr>
              <a:t>fechaNacimiento</a:t>
            </a:r>
            <a:r>
              <a:rPr lang="es-ES" dirty="0">
                <a:solidFill>
                  <a:schemeClr val="accent6"/>
                </a:solidFill>
              </a:rPr>
              <a:t>, </a:t>
            </a:r>
            <a:r>
              <a:rPr lang="es-ES" dirty="0" err="1">
                <a:solidFill>
                  <a:schemeClr val="accent6"/>
                </a:solidFill>
              </a:rPr>
              <a:t>profesion</a:t>
            </a:r>
            <a:r>
              <a:rPr lang="es-ES" dirty="0">
                <a:solidFill>
                  <a:schemeClr val="accent6"/>
                </a:solidFill>
              </a:rPr>
              <a:t>)</a:t>
            </a:r>
            <a:r>
              <a:rPr lang="es-ES" dirty="0"/>
              <a:t> {</a:t>
            </a:r>
          </a:p>
          <a:p>
            <a:pPr lvl="1"/>
            <a:r>
              <a:rPr lang="es-ES" dirty="0" err="1"/>
              <a:t>this.</a:t>
            </a:r>
            <a:r>
              <a:rPr lang="es-ES" dirty="0" err="1">
                <a:solidFill>
                  <a:srgbClr val="000000"/>
                </a:solidFill>
              </a:rPr>
              <a:t>nombre</a:t>
            </a:r>
            <a:r>
              <a:rPr lang="es-ES" dirty="0">
                <a:solidFill>
                  <a:srgbClr val="000000"/>
                </a:solidFill>
              </a:rPr>
              <a:t>=</a:t>
            </a:r>
            <a:r>
              <a:rPr lang="es-ES" dirty="0">
                <a:solidFill>
                  <a:srgbClr val="FF0000"/>
                </a:solidFill>
              </a:rPr>
              <a:t>nombre</a:t>
            </a:r>
            <a:r>
              <a:rPr lang="es-ES" dirty="0">
                <a:solidFill>
                  <a:srgbClr val="000000"/>
                </a:solidFill>
              </a:rPr>
              <a:t>;</a:t>
            </a:r>
            <a:endParaRPr lang="es-ES" dirty="0">
              <a:solidFill>
                <a:schemeClr val="tx2"/>
              </a:solidFill>
              <a:cs typeface="Calibri"/>
            </a:endParaRPr>
          </a:p>
          <a:p>
            <a:pPr lvl="1"/>
            <a:r>
              <a:rPr lang="es-ES" dirty="0" err="1"/>
              <a:t>this.apellido</a:t>
            </a:r>
            <a:r>
              <a:rPr lang="es-ES" dirty="0"/>
              <a:t>=</a:t>
            </a:r>
            <a:r>
              <a:rPr lang="es-ES" dirty="0">
                <a:solidFill>
                  <a:srgbClr val="FF0000"/>
                </a:solidFill>
                <a:ea typeface="+mn-lt"/>
                <a:cs typeface="+mn-lt"/>
              </a:rPr>
              <a:t>apellido</a:t>
            </a:r>
            <a:r>
              <a:rPr lang="es-ES" dirty="0">
                <a:ea typeface="+mn-lt"/>
                <a:cs typeface="+mn-lt"/>
              </a:rPr>
              <a:t>;</a:t>
            </a:r>
            <a:endParaRPr lang="es-ES" dirty="0">
              <a:cs typeface="Calibri" panose="020F0502020204030204"/>
            </a:endParaRPr>
          </a:p>
          <a:p>
            <a:pPr lvl="1"/>
            <a:r>
              <a:rPr lang="es-ES" dirty="0" err="1"/>
              <a:t>this</a:t>
            </a:r>
            <a:r>
              <a:rPr lang="es-ES" dirty="0" err="1">
                <a:ea typeface="+mn-lt"/>
                <a:cs typeface="+mn-lt"/>
              </a:rPr>
              <a:t>.</a:t>
            </a:r>
            <a:r>
              <a:rPr lang="es-ES" dirty="0" err="1">
                <a:solidFill>
                  <a:schemeClr val="tx2"/>
                </a:solidFill>
              </a:rPr>
              <a:t>edad</a:t>
            </a:r>
            <a:r>
              <a:rPr lang="es-ES" dirty="0">
                <a:solidFill>
                  <a:schemeClr val="tx2"/>
                </a:solidFill>
              </a:rPr>
              <a:t>=</a:t>
            </a:r>
            <a:r>
              <a:rPr lang="es-ES" dirty="0">
                <a:solidFill>
                  <a:srgbClr val="FF0000"/>
                </a:solidFill>
                <a:ea typeface="+mn-lt"/>
                <a:cs typeface="+mn-lt"/>
              </a:rPr>
              <a:t>edad</a:t>
            </a:r>
            <a:r>
              <a:rPr lang="es-ES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</a:p>
          <a:p>
            <a:pPr lvl="1"/>
            <a:r>
              <a:rPr lang="es-ES" dirty="0" err="1">
                <a:solidFill>
                  <a:schemeClr val="tx2"/>
                </a:solidFill>
                <a:cs typeface="Calibri"/>
              </a:rPr>
              <a:t>this.profesion</a:t>
            </a:r>
            <a:r>
              <a:rPr lang="es-ES" dirty="0">
                <a:solidFill>
                  <a:schemeClr val="tx2"/>
                </a:solidFill>
                <a:cs typeface="Calibri"/>
              </a:rPr>
              <a:t>=</a:t>
            </a:r>
            <a:r>
              <a:rPr lang="es-ES" dirty="0" err="1">
                <a:solidFill>
                  <a:srgbClr val="FF0000"/>
                </a:solidFill>
                <a:cs typeface="Calibri"/>
              </a:rPr>
              <a:t>profesion</a:t>
            </a:r>
            <a:r>
              <a:rPr lang="es-ES" dirty="0">
                <a:solidFill>
                  <a:schemeClr val="tx2"/>
                </a:solidFill>
                <a:cs typeface="Calibri"/>
              </a:rPr>
              <a:t>;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/>
              <a:t>	</a:t>
            </a:r>
            <a:r>
              <a:rPr lang="es-ES" dirty="0" err="1">
                <a:ea typeface="+mn-lt"/>
                <a:cs typeface="+mn-lt"/>
              </a:rPr>
              <a:t>this.</a:t>
            </a:r>
            <a:r>
              <a:rPr lang="es-ES" dirty="0" err="1">
                <a:solidFill>
                  <a:schemeClr val="tx2"/>
                </a:solidFill>
              </a:rPr>
              <a:t>fechaNacimiento</a:t>
            </a:r>
            <a:r>
              <a:rPr lang="es-ES" dirty="0"/>
              <a:t>=</a:t>
            </a:r>
            <a:r>
              <a:rPr lang="es-ES" dirty="0" err="1">
                <a:solidFill>
                  <a:srgbClr val="FF0000"/>
                </a:solidFill>
                <a:ea typeface="+mn-lt"/>
                <a:cs typeface="+mn-lt"/>
              </a:rPr>
              <a:t>fechaNacimiento</a:t>
            </a:r>
            <a:r>
              <a:rPr lang="es-ES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  <a:endParaRPr lang="es-ES" dirty="0">
              <a:solidFill>
                <a:schemeClr val="tx2"/>
              </a:solidFill>
              <a:cs typeface="Calibri"/>
            </a:endParaRPr>
          </a:p>
          <a:p>
            <a:pPr lvl="1"/>
            <a:r>
              <a:rPr lang="es-ES" dirty="0" err="1">
                <a:solidFill>
                  <a:schemeClr val="tx2"/>
                </a:solidFill>
                <a:cs typeface="Calibri"/>
              </a:rPr>
              <a:t>this.setProfesion</a:t>
            </a:r>
            <a:r>
              <a:rPr lang="es-ES" dirty="0">
                <a:solidFill>
                  <a:schemeClr val="tx2"/>
                </a:solidFill>
                <a:cs typeface="Calibri"/>
              </a:rPr>
              <a:t> = </a:t>
            </a:r>
            <a:r>
              <a:rPr lang="es-ES" b="1" dirty="0" err="1">
                <a:solidFill>
                  <a:schemeClr val="accent1"/>
                </a:solidFill>
                <a:cs typeface="Calibri"/>
              </a:rPr>
              <a:t>function</a:t>
            </a:r>
            <a:r>
              <a:rPr lang="es-ES" dirty="0">
                <a:solidFill>
                  <a:schemeClr val="tx2"/>
                </a:solidFill>
                <a:cs typeface="Calibri"/>
              </a:rPr>
              <a:t>(</a:t>
            </a:r>
            <a:r>
              <a:rPr lang="es-ES" dirty="0" err="1">
                <a:solidFill>
                  <a:srgbClr val="FF0000"/>
                </a:solidFill>
                <a:cs typeface="Calibri"/>
              </a:rPr>
              <a:t>nuevaProfesion</a:t>
            </a:r>
            <a:r>
              <a:rPr lang="es-ES" dirty="0">
                <a:solidFill>
                  <a:schemeClr val="tx2"/>
                </a:solidFill>
                <a:cs typeface="Calibri"/>
              </a:rPr>
              <a:t>){</a:t>
            </a:r>
          </a:p>
          <a:p>
            <a:pPr lvl="1"/>
            <a:r>
              <a:rPr lang="es-ES" dirty="0" err="1">
                <a:solidFill>
                  <a:schemeClr val="tx2"/>
                </a:solidFill>
                <a:cs typeface="Calibri"/>
              </a:rPr>
              <a:t>this.profesion</a:t>
            </a:r>
            <a:r>
              <a:rPr lang="es-ES" dirty="0">
                <a:solidFill>
                  <a:schemeClr val="tx2"/>
                </a:solidFill>
                <a:cs typeface="Calibri"/>
              </a:rPr>
              <a:t>=</a:t>
            </a:r>
            <a:r>
              <a:rPr lang="es-ES" dirty="0" err="1">
                <a:solidFill>
                  <a:srgbClr val="FF0000"/>
                </a:solidFill>
                <a:cs typeface="Calibri"/>
              </a:rPr>
              <a:t>nuevaProfesion</a:t>
            </a:r>
            <a:r>
              <a:rPr lang="es-ES" dirty="0">
                <a:solidFill>
                  <a:schemeClr val="tx2"/>
                </a:solidFill>
                <a:cs typeface="Calibri"/>
              </a:rPr>
              <a:t>;</a:t>
            </a:r>
          </a:p>
          <a:p>
            <a:pPr lvl="1"/>
            <a:r>
              <a:rPr lang="es-ES" dirty="0">
                <a:solidFill>
                  <a:schemeClr val="tx2"/>
                </a:solidFill>
                <a:cs typeface="Calibri"/>
              </a:rPr>
              <a:t>}</a:t>
            </a:r>
          </a:p>
          <a:p>
            <a:pPr lvl="1"/>
            <a:r>
              <a:rPr lang="es-ES" dirty="0" err="1">
                <a:solidFill>
                  <a:schemeClr val="tx2"/>
                </a:solidFill>
                <a:ea typeface="+mn-lt"/>
                <a:cs typeface="+mn-lt"/>
              </a:rPr>
              <a:t>this.getProfesion</a:t>
            </a:r>
            <a:r>
              <a:rPr lang="es-ES" dirty="0">
                <a:solidFill>
                  <a:schemeClr val="tx2"/>
                </a:solidFill>
                <a:ea typeface="+mn-lt"/>
                <a:cs typeface="+mn-lt"/>
              </a:rPr>
              <a:t> = </a:t>
            </a:r>
            <a:r>
              <a:rPr lang="es-ES" b="1" dirty="0" err="1">
                <a:solidFill>
                  <a:schemeClr val="accent1"/>
                </a:solidFill>
                <a:ea typeface="+mn-lt"/>
                <a:cs typeface="+mn-lt"/>
              </a:rPr>
              <a:t>function</a:t>
            </a:r>
            <a:r>
              <a:rPr lang="es-ES" dirty="0">
                <a:solidFill>
                  <a:schemeClr val="tx2"/>
                </a:solidFill>
                <a:ea typeface="+mn-lt"/>
                <a:cs typeface="+mn-lt"/>
              </a:rPr>
              <a:t>(){</a:t>
            </a:r>
            <a:endParaRPr lang="en-US" dirty="0">
              <a:solidFill>
                <a:schemeClr val="tx2"/>
              </a:solidFill>
              <a:ea typeface="+mn-lt"/>
              <a:cs typeface="+mn-lt"/>
            </a:endParaRPr>
          </a:p>
          <a:p>
            <a:pPr lvl="1"/>
            <a:r>
              <a:rPr lang="es-ES" dirty="0" err="1">
                <a:solidFill>
                  <a:srgbClr val="FFC000"/>
                </a:solidFill>
                <a:ea typeface="+mn-lt"/>
                <a:cs typeface="+mn-lt"/>
              </a:rPr>
              <a:t>return</a:t>
            </a:r>
            <a:r>
              <a:rPr lang="es-ES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tx2"/>
                </a:solidFill>
                <a:ea typeface="+mn-lt"/>
                <a:cs typeface="+mn-lt"/>
              </a:rPr>
              <a:t>this.profesion</a:t>
            </a:r>
            <a:r>
              <a:rPr lang="es-ES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</a:p>
          <a:p>
            <a:pPr lvl="1"/>
            <a:r>
              <a:rPr lang="es-ES" dirty="0">
                <a:solidFill>
                  <a:schemeClr val="tx2"/>
                </a:solidFill>
                <a:ea typeface="+mn-lt"/>
                <a:cs typeface="+mn-lt"/>
              </a:rPr>
              <a:t>}</a:t>
            </a:r>
          </a:p>
          <a:p>
            <a:r>
              <a:rPr lang="es-ES" dirty="0"/>
              <a:t>};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2685B0F-D5D9-4218-AA6B-0DDD24FE394E}"/>
              </a:ext>
            </a:extLst>
          </p:cNvPr>
          <p:cNvSpPr txBox="1"/>
          <p:nvPr/>
        </p:nvSpPr>
        <p:spPr>
          <a:xfrm>
            <a:off x="260792" y="2694765"/>
            <a:ext cx="70075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latin typeface="Consolas"/>
                <a:sym typeface="Wingdings" panose="05000000000000000000" pitchFamily="2" charset="2"/>
              </a:rPr>
              <a:t>Podemos crear un constructor de la siguiente forma: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D602FFC-72CB-4E56-9C81-01E51495B06B}"/>
              </a:ext>
            </a:extLst>
          </p:cNvPr>
          <p:cNvSpPr txBox="1"/>
          <p:nvPr/>
        </p:nvSpPr>
        <p:spPr>
          <a:xfrm>
            <a:off x="7491387" y="3187232"/>
            <a:ext cx="43446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  <a:cs typeface="Calibri"/>
              </a:rPr>
              <a:t>var</a:t>
            </a:r>
            <a:r>
              <a:rPr lang="es-ES" dirty="0">
                <a:solidFill>
                  <a:schemeClr val="accent1"/>
                </a:solidFill>
                <a:cs typeface="Calibri"/>
              </a:rPr>
              <a:t> </a:t>
            </a:r>
            <a:r>
              <a:rPr lang="es-ES" dirty="0">
                <a:solidFill>
                  <a:srgbClr val="92D050"/>
                </a:solidFill>
                <a:cs typeface="Calibri"/>
              </a:rPr>
              <a:t>p1 </a:t>
            </a:r>
            <a:r>
              <a:rPr lang="es-ES" dirty="0">
                <a:solidFill>
                  <a:schemeClr val="accent1"/>
                </a:solidFill>
                <a:cs typeface="Calibri"/>
              </a:rPr>
              <a:t>= new </a:t>
            </a:r>
            <a:r>
              <a:rPr lang="es-ES" dirty="0">
                <a:solidFill>
                  <a:srgbClr val="92D050"/>
                </a:solidFill>
                <a:cs typeface="Calibri"/>
              </a:rPr>
              <a:t>persona</a:t>
            </a:r>
            <a:r>
              <a:rPr lang="es-ES" dirty="0">
                <a:solidFill>
                  <a:schemeClr val="accent1"/>
                </a:solidFill>
                <a:cs typeface="Calibri"/>
              </a:rPr>
              <a:t>(</a:t>
            </a:r>
            <a:r>
              <a:rPr lang="es-ES" dirty="0">
                <a:solidFill>
                  <a:srgbClr val="FFC000"/>
                </a:solidFill>
                <a:cs typeface="Calibri"/>
              </a:rPr>
              <a:t>"Javi", "Salvador", 40, "20/03/1981", "profesor"</a:t>
            </a:r>
            <a:r>
              <a:rPr lang="es-ES" dirty="0">
                <a:solidFill>
                  <a:schemeClr val="accent1"/>
                </a:solidFill>
                <a:cs typeface="Calibri"/>
              </a:rPr>
              <a:t>);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889DB5-3917-4E20-A4D3-9E5AF788B5AD}"/>
              </a:ext>
            </a:extLst>
          </p:cNvPr>
          <p:cNvSpPr txBox="1"/>
          <p:nvPr/>
        </p:nvSpPr>
        <p:spPr>
          <a:xfrm>
            <a:off x="7491387" y="2678200"/>
            <a:ext cx="43446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latin typeface="Consolas"/>
                <a:sym typeface="Wingdings" panose="05000000000000000000" pitchFamily="2" charset="2"/>
              </a:rPr>
              <a:t>Creamos así un objeto:</a:t>
            </a:r>
            <a:endParaRPr lang="ca-ES" dirty="0"/>
          </a:p>
        </p:txBody>
      </p:sp>
      <p:sp>
        <p:nvSpPr>
          <p:cNvPr id="11" name="CuadroTexto 15">
            <a:extLst>
              <a:ext uri="{FF2B5EF4-FFF2-40B4-BE49-F238E27FC236}">
                <a16:creationId xmlns:a16="http://schemas.microsoft.com/office/drawing/2014/main" id="{6DE0DF3E-08E4-43F5-A2ED-A810FA7175A9}"/>
              </a:ext>
            </a:extLst>
          </p:cNvPr>
          <p:cNvSpPr txBox="1"/>
          <p:nvPr/>
        </p:nvSpPr>
        <p:spPr>
          <a:xfrm>
            <a:off x="7483104" y="4810623"/>
            <a:ext cx="43446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s-ES" dirty="0">
                <a:solidFill>
                  <a:srgbClr val="92D050"/>
                </a:solidFill>
                <a:cs typeface="Calibri"/>
              </a:rPr>
              <a:t>p1</a:t>
            </a:r>
            <a:r>
              <a:rPr lang="es-ES" dirty="0">
                <a:solidFill>
                  <a:schemeClr val="accent1"/>
                </a:solidFill>
                <a:cs typeface="Calibri"/>
              </a:rPr>
              <a:t>.</a:t>
            </a:r>
            <a:r>
              <a:rPr lang="es-ES" dirty="0">
                <a:solidFill>
                  <a:srgbClr val="92D050"/>
                </a:solidFill>
                <a:cs typeface="Calibri"/>
              </a:rPr>
              <a:t>aficiones</a:t>
            </a:r>
            <a:r>
              <a:rPr lang="es-ES" dirty="0">
                <a:solidFill>
                  <a:schemeClr val="accent1"/>
                </a:solidFill>
                <a:cs typeface="Calibri"/>
              </a:rPr>
              <a:t>=</a:t>
            </a:r>
            <a:r>
              <a:rPr lang="es-ES" dirty="0">
                <a:solidFill>
                  <a:srgbClr val="FFC000"/>
                </a:solidFill>
                <a:cs typeface="Calibri"/>
              </a:rPr>
              <a:t>"pescar"</a:t>
            </a:r>
            <a:r>
              <a:rPr lang="es-ES" dirty="0">
                <a:solidFill>
                  <a:schemeClr val="accent1"/>
                </a:solidFill>
                <a:cs typeface="Calibri"/>
              </a:rPr>
              <a:t>;</a:t>
            </a:r>
          </a:p>
        </p:txBody>
      </p:sp>
      <p:sp>
        <p:nvSpPr>
          <p:cNvPr id="13" name="CuadroTexto 16">
            <a:extLst>
              <a:ext uri="{FF2B5EF4-FFF2-40B4-BE49-F238E27FC236}">
                <a16:creationId xmlns:a16="http://schemas.microsoft.com/office/drawing/2014/main" id="{A35EFB36-279E-4A62-8926-257F4506CC81}"/>
              </a:ext>
            </a:extLst>
          </p:cNvPr>
          <p:cNvSpPr txBox="1"/>
          <p:nvPr/>
        </p:nvSpPr>
        <p:spPr>
          <a:xfrm>
            <a:off x="7483104" y="3995134"/>
            <a:ext cx="434465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latin typeface="Consolas"/>
                <a:sym typeface="Wingdings" panose="05000000000000000000" pitchFamily="2" charset="2"/>
              </a:rPr>
              <a:t>Podemos añadir un campo nuevo al objeto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974509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05853C-6C76-5546-BDBB-C699334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PROPIEDADES DE LAS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F7F3D-B17A-B645-925A-F1F4EF33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44" y="2668261"/>
            <a:ext cx="11662989" cy="1055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Consolas"/>
                <a:sym typeface="Wingdings" panose="05000000000000000000" pitchFamily="2" charset="2"/>
              </a:rPr>
              <a:t>Podemos llamar a una función con menos parámetros de los definidos. Tenemos que controlarlo por código.</a:t>
            </a:r>
            <a:endParaRPr lang="ca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FA3A4E-4949-485C-91D5-AC67169D0748}"/>
              </a:ext>
            </a:extLst>
          </p:cNvPr>
          <p:cNvSpPr txBox="1"/>
          <p:nvPr/>
        </p:nvSpPr>
        <p:spPr>
          <a:xfrm>
            <a:off x="426444" y="3916102"/>
            <a:ext cx="7015833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s-ES" b="1" dirty="0" err="1">
                <a:solidFill>
                  <a:schemeClr val="accent1"/>
                </a:solidFill>
              </a:rPr>
              <a:t>function</a:t>
            </a:r>
            <a:r>
              <a:rPr lang="es-ES" b="1" dirty="0">
                <a:solidFill>
                  <a:schemeClr val="accent1"/>
                </a:solidFill>
              </a:rPr>
              <a:t> </a:t>
            </a:r>
            <a:r>
              <a:rPr lang="es-ES" dirty="0">
                <a:solidFill>
                  <a:schemeClr val="accent4"/>
                </a:solidFill>
              </a:rPr>
              <a:t>suma</a:t>
            </a:r>
            <a:r>
              <a:rPr lang="es-ES" dirty="0">
                <a:solidFill>
                  <a:schemeClr val="accent6"/>
                </a:solidFill>
              </a:rPr>
              <a:t>(</a:t>
            </a:r>
            <a:r>
              <a:rPr lang="es-ES" dirty="0" err="1">
                <a:solidFill>
                  <a:schemeClr val="accent6"/>
                </a:solidFill>
              </a:rPr>
              <a:t>a,b</a:t>
            </a:r>
            <a:r>
              <a:rPr lang="es-ES" dirty="0">
                <a:solidFill>
                  <a:schemeClr val="accent6"/>
                </a:solidFill>
              </a:rPr>
              <a:t>)</a:t>
            </a:r>
            <a:r>
              <a:rPr lang="es-ES" dirty="0"/>
              <a:t> {</a:t>
            </a:r>
          </a:p>
          <a:p>
            <a:pPr lvl="1"/>
            <a:r>
              <a:rPr lang="es-ES" dirty="0" err="1">
                <a:solidFill>
                  <a:srgbClr val="00B050"/>
                </a:solidFill>
              </a:rPr>
              <a:t>if</a:t>
            </a:r>
            <a:r>
              <a:rPr lang="es-ES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(b == </a:t>
            </a:r>
            <a:r>
              <a:rPr lang="es-ES" dirty="0" err="1">
                <a:solidFill>
                  <a:schemeClr val="accent2"/>
                </a:solidFill>
                <a:ea typeface="+mn-lt"/>
                <a:cs typeface="+mn-lt"/>
              </a:rPr>
              <a:t>undefined</a:t>
            </a:r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){</a:t>
            </a:r>
            <a:endParaRPr lang="es-ES" dirty="0"/>
          </a:p>
          <a:p>
            <a:pPr lvl="1"/>
            <a:r>
              <a:rPr lang="es-ES" dirty="0" err="1">
                <a:solidFill>
                  <a:srgbClr val="7030A0"/>
                </a:solidFill>
                <a:ea typeface="+mn-lt"/>
                <a:cs typeface="+mn-lt"/>
              </a:rPr>
              <a:t>return</a:t>
            </a:r>
            <a:r>
              <a:rPr lang="es-ES" dirty="0">
                <a:solidFill>
                  <a:srgbClr val="7030A0"/>
                </a:solidFill>
                <a:ea typeface="+mn-lt"/>
                <a:cs typeface="+mn-lt"/>
              </a:rPr>
              <a:t> </a:t>
            </a:r>
            <a:r>
              <a:rPr lang="es-ES" dirty="0">
                <a:solidFill>
                  <a:srgbClr val="FFC000"/>
                </a:solidFill>
                <a:ea typeface="+mn-lt"/>
                <a:cs typeface="+mn-lt"/>
              </a:rPr>
              <a:t>"No has introducido el segundo parámetro"</a:t>
            </a:r>
          </a:p>
          <a:p>
            <a:pPr lvl="1"/>
            <a:r>
              <a:rPr lang="es-ES" dirty="0">
                <a:solidFill>
                  <a:schemeClr val="tx2"/>
                </a:solidFill>
                <a:ea typeface="+mn-lt"/>
                <a:cs typeface="+mn-lt"/>
              </a:rPr>
              <a:t>}</a:t>
            </a:r>
          </a:p>
          <a:p>
            <a:pPr lvl="1"/>
            <a:r>
              <a:rPr lang="es-ES" dirty="0" err="1">
                <a:solidFill>
                  <a:srgbClr val="7030A0"/>
                </a:solidFill>
                <a:ea typeface="+mn-lt"/>
                <a:cs typeface="+mn-lt"/>
              </a:rPr>
              <a:t>return</a:t>
            </a:r>
            <a:r>
              <a:rPr lang="es-ES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tx2"/>
                </a:solidFill>
                <a:ea typeface="+mn-lt"/>
                <a:cs typeface="+mn-lt"/>
              </a:rPr>
              <a:t>a+b</a:t>
            </a:r>
            <a:r>
              <a:rPr lang="es-ES" dirty="0">
                <a:solidFill>
                  <a:schemeClr val="tx2"/>
                </a:solidFill>
                <a:ea typeface="+mn-lt"/>
                <a:cs typeface="+mn-lt"/>
              </a:rPr>
              <a:t>; </a:t>
            </a:r>
          </a:p>
          <a:p>
            <a:r>
              <a:rPr lang="es-E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96595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05853C-6C76-5546-BDBB-C699334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PROPIEDADES GLOBALES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F7F3D-B17A-B645-925A-F1F4EF33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44" y="2668261"/>
            <a:ext cx="11662989" cy="1055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latin typeface="Consolas"/>
              </a:rPr>
              <a:t>Javascript</a:t>
            </a:r>
            <a:r>
              <a:rPr lang="es-ES" dirty="0">
                <a:latin typeface="Consolas"/>
              </a:rPr>
              <a:t> dispone de varias propiedades globales de las que nos podemos beneficiar al programar: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FA3A4E-4949-485C-91D5-AC67169D0748}"/>
              </a:ext>
            </a:extLst>
          </p:cNvPr>
          <p:cNvSpPr txBox="1"/>
          <p:nvPr/>
        </p:nvSpPr>
        <p:spPr>
          <a:xfrm>
            <a:off x="426444" y="4048624"/>
            <a:ext cx="1089209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s-ES" b="1" dirty="0" err="1">
                <a:solidFill>
                  <a:schemeClr val="accent1"/>
                </a:solidFill>
                <a:cs typeface="Calibri"/>
              </a:rPr>
              <a:t>Infinity</a:t>
            </a:r>
            <a:r>
              <a:rPr lang="es-ES" b="1" dirty="0">
                <a:solidFill>
                  <a:schemeClr val="accent1"/>
                </a:solidFill>
                <a:cs typeface="Calibri"/>
              </a:rPr>
              <a:t>: 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Representa el valor numérico infinito. El navegador mostrará 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Infinity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 o –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Infinity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 dependiendo si hemos superado el límite superior o inferior de números.</a:t>
            </a:r>
          </a:p>
        </p:txBody>
      </p:sp>
      <p:sp>
        <p:nvSpPr>
          <p:cNvPr id="16" name="CuadroTexto 3">
            <a:extLst>
              <a:ext uri="{FF2B5EF4-FFF2-40B4-BE49-F238E27FC236}">
                <a16:creationId xmlns:a16="http://schemas.microsoft.com/office/drawing/2014/main" id="{A02CA91D-AADF-49B4-B860-7C905C73499A}"/>
              </a:ext>
            </a:extLst>
          </p:cNvPr>
          <p:cNvSpPr txBox="1"/>
          <p:nvPr/>
        </p:nvSpPr>
        <p:spPr>
          <a:xfrm>
            <a:off x="426444" y="4868602"/>
            <a:ext cx="108920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s-ES" b="1" dirty="0" err="1">
                <a:solidFill>
                  <a:schemeClr val="accent1"/>
                </a:solidFill>
                <a:cs typeface="Calibri"/>
              </a:rPr>
              <a:t>NaN</a:t>
            </a:r>
            <a:r>
              <a:rPr lang="es-ES" b="1" dirty="0">
                <a:solidFill>
                  <a:schemeClr val="accent1"/>
                </a:solidFill>
                <a:cs typeface="Calibri"/>
              </a:rPr>
              <a:t>: 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Significa 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Not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 a 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Number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.  La función 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isNaN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() nos indica si una variable es número o no.</a:t>
            </a:r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A81D7DB4-F171-4827-99BC-5CB52C408072}"/>
              </a:ext>
            </a:extLst>
          </p:cNvPr>
          <p:cNvSpPr txBox="1"/>
          <p:nvPr/>
        </p:nvSpPr>
        <p:spPr>
          <a:xfrm>
            <a:off x="426443" y="5473232"/>
            <a:ext cx="108920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s-ES" b="1" dirty="0" err="1">
                <a:solidFill>
                  <a:schemeClr val="accent1"/>
                </a:solidFill>
                <a:cs typeface="Calibri"/>
              </a:rPr>
              <a:t>Undefined</a:t>
            </a:r>
            <a:r>
              <a:rPr lang="es-ES" b="1" dirty="0">
                <a:solidFill>
                  <a:schemeClr val="accent1"/>
                </a:solidFill>
                <a:cs typeface="Calibri"/>
              </a:rPr>
              <a:t>: 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Indica que una variable no tiene ningún valor o no ha sido declarada.</a:t>
            </a:r>
          </a:p>
        </p:txBody>
      </p:sp>
    </p:spTree>
    <p:extLst>
      <p:ext uri="{BB962C8B-B14F-4D97-AF65-F5344CB8AC3E}">
        <p14:creationId xmlns:p14="http://schemas.microsoft.com/office/powerpoint/2010/main" val="336822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05853C-6C76-5546-BDBB-C699334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FUNCIONES GLOBALES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F7F3D-B17A-B645-925A-F1F4EF33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44" y="2668261"/>
            <a:ext cx="11662989" cy="1055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latin typeface="Consolas"/>
              </a:rPr>
              <a:t>Javascript</a:t>
            </a:r>
            <a:r>
              <a:rPr lang="es-ES" dirty="0">
                <a:latin typeface="Consolas"/>
              </a:rPr>
              <a:t> dispone de varias funciones globales de las que nos podemos beneficiar al programar: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FA3A4E-4949-485C-91D5-AC67169D0748}"/>
              </a:ext>
            </a:extLst>
          </p:cNvPr>
          <p:cNvSpPr txBox="1"/>
          <p:nvPr/>
        </p:nvSpPr>
        <p:spPr>
          <a:xfrm>
            <a:off x="426444" y="4048624"/>
            <a:ext cx="108920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s-ES" b="1" dirty="0" err="1">
                <a:solidFill>
                  <a:schemeClr val="accent1"/>
                </a:solidFill>
                <a:cs typeface="Calibri"/>
              </a:rPr>
              <a:t>encodeURI</a:t>
            </a:r>
            <a:r>
              <a:rPr lang="es-ES" b="1" dirty="0">
                <a:solidFill>
                  <a:schemeClr val="accent1"/>
                </a:solidFill>
                <a:cs typeface="Calibri"/>
              </a:rPr>
              <a:t>(): 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Codifica caracteres que no están permitidos en una URL.</a:t>
            </a:r>
          </a:p>
        </p:txBody>
      </p:sp>
      <p:sp>
        <p:nvSpPr>
          <p:cNvPr id="11" name="CuadroTexto 3">
            <a:extLst>
              <a:ext uri="{FF2B5EF4-FFF2-40B4-BE49-F238E27FC236}">
                <a16:creationId xmlns:a16="http://schemas.microsoft.com/office/drawing/2014/main" id="{84B057DE-7EA3-4AD1-B3D6-40501A3E14F4}"/>
              </a:ext>
            </a:extLst>
          </p:cNvPr>
          <p:cNvSpPr txBox="1"/>
          <p:nvPr/>
        </p:nvSpPr>
        <p:spPr>
          <a:xfrm>
            <a:off x="426444" y="4504167"/>
            <a:ext cx="108920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s-ES" b="1" dirty="0" err="1">
                <a:solidFill>
                  <a:schemeClr val="accent1"/>
                </a:solidFill>
                <a:cs typeface="Calibri"/>
              </a:rPr>
              <a:t>encodeURIComponent</a:t>
            </a:r>
            <a:r>
              <a:rPr lang="es-ES" b="1" dirty="0">
                <a:solidFill>
                  <a:schemeClr val="accent1"/>
                </a:solidFill>
                <a:cs typeface="Calibri"/>
              </a:rPr>
              <a:t>(): 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Codifica un componente que no están permitidos en una URL.</a:t>
            </a:r>
          </a:p>
        </p:txBody>
      </p:sp>
      <p:sp>
        <p:nvSpPr>
          <p:cNvPr id="13" name="CuadroTexto 3">
            <a:extLst>
              <a:ext uri="{FF2B5EF4-FFF2-40B4-BE49-F238E27FC236}">
                <a16:creationId xmlns:a16="http://schemas.microsoft.com/office/drawing/2014/main" id="{FC182E02-C10B-406E-B984-606B16D03C1B}"/>
              </a:ext>
            </a:extLst>
          </p:cNvPr>
          <p:cNvSpPr txBox="1"/>
          <p:nvPr/>
        </p:nvSpPr>
        <p:spPr>
          <a:xfrm>
            <a:off x="434726" y="5050819"/>
            <a:ext cx="108920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s-ES" b="1" dirty="0" err="1">
                <a:solidFill>
                  <a:schemeClr val="accent1"/>
                </a:solidFill>
                <a:cs typeface="Calibri"/>
              </a:rPr>
              <a:t>decodeURI</a:t>
            </a:r>
            <a:r>
              <a:rPr lang="es-ES" b="1" dirty="0">
                <a:solidFill>
                  <a:schemeClr val="accent1"/>
                </a:solidFill>
                <a:cs typeface="Calibri"/>
              </a:rPr>
              <a:t>(): 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Decodifica caracteres que no están permitidos en una URL.</a:t>
            </a:r>
          </a:p>
        </p:txBody>
      </p:sp>
      <p:sp>
        <p:nvSpPr>
          <p:cNvPr id="14" name="CuadroTexto 3">
            <a:extLst>
              <a:ext uri="{FF2B5EF4-FFF2-40B4-BE49-F238E27FC236}">
                <a16:creationId xmlns:a16="http://schemas.microsoft.com/office/drawing/2014/main" id="{D2EEAA08-54D0-4196-AE52-B32A5E685955}"/>
              </a:ext>
            </a:extLst>
          </p:cNvPr>
          <p:cNvSpPr txBox="1"/>
          <p:nvPr/>
        </p:nvSpPr>
        <p:spPr>
          <a:xfrm>
            <a:off x="434726" y="5506362"/>
            <a:ext cx="108920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s-ES" b="1" dirty="0" err="1">
                <a:solidFill>
                  <a:schemeClr val="accent1"/>
                </a:solidFill>
                <a:cs typeface="Calibri"/>
              </a:rPr>
              <a:t>decodeURIComponent</a:t>
            </a:r>
            <a:r>
              <a:rPr lang="es-ES" b="1" dirty="0">
                <a:solidFill>
                  <a:schemeClr val="accent1"/>
                </a:solidFill>
                <a:cs typeface="Calibri"/>
              </a:rPr>
              <a:t>(): 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Decodifica un componente que no están permitidos en una URL.</a:t>
            </a:r>
          </a:p>
        </p:txBody>
      </p:sp>
      <p:sp>
        <p:nvSpPr>
          <p:cNvPr id="15" name="CuadroTexto 3">
            <a:extLst>
              <a:ext uri="{FF2B5EF4-FFF2-40B4-BE49-F238E27FC236}">
                <a16:creationId xmlns:a16="http://schemas.microsoft.com/office/drawing/2014/main" id="{8B67043F-62BC-4462-8175-EB59C338FC08}"/>
              </a:ext>
            </a:extLst>
          </p:cNvPr>
          <p:cNvSpPr txBox="1"/>
          <p:nvPr/>
        </p:nvSpPr>
        <p:spPr>
          <a:xfrm>
            <a:off x="426443" y="5961905"/>
            <a:ext cx="108920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s-ES" b="1" dirty="0" err="1">
                <a:solidFill>
                  <a:schemeClr val="accent1"/>
                </a:solidFill>
                <a:cs typeface="Calibri"/>
              </a:rPr>
              <a:t>eval</a:t>
            </a:r>
            <a:r>
              <a:rPr lang="es-ES" b="1" dirty="0">
                <a:solidFill>
                  <a:schemeClr val="accent1"/>
                </a:solidFill>
                <a:cs typeface="Calibri"/>
              </a:rPr>
              <a:t>(): 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Evalúa un 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string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 y lo ejecuta como si fuera código. 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eval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("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a+b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52482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64CF8A9-3039-2340-B3B7-807178EF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Gestión del tiempo Con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435B0-CC6B-BB46-9E24-0870DC095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70840"/>
            <a:ext cx="11349318" cy="1402391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 eficiente porque trabaja en el navegador y no recarga el servidor</a:t>
            </a: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Tiene el objeto Date que es de suma utilidad</a:t>
            </a:r>
          </a:p>
        </p:txBody>
      </p:sp>
      <p:pic>
        <p:nvPicPr>
          <p:cNvPr id="1026" name="Picture 2" descr="Te obsesiona &amp;quot;perder&amp;quot; el tiempo? Qué es la cronopatía">
            <a:extLst>
              <a:ext uri="{FF2B5EF4-FFF2-40B4-BE49-F238E27FC236}">
                <a16:creationId xmlns:a16="http://schemas.microsoft.com/office/drawing/2014/main" id="{494E8A61-A5CB-43B9-A98F-5FEF95FB9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3768022"/>
            <a:ext cx="6067669" cy="299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045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05853C-6C76-5546-BDBB-C699334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Características de </a:t>
            </a:r>
            <a:r>
              <a:rPr lang="es-ES" dirty="0" err="1">
                <a:solidFill>
                  <a:schemeClr val="bg1"/>
                </a:solidFill>
              </a:rPr>
              <a:t>lAS</a:t>
            </a:r>
            <a:r>
              <a:rPr lang="es-ES" dirty="0">
                <a:solidFill>
                  <a:schemeClr val="bg1"/>
                </a:solidFill>
              </a:rPr>
              <a:t> FECHAS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F7F3D-B17A-B645-925A-F1F4EF33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84" y="1800280"/>
            <a:ext cx="11497541" cy="5057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Hay cuatro constructores para crear fechas:</a:t>
            </a:r>
          </a:p>
          <a:p>
            <a:r>
              <a:rPr lang="es-ES" dirty="0"/>
              <a:t>new Date()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/>
              <a:t>const</a:t>
            </a:r>
            <a:r>
              <a:rPr lang="es-ES" dirty="0"/>
              <a:t> d = new Date();</a:t>
            </a:r>
          </a:p>
          <a:p>
            <a:r>
              <a:rPr lang="es-ES" dirty="0"/>
              <a:t>new Date(</a:t>
            </a:r>
            <a:r>
              <a:rPr lang="es-ES" i="1" dirty="0"/>
              <a:t>año, mes, día, horas, minutos, segundos, milisegundos</a:t>
            </a:r>
            <a:r>
              <a:rPr lang="es-ES" dirty="0"/>
              <a:t>)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/>
              <a:t>const</a:t>
            </a:r>
            <a:r>
              <a:rPr lang="es-ES" dirty="0"/>
              <a:t> d = new Date(2018, 11, 24, 10, 33, 30, 0);</a:t>
            </a:r>
          </a:p>
          <a:p>
            <a:r>
              <a:rPr lang="es-ES" dirty="0"/>
              <a:t>new Date(</a:t>
            </a:r>
            <a:r>
              <a:rPr lang="es-ES" i="1" dirty="0"/>
              <a:t>milisegundos</a:t>
            </a:r>
            <a:r>
              <a:rPr lang="es-ES" dirty="0"/>
              <a:t>)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/>
              <a:t>const</a:t>
            </a:r>
            <a:r>
              <a:rPr lang="es-ES" dirty="0"/>
              <a:t> d = new Date(3000);</a:t>
            </a:r>
          </a:p>
          <a:p>
            <a:r>
              <a:rPr lang="es-ES" dirty="0"/>
              <a:t>new Date(</a:t>
            </a:r>
            <a:r>
              <a:rPr lang="es-ES" i="1" dirty="0"/>
              <a:t>fecha </a:t>
            </a:r>
            <a:r>
              <a:rPr lang="es-ES" i="1" dirty="0" err="1"/>
              <a:t>string</a:t>
            </a:r>
            <a:r>
              <a:rPr lang="es-ES" dirty="0"/>
              <a:t>)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/>
              <a:t>const</a:t>
            </a:r>
            <a:r>
              <a:rPr lang="es-ES" dirty="0"/>
              <a:t> d = new Date("</a:t>
            </a:r>
            <a:r>
              <a:rPr lang="es-ES" dirty="0" err="1"/>
              <a:t>October</a:t>
            </a:r>
            <a:r>
              <a:rPr lang="es-ES" dirty="0"/>
              <a:t> 13, 2014 11:13:00");</a:t>
            </a:r>
          </a:p>
          <a:p>
            <a:pPr marL="0" indent="0">
              <a:buNone/>
            </a:pPr>
            <a:r>
              <a:rPr lang="es-ES" dirty="0"/>
              <a:t>Hay tres tipos de fechas diferentes:</a:t>
            </a:r>
          </a:p>
          <a:p>
            <a:r>
              <a:rPr lang="es-ES" dirty="0"/>
              <a:t>ISO: "2015-03-25" (</a:t>
            </a:r>
            <a:r>
              <a:rPr lang="es-ES" dirty="0" err="1"/>
              <a:t>The</a:t>
            </a:r>
            <a:r>
              <a:rPr lang="es-ES" dirty="0"/>
              <a:t> International Standard)</a:t>
            </a:r>
          </a:p>
          <a:p>
            <a:r>
              <a:rPr lang="es-ES" dirty="0"/>
              <a:t>Short Date: "03/25/2015"</a:t>
            </a:r>
          </a:p>
          <a:p>
            <a:r>
              <a:rPr lang="es-ES" dirty="0"/>
              <a:t>Long Date: "Mar 25 2015" </a:t>
            </a:r>
          </a:p>
          <a:p>
            <a:pPr marL="0" indent="0">
              <a:buNone/>
            </a:pPr>
            <a:r>
              <a:rPr lang="es-ES" dirty="0"/>
              <a:t>Hay métodos de conversión de fechas como </a:t>
            </a:r>
            <a:r>
              <a:rPr lang="es-ES" dirty="0" err="1"/>
              <a:t>toString</a:t>
            </a:r>
            <a:r>
              <a:rPr lang="es-ES" dirty="0"/>
              <a:t>, </a:t>
            </a:r>
            <a:r>
              <a:rPr lang="es-ES" dirty="0" err="1"/>
              <a:t>toUTCString</a:t>
            </a:r>
            <a:r>
              <a:rPr lang="es-ES" dirty="0"/>
              <a:t>, </a:t>
            </a:r>
            <a:r>
              <a:rPr lang="es-ES" dirty="0" err="1"/>
              <a:t>toDateString</a:t>
            </a:r>
            <a:r>
              <a:rPr lang="es-ES" dirty="0"/>
              <a:t> y </a:t>
            </a:r>
            <a:r>
              <a:rPr lang="es-ES" dirty="0" err="1"/>
              <a:t>toISOString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850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05853C-6C76-5546-BDBB-C699334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Características de </a:t>
            </a:r>
            <a:r>
              <a:rPr lang="es-ES" dirty="0" err="1">
                <a:solidFill>
                  <a:schemeClr val="bg1"/>
                </a:solidFill>
              </a:rPr>
              <a:t>lAS</a:t>
            </a:r>
            <a:r>
              <a:rPr lang="es-ES" dirty="0">
                <a:solidFill>
                  <a:schemeClr val="bg1"/>
                </a:solidFill>
              </a:rPr>
              <a:t> FECHAS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F7F3D-B17A-B645-925A-F1F4EF33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84" y="1800280"/>
            <a:ext cx="11497541" cy="5057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Los objetos de tipo fecha tienen métodos de tipo </a:t>
            </a:r>
            <a:r>
              <a:rPr lang="es-ES" dirty="0" err="1"/>
              <a:t>get</a:t>
            </a:r>
            <a:r>
              <a:rPr lang="es-ES" dirty="0"/>
              <a:t> y set que nos ayudarán a la hora de programar:</a:t>
            </a:r>
          </a:p>
          <a:p>
            <a:r>
              <a:rPr lang="es-ES" dirty="0"/>
              <a:t>Métodos </a:t>
            </a:r>
            <a:r>
              <a:rPr lang="es-ES" dirty="0" err="1"/>
              <a:t>get</a:t>
            </a:r>
            <a:r>
              <a:rPr lang="es-ES" dirty="0"/>
              <a:t>: </a:t>
            </a:r>
            <a:r>
              <a:rPr lang="es-ES" dirty="0" err="1"/>
              <a:t>getFullYear</a:t>
            </a:r>
            <a:r>
              <a:rPr lang="es-ES" dirty="0"/>
              <a:t>, </a:t>
            </a:r>
            <a:r>
              <a:rPr lang="es-ES" dirty="0" err="1"/>
              <a:t>getMonth</a:t>
            </a:r>
            <a:r>
              <a:rPr lang="es-ES" dirty="0"/>
              <a:t>, </a:t>
            </a:r>
            <a:r>
              <a:rPr lang="es-ES" dirty="0" err="1"/>
              <a:t>getDate</a:t>
            </a:r>
            <a:r>
              <a:rPr lang="es-ES" dirty="0"/>
              <a:t>, </a:t>
            </a:r>
            <a:r>
              <a:rPr lang="es-ES" dirty="0" err="1"/>
              <a:t>getHours</a:t>
            </a:r>
            <a:r>
              <a:rPr lang="es-ES" dirty="0"/>
              <a:t>, </a:t>
            </a:r>
            <a:r>
              <a:rPr lang="es-ES" dirty="0" err="1"/>
              <a:t>getMinutes</a:t>
            </a:r>
            <a:r>
              <a:rPr lang="es-ES" dirty="0"/>
              <a:t>, </a:t>
            </a:r>
            <a:r>
              <a:rPr lang="es-ES" dirty="0" err="1"/>
              <a:t>getSeconds</a:t>
            </a:r>
            <a:r>
              <a:rPr lang="es-ES" dirty="0"/>
              <a:t>, </a:t>
            </a:r>
            <a:r>
              <a:rPr lang="es-ES" dirty="0" err="1"/>
              <a:t>getMilliseconds</a:t>
            </a:r>
            <a:r>
              <a:rPr lang="es-ES" dirty="0"/>
              <a:t>, </a:t>
            </a:r>
            <a:r>
              <a:rPr lang="es-ES" dirty="0" err="1"/>
              <a:t>getTime</a:t>
            </a:r>
            <a:r>
              <a:rPr lang="es-ES" dirty="0"/>
              <a:t>, </a:t>
            </a:r>
            <a:r>
              <a:rPr lang="es-ES" dirty="0" err="1"/>
              <a:t>getDay</a:t>
            </a:r>
            <a:r>
              <a:rPr lang="es-ES" dirty="0"/>
              <a:t>.</a:t>
            </a:r>
          </a:p>
          <a:p>
            <a:r>
              <a:rPr lang="es-ES" dirty="0"/>
              <a:t>Métodos UTC </a:t>
            </a:r>
            <a:r>
              <a:rPr lang="es-ES" dirty="0" err="1"/>
              <a:t>get</a:t>
            </a:r>
            <a:r>
              <a:rPr lang="es-ES" dirty="0"/>
              <a:t>: </a:t>
            </a:r>
            <a:r>
              <a:rPr lang="es-ES" dirty="0" err="1"/>
              <a:t>getUTCDate</a:t>
            </a:r>
            <a:r>
              <a:rPr lang="es-ES" dirty="0"/>
              <a:t>, </a:t>
            </a:r>
            <a:r>
              <a:rPr lang="es-ES" dirty="0" err="1"/>
              <a:t>getUTCDay</a:t>
            </a:r>
            <a:r>
              <a:rPr lang="es-ES" dirty="0"/>
              <a:t>, </a:t>
            </a:r>
            <a:r>
              <a:rPr lang="es-ES" dirty="0" err="1"/>
              <a:t>getUTCFullYear</a:t>
            </a:r>
            <a:r>
              <a:rPr lang="es-ES" dirty="0"/>
              <a:t>, </a:t>
            </a:r>
            <a:r>
              <a:rPr lang="es-ES" dirty="0" err="1"/>
              <a:t>getUTCHours</a:t>
            </a:r>
            <a:r>
              <a:rPr lang="es-ES" dirty="0"/>
              <a:t>, </a:t>
            </a:r>
            <a:r>
              <a:rPr lang="es-ES" dirty="0" err="1"/>
              <a:t>getUTCMilliseconds</a:t>
            </a:r>
            <a:r>
              <a:rPr lang="es-ES" dirty="0"/>
              <a:t>, </a:t>
            </a:r>
            <a:r>
              <a:rPr lang="es-ES" dirty="0" err="1"/>
              <a:t>getUTCMinutes</a:t>
            </a:r>
            <a:r>
              <a:rPr lang="es-ES" dirty="0"/>
              <a:t>, </a:t>
            </a:r>
            <a:r>
              <a:rPr lang="es-ES" dirty="0" err="1"/>
              <a:t>getUTCMonth</a:t>
            </a:r>
            <a:r>
              <a:rPr lang="es-ES" dirty="0"/>
              <a:t>, </a:t>
            </a:r>
            <a:r>
              <a:rPr lang="es-ES" dirty="0" err="1"/>
              <a:t>getUTCSeconds</a:t>
            </a:r>
            <a:r>
              <a:rPr lang="es-ES" dirty="0"/>
              <a:t>.</a:t>
            </a:r>
          </a:p>
          <a:p>
            <a:r>
              <a:rPr lang="es-ES" dirty="0"/>
              <a:t>Otros métodos </a:t>
            </a:r>
            <a:r>
              <a:rPr lang="es-ES" dirty="0" err="1"/>
              <a:t>últiles</a:t>
            </a:r>
            <a:r>
              <a:rPr lang="es-ES" dirty="0"/>
              <a:t> son </a:t>
            </a:r>
            <a:r>
              <a:rPr lang="es-ES" dirty="0" err="1"/>
              <a:t>toLocaleDateString</a:t>
            </a:r>
            <a:r>
              <a:rPr lang="es-ES" dirty="0"/>
              <a:t>() para sacar solo DD/MM/YYYY</a:t>
            </a:r>
          </a:p>
          <a:p>
            <a:pPr marL="0" indent="0">
              <a:buNone/>
            </a:pPr>
            <a:r>
              <a:rPr lang="es-ES" dirty="0"/>
              <a:t>Métodos set: </a:t>
            </a:r>
            <a:r>
              <a:rPr lang="es-ES" dirty="0" err="1"/>
              <a:t>setDate</a:t>
            </a:r>
            <a:r>
              <a:rPr lang="es-ES" dirty="0"/>
              <a:t>, </a:t>
            </a:r>
            <a:r>
              <a:rPr lang="es-ES" dirty="0" err="1"/>
              <a:t>setFullYear</a:t>
            </a:r>
            <a:r>
              <a:rPr lang="es-ES" dirty="0"/>
              <a:t>, </a:t>
            </a:r>
            <a:r>
              <a:rPr lang="es-ES" dirty="0" err="1"/>
              <a:t>setHours</a:t>
            </a:r>
            <a:r>
              <a:rPr lang="es-ES" dirty="0"/>
              <a:t>, </a:t>
            </a:r>
            <a:r>
              <a:rPr lang="es-ES" dirty="0" err="1"/>
              <a:t>setMilliseconds</a:t>
            </a:r>
            <a:r>
              <a:rPr lang="es-ES" dirty="0"/>
              <a:t>, </a:t>
            </a:r>
            <a:r>
              <a:rPr lang="es-ES" dirty="0" err="1"/>
              <a:t>setMinutes</a:t>
            </a:r>
            <a:r>
              <a:rPr lang="es-ES" dirty="0"/>
              <a:t>, </a:t>
            </a:r>
            <a:r>
              <a:rPr lang="es-ES" dirty="0" err="1"/>
              <a:t>setMonth</a:t>
            </a:r>
            <a:r>
              <a:rPr lang="es-ES" dirty="0"/>
              <a:t>, </a:t>
            </a:r>
            <a:r>
              <a:rPr lang="es-ES" dirty="0" err="1"/>
              <a:t>setSeconds</a:t>
            </a:r>
            <a:r>
              <a:rPr lang="es-ES" dirty="0"/>
              <a:t>, </a:t>
            </a:r>
            <a:r>
              <a:rPr lang="es-ES" dirty="0" err="1"/>
              <a:t>setTime</a:t>
            </a:r>
            <a:endParaRPr lang="es-ES" dirty="0"/>
          </a:p>
          <a:p>
            <a:r>
              <a:rPr lang="es-ES" dirty="0"/>
              <a:t>Eventos útiles para usar con las fechas:</a:t>
            </a:r>
          </a:p>
          <a:p>
            <a:pPr lvl="1"/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s-ES" b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función_a_llamar_sin</a:t>
            </a:r>
            <a:r>
              <a:rPr lang="es-ES" b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_(),milisegundos) 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Ejecuta la función a llamar de forma periódica pasado el tiempo enviado en ms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s-ES" b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función_a_llamar_sin</a:t>
            </a:r>
            <a:r>
              <a:rPr lang="es-ES" b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_(),milisegundos) 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Ejecuta la función a llamar pasado el tiempo enviado en ms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7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05853C-6C76-5546-BDBB-C699334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Cookies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F7F3D-B17A-B645-925A-F1F4EF33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2213"/>
            <a:ext cx="11497541" cy="4686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Las cookies son un sistema que recuerdan la información del usuario. Son pequeños ficheros que se almacenan en una ruta determinada del equipo y que contienen pares clave=valor.</a:t>
            </a:r>
          </a:p>
          <a:p>
            <a:pPr marL="0" indent="0">
              <a:buNone/>
            </a:pPr>
            <a:r>
              <a:rPr lang="es-ES" dirty="0"/>
              <a:t>Cuando el navegador pide una página web, las cookies asociadas a dicha web se envían a la petición.</a:t>
            </a:r>
          </a:p>
          <a:p>
            <a:pPr marL="0" indent="0">
              <a:buNone/>
            </a:pPr>
            <a:r>
              <a:rPr lang="es-ES" dirty="0"/>
              <a:t>Utilidad:</a:t>
            </a:r>
          </a:p>
          <a:p>
            <a:r>
              <a:rPr lang="es-ES" dirty="0"/>
              <a:t>Monitorizan la actividad del usuario: Guardan patrones de actividad, gustos, navegación, etc.</a:t>
            </a:r>
          </a:p>
          <a:p>
            <a:r>
              <a:rPr lang="es-ES" dirty="0"/>
              <a:t>Mantener opciones de visualización o de aspecto: Por ejemplo, poner una web con fondo negro.</a:t>
            </a:r>
          </a:p>
          <a:p>
            <a:r>
              <a:rPr lang="es-ES" dirty="0"/>
              <a:t>Almacenar variables en el lado del cliente: Pueden guardar datos, aunque se termine </a:t>
            </a:r>
            <a:br>
              <a:rPr lang="es-ES" dirty="0"/>
            </a:br>
            <a:r>
              <a:rPr lang="es-ES" dirty="0"/>
              <a:t>la sesión.</a:t>
            </a:r>
          </a:p>
          <a:p>
            <a:r>
              <a:rPr lang="es-ES" dirty="0"/>
              <a:t>Identifican o autentifican: Tienen un periodo de validez, durante el cual se puede verificar </a:t>
            </a:r>
            <a:br>
              <a:rPr lang="es-ES" dirty="0"/>
            </a:br>
            <a:r>
              <a:rPr lang="es-ES" dirty="0"/>
              <a:t>cuando un usuario se autentica por primera vez.</a:t>
            </a:r>
          </a:p>
          <a:p>
            <a:r>
              <a:rPr lang="es-ES" dirty="0"/>
              <a:t>Las cookies tienen un límite de longitud y de número a nivel de navegador.</a:t>
            </a:r>
          </a:p>
        </p:txBody>
      </p:sp>
      <p:pic>
        <p:nvPicPr>
          <p:cNvPr id="2052" name="Picture 4" descr="Amazon.com: Sesame Street Feed Me Cookie Monster Felush: Monstruo  interactivo de galletas de 13.0 in, dice frases tontas, risas del vientre,  juguete de la calle sésamo para niños de 18 meses en">
            <a:extLst>
              <a:ext uri="{FF2B5EF4-FFF2-40B4-BE49-F238E27FC236}">
                <a16:creationId xmlns:a16="http://schemas.microsoft.com/office/drawing/2014/main" id="{CC05F6E8-BE37-434E-B8C7-00B9A0EDE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60"/>
          <a:stretch/>
        </p:blipFill>
        <p:spPr bwMode="auto">
          <a:xfrm>
            <a:off x="9411487" y="3722358"/>
            <a:ext cx="2777338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798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05853C-6C76-5546-BDBB-C699334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CÓMO CREAR UNA Cookie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F7F3D-B17A-B645-925A-F1F4EF33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75" y="2577684"/>
            <a:ext cx="11497541" cy="20094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Para utilizar cookies en nuestro código, basta con poner la siguiente línea de código: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ES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"usuario=</a:t>
            </a:r>
            <a:r>
              <a:rPr lang="es-ES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jsalvador</a:t>
            </a:r>
            <a:r>
              <a:rPr lang="es-E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effectLst/>
                <a:latin typeface="Consolas" panose="020B0609020204030204" pitchFamily="49" charset="0"/>
              </a:rPr>
              <a:t>Como mandamos la cookie a la cabecera del HTML, necesitamos codificar correctamente la información. Para ello, tenemos disponibles estas dos opciones:</a:t>
            </a:r>
          </a:p>
          <a:p>
            <a:pPr marL="457200" lvl="1" indent="0">
              <a:buNone/>
            </a:pP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encodeURIComponent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dirty="0">
                <a:effectLst/>
                <a:latin typeface="Consolas" panose="020B0609020204030204" pitchFamily="49" charset="0"/>
              </a:rPr>
              <a:t> y 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decodeURIComponent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s-ES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codifican y decodifican en HTML caracteres especiales como / ? : @ &amp; = + $ #</a:t>
            </a:r>
            <a:endParaRPr lang="es-ES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0070E41-00FC-4891-87F5-E7E3CC12484A}"/>
              </a:ext>
            </a:extLst>
          </p:cNvPr>
          <p:cNvSpPr txBox="1">
            <a:spLocks/>
          </p:cNvSpPr>
          <p:nvPr/>
        </p:nvSpPr>
        <p:spPr>
          <a:xfrm>
            <a:off x="269074" y="4587161"/>
            <a:ext cx="11497541" cy="200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dirty="0"/>
              <a:t>Ejemplo de codificación:</a:t>
            </a:r>
          </a:p>
          <a:p>
            <a:pPr marL="0" indent="0">
              <a:buFont typeface="Arial"/>
              <a:buNone/>
            </a:pP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s-E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uCookie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FFC000"/>
                </a:solidFill>
                <a:latin typeface="Consolas" panose="020B0609020204030204" pitchFamily="49" charset="0"/>
              </a:rPr>
              <a:t>“</a:t>
            </a:r>
            <a:r>
              <a:rPr lang="es-ES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jsalvador</a:t>
            </a:r>
            <a:r>
              <a:rPr lang="es-ES" b="1" dirty="0">
                <a:solidFill>
                  <a:srgbClr val="FFC000"/>
                </a:solidFill>
                <a:latin typeface="Consolas" panose="020B0609020204030204" pitchFamily="49" charset="0"/>
              </a:rPr>
              <a:t>”;</a:t>
            </a:r>
          </a:p>
          <a:p>
            <a:pPr marL="0" indent="0">
              <a:buFont typeface="Arial"/>
              <a:buNone/>
            </a:pP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s-E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cookie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s-ES" b="1" dirty="0">
                <a:solidFill>
                  <a:srgbClr val="FFC000"/>
                </a:solidFill>
                <a:latin typeface="Consolas" panose="020B0609020204030204" pitchFamily="49" charset="0"/>
              </a:rPr>
              <a:t>"usuario="</a:t>
            </a:r>
            <a:r>
              <a:rPr lang="es-ES" b="1" dirty="0">
                <a:solidFill>
                  <a:schemeClr val="accent1"/>
                </a:solidFill>
                <a:latin typeface="Consolas" panose="020B0609020204030204" pitchFamily="49" charset="0"/>
              </a:rPr>
              <a:t>+ </a:t>
            </a:r>
            <a:r>
              <a:rPr lang="es-E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encodeURIComponent</a:t>
            </a:r>
            <a:r>
              <a:rPr lang="es-ES" b="1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uCookie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s-ES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s-ES" dirty="0">
                <a:latin typeface="Consolas" panose="020B0609020204030204" pitchFamily="49" charset="0"/>
              </a:rPr>
              <a:t>Las cookies necesitan tener una fecha de caducidad. Se la indicamos así: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ES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"usuario=jsalvador;expires=</a:t>
            </a:r>
            <a:r>
              <a:rPr lang="es-ES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Sat</a:t>
            </a:r>
            <a:r>
              <a:rPr lang="es-E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6 </a:t>
            </a:r>
            <a:r>
              <a:rPr lang="es-ES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Aug</a:t>
            </a:r>
            <a:r>
              <a:rPr lang="es-E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2020 13:00:00 GMT"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27276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05853C-6C76-5546-BDBB-C699334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CÓMO LEER UNA Cookie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0070E41-00FC-4891-87F5-E7E3CC12484A}"/>
              </a:ext>
            </a:extLst>
          </p:cNvPr>
          <p:cNvSpPr txBox="1">
            <a:spLocks/>
          </p:cNvSpPr>
          <p:nvPr/>
        </p:nvSpPr>
        <p:spPr>
          <a:xfrm>
            <a:off x="347230" y="2053527"/>
            <a:ext cx="6138812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dirty="0"/>
              <a:t>Ejemplo de lectura de una cookie:</a:t>
            </a:r>
          </a:p>
          <a:p>
            <a:pPr marL="0" indent="0">
              <a:buNone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getCookie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cname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1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cname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1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decodedCookie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decodeURIComponent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ES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1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decodedCookie</a:t>
            </a:r>
            <a:r>
              <a:rPr lang="es-ES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1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s-ES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buNone/>
            </a:pP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b="1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b="1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s-E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b="1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s-E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b="1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1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"";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4740F8-D2A7-4A0A-BE93-A32608CF4FC3}"/>
              </a:ext>
            </a:extLst>
          </p:cNvPr>
          <p:cNvSpPr txBox="1"/>
          <p:nvPr/>
        </p:nvSpPr>
        <p:spPr>
          <a:xfrm>
            <a:off x="6444522" y="2003275"/>
            <a:ext cx="60947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checkCookie</a:t>
            </a:r>
            <a:r>
              <a:rPr lang="es-E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getCookie</a:t>
            </a:r>
            <a:r>
              <a:rPr lang="es-E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s-E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s-E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09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05853C-6C76-5546-BDBB-C699334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Almacenamiento local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F7F3D-B17A-B645-925A-F1F4EF33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75" y="3019386"/>
            <a:ext cx="5659027" cy="20094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El almacenamiento local es un sistema más efectivo y fácil que las cookies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Se utiliza el objeto </a:t>
            </a:r>
            <a:r>
              <a:rPr lang="es-ES" b="1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localStorage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, que permite guardar y recuperar información sin importar la versión del navegador. Puede usar los métodos:</a:t>
            </a:r>
          </a:p>
          <a:p>
            <a:pPr lvl="1"/>
            <a:r>
              <a:rPr lang="es-ES" b="1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setItem</a:t>
            </a:r>
            <a:r>
              <a:rPr lang="es-ES" b="1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(clave, valor) 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 Guarda información.</a:t>
            </a:r>
          </a:p>
          <a:p>
            <a:pPr lvl="1"/>
            <a:r>
              <a:rPr lang="es-ES" b="1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getItem</a:t>
            </a:r>
            <a:r>
              <a:rPr lang="es-ES" b="1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(clave) 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 Recupera información a través de su clave.</a:t>
            </a:r>
          </a:p>
          <a:p>
            <a:pPr lvl="1"/>
            <a:r>
              <a:rPr lang="es-ES" b="1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removeItem</a:t>
            </a:r>
            <a:r>
              <a:rPr lang="es-ES" b="1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(clave) 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 Elimina la información a través de una clave</a:t>
            </a: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70A8FBDC-EC53-4B4E-AE09-8D9AD0775ED2}"/>
              </a:ext>
            </a:extLst>
          </p:cNvPr>
          <p:cNvSpPr txBox="1">
            <a:spLocks/>
          </p:cNvSpPr>
          <p:nvPr/>
        </p:nvSpPr>
        <p:spPr>
          <a:xfrm>
            <a:off x="214831" y="4837998"/>
            <a:ext cx="5559176" cy="625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dirty="0"/>
              <a:t>Si necesitamos que los datos se guarden durante la sesión actual y no de forma perpetua, en lugar de </a:t>
            </a:r>
            <a:r>
              <a:rPr lang="es-ES" b="1" dirty="0" err="1">
                <a:solidFill>
                  <a:schemeClr val="accent1"/>
                </a:solidFill>
              </a:rPr>
              <a:t>localStorage</a:t>
            </a:r>
            <a:r>
              <a:rPr lang="es-ES" dirty="0"/>
              <a:t> utilizaremos </a:t>
            </a:r>
            <a:r>
              <a:rPr lang="es-ES" b="1" dirty="0" err="1">
                <a:solidFill>
                  <a:schemeClr val="accent1"/>
                </a:solidFill>
              </a:rPr>
              <a:t>sessionStorage</a:t>
            </a:r>
            <a:r>
              <a:rPr lang="es-ES" dirty="0"/>
              <a:t>.</a:t>
            </a:r>
            <a:endParaRPr lang="es-ES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D1009BF-0AD6-43E6-B7BA-F7BA612303E2}"/>
              </a:ext>
            </a:extLst>
          </p:cNvPr>
          <p:cNvSpPr txBox="1"/>
          <p:nvPr/>
        </p:nvSpPr>
        <p:spPr>
          <a:xfrm>
            <a:off x="5828251" y="2960561"/>
            <a:ext cx="609467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E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2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2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s-E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2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"nombre"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2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(!</a:t>
            </a:r>
            <a:r>
              <a:rPr lang="es-ES" sz="12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sz="12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"nombre"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jSalvador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sz="12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).</a:t>
            </a:r>
            <a:r>
              <a:rPr lang="es-ES" sz="12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"Acabo de añadir a "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+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"nombre"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}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sz="12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).</a:t>
            </a:r>
            <a:r>
              <a:rPr lang="es-ES" sz="12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"Ya estaba creado el usuario "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+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localStorage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"nombre"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}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12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12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E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Request: Sad Cookie Monster: MemeRestoration">
            <a:extLst>
              <a:ext uri="{FF2B5EF4-FFF2-40B4-BE49-F238E27FC236}">
                <a16:creationId xmlns:a16="http://schemas.microsoft.com/office/drawing/2014/main" id="{04A994FE-4168-40E1-8502-D5A1FD290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5" y="5294416"/>
            <a:ext cx="2332771" cy="155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000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05853C-6C76-5546-BDBB-C699334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CREAR ELEMENTOS HTML EN JAVASCRIPT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37A2FC2-0F26-4511-A895-E26FCBA12473}"/>
              </a:ext>
            </a:extLst>
          </p:cNvPr>
          <p:cNvSpPr txBox="1"/>
          <p:nvPr/>
        </p:nvSpPr>
        <p:spPr>
          <a:xfrm>
            <a:off x="161013" y="2780832"/>
            <a:ext cx="463428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chemeClr val="accent1"/>
                </a:solidFill>
              </a:rPr>
              <a:t>// Crear nodo de tipo </a:t>
            </a:r>
            <a:r>
              <a:rPr lang="es-ES" sz="1400" b="1" dirty="0" err="1">
                <a:solidFill>
                  <a:schemeClr val="accent1"/>
                </a:solidFill>
              </a:rPr>
              <a:t>Element</a:t>
            </a:r>
            <a:endParaRPr lang="es-ES" sz="1400" b="1" dirty="0">
              <a:solidFill>
                <a:schemeClr val="accent1"/>
              </a:solidFill>
            </a:endParaRPr>
          </a:p>
          <a:p>
            <a:r>
              <a:rPr lang="es-ES" sz="1400" dirty="0" err="1">
                <a:solidFill>
                  <a:schemeClr val="accent2"/>
                </a:solidFill>
              </a:rPr>
              <a:t>var</a:t>
            </a:r>
            <a:r>
              <a:rPr lang="es-ES" sz="1400" dirty="0"/>
              <a:t> </a:t>
            </a:r>
            <a:r>
              <a:rPr lang="es-ES" sz="1400" dirty="0" err="1">
                <a:solidFill>
                  <a:srgbClr val="00B050"/>
                </a:solidFill>
              </a:rPr>
              <a:t>parrafo</a:t>
            </a:r>
            <a:r>
              <a:rPr lang="es-ES" sz="1400" dirty="0"/>
              <a:t> = </a:t>
            </a:r>
            <a:r>
              <a:rPr lang="es-ES" sz="1400" dirty="0" err="1">
                <a:solidFill>
                  <a:schemeClr val="accent4"/>
                </a:solidFill>
              </a:rPr>
              <a:t>document.createElement</a:t>
            </a:r>
            <a:r>
              <a:rPr lang="es-ES" sz="1400" dirty="0">
                <a:solidFill>
                  <a:schemeClr val="accent6"/>
                </a:solidFill>
              </a:rPr>
              <a:t>("p"</a:t>
            </a:r>
            <a:r>
              <a:rPr lang="es-ES" sz="1400" dirty="0"/>
              <a:t>);</a:t>
            </a:r>
          </a:p>
          <a:p>
            <a:r>
              <a:rPr lang="es-ES" sz="1400" dirty="0"/>
              <a:t>	</a:t>
            </a:r>
          </a:p>
          <a:p>
            <a:r>
              <a:rPr lang="es-ES" sz="1400" b="1" dirty="0">
                <a:solidFill>
                  <a:schemeClr val="accent1"/>
                </a:solidFill>
              </a:rPr>
              <a:t>// Crear nodo de tipo Text</a:t>
            </a:r>
          </a:p>
          <a:p>
            <a:r>
              <a:rPr lang="es-ES" sz="1400" dirty="0" err="1">
                <a:solidFill>
                  <a:schemeClr val="accent2"/>
                </a:solidFill>
              </a:rPr>
              <a:t>var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00B050"/>
                </a:solidFill>
              </a:rPr>
              <a:t>contenido</a:t>
            </a:r>
            <a:r>
              <a:rPr lang="es-ES" sz="1400" dirty="0"/>
              <a:t> = </a:t>
            </a:r>
            <a:r>
              <a:rPr lang="es-ES" sz="1400" dirty="0" err="1">
                <a:solidFill>
                  <a:schemeClr val="accent4"/>
                </a:solidFill>
              </a:rPr>
              <a:t>document.createTextNode</a:t>
            </a:r>
            <a:r>
              <a:rPr lang="es-ES" sz="1400" dirty="0"/>
              <a:t>(</a:t>
            </a:r>
            <a:r>
              <a:rPr lang="es-ES" sz="1400" dirty="0">
                <a:solidFill>
                  <a:schemeClr val="accent6"/>
                </a:solidFill>
              </a:rPr>
              <a:t>"Hola Mundo!"</a:t>
            </a:r>
            <a:r>
              <a:rPr lang="es-ES" sz="1400" dirty="0"/>
              <a:t>);</a:t>
            </a:r>
          </a:p>
          <a:p>
            <a:r>
              <a:rPr lang="es-ES" sz="1400" dirty="0"/>
              <a:t>	</a:t>
            </a:r>
          </a:p>
          <a:p>
            <a:r>
              <a:rPr lang="es-ES" sz="1400" b="1" dirty="0">
                <a:solidFill>
                  <a:schemeClr val="accent1"/>
                </a:solidFill>
              </a:rPr>
              <a:t>// Añadir el nodo Text como hijo del nodo tipo </a:t>
            </a:r>
            <a:r>
              <a:rPr lang="es-ES" sz="1400" b="1" dirty="0" err="1">
                <a:solidFill>
                  <a:schemeClr val="accent1"/>
                </a:solidFill>
              </a:rPr>
              <a:t>Element</a:t>
            </a:r>
            <a:endParaRPr lang="es-ES" sz="1400" b="1" dirty="0">
              <a:solidFill>
                <a:schemeClr val="accent1"/>
              </a:solidFill>
            </a:endParaRPr>
          </a:p>
          <a:p>
            <a:r>
              <a:rPr lang="es-ES" sz="1400" dirty="0" err="1">
                <a:solidFill>
                  <a:srgbClr val="00B050"/>
                </a:solidFill>
              </a:rPr>
              <a:t>parrafo</a:t>
            </a:r>
            <a:r>
              <a:rPr lang="es-ES" sz="1400" dirty="0" err="1">
                <a:solidFill>
                  <a:schemeClr val="accent4"/>
                </a:solidFill>
              </a:rPr>
              <a:t>.appendChild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00B050"/>
                </a:solidFill>
              </a:rPr>
              <a:t>contenido</a:t>
            </a:r>
            <a:r>
              <a:rPr lang="es-ES" sz="1400" dirty="0"/>
              <a:t>);</a:t>
            </a:r>
          </a:p>
          <a:p>
            <a:r>
              <a:rPr lang="es-ES" sz="1400" dirty="0"/>
              <a:t>	</a:t>
            </a:r>
          </a:p>
          <a:p>
            <a:r>
              <a:rPr lang="es-ES" sz="1400" b="1" dirty="0">
                <a:solidFill>
                  <a:schemeClr val="accent1"/>
                </a:solidFill>
              </a:rPr>
              <a:t>// Añadir el nodo </a:t>
            </a:r>
            <a:r>
              <a:rPr lang="es-ES" sz="1400" b="1" dirty="0" err="1">
                <a:solidFill>
                  <a:schemeClr val="accent1"/>
                </a:solidFill>
              </a:rPr>
              <a:t>Element</a:t>
            </a:r>
            <a:r>
              <a:rPr lang="es-ES" sz="1400" b="1" dirty="0">
                <a:solidFill>
                  <a:schemeClr val="accent1"/>
                </a:solidFill>
              </a:rPr>
              <a:t> como hijo de la pagina</a:t>
            </a:r>
          </a:p>
          <a:p>
            <a:r>
              <a:rPr lang="es-ES" sz="1400" dirty="0" err="1">
                <a:solidFill>
                  <a:schemeClr val="accent4"/>
                </a:solidFill>
              </a:rPr>
              <a:t>document.body.appendChild</a:t>
            </a:r>
            <a:r>
              <a:rPr lang="es-ES" sz="1400" dirty="0"/>
              <a:t>(</a:t>
            </a:r>
            <a:r>
              <a:rPr lang="es-ES" sz="1400" dirty="0" err="1">
                <a:solidFill>
                  <a:srgbClr val="00B050"/>
                </a:solidFill>
              </a:rPr>
              <a:t>parrafo</a:t>
            </a:r>
            <a:r>
              <a:rPr lang="es-ES" sz="1400" dirty="0"/>
              <a:t>);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9BEFAEE-4DB4-4A1F-B41E-51D5E12DC97D}"/>
              </a:ext>
            </a:extLst>
          </p:cNvPr>
          <p:cNvSpPr txBox="1"/>
          <p:nvPr/>
        </p:nvSpPr>
        <p:spPr>
          <a:xfrm>
            <a:off x="232764" y="5986790"/>
            <a:ext cx="4514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accent2"/>
                </a:solidFill>
              </a:rPr>
              <a:t>var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00B050"/>
                </a:solidFill>
              </a:rPr>
              <a:t>contenedor</a:t>
            </a:r>
            <a:r>
              <a:rPr lang="es-ES" sz="1400" dirty="0"/>
              <a:t> = </a:t>
            </a:r>
            <a:r>
              <a:rPr lang="es-ES" sz="1400" dirty="0" err="1">
                <a:solidFill>
                  <a:schemeClr val="accent4"/>
                </a:solidFill>
              </a:rPr>
              <a:t>document.getElementById</a:t>
            </a:r>
            <a:r>
              <a:rPr lang="es-ES" sz="1400" dirty="0"/>
              <a:t>(</a:t>
            </a:r>
            <a:r>
              <a:rPr lang="es-ES" sz="1400" dirty="0">
                <a:solidFill>
                  <a:schemeClr val="accent6"/>
                </a:solidFill>
              </a:rPr>
              <a:t>"container"</a:t>
            </a:r>
            <a:r>
              <a:rPr lang="es-ES" sz="1400" dirty="0"/>
              <a:t>);</a:t>
            </a:r>
          </a:p>
          <a:p>
            <a:r>
              <a:rPr lang="es-ES" sz="1400" dirty="0" err="1">
                <a:solidFill>
                  <a:srgbClr val="00B050"/>
                </a:solidFill>
              </a:rPr>
              <a:t>contenedor</a:t>
            </a:r>
            <a:r>
              <a:rPr lang="es-ES" sz="1400" dirty="0" err="1">
                <a:solidFill>
                  <a:schemeClr val="accent4"/>
                </a:solidFill>
              </a:rPr>
              <a:t>.appendChild</a:t>
            </a:r>
            <a:r>
              <a:rPr lang="es-ES" sz="1400" dirty="0"/>
              <a:t>(</a:t>
            </a:r>
            <a:r>
              <a:rPr lang="es-ES" sz="1400" dirty="0" err="1">
                <a:solidFill>
                  <a:srgbClr val="00B050"/>
                </a:solidFill>
              </a:rPr>
              <a:t>parrafo</a:t>
            </a:r>
            <a:r>
              <a:rPr lang="es-ES" sz="1400" dirty="0"/>
              <a:t>);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E31332B-4451-4A78-BF91-5B3A5E127349}"/>
              </a:ext>
            </a:extLst>
          </p:cNvPr>
          <p:cNvSpPr txBox="1"/>
          <p:nvPr/>
        </p:nvSpPr>
        <p:spPr>
          <a:xfrm>
            <a:off x="4836050" y="2825409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accent2"/>
                </a:solidFill>
              </a:rPr>
              <a:t>var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00B050"/>
                </a:solidFill>
              </a:rPr>
              <a:t>eliminado</a:t>
            </a:r>
            <a:r>
              <a:rPr lang="es-ES" sz="1400" dirty="0"/>
              <a:t> = </a:t>
            </a:r>
            <a:r>
              <a:rPr lang="es-ES" sz="1400" dirty="0" err="1">
                <a:solidFill>
                  <a:schemeClr val="accent4"/>
                </a:solidFill>
              </a:rPr>
              <a:t>document.getElementById</a:t>
            </a:r>
            <a:r>
              <a:rPr lang="es-ES" sz="1400" dirty="0"/>
              <a:t>(</a:t>
            </a:r>
            <a:r>
              <a:rPr lang="es-ES" sz="1400" dirty="0">
                <a:solidFill>
                  <a:schemeClr val="accent6"/>
                </a:solidFill>
              </a:rPr>
              <a:t>"</a:t>
            </a:r>
            <a:r>
              <a:rPr lang="es-ES" sz="1400" dirty="0" err="1">
                <a:solidFill>
                  <a:schemeClr val="accent6"/>
                </a:solidFill>
              </a:rPr>
              <a:t>paraEliminar</a:t>
            </a:r>
            <a:r>
              <a:rPr lang="es-ES" sz="1400" dirty="0">
                <a:solidFill>
                  <a:schemeClr val="accent6"/>
                </a:solidFill>
              </a:rPr>
              <a:t>"</a:t>
            </a:r>
            <a:r>
              <a:rPr lang="es-ES" sz="1400" dirty="0"/>
              <a:t>);</a:t>
            </a:r>
          </a:p>
          <a:p>
            <a:r>
              <a:rPr lang="es-ES" sz="1400" dirty="0" err="1">
                <a:solidFill>
                  <a:srgbClr val="00B050"/>
                </a:solidFill>
              </a:rPr>
              <a:t>eliminado</a:t>
            </a:r>
            <a:r>
              <a:rPr lang="es-ES" sz="1400" dirty="0" err="1">
                <a:solidFill>
                  <a:schemeClr val="accent4"/>
                </a:solidFill>
              </a:rPr>
              <a:t>.parentNode.removeChild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00B050"/>
                </a:solidFill>
              </a:rPr>
              <a:t>eliminado</a:t>
            </a:r>
            <a:r>
              <a:rPr lang="es-ES" sz="1400" dirty="0"/>
              <a:t>);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FE47890-7901-49E6-BFF4-983F27122C83}"/>
              </a:ext>
            </a:extLst>
          </p:cNvPr>
          <p:cNvSpPr txBox="1"/>
          <p:nvPr/>
        </p:nvSpPr>
        <p:spPr>
          <a:xfrm>
            <a:off x="4894027" y="4011938"/>
            <a:ext cx="64763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parrafo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document.createElement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s-ES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parrafo</a:t>
            </a:r>
            <a:r>
              <a:rPr lang="es-ES" sz="1400" b="0" dirty="0" err="1">
                <a:effectLst/>
                <a:latin typeface="Consolas" panose="020B0609020204030204" pitchFamily="49" charset="0"/>
              </a:rPr>
              <a:t>.</a:t>
            </a:r>
            <a:r>
              <a:rPr lang="es-ES" sz="14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"Hola Mundo!"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s-ES" sz="1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nodopadre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).</a:t>
            </a:r>
            <a:r>
              <a:rPr lang="es-ES" sz="14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nodopadre</a:t>
            </a:r>
            <a:r>
              <a:rPr lang="es-ES" sz="1400" b="0" dirty="0" err="1">
                <a:effectLst/>
                <a:latin typeface="Consolas" panose="020B0609020204030204" pitchFamily="49" charset="0"/>
              </a:rPr>
              <a:t>.</a:t>
            </a:r>
            <a:r>
              <a:rPr lang="es-ES" sz="14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parrafo</a:t>
            </a:r>
            <a:r>
              <a:rPr lang="es-ES" sz="14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ES" sz="1400" b="0" dirty="0" err="1">
                <a:effectLst/>
                <a:latin typeface="Consolas" panose="020B0609020204030204" pitchFamily="49" charset="0"/>
              </a:rPr>
              <a:t>.</a:t>
            </a:r>
            <a:r>
              <a:rPr lang="es-ES" sz="14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1A63DAD-499B-417E-B9F7-7CDE9337187E}"/>
              </a:ext>
            </a:extLst>
          </p:cNvPr>
          <p:cNvSpPr txBox="1"/>
          <p:nvPr/>
        </p:nvSpPr>
        <p:spPr>
          <a:xfrm>
            <a:off x="161012" y="2406629"/>
            <a:ext cx="38384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INSERTAR UN ELEMENTO AL BODY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049C756-A946-4FC6-B111-2BD343BB9C8F}"/>
              </a:ext>
            </a:extLst>
          </p:cNvPr>
          <p:cNvSpPr txBox="1"/>
          <p:nvPr/>
        </p:nvSpPr>
        <p:spPr>
          <a:xfrm>
            <a:off x="232764" y="5497065"/>
            <a:ext cx="421201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INSERTAR UN ELEMENTO A UN ELEMENTO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92DBA50-21AF-4CFC-A413-ABD87E678954}"/>
              </a:ext>
            </a:extLst>
          </p:cNvPr>
          <p:cNvSpPr txBox="1"/>
          <p:nvPr/>
        </p:nvSpPr>
        <p:spPr>
          <a:xfrm>
            <a:off x="4894028" y="2406629"/>
            <a:ext cx="38384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ELIMINAR UN ELEMENTO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0D4264E-A474-42B7-9F15-5DE7D28B53B6}"/>
              </a:ext>
            </a:extLst>
          </p:cNvPr>
          <p:cNvSpPr txBox="1"/>
          <p:nvPr/>
        </p:nvSpPr>
        <p:spPr>
          <a:xfrm>
            <a:off x="4894028" y="3556737"/>
            <a:ext cx="5110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INSERTAR UN ELEMENTO EN UN LUGAR  CONCRETO</a:t>
            </a:r>
          </a:p>
        </p:txBody>
      </p:sp>
    </p:spTree>
    <p:extLst>
      <p:ext uri="{BB962C8B-B14F-4D97-AF65-F5344CB8AC3E}">
        <p14:creationId xmlns:p14="http://schemas.microsoft.com/office/powerpoint/2010/main" val="1840937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16078</TotalTime>
  <Words>1943</Words>
  <Application>Microsoft Macintosh PowerPoint</Application>
  <PresentationFormat>Panorámica</PresentationFormat>
  <Paragraphs>218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.AppleSystemUIFontMonospaced</vt:lpstr>
      <vt:lpstr>.SF NS</vt:lpstr>
      <vt:lpstr>Arial</vt:lpstr>
      <vt:lpstr>Calibri</vt:lpstr>
      <vt:lpstr>Calibri Light</vt:lpstr>
      <vt:lpstr>Consolas</vt:lpstr>
      <vt:lpstr>Wingdings</vt:lpstr>
      <vt:lpstr>Celestial</vt:lpstr>
      <vt:lpstr>M6 – Programación con Javascript</vt:lpstr>
      <vt:lpstr>Gestión del tiempo Con JavaScript</vt:lpstr>
      <vt:lpstr>Características de lAS FECHAS I</vt:lpstr>
      <vt:lpstr>Características de lAS FECHAS II</vt:lpstr>
      <vt:lpstr>Cookies</vt:lpstr>
      <vt:lpstr>CÓMO CREAR UNA Cookie</vt:lpstr>
      <vt:lpstr>CÓMO LEER UNA Cookie</vt:lpstr>
      <vt:lpstr>Almacenamiento local</vt:lpstr>
      <vt:lpstr>CREAR ELEMENTOS HTML EN JAVASCRIPT</vt:lpstr>
      <vt:lpstr>Funciones Factories</vt:lpstr>
      <vt:lpstr>Patrones de diseño - Singleton</vt:lpstr>
      <vt:lpstr>Patrones de diseño - Observer</vt:lpstr>
      <vt:lpstr>CONSTRUCTORES</vt:lpstr>
      <vt:lpstr>PROPIEDADES DE LAS FUNCIONES</vt:lpstr>
      <vt:lpstr>PROPIEDADES GLOBALES</vt:lpstr>
      <vt:lpstr>FUNCIONES GLOBALES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/>
  <cp:lastModifiedBy>Javier Salvador Marco</cp:lastModifiedBy>
  <cp:revision>312</cp:revision>
  <dcterms:created xsi:type="dcterms:W3CDTF">2021-07-27T17:32:42Z</dcterms:created>
  <dcterms:modified xsi:type="dcterms:W3CDTF">2024-11-03T15:37:45Z</dcterms:modified>
</cp:coreProperties>
</file>