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2" r:id="rId3"/>
    <p:sldId id="263" r:id="rId4"/>
    <p:sldId id="267" r:id="rId5"/>
    <p:sldId id="264" r:id="rId6"/>
    <p:sldId id="265" r:id="rId7"/>
    <p:sldId id="266" r:id="rId8"/>
    <p:sldId id="268" r:id="rId9"/>
    <p:sldId id="269" r:id="rId10"/>
    <p:sldId id="270" r:id="rId11"/>
    <p:sldId id="27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2024"/>
    <a:srgbClr val="F5AF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744" autoAdjust="0"/>
    <p:restoredTop sz="94660"/>
  </p:normalViewPr>
  <p:slideViewPr>
    <p:cSldViewPr snapToGrid="0">
      <p:cViewPr>
        <p:scale>
          <a:sx n="57" d="100"/>
          <a:sy n="57" d="100"/>
        </p:scale>
        <p:origin x="2106" y="8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B62F0A-A165-4CCB-A908-5B8A89028903}"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60404968-4BC0-4888-B8A9-4045DA4CAA8D}">
      <dgm:prSet custT="1"/>
      <dgm:spPr>
        <a:solidFill>
          <a:srgbClr val="0070C0"/>
        </a:solidFill>
        <a:ln>
          <a:noFill/>
        </a:ln>
      </dgm:spPr>
      <dgm:t>
        <a:bodyPr/>
        <a:lstStyle/>
        <a:p>
          <a:r>
            <a:rPr lang="en-US" sz="2400" dirty="0"/>
            <a:t>Bluetooth control transmits speech commands translated into </a:t>
          </a:r>
          <a:r>
            <a:rPr lang="en-US" sz="2400"/>
            <a:t>text based </a:t>
          </a:r>
          <a:r>
            <a:rPr lang="en-US" sz="2400" dirty="0"/>
            <a:t>application with support for up to 8 devices</a:t>
          </a:r>
        </a:p>
      </dgm:t>
    </dgm:pt>
    <dgm:pt modelId="{180F4657-9AF8-4DEF-BCAB-775831E573A2}" type="parTrans" cxnId="{BF891938-27D2-470B-A6E4-8D39ADA2BE08}">
      <dgm:prSet/>
      <dgm:spPr/>
      <dgm:t>
        <a:bodyPr/>
        <a:lstStyle/>
        <a:p>
          <a:endParaRPr lang="en-US"/>
        </a:p>
      </dgm:t>
    </dgm:pt>
    <dgm:pt modelId="{37AB55EA-4DEF-46B5-850D-6934333C4653}" type="sibTrans" cxnId="{BF891938-27D2-470B-A6E4-8D39ADA2BE08}">
      <dgm:prSet/>
      <dgm:spPr/>
      <dgm:t>
        <a:bodyPr/>
        <a:lstStyle/>
        <a:p>
          <a:endParaRPr lang="en-US"/>
        </a:p>
      </dgm:t>
    </dgm:pt>
    <dgm:pt modelId="{40969803-6701-4128-90C6-0BBA87527D64}">
      <dgm:prSet custT="1"/>
      <dgm:spPr>
        <a:solidFill>
          <a:srgbClr val="FF0000"/>
        </a:solidFill>
      </dgm:spPr>
      <dgm:t>
        <a:bodyPr/>
        <a:lstStyle/>
        <a:p>
          <a:pPr rtl="0"/>
          <a:r>
            <a:rPr lang="en-US" sz="2000" dirty="0"/>
            <a:t>Device implementation procedure </a:t>
          </a:r>
          <a:r>
            <a:rPr lang="en-US" sz="2000" dirty="0">
              <a:latin typeface="Rockwell"/>
            </a:rPr>
            <a:t>based on Arduino</a:t>
          </a:r>
          <a:r>
            <a:rPr lang="en-US" sz="2000" dirty="0"/>
            <a:t> Control with predefined code: When any button of the remote is pressed, the IR LED of the remote sends a unique encoded signal</a:t>
          </a:r>
        </a:p>
      </dgm:t>
    </dgm:pt>
    <dgm:pt modelId="{C080B652-D3C5-4D4E-9155-3AA4C58BA902}" type="parTrans" cxnId="{D81EEC68-E7C0-472D-960A-9E66400D0969}">
      <dgm:prSet/>
      <dgm:spPr/>
      <dgm:t>
        <a:bodyPr/>
        <a:lstStyle/>
        <a:p>
          <a:endParaRPr lang="en-US"/>
        </a:p>
      </dgm:t>
    </dgm:pt>
    <dgm:pt modelId="{6B18589F-20FC-47F9-9625-E34CD73AD80E}" type="sibTrans" cxnId="{D81EEC68-E7C0-472D-960A-9E66400D0969}">
      <dgm:prSet/>
      <dgm:spPr/>
      <dgm:t>
        <a:bodyPr/>
        <a:lstStyle/>
        <a:p>
          <a:endParaRPr lang="en-US"/>
        </a:p>
      </dgm:t>
    </dgm:pt>
    <dgm:pt modelId="{0C35EE80-7C20-49EE-BCA1-6744F804779F}" type="pres">
      <dgm:prSet presAssocID="{2AB62F0A-A165-4CCB-A908-5B8A89028903}" presName="diagram" presStyleCnt="0">
        <dgm:presLayoutVars>
          <dgm:dir/>
          <dgm:resizeHandles val="exact"/>
        </dgm:presLayoutVars>
      </dgm:prSet>
      <dgm:spPr/>
    </dgm:pt>
    <dgm:pt modelId="{EDD46AE4-C6B6-4C5E-A8CD-1254DF4D2B70}" type="pres">
      <dgm:prSet presAssocID="{60404968-4BC0-4888-B8A9-4045DA4CAA8D}" presName="node" presStyleLbl="node1" presStyleIdx="0" presStyleCnt="2">
        <dgm:presLayoutVars>
          <dgm:bulletEnabled val="1"/>
        </dgm:presLayoutVars>
      </dgm:prSet>
      <dgm:spPr>
        <a:prstGeom prst="leftArrowCallout">
          <a:avLst/>
        </a:prstGeom>
      </dgm:spPr>
    </dgm:pt>
    <dgm:pt modelId="{E90DF269-9653-416D-B702-32D1E5DA06C9}" type="pres">
      <dgm:prSet presAssocID="{37AB55EA-4DEF-46B5-850D-6934333C4653}" presName="sibTrans" presStyleCnt="0"/>
      <dgm:spPr/>
    </dgm:pt>
    <dgm:pt modelId="{CA7EC55C-2FA6-4CCE-9B6D-D7FC29856BF1}" type="pres">
      <dgm:prSet presAssocID="{40969803-6701-4128-90C6-0BBA87527D64}" presName="node" presStyleLbl="node1" presStyleIdx="1" presStyleCnt="2" custLinFactX="16590" custLinFactY="-16788" custLinFactNeighborX="100000" custLinFactNeighborY="-100000">
        <dgm:presLayoutVars>
          <dgm:bulletEnabled val="1"/>
        </dgm:presLayoutVars>
      </dgm:prSet>
      <dgm:spPr>
        <a:prstGeom prst="rightArrowCallout">
          <a:avLst/>
        </a:prstGeom>
      </dgm:spPr>
    </dgm:pt>
  </dgm:ptLst>
  <dgm:cxnLst>
    <dgm:cxn modelId="{F8EFDD02-701C-4F3B-9C85-90BBC4A84113}" type="presOf" srcId="{40969803-6701-4128-90C6-0BBA87527D64}" destId="{CA7EC55C-2FA6-4CCE-9B6D-D7FC29856BF1}" srcOrd="0" destOrd="0" presId="urn:microsoft.com/office/officeart/2005/8/layout/default"/>
    <dgm:cxn modelId="{BF891938-27D2-470B-A6E4-8D39ADA2BE08}" srcId="{2AB62F0A-A165-4CCB-A908-5B8A89028903}" destId="{60404968-4BC0-4888-B8A9-4045DA4CAA8D}" srcOrd="0" destOrd="0" parTransId="{180F4657-9AF8-4DEF-BCAB-775831E573A2}" sibTransId="{37AB55EA-4DEF-46B5-850D-6934333C4653}"/>
    <dgm:cxn modelId="{D81EEC68-E7C0-472D-960A-9E66400D0969}" srcId="{2AB62F0A-A165-4CCB-A908-5B8A89028903}" destId="{40969803-6701-4128-90C6-0BBA87527D64}" srcOrd="1" destOrd="0" parTransId="{C080B652-D3C5-4D4E-9155-3AA4C58BA902}" sibTransId="{6B18589F-20FC-47F9-9625-E34CD73AD80E}"/>
    <dgm:cxn modelId="{2878C86A-9A1A-4867-B941-D28C2BACC014}" type="presOf" srcId="{2AB62F0A-A165-4CCB-A908-5B8A89028903}" destId="{0C35EE80-7C20-49EE-BCA1-6744F804779F}" srcOrd="0" destOrd="0" presId="urn:microsoft.com/office/officeart/2005/8/layout/default"/>
    <dgm:cxn modelId="{F1EA7854-117F-4E90-8696-71A52C98FD10}" type="presOf" srcId="{60404968-4BC0-4888-B8A9-4045DA4CAA8D}" destId="{EDD46AE4-C6B6-4C5E-A8CD-1254DF4D2B70}" srcOrd="0" destOrd="0" presId="urn:microsoft.com/office/officeart/2005/8/layout/default"/>
    <dgm:cxn modelId="{DDA6BD74-31FA-4256-B2CC-04CC5763E165}" type="presParOf" srcId="{0C35EE80-7C20-49EE-BCA1-6744F804779F}" destId="{EDD46AE4-C6B6-4C5E-A8CD-1254DF4D2B70}" srcOrd="0" destOrd="0" presId="urn:microsoft.com/office/officeart/2005/8/layout/default"/>
    <dgm:cxn modelId="{2D1C9697-2602-4CCB-AEE0-4AF2E11A82D7}" type="presParOf" srcId="{0C35EE80-7C20-49EE-BCA1-6744F804779F}" destId="{E90DF269-9653-416D-B702-32D1E5DA06C9}" srcOrd="1" destOrd="0" presId="urn:microsoft.com/office/officeart/2005/8/layout/default"/>
    <dgm:cxn modelId="{4A9641F3-9360-48A1-A866-D78C6FCB1962}" type="presParOf" srcId="{0C35EE80-7C20-49EE-BCA1-6744F804779F}" destId="{CA7EC55C-2FA6-4CCE-9B6D-D7FC29856BF1}" srcOrd="2"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D46AE4-C6B6-4C5E-A8CD-1254DF4D2B70}">
      <dsp:nvSpPr>
        <dsp:cNvPr id="0" name=""/>
        <dsp:cNvSpPr/>
      </dsp:nvSpPr>
      <dsp:spPr>
        <a:xfrm>
          <a:off x="1109" y="55267"/>
          <a:ext cx="4325640" cy="2595384"/>
        </a:xfrm>
        <a:prstGeom prst="leftArrowCallout">
          <a:avLst/>
        </a:prstGeom>
        <a:solidFill>
          <a:srgbClr val="0070C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Bluetooth control transmits speech commands translated into </a:t>
          </a:r>
          <a:r>
            <a:rPr lang="en-US" sz="2400" kern="1200"/>
            <a:t>text based </a:t>
          </a:r>
          <a:r>
            <a:rPr lang="en-US" sz="2400" kern="1200" dirty="0"/>
            <a:t>application with support for up to 8 devices</a:t>
          </a:r>
        </a:p>
      </dsp:txBody>
      <dsp:txXfrm>
        <a:off x="1516078" y="55267"/>
        <a:ext cx="2810671" cy="2595384"/>
      </dsp:txXfrm>
    </dsp:sp>
    <dsp:sp modelId="{CA7EC55C-2FA6-4CCE-9B6D-D7FC29856BF1}">
      <dsp:nvSpPr>
        <dsp:cNvPr id="0" name=""/>
        <dsp:cNvSpPr/>
      </dsp:nvSpPr>
      <dsp:spPr>
        <a:xfrm>
          <a:off x="4760423" y="0"/>
          <a:ext cx="4325640" cy="2595384"/>
        </a:xfrm>
        <a:prstGeom prst="rightArrowCallou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dirty="0"/>
            <a:t>Device implementation procedure </a:t>
          </a:r>
          <a:r>
            <a:rPr lang="en-US" sz="2000" kern="1200" dirty="0">
              <a:latin typeface="Rockwell"/>
            </a:rPr>
            <a:t>based on Arduino</a:t>
          </a:r>
          <a:r>
            <a:rPr lang="en-US" sz="2000" kern="1200" dirty="0"/>
            <a:t> Control with predefined code: When any button of the remote is pressed, the IR LED of the remote sends a unique encoded signal</a:t>
          </a:r>
        </a:p>
      </dsp:txBody>
      <dsp:txXfrm>
        <a:off x="4760423" y="0"/>
        <a:ext cx="2810671" cy="259538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F0D7B4E-046B-47D9-A60B-2B328CF31264}" type="datetimeFigureOut">
              <a:rPr lang="en-US" smtClean="0"/>
              <a:t>10/26/2021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5AA8BA-22F6-4CA1-B77C-A869AE96561E}" type="slidenum">
              <a:rPr lang="en-US" smtClean="0"/>
              <a:t>‹#›</a:t>
            </a:fld>
            <a:endParaRPr lang="en-US"/>
          </a:p>
        </p:txBody>
      </p:sp>
    </p:spTree>
    <p:extLst>
      <p:ext uri="{BB962C8B-B14F-4D97-AF65-F5344CB8AC3E}">
        <p14:creationId xmlns:p14="http://schemas.microsoft.com/office/powerpoint/2010/main" val="2483718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0D7B4E-046B-47D9-A60B-2B328CF31264}" type="datetimeFigureOut">
              <a:rPr lang="en-US" smtClean="0"/>
              <a:t>10/26/2021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5AA8BA-22F6-4CA1-B77C-A869AE96561E}" type="slidenum">
              <a:rPr lang="en-US" smtClean="0"/>
              <a:t>‹#›</a:t>
            </a:fld>
            <a:endParaRPr lang="en-US"/>
          </a:p>
        </p:txBody>
      </p:sp>
    </p:spTree>
    <p:extLst>
      <p:ext uri="{BB962C8B-B14F-4D97-AF65-F5344CB8AC3E}">
        <p14:creationId xmlns:p14="http://schemas.microsoft.com/office/powerpoint/2010/main" val="274867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0D7B4E-046B-47D9-A60B-2B328CF31264}" type="datetimeFigureOut">
              <a:rPr lang="en-US" smtClean="0"/>
              <a:t>10/26/2021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5AA8BA-22F6-4CA1-B77C-A869AE96561E}" type="slidenum">
              <a:rPr lang="en-US" smtClean="0"/>
              <a:t>‹#›</a:t>
            </a:fld>
            <a:endParaRPr lang="en-US"/>
          </a:p>
        </p:txBody>
      </p:sp>
    </p:spTree>
    <p:extLst>
      <p:ext uri="{BB962C8B-B14F-4D97-AF65-F5344CB8AC3E}">
        <p14:creationId xmlns:p14="http://schemas.microsoft.com/office/powerpoint/2010/main" val="1610818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0D7B4E-046B-47D9-A60B-2B328CF31264}" type="datetimeFigureOut">
              <a:rPr lang="en-US" smtClean="0"/>
              <a:t>10/26/2021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5AA8BA-22F6-4CA1-B77C-A869AE96561E}" type="slidenum">
              <a:rPr lang="en-US" smtClean="0"/>
              <a:t>‹#›</a:t>
            </a:fld>
            <a:endParaRPr lang="en-US"/>
          </a:p>
        </p:txBody>
      </p:sp>
    </p:spTree>
    <p:extLst>
      <p:ext uri="{BB962C8B-B14F-4D97-AF65-F5344CB8AC3E}">
        <p14:creationId xmlns:p14="http://schemas.microsoft.com/office/powerpoint/2010/main" val="583144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0D7B4E-046B-47D9-A60B-2B328CF31264}" type="datetimeFigureOut">
              <a:rPr lang="en-US" smtClean="0"/>
              <a:t>10/26/2021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5AA8BA-22F6-4CA1-B77C-A869AE96561E}" type="slidenum">
              <a:rPr lang="en-US" smtClean="0"/>
              <a:t>‹#›</a:t>
            </a:fld>
            <a:endParaRPr lang="en-US"/>
          </a:p>
        </p:txBody>
      </p:sp>
    </p:spTree>
    <p:extLst>
      <p:ext uri="{BB962C8B-B14F-4D97-AF65-F5344CB8AC3E}">
        <p14:creationId xmlns:p14="http://schemas.microsoft.com/office/powerpoint/2010/main" val="2543061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F0D7B4E-046B-47D9-A60B-2B328CF31264}" type="datetimeFigureOut">
              <a:rPr lang="en-US" smtClean="0"/>
              <a:t>10/26/2021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5AA8BA-22F6-4CA1-B77C-A869AE96561E}" type="slidenum">
              <a:rPr lang="en-US" smtClean="0"/>
              <a:t>‹#›</a:t>
            </a:fld>
            <a:endParaRPr lang="en-US"/>
          </a:p>
        </p:txBody>
      </p:sp>
    </p:spTree>
    <p:extLst>
      <p:ext uri="{BB962C8B-B14F-4D97-AF65-F5344CB8AC3E}">
        <p14:creationId xmlns:p14="http://schemas.microsoft.com/office/powerpoint/2010/main" val="965995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F0D7B4E-046B-47D9-A60B-2B328CF31264}" type="datetimeFigureOut">
              <a:rPr lang="en-US" smtClean="0"/>
              <a:t>10/26/2021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5AA8BA-22F6-4CA1-B77C-A869AE96561E}" type="slidenum">
              <a:rPr lang="en-US" smtClean="0"/>
              <a:t>‹#›</a:t>
            </a:fld>
            <a:endParaRPr lang="en-US"/>
          </a:p>
        </p:txBody>
      </p:sp>
    </p:spTree>
    <p:extLst>
      <p:ext uri="{BB962C8B-B14F-4D97-AF65-F5344CB8AC3E}">
        <p14:creationId xmlns:p14="http://schemas.microsoft.com/office/powerpoint/2010/main" val="9477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F0D7B4E-046B-47D9-A60B-2B328CF31264}" type="datetimeFigureOut">
              <a:rPr lang="en-US" smtClean="0"/>
              <a:t>10/26/2021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5AA8BA-22F6-4CA1-B77C-A869AE96561E}" type="slidenum">
              <a:rPr lang="en-US" smtClean="0"/>
              <a:t>‹#›</a:t>
            </a:fld>
            <a:endParaRPr lang="en-US"/>
          </a:p>
        </p:txBody>
      </p:sp>
    </p:spTree>
    <p:extLst>
      <p:ext uri="{BB962C8B-B14F-4D97-AF65-F5344CB8AC3E}">
        <p14:creationId xmlns:p14="http://schemas.microsoft.com/office/powerpoint/2010/main" val="925178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0D7B4E-046B-47D9-A60B-2B328CF31264}" type="datetimeFigureOut">
              <a:rPr lang="en-US" smtClean="0"/>
              <a:t>10/26/2021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5AA8BA-22F6-4CA1-B77C-A869AE96561E}" type="slidenum">
              <a:rPr lang="en-US" smtClean="0"/>
              <a:t>‹#›</a:t>
            </a:fld>
            <a:endParaRPr lang="en-US"/>
          </a:p>
        </p:txBody>
      </p:sp>
    </p:spTree>
    <p:extLst>
      <p:ext uri="{BB962C8B-B14F-4D97-AF65-F5344CB8AC3E}">
        <p14:creationId xmlns:p14="http://schemas.microsoft.com/office/powerpoint/2010/main" val="1475058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0D7B4E-046B-47D9-A60B-2B328CF31264}" type="datetimeFigureOut">
              <a:rPr lang="en-US" smtClean="0"/>
              <a:t>10/26/2021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5AA8BA-22F6-4CA1-B77C-A869AE96561E}" type="slidenum">
              <a:rPr lang="en-US" smtClean="0"/>
              <a:t>‹#›</a:t>
            </a:fld>
            <a:endParaRPr lang="en-US"/>
          </a:p>
        </p:txBody>
      </p:sp>
    </p:spTree>
    <p:extLst>
      <p:ext uri="{BB962C8B-B14F-4D97-AF65-F5344CB8AC3E}">
        <p14:creationId xmlns:p14="http://schemas.microsoft.com/office/powerpoint/2010/main" val="2168814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0D7B4E-046B-47D9-A60B-2B328CF31264}" type="datetimeFigureOut">
              <a:rPr lang="en-US" smtClean="0"/>
              <a:t>10/26/2021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5AA8BA-22F6-4CA1-B77C-A869AE96561E}" type="slidenum">
              <a:rPr lang="en-US" smtClean="0"/>
              <a:t>‹#›</a:t>
            </a:fld>
            <a:endParaRPr lang="en-US"/>
          </a:p>
        </p:txBody>
      </p:sp>
    </p:spTree>
    <p:extLst>
      <p:ext uri="{BB962C8B-B14F-4D97-AF65-F5344CB8AC3E}">
        <p14:creationId xmlns:p14="http://schemas.microsoft.com/office/powerpoint/2010/main" val="4212922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0D7B4E-046B-47D9-A60B-2B328CF31264}" type="datetimeFigureOut">
              <a:rPr lang="en-US" smtClean="0"/>
              <a:t>10/26/2021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5AA8BA-22F6-4CA1-B77C-A869AE96561E}" type="slidenum">
              <a:rPr lang="en-US" smtClean="0"/>
              <a:t>‹#›</a:t>
            </a:fld>
            <a:endParaRPr lang="en-US"/>
          </a:p>
        </p:txBody>
      </p:sp>
    </p:spTree>
    <p:extLst>
      <p:ext uri="{BB962C8B-B14F-4D97-AF65-F5344CB8AC3E}">
        <p14:creationId xmlns:p14="http://schemas.microsoft.com/office/powerpoint/2010/main" val="21775182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8.png"/><Relationship Id="rId7" Type="http://schemas.openxmlformats.org/officeDocument/2006/relationships/diagramColors" Target="../diagrams/colors1.xml"/><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1.jpe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descr="Background pattern&#10;&#10;Description automatically generated">
            <a:extLst>
              <a:ext uri="{FF2B5EF4-FFF2-40B4-BE49-F238E27FC236}">
                <a16:creationId xmlns:a16="http://schemas.microsoft.com/office/drawing/2014/main" id="{6E93517E-B993-4BBC-9E71-EE46AD31D0DE}"/>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rcRect b="31083"/>
          <a:stretch/>
        </p:blipFill>
        <p:spPr>
          <a:xfrm>
            <a:off x="0" y="-1"/>
            <a:ext cx="12192000" cy="6858001"/>
          </a:xfrm>
          <a:prstGeom prst="rect">
            <a:avLst/>
          </a:prstGeom>
        </p:spPr>
      </p:pic>
      <p:sp>
        <p:nvSpPr>
          <p:cNvPr id="6" name="TextBox 5">
            <a:extLst>
              <a:ext uri="{FF2B5EF4-FFF2-40B4-BE49-F238E27FC236}">
                <a16:creationId xmlns:a16="http://schemas.microsoft.com/office/drawing/2014/main" id="{C01EBADF-5047-4F57-91BA-72CE9D20ACA0}"/>
              </a:ext>
            </a:extLst>
          </p:cNvPr>
          <p:cNvSpPr txBox="1"/>
          <p:nvPr/>
        </p:nvSpPr>
        <p:spPr>
          <a:xfrm>
            <a:off x="2448596" y="3459777"/>
            <a:ext cx="1236134" cy="523220"/>
          </a:xfrm>
          <a:prstGeom prst="rect">
            <a:avLst/>
          </a:prstGeom>
          <a:noFill/>
        </p:spPr>
        <p:txBody>
          <a:bodyPr wrap="square" rtlCol="0">
            <a:spAutoFit/>
          </a:bodyPr>
          <a:lstStyle/>
          <a:p>
            <a:r>
              <a:rPr lang="en-US" sz="2800" b="1" dirty="0">
                <a:solidFill>
                  <a:srgbClr val="A72024"/>
                </a:solidFill>
              </a:rPr>
              <a:t>TOPIC:</a:t>
            </a:r>
          </a:p>
        </p:txBody>
      </p:sp>
      <p:sp>
        <p:nvSpPr>
          <p:cNvPr id="8" name="TextBox 7">
            <a:extLst>
              <a:ext uri="{FF2B5EF4-FFF2-40B4-BE49-F238E27FC236}">
                <a16:creationId xmlns:a16="http://schemas.microsoft.com/office/drawing/2014/main" id="{54C1E6DA-4793-41AC-BF69-0A9DAD8DC236}"/>
              </a:ext>
            </a:extLst>
          </p:cNvPr>
          <p:cNvSpPr txBox="1"/>
          <p:nvPr/>
        </p:nvSpPr>
        <p:spPr>
          <a:xfrm>
            <a:off x="963557" y="5703069"/>
            <a:ext cx="6925734" cy="523220"/>
          </a:xfrm>
          <a:prstGeom prst="rect">
            <a:avLst/>
          </a:prstGeom>
          <a:noFill/>
        </p:spPr>
        <p:txBody>
          <a:bodyPr wrap="square" rtlCol="0">
            <a:spAutoFit/>
          </a:bodyPr>
          <a:lstStyle/>
          <a:p>
            <a:r>
              <a:rPr lang="en-US" sz="2800" b="1" dirty="0">
                <a:solidFill>
                  <a:srgbClr val="A72024"/>
                </a:solidFill>
              </a:rPr>
              <a:t>PRESENTER:     </a:t>
            </a:r>
            <a:r>
              <a:rPr lang="en-US" sz="2800" b="1" i="1" dirty="0"/>
              <a:t>Brian </a:t>
            </a:r>
            <a:r>
              <a:rPr lang="en-US" sz="2800" b="1" i="1" dirty="0" err="1"/>
              <a:t>Ngumi</a:t>
            </a:r>
            <a:r>
              <a:rPr lang="en-US" sz="2800" b="1" i="1" dirty="0"/>
              <a:t> Mundia</a:t>
            </a:r>
            <a:endParaRPr lang="en-US" sz="2800" b="1" i="1" dirty="0">
              <a:solidFill>
                <a:srgbClr val="A72024"/>
              </a:solidFill>
            </a:endParaRPr>
          </a:p>
        </p:txBody>
      </p:sp>
      <p:grpSp>
        <p:nvGrpSpPr>
          <p:cNvPr id="21" name="Group 20">
            <a:extLst>
              <a:ext uri="{FF2B5EF4-FFF2-40B4-BE49-F238E27FC236}">
                <a16:creationId xmlns:a16="http://schemas.microsoft.com/office/drawing/2014/main" id="{5EA7F95A-16FA-412A-B383-5C87DBC06D47}"/>
              </a:ext>
            </a:extLst>
          </p:cNvPr>
          <p:cNvGrpSpPr/>
          <p:nvPr/>
        </p:nvGrpSpPr>
        <p:grpSpPr>
          <a:xfrm>
            <a:off x="805883" y="5744546"/>
            <a:ext cx="608340" cy="523220"/>
            <a:chOff x="778923" y="5443909"/>
            <a:chExt cx="668866" cy="643468"/>
          </a:xfrm>
        </p:grpSpPr>
        <p:cxnSp>
          <p:nvCxnSpPr>
            <p:cNvPr id="10" name="Straight Connector 9">
              <a:extLst>
                <a:ext uri="{FF2B5EF4-FFF2-40B4-BE49-F238E27FC236}">
                  <a16:creationId xmlns:a16="http://schemas.microsoft.com/office/drawing/2014/main" id="{7055F0F9-A2DA-4B83-8F73-AD660BF6D255}"/>
                </a:ext>
              </a:extLst>
            </p:cNvPr>
            <p:cNvCxnSpPr>
              <a:cxnSpLocks/>
            </p:cNvCxnSpPr>
            <p:nvPr/>
          </p:nvCxnSpPr>
          <p:spPr>
            <a:xfrm flipV="1">
              <a:off x="785110" y="5443909"/>
              <a:ext cx="0" cy="643467"/>
            </a:xfrm>
            <a:prstGeom prst="line">
              <a:avLst/>
            </a:prstGeom>
            <a:ln w="9525">
              <a:solidFill>
                <a:srgbClr val="A72024"/>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4619385-A89E-4AD7-9F49-64ADA1629C3A}"/>
                </a:ext>
              </a:extLst>
            </p:cNvPr>
            <p:cNvCxnSpPr>
              <a:cxnSpLocks/>
            </p:cNvCxnSpPr>
            <p:nvPr/>
          </p:nvCxnSpPr>
          <p:spPr>
            <a:xfrm>
              <a:off x="778923" y="6087377"/>
              <a:ext cx="668866" cy="0"/>
            </a:xfrm>
            <a:prstGeom prst="line">
              <a:avLst/>
            </a:prstGeom>
            <a:ln w="9525">
              <a:solidFill>
                <a:srgbClr val="A72024"/>
              </a:solidFill>
            </a:ln>
          </p:spPr>
          <p:style>
            <a:lnRef idx="1">
              <a:schemeClr val="accent1"/>
            </a:lnRef>
            <a:fillRef idx="0">
              <a:schemeClr val="accent1"/>
            </a:fillRef>
            <a:effectRef idx="0">
              <a:schemeClr val="accent1"/>
            </a:effectRef>
            <a:fontRef idx="minor">
              <a:schemeClr val="tx1"/>
            </a:fontRef>
          </p:style>
        </p:cxnSp>
      </p:grpSp>
      <p:sp>
        <p:nvSpPr>
          <p:cNvPr id="20" name="TextBox 19">
            <a:extLst>
              <a:ext uri="{FF2B5EF4-FFF2-40B4-BE49-F238E27FC236}">
                <a16:creationId xmlns:a16="http://schemas.microsoft.com/office/drawing/2014/main" id="{59C4D3E7-0C8D-4D16-B756-FA0B224C2A42}"/>
              </a:ext>
            </a:extLst>
          </p:cNvPr>
          <p:cNvSpPr txBox="1"/>
          <p:nvPr/>
        </p:nvSpPr>
        <p:spPr>
          <a:xfrm>
            <a:off x="3866762" y="3429000"/>
            <a:ext cx="5435600" cy="584775"/>
          </a:xfrm>
          <a:prstGeom prst="rect">
            <a:avLst/>
          </a:prstGeom>
          <a:noFill/>
        </p:spPr>
        <p:txBody>
          <a:bodyPr wrap="square" rtlCol="0">
            <a:spAutoFit/>
          </a:bodyPr>
          <a:lstStyle/>
          <a:p>
            <a:r>
              <a:rPr lang="en-US" sz="3200" b="1" dirty="0"/>
              <a:t>SMART HOME AND INDUSTRY</a:t>
            </a:r>
            <a:r>
              <a:rPr lang="en-US" sz="3200" b="1" dirty="0">
                <a:solidFill>
                  <a:srgbClr val="A72024"/>
                </a:solidFill>
              </a:rPr>
              <a:t> </a:t>
            </a:r>
          </a:p>
        </p:txBody>
      </p:sp>
      <p:grpSp>
        <p:nvGrpSpPr>
          <p:cNvPr id="22" name="Group 21">
            <a:extLst>
              <a:ext uri="{FF2B5EF4-FFF2-40B4-BE49-F238E27FC236}">
                <a16:creationId xmlns:a16="http://schemas.microsoft.com/office/drawing/2014/main" id="{7F4A8534-071F-4C9E-BAC8-C8E2C7727E18}"/>
              </a:ext>
            </a:extLst>
          </p:cNvPr>
          <p:cNvGrpSpPr/>
          <p:nvPr/>
        </p:nvGrpSpPr>
        <p:grpSpPr>
          <a:xfrm rot="5400000">
            <a:off x="2248360" y="3360914"/>
            <a:ext cx="608340" cy="523217"/>
            <a:chOff x="778923" y="5443909"/>
            <a:chExt cx="668866" cy="643468"/>
          </a:xfrm>
        </p:grpSpPr>
        <p:cxnSp>
          <p:nvCxnSpPr>
            <p:cNvPr id="23" name="Straight Connector 22">
              <a:extLst>
                <a:ext uri="{FF2B5EF4-FFF2-40B4-BE49-F238E27FC236}">
                  <a16:creationId xmlns:a16="http://schemas.microsoft.com/office/drawing/2014/main" id="{1337D98B-B8A7-4F17-8CB2-F143D9008F30}"/>
                </a:ext>
              </a:extLst>
            </p:cNvPr>
            <p:cNvCxnSpPr>
              <a:cxnSpLocks/>
            </p:cNvCxnSpPr>
            <p:nvPr/>
          </p:nvCxnSpPr>
          <p:spPr>
            <a:xfrm flipV="1">
              <a:off x="785110" y="5443909"/>
              <a:ext cx="0" cy="643467"/>
            </a:xfrm>
            <a:prstGeom prst="line">
              <a:avLst/>
            </a:prstGeom>
            <a:ln w="9525">
              <a:solidFill>
                <a:srgbClr val="A72024"/>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FFBD5A1-97F3-4A44-A975-21CAA62F80F7}"/>
                </a:ext>
              </a:extLst>
            </p:cNvPr>
            <p:cNvCxnSpPr>
              <a:cxnSpLocks/>
            </p:cNvCxnSpPr>
            <p:nvPr/>
          </p:nvCxnSpPr>
          <p:spPr>
            <a:xfrm>
              <a:off x="778923" y="6087377"/>
              <a:ext cx="668866" cy="0"/>
            </a:xfrm>
            <a:prstGeom prst="line">
              <a:avLst/>
            </a:prstGeom>
            <a:ln w="9525">
              <a:solidFill>
                <a:srgbClr val="A72024"/>
              </a:solidFill>
            </a:ln>
          </p:spPr>
          <p:style>
            <a:lnRef idx="1">
              <a:schemeClr val="accent1"/>
            </a:lnRef>
            <a:fillRef idx="0">
              <a:schemeClr val="accent1"/>
            </a:fillRef>
            <a:effectRef idx="0">
              <a:schemeClr val="accent1"/>
            </a:effectRef>
            <a:fontRef idx="minor">
              <a:schemeClr val="tx1"/>
            </a:fontRef>
          </p:style>
        </p:cxnSp>
      </p:grpSp>
      <p:pic>
        <p:nvPicPr>
          <p:cNvPr id="26" name="Picture 25" descr="Logo&#10;&#10;Description automatically generated">
            <a:extLst>
              <a:ext uri="{FF2B5EF4-FFF2-40B4-BE49-F238E27FC236}">
                <a16:creationId xmlns:a16="http://schemas.microsoft.com/office/drawing/2014/main" id="{B3B1EC05-7501-4F96-9E52-EF32DE291300}"/>
              </a:ext>
            </a:extLst>
          </p:cNvPr>
          <p:cNvPicPr>
            <a:picLocks noChangeAspect="1"/>
          </p:cNvPicPr>
          <p:nvPr/>
        </p:nvPicPr>
        <p:blipFill rotWithShape="1">
          <a:blip r:embed="rId4">
            <a:extLst>
              <a:ext uri="{28A0092B-C50C-407E-A947-70E740481C1C}">
                <a14:useLocalDpi xmlns:a14="http://schemas.microsoft.com/office/drawing/2010/main" val="0"/>
              </a:ext>
            </a:extLst>
          </a:blip>
          <a:srcRect l="7828" t="6073" r="7728" b="5962"/>
          <a:stretch/>
        </p:blipFill>
        <p:spPr>
          <a:xfrm>
            <a:off x="10672347" y="5465841"/>
            <a:ext cx="1138921" cy="1138921"/>
          </a:xfrm>
          <a:prstGeom prst="ellipse">
            <a:avLst/>
          </a:prstGeom>
        </p:spPr>
      </p:pic>
      <p:sp>
        <p:nvSpPr>
          <p:cNvPr id="28" name="TextBox 27">
            <a:extLst>
              <a:ext uri="{FF2B5EF4-FFF2-40B4-BE49-F238E27FC236}">
                <a16:creationId xmlns:a16="http://schemas.microsoft.com/office/drawing/2014/main" id="{97595935-954D-4C92-9161-F6EEAFECBD1C}"/>
              </a:ext>
            </a:extLst>
          </p:cNvPr>
          <p:cNvSpPr txBox="1"/>
          <p:nvPr/>
        </p:nvSpPr>
        <p:spPr>
          <a:xfrm>
            <a:off x="10643265" y="5075866"/>
            <a:ext cx="1197083" cy="264688"/>
          </a:xfrm>
          <a:prstGeom prst="rect">
            <a:avLst/>
          </a:prstGeom>
          <a:noFill/>
        </p:spPr>
        <p:txBody>
          <a:bodyPr wrap="square" rtlCol="0">
            <a:spAutoFit/>
          </a:bodyPr>
          <a:lstStyle/>
          <a:p>
            <a:pPr algn="r">
              <a:lnSpc>
                <a:spcPct val="80000"/>
              </a:lnSpc>
            </a:pPr>
            <a:r>
              <a:rPr lang="en-US" sz="1400" dirty="0">
                <a:latin typeface="Gotham" panose="02000504050000020004" pitchFamily="2" charset="0"/>
                <a:ea typeface="Segoe UI Historic" panose="020B0502040204020203" pitchFamily="34" charset="0"/>
                <a:cs typeface="Segoe UI Light" panose="020B0502040204020203" pitchFamily="34" charset="0"/>
              </a:rPr>
              <a:t>Hosted by:</a:t>
            </a:r>
          </a:p>
        </p:txBody>
      </p:sp>
      <p:pic>
        <p:nvPicPr>
          <p:cNvPr id="3" name="Picture 2" descr="Logo&#10;&#10;Description automatically generated">
            <a:extLst>
              <a:ext uri="{FF2B5EF4-FFF2-40B4-BE49-F238E27FC236}">
                <a16:creationId xmlns:a16="http://schemas.microsoft.com/office/drawing/2014/main" id="{AC7FC332-CC9A-4CFC-9420-2B81F32729F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4352" y="81599"/>
            <a:ext cx="4713229" cy="2715690"/>
          </a:xfrm>
          <a:prstGeom prst="rect">
            <a:avLst/>
          </a:prstGeom>
        </p:spPr>
      </p:pic>
      <p:pic>
        <p:nvPicPr>
          <p:cNvPr id="7" name="Picture 6" descr="Text&#10;&#10;Description automatically generated">
            <a:extLst>
              <a:ext uri="{FF2B5EF4-FFF2-40B4-BE49-F238E27FC236}">
                <a16:creationId xmlns:a16="http://schemas.microsoft.com/office/drawing/2014/main" id="{00D7A230-4B46-4C32-BD91-781E9AD1675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02709" y="81599"/>
            <a:ext cx="3586582" cy="2017049"/>
          </a:xfrm>
          <a:prstGeom prst="rect">
            <a:avLst/>
          </a:prstGeom>
        </p:spPr>
      </p:pic>
      <p:pic>
        <p:nvPicPr>
          <p:cNvPr id="2" name="Picture 1">
            <a:extLst>
              <a:ext uri="{FF2B5EF4-FFF2-40B4-BE49-F238E27FC236}">
                <a16:creationId xmlns:a16="http://schemas.microsoft.com/office/drawing/2014/main" id="{6DE985BC-850E-410E-BF3A-43DF11830786}"/>
              </a:ext>
            </a:extLst>
          </p:cNvPr>
          <p:cNvPicPr>
            <a:picLocks noChangeAspect="1"/>
          </p:cNvPicPr>
          <p:nvPr/>
        </p:nvPicPr>
        <p:blipFill>
          <a:blip r:embed="rId7"/>
          <a:stretch>
            <a:fillRect/>
          </a:stretch>
        </p:blipFill>
        <p:spPr>
          <a:xfrm>
            <a:off x="8712369" y="321117"/>
            <a:ext cx="1719518" cy="1538011"/>
          </a:xfrm>
          <a:prstGeom prst="rect">
            <a:avLst/>
          </a:prstGeom>
        </p:spPr>
      </p:pic>
    </p:spTree>
    <p:extLst>
      <p:ext uri="{BB962C8B-B14F-4D97-AF65-F5344CB8AC3E}">
        <p14:creationId xmlns:p14="http://schemas.microsoft.com/office/powerpoint/2010/main" val="42635447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DCA002-A079-4B53-8040-4DFA471BD545}"/>
              </a:ext>
            </a:extLst>
          </p:cNvPr>
          <p:cNvSpPr txBox="1"/>
          <p:nvPr/>
        </p:nvSpPr>
        <p:spPr>
          <a:xfrm>
            <a:off x="7075088" y="199687"/>
            <a:ext cx="4597253" cy="584775"/>
          </a:xfrm>
          <a:prstGeom prst="rect">
            <a:avLst/>
          </a:prstGeom>
          <a:noFill/>
        </p:spPr>
        <p:txBody>
          <a:bodyPr wrap="square" rtlCol="0">
            <a:spAutoFit/>
          </a:bodyPr>
          <a:lstStyle/>
          <a:p>
            <a:pPr algn="r"/>
            <a:r>
              <a:rPr lang="en-US" sz="3200" b="1" dirty="0"/>
              <a:t>Acknowledgement</a:t>
            </a:r>
            <a:endParaRPr lang="en-US" sz="3200" b="1" dirty="0">
              <a:solidFill>
                <a:srgbClr val="A72024"/>
              </a:solidFill>
            </a:endParaRPr>
          </a:p>
        </p:txBody>
      </p:sp>
      <p:sp>
        <p:nvSpPr>
          <p:cNvPr id="7" name="TextBox 6">
            <a:extLst>
              <a:ext uri="{FF2B5EF4-FFF2-40B4-BE49-F238E27FC236}">
                <a16:creationId xmlns:a16="http://schemas.microsoft.com/office/drawing/2014/main" id="{507CB828-6E7E-4E17-A34F-6CAAB4AC01AB}"/>
              </a:ext>
            </a:extLst>
          </p:cNvPr>
          <p:cNvSpPr txBox="1"/>
          <p:nvPr/>
        </p:nvSpPr>
        <p:spPr>
          <a:xfrm>
            <a:off x="842074" y="2828835"/>
            <a:ext cx="10507851" cy="2308324"/>
          </a:xfrm>
          <a:prstGeom prst="rect">
            <a:avLst/>
          </a:prstGeom>
          <a:noFill/>
        </p:spPr>
        <p:txBody>
          <a:bodyPr wrap="square" rtlCol="0">
            <a:spAutoFit/>
          </a:bodyPr>
          <a:lstStyle/>
          <a:p>
            <a:r>
              <a:rPr lang="en-ZA" b="1" dirty="0"/>
              <a:t>I wish to thank:</a:t>
            </a:r>
            <a:endParaRPr lang="en-KE" dirty="0"/>
          </a:p>
          <a:p>
            <a:pPr marL="285750" lvl="0" indent="-285750">
              <a:buFont typeface="Arial" panose="020B0604020202020204" pitchFamily="34" charset="0"/>
              <a:buChar char="•"/>
            </a:pPr>
            <a:r>
              <a:rPr lang="en-ZA" i="1" dirty="0"/>
              <a:t>Mr. </a:t>
            </a:r>
            <a:r>
              <a:rPr lang="en-ZA" i="1" dirty="0" err="1"/>
              <a:t>Mrima</a:t>
            </a:r>
            <a:r>
              <a:rPr lang="en-ZA" i="1" dirty="0"/>
              <a:t>, my project supervisor, for his valuable guidance towards actualizing my project.</a:t>
            </a:r>
            <a:endParaRPr lang="en-KE" i="1" dirty="0"/>
          </a:p>
          <a:p>
            <a:pPr marL="285750" lvl="0" indent="-285750">
              <a:buFont typeface="Arial" panose="020B0604020202020204" pitchFamily="34" charset="0"/>
              <a:buChar char="•"/>
            </a:pPr>
            <a:r>
              <a:rPr lang="en-ZA" i="1" dirty="0"/>
              <a:t>Douglas </a:t>
            </a:r>
            <a:r>
              <a:rPr lang="en-ZA" i="1" dirty="0" err="1"/>
              <a:t>Mbaka</a:t>
            </a:r>
            <a:r>
              <a:rPr lang="en-ZA" i="1" dirty="0"/>
              <a:t>, for his relentless dedication in ensuring my classmates and I understood any mind-boggling concepts during the laboratory practical sessions. </a:t>
            </a:r>
            <a:endParaRPr lang="en-KE" i="1" dirty="0"/>
          </a:p>
          <a:p>
            <a:pPr marL="285750" lvl="0" indent="-285750">
              <a:buFont typeface="Arial" panose="020B0604020202020204" pitchFamily="34" charset="0"/>
              <a:buChar char="•"/>
            </a:pPr>
            <a:r>
              <a:rPr lang="en-ZA" i="1" dirty="0"/>
              <a:t>Ron </a:t>
            </a:r>
            <a:r>
              <a:rPr lang="en-ZA" i="1" dirty="0" err="1"/>
              <a:t>Ohuru</a:t>
            </a:r>
            <a:r>
              <a:rPr lang="en-ZA" i="1" dirty="0"/>
              <a:t>, for introducing me to myriad information on Arduino programming.</a:t>
            </a:r>
            <a:endParaRPr lang="en-KE" i="1" dirty="0"/>
          </a:p>
          <a:p>
            <a:pPr marL="285750" lvl="0" indent="-285750">
              <a:buFont typeface="Arial" panose="020B0604020202020204" pitchFamily="34" charset="0"/>
              <a:buChar char="•"/>
            </a:pPr>
            <a:r>
              <a:rPr lang="en-ZA" i="1" dirty="0" err="1"/>
              <a:t>Ziri</a:t>
            </a:r>
            <a:r>
              <a:rPr lang="en-ZA" i="1" dirty="0"/>
              <a:t> Issa, for enabling me acquire relevant information and access a valuable information community space. </a:t>
            </a:r>
            <a:endParaRPr lang="en-KE" i="1" dirty="0"/>
          </a:p>
          <a:p>
            <a:pPr marL="285750" lvl="0" indent="-285750">
              <a:buFont typeface="Arial" panose="020B0604020202020204" pitchFamily="34" charset="0"/>
              <a:buChar char="•"/>
            </a:pPr>
            <a:r>
              <a:rPr lang="en-ZA" i="1" dirty="0" err="1"/>
              <a:t>Techbridge</a:t>
            </a:r>
            <a:r>
              <a:rPr lang="en-ZA" i="1" dirty="0"/>
              <a:t> and Close the gap, where I intriguingly permanently began changing my technological mindset into the future.</a:t>
            </a:r>
            <a:endParaRPr lang="en-KE" i="1" dirty="0"/>
          </a:p>
        </p:txBody>
      </p:sp>
      <p:pic>
        <p:nvPicPr>
          <p:cNvPr id="2" name="Picture 1">
            <a:extLst>
              <a:ext uri="{FF2B5EF4-FFF2-40B4-BE49-F238E27FC236}">
                <a16:creationId xmlns:a16="http://schemas.microsoft.com/office/drawing/2014/main" id="{7E153688-26B6-41DF-A165-5BABB7B9FE0A}"/>
              </a:ext>
            </a:extLst>
          </p:cNvPr>
          <p:cNvPicPr>
            <a:picLocks noChangeAspect="1"/>
          </p:cNvPicPr>
          <p:nvPr/>
        </p:nvPicPr>
        <p:blipFill>
          <a:blip r:embed="rId3"/>
          <a:stretch>
            <a:fillRect/>
          </a:stretch>
        </p:blipFill>
        <p:spPr>
          <a:xfrm>
            <a:off x="3750671" y="116903"/>
            <a:ext cx="981541" cy="890093"/>
          </a:xfrm>
          <a:prstGeom prst="rect">
            <a:avLst/>
          </a:prstGeom>
        </p:spPr>
      </p:pic>
    </p:spTree>
    <p:extLst>
      <p:ext uri="{BB962C8B-B14F-4D97-AF65-F5344CB8AC3E}">
        <p14:creationId xmlns:p14="http://schemas.microsoft.com/office/powerpoint/2010/main" val="713589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DCA002-A079-4B53-8040-4DFA471BD545}"/>
              </a:ext>
            </a:extLst>
          </p:cNvPr>
          <p:cNvSpPr txBox="1"/>
          <p:nvPr/>
        </p:nvSpPr>
        <p:spPr>
          <a:xfrm>
            <a:off x="7108955" y="116903"/>
            <a:ext cx="4597253" cy="584775"/>
          </a:xfrm>
          <a:prstGeom prst="rect">
            <a:avLst/>
          </a:prstGeom>
          <a:noFill/>
        </p:spPr>
        <p:txBody>
          <a:bodyPr wrap="square" rtlCol="0">
            <a:spAutoFit/>
          </a:bodyPr>
          <a:lstStyle/>
          <a:p>
            <a:pPr algn="r"/>
            <a:r>
              <a:rPr lang="en-US" sz="3200" b="1" dirty="0"/>
              <a:t>References</a:t>
            </a:r>
            <a:endParaRPr lang="en-US" sz="3200" b="1" dirty="0">
              <a:solidFill>
                <a:srgbClr val="A72024"/>
              </a:solidFill>
            </a:endParaRPr>
          </a:p>
        </p:txBody>
      </p:sp>
      <p:sp>
        <p:nvSpPr>
          <p:cNvPr id="7" name="TextBox 6">
            <a:extLst>
              <a:ext uri="{FF2B5EF4-FFF2-40B4-BE49-F238E27FC236}">
                <a16:creationId xmlns:a16="http://schemas.microsoft.com/office/drawing/2014/main" id="{507CB828-6E7E-4E17-A34F-6CAAB4AC01AB}"/>
              </a:ext>
            </a:extLst>
          </p:cNvPr>
          <p:cNvSpPr txBox="1"/>
          <p:nvPr/>
        </p:nvSpPr>
        <p:spPr>
          <a:xfrm>
            <a:off x="842074" y="2524035"/>
            <a:ext cx="10507851" cy="3416320"/>
          </a:xfrm>
          <a:prstGeom prst="rect">
            <a:avLst/>
          </a:prstGeom>
          <a:noFill/>
        </p:spPr>
        <p:txBody>
          <a:bodyPr wrap="square" rtlCol="0">
            <a:spAutoFit/>
          </a:bodyPr>
          <a:lstStyle/>
          <a:p>
            <a:pPr marL="342900" lvl="0" indent="-342900">
              <a:buFont typeface="+mj-lt"/>
              <a:buAutoNum type="arabicPeriod"/>
            </a:pPr>
            <a:r>
              <a:rPr lang="en-ZA" dirty="0"/>
              <a:t>C. S. Tyagi, M. Agarwal, and R. Gola, “Home automation using voice recognition and Arduino,” Journal of Recent Trends in Engineering &amp; Research, vol 2, no. 7, pp. 1-6, July 2016</a:t>
            </a:r>
            <a:endParaRPr lang="en-KE" dirty="0"/>
          </a:p>
          <a:p>
            <a:pPr marL="342900" lvl="0" indent="-342900">
              <a:buFont typeface="+mj-lt"/>
              <a:buAutoNum type="arabicPeriod"/>
            </a:pPr>
            <a:r>
              <a:rPr lang="en-ZA" dirty="0" err="1"/>
              <a:t>Elster</a:t>
            </a:r>
            <a:r>
              <a:rPr lang="en-ZA" dirty="0"/>
              <a:t>, R. S. (1980). The effects of certain background noises on the performance of a voice recognition system (Report No. NPS54-80-010). Monterey, CA: Naval Postgraduate School. (ADA106138)</a:t>
            </a:r>
            <a:endParaRPr lang="en-KE" dirty="0"/>
          </a:p>
          <a:p>
            <a:pPr marL="342900" lvl="0" indent="-342900">
              <a:buFont typeface="+mj-lt"/>
              <a:buAutoNum type="arabicPeriod"/>
            </a:pPr>
            <a:r>
              <a:rPr lang="en-ZA" i="1" dirty="0" err="1"/>
              <a:t>Haataja</a:t>
            </a:r>
            <a:r>
              <a:rPr lang="en-ZA" i="1" dirty="0"/>
              <a:t>, K. (2007). Security in Bluetooth , WLAN and IrDA : a comparison: https://www.semanticscholar.org/paper/Security-in-Bluetooth-%2C-WLAN-and-IrDA-%3A-a-Haataja/c964fa281578ebde0bb66410c73599da054edfa3#paper-header [Accessed 22 Sep. 2021].</a:t>
            </a:r>
            <a:endParaRPr lang="en-KE" dirty="0"/>
          </a:p>
          <a:p>
            <a:pPr marL="342900" lvl="0" indent="-342900">
              <a:buFont typeface="+mj-lt"/>
              <a:buAutoNum type="arabicPeriod"/>
            </a:pPr>
            <a:r>
              <a:rPr lang="en-ZA" dirty="0"/>
              <a:t>play.google.com. (n.d.). BT Voice Control for Arduino - Apps on Google Play. [online] Available at: https://play.google.com/store/apps/details?id=robotspace.simplelabs.amr_voice&amp;hl=en&amp;gl=US [Accessed 22 Sep. 2021].</a:t>
            </a:r>
            <a:endParaRPr lang="en-KE" dirty="0"/>
          </a:p>
          <a:p>
            <a:pPr marL="342900" lvl="0" indent="-342900">
              <a:buFont typeface="+mj-lt"/>
              <a:buAutoNum type="arabicPeriod"/>
            </a:pPr>
            <a:r>
              <a:rPr lang="en-ZA" dirty="0"/>
              <a:t>Y. Mittal, P. </a:t>
            </a:r>
            <a:r>
              <a:rPr lang="en-ZA" dirty="0" err="1"/>
              <a:t>Toshniwal</a:t>
            </a:r>
            <a:r>
              <a:rPr lang="en-ZA" dirty="0"/>
              <a:t>, S. Sharma, D. Singhal, R. Gupta, and V. K. Mittal, “A voice-controlled multi- functional smart home automation system,” in Annual IEEE India Conference, 17-20 December, 2015</a:t>
            </a:r>
            <a:endParaRPr lang="en-KE" dirty="0"/>
          </a:p>
        </p:txBody>
      </p:sp>
      <p:pic>
        <p:nvPicPr>
          <p:cNvPr id="2" name="Picture 1">
            <a:extLst>
              <a:ext uri="{FF2B5EF4-FFF2-40B4-BE49-F238E27FC236}">
                <a16:creationId xmlns:a16="http://schemas.microsoft.com/office/drawing/2014/main" id="{7E153688-26B6-41DF-A165-5BABB7B9FE0A}"/>
              </a:ext>
            </a:extLst>
          </p:cNvPr>
          <p:cNvPicPr>
            <a:picLocks noChangeAspect="1"/>
          </p:cNvPicPr>
          <p:nvPr/>
        </p:nvPicPr>
        <p:blipFill>
          <a:blip r:embed="rId3"/>
          <a:stretch>
            <a:fillRect/>
          </a:stretch>
        </p:blipFill>
        <p:spPr>
          <a:xfrm>
            <a:off x="3750671" y="116903"/>
            <a:ext cx="981541" cy="890093"/>
          </a:xfrm>
          <a:prstGeom prst="rect">
            <a:avLst/>
          </a:prstGeom>
        </p:spPr>
      </p:pic>
    </p:spTree>
    <p:extLst>
      <p:ext uri="{BB962C8B-B14F-4D97-AF65-F5344CB8AC3E}">
        <p14:creationId xmlns:p14="http://schemas.microsoft.com/office/powerpoint/2010/main" val="3079433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1425C049-3A8F-4493-8158-5A6C5522157A}"/>
              </a:ext>
            </a:extLst>
          </p:cNvPr>
          <p:cNvSpPr txBox="1"/>
          <p:nvPr/>
        </p:nvSpPr>
        <p:spPr>
          <a:xfrm>
            <a:off x="7028593" y="215186"/>
            <a:ext cx="4597253" cy="523220"/>
          </a:xfrm>
          <a:prstGeom prst="rect">
            <a:avLst/>
          </a:prstGeom>
          <a:noFill/>
        </p:spPr>
        <p:txBody>
          <a:bodyPr wrap="square" rtlCol="0">
            <a:spAutoFit/>
          </a:bodyPr>
          <a:lstStyle/>
          <a:p>
            <a:pPr algn="r"/>
            <a:r>
              <a:rPr lang="en-US" sz="2800" b="1" dirty="0"/>
              <a:t>Abstract</a:t>
            </a:r>
            <a:r>
              <a:rPr lang="en-US" sz="2000" b="1" dirty="0">
                <a:solidFill>
                  <a:srgbClr val="A72024"/>
                </a:solidFill>
              </a:rPr>
              <a:t> </a:t>
            </a:r>
          </a:p>
        </p:txBody>
      </p:sp>
      <p:sp>
        <p:nvSpPr>
          <p:cNvPr id="21" name="TextBox 20">
            <a:extLst>
              <a:ext uri="{FF2B5EF4-FFF2-40B4-BE49-F238E27FC236}">
                <a16:creationId xmlns:a16="http://schemas.microsoft.com/office/drawing/2014/main" id="{019FB66B-2822-4062-9B07-C2235B4E642C}"/>
              </a:ext>
            </a:extLst>
          </p:cNvPr>
          <p:cNvSpPr txBox="1"/>
          <p:nvPr/>
        </p:nvSpPr>
        <p:spPr>
          <a:xfrm>
            <a:off x="544558" y="2690336"/>
            <a:ext cx="10848813" cy="2308324"/>
          </a:xfrm>
          <a:prstGeom prst="rect">
            <a:avLst/>
          </a:prstGeom>
          <a:noFill/>
        </p:spPr>
        <p:txBody>
          <a:bodyPr wrap="square" rtlCol="0">
            <a:spAutoFit/>
          </a:bodyPr>
          <a:lstStyle/>
          <a:p>
            <a:pPr algn="ctr"/>
            <a:r>
              <a:rPr lang="en-US" sz="2400" b="1" i="1" dirty="0">
                <a:latin typeface="Arial Narrow" panose="020B0606020202030204" pitchFamily="34" charset="0"/>
              </a:rPr>
              <a:t>Daily human interaction involves convey in transmission of impulses via basic biological channels; such as touch, or speech; this can be cultivated into Industrial and Domestic device utility by linking a smart instruction recognition framework which enables control of devices by a wide range of users in society including members of the paraplegic, hearing and speech impaired community, where speech and touch control respectively enables them also be part and parcel in device control</a:t>
            </a:r>
          </a:p>
        </p:txBody>
      </p:sp>
      <p:pic>
        <p:nvPicPr>
          <p:cNvPr id="2" name="Picture 1">
            <a:extLst>
              <a:ext uri="{FF2B5EF4-FFF2-40B4-BE49-F238E27FC236}">
                <a16:creationId xmlns:a16="http://schemas.microsoft.com/office/drawing/2014/main" id="{667A7B53-D61D-45A4-9A2F-E42B93FFAA79}"/>
              </a:ext>
            </a:extLst>
          </p:cNvPr>
          <p:cNvPicPr>
            <a:picLocks noChangeAspect="1"/>
          </p:cNvPicPr>
          <p:nvPr/>
        </p:nvPicPr>
        <p:blipFill>
          <a:blip r:embed="rId3"/>
          <a:stretch>
            <a:fillRect/>
          </a:stretch>
        </p:blipFill>
        <p:spPr>
          <a:xfrm>
            <a:off x="3786254" y="93785"/>
            <a:ext cx="978928" cy="888912"/>
          </a:xfrm>
          <a:prstGeom prst="rect">
            <a:avLst/>
          </a:prstGeom>
        </p:spPr>
      </p:pic>
    </p:spTree>
    <p:extLst>
      <p:ext uri="{BB962C8B-B14F-4D97-AF65-F5344CB8AC3E}">
        <p14:creationId xmlns:p14="http://schemas.microsoft.com/office/powerpoint/2010/main" val="347622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DCA002-A079-4B53-8040-4DFA471BD545}"/>
              </a:ext>
            </a:extLst>
          </p:cNvPr>
          <p:cNvSpPr txBox="1"/>
          <p:nvPr/>
        </p:nvSpPr>
        <p:spPr>
          <a:xfrm>
            <a:off x="7075088" y="199687"/>
            <a:ext cx="4597253" cy="584775"/>
          </a:xfrm>
          <a:prstGeom prst="rect">
            <a:avLst/>
          </a:prstGeom>
          <a:noFill/>
        </p:spPr>
        <p:txBody>
          <a:bodyPr wrap="square" rtlCol="0">
            <a:spAutoFit/>
          </a:bodyPr>
          <a:lstStyle/>
          <a:p>
            <a:pPr algn="r"/>
            <a:r>
              <a:rPr lang="en-US" sz="3200" b="1" dirty="0"/>
              <a:t>Introduction</a:t>
            </a:r>
            <a:endParaRPr lang="en-US" sz="3200" b="1" dirty="0">
              <a:solidFill>
                <a:srgbClr val="A72024"/>
              </a:solidFill>
            </a:endParaRPr>
          </a:p>
        </p:txBody>
      </p:sp>
      <p:sp>
        <p:nvSpPr>
          <p:cNvPr id="7" name="TextBox 6">
            <a:extLst>
              <a:ext uri="{FF2B5EF4-FFF2-40B4-BE49-F238E27FC236}">
                <a16:creationId xmlns:a16="http://schemas.microsoft.com/office/drawing/2014/main" id="{507CB828-6E7E-4E17-A34F-6CAAB4AC01AB}"/>
              </a:ext>
            </a:extLst>
          </p:cNvPr>
          <p:cNvSpPr txBox="1"/>
          <p:nvPr/>
        </p:nvSpPr>
        <p:spPr>
          <a:xfrm>
            <a:off x="842074" y="2828835"/>
            <a:ext cx="10507851" cy="1938992"/>
          </a:xfrm>
          <a:prstGeom prst="rect">
            <a:avLst/>
          </a:prstGeom>
          <a:noFill/>
        </p:spPr>
        <p:txBody>
          <a:bodyPr wrap="square" rtlCol="0">
            <a:spAutoFit/>
          </a:bodyPr>
          <a:lstStyle/>
          <a:p>
            <a:pPr algn="ctr"/>
            <a:r>
              <a:rPr lang="en-ZA" sz="2400" dirty="0">
                <a:latin typeface="Bahnschrift" panose="020B0502040204020203" pitchFamily="34" charset="0"/>
              </a:rPr>
              <a:t>Tactile as well as speech is in great demand because it offers an easier control for a large variation of individuals of society ranging from the blind and physically challenged to as well as those of old or young ages of a select gender; this would increase convenience in electrical or electronic appliance control accessibility by a greater factor.</a:t>
            </a:r>
            <a:endParaRPr lang="en-KE" sz="2400" dirty="0">
              <a:latin typeface="Bahnschrift" panose="020B0502040204020203" pitchFamily="34" charset="0"/>
            </a:endParaRPr>
          </a:p>
        </p:txBody>
      </p:sp>
      <p:pic>
        <p:nvPicPr>
          <p:cNvPr id="2" name="Picture 1">
            <a:extLst>
              <a:ext uri="{FF2B5EF4-FFF2-40B4-BE49-F238E27FC236}">
                <a16:creationId xmlns:a16="http://schemas.microsoft.com/office/drawing/2014/main" id="{7E153688-26B6-41DF-A165-5BABB7B9FE0A}"/>
              </a:ext>
            </a:extLst>
          </p:cNvPr>
          <p:cNvPicPr>
            <a:picLocks noChangeAspect="1"/>
          </p:cNvPicPr>
          <p:nvPr/>
        </p:nvPicPr>
        <p:blipFill>
          <a:blip r:embed="rId3"/>
          <a:stretch>
            <a:fillRect/>
          </a:stretch>
        </p:blipFill>
        <p:spPr>
          <a:xfrm>
            <a:off x="3750671" y="116903"/>
            <a:ext cx="981541" cy="890093"/>
          </a:xfrm>
          <a:prstGeom prst="rect">
            <a:avLst/>
          </a:prstGeom>
        </p:spPr>
      </p:pic>
    </p:spTree>
    <p:extLst>
      <p:ext uri="{BB962C8B-B14F-4D97-AF65-F5344CB8AC3E}">
        <p14:creationId xmlns:p14="http://schemas.microsoft.com/office/powerpoint/2010/main" val="3306640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123356-E399-4AFC-84BD-FE03A4AA76E4}"/>
              </a:ext>
            </a:extLst>
          </p:cNvPr>
          <p:cNvSpPr txBox="1"/>
          <p:nvPr/>
        </p:nvSpPr>
        <p:spPr>
          <a:xfrm>
            <a:off x="7075088" y="199687"/>
            <a:ext cx="4597253" cy="461665"/>
          </a:xfrm>
          <a:prstGeom prst="rect">
            <a:avLst/>
          </a:prstGeom>
          <a:noFill/>
        </p:spPr>
        <p:txBody>
          <a:bodyPr wrap="square" rtlCol="0">
            <a:spAutoFit/>
          </a:bodyPr>
          <a:lstStyle/>
          <a:p>
            <a:pPr algn="r"/>
            <a:r>
              <a:rPr lang="en-US" sz="2400" b="1" dirty="0"/>
              <a:t>Discussions</a:t>
            </a:r>
            <a:r>
              <a:rPr lang="en-US" sz="2000" b="1" dirty="0">
                <a:solidFill>
                  <a:srgbClr val="A72024"/>
                </a:solidFill>
              </a:rPr>
              <a:t> </a:t>
            </a:r>
          </a:p>
        </p:txBody>
      </p:sp>
      <p:pic>
        <p:nvPicPr>
          <p:cNvPr id="2" name="Picture 1">
            <a:extLst>
              <a:ext uri="{FF2B5EF4-FFF2-40B4-BE49-F238E27FC236}">
                <a16:creationId xmlns:a16="http://schemas.microsoft.com/office/drawing/2014/main" id="{C52C8061-8967-46F9-8373-D4B1B4B87758}"/>
              </a:ext>
            </a:extLst>
          </p:cNvPr>
          <p:cNvPicPr>
            <a:picLocks noChangeAspect="1"/>
          </p:cNvPicPr>
          <p:nvPr/>
        </p:nvPicPr>
        <p:blipFill>
          <a:blip r:embed="rId3"/>
          <a:stretch>
            <a:fillRect/>
          </a:stretch>
        </p:blipFill>
        <p:spPr>
          <a:xfrm>
            <a:off x="3802187" y="154750"/>
            <a:ext cx="981541" cy="890093"/>
          </a:xfrm>
          <a:prstGeom prst="rect">
            <a:avLst/>
          </a:prstGeom>
        </p:spPr>
      </p:pic>
      <p:pic>
        <p:nvPicPr>
          <p:cNvPr id="5" name="Picture 4" descr="Table 1: The main differences between Bluetooth, WLAN and IrDA technologies and their security">
            <a:extLst>
              <a:ext uri="{FF2B5EF4-FFF2-40B4-BE49-F238E27FC236}">
                <a16:creationId xmlns:a16="http://schemas.microsoft.com/office/drawing/2014/main" id="{778CD3EA-6456-4295-97D6-6E58AF7D3E27}"/>
              </a:ext>
            </a:extLst>
          </p:cNvPr>
          <p:cNvPicPr/>
          <p:nvPr/>
        </p:nvPicPr>
        <p:blipFill rotWithShape="1">
          <a:blip r:embed="rId4" cstate="print">
            <a:extLst>
              <a:ext uri="{28A0092B-C50C-407E-A947-70E740481C1C}">
                <a14:useLocalDpi xmlns:a14="http://schemas.microsoft.com/office/drawing/2010/main" val="0"/>
              </a:ext>
            </a:extLst>
          </a:blip>
          <a:srcRect l="1889" r="1912" b="13417"/>
          <a:stretch/>
        </p:blipFill>
        <p:spPr bwMode="auto">
          <a:xfrm>
            <a:off x="3426167" y="1561281"/>
            <a:ext cx="5339655" cy="2573115"/>
          </a:xfrm>
          <a:prstGeom prst="rect">
            <a:avLst/>
          </a:prstGeom>
          <a:noFill/>
          <a:ln>
            <a:noFill/>
          </a:ln>
          <a:extLst>
            <a:ext uri="{53640926-AAD7-44D8-BBD7-CCE9431645EC}">
              <a14:shadowObscured xmlns:a14="http://schemas.microsoft.com/office/drawing/2010/main"/>
            </a:ext>
          </a:extLst>
        </p:spPr>
      </p:pic>
      <p:sp>
        <p:nvSpPr>
          <p:cNvPr id="4" name="TextBox 3">
            <a:extLst>
              <a:ext uri="{FF2B5EF4-FFF2-40B4-BE49-F238E27FC236}">
                <a16:creationId xmlns:a16="http://schemas.microsoft.com/office/drawing/2014/main" id="{5D9EFBFC-48D3-4E13-B017-AAC3889CE15E}"/>
              </a:ext>
            </a:extLst>
          </p:cNvPr>
          <p:cNvSpPr txBox="1"/>
          <p:nvPr/>
        </p:nvSpPr>
        <p:spPr>
          <a:xfrm>
            <a:off x="1625990" y="1116235"/>
            <a:ext cx="8940011" cy="584775"/>
          </a:xfrm>
          <a:prstGeom prst="rect">
            <a:avLst/>
          </a:prstGeom>
          <a:noFill/>
        </p:spPr>
        <p:txBody>
          <a:bodyPr wrap="none" rtlCol="0">
            <a:spAutoFit/>
          </a:bodyPr>
          <a:lstStyle/>
          <a:p>
            <a:r>
              <a:rPr lang="en-US" sz="1400" dirty="0"/>
              <a:t>In a research done </a:t>
            </a:r>
            <a:r>
              <a:rPr lang="en-ZA" sz="1400" dirty="0"/>
              <a:t>(</a:t>
            </a:r>
            <a:r>
              <a:rPr lang="en-ZA" sz="1400" dirty="0" err="1"/>
              <a:t>Haataja</a:t>
            </a:r>
            <a:r>
              <a:rPr lang="en-ZA" sz="1400" dirty="0"/>
              <a:t>, 2007), the differences between Bluetooth, WLAN and IR technologies is outlined as follows;</a:t>
            </a:r>
            <a:endParaRPr lang="en-KE" sz="1400" dirty="0"/>
          </a:p>
          <a:p>
            <a:endParaRPr lang="en-KE" dirty="0"/>
          </a:p>
        </p:txBody>
      </p:sp>
      <p:sp>
        <p:nvSpPr>
          <p:cNvPr id="6" name="TextBox 5">
            <a:extLst>
              <a:ext uri="{FF2B5EF4-FFF2-40B4-BE49-F238E27FC236}">
                <a16:creationId xmlns:a16="http://schemas.microsoft.com/office/drawing/2014/main" id="{D636C33B-C752-40FF-97B9-BD6921174BEE}"/>
              </a:ext>
            </a:extLst>
          </p:cNvPr>
          <p:cNvSpPr txBox="1"/>
          <p:nvPr/>
        </p:nvSpPr>
        <p:spPr>
          <a:xfrm>
            <a:off x="2001127" y="4318040"/>
            <a:ext cx="8189734" cy="923330"/>
          </a:xfrm>
          <a:prstGeom prst="rect">
            <a:avLst/>
          </a:prstGeom>
          <a:noFill/>
        </p:spPr>
        <p:txBody>
          <a:bodyPr wrap="square" rtlCol="0">
            <a:spAutoFit/>
          </a:bodyPr>
          <a:lstStyle/>
          <a:p>
            <a:pPr algn="ctr"/>
            <a:r>
              <a:rPr lang="en-ZA" dirty="0" err="1"/>
              <a:t>Elster</a:t>
            </a:r>
            <a:r>
              <a:rPr lang="en-ZA" dirty="0"/>
              <a:t>, R. S. (1980) also points out that </a:t>
            </a:r>
            <a:r>
              <a:rPr lang="en-US" dirty="0"/>
              <a:t>speech conversion gives a result of about 86% effectiveness with a room noise level of 34.5-dB through remote testing using Bluetooth which is functional in the distance between 1 - 20 m.</a:t>
            </a:r>
            <a:endParaRPr lang="en-KE" dirty="0"/>
          </a:p>
        </p:txBody>
      </p:sp>
      <p:sp>
        <p:nvSpPr>
          <p:cNvPr id="8" name="TextBox 7">
            <a:extLst>
              <a:ext uri="{FF2B5EF4-FFF2-40B4-BE49-F238E27FC236}">
                <a16:creationId xmlns:a16="http://schemas.microsoft.com/office/drawing/2014/main" id="{EDC64E54-D0FE-40B6-925B-D9C8EC04166C}"/>
              </a:ext>
            </a:extLst>
          </p:cNvPr>
          <p:cNvSpPr txBox="1"/>
          <p:nvPr/>
        </p:nvSpPr>
        <p:spPr>
          <a:xfrm>
            <a:off x="2368055" y="5296719"/>
            <a:ext cx="7455877" cy="1200329"/>
          </a:xfrm>
          <a:prstGeom prst="rect">
            <a:avLst/>
          </a:prstGeom>
          <a:noFill/>
        </p:spPr>
        <p:txBody>
          <a:bodyPr wrap="square" rtlCol="0">
            <a:spAutoFit/>
          </a:bodyPr>
          <a:lstStyle/>
          <a:p>
            <a:pPr algn="ctr"/>
            <a:r>
              <a:rPr lang="en-US" b="1" dirty="0"/>
              <a:t>From the evident indications pointed by the research, </a:t>
            </a:r>
            <a:r>
              <a:rPr lang="en-ZA" b="1" dirty="0"/>
              <a:t>in relation with observations indicated in Table 1,</a:t>
            </a:r>
            <a:r>
              <a:rPr lang="en-US" b="1" dirty="0"/>
              <a:t> the prototype is built utilizing Bluetooth and IR due to their high tolerance to third party interference, typical device communication range and their relative cost. </a:t>
            </a:r>
            <a:endParaRPr lang="en-KE" b="1" dirty="0"/>
          </a:p>
        </p:txBody>
      </p:sp>
    </p:spTree>
    <p:extLst>
      <p:ext uri="{BB962C8B-B14F-4D97-AF65-F5344CB8AC3E}">
        <p14:creationId xmlns:p14="http://schemas.microsoft.com/office/powerpoint/2010/main" val="2800053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3EBDC36-3711-4A6B-B7D6-9E8B93A65438}"/>
              </a:ext>
            </a:extLst>
          </p:cNvPr>
          <p:cNvSpPr txBox="1"/>
          <p:nvPr/>
        </p:nvSpPr>
        <p:spPr>
          <a:xfrm>
            <a:off x="7075088" y="199687"/>
            <a:ext cx="4597253" cy="523220"/>
          </a:xfrm>
          <a:prstGeom prst="rect">
            <a:avLst/>
          </a:prstGeom>
          <a:noFill/>
        </p:spPr>
        <p:txBody>
          <a:bodyPr wrap="square" rtlCol="0">
            <a:spAutoFit/>
          </a:bodyPr>
          <a:lstStyle/>
          <a:p>
            <a:pPr algn="r"/>
            <a:r>
              <a:rPr lang="en-US" sz="2800" b="1" dirty="0"/>
              <a:t>Methodology</a:t>
            </a:r>
            <a:endParaRPr lang="en-US" sz="2800" b="1" dirty="0">
              <a:solidFill>
                <a:srgbClr val="A72024"/>
              </a:solidFill>
            </a:endParaRPr>
          </a:p>
        </p:txBody>
      </p:sp>
      <p:sp>
        <p:nvSpPr>
          <p:cNvPr id="7" name="TextBox 6">
            <a:extLst>
              <a:ext uri="{FF2B5EF4-FFF2-40B4-BE49-F238E27FC236}">
                <a16:creationId xmlns:a16="http://schemas.microsoft.com/office/drawing/2014/main" id="{17CF1F67-1E4B-46E2-88E4-4FB0F6907276}"/>
              </a:ext>
            </a:extLst>
          </p:cNvPr>
          <p:cNvSpPr txBox="1"/>
          <p:nvPr/>
        </p:nvSpPr>
        <p:spPr>
          <a:xfrm>
            <a:off x="671593" y="1261646"/>
            <a:ext cx="10848814" cy="3046988"/>
          </a:xfrm>
          <a:prstGeom prst="rect">
            <a:avLst/>
          </a:prstGeom>
          <a:noFill/>
        </p:spPr>
        <p:txBody>
          <a:bodyPr wrap="square" rtlCol="0">
            <a:spAutoFit/>
          </a:bodyPr>
          <a:lstStyle/>
          <a:p>
            <a:pPr algn="ctr"/>
            <a:r>
              <a:rPr lang="en-US" sz="2000" dirty="0">
                <a:latin typeface="DejaVu Serif" panose="02060603050605020204" pitchFamily="18" charset="0"/>
                <a:ea typeface="DejaVu Serif" panose="02060603050605020204" pitchFamily="18" charset="0"/>
              </a:rPr>
              <a:t>User control with a smart home or industry device is realizable through controlling electronic devices by using voice command or touch control from the user or smart home owner. This actualization using remote voice or touch control with a device could make it easier for users to carry out daily activities through a predefined code.</a:t>
            </a:r>
          </a:p>
          <a:p>
            <a:endParaRPr lang="en-US" dirty="0"/>
          </a:p>
          <a:p>
            <a:pPr algn="ctr"/>
            <a:r>
              <a:rPr lang="en-US" sz="2000" b="1" u="sng" dirty="0"/>
              <a:t>IR AND BLUETOOTH CONTROL COMBINATION REALIZATION</a:t>
            </a:r>
            <a:endParaRPr lang="en-KE" sz="2000" dirty="0"/>
          </a:p>
          <a:p>
            <a:pPr algn="ctr"/>
            <a:r>
              <a:rPr lang="en-US" dirty="0"/>
              <a:t>Approaches illustrating on actualization in device control using A:</a:t>
            </a:r>
          </a:p>
          <a:p>
            <a:endParaRPr lang="en-US" dirty="0"/>
          </a:p>
          <a:p>
            <a:endParaRPr lang="en-KE" dirty="0"/>
          </a:p>
        </p:txBody>
      </p:sp>
      <p:pic>
        <p:nvPicPr>
          <p:cNvPr id="2" name="Picture 1">
            <a:extLst>
              <a:ext uri="{FF2B5EF4-FFF2-40B4-BE49-F238E27FC236}">
                <a16:creationId xmlns:a16="http://schemas.microsoft.com/office/drawing/2014/main" id="{A5CE4A0D-38C5-47EE-9BF8-13EE99A8C4B5}"/>
              </a:ext>
            </a:extLst>
          </p:cNvPr>
          <p:cNvPicPr>
            <a:picLocks noChangeAspect="1"/>
          </p:cNvPicPr>
          <p:nvPr/>
        </p:nvPicPr>
        <p:blipFill>
          <a:blip r:embed="rId3"/>
          <a:stretch>
            <a:fillRect/>
          </a:stretch>
        </p:blipFill>
        <p:spPr>
          <a:xfrm>
            <a:off x="3840823" y="154750"/>
            <a:ext cx="981541" cy="890093"/>
          </a:xfrm>
          <a:prstGeom prst="rect">
            <a:avLst/>
          </a:prstGeom>
        </p:spPr>
      </p:pic>
      <p:graphicFrame>
        <p:nvGraphicFramePr>
          <p:cNvPr id="5" name="Content Placeholder">
            <a:extLst>
              <a:ext uri="{FF2B5EF4-FFF2-40B4-BE49-F238E27FC236}">
                <a16:creationId xmlns:a16="http://schemas.microsoft.com/office/drawing/2014/main" id="{B6EA21D2-B9F8-4E67-AA11-22BFABA631ED}"/>
              </a:ext>
            </a:extLst>
          </p:cNvPr>
          <p:cNvGraphicFramePr>
            <a:graphicFrameLocks noGrp="1"/>
          </p:cNvGraphicFramePr>
          <p:nvPr>
            <p:extLst>
              <p:ext uri="{D42A27DB-BD31-4B8C-83A1-F6EECF244321}">
                <p14:modId xmlns:p14="http://schemas.microsoft.com/office/powerpoint/2010/main" val="1642250095"/>
              </p:ext>
            </p:extLst>
          </p:nvPr>
        </p:nvGraphicFramePr>
        <p:xfrm>
          <a:off x="1700756" y="3787869"/>
          <a:ext cx="9086064" cy="270592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660128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123356-E399-4AFC-84BD-FE03A4AA76E4}"/>
              </a:ext>
            </a:extLst>
          </p:cNvPr>
          <p:cNvSpPr txBox="1"/>
          <p:nvPr/>
        </p:nvSpPr>
        <p:spPr>
          <a:xfrm>
            <a:off x="7075088" y="199687"/>
            <a:ext cx="4597253" cy="461665"/>
          </a:xfrm>
          <a:prstGeom prst="rect">
            <a:avLst/>
          </a:prstGeom>
          <a:noFill/>
        </p:spPr>
        <p:txBody>
          <a:bodyPr wrap="square" rtlCol="0">
            <a:spAutoFit/>
          </a:bodyPr>
          <a:lstStyle/>
          <a:p>
            <a:pPr algn="r"/>
            <a:r>
              <a:rPr lang="en-US" sz="2400" b="1" dirty="0"/>
              <a:t>Device control</a:t>
            </a:r>
            <a:r>
              <a:rPr lang="en-US" sz="2400" b="1" dirty="0">
                <a:solidFill>
                  <a:srgbClr val="A72024"/>
                </a:solidFill>
              </a:rPr>
              <a:t> </a:t>
            </a:r>
          </a:p>
        </p:txBody>
      </p:sp>
      <p:pic>
        <p:nvPicPr>
          <p:cNvPr id="2" name="Picture 1">
            <a:extLst>
              <a:ext uri="{FF2B5EF4-FFF2-40B4-BE49-F238E27FC236}">
                <a16:creationId xmlns:a16="http://schemas.microsoft.com/office/drawing/2014/main" id="{C52C8061-8967-46F9-8373-D4B1B4B87758}"/>
              </a:ext>
            </a:extLst>
          </p:cNvPr>
          <p:cNvPicPr>
            <a:picLocks noChangeAspect="1"/>
          </p:cNvPicPr>
          <p:nvPr/>
        </p:nvPicPr>
        <p:blipFill>
          <a:blip r:embed="rId3"/>
          <a:stretch>
            <a:fillRect/>
          </a:stretch>
        </p:blipFill>
        <p:spPr>
          <a:xfrm>
            <a:off x="3802187" y="154750"/>
            <a:ext cx="981541" cy="890093"/>
          </a:xfrm>
          <a:prstGeom prst="rect">
            <a:avLst/>
          </a:prstGeom>
        </p:spPr>
      </p:pic>
      <p:pic>
        <p:nvPicPr>
          <p:cNvPr id="6" name="Picture 5" descr="Bluetooth Based Home Automation project using Arduino">
            <a:extLst>
              <a:ext uri="{FF2B5EF4-FFF2-40B4-BE49-F238E27FC236}">
                <a16:creationId xmlns:a16="http://schemas.microsoft.com/office/drawing/2014/main" id="{E2A3D3DC-C40A-46F5-ABF8-D13C2A7F1F39}"/>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0381" y="1632800"/>
            <a:ext cx="4063090" cy="2648746"/>
          </a:xfrm>
          <a:prstGeom prst="rect">
            <a:avLst/>
          </a:prstGeom>
          <a:noFill/>
          <a:ln>
            <a:noFill/>
          </a:ln>
        </p:spPr>
      </p:pic>
      <p:pic>
        <p:nvPicPr>
          <p:cNvPr id="8" name="Picture 7" descr="https://external-content.duckduckgo.com/iu/?u=https%3A%2F%2Ftse1.mm.bing.net%2Fth%3Fid%3DOIP.BlslJnKuo1PZNSZsqvh8vwHaFs%26pid%3DApi&amp;f=1">
            <a:extLst>
              <a:ext uri="{FF2B5EF4-FFF2-40B4-BE49-F238E27FC236}">
                <a16:creationId xmlns:a16="http://schemas.microsoft.com/office/drawing/2014/main" id="{F8DAFE0F-B193-4C91-ADD9-54CC007C9E85}"/>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7501188" y="1632800"/>
            <a:ext cx="3590431" cy="2648746"/>
          </a:xfrm>
          <a:prstGeom prst="rect">
            <a:avLst/>
          </a:prstGeom>
          <a:noFill/>
          <a:ln>
            <a:noFill/>
          </a:ln>
        </p:spPr>
      </p:pic>
      <p:sp>
        <p:nvSpPr>
          <p:cNvPr id="4" name="TextBox 3">
            <a:extLst>
              <a:ext uri="{FF2B5EF4-FFF2-40B4-BE49-F238E27FC236}">
                <a16:creationId xmlns:a16="http://schemas.microsoft.com/office/drawing/2014/main" id="{1B644BED-7799-4B39-A383-22DA37EBF09C}"/>
              </a:ext>
            </a:extLst>
          </p:cNvPr>
          <p:cNvSpPr txBox="1"/>
          <p:nvPr/>
        </p:nvSpPr>
        <p:spPr>
          <a:xfrm>
            <a:off x="8051973" y="1239864"/>
            <a:ext cx="2643481" cy="369332"/>
          </a:xfrm>
          <a:prstGeom prst="rect">
            <a:avLst/>
          </a:prstGeom>
          <a:noFill/>
        </p:spPr>
        <p:txBody>
          <a:bodyPr wrap="none" rtlCol="0">
            <a:spAutoFit/>
          </a:bodyPr>
          <a:lstStyle/>
          <a:p>
            <a:r>
              <a:rPr lang="en-US" dirty="0"/>
              <a:t>b. </a:t>
            </a:r>
            <a:r>
              <a:rPr lang="en-US" b="1" dirty="0"/>
              <a:t>Touch</a:t>
            </a:r>
            <a:r>
              <a:rPr lang="en-US" dirty="0"/>
              <a:t> - </a:t>
            </a:r>
            <a:r>
              <a:rPr lang="en-US" i="1" dirty="0"/>
              <a:t>Infrared Control</a:t>
            </a:r>
            <a:endParaRPr lang="en-KE" i="1" dirty="0"/>
          </a:p>
        </p:txBody>
      </p:sp>
      <p:sp>
        <p:nvSpPr>
          <p:cNvPr id="9" name="TextBox 8">
            <a:extLst>
              <a:ext uri="{FF2B5EF4-FFF2-40B4-BE49-F238E27FC236}">
                <a16:creationId xmlns:a16="http://schemas.microsoft.com/office/drawing/2014/main" id="{C9797AAB-A207-4203-A068-856201A2E861}"/>
              </a:ext>
            </a:extLst>
          </p:cNvPr>
          <p:cNvSpPr txBox="1"/>
          <p:nvPr/>
        </p:nvSpPr>
        <p:spPr>
          <a:xfrm>
            <a:off x="1978409" y="1239864"/>
            <a:ext cx="2937343" cy="369332"/>
          </a:xfrm>
          <a:prstGeom prst="rect">
            <a:avLst/>
          </a:prstGeom>
          <a:noFill/>
        </p:spPr>
        <p:txBody>
          <a:bodyPr wrap="none" rtlCol="0">
            <a:spAutoFit/>
          </a:bodyPr>
          <a:lstStyle/>
          <a:p>
            <a:r>
              <a:rPr lang="en-US" dirty="0"/>
              <a:t>a. </a:t>
            </a:r>
            <a:r>
              <a:rPr lang="en-US" b="1" dirty="0"/>
              <a:t>Speech</a:t>
            </a:r>
            <a:r>
              <a:rPr lang="en-US" dirty="0"/>
              <a:t> - </a:t>
            </a:r>
            <a:r>
              <a:rPr lang="en-US" i="1" dirty="0"/>
              <a:t>Bluetooth Control</a:t>
            </a:r>
            <a:endParaRPr lang="en-KE" i="1" dirty="0"/>
          </a:p>
        </p:txBody>
      </p:sp>
      <p:cxnSp>
        <p:nvCxnSpPr>
          <p:cNvPr id="11" name="Straight Connector 10">
            <a:extLst>
              <a:ext uri="{FF2B5EF4-FFF2-40B4-BE49-F238E27FC236}">
                <a16:creationId xmlns:a16="http://schemas.microsoft.com/office/drawing/2014/main" id="{131B1095-511F-4718-B13E-73B043B9F5E8}"/>
              </a:ext>
            </a:extLst>
          </p:cNvPr>
          <p:cNvCxnSpPr>
            <a:cxnSpLocks/>
          </p:cNvCxnSpPr>
          <p:nvPr/>
        </p:nvCxnSpPr>
        <p:spPr>
          <a:xfrm>
            <a:off x="6266481" y="1239864"/>
            <a:ext cx="0" cy="5618136"/>
          </a:xfrm>
          <a:prstGeom prst="line">
            <a:avLst/>
          </a:prstGeom>
          <a:ln w="38100"/>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3EBECFBD-A480-469D-AA33-116EBBA4C34C}"/>
              </a:ext>
            </a:extLst>
          </p:cNvPr>
          <p:cNvSpPr txBox="1"/>
          <p:nvPr/>
        </p:nvSpPr>
        <p:spPr>
          <a:xfrm>
            <a:off x="557950" y="4348037"/>
            <a:ext cx="4881956" cy="1754326"/>
          </a:xfrm>
          <a:prstGeom prst="rect">
            <a:avLst/>
          </a:prstGeom>
          <a:noFill/>
        </p:spPr>
        <p:txBody>
          <a:bodyPr wrap="square" rtlCol="0">
            <a:spAutoFit/>
          </a:bodyPr>
          <a:lstStyle/>
          <a:p>
            <a:pPr lvl="0" algn="ctr"/>
            <a:r>
              <a:rPr lang="en-US" b="1" dirty="0"/>
              <a:t>Device control via Bluetooth</a:t>
            </a:r>
            <a:endParaRPr lang="en-KE" dirty="0"/>
          </a:p>
          <a:p>
            <a:pPr algn="ctr"/>
            <a:r>
              <a:rPr lang="en-US" dirty="0"/>
              <a:t>The end user control consists of a combination of google voice API and the AMR voice interception app which understands the voice commands. The Arduino Bluetooth control serves as the touch-base application with support for up to 8 devices.</a:t>
            </a:r>
            <a:endParaRPr lang="en-KE" dirty="0"/>
          </a:p>
        </p:txBody>
      </p:sp>
      <p:sp>
        <p:nvSpPr>
          <p:cNvPr id="7" name="TextBox 6">
            <a:extLst>
              <a:ext uri="{FF2B5EF4-FFF2-40B4-BE49-F238E27FC236}">
                <a16:creationId xmlns:a16="http://schemas.microsoft.com/office/drawing/2014/main" id="{D0C310E9-6970-49E4-BBF5-70B7F8881FC7}"/>
              </a:ext>
            </a:extLst>
          </p:cNvPr>
          <p:cNvSpPr txBox="1"/>
          <p:nvPr/>
        </p:nvSpPr>
        <p:spPr>
          <a:xfrm>
            <a:off x="6790630" y="4305150"/>
            <a:ext cx="4843420" cy="2031325"/>
          </a:xfrm>
          <a:prstGeom prst="rect">
            <a:avLst/>
          </a:prstGeom>
          <a:noFill/>
        </p:spPr>
        <p:txBody>
          <a:bodyPr wrap="square" rtlCol="0">
            <a:spAutoFit/>
          </a:bodyPr>
          <a:lstStyle/>
          <a:p>
            <a:pPr algn="ctr"/>
            <a:r>
              <a:rPr lang="en-US" b="1" dirty="0"/>
              <a:t>Device control via IR control</a:t>
            </a:r>
          </a:p>
          <a:p>
            <a:pPr algn="ctr"/>
            <a:r>
              <a:rPr lang="en-US" dirty="0"/>
              <a:t>When any button of the remote is pressed, the IR LED of the remote sends a unique encoded signal. The TSOP1738 IR Receiver sensor receives this signal and send it to the Arduino. Then the Arduino decodes the signal and converts it into a hex value, and store the value into the variable.</a:t>
            </a:r>
            <a:endParaRPr lang="en-KE" dirty="0"/>
          </a:p>
        </p:txBody>
      </p:sp>
    </p:spTree>
    <p:extLst>
      <p:ext uri="{BB962C8B-B14F-4D97-AF65-F5344CB8AC3E}">
        <p14:creationId xmlns:p14="http://schemas.microsoft.com/office/powerpoint/2010/main" val="3187686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123356-E399-4AFC-84BD-FE03A4AA76E4}"/>
              </a:ext>
            </a:extLst>
          </p:cNvPr>
          <p:cNvSpPr txBox="1"/>
          <p:nvPr/>
        </p:nvSpPr>
        <p:spPr>
          <a:xfrm>
            <a:off x="7075088" y="199687"/>
            <a:ext cx="4597253" cy="461665"/>
          </a:xfrm>
          <a:prstGeom prst="rect">
            <a:avLst/>
          </a:prstGeom>
          <a:noFill/>
        </p:spPr>
        <p:txBody>
          <a:bodyPr wrap="square" rtlCol="0">
            <a:spAutoFit/>
          </a:bodyPr>
          <a:lstStyle/>
          <a:p>
            <a:pPr algn="r"/>
            <a:r>
              <a:rPr lang="en-US" sz="2400" b="1" dirty="0"/>
              <a:t>Results</a:t>
            </a:r>
            <a:r>
              <a:rPr lang="en-US" sz="2000" b="1" dirty="0">
                <a:solidFill>
                  <a:srgbClr val="A72024"/>
                </a:solidFill>
              </a:rPr>
              <a:t> </a:t>
            </a:r>
          </a:p>
        </p:txBody>
      </p:sp>
      <p:pic>
        <p:nvPicPr>
          <p:cNvPr id="2" name="Picture 1">
            <a:extLst>
              <a:ext uri="{FF2B5EF4-FFF2-40B4-BE49-F238E27FC236}">
                <a16:creationId xmlns:a16="http://schemas.microsoft.com/office/drawing/2014/main" id="{C52C8061-8967-46F9-8373-D4B1B4B87758}"/>
              </a:ext>
            </a:extLst>
          </p:cNvPr>
          <p:cNvPicPr>
            <a:picLocks noChangeAspect="1"/>
          </p:cNvPicPr>
          <p:nvPr/>
        </p:nvPicPr>
        <p:blipFill>
          <a:blip r:embed="rId3"/>
          <a:stretch>
            <a:fillRect/>
          </a:stretch>
        </p:blipFill>
        <p:spPr>
          <a:xfrm>
            <a:off x="3802187" y="154750"/>
            <a:ext cx="981541" cy="890093"/>
          </a:xfrm>
          <a:prstGeom prst="rect">
            <a:avLst/>
          </a:prstGeom>
        </p:spPr>
      </p:pic>
      <p:sp>
        <p:nvSpPr>
          <p:cNvPr id="5" name="Rectangle 1">
            <a:extLst>
              <a:ext uri="{FF2B5EF4-FFF2-40B4-BE49-F238E27FC236}">
                <a16:creationId xmlns:a16="http://schemas.microsoft.com/office/drawing/2014/main" id="{88E3BC6D-D7E5-4FEF-8AF0-73DF01C8D8BC}"/>
              </a:ext>
            </a:extLst>
          </p:cNvPr>
          <p:cNvSpPr>
            <a:spLocks noChangeArrowheads="1"/>
          </p:cNvSpPr>
          <p:nvPr/>
        </p:nvSpPr>
        <p:spPr bwMode="auto">
          <a:xfrm>
            <a:off x="2196154" y="1039190"/>
            <a:ext cx="779969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ctr" defTabSz="914400" rtl="0" eaLnBrk="0" fontAlgn="base" latinLnBrk="0" hangingPunct="0">
              <a:lnSpc>
                <a:spcPct val="100000"/>
              </a:lnSpc>
              <a:spcBef>
                <a:spcPct val="0"/>
              </a:spcBef>
              <a:spcAft>
                <a:spcPct val="0"/>
              </a:spcAft>
              <a:buClrTx/>
              <a:buSzTx/>
              <a:buFontTx/>
              <a:buNone/>
              <a:tabLst/>
            </a:pPr>
            <a:r>
              <a:rPr kumimoji="0" lang="en-US" altLang="en-KE" b="1" i="0"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Observation from alternative device control methods via Bluetooth</a:t>
            </a:r>
            <a:endParaRPr kumimoji="0" lang="en-US" altLang="en-KE" b="1" i="0" strike="noStrike" cap="none" normalizeH="0" baseline="0" dirty="0">
              <a:ln>
                <a:noFill/>
              </a:ln>
              <a:solidFill>
                <a:schemeClr val="tx1"/>
              </a:solidFill>
              <a:effectLst/>
            </a:endParaRPr>
          </a:p>
          <a:p>
            <a:pPr marL="0" marR="0" lvl="0" indent="457200" algn="ctr" defTabSz="914400" rtl="0" eaLnBrk="0" fontAlgn="base" latinLnBrk="0" hangingPunct="0">
              <a:lnSpc>
                <a:spcPct val="100000"/>
              </a:lnSpc>
              <a:spcBef>
                <a:spcPct val="0"/>
              </a:spcBef>
              <a:spcAft>
                <a:spcPct val="0"/>
              </a:spcAft>
              <a:buClrTx/>
              <a:buSzTx/>
              <a:buFontTx/>
              <a:buNone/>
              <a:tabLst/>
            </a:pPr>
            <a:endParaRPr kumimoji="0" lang="en-ZA" altLang="en-KE" sz="900" b="0" i="1" u="none" strike="noStrike" cap="none" normalizeH="0" baseline="0" dirty="0">
              <a:ln>
                <a:noFill/>
              </a:ln>
              <a:solidFill>
                <a:srgbClr val="44546A"/>
              </a:solidFill>
              <a:effectLst/>
              <a:latin typeface="Times New Roman" panose="02020603050405020304" pitchFamily="18" charset="0"/>
              <a:ea typeface="Arial" panose="020B0604020202020204" pitchFamily="34" charset="0"/>
              <a:cs typeface="Times New Roman" panose="02020603050405020304" pitchFamily="18" charset="0"/>
            </a:endParaRPr>
          </a:p>
          <a:p>
            <a:pPr marL="0" marR="0" lvl="0" indent="457200" algn="ctr" defTabSz="914400" rtl="0" eaLnBrk="0" fontAlgn="base" latinLnBrk="0" hangingPunct="0">
              <a:lnSpc>
                <a:spcPct val="100000"/>
              </a:lnSpc>
              <a:spcBef>
                <a:spcPct val="0"/>
              </a:spcBef>
              <a:spcAft>
                <a:spcPct val="0"/>
              </a:spcAft>
              <a:buClrTx/>
              <a:buSzTx/>
              <a:buFontTx/>
              <a:buNone/>
              <a:tabLst/>
            </a:pPr>
            <a:r>
              <a:rPr kumimoji="0" lang="en-ZA" altLang="en-KE" sz="900" b="0" i="1" u="none" strike="noStrike" cap="none" normalizeH="0" baseline="0" dirty="0">
                <a:ln>
                  <a:noFill/>
                </a:ln>
                <a:solidFill>
                  <a:srgbClr val="44546A"/>
                </a:solidFill>
                <a:effectLst/>
                <a:latin typeface="Times New Roman" panose="02020603050405020304" pitchFamily="18" charset="0"/>
                <a:ea typeface="Arial" panose="020B0604020202020204" pitchFamily="34" charset="0"/>
                <a:cs typeface="Times New Roman" panose="02020603050405020304" pitchFamily="18" charset="0"/>
              </a:rPr>
              <a:t>Table 1</a:t>
            </a:r>
            <a:endParaRPr kumimoji="0" lang="en-ZA" altLang="en-KE" sz="900" b="0" i="0" u="none" strike="noStrike" cap="none" normalizeH="0" baseline="0" dirty="0">
              <a:ln>
                <a:noFill/>
              </a:ln>
              <a:solidFill>
                <a:schemeClr val="tx1"/>
              </a:solidFill>
              <a:effectLst/>
            </a:endParaRPr>
          </a:p>
          <a:p>
            <a:pPr marL="0" marR="0" lvl="0" indent="457200" algn="ctr" defTabSz="914400" rtl="0" eaLnBrk="0" fontAlgn="base" latinLnBrk="0" hangingPunct="0">
              <a:lnSpc>
                <a:spcPct val="100000"/>
              </a:lnSpc>
              <a:spcBef>
                <a:spcPct val="0"/>
              </a:spcBef>
              <a:spcAft>
                <a:spcPct val="0"/>
              </a:spcAft>
              <a:buClrTx/>
              <a:buSzTx/>
              <a:buFontTx/>
              <a:buNone/>
              <a:tabLst/>
            </a:pPr>
            <a:endParaRPr kumimoji="0" lang="en-ZA" altLang="en-KE" sz="1800" b="0" i="0" u="none" strike="noStrike" cap="none" normalizeH="0" baseline="0" dirty="0">
              <a:ln>
                <a:noFill/>
              </a:ln>
              <a:solidFill>
                <a:schemeClr val="tx1"/>
              </a:solidFill>
              <a:effectLst/>
              <a:latin typeface="Arial" panose="020B0604020202020204" pitchFamily="34" charset="0"/>
            </a:endParaRPr>
          </a:p>
        </p:txBody>
      </p:sp>
      <p:graphicFrame>
        <p:nvGraphicFramePr>
          <p:cNvPr id="14" name="Table 13">
            <a:extLst>
              <a:ext uri="{FF2B5EF4-FFF2-40B4-BE49-F238E27FC236}">
                <a16:creationId xmlns:a16="http://schemas.microsoft.com/office/drawing/2014/main" id="{487198F9-EFF6-4F99-B294-629C225215FD}"/>
              </a:ext>
            </a:extLst>
          </p:cNvPr>
          <p:cNvGraphicFramePr>
            <a:graphicFrameLocks noGrp="1"/>
          </p:cNvGraphicFramePr>
          <p:nvPr>
            <p:extLst>
              <p:ext uri="{D42A27DB-BD31-4B8C-83A1-F6EECF244321}">
                <p14:modId xmlns:p14="http://schemas.microsoft.com/office/powerpoint/2010/main" val="2473644229"/>
              </p:ext>
            </p:extLst>
          </p:nvPr>
        </p:nvGraphicFramePr>
        <p:xfrm>
          <a:off x="469379" y="1714499"/>
          <a:ext cx="11253241" cy="4512709"/>
        </p:xfrm>
        <a:graphic>
          <a:graphicData uri="http://schemas.openxmlformats.org/drawingml/2006/table">
            <a:tbl>
              <a:tblPr firstRow="1" firstCol="1" bandRow="1">
                <a:tableStyleId>{5C22544A-7EE6-4342-B048-85BDC9FD1C3A}</a:tableStyleId>
              </a:tblPr>
              <a:tblGrid>
                <a:gridCol w="925446">
                  <a:extLst>
                    <a:ext uri="{9D8B030D-6E8A-4147-A177-3AD203B41FA5}">
                      <a16:colId xmlns:a16="http://schemas.microsoft.com/office/drawing/2014/main" val="321053402"/>
                    </a:ext>
                  </a:extLst>
                </a:gridCol>
                <a:gridCol w="2926407">
                  <a:extLst>
                    <a:ext uri="{9D8B030D-6E8A-4147-A177-3AD203B41FA5}">
                      <a16:colId xmlns:a16="http://schemas.microsoft.com/office/drawing/2014/main" val="3644642656"/>
                    </a:ext>
                  </a:extLst>
                </a:gridCol>
                <a:gridCol w="1775855">
                  <a:extLst>
                    <a:ext uri="{9D8B030D-6E8A-4147-A177-3AD203B41FA5}">
                      <a16:colId xmlns:a16="http://schemas.microsoft.com/office/drawing/2014/main" val="978212749"/>
                    </a:ext>
                  </a:extLst>
                </a:gridCol>
                <a:gridCol w="1771506">
                  <a:extLst>
                    <a:ext uri="{9D8B030D-6E8A-4147-A177-3AD203B41FA5}">
                      <a16:colId xmlns:a16="http://schemas.microsoft.com/office/drawing/2014/main" val="715787909"/>
                    </a:ext>
                  </a:extLst>
                </a:gridCol>
                <a:gridCol w="1691031">
                  <a:extLst>
                    <a:ext uri="{9D8B030D-6E8A-4147-A177-3AD203B41FA5}">
                      <a16:colId xmlns:a16="http://schemas.microsoft.com/office/drawing/2014/main" val="2755546768"/>
                    </a:ext>
                  </a:extLst>
                </a:gridCol>
                <a:gridCol w="2162996">
                  <a:extLst>
                    <a:ext uri="{9D8B030D-6E8A-4147-A177-3AD203B41FA5}">
                      <a16:colId xmlns:a16="http://schemas.microsoft.com/office/drawing/2014/main" val="1729517449"/>
                    </a:ext>
                  </a:extLst>
                </a:gridCol>
              </a:tblGrid>
              <a:tr h="430025">
                <a:tc>
                  <a:txBody>
                    <a:bodyPr/>
                    <a:lstStyle/>
                    <a:p>
                      <a:pPr indent="457200" algn="ctr">
                        <a:lnSpc>
                          <a:spcPct val="150000"/>
                        </a:lnSpc>
                        <a:spcBef>
                          <a:spcPts val="600"/>
                        </a:spcBef>
                        <a:spcAft>
                          <a:spcPts val="600"/>
                        </a:spcAft>
                      </a:pPr>
                      <a:r>
                        <a:rPr lang="en-US" sz="1000" b="1" dirty="0">
                          <a:effectLst/>
                        </a:rPr>
                        <a:t>Method</a:t>
                      </a:r>
                      <a:endParaRPr lang="en-KE" sz="1000" b="1" dirty="0">
                        <a:effectLst/>
                        <a:latin typeface="Times New Roman" panose="02020603050405020304" pitchFamily="18" charset="0"/>
                        <a:ea typeface="Arial" panose="020B0604020202020204" pitchFamily="34" charset="0"/>
                        <a:cs typeface="Times New Roman" panose="02020603050405020304" pitchFamily="18" charset="0"/>
                      </a:endParaRPr>
                    </a:p>
                  </a:txBody>
                  <a:tcPr marL="47523" marR="47523" marT="0" marB="0"/>
                </a:tc>
                <a:tc>
                  <a:txBody>
                    <a:bodyPr/>
                    <a:lstStyle/>
                    <a:p>
                      <a:pPr indent="457200" algn="ctr">
                        <a:lnSpc>
                          <a:spcPct val="150000"/>
                        </a:lnSpc>
                        <a:spcBef>
                          <a:spcPts val="600"/>
                        </a:spcBef>
                        <a:spcAft>
                          <a:spcPts val="600"/>
                        </a:spcAft>
                      </a:pPr>
                      <a:r>
                        <a:rPr lang="en-US" sz="1000" b="1">
                          <a:effectLst/>
                        </a:rPr>
                        <a:t>Flexibility</a:t>
                      </a:r>
                      <a:endParaRPr lang="en-KE" sz="1000" b="1">
                        <a:effectLst/>
                        <a:latin typeface="Times New Roman" panose="02020603050405020304" pitchFamily="18" charset="0"/>
                        <a:ea typeface="Arial" panose="020B0604020202020204" pitchFamily="34" charset="0"/>
                        <a:cs typeface="Times New Roman" panose="02020603050405020304" pitchFamily="18" charset="0"/>
                      </a:endParaRPr>
                    </a:p>
                  </a:txBody>
                  <a:tcPr marL="47523" marR="47523" marT="0" marB="0"/>
                </a:tc>
                <a:tc>
                  <a:txBody>
                    <a:bodyPr/>
                    <a:lstStyle/>
                    <a:p>
                      <a:pPr indent="457200" algn="ctr">
                        <a:lnSpc>
                          <a:spcPct val="150000"/>
                        </a:lnSpc>
                        <a:spcBef>
                          <a:spcPts val="600"/>
                        </a:spcBef>
                        <a:spcAft>
                          <a:spcPts val="600"/>
                        </a:spcAft>
                      </a:pPr>
                      <a:r>
                        <a:rPr lang="en-US" sz="1000" b="1">
                          <a:effectLst/>
                        </a:rPr>
                        <a:t>Robustness</a:t>
                      </a:r>
                      <a:endParaRPr lang="en-KE" sz="1000" b="1">
                        <a:effectLst/>
                        <a:latin typeface="Times New Roman" panose="02020603050405020304" pitchFamily="18" charset="0"/>
                        <a:ea typeface="Arial" panose="020B0604020202020204" pitchFamily="34" charset="0"/>
                        <a:cs typeface="Times New Roman" panose="02020603050405020304" pitchFamily="18" charset="0"/>
                      </a:endParaRPr>
                    </a:p>
                  </a:txBody>
                  <a:tcPr marL="47523" marR="47523" marT="0" marB="0"/>
                </a:tc>
                <a:tc>
                  <a:txBody>
                    <a:bodyPr/>
                    <a:lstStyle/>
                    <a:p>
                      <a:pPr indent="457200" algn="ctr">
                        <a:lnSpc>
                          <a:spcPct val="150000"/>
                        </a:lnSpc>
                        <a:spcBef>
                          <a:spcPts val="600"/>
                        </a:spcBef>
                        <a:spcAft>
                          <a:spcPts val="600"/>
                        </a:spcAft>
                      </a:pPr>
                      <a:r>
                        <a:rPr lang="en-US" sz="1000" b="1">
                          <a:effectLst/>
                        </a:rPr>
                        <a:t>Security</a:t>
                      </a:r>
                      <a:endParaRPr lang="en-KE" sz="1000" b="1">
                        <a:effectLst/>
                        <a:latin typeface="Times New Roman" panose="02020603050405020304" pitchFamily="18" charset="0"/>
                        <a:ea typeface="Arial" panose="020B0604020202020204" pitchFamily="34" charset="0"/>
                        <a:cs typeface="Times New Roman" panose="02020603050405020304" pitchFamily="18" charset="0"/>
                      </a:endParaRPr>
                    </a:p>
                  </a:txBody>
                  <a:tcPr marL="47523" marR="47523" marT="0" marB="0"/>
                </a:tc>
                <a:tc>
                  <a:txBody>
                    <a:bodyPr/>
                    <a:lstStyle/>
                    <a:p>
                      <a:pPr indent="457200" algn="ctr">
                        <a:lnSpc>
                          <a:spcPct val="150000"/>
                        </a:lnSpc>
                        <a:spcBef>
                          <a:spcPts val="600"/>
                        </a:spcBef>
                        <a:spcAft>
                          <a:spcPts val="600"/>
                        </a:spcAft>
                      </a:pPr>
                      <a:r>
                        <a:rPr lang="en-US" sz="1000" b="1">
                          <a:effectLst/>
                        </a:rPr>
                        <a:t>Cost</a:t>
                      </a:r>
                      <a:endParaRPr lang="en-KE" sz="1000" b="1">
                        <a:effectLst/>
                        <a:latin typeface="Times New Roman" panose="02020603050405020304" pitchFamily="18" charset="0"/>
                        <a:ea typeface="Arial" panose="020B0604020202020204" pitchFamily="34" charset="0"/>
                        <a:cs typeface="Times New Roman" panose="02020603050405020304" pitchFamily="18" charset="0"/>
                      </a:endParaRPr>
                    </a:p>
                  </a:txBody>
                  <a:tcPr marL="47523" marR="47523" marT="0" marB="0"/>
                </a:tc>
                <a:tc>
                  <a:txBody>
                    <a:bodyPr/>
                    <a:lstStyle/>
                    <a:p>
                      <a:pPr indent="457200" algn="ctr">
                        <a:lnSpc>
                          <a:spcPct val="150000"/>
                        </a:lnSpc>
                        <a:spcBef>
                          <a:spcPts val="600"/>
                        </a:spcBef>
                        <a:spcAft>
                          <a:spcPts val="600"/>
                        </a:spcAft>
                      </a:pPr>
                      <a:r>
                        <a:rPr lang="en-US" sz="1000" b="1">
                          <a:effectLst/>
                        </a:rPr>
                        <a:t>Response time</a:t>
                      </a:r>
                      <a:endParaRPr lang="en-KE" sz="1000" b="1">
                        <a:effectLst/>
                        <a:latin typeface="Times New Roman" panose="02020603050405020304" pitchFamily="18" charset="0"/>
                        <a:ea typeface="Arial" panose="020B0604020202020204" pitchFamily="34" charset="0"/>
                        <a:cs typeface="Times New Roman" panose="02020603050405020304" pitchFamily="18" charset="0"/>
                      </a:endParaRPr>
                    </a:p>
                  </a:txBody>
                  <a:tcPr marL="47523" marR="47523" marT="0" marB="0"/>
                </a:tc>
                <a:extLst>
                  <a:ext uri="{0D108BD9-81ED-4DB2-BD59-A6C34878D82A}">
                    <a16:rowId xmlns:a16="http://schemas.microsoft.com/office/drawing/2014/main" val="3594546896"/>
                  </a:ext>
                </a:extLst>
              </a:tr>
              <a:tr h="1524924">
                <a:tc>
                  <a:txBody>
                    <a:bodyPr/>
                    <a:lstStyle/>
                    <a:p>
                      <a:pPr indent="457200" algn="ctr">
                        <a:lnSpc>
                          <a:spcPct val="150000"/>
                        </a:lnSpc>
                        <a:spcBef>
                          <a:spcPts val="600"/>
                        </a:spcBef>
                        <a:spcAft>
                          <a:spcPts val="600"/>
                        </a:spcAft>
                      </a:pPr>
                      <a:r>
                        <a:rPr lang="en-US" sz="1000" b="1">
                          <a:effectLst/>
                        </a:rPr>
                        <a:t>1</a:t>
                      </a:r>
                      <a:endParaRPr lang="en-KE" sz="1000" b="1">
                        <a:effectLst/>
                        <a:latin typeface="Times New Roman" panose="02020603050405020304" pitchFamily="18" charset="0"/>
                        <a:ea typeface="Arial" panose="020B0604020202020204" pitchFamily="34" charset="0"/>
                        <a:cs typeface="Times New Roman" panose="02020603050405020304" pitchFamily="18" charset="0"/>
                      </a:endParaRPr>
                    </a:p>
                  </a:txBody>
                  <a:tcPr marL="47523" marR="47523" marT="0" marB="0"/>
                </a:tc>
                <a:tc>
                  <a:txBody>
                    <a:bodyPr/>
                    <a:lstStyle/>
                    <a:p>
                      <a:pPr indent="457200" algn="ctr">
                        <a:lnSpc>
                          <a:spcPct val="150000"/>
                        </a:lnSpc>
                        <a:spcBef>
                          <a:spcPts val="600"/>
                        </a:spcBef>
                        <a:spcAft>
                          <a:spcPts val="600"/>
                        </a:spcAft>
                      </a:pPr>
                      <a:r>
                        <a:rPr lang="en-US" sz="1000" b="1" dirty="0">
                          <a:effectLst/>
                        </a:rPr>
                        <a:t>The System is trained according to the user thus is flexible. The method is highly adaptable to any environment because of low requirements</a:t>
                      </a:r>
                      <a:endParaRPr lang="en-KE" sz="1000" b="1" dirty="0">
                        <a:effectLst/>
                        <a:latin typeface="Times New Roman" panose="02020603050405020304" pitchFamily="18" charset="0"/>
                        <a:ea typeface="Arial" panose="020B0604020202020204" pitchFamily="34" charset="0"/>
                        <a:cs typeface="Times New Roman" panose="02020603050405020304" pitchFamily="18" charset="0"/>
                      </a:endParaRPr>
                    </a:p>
                  </a:txBody>
                  <a:tcPr marL="47523" marR="47523" marT="0" marB="0"/>
                </a:tc>
                <a:tc>
                  <a:txBody>
                    <a:bodyPr/>
                    <a:lstStyle/>
                    <a:p>
                      <a:pPr indent="457200" algn="ctr">
                        <a:lnSpc>
                          <a:spcPct val="150000"/>
                        </a:lnSpc>
                        <a:spcBef>
                          <a:spcPts val="600"/>
                        </a:spcBef>
                        <a:spcAft>
                          <a:spcPts val="600"/>
                        </a:spcAft>
                      </a:pPr>
                      <a:r>
                        <a:rPr lang="en-US" sz="1000" b="1" dirty="0">
                          <a:effectLst/>
                        </a:rPr>
                        <a:t>A dedicated microphone is 60% accurate when noisy and 80% - quiet Accuracy without using a dedicated microphone is 30% - noisy and 60% - quite</a:t>
                      </a:r>
                      <a:endParaRPr lang="en-KE" sz="1000" b="1" dirty="0">
                        <a:effectLst/>
                        <a:latin typeface="Times New Roman" panose="02020603050405020304" pitchFamily="18" charset="0"/>
                        <a:ea typeface="Arial" panose="020B0604020202020204" pitchFamily="34" charset="0"/>
                        <a:cs typeface="Times New Roman" panose="02020603050405020304" pitchFamily="18" charset="0"/>
                      </a:endParaRPr>
                    </a:p>
                  </a:txBody>
                  <a:tcPr marL="47523" marR="47523" marT="0" marB="0"/>
                </a:tc>
                <a:tc>
                  <a:txBody>
                    <a:bodyPr/>
                    <a:lstStyle/>
                    <a:p>
                      <a:pPr indent="457200" algn="ctr">
                        <a:lnSpc>
                          <a:spcPct val="150000"/>
                        </a:lnSpc>
                        <a:spcBef>
                          <a:spcPts val="600"/>
                        </a:spcBef>
                        <a:spcAft>
                          <a:spcPts val="600"/>
                        </a:spcAft>
                      </a:pPr>
                      <a:r>
                        <a:rPr lang="en-US" sz="1000" b="1">
                          <a:effectLst/>
                        </a:rPr>
                        <a:t>No security issue Addressed.</a:t>
                      </a:r>
                      <a:endParaRPr lang="en-KE" sz="1000" b="1">
                        <a:effectLst/>
                        <a:latin typeface="Times New Roman" panose="02020603050405020304" pitchFamily="18" charset="0"/>
                        <a:ea typeface="Arial" panose="020B0604020202020204" pitchFamily="34" charset="0"/>
                        <a:cs typeface="Times New Roman" panose="02020603050405020304" pitchFamily="18" charset="0"/>
                      </a:endParaRPr>
                    </a:p>
                  </a:txBody>
                  <a:tcPr marL="47523" marR="47523" marT="0" marB="0"/>
                </a:tc>
                <a:tc>
                  <a:txBody>
                    <a:bodyPr/>
                    <a:lstStyle/>
                    <a:p>
                      <a:pPr indent="457200" algn="ctr">
                        <a:lnSpc>
                          <a:spcPct val="150000"/>
                        </a:lnSpc>
                        <a:spcBef>
                          <a:spcPts val="600"/>
                        </a:spcBef>
                        <a:spcAft>
                          <a:spcPts val="600"/>
                        </a:spcAft>
                      </a:pPr>
                      <a:r>
                        <a:rPr lang="en-US" sz="1000" b="1" dirty="0">
                          <a:effectLst/>
                        </a:rPr>
                        <a:t>Only Arduino UNO the cost is minimal</a:t>
                      </a:r>
                      <a:endParaRPr lang="en-KE" sz="1000" b="1" dirty="0">
                        <a:effectLst/>
                        <a:latin typeface="Times New Roman" panose="02020603050405020304" pitchFamily="18" charset="0"/>
                        <a:ea typeface="Arial" panose="020B0604020202020204" pitchFamily="34" charset="0"/>
                        <a:cs typeface="Times New Roman" panose="02020603050405020304" pitchFamily="18" charset="0"/>
                      </a:endParaRPr>
                    </a:p>
                  </a:txBody>
                  <a:tcPr marL="47523" marR="47523" marT="0" marB="0"/>
                </a:tc>
                <a:tc>
                  <a:txBody>
                    <a:bodyPr/>
                    <a:lstStyle/>
                    <a:p>
                      <a:pPr indent="457200" algn="ctr">
                        <a:lnSpc>
                          <a:spcPct val="150000"/>
                        </a:lnSpc>
                        <a:spcBef>
                          <a:spcPts val="600"/>
                        </a:spcBef>
                        <a:spcAft>
                          <a:spcPts val="600"/>
                        </a:spcAft>
                      </a:pPr>
                      <a:r>
                        <a:rPr lang="en-US" sz="1000" b="1">
                          <a:effectLst/>
                        </a:rPr>
                        <a:t>Time taken to execute a command for a distance between 10-15 meters is 145milliseconds</a:t>
                      </a:r>
                      <a:endParaRPr lang="en-KE" sz="1000" b="1">
                        <a:effectLst/>
                        <a:latin typeface="Times New Roman" panose="02020603050405020304" pitchFamily="18" charset="0"/>
                        <a:ea typeface="Arial" panose="020B0604020202020204" pitchFamily="34" charset="0"/>
                        <a:cs typeface="Times New Roman" panose="02020603050405020304" pitchFamily="18" charset="0"/>
                      </a:endParaRPr>
                    </a:p>
                  </a:txBody>
                  <a:tcPr marL="47523" marR="47523" marT="0" marB="0"/>
                </a:tc>
                <a:extLst>
                  <a:ext uri="{0D108BD9-81ED-4DB2-BD59-A6C34878D82A}">
                    <a16:rowId xmlns:a16="http://schemas.microsoft.com/office/drawing/2014/main" val="529255063"/>
                  </a:ext>
                </a:extLst>
              </a:tr>
              <a:tr h="1665079">
                <a:tc>
                  <a:txBody>
                    <a:bodyPr/>
                    <a:lstStyle/>
                    <a:p>
                      <a:pPr indent="457200" algn="ctr">
                        <a:lnSpc>
                          <a:spcPct val="150000"/>
                        </a:lnSpc>
                        <a:spcBef>
                          <a:spcPts val="600"/>
                        </a:spcBef>
                        <a:spcAft>
                          <a:spcPts val="600"/>
                        </a:spcAft>
                      </a:pPr>
                      <a:r>
                        <a:rPr lang="en-US" sz="1000" b="1">
                          <a:effectLst/>
                        </a:rPr>
                        <a:t>2</a:t>
                      </a:r>
                      <a:endParaRPr lang="en-KE" sz="1000" b="1">
                        <a:effectLst/>
                        <a:latin typeface="Times New Roman" panose="02020603050405020304" pitchFamily="18" charset="0"/>
                        <a:ea typeface="Arial" panose="020B0604020202020204" pitchFamily="34" charset="0"/>
                        <a:cs typeface="Times New Roman" panose="02020603050405020304" pitchFamily="18" charset="0"/>
                      </a:endParaRPr>
                    </a:p>
                  </a:txBody>
                  <a:tcPr marL="47523" marR="47523" marT="0" marB="0"/>
                </a:tc>
                <a:tc>
                  <a:txBody>
                    <a:bodyPr/>
                    <a:lstStyle/>
                    <a:p>
                      <a:pPr indent="457200" algn="ctr">
                        <a:lnSpc>
                          <a:spcPct val="150000"/>
                        </a:lnSpc>
                        <a:spcBef>
                          <a:spcPts val="600"/>
                        </a:spcBef>
                        <a:spcAft>
                          <a:spcPts val="600"/>
                        </a:spcAft>
                      </a:pPr>
                      <a:r>
                        <a:rPr lang="en-US" sz="1000" b="1" dirty="0">
                          <a:effectLst/>
                        </a:rPr>
                        <a:t>The system is flexible as it uses open source applications from the android play- store thus adding to the Database while learning commands and referring To files from All over the world</a:t>
                      </a:r>
                      <a:endParaRPr lang="en-KE" sz="1000" b="1" dirty="0">
                        <a:effectLst/>
                        <a:latin typeface="Times New Roman" panose="02020603050405020304" pitchFamily="18" charset="0"/>
                        <a:ea typeface="Arial" panose="020B0604020202020204" pitchFamily="34" charset="0"/>
                        <a:cs typeface="Times New Roman" panose="02020603050405020304" pitchFamily="18" charset="0"/>
                      </a:endParaRPr>
                    </a:p>
                  </a:txBody>
                  <a:tcPr marL="47523" marR="47523" marT="0" marB="0"/>
                </a:tc>
                <a:tc>
                  <a:txBody>
                    <a:bodyPr/>
                    <a:lstStyle/>
                    <a:p>
                      <a:pPr indent="457200" algn="ctr">
                        <a:lnSpc>
                          <a:spcPct val="150000"/>
                        </a:lnSpc>
                        <a:spcBef>
                          <a:spcPts val="600"/>
                        </a:spcBef>
                        <a:spcAft>
                          <a:spcPts val="600"/>
                        </a:spcAft>
                      </a:pPr>
                      <a:r>
                        <a:rPr lang="en-US" sz="1000" b="1" dirty="0">
                          <a:effectLst/>
                        </a:rPr>
                        <a:t>Robustness depends on OS, company of the mobile and quality. Even after that the system performance is 87% accurate. Noisy environment mildly affects the system.</a:t>
                      </a:r>
                      <a:endParaRPr lang="en-KE" sz="1000" b="1" dirty="0">
                        <a:effectLst/>
                        <a:latin typeface="Times New Roman" panose="02020603050405020304" pitchFamily="18" charset="0"/>
                        <a:ea typeface="Arial" panose="020B0604020202020204" pitchFamily="34" charset="0"/>
                        <a:cs typeface="Times New Roman" panose="02020603050405020304" pitchFamily="18" charset="0"/>
                      </a:endParaRPr>
                    </a:p>
                  </a:txBody>
                  <a:tcPr marL="47523" marR="47523" marT="0" marB="0"/>
                </a:tc>
                <a:tc>
                  <a:txBody>
                    <a:bodyPr/>
                    <a:lstStyle/>
                    <a:p>
                      <a:pPr indent="457200" algn="ctr">
                        <a:lnSpc>
                          <a:spcPct val="150000"/>
                        </a:lnSpc>
                        <a:spcBef>
                          <a:spcPts val="600"/>
                        </a:spcBef>
                        <a:spcAft>
                          <a:spcPts val="600"/>
                        </a:spcAft>
                      </a:pPr>
                      <a:r>
                        <a:rPr lang="en-US" sz="1000" b="1" dirty="0">
                          <a:effectLst/>
                        </a:rPr>
                        <a:t>Secure protocols are used over the internet as it uses google APIs.</a:t>
                      </a:r>
                      <a:endParaRPr lang="en-KE" sz="1000" b="1" dirty="0">
                        <a:effectLst/>
                        <a:latin typeface="Times New Roman" panose="02020603050405020304" pitchFamily="18" charset="0"/>
                        <a:ea typeface="Arial" panose="020B0604020202020204" pitchFamily="34" charset="0"/>
                        <a:cs typeface="Times New Roman" panose="02020603050405020304" pitchFamily="18" charset="0"/>
                      </a:endParaRPr>
                    </a:p>
                  </a:txBody>
                  <a:tcPr marL="47523" marR="47523" marT="0" marB="0"/>
                </a:tc>
                <a:tc>
                  <a:txBody>
                    <a:bodyPr/>
                    <a:lstStyle/>
                    <a:p>
                      <a:pPr indent="457200" algn="ctr">
                        <a:lnSpc>
                          <a:spcPct val="150000"/>
                        </a:lnSpc>
                        <a:spcBef>
                          <a:spcPts val="600"/>
                        </a:spcBef>
                        <a:spcAft>
                          <a:spcPts val="600"/>
                        </a:spcAft>
                      </a:pPr>
                      <a:r>
                        <a:rPr lang="en-US" sz="1000" b="1" dirty="0">
                          <a:effectLst/>
                        </a:rPr>
                        <a:t>The need of mobile devices of the user drastically reduces the hardware cost and only requires basic modules to make the environment smart. Thus, less costly.</a:t>
                      </a:r>
                      <a:endParaRPr lang="en-KE" sz="1000" b="1" dirty="0">
                        <a:effectLst/>
                        <a:latin typeface="Times New Roman" panose="02020603050405020304" pitchFamily="18" charset="0"/>
                        <a:ea typeface="Arial" panose="020B0604020202020204" pitchFamily="34" charset="0"/>
                        <a:cs typeface="Times New Roman" panose="02020603050405020304" pitchFamily="18" charset="0"/>
                      </a:endParaRPr>
                    </a:p>
                  </a:txBody>
                  <a:tcPr marL="47523" marR="47523" marT="0" marB="0"/>
                </a:tc>
                <a:tc>
                  <a:txBody>
                    <a:bodyPr/>
                    <a:lstStyle/>
                    <a:p>
                      <a:pPr indent="457200" algn="ctr">
                        <a:lnSpc>
                          <a:spcPct val="150000"/>
                        </a:lnSpc>
                        <a:spcBef>
                          <a:spcPts val="600"/>
                        </a:spcBef>
                        <a:spcAft>
                          <a:spcPts val="600"/>
                        </a:spcAft>
                      </a:pPr>
                      <a:r>
                        <a:rPr lang="en-US" sz="1000" b="1" dirty="0">
                          <a:effectLst/>
                        </a:rPr>
                        <a:t>With a Bluetooth range of up to 20meters, the system performs within 1 to 3 seconds with a good internet connection and maximum 5 seconds with slow internet. Response time is above average.</a:t>
                      </a:r>
                      <a:endParaRPr lang="en-KE" sz="1000" b="1" dirty="0">
                        <a:effectLst/>
                        <a:latin typeface="Times New Roman" panose="02020603050405020304" pitchFamily="18" charset="0"/>
                        <a:ea typeface="Arial" panose="020B0604020202020204" pitchFamily="34" charset="0"/>
                        <a:cs typeface="Times New Roman" panose="02020603050405020304" pitchFamily="18" charset="0"/>
                      </a:endParaRPr>
                    </a:p>
                  </a:txBody>
                  <a:tcPr marL="47523" marR="47523" marT="0" marB="0"/>
                </a:tc>
                <a:extLst>
                  <a:ext uri="{0D108BD9-81ED-4DB2-BD59-A6C34878D82A}">
                    <a16:rowId xmlns:a16="http://schemas.microsoft.com/office/drawing/2014/main" val="2708467983"/>
                  </a:ext>
                </a:extLst>
              </a:tr>
              <a:tr h="884343">
                <a:tc>
                  <a:txBody>
                    <a:bodyPr/>
                    <a:lstStyle/>
                    <a:p>
                      <a:pPr indent="457200" algn="ctr">
                        <a:lnSpc>
                          <a:spcPct val="150000"/>
                        </a:lnSpc>
                        <a:spcBef>
                          <a:spcPts val="600"/>
                        </a:spcBef>
                        <a:spcAft>
                          <a:spcPts val="600"/>
                        </a:spcAft>
                      </a:pPr>
                      <a:r>
                        <a:rPr lang="en-US" sz="1000" b="1">
                          <a:effectLst/>
                        </a:rPr>
                        <a:t>3</a:t>
                      </a:r>
                      <a:endParaRPr lang="en-KE" sz="1000" b="1">
                        <a:effectLst/>
                        <a:latin typeface="Times New Roman" panose="02020603050405020304" pitchFamily="18" charset="0"/>
                        <a:ea typeface="Arial" panose="020B0604020202020204" pitchFamily="34" charset="0"/>
                        <a:cs typeface="Times New Roman" panose="02020603050405020304" pitchFamily="18" charset="0"/>
                      </a:endParaRPr>
                    </a:p>
                  </a:txBody>
                  <a:tcPr marL="47523" marR="47523" marT="0" marB="0"/>
                </a:tc>
                <a:tc>
                  <a:txBody>
                    <a:bodyPr/>
                    <a:lstStyle/>
                    <a:p>
                      <a:pPr indent="457200" algn="ctr">
                        <a:lnSpc>
                          <a:spcPct val="150000"/>
                        </a:lnSpc>
                        <a:spcBef>
                          <a:spcPts val="600"/>
                        </a:spcBef>
                        <a:spcAft>
                          <a:spcPts val="600"/>
                        </a:spcAft>
                      </a:pPr>
                      <a:r>
                        <a:rPr lang="en-US" sz="1000" b="1" dirty="0">
                          <a:effectLst/>
                        </a:rPr>
                        <a:t>Flexible; voice recognition module trained for various demographics can adapt to any environment.</a:t>
                      </a:r>
                      <a:endParaRPr lang="en-KE" sz="1000" b="1" dirty="0">
                        <a:effectLst/>
                        <a:latin typeface="Times New Roman" panose="02020603050405020304" pitchFamily="18" charset="0"/>
                        <a:ea typeface="Arial" panose="020B0604020202020204" pitchFamily="34" charset="0"/>
                        <a:cs typeface="Times New Roman" panose="02020603050405020304" pitchFamily="18" charset="0"/>
                      </a:endParaRPr>
                    </a:p>
                  </a:txBody>
                  <a:tcPr marL="47523" marR="47523" marT="0" marB="0"/>
                </a:tc>
                <a:tc>
                  <a:txBody>
                    <a:bodyPr/>
                    <a:lstStyle/>
                    <a:p>
                      <a:pPr indent="457200" algn="ctr">
                        <a:lnSpc>
                          <a:spcPct val="150000"/>
                        </a:lnSpc>
                        <a:spcBef>
                          <a:spcPts val="600"/>
                        </a:spcBef>
                        <a:spcAft>
                          <a:spcPts val="600"/>
                        </a:spcAft>
                      </a:pPr>
                      <a:r>
                        <a:rPr lang="en-US" sz="1000" b="1" dirty="0">
                          <a:effectLst/>
                        </a:rPr>
                        <a:t>Accuracy in silent condition 60%. Accuracy in noisy conditions 80%.</a:t>
                      </a:r>
                      <a:endParaRPr lang="en-KE" sz="1000" b="1" dirty="0">
                        <a:effectLst/>
                        <a:latin typeface="Times New Roman" panose="02020603050405020304" pitchFamily="18" charset="0"/>
                        <a:ea typeface="Arial" panose="020B0604020202020204" pitchFamily="34" charset="0"/>
                        <a:cs typeface="Times New Roman" panose="02020603050405020304" pitchFamily="18" charset="0"/>
                      </a:endParaRPr>
                    </a:p>
                  </a:txBody>
                  <a:tcPr marL="47523" marR="47523" marT="0" marB="0"/>
                </a:tc>
                <a:tc>
                  <a:txBody>
                    <a:bodyPr/>
                    <a:lstStyle/>
                    <a:p>
                      <a:pPr indent="457200" algn="ctr">
                        <a:lnSpc>
                          <a:spcPct val="150000"/>
                        </a:lnSpc>
                        <a:spcBef>
                          <a:spcPts val="600"/>
                        </a:spcBef>
                        <a:spcAft>
                          <a:spcPts val="600"/>
                        </a:spcAft>
                      </a:pPr>
                      <a:r>
                        <a:rPr lang="en-US" sz="1000" b="1" dirty="0">
                          <a:effectLst/>
                        </a:rPr>
                        <a:t>Channel is secured before transmission presumes. High security.</a:t>
                      </a:r>
                      <a:endParaRPr lang="en-KE" sz="1000" b="1" dirty="0">
                        <a:effectLst/>
                        <a:latin typeface="Times New Roman" panose="02020603050405020304" pitchFamily="18" charset="0"/>
                        <a:ea typeface="Arial" panose="020B0604020202020204" pitchFamily="34" charset="0"/>
                        <a:cs typeface="Times New Roman" panose="02020603050405020304" pitchFamily="18" charset="0"/>
                      </a:endParaRPr>
                    </a:p>
                  </a:txBody>
                  <a:tcPr marL="47523" marR="47523" marT="0" marB="0"/>
                </a:tc>
                <a:tc>
                  <a:txBody>
                    <a:bodyPr/>
                    <a:lstStyle/>
                    <a:p>
                      <a:pPr indent="457200" algn="ctr">
                        <a:lnSpc>
                          <a:spcPct val="150000"/>
                        </a:lnSpc>
                        <a:spcBef>
                          <a:spcPts val="600"/>
                        </a:spcBef>
                        <a:spcAft>
                          <a:spcPts val="600"/>
                        </a:spcAft>
                      </a:pPr>
                      <a:r>
                        <a:rPr lang="en-US" sz="1000" b="1" dirty="0">
                          <a:effectLst/>
                        </a:rPr>
                        <a:t>Cost is minimal; a single micro-controller and speech recognition module is utilized.</a:t>
                      </a:r>
                      <a:endParaRPr lang="en-KE" sz="1000" b="1" dirty="0">
                        <a:effectLst/>
                        <a:latin typeface="Times New Roman" panose="02020603050405020304" pitchFamily="18" charset="0"/>
                        <a:ea typeface="Arial" panose="020B0604020202020204" pitchFamily="34" charset="0"/>
                        <a:cs typeface="Times New Roman" panose="02020603050405020304" pitchFamily="18" charset="0"/>
                      </a:endParaRPr>
                    </a:p>
                  </a:txBody>
                  <a:tcPr marL="47523" marR="47523" marT="0" marB="0"/>
                </a:tc>
                <a:tc>
                  <a:txBody>
                    <a:bodyPr/>
                    <a:lstStyle/>
                    <a:p>
                      <a:pPr indent="457200" algn="ctr">
                        <a:lnSpc>
                          <a:spcPct val="150000"/>
                        </a:lnSpc>
                        <a:spcBef>
                          <a:spcPts val="600"/>
                        </a:spcBef>
                        <a:spcAft>
                          <a:spcPts val="600"/>
                        </a:spcAft>
                      </a:pPr>
                      <a:r>
                        <a:rPr lang="en-US" sz="1000" b="1" dirty="0">
                          <a:effectLst/>
                        </a:rPr>
                        <a:t>Average response time</a:t>
                      </a:r>
                      <a:endParaRPr lang="en-KE" sz="1000" b="1" dirty="0">
                        <a:effectLst/>
                        <a:latin typeface="Times New Roman" panose="02020603050405020304" pitchFamily="18" charset="0"/>
                        <a:ea typeface="Arial" panose="020B0604020202020204" pitchFamily="34" charset="0"/>
                        <a:cs typeface="Times New Roman" panose="02020603050405020304" pitchFamily="18" charset="0"/>
                      </a:endParaRPr>
                    </a:p>
                  </a:txBody>
                  <a:tcPr marL="47523" marR="47523" marT="0" marB="0"/>
                </a:tc>
                <a:extLst>
                  <a:ext uri="{0D108BD9-81ED-4DB2-BD59-A6C34878D82A}">
                    <a16:rowId xmlns:a16="http://schemas.microsoft.com/office/drawing/2014/main" val="3575677487"/>
                  </a:ext>
                </a:extLst>
              </a:tr>
            </a:tbl>
          </a:graphicData>
        </a:graphic>
      </p:graphicFrame>
    </p:spTree>
    <p:extLst>
      <p:ext uri="{BB962C8B-B14F-4D97-AF65-F5344CB8AC3E}">
        <p14:creationId xmlns:p14="http://schemas.microsoft.com/office/powerpoint/2010/main" val="2385358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E153688-26B6-41DF-A165-5BABB7B9FE0A}"/>
              </a:ext>
            </a:extLst>
          </p:cNvPr>
          <p:cNvPicPr>
            <a:picLocks noChangeAspect="1"/>
          </p:cNvPicPr>
          <p:nvPr/>
        </p:nvPicPr>
        <p:blipFill>
          <a:blip r:embed="rId3"/>
          <a:stretch>
            <a:fillRect/>
          </a:stretch>
        </p:blipFill>
        <p:spPr>
          <a:xfrm>
            <a:off x="3750671" y="116903"/>
            <a:ext cx="981541" cy="890093"/>
          </a:xfrm>
          <a:prstGeom prst="rect">
            <a:avLst/>
          </a:prstGeom>
        </p:spPr>
      </p:pic>
      <p:pic>
        <p:nvPicPr>
          <p:cNvPr id="4" name="Picture 3">
            <a:extLst>
              <a:ext uri="{FF2B5EF4-FFF2-40B4-BE49-F238E27FC236}">
                <a16:creationId xmlns:a16="http://schemas.microsoft.com/office/drawing/2014/main" id="{DE8E1EB8-B486-437E-BC9E-E4C1677C2D4E}"/>
              </a:ext>
            </a:extLst>
          </p:cNvPr>
          <p:cNvPicPr>
            <a:picLocks noChangeAspect="1"/>
          </p:cNvPicPr>
          <p:nvPr/>
        </p:nvPicPr>
        <p:blipFill>
          <a:blip r:embed="rId4"/>
          <a:stretch>
            <a:fillRect/>
          </a:stretch>
        </p:blipFill>
        <p:spPr>
          <a:xfrm>
            <a:off x="361977" y="1543050"/>
            <a:ext cx="11468046" cy="4886326"/>
          </a:xfrm>
          <a:prstGeom prst="rect">
            <a:avLst/>
          </a:prstGeom>
        </p:spPr>
      </p:pic>
      <p:sp>
        <p:nvSpPr>
          <p:cNvPr id="5" name="TextBox 4">
            <a:extLst>
              <a:ext uri="{FF2B5EF4-FFF2-40B4-BE49-F238E27FC236}">
                <a16:creationId xmlns:a16="http://schemas.microsoft.com/office/drawing/2014/main" id="{5150DC2A-0BA3-4768-AB76-4BAA0254F1F5}"/>
              </a:ext>
            </a:extLst>
          </p:cNvPr>
          <p:cNvSpPr txBox="1"/>
          <p:nvPr/>
        </p:nvSpPr>
        <p:spPr>
          <a:xfrm>
            <a:off x="10572750" y="100284"/>
            <a:ext cx="1103507" cy="461665"/>
          </a:xfrm>
          <a:prstGeom prst="rect">
            <a:avLst/>
          </a:prstGeom>
          <a:noFill/>
        </p:spPr>
        <p:txBody>
          <a:bodyPr wrap="none" rtlCol="0">
            <a:spAutoFit/>
          </a:bodyPr>
          <a:lstStyle/>
          <a:p>
            <a:r>
              <a:rPr lang="en-US" sz="2400" b="1" dirty="0"/>
              <a:t>Results</a:t>
            </a:r>
            <a:endParaRPr lang="en-KE" sz="2800" b="1" dirty="0"/>
          </a:p>
        </p:txBody>
      </p:sp>
    </p:spTree>
    <p:extLst>
      <p:ext uri="{BB962C8B-B14F-4D97-AF65-F5344CB8AC3E}">
        <p14:creationId xmlns:p14="http://schemas.microsoft.com/office/powerpoint/2010/main" val="2230083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DCA002-A079-4B53-8040-4DFA471BD545}"/>
              </a:ext>
            </a:extLst>
          </p:cNvPr>
          <p:cNvSpPr txBox="1"/>
          <p:nvPr/>
        </p:nvSpPr>
        <p:spPr>
          <a:xfrm>
            <a:off x="7075088" y="199687"/>
            <a:ext cx="4597253" cy="584775"/>
          </a:xfrm>
          <a:prstGeom prst="rect">
            <a:avLst/>
          </a:prstGeom>
          <a:noFill/>
        </p:spPr>
        <p:txBody>
          <a:bodyPr wrap="square" rtlCol="0">
            <a:spAutoFit/>
          </a:bodyPr>
          <a:lstStyle/>
          <a:p>
            <a:pPr algn="r"/>
            <a:r>
              <a:rPr lang="en-US" sz="3200" b="1" dirty="0"/>
              <a:t>Conclusion</a:t>
            </a:r>
            <a:endParaRPr lang="en-US" sz="3200" b="1" dirty="0">
              <a:solidFill>
                <a:srgbClr val="A72024"/>
              </a:solidFill>
            </a:endParaRPr>
          </a:p>
        </p:txBody>
      </p:sp>
      <p:sp>
        <p:nvSpPr>
          <p:cNvPr id="7" name="TextBox 6">
            <a:extLst>
              <a:ext uri="{FF2B5EF4-FFF2-40B4-BE49-F238E27FC236}">
                <a16:creationId xmlns:a16="http://schemas.microsoft.com/office/drawing/2014/main" id="{507CB828-6E7E-4E17-A34F-6CAAB4AC01AB}"/>
              </a:ext>
            </a:extLst>
          </p:cNvPr>
          <p:cNvSpPr txBox="1"/>
          <p:nvPr/>
        </p:nvSpPr>
        <p:spPr>
          <a:xfrm>
            <a:off x="842074" y="1969519"/>
            <a:ext cx="10507851" cy="3416320"/>
          </a:xfrm>
          <a:prstGeom prst="rect">
            <a:avLst/>
          </a:prstGeom>
          <a:noFill/>
        </p:spPr>
        <p:txBody>
          <a:bodyPr wrap="square" rtlCol="0">
            <a:spAutoFit/>
          </a:bodyPr>
          <a:lstStyle/>
          <a:p>
            <a:pPr algn="ctr"/>
            <a:r>
              <a:rPr lang="en-ZA" sz="2400" dirty="0"/>
              <a:t>This paper has illustrated realization of two modules to achieve speech and touch control in relation with the relevant mentioned factors ; </a:t>
            </a:r>
          </a:p>
          <a:p>
            <a:pPr algn="ctr"/>
            <a:endParaRPr lang="en-ZA" sz="2400" i="1" dirty="0"/>
          </a:p>
          <a:p>
            <a:pPr marL="457200" indent="-457200" algn="ctr">
              <a:buFont typeface="+mj-lt"/>
              <a:buAutoNum type="arabicPeriod"/>
            </a:pPr>
            <a:r>
              <a:rPr lang="en-ZA" sz="2400" i="1" dirty="0"/>
              <a:t>The first module being used for Bluetooth control using speech recognition system, this module provides speech to text conversion via the open source google cloud and relays commands to the Arduino through a Bluetooth communication channel. </a:t>
            </a:r>
          </a:p>
          <a:p>
            <a:pPr marL="457200" indent="-457200" algn="ctr">
              <a:buFont typeface="+mj-lt"/>
              <a:buAutoNum type="arabicPeriod"/>
            </a:pPr>
            <a:r>
              <a:rPr lang="en-ZA" sz="2400" i="1" dirty="0"/>
              <a:t>The second module illustrates IR decoding and relay of instruction implementation via the Arduino IDE. </a:t>
            </a:r>
            <a:endParaRPr lang="en-KE" sz="2400" i="1" dirty="0"/>
          </a:p>
        </p:txBody>
      </p:sp>
      <p:pic>
        <p:nvPicPr>
          <p:cNvPr id="2" name="Picture 1">
            <a:extLst>
              <a:ext uri="{FF2B5EF4-FFF2-40B4-BE49-F238E27FC236}">
                <a16:creationId xmlns:a16="http://schemas.microsoft.com/office/drawing/2014/main" id="{7E153688-26B6-41DF-A165-5BABB7B9FE0A}"/>
              </a:ext>
            </a:extLst>
          </p:cNvPr>
          <p:cNvPicPr>
            <a:picLocks noChangeAspect="1"/>
          </p:cNvPicPr>
          <p:nvPr/>
        </p:nvPicPr>
        <p:blipFill>
          <a:blip r:embed="rId3"/>
          <a:stretch>
            <a:fillRect/>
          </a:stretch>
        </p:blipFill>
        <p:spPr>
          <a:xfrm>
            <a:off x="3750671" y="116903"/>
            <a:ext cx="981541" cy="890093"/>
          </a:xfrm>
          <a:prstGeom prst="rect">
            <a:avLst/>
          </a:prstGeom>
        </p:spPr>
      </p:pic>
    </p:spTree>
    <p:extLst>
      <p:ext uri="{BB962C8B-B14F-4D97-AF65-F5344CB8AC3E}">
        <p14:creationId xmlns:p14="http://schemas.microsoft.com/office/powerpoint/2010/main" val="274694124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3128</TotalTime>
  <Words>1228</Words>
  <Application>Microsoft Office PowerPoint</Application>
  <PresentationFormat>Widescreen</PresentationFormat>
  <Paragraphs>73</Paragraphs>
  <Slides>11</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11</vt:i4>
      </vt:variant>
    </vt:vector>
  </HeadingPairs>
  <TitlesOfParts>
    <vt:vector size="23" baseType="lpstr">
      <vt:lpstr>Arial</vt:lpstr>
      <vt:lpstr>Arial Narrow</vt:lpstr>
      <vt:lpstr>Bahnschrift</vt:lpstr>
      <vt:lpstr>Calibri</vt:lpstr>
      <vt:lpstr>Calibri Light</vt:lpstr>
      <vt:lpstr>DejaVu Serif</vt:lpstr>
      <vt:lpstr>Gotham</vt:lpstr>
      <vt:lpstr>Rockwell</vt:lpstr>
      <vt:lpstr>Segoe UI Historic</vt:lpstr>
      <vt:lpstr>Segoe UI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Brian Ngumi Mundia</dc:creator>
  <cp:lastModifiedBy>Brian Mundia</cp:lastModifiedBy>
  <cp:revision>26</cp:revision>
  <dcterms:created xsi:type="dcterms:W3CDTF">2020-11-19T08:33:00Z</dcterms:created>
  <dcterms:modified xsi:type="dcterms:W3CDTF">2021-10-26T10:24:36Z</dcterms:modified>
</cp:coreProperties>
</file>