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7" r:id="rId3"/>
    <p:sldId id="258" r:id="rId5"/>
    <p:sldId id="271" r:id="rId6"/>
    <p:sldId id="276" r:id="rId7"/>
    <p:sldId id="275" r:id="rId8"/>
    <p:sldId id="272" r:id="rId9"/>
    <p:sldId id="274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2DE63D5-997A-4646-A377-4702673A728D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14" autoAdjust="0"/>
  </p:normalViewPr>
  <p:slideViewPr>
    <p:cSldViewPr snapToGrid="0">
      <p:cViewPr varScale="1">
        <p:scale>
          <a:sx n="76" d="100"/>
          <a:sy n="76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713088029809"/>
          <c:y val="0.14996342355523"/>
          <c:w val="0.534233814625058"/>
          <c:h val="0.8390636430138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Coluna1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INVESTIDOR DE DÉBITO</c:v>
                </c:pt>
                <c:pt idx="1">
                  <c:v>INVESTIMENTO DE CAPITAL DO PROPRIETÁRIO</c:v>
                </c:pt>
                <c:pt idx="2">
                  <c:v>BANCO </c:v>
                </c:pt>
                <c:pt idx="3">
                  <c:v>OUTRO INVESTIMENTO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99d1e8a-4e81-47b9-bbab-682bf3c0b66f}"/>
      </c:ext>
    </c:extLst>
  </c:chart>
  <c:spPr>
    <a:noFill/>
    <a:ln>
      <a:noFill/>
    </a:ln>
    <a:effectLst/>
  </c:spPr>
  <c:txPr>
    <a:bodyPr/>
    <a:lstStyle/>
    <a:p>
      <a:pPr>
        <a:defRPr lang="pt-PT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Coluna1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INVESTIDOR DE DÉBITO</c:v>
                </c:pt>
                <c:pt idx="1">
                  <c:v>INVESTIMENTO DE CAPITAL DO PROPRIETÁRIO</c:v>
                </c:pt>
                <c:pt idx="2">
                  <c:v>BANCO </c:v>
                </c:pt>
                <c:pt idx="3">
                  <c:v>OUTRO INVESTIMENTO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99d1e8a-4e81-47b9-bbab-682bf3c0b66f}"/>
      </c:ext>
    </c:extLst>
  </c:chart>
  <c:spPr>
    <a:noFill/>
    <a:ln>
      <a:noFill/>
    </a:ln>
    <a:effectLst/>
  </c:spPr>
  <c:txPr>
    <a:bodyPr/>
    <a:lstStyle/>
    <a:p>
      <a:pPr>
        <a:defRPr lang="pt-PT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C0C6F-CDDD-4662-9DA0-3CBFCD37FD8E}" type="datetime1">
              <a:rPr lang="pt-BR" smtClean="0"/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21A4-12FA-4C9A-8282-C2BFD2881E46}" type="slidenum">
              <a:rPr lang="pt-BR" smtClean="0"/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E7B25-8111-442E-A41B-2383A35EB02C}" type="datetime1">
              <a:rPr lang="pt-BR" smtClean="0"/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Editar estilos de texto Mestre</a:t>
            </a:r>
            <a:endParaRPr lang="pt-BR" noProof="0" dirty="0" smtClean="0"/>
          </a:p>
          <a:p>
            <a:pPr lvl="1" rtl="0"/>
            <a:r>
              <a:rPr lang="pt-BR" noProof="0" dirty="0" smtClean="0"/>
              <a:t>Segundo nível</a:t>
            </a:r>
            <a:endParaRPr lang="pt-BR" noProof="0" dirty="0" smtClean="0"/>
          </a:p>
          <a:p>
            <a:pPr lvl="2" rtl="0"/>
            <a:r>
              <a:rPr lang="pt-BR" noProof="0" dirty="0" smtClean="0"/>
              <a:t>Terceiro nível</a:t>
            </a:r>
            <a:endParaRPr lang="pt-BR" noProof="0" dirty="0" smtClean="0"/>
          </a:p>
          <a:p>
            <a:pPr lvl="3" rtl="0"/>
            <a:r>
              <a:rPr lang="pt-BR" noProof="0" dirty="0" smtClean="0"/>
              <a:t>Quarto nível</a:t>
            </a:r>
            <a:endParaRPr lang="pt-BR" noProof="0" dirty="0" smtClean="0"/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pt-BR" noProof="0" smtClean="0"/>
            </a:fld>
            <a:endParaRPr lang="pt-B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Arraste e solte a sua </a:t>
            </a:r>
            <a:br>
              <a:rPr lang="pt-BR" noProof="0" dirty="0" smtClean="0"/>
            </a:br>
            <a:r>
              <a:rPr lang="pt-BR" noProof="0" dirty="0" smtClean="0"/>
              <a:t>Foto de plano de fundo aqui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3"/>
          <p:cNvSpPr txBox="1"/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19" name="Forma Livre: Forma 1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Função</a:t>
            </a:r>
            <a:endParaRPr lang="pt-BR" noProof="0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Nome completo</a:t>
            </a:r>
            <a:endParaRPr lang="pt-BR" noProof="0" dirty="0"/>
          </a:p>
        </p:txBody>
      </p:sp>
      <p:sp>
        <p:nvSpPr>
          <p:cNvPr id="15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Função</a:t>
            </a:r>
            <a:endParaRPr lang="pt-BR" noProof="0" dirty="0"/>
          </a:p>
        </p:txBody>
      </p:sp>
      <p:sp>
        <p:nvSpPr>
          <p:cNvPr id="16" name="Espaço Reservado para Texto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Nome completo</a:t>
            </a:r>
            <a:endParaRPr lang="pt-BR" noProof="0" dirty="0"/>
          </a:p>
        </p:txBody>
      </p:sp>
      <p:sp>
        <p:nvSpPr>
          <p:cNvPr id="17" name="Espaço Reservado para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Função</a:t>
            </a:r>
            <a:endParaRPr lang="pt-BR" noProof="0" dirty="0"/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Nome completo</a:t>
            </a:r>
            <a:endParaRPr lang="pt-BR" noProof="0" dirty="0"/>
          </a:p>
        </p:txBody>
      </p:sp>
      <p:sp>
        <p:nvSpPr>
          <p:cNvPr id="29" name="Espaço Reservado para Imagem 25"/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30" name="Espaço Reservado para Imagem 25"/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31" name="Espaço Reservado para Imagem 25"/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Função</a:t>
            </a:r>
            <a:endParaRPr lang="pt-BR" noProof="0" dirty="0"/>
          </a:p>
        </p:txBody>
      </p:sp>
      <p:sp>
        <p:nvSpPr>
          <p:cNvPr id="23" name="Espaço Reservado para Texto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Nome completo</a:t>
            </a:r>
            <a:endParaRPr lang="pt-BR" noProof="0" dirty="0"/>
          </a:p>
        </p:txBody>
      </p:sp>
      <p:sp>
        <p:nvSpPr>
          <p:cNvPr id="24" name="Espaço Reservado para Texto 4"/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Função</a:t>
            </a:r>
            <a:endParaRPr lang="pt-BR" noProof="0" dirty="0"/>
          </a:p>
        </p:txBody>
      </p:sp>
      <p:sp>
        <p:nvSpPr>
          <p:cNvPr id="27" name="Espaço Reservado para Tex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Nome completo</a:t>
            </a:r>
            <a:endParaRPr lang="pt-BR" noProof="0" dirty="0"/>
          </a:p>
        </p:txBody>
      </p:sp>
      <p:sp>
        <p:nvSpPr>
          <p:cNvPr id="28" name="Espaço Reservado para Texto 4"/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Função</a:t>
            </a:r>
            <a:endParaRPr lang="pt-BR" noProof="0" dirty="0"/>
          </a:p>
        </p:txBody>
      </p:sp>
      <p:sp>
        <p:nvSpPr>
          <p:cNvPr id="32" name="Espaço Reservado para Texto 12"/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Nome completo</a:t>
            </a:r>
            <a:endParaRPr lang="pt-BR" noProof="0" dirty="0"/>
          </a:p>
        </p:txBody>
      </p:sp>
      <p:sp>
        <p:nvSpPr>
          <p:cNvPr id="33" name="Espaço Reservado para Imagem 25"/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34" name="Espaço Reservado para Imagem 25"/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35" name="Espaço Reservado para Imagem 25"/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 List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 smtClean="0"/>
              <a:t>SUBTÍTULO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 smtClean="0"/>
              <a:t>Insira aqui a descrição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 smtClean="0"/>
              <a:t>Local</a:t>
            </a:r>
            <a:br>
              <a:rPr lang="pt-BR" noProof="0" dirty="0" smtClean="0"/>
            </a:br>
            <a:r>
              <a:rPr lang="pt-BR" noProof="0" dirty="0" smtClean="0"/>
              <a:t>Insira aqui sua imagem/logotipo</a:t>
            </a:r>
            <a:endParaRPr lang="pt-BR" noProof="0" dirty="0"/>
          </a:p>
        </p:txBody>
      </p:sp>
      <p:sp>
        <p:nvSpPr>
          <p:cNvPr id="12" name="Espaço Reservado para Imagem 10"/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 smtClean="0"/>
              <a:t>Local</a:t>
            </a:r>
            <a:br>
              <a:rPr lang="pt-BR" noProof="0" dirty="0" smtClean="0"/>
            </a:br>
            <a:r>
              <a:rPr lang="pt-BR" noProof="0" dirty="0" smtClean="0"/>
              <a:t>Insira aqui sua imagem/logotipo</a:t>
            </a:r>
            <a:endParaRPr lang="pt-BR" noProof="0" dirty="0"/>
          </a:p>
        </p:txBody>
      </p:sp>
      <p:sp>
        <p:nvSpPr>
          <p:cNvPr id="13" name="Espaço Reservado para Imagem 10"/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 smtClean="0"/>
              <a:t>Local</a:t>
            </a:r>
            <a:br>
              <a:rPr lang="pt-BR" noProof="0" dirty="0" smtClean="0"/>
            </a:br>
            <a:r>
              <a:rPr lang="pt-BR" noProof="0" dirty="0" smtClean="0"/>
              <a:t>Insira aqui sua imagem/logotipo</a:t>
            </a:r>
            <a:endParaRPr lang="pt-BR" noProof="0" dirty="0"/>
          </a:p>
        </p:txBody>
      </p:sp>
      <p:sp>
        <p:nvSpPr>
          <p:cNvPr id="14" name="Espaço Reservado para Conteúdo 2"/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 smtClean="0"/>
              <a:t>Insira aqui a descrição</a:t>
            </a:r>
            <a:endParaRPr lang="pt-BR" noProof="0" dirty="0"/>
          </a:p>
        </p:txBody>
      </p:sp>
      <p:sp>
        <p:nvSpPr>
          <p:cNvPr id="15" name="Espaço Reservado para Conteúdo 2"/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 smtClean="0"/>
              <a:t>Insira aqui a descrição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 smtClean="0"/>
              <a:t>SUBTÍTULO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  <a:endParaRPr lang="pt-BR" noProof="0" smtClean="0"/>
          </a:p>
          <a:p>
            <a:pPr lvl="1" rtl="0"/>
            <a:r>
              <a:rPr lang="pt-BR" noProof="0" smtClean="0"/>
              <a:t>Segundo nível</a:t>
            </a:r>
            <a:endParaRPr lang="pt-BR" noProof="0" smtClean="0"/>
          </a:p>
          <a:p>
            <a:pPr lvl="2" rtl="0"/>
            <a:r>
              <a:rPr lang="pt-BR" noProof="0" smtClean="0"/>
              <a:t>Terceiro nível</a:t>
            </a:r>
            <a:endParaRPr lang="pt-BR" noProof="0" smtClean="0"/>
          </a:p>
          <a:p>
            <a:pPr lvl="3" rtl="0"/>
            <a:r>
              <a:rPr lang="pt-BR" noProof="0" smtClean="0"/>
              <a:t>Quarto nível</a:t>
            </a:r>
            <a:endParaRPr lang="pt-BR" noProof="0" smtClean="0"/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Arraste e solte a sua </a:t>
            </a:r>
            <a:br>
              <a:rPr lang="pt-BR" noProof="0" dirty="0" smtClean="0"/>
            </a:br>
            <a:r>
              <a:rPr lang="pt-BR" noProof="0" dirty="0" smtClean="0"/>
              <a:t>Foto de plano de fundo aqui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Obrigado </a:t>
            </a:r>
            <a:br>
              <a:rPr lang="pt-BR" noProof="0" dirty="0" smtClean="0"/>
            </a:br>
            <a:endParaRPr lang="pt-BR" noProof="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smtClean="0"/>
              <a:t>Nome completo</a:t>
            </a:r>
            <a:endParaRPr lang="pt-BR" noProof="0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err="1" smtClean="0"/>
              <a:t>Email</a:t>
            </a:r>
            <a:endParaRPr lang="pt-BR" noProof="0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smtClean="0"/>
              <a:t>Telefone</a:t>
            </a:r>
            <a:endParaRPr lang="pt-BR" noProof="0" dirty="0"/>
          </a:p>
        </p:txBody>
      </p:sp>
      <p:sp>
        <p:nvSpPr>
          <p:cNvPr id="11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smtClean="0"/>
              <a:t>CARGO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 smtClean="0"/>
              <a:t>Descreva sua Grande Ideia</a:t>
            </a:r>
            <a:endParaRPr lang="pt-BR" noProof="0" dirty="0"/>
          </a:p>
        </p:txBody>
      </p:sp>
      <p:sp>
        <p:nvSpPr>
          <p:cNvPr id="21" name="Espaço Reservado para Imagem 2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Arraste e solte a sua </a:t>
            </a:r>
            <a:br>
              <a:rPr lang="pt-BR" noProof="0" dirty="0" smtClean="0"/>
            </a:br>
            <a:r>
              <a:rPr lang="pt-BR" noProof="0" dirty="0" smtClean="0"/>
              <a:t>Foto de plano de fundo aqui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9" name="Forma Livre: Forma 1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úmero e íc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/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Arraste e solte a sua </a:t>
            </a:r>
            <a:br>
              <a:rPr lang="pt-BR" noProof="0" dirty="0" smtClean="0"/>
            </a:br>
            <a:r>
              <a:rPr lang="pt-BR" noProof="0" dirty="0" smtClean="0"/>
              <a:t>Foto de plano de fundo aqui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9" name="Forma livre: Forma 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#NÚMERO</a:t>
            </a:r>
            <a:endParaRPr lang="pt-BR" noProof="0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2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#NÚMERO</a:t>
            </a:r>
            <a:endParaRPr lang="pt-BR" noProof="0" dirty="0"/>
          </a:p>
        </p:txBody>
      </p:sp>
      <p:sp>
        <p:nvSpPr>
          <p:cNvPr id="13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#NÚMERO</a:t>
            </a:r>
            <a:endParaRPr lang="pt-BR" noProof="0" dirty="0"/>
          </a:p>
        </p:txBody>
      </p:sp>
      <p:sp>
        <p:nvSpPr>
          <p:cNvPr id="15" name="Espaço Reservado para Texto 10"/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6" name="Espaço Reservado para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#NÚMERO</a:t>
            </a:r>
            <a:endParaRPr lang="pt-BR" noProof="0" dirty="0"/>
          </a:p>
        </p:txBody>
      </p:sp>
      <p:sp>
        <p:nvSpPr>
          <p:cNvPr id="17" name="Espaço Reservado para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#NÚMERO</a:t>
            </a:r>
            <a:endParaRPr lang="pt-BR" noProof="0" dirty="0"/>
          </a:p>
        </p:txBody>
      </p:sp>
      <p:sp>
        <p:nvSpPr>
          <p:cNvPr id="19" name="Espaço Reservado para Texto 10"/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22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 smtClean="0"/>
              <a:t>Resultado</a:t>
            </a:r>
            <a:endParaRPr lang="pt-BR" noProof="0" dirty="0"/>
          </a:p>
        </p:txBody>
      </p:sp>
      <p:sp>
        <p:nvSpPr>
          <p:cNvPr id="26" name="Espaço Reservado para Imagem 25"/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27" name="Espaço Reservado para Imagem 25"/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28" name="Espaço Reservado para Imagem 25"/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29" name="Espaço Reservado para Imagem 25"/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30" name="Espaço Reservado para Imagem 25"/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Divisã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Espaço Reservado para Texto 3"/>
          <p:cNvSpPr txBox="1"/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 smtClean="0"/>
              <a:t>SUBTÍTULO</a:t>
            </a:r>
            <a:endParaRPr lang="pt-BR" noProof="0" dirty="0"/>
          </a:p>
        </p:txBody>
      </p:sp>
      <p:sp>
        <p:nvSpPr>
          <p:cNvPr id="21" name="Forma livre: Forma 20"/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9" name="Forma Livre: Forma 18"/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3"/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Arraste e solte a sua </a:t>
            </a:r>
            <a:br>
              <a:rPr lang="pt-BR" noProof="0" dirty="0" smtClean="0"/>
            </a:br>
            <a:r>
              <a:rPr lang="pt-BR" noProof="0" dirty="0" smtClean="0"/>
              <a:t>Foto de plano de fundo aqui</a:t>
            </a:r>
            <a:endParaRPr lang="pt-BR" noProof="0" dirty="0"/>
          </a:p>
        </p:txBody>
      </p:sp>
      <p:sp>
        <p:nvSpPr>
          <p:cNvPr id="9" name="Forma livre: Forma 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  <p:sp>
        <p:nvSpPr>
          <p:cNvPr id="15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6" name="Espaço Reservado para Texto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  <p:sp>
        <p:nvSpPr>
          <p:cNvPr id="17" name="Espaço Reservado para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  <p:sp>
        <p:nvSpPr>
          <p:cNvPr id="19" name="Espaço Reservado para Texto 4"/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20" name="Espaço Reservado para Texto 12"/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  <p:sp>
        <p:nvSpPr>
          <p:cNvPr id="21" name="Espaço Reservado para Tex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22" name="Espaço Reservado para Texto 12"/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  <p:sp>
        <p:nvSpPr>
          <p:cNvPr id="23" name="Espaço Reservado para Texto 4"/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24" name="Espaço Reservado para Tex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/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/>
          <p:cNvSpPr txBox="1"/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  <p:sp>
        <p:nvSpPr>
          <p:cNvPr id="15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6" name="Espaço Reservado para Texto 12"/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  <p:sp>
        <p:nvSpPr>
          <p:cNvPr id="17" name="Espaço Reservado para Texto 4"/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Descrição</a:t>
            </a:r>
            <a:endParaRPr lang="pt-BR" noProof="0" dirty="0"/>
          </a:p>
        </p:txBody>
      </p:sp>
      <p:sp>
        <p:nvSpPr>
          <p:cNvPr id="18" name="Espaço Reservado para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 smtClean="0"/>
              <a:t>Cabeçalho</a:t>
            </a:r>
            <a:endParaRPr lang="pt-BR" noProof="0" dirty="0"/>
          </a:p>
        </p:txBody>
      </p:sp>
      <p:sp>
        <p:nvSpPr>
          <p:cNvPr id="29" name="Espaço Reservado para Imagem 25"/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30" name="Espaço Reservado para Imagem 25"/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31" name="Espaço Reservado para Imagem 25"/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Ícone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 smtClean="0"/>
              <a:t>SUBTÍTULO</a:t>
            </a:r>
            <a:endParaRPr lang="pt-BR" noProof="0" dirty="0"/>
          </a:p>
        </p:txBody>
      </p:sp>
      <p:sp>
        <p:nvSpPr>
          <p:cNvPr id="26" name="Forma Livre: Forma 25"/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/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/>
          <p:cNvSpPr txBox="1"/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 smtClean="0"/>
              <a:t>SUBTÍTULO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26" name="Forma Livre: Forma 25"/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/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 smtClean="0"/>
              <a:t>Arraste e solte a sua </a:t>
            </a:r>
            <a:br>
              <a:rPr lang="pt-BR" noProof="0" dirty="0" smtClean="0"/>
            </a:br>
            <a:r>
              <a:rPr lang="pt-BR" noProof="0" dirty="0" smtClean="0"/>
              <a:t>Foto de plano de fundo aqui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9" name="Forma Livre: Forma 8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 smtClean="0"/>
              <a:t>SUBTÍTULO</a:t>
            </a:r>
            <a:endParaRPr lang="pt-BR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 smtClean="0"/>
              <a:t>SUBTÍTULO</a:t>
            </a:r>
            <a:endParaRPr lang="pt-BR" noProof="0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0" name="Forma Livre: Forma 9"/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  <a:endParaRPr lang="pt-BR" noProof="0" dirty="0" smtClean="0"/>
          </a:p>
          <a:p>
            <a:pPr lvl="1" rtl="0"/>
            <a:r>
              <a:rPr lang="pt-BR" noProof="0" dirty="0" smtClean="0"/>
              <a:t>Segundo nível</a:t>
            </a:r>
            <a:endParaRPr lang="pt-BR" noProof="0" dirty="0" smtClean="0"/>
          </a:p>
          <a:p>
            <a:pPr lvl="2" rtl="0"/>
            <a:r>
              <a:rPr lang="pt-BR" noProof="0" dirty="0" smtClean="0"/>
              <a:t>Terceiro nível</a:t>
            </a:r>
            <a:endParaRPr lang="pt-BR" noProof="0" dirty="0" smtClean="0"/>
          </a:p>
          <a:p>
            <a:pPr lvl="3" rtl="0"/>
            <a:r>
              <a:rPr lang="pt-BR" noProof="0" dirty="0" smtClean="0"/>
              <a:t>Quarto nível</a:t>
            </a:r>
            <a:endParaRPr lang="pt-BR" noProof="0" dirty="0" smtClean="0"/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pt-BR" noProof="0" smtClean="0"/>
            </a:fld>
            <a:endParaRPr lang="pt-BR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3.GIF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GIF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GIF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Médico apontando em uma tela grande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pt-BR" dirty="0" smtClean="0"/>
              <a:t>Sua aposentadoria</a:t>
            </a:r>
            <a:br>
              <a:rPr lang="pt-BR" dirty="0" smtClean="0"/>
            </a:br>
            <a:r>
              <a:rPr lang="pt-BR" dirty="0" smtClean="0"/>
              <a:t>é o que nos preocupa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599998" y="4276447"/>
            <a:ext cx="7648375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pt-BR" dirty="0" smtClean="0"/>
              <a:t>Oportunidade </a:t>
            </a:r>
            <a:r>
              <a:rPr lang="pt-BR" dirty="0" smtClean="0"/>
              <a:t>de ter uma aposentadoria de sonhos</a:t>
            </a:r>
            <a:endParaRPr lang="pt-BR" dirty="0"/>
          </a:p>
        </p:txBody>
      </p:sp>
      <p:sp>
        <p:nvSpPr>
          <p:cNvPr id="5" name="objeto 7" descr="Retângulo bege"/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903023" y="4896463"/>
            <a:ext cx="3817719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ço Reservado para Imagem 27" descr="Mulher passando por uma porta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12012000" cy="6858000"/>
          </a:xfrm>
        </p:spPr>
      </p:pic>
      <p:sp>
        <p:nvSpPr>
          <p:cNvPr id="15" name="Retângulo 14"/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r>
              <a:rPr lang="pt-BR" dirty="0"/>
              <a:t>Desenvolver um sistema de gestão de aposentadoria para a GB Consultora.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/>
          <a:lstStyle/>
          <a:p>
            <a:pPr rtl="0"/>
            <a:r>
              <a:rPr lang="pt-BR" dirty="0" smtClean="0"/>
              <a:t>OBJCTIVO GERAL</a:t>
            </a:r>
            <a:endParaRPr lang="pt-BR" dirty="0"/>
          </a:p>
        </p:txBody>
      </p:sp>
      <p:sp>
        <p:nvSpPr>
          <p:cNvPr id="9" name="objeto 7" descr="Retângulo bege"/>
          <p:cNvSpPr/>
          <p:nvPr/>
        </p:nvSpPr>
        <p:spPr bwMode="white">
          <a:xfrm>
            <a:off x="1793360" y="4332687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grpSp>
        <p:nvGrpSpPr>
          <p:cNvPr id="36" name="Grupo 35" descr="Ícone de Lâmpada"/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orma Livre: Forma 31"/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3" name="Forma livre: Forma 32"/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4" name="Forma livre: Forma 33"/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5" name="Forma Livre: Forma 34"/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48" name="Retângulo 47"/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2" name="Espaço Reservado para o Número do Slide 5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</a:fld>
            <a:endParaRPr lang="pt-BR" sz="1000" dirty="0"/>
          </a:p>
        </p:txBody>
      </p:sp>
      <p:grpSp>
        <p:nvGrpSpPr>
          <p:cNvPr id="14" name="Grupo 13"/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tângulo 15"/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4903653" y="7126327"/>
            <a:ext cx="7648375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p>
            <a:pPr rtl="0"/>
            <a:r>
              <a:rPr lang="pt-BR" dirty="0" smtClean="0"/>
              <a:t>Oportunidade </a:t>
            </a:r>
            <a:r>
              <a:rPr lang="pt-BR" dirty="0" smtClean="0"/>
              <a:t>de ter uma aposentadoria de sonhos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0395" y="1093151"/>
            <a:ext cx="3379863" cy="48115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4862" y="749160"/>
            <a:ext cx="7560000" cy="370166"/>
          </a:xfrm>
        </p:spPr>
        <p:txBody>
          <a:bodyPr rtlCol="0"/>
          <a:lstStyle/>
          <a:p>
            <a:pPr rtl="0"/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Falta de Conhecimento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pt-BR" dirty="0">
                <a:latin typeface="+mj-lt"/>
              </a:rPr>
              <a:t>Muitos cidadãos carecem de informações essenciais sobre opções de investimento e estratégias de poupança, levando a uma subestimação das necessidades financeiras para a aposentadoria.</a:t>
            </a:r>
            <a:endParaRPr lang="pt-BR" sz="1200" dirty="0">
              <a:latin typeface="+mj-lt"/>
            </a:endParaRP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</a:fld>
            <a:endParaRPr lang="pt-BR" sz="10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Incertezas Econômicas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pt-BR" dirty="0">
                <a:latin typeface="+mj-lt"/>
              </a:rPr>
              <a:t>A volatilidade do mercado financeiro, aliada às mudanças nas políticas governamentais sobre previdência, gera insegurança quanto à capacidade de manter um padrão de vida adequado após a aposentadoria.</a:t>
            </a:r>
            <a:endParaRPr lang="pt-BR" sz="1200" dirty="0">
              <a:latin typeface="+mj-lt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 rtlCol="0"/>
          <a:lstStyle/>
          <a:p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Consequências a Longo Prazo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pt-BR" dirty="0">
                <a:latin typeface="+mj-lt"/>
              </a:rPr>
              <a:t>A falta de um planejamento </a:t>
            </a:r>
            <a:r>
              <a:rPr lang="pt-BR" dirty="0" smtClean="0">
                <a:latin typeface="+mj-lt"/>
              </a:rPr>
              <a:t>adequado pode </a:t>
            </a:r>
            <a:r>
              <a:rPr lang="pt-BR" dirty="0">
                <a:latin typeface="+mj-lt"/>
              </a:rPr>
              <a:t>levar a problemas financeiros </a:t>
            </a:r>
            <a:r>
              <a:rPr lang="pt-BR" dirty="0" smtClean="0">
                <a:latin typeface="+mj-lt"/>
              </a:rPr>
              <a:t>graves </a:t>
            </a:r>
            <a:r>
              <a:rPr lang="pt-BR" dirty="0">
                <a:latin typeface="+mj-lt"/>
              </a:rPr>
              <a:t>durante a aposentadoria, impactando não apenas a qualidade de vida dos indivíduos, mas também seus relacionamentos e a dinâmica </a:t>
            </a:r>
            <a:r>
              <a:rPr lang="pt-BR" dirty="0" err="1">
                <a:latin typeface="+mj-lt"/>
              </a:rPr>
              <a:t>familia</a:t>
            </a:r>
            <a:endParaRPr lang="pt-BR" sz="1200" dirty="0">
              <a:latin typeface="+mj-lt"/>
            </a:endParaRPr>
          </a:p>
        </p:txBody>
      </p:sp>
      <p:sp>
        <p:nvSpPr>
          <p:cNvPr id="11" name="objeto 7" descr="Retângulo bege"/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26" name="Espaço Reservado para Imagem 11" descr="Espaço Reservado para Logotipo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/>
          <a:srcRect l="10631" t="10693" r="10631" b="15411"/>
          <a:stretch>
            <a:fillRect/>
          </a:stretch>
        </p:blipFill>
        <p:spPr>
          <a:xfrm>
            <a:off x="684212" y="1992932"/>
            <a:ext cx="1095375" cy="1095375"/>
          </a:xfrm>
        </p:spPr>
      </p:pic>
      <p:pic>
        <p:nvPicPr>
          <p:cNvPr id="27" name="Espaço Reservado para Imagem 13" descr="Espaço Reservado para Logotipo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/>
          <a:srcRect l="18942" t="13454" r="8042" b="21893"/>
          <a:stretch>
            <a:fillRect/>
          </a:stretch>
        </p:blipFill>
        <p:spPr>
          <a:xfrm>
            <a:off x="684213" y="3431134"/>
            <a:ext cx="1095375" cy="1095375"/>
          </a:xfrm>
        </p:spPr>
      </p:pic>
      <p:pic>
        <p:nvPicPr>
          <p:cNvPr id="28" name="Espaço Reservado para Imagem 15" descr="Espaço Reservado para Logotipo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/>
          <a:srcRect l="6552" t="1639" r="5674" b="2515"/>
          <a:stretch>
            <a:fillRect/>
          </a:stretch>
        </p:blipFill>
        <p:spPr>
          <a:xfrm>
            <a:off x="684213" y="4869334"/>
            <a:ext cx="1095375" cy="1095375"/>
          </a:xfr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835" y="1119821"/>
            <a:ext cx="3379863" cy="4811506"/>
          </a:xfrm>
          <a:prstGeom prst="rect">
            <a:avLst/>
          </a:prstGeom>
        </p:spPr>
      </p:pic>
      <p:sp>
        <p:nvSpPr>
          <p:cNvPr id="2" name="Título 2"/>
          <p:cNvSpPr>
            <a:spLocks noGrp="1"/>
          </p:cNvSpPr>
          <p:nvPr/>
        </p:nvSpPr>
        <p:spPr>
          <a:xfrm>
            <a:off x="-3128173" y="5871705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dirty="0" smtClean="0"/>
              <a:t>justificativa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104977" y="749160"/>
            <a:ext cx="7560000" cy="370166"/>
          </a:xfrm>
        </p:spPr>
        <p:txBody>
          <a:bodyPr rtlCol="0"/>
          <a:lstStyle/>
          <a:p>
            <a:pPr rtl="0"/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Necessidade de Educação Financeira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pt-BR" dirty="0">
                <a:latin typeface="+mj-lt"/>
              </a:rPr>
              <a:t>Muitos não possuem informações suficientes sobre como se preparar adequadamente para a aposentadoria, resultando em decisões mal informadas. Um programa estruturado pode fornecer o conhecimento necessário.</a:t>
            </a:r>
            <a:endParaRPr lang="pt-BR" sz="1200" dirty="0">
              <a:latin typeface="+mj-lt"/>
            </a:endParaRP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</a:fld>
            <a:endParaRPr lang="pt-BR" sz="10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Personalização do Atendimento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pt-BR" dirty="0">
                <a:latin typeface="+mj-lt"/>
              </a:rPr>
              <a:t>Cada pessoa tem uma situação financeira única. A abordagem personalizada permite que possamos atender às expectativas e necessidades específicas de cada cliente, promovendo um planejamento mais eficaz.</a:t>
            </a:r>
            <a:endParaRPr lang="pt-BR" sz="1200" dirty="0">
              <a:latin typeface="+mj-lt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 rtlCol="0"/>
          <a:lstStyle/>
          <a:p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Enfrentamento da Incerteza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pt-BR" dirty="0">
                <a:latin typeface="+mj-lt"/>
              </a:rPr>
              <a:t>Com as mudanças constantes nas condições econômicas e nas políticas de previdência, é crucial que as pessoas tenham um plano sólido que possa ser adaptado às circunstâncias futuras.</a:t>
            </a:r>
            <a:r>
              <a:rPr lang="pt-BR" sz="1200" dirty="0" smtClean="0">
                <a:latin typeface="+mj-lt"/>
              </a:rPr>
              <a:t>. </a:t>
            </a:r>
            <a:endParaRPr lang="pt-BR" sz="1200" dirty="0" smtClean="0">
              <a:latin typeface="+mj-lt"/>
            </a:endParaRPr>
          </a:p>
          <a:p>
            <a:pPr rtl="0"/>
            <a:endParaRPr lang="pt-BR" sz="1200" dirty="0"/>
          </a:p>
        </p:txBody>
      </p:sp>
      <p:sp>
        <p:nvSpPr>
          <p:cNvPr id="11" name="objeto 7" descr="Retângulo bege"/>
          <p:cNvSpPr/>
          <p:nvPr/>
        </p:nvSpPr>
        <p:spPr bwMode="white">
          <a:xfrm flipV="1">
            <a:off x="8105244" y="13278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26" name="Espaço Reservado para Imagem 11" descr="Espaço Reservado para Logotipo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/>
          <a:srcRect l="10631" t="10693" r="10631" b="15411"/>
          <a:stretch>
            <a:fillRect/>
          </a:stretch>
        </p:blipFill>
        <p:spPr>
          <a:xfrm>
            <a:off x="684212" y="1992932"/>
            <a:ext cx="1095375" cy="1095375"/>
          </a:xfrm>
        </p:spPr>
      </p:pic>
      <p:pic>
        <p:nvPicPr>
          <p:cNvPr id="27" name="Espaço Reservado para Imagem 13" descr="Espaço Reservado para Logotipo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/>
          <a:srcRect l="18942" t="13454" r="8042" b="21893"/>
          <a:stretch>
            <a:fillRect/>
          </a:stretch>
        </p:blipFill>
        <p:spPr>
          <a:xfrm>
            <a:off x="684213" y="3431134"/>
            <a:ext cx="1095375" cy="1095375"/>
          </a:xfrm>
        </p:spPr>
      </p:pic>
      <p:pic>
        <p:nvPicPr>
          <p:cNvPr id="28" name="Espaço Reservado para Imagem 15" descr="Espaço Reservado para Logotipo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/>
          <a:srcRect l="6552" t="1639" r="5674" b="2515"/>
          <a:stretch>
            <a:fillRect/>
          </a:stretch>
        </p:blipFill>
        <p:spPr>
          <a:xfrm>
            <a:off x="684213" y="4869334"/>
            <a:ext cx="1095375" cy="1095375"/>
          </a:xfr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871" y="1686500"/>
            <a:ext cx="4734121" cy="427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4862" y="749160"/>
            <a:ext cx="7560000" cy="370166"/>
          </a:xfrm>
        </p:spPr>
        <p:txBody>
          <a:bodyPr rtlCol="0"/>
          <a:lstStyle/>
          <a:p>
            <a:pPr rtl="0"/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Promoção do Bem-Estar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pt-BR" dirty="0">
                <a:latin typeface="+mj-lt"/>
              </a:rPr>
              <a:t>Um planejamento adequado proporciona não apenas segurança financeira, mas também tranquilidade emocional, permitindo que os indivíduos aproveitem a aposentadoria de maneira plena.</a:t>
            </a:r>
            <a:endParaRPr lang="pt-BR" sz="1200" dirty="0">
              <a:latin typeface="+mj-lt"/>
            </a:endParaRP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</a:fld>
            <a:endParaRPr lang="pt-BR" sz="10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r>
              <a:rPr lang="pt-BR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Impacto na Comunidade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r>
              <a:rPr lang="pt-BR" dirty="0">
                <a:latin typeface="+mj-lt"/>
              </a:rPr>
              <a:t>Ao educar e preparar melhor os indivíduos para sua aposentadoria, contribuímos para o fortalecimento econômico da comunidade como um todo, promovendo um maior bem-estar social.</a:t>
            </a:r>
            <a:endParaRPr lang="pt-BR" sz="1200" dirty="0">
              <a:latin typeface="+mj-lt"/>
            </a:endParaRPr>
          </a:p>
        </p:txBody>
      </p:sp>
      <p:sp>
        <p:nvSpPr>
          <p:cNvPr id="11" name="objeto 7" descr="Retângulo bege"/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pic>
        <p:nvPicPr>
          <p:cNvPr id="26" name="Espaço Reservado para Imagem 11" descr="Espaço Reservado para Logotipo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/>
          <a:srcRect l="10631" t="10693" r="10631" b="15411"/>
          <a:stretch>
            <a:fillRect/>
          </a:stretch>
        </p:blipFill>
        <p:spPr>
          <a:xfrm>
            <a:off x="684212" y="1992932"/>
            <a:ext cx="1095375" cy="1095375"/>
          </a:xfrm>
        </p:spPr>
      </p:pic>
      <p:pic>
        <p:nvPicPr>
          <p:cNvPr id="27" name="Espaço Reservado para Imagem 13" descr="Espaço Reservado para Logotipo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/>
          <a:srcRect l="18942" t="13454" r="8042" b="21893"/>
          <a:stretch>
            <a:fillRect/>
          </a:stretch>
        </p:blipFill>
        <p:spPr>
          <a:xfrm>
            <a:off x="684213" y="3431134"/>
            <a:ext cx="1095375" cy="1095375"/>
          </a:xfr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871" y="1686500"/>
            <a:ext cx="4734121" cy="4276725"/>
          </a:xfrm>
          <a:prstGeom prst="rect">
            <a:avLst/>
          </a:prstGeom>
        </p:spPr>
      </p:pic>
      <p:graphicFrame>
        <p:nvGraphicFramePr>
          <p:cNvPr id="2" name="Gráfico 1"/>
          <p:cNvGraphicFramePr/>
          <p:nvPr/>
        </p:nvGraphicFramePr>
        <p:xfrm>
          <a:off x="4834255" y="5233670"/>
          <a:ext cx="2299335" cy="1355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Retângulo 16"/>
          <p:cNvSpPr/>
          <p:nvPr/>
        </p:nvSpPr>
        <p:spPr>
          <a:xfrm flipV="1">
            <a:off x="-1209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-1" fmla="*/ 2647950 w 2739390"/>
              <a:gd name="connsiteY0-2" fmla="*/ 0 h 2647950"/>
              <a:gd name="connsiteX1-3" fmla="*/ 2647950 w 2739390"/>
              <a:gd name="connsiteY1-4" fmla="*/ 2647950 h 2647950"/>
              <a:gd name="connsiteX2-5" fmla="*/ 0 w 2739390"/>
              <a:gd name="connsiteY2-6" fmla="*/ 2647950 h 2647950"/>
              <a:gd name="connsiteX3-7" fmla="*/ 0 w 2739390"/>
              <a:gd name="connsiteY3-8" fmla="*/ 0 h 2647950"/>
              <a:gd name="connsiteX4-9" fmla="*/ 2739390 w 2739390"/>
              <a:gd name="connsiteY4-10" fmla="*/ 91440 h 2647950"/>
              <a:gd name="connsiteX0-11" fmla="*/ 2647950 w 2647950"/>
              <a:gd name="connsiteY0-12" fmla="*/ 0 h 2647950"/>
              <a:gd name="connsiteX1-13" fmla="*/ 2647950 w 2647950"/>
              <a:gd name="connsiteY1-14" fmla="*/ 2647950 h 2647950"/>
              <a:gd name="connsiteX2-15" fmla="*/ 0 w 2647950"/>
              <a:gd name="connsiteY2-16" fmla="*/ 2647950 h 2647950"/>
              <a:gd name="connsiteX3-17" fmla="*/ 0 w 2647950"/>
              <a:gd name="connsiteY3-18" fmla="*/ 0 h 2647950"/>
              <a:gd name="connsiteX0-19" fmla="*/ 2647950 w 2647950"/>
              <a:gd name="connsiteY0-20" fmla="*/ 2647950 h 2647950"/>
              <a:gd name="connsiteX1-21" fmla="*/ 0 w 2647950"/>
              <a:gd name="connsiteY1-22" fmla="*/ 2647950 h 2647950"/>
              <a:gd name="connsiteX2-23" fmla="*/ 0 w 2647950"/>
              <a:gd name="connsiteY2-24" fmla="*/ 0 h 2647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Texto 3"/>
          <p:cNvSpPr txBox="1"/>
          <p:nvPr/>
        </p:nvSpPr>
        <p:spPr>
          <a:xfrm>
            <a:off x="-1209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15%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  <p:sp>
        <p:nvSpPr>
          <p:cNvPr id="21" name="Retângulo 16"/>
          <p:cNvSpPr/>
          <p:nvPr/>
        </p:nvSpPr>
        <p:spPr>
          <a:xfrm flipH="1">
            <a:off x="1255427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-1" fmla="*/ 2647950 w 2739390"/>
              <a:gd name="connsiteY0-2" fmla="*/ 0 h 2647950"/>
              <a:gd name="connsiteX1-3" fmla="*/ 2647950 w 2739390"/>
              <a:gd name="connsiteY1-4" fmla="*/ 2647950 h 2647950"/>
              <a:gd name="connsiteX2-5" fmla="*/ 0 w 2739390"/>
              <a:gd name="connsiteY2-6" fmla="*/ 2647950 h 2647950"/>
              <a:gd name="connsiteX3-7" fmla="*/ 0 w 2739390"/>
              <a:gd name="connsiteY3-8" fmla="*/ 0 h 2647950"/>
              <a:gd name="connsiteX4-9" fmla="*/ 2739390 w 2739390"/>
              <a:gd name="connsiteY4-10" fmla="*/ 91440 h 2647950"/>
              <a:gd name="connsiteX0-11" fmla="*/ 2647950 w 2647950"/>
              <a:gd name="connsiteY0-12" fmla="*/ 0 h 2647950"/>
              <a:gd name="connsiteX1-13" fmla="*/ 2647950 w 2647950"/>
              <a:gd name="connsiteY1-14" fmla="*/ 2647950 h 2647950"/>
              <a:gd name="connsiteX2-15" fmla="*/ 0 w 2647950"/>
              <a:gd name="connsiteY2-16" fmla="*/ 2647950 h 2647950"/>
              <a:gd name="connsiteX3-17" fmla="*/ 0 w 2647950"/>
              <a:gd name="connsiteY3-18" fmla="*/ 0 h 2647950"/>
              <a:gd name="connsiteX0-19" fmla="*/ 2647950 w 2647950"/>
              <a:gd name="connsiteY0-20" fmla="*/ 2647950 h 2647950"/>
              <a:gd name="connsiteX1-21" fmla="*/ 0 w 2647950"/>
              <a:gd name="connsiteY1-22" fmla="*/ 2647950 h 2647950"/>
              <a:gd name="connsiteX2-23" fmla="*/ 0 w 2647950"/>
              <a:gd name="connsiteY2-24" fmla="*/ 0 h 2647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2" name="Retângulo 16"/>
          <p:cNvSpPr/>
          <p:nvPr/>
        </p:nvSpPr>
        <p:spPr>
          <a:xfrm flipH="1" flipV="1">
            <a:off x="1255427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-1" fmla="*/ 2647950 w 2739390"/>
              <a:gd name="connsiteY0-2" fmla="*/ 0 h 2647950"/>
              <a:gd name="connsiteX1-3" fmla="*/ 2647950 w 2739390"/>
              <a:gd name="connsiteY1-4" fmla="*/ 2647950 h 2647950"/>
              <a:gd name="connsiteX2-5" fmla="*/ 0 w 2739390"/>
              <a:gd name="connsiteY2-6" fmla="*/ 2647950 h 2647950"/>
              <a:gd name="connsiteX3-7" fmla="*/ 0 w 2739390"/>
              <a:gd name="connsiteY3-8" fmla="*/ 0 h 2647950"/>
              <a:gd name="connsiteX4-9" fmla="*/ 2739390 w 2739390"/>
              <a:gd name="connsiteY4-10" fmla="*/ 91440 h 2647950"/>
              <a:gd name="connsiteX0-11" fmla="*/ 2647950 w 2647950"/>
              <a:gd name="connsiteY0-12" fmla="*/ 0 h 2647950"/>
              <a:gd name="connsiteX1-13" fmla="*/ 2647950 w 2647950"/>
              <a:gd name="connsiteY1-14" fmla="*/ 2647950 h 2647950"/>
              <a:gd name="connsiteX2-15" fmla="*/ 0 w 2647950"/>
              <a:gd name="connsiteY2-16" fmla="*/ 2647950 h 2647950"/>
              <a:gd name="connsiteX3-17" fmla="*/ 0 w 2647950"/>
              <a:gd name="connsiteY3-18" fmla="*/ 0 h 2647950"/>
              <a:gd name="connsiteX0-19" fmla="*/ 2647950 w 2647950"/>
              <a:gd name="connsiteY0-20" fmla="*/ 2647950 h 2647950"/>
              <a:gd name="connsiteX1-21" fmla="*/ 0 w 2647950"/>
              <a:gd name="connsiteY1-22" fmla="*/ 2647950 h 2647950"/>
              <a:gd name="connsiteX2-23" fmla="*/ 0 w 2647950"/>
              <a:gd name="connsiteY2-24" fmla="*/ 0 h 2647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Espaço Reservado para Texto 3"/>
          <p:cNvSpPr txBox="1"/>
          <p:nvPr/>
        </p:nvSpPr>
        <p:spPr>
          <a:xfrm>
            <a:off x="1278006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25%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  <p:sp>
        <p:nvSpPr>
          <p:cNvPr id="28" name="Espaço Reservado para Texto 3"/>
          <p:cNvSpPr txBox="1"/>
          <p:nvPr/>
        </p:nvSpPr>
        <p:spPr>
          <a:xfrm>
            <a:off x="1278006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50</a:t>
            </a:r>
            <a:r>
              <a:rPr lang="en-US" sz="3600" dirty="0" smtClean="0">
                <a:solidFill>
                  <a:schemeClr val="tx1"/>
                </a:solidFill>
              </a:rPr>
              <a:t>%</a:t>
            </a:r>
            <a:r>
              <a:rPr lang="en-US" sz="3600" dirty="0" smtClean="0"/>
              <a:t>	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-13239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-1" fmla="*/ 2647950 w 2739390"/>
              <a:gd name="connsiteY0-2" fmla="*/ 0 h 2647950"/>
              <a:gd name="connsiteX1-3" fmla="*/ 2647950 w 2739390"/>
              <a:gd name="connsiteY1-4" fmla="*/ 2647950 h 2647950"/>
              <a:gd name="connsiteX2-5" fmla="*/ 0 w 2739390"/>
              <a:gd name="connsiteY2-6" fmla="*/ 2647950 h 2647950"/>
              <a:gd name="connsiteX3-7" fmla="*/ 0 w 2739390"/>
              <a:gd name="connsiteY3-8" fmla="*/ 0 h 2647950"/>
              <a:gd name="connsiteX4-9" fmla="*/ 2739390 w 2739390"/>
              <a:gd name="connsiteY4-10" fmla="*/ 91440 h 2647950"/>
              <a:gd name="connsiteX0-11" fmla="*/ 2647950 w 2647950"/>
              <a:gd name="connsiteY0-12" fmla="*/ 0 h 2647950"/>
              <a:gd name="connsiteX1-13" fmla="*/ 2647950 w 2647950"/>
              <a:gd name="connsiteY1-14" fmla="*/ 2647950 h 2647950"/>
              <a:gd name="connsiteX2-15" fmla="*/ 0 w 2647950"/>
              <a:gd name="connsiteY2-16" fmla="*/ 2647950 h 2647950"/>
              <a:gd name="connsiteX3-17" fmla="*/ 0 w 2647950"/>
              <a:gd name="connsiteY3-18" fmla="*/ 0 h 2647950"/>
              <a:gd name="connsiteX0-19" fmla="*/ 2647950 w 2647950"/>
              <a:gd name="connsiteY0-20" fmla="*/ 2647950 h 2647950"/>
              <a:gd name="connsiteX1-21" fmla="*/ 0 w 2647950"/>
              <a:gd name="connsiteY1-22" fmla="*/ 2647950 h 2647950"/>
              <a:gd name="connsiteX2-23" fmla="*/ 0 w 2647950"/>
              <a:gd name="connsiteY2-24" fmla="*/ 0 h 2647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Espaço Reservado para Texto 3"/>
          <p:cNvSpPr txBox="1"/>
          <p:nvPr/>
        </p:nvSpPr>
        <p:spPr>
          <a:xfrm>
            <a:off x="-13239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dirty="0">
                <a:solidFill>
                  <a:schemeClr val="tx1"/>
                </a:solidFill>
              </a:rPr>
              <a:t>10%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</a:fld>
            <a:endParaRPr lang="pt-BR" sz="1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Estatística de entrevistas...</a:t>
            </a:r>
            <a:endParaRPr lang="pt-BR" dirty="0"/>
          </a:p>
        </p:txBody>
      </p:sp>
      <p:sp>
        <p:nvSpPr>
          <p:cNvPr id="5" name="objeto 7" descr="Retângulo bege"/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graphicFrame>
        <p:nvGraphicFramePr>
          <p:cNvPr id="6" name="Gráfico 5"/>
          <p:cNvGraphicFramePr/>
          <p:nvPr/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Espaço Reservado para Texto 3"/>
          <p:cNvSpPr txBox="1"/>
          <p:nvPr/>
        </p:nvSpPr>
        <p:spPr>
          <a:xfrm>
            <a:off x="1540701" y="2988666"/>
            <a:ext cx="2200549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 rtl="0">
              <a:spcAft>
                <a:spcPts val="0"/>
              </a:spcAft>
            </a:pPr>
            <a:r>
              <a:rPr lang="pt-BR" sz="1400" noProof="1">
                <a:solidFill>
                  <a:schemeClr val="accent3"/>
                </a:solidFill>
              </a:rPr>
              <a:t>T</a:t>
            </a:r>
            <a:r>
              <a:rPr lang="pt-BR" sz="1400" noProof="1" smtClean="0">
                <a:solidFill>
                  <a:schemeClr val="accent3"/>
                </a:solidFill>
              </a:rPr>
              <a:t>êm um planejamento forma</a:t>
            </a:r>
            <a:endParaRPr lang="pt-BR" sz="1400" noProof="1" smtClean="0">
              <a:solidFill>
                <a:schemeClr val="accent3"/>
              </a:solidFill>
            </a:endParaRPr>
          </a:p>
          <a:p>
            <a:pPr algn="r">
              <a:spcAft>
                <a:spcPts val="0"/>
              </a:spcAft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15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%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Espaço Reservado para Texto 3"/>
          <p:cNvSpPr txBox="1"/>
          <p:nvPr/>
        </p:nvSpPr>
        <p:spPr>
          <a:xfrm>
            <a:off x="325677" y="4107131"/>
            <a:ext cx="3415573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spcAft>
                <a:spcPts val="0"/>
              </a:spcAft>
            </a:pP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</a:rPr>
              <a:t>ntendem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a importância de calcular suas necessidades financeiras para manter o padrão de vida desejado na aposentadoria.</a:t>
            </a:r>
            <a:endParaRPr lang="pt-BR" sz="1400" noProof="1" smtClean="0">
              <a:solidFill>
                <a:schemeClr val="accent4">
                  <a:lumMod val="50000"/>
                </a:schemeClr>
              </a:solidFill>
            </a:endParaRPr>
          </a:p>
          <a:p>
            <a:pPr algn="r">
              <a:spcAft>
                <a:spcPts val="0"/>
              </a:spcAft>
            </a:pPr>
            <a:r>
              <a:rPr lang="pt-BR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%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Espaço Reservado para Texto 3"/>
          <p:cNvSpPr txBox="1"/>
          <p:nvPr/>
        </p:nvSpPr>
        <p:spPr>
          <a:xfrm>
            <a:off x="8450751" y="2705622"/>
            <a:ext cx="3741249" cy="98545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spcAft>
                <a:spcPts val="0"/>
              </a:spcAft>
            </a:pP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D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</a:rPr>
              <a:t>os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cidadãos têm um conhecimento básico sobre as diferentes opções de investimento disponíveis para a 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</a:rPr>
              <a:t>aposentadoria. </a:t>
            </a:r>
            <a:endParaRPr lang="pt-BR" sz="1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spcAft>
                <a:spcPts val="0"/>
              </a:spcAft>
            </a:pPr>
            <a:r>
              <a:rPr lang="pt-BR" sz="1600" b="1" dirty="0" smtClean="0">
                <a:solidFill>
                  <a:schemeClr val="tx1"/>
                </a:solidFill>
                <a:latin typeface="+mn-lt"/>
              </a:rPr>
              <a:t>25</a:t>
            </a:r>
            <a:r>
              <a:rPr lang="pt-BR" sz="2000" b="1" dirty="0" smtClean="0">
                <a:solidFill>
                  <a:schemeClr val="tx1"/>
                </a:solidFill>
                <a:latin typeface="+mn-lt"/>
              </a:rPr>
              <a:t>%</a:t>
            </a:r>
            <a:endParaRPr lang="pt-BR" sz="2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Espaço Reservado para Texto 3"/>
          <p:cNvSpPr txBox="1"/>
          <p:nvPr/>
        </p:nvSpPr>
        <p:spPr>
          <a:xfrm>
            <a:off x="8450752" y="4107131"/>
            <a:ext cx="374124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spcAft>
                <a:spcPts val="0"/>
              </a:spcAft>
            </a:pP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</a:rPr>
              <a:t>e </a:t>
            </a:r>
            <a:r>
              <a:rPr lang="pt-BR" sz="1400" dirty="0">
                <a:solidFill>
                  <a:schemeClr val="accent4">
                    <a:lumMod val="50000"/>
                  </a:schemeClr>
                </a:solidFill>
              </a:rPr>
              <a:t>sentem inseguros sobre sua preparação financeira para a aposentadoria, citando falta de informação como a principal razão</a:t>
            </a:r>
            <a:r>
              <a:rPr lang="pt-BR" sz="14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t-BR" sz="1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+mn-lt"/>
              </a:rPr>
              <a:t>5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%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-1" fmla="*/ 2647950 w 2739390"/>
              <a:gd name="connsiteY0-2" fmla="*/ 0 h 2647950"/>
              <a:gd name="connsiteX1-3" fmla="*/ 2647950 w 2739390"/>
              <a:gd name="connsiteY1-4" fmla="*/ 2647950 h 2647950"/>
              <a:gd name="connsiteX2-5" fmla="*/ 0 w 2739390"/>
              <a:gd name="connsiteY2-6" fmla="*/ 2647950 h 2647950"/>
              <a:gd name="connsiteX3-7" fmla="*/ 0 w 2739390"/>
              <a:gd name="connsiteY3-8" fmla="*/ 0 h 2647950"/>
              <a:gd name="connsiteX4-9" fmla="*/ 2739390 w 2739390"/>
              <a:gd name="connsiteY4-10" fmla="*/ 91440 h 2647950"/>
              <a:gd name="connsiteX0-11" fmla="*/ 2647950 w 2647950"/>
              <a:gd name="connsiteY0-12" fmla="*/ 0 h 2647950"/>
              <a:gd name="connsiteX1-13" fmla="*/ 2647950 w 2647950"/>
              <a:gd name="connsiteY1-14" fmla="*/ 2647950 h 2647950"/>
              <a:gd name="connsiteX2-15" fmla="*/ 0 w 2647950"/>
              <a:gd name="connsiteY2-16" fmla="*/ 2647950 h 2647950"/>
              <a:gd name="connsiteX3-17" fmla="*/ 0 w 2647950"/>
              <a:gd name="connsiteY3-18" fmla="*/ 0 h 2647950"/>
              <a:gd name="connsiteX0-19" fmla="*/ 2647950 w 2647950"/>
              <a:gd name="connsiteY0-20" fmla="*/ 2647950 h 2647950"/>
              <a:gd name="connsiteX1-21" fmla="*/ 0 w 2647950"/>
              <a:gd name="connsiteY1-22" fmla="*/ 2647950 h 2647950"/>
              <a:gd name="connsiteX2-23" fmla="*/ 0 w 2647950"/>
              <a:gd name="connsiteY2-24" fmla="*/ 0 h 2647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8" name="Retângulo 16"/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-1" fmla="*/ 2647950 w 2739390"/>
              <a:gd name="connsiteY0-2" fmla="*/ 0 h 2647950"/>
              <a:gd name="connsiteX1-3" fmla="*/ 2647950 w 2739390"/>
              <a:gd name="connsiteY1-4" fmla="*/ 2647950 h 2647950"/>
              <a:gd name="connsiteX2-5" fmla="*/ 0 w 2739390"/>
              <a:gd name="connsiteY2-6" fmla="*/ 2647950 h 2647950"/>
              <a:gd name="connsiteX3-7" fmla="*/ 0 w 2739390"/>
              <a:gd name="connsiteY3-8" fmla="*/ 0 h 2647950"/>
              <a:gd name="connsiteX4-9" fmla="*/ 2739390 w 2739390"/>
              <a:gd name="connsiteY4-10" fmla="*/ 91440 h 2647950"/>
              <a:gd name="connsiteX0-11" fmla="*/ 2647950 w 2647950"/>
              <a:gd name="connsiteY0-12" fmla="*/ 0 h 2647950"/>
              <a:gd name="connsiteX1-13" fmla="*/ 2647950 w 2647950"/>
              <a:gd name="connsiteY1-14" fmla="*/ 2647950 h 2647950"/>
              <a:gd name="connsiteX2-15" fmla="*/ 0 w 2647950"/>
              <a:gd name="connsiteY2-16" fmla="*/ 2647950 h 2647950"/>
              <a:gd name="connsiteX3-17" fmla="*/ 0 w 2647950"/>
              <a:gd name="connsiteY3-18" fmla="*/ 0 h 2647950"/>
              <a:gd name="connsiteX0-19" fmla="*/ 2647950 w 2647950"/>
              <a:gd name="connsiteY0-20" fmla="*/ 2647950 h 2647950"/>
              <a:gd name="connsiteX1-21" fmla="*/ 0 w 2647950"/>
              <a:gd name="connsiteY1-22" fmla="*/ 2647950 h 2647950"/>
              <a:gd name="connsiteX2-23" fmla="*/ 0 w 2647950"/>
              <a:gd name="connsiteY2-24" fmla="*/ 0 h 2647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 16"/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-1" fmla="*/ 2647950 w 2739390"/>
              <a:gd name="connsiteY0-2" fmla="*/ 0 h 2647950"/>
              <a:gd name="connsiteX1-3" fmla="*/ 2647950 w 2739390"/>
              <a:gd name="connsiteY1-4" fmla="*/ 2647950 h 2647950"/>
              <a:gd name="connsiteX2-5" fmla="*/ 0 w 2739390"/>
              <a:gd name="connsiteY2-6" fmla="*/ 2647950 h 2647950"/>
              <a:gd name="connsiteX3-7" fmla="*/ 0 w 2739390"/>
              <a:gd name="connsiteY3-8" fmla="*/ 0 h 2647950"/>
              <a:gd name="connsiteX4-9" fmla="*/ 2739390 w 2739390"/>
              <a:gd name="connsiteY4-10" fmla="*/ 91440 h 2647950"/>
              <a:gd name="connsiteX0-11" fmla="*/ 2647950 w 2647950"/>
              <a:gd name="connsiteY0-12" fmla="*/ 0 h 2647950"/>
              <a:gd name="connsiteX1-13" fmla="*/ 2647950 w 2647950"/>
              <a:gd name="connsiteY1-14" fmla="*/ 2647950 h 2647950"/>
              <a:gd name="connsiteX2-15" fmla="*/ 0 w 2647950"/>
              <a:gd name="connsiteY2-16" fmla="*/ 2647950 h 2647950"/>
              <a:gd name="connsiteX3-17" fmla="*/ 0 w 2647950"/>
              <a:gd name="connsiteY3-18" fmla="*/ 0 h 2647950"/>
              <a:gd name="connsiteX0-19" fmla="*/ 2647950 w 2647950"/>
              <a:gd name="connsiteY0-20" fmla="*/ 2647950 h 2647950"/>
              <a:gd name="connsiteX1-21" fmla="*/ 0 w 2647950"/>
              <a:gd name="connsiteY1-22" fmla="*/ 2647950 h 2647950"/>
              <a:gd name="connsiteX2-23" fmla="*/ 0 w 2647950"/>
              <a:gd name="connsiteY2-24" fmla="*/ 0 h 2647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2" name="Retângulo 16"/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-1" fmla="*/ 2647950 w 2739390"/>
              <a:gd name="connsiteY0-2" fmla="*/ 0 h 2647950"/>
              <a:gd name="connsiteX1-3" fmla="*/ 2647950 w 2739390"/>
              <a:gd name="connsiteY1-4" fmla="*/ 2647950 h 2647950"/>
              <a:gd name="connsiteX2-5" fmla="*/ 0 w 2739390"/>
              <a:gd name="connsiteY2-6" fmla="*/ 2647950 h 2647950"/>
              <a:gd name="connsiteX3-7" fmla="*/ 0 w 2739390"/>
              <a:gd name="connsiteY3-8" fmla="*/ 0 h 2647950"/>
              <a:gd name="connsiteX4-9" fmla="*/ 2739390 w 2739390"/>
              <a:gd name="connsiteY4-10" fmla="*/ 91440 h 2647950"/>
              <a:gd name="connsiteX0-11" fmla="*/ 2647950 w 2647950"/>
              <a:gd name="connsiteY0-12" fmla="*/ 0 h 2647950"/>
              <a:gd name="connsiteX1-13" fmla="*/ 2647950 w 2647950"/>
              <a:gd name="connsiteY1-14" fmla="*/ 2647950 h 2647950"/>
              <a:gd name="connsiteX2-15" fmla="*/ 0 w 2647950"/>
              <a:gd name="connsiteY2-16" fmla="*/ 2647950 h 2647950"/>
              <a:gd name="connsiteX3-17" fmla="*/ 0 w 2647950"/>
              <a:gd name="connsiteY3-18" fmla="*/ 0 h 2647950"/>
              <a:gd name="connsiteX0-19" fmla="*/ 2647950 w 2647950"/>
              <a:gd name="connsiteY0-20" fmla="*/ 2647950 h 2647950"/>
              <a:gd name="connsiteX1-21" fmla="*/ 0 w 2647950"/>
              <a:gd name="connsiteY1-22" fmla="*/ 2647950 h 2647950"/>
              <a:gd name="connsiteX2-23" fmla="*/ 0 w 2647950"/>
              <a:gd name="connsiteY2-24" fmla="*/ 0 h 2647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Texto 3"/>
          <p:cNvSpPr txBox="1"/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15%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  <p:sp>
        <p:nvSpPr>
          <p:cNvPr id="26" name="Espaço Reservado para Texto 3"/>
          <p:cNvSpPr txBox="1"/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25%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  <p:sp>
        <p:nvSpPr>
          <p:cNvPr id="27" name="Espaço Reservado para Texto 3"/>
          <p:cNvSpPr txBox="1"/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dirty="0">
                <a:solidFill>
                  <a:schemeClr val="tx1"/>
                </a:solidFill>
              </a:rPr>
              <a:t>10%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  <p:sp>
        <p:nvSpPr>
          <p:cNvPr id="28" name="Espaço Reservado para Texto 3"/>
          <p:cNvSpPr txBox="1"/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</a:rPr>
              <a:t>50</a:t>
            </a:r>
            <a:r>
              <a:rPr lang="en-US" sz="3600" dirty="0" smtClean="0">
                <a:solidFill>
                  <a:schemeClr val="tx1"/>
                </a:solidFill>
              </a:rPr>
              <a:t>%</a:t>
            </a:r>
            <a:r>
              <a:rPr lang="en-US" sz="3600" dirty="0" smtClean="0"/>
              <a:t>	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  <p:sp>
        <p:nvSpPr>
          <p:cNvPr id="31" name="Elemento gráfico 29" descr="Moedas"/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Imagem 16" descr="Cientista olhando para tubo de ensaio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br>
              <a:rPr lang="pt-BR" dirty="0" smtClean="0"/>
            </a:br>
            <a:r>
              <a:rPr lang="pt-BR" dirty="0" smtClean="0"/>
              <a:t>Obrigado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Elemento gráfico 29" descr="Moedas"/>
          <p:cNvSpPr/>
          <p:nvPr/>
        </p:nvSpPr>
        <p:spPr>
          <a:xfrm>
            <a:off x="5870182" y="63269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rtl="0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/>
</ds:datastoreItem>
</file>

<file path=customXml/itemProps2.xml><?xml version="1.0" encoding="utf-8"?>
<ds:datastoreItem xmlns:ds="http://schemas.openxmlformats.org/officeDocument/2006/customXml" ds:itemID="{0C66BDC7-24D2-4343-8D41-18F9C23F860A}">
  <ds:schemaRefs/>
</ds:datastoreItem>
</file>

<file path=customXml/itemProps3.xml><?xml version="1.0" encoding="utf-8"?>
<ds:datastoreItem xmlns:ds="http://schemas.openxmlformats.org/officeDocument/2006/customXml" ds:itemID="{533BAED8-F9E7-4D41-86E9-333473F909F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consultório de assistência médica</Template>
  <TotalTime>0</TotalTime>
  <Words>2495</Words>
  <Application>WPS Presentation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Courier New</vt:lpstr>
      <vt:lpstr>Gill Sans MT</vt:lpstr>
      <vt:lpstr>Microsoft YaHei</vt:lpstr>
      <vt:lpstr>Arial Unicode MS</vt:lpstr>
      <vt:lpstr>Calibri</vt:lpstr>
      <vt:lpstr>Tema do Office</vt:lpstr>
      <vt:lpstr>Sua aposentadoria é o que nos preocupa</vt:lpstr>
      <vt:lpstr>NOSSA GRANDE  IDEIA</vt:lpstr>
      <vt:lpstr>justificativa</vt:lpstr>
      <vt:lpstr>justificativa</vt:lpstr>
      <vt:lpstr>justificativa</vt:lpstr>
      <vt:lpstr>Estatística de entrevistas...</vt:lpstr>
      <vt:lpstr> Obrigado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FORMANDO</cp:lastModifiedBy>
  <cp:revision>3</cp:revision>
  <dcterms:created xsi:type="dcterms:W3CDTF">2024-10-18T06:58:00Z</dcterms:created>
  <dcterms:modified xsi:type="dcterms:W3CDTF">2024-10-18T07:45:05Z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AACFF2D61C064D6496E92F30A1BA3FCA_12</vt:lpwstr>
  </property>
  <property fmtid="{D5CDD505-2E9C-101B-9397-08002B2CF9AE}" pid="4" name="KSOProductBuildVer">
    <vt:lpwstr>2070-12.2.0.18607</vt:lpwstr>
  </property>
</Properties>
</file>