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6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6CF08-0AAD-DC42-A192-9B5DE7CEA7AC}"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775-9008-DE4F-BDAC-980F6F4EA9EF}" type="slidenum">
              <a:rPr lang="en-US" smtClean="0"/>
              <a:t>‹#›</a:t>
            </a:fld>
            <a:endParaRPr lang="en-US"/>
          </a:p>
        </p:txBody>
      </p:sp>
    </p:spTree>
    <p:extLst>
      <p:ext uri="{BB962C8B-B14F-4D97-AF65-F5344CB8AC3E}">
        <p14:creationId xmlns:p14="http://schemas.microsoft.com/office/powerpoint/2010/main" val="91701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5775-9008-DE4F-BDAC-980F6F4EA9EF}" type="slidenum">
              <a:rPr lang="en-US" smtClean="0"/>
              <a:t>1</a:t>
            </a:fld>
            <a:endParaRPr lang="en-US"/>
          </a:p>
        </p:txBody>
      </p:sp>
    </p:spTree>
    <p:extLst>
      <p:ext uri="{BB962C8B-B14F-4D97-AF65-F5344CB8AC3E}">
        <p14:creationId xmlns:p14="http://schemas.microsoft.com/office/powerpoint/2010/main" val="75565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excited that you have tasked me with provided some reporting and data visualization on your KPI’s.  As the Head of Sales, I can understand your concern for the decrease in revenue by 23%.  I am going to provide some visualizations on which products are popular in a given region, identify which products do not sell in certain regions, and a pattern I have noticed that may help drive future marketing/sales tactics.</a:t>
            </a:r>
          </a:p>
          <a:p>
            <a:endParaRPr lang="en-US" dirty="0"/>
          </a:p>
          <a:p>
            <a:r>
              <a:rPr lang="en-US" dirty="0"/>
              <a:t>Further, managements query of discerning popularity of products via region, which products do not sell in some locations, and interest in other patterns of data is appropriate.</a:t>
            </a:r>
          </a:p>
          <a:p>
            <a:endParaRPr lang="en-US" dirty="0"/>
          </a:p>
          <a:p>
            <a:r>
              <a:rPr lang="en-US" dirty="0"/>
              <a:t>In the following slides I have provided 3 visualizations from the data provided to shed some light on managements inquires.  </a:t>
            </a:r>
          </a:p>
          <a:p>
            <a:endParaRPr lang="en-US" dirty="0"/>
          </a:p>
          <a:p>
            <a:endParaRPr lang="en-US" dirty="0"/>
          </a:p>
        </p:txBody>
      </p:sp>
      <p:sp>
        <p:nvSpPr>
          <p:cNvPr id="4" name="Slide Number Placeholder 3"/>
          <p:cNvSpPr>
            <a:spLocks noGrp="1"/>
          </p:cNvSpPr>
          <p:nvPr>
            <p:ph type="sldNum" sz="quarter" idx="5"/>
          </p:nvPr>
        </p:nvSpPr>
        <p:spPr/>
        <p:txBody>
          <a:bodyPr/>
          <a:lstStyle/>
          <a:p>
            <a:fld id="{5DAD5775-9008-DE4F-BDAC-980F6F4EA9EF}" type="slidenum">
              <a:rPr lang="en-US" smtClean="0"/>
              <a:t>2</a:t>
            </a:fld>
            <a:endParaRPr lang="en-US"/>
          </a:p>
        </p:txBody>
      </p:sp>
    </p:spTree>
    <p:extLst>
      <p:ext uri="{BB962C8B-B14F-4D97-AF65-F5344CB8AC3E}">
        <p14:creationId xmlns:p14="http://schemas.microsoft.com/office/powerpoint/2010/main" val="189935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utilized a data analysis program called Flourish to display Product Popularity.  Given this analysis, we can see that copiers and machines are the most popular product at pens and papers.</a:t>
            </a:r>
          </a:p>
          <a:p>
            <a:endParaRPr lang="en-US" dirty="0"/>
          </a:p>
          <a:p>
            <a:r>
              <a:rPr lang="en-US" dirty="0"/>
              <a:t>Of note, copiers are the most popular product in the central, east &amp; west regions.</a:t>
            </a:r>
          </a:p>
          <a:p>
            <a:endParaRPr lang="en-US" dirty="0"/>
          </a:p>
          <a:p>
            <a:r>
              <a:rPr lang="en-US" dirty="0"/>
              <a:t>In the south region, machines dominate the market.</a:t>
            </a:r>
          </a:p>
        </p:txBody>
      </p:sp>
      <p:sp>
        <p:nvSpPr>
          <p:cNvPr id="4" name="Slide Number Placeholder 3"/>
          <p:cNvSpPr>
            <a:spLocks noGrp="1"/>
          </p:cNvSpPr>
          <p:nvPr>
            <p:ph type="sldNum" sz="quarter" idx="5"/>
          </p:nvPr>
        </p:nvSpPr>
        <p:spPr/>
        <p:txBody>
          <a:bodyPr/>
          <a:lstStyle/>
          <a:p>
            <a:fld id="{5DAD5775-9008-DE4F-BDAC-980F6F4EA9EF}" type="slidenum">
              <a:rPr lang="en-US" smtClean="0"/>
              <a:t>3</a:t>
            </a:fld>
            <a:endParaRPr lang="en-US"/>
          </a:p>
        </p:txBody>
      </p:sp>
    </p:spTree>
    <p:extLst>
      <p:ext uri="{BB962C8B-B14F-4D97-AF65-F5344CB8AC3E}">
        <p14:creationId xmlns:p14="http://schemas.microsoft.com/office/powerpoint/2010/main" val="419830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if we take a look at this visualization table, which is a stacked bar chart, we can see that tables, supplies, and storage do not sell well in any region and as in the case with tables, not at all.  </a:t>
            </a:r>
          </a:p>
        </p:txBody>
      </p:sp>
      <p:sp>
        <p:nvSpPr>
          <p:cNvPr id="4" name="Slide Number Placeholder 3"/>
          <p:cNvSpPr>
            <a:spLocks noGrp="1"/>
          </p:cNvSpPr>
          <p:nvPr>
            <p:ph type="sldNum" sz="quarter" idx="5"/>
          </p:nvPr>
        </p:nvSpPr>
        <p:spPr/>
        <p:txBody>
          <a:bodyPr/>
          <a:lstStyle/>
          <a:p>
            <a:fld id="{5DAD5775-9008-DE4F-BDAC-980F6F4EA9EF}" type="slidenum">
              <a:rPr lang="en-US" smtClean="0"/>
              <a:t>4</a:t>
            </a:fld>
            <a:endParaRPr lang="en-US"/>
          </a:p>
        </p:txBody>
      </p:sp>
    </p:spTree>
    <p:extLst>
      <p:ext uri="{BB962C8B-B14F-4D97-AF65-F5344CB8AC3E}">
        <p14:creationId xmlns:p14="http://schemas.microsoft.com/office/powerpoint/2010/main" val="393355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utilized the data visualization tool, Tableau, to take a deeper dive into the data have included this line chart to help with some predictions, or predictive analysis.  As you can see there are times of the year in which certain regions have a dramatic increase in sales.  It could be beneficial to utilize this data to shape how and when Pens &amp; Printers markets their products to a given region.  Also, this chart can be helpful in guiding when the company decides to deploy discounts to certain regions.</a:t>
            </a:r>
          </a:p>
        </p:txBody>
      </p:sp>
      <p:sp>
        <p:nvSpPr>
          <p:cNvPr id="4" name="Slide Number Placeholder 3"/>
          <p:cNvSpPr>
            <a:spLocks noGrp="1"/>
          </p:cNvSpPr>
          <p:nvPr>
            <p:ph type="sldNum" sz="quarter" idx="5"/>
          </p:nvPr>
        </p:nvSpPr>
        <p:spPr/>
        <p:txBody>
          <a:bodyPr/>
          <a:lstStyle/>
          <a:p>
            <a:fld id="{5DAD5775-9008-DE4F-BDAC-980F6F4EA9EF}" type="slidenum">
              <a:rPr lang="en-US" smtClean="0"/>
              <a:t>5</a:t>
            </a:fld>
            <a:endParaRPr lang="en-US"/>
          </a:p>
        </p:txBody>
      </p:sp>
    </p:spTree>
    <p:extLst>
      <p:ext uri="{BB962C8B-B14F-4D97-AF65-F5344CB8AC3E}">
        <p14:creationId xmlns:p14="http://schemas.microsoft.com/office/powerpoint/2010/main" val="418641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7456-5477-7CFE-0FFF-843CC83C9B6B}"/>
              </a:ext>
            </a:extLst>
          </p:cNvPr>
          <p:cNvSpPr>
            <a:spLocks noGrp="1"/>
          </p:cNvSpPr>
          <p:nvPr>
            <p:ph type="ctrTitle"/>
          </p:nvPr>
        </p:nvSpPr>
        <p:spPr/>
        <p:txBody>
          <a:bodyPr/>
          <a:lstStyle/>
          <a:p>
            <a:r>
              <a:rPr lang="en-US" dirty="0"/>
              <a:t>Pens &amp; Printers!</a:t>
            </a:r>
          </a:p>
        </p:txBody>
      </p:sp>
      <p:sp>
        <p:nvSpPr>
          <p:cNvPr id="3" name="Subtitle 2">
            <a:extLst>
              <a:ext uri="{FF2B5EF4-FFF2-40B4-BE49-F238E27FC236}">
                <a16:creationId xmlns:a16="http://schemas.microsoft.com/office/drawing/2014/main" id="{6C7FB54D-3B65-568F-60E5-0B3ACB1FB9D1}"/>
              </a:ext>
            </a:extLst>
          </p:cNvPr>
          <p:cNvSpPr>
            <a:spLocks noGrp="1"/>
          </p:cNvSpPr>
          <p:nvPr>
            <p:ph type="subTitle" idx="1"/>
          </p:nvPr>
        </p:nvSpPr>
        <p:spPr/>
        <p:txBody>
          <a:bodyPr/>
          <a:lstStyle/>
          <a:p>
            <a:endParaRPr lang="en-US" dirty="0"/>
          </a:p>
          <a:p>
            <a:r>
              <a:rPr lang="en-US" dirty="0"/>
              <a:t>Visualization &amp; Reporting </a:t>
            </a:r>
          </a:p>
          <a:p>
            <a:r>
              <a:rPr lang="en-US" dirty="0"/>
              <a:t>By</a:t>
            </a:r>
          </a:p>
          <a:p>
            <a:r>
              <a:rPr lang="en-US" dirty="0"/>
              <a:t>Chris </a:t>
            </a:r>
            <a:r>
              <a:rPr lang="en-US" dirty="0" err="1"/>
              <a:t>mundy</a:t>
            </a:r>
            <a:r>
              <a:rPr lang="en-US" dirty="0"/>
              <a:t>, Data Analyst</a:t>
            </a:r>
          </a:p>
        </p:txBody>
      </p:sp>
    </p:spTree>
    <p:extLst>
      <p:ext uri="{BB962C8B-B14F-4D97-AF65-F5344CB8AC3E}">
        <p14:creationId xmlns:p14="http://schemas.microsoft.com/office/powerpoint/2010/main" val="351504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BEFA-D0F2-3958-2012-D50183C9A3F9}"/>
              </a:ext>
            </a:extLst>
          </p:cNvPr>
          <p:cNvSpPr>
            <a:spLocks noGrp="1"/>
          </p:cNvSpPr>
          <p:nvPr>
            <p:ph type="title"/>
          </p:nvPr>
        </p:nvSpPr>
        <p:spPr/>
        <p:txBody>
          <a:bodyPr/>
          <a:lstStyle/>
          <a:p>
            <a:pPr algn="ctr"/>
            <a:r>
              <a:rPr lang="en-US" dirty="0"/>
              <a:t>KPI  &amp; Analysis </a:t>
            </a:r>
            <a:br>
              <a:rPr lang="en-US" dirty="0"/>
            </a:br>
            <a:r>
              <a:rPr lang="en-US" dirty="0"/>
              <a:t>Overview</a:t>
            </a:r>
          </a:p>
        </p:txBody>
      </p:sp>
      <p:sp>
        <p:nvSpPr>
          <p:cNvPr id="3" name="Content Placeholder 2">
            <a:extLst>
              <a:ext uri="{FF2B5EF4-FFF2-40B4-BE49-F238E27FC236}">
                <a16:creationId xmlns:a16="http://schemas.microsoft.com/office/drawing/2014/main" id="{87E0025A-0A38-1CCC-F1B6-EF176C1E27FD}"/>
              </a:ext>
            </a:extLst>
          </p:cNvPr>
          <p:cNvSpPr>
            <a:spLocks noGrp="1"/>
          </p:cNvSpPr>
          <p:nvPr>
            <p:ph idx="1"/>
          </p:nvPr>
        </p:nvSpPr>
        <p:spPr/>
        <p:txBody>
          <a:bodyPr/>
          <a:lstStyle/>
          <a:p>
            <a:pPr algn="ctr"/>
            <a:r>
              <a:rPr lang="en-US" dirty="0"/>
              <a:t>Decrease in revenue by 23%</a:t>
            </a:r>
          </a:p>
          <a:p>
            <a:pPr algn="ctr"/>
            <a:r>
              <a:rPr lang="en-US" dirty="0"/>
              <a:t>Popularity of products via region</a:t>
            </a:r>
          </a:p>
          <a:p>
            <a:pPr algn="ctr"/>
            <a:r>
              <a:rPr lang="en-US" dirty="0"/>
              <a:t>Null product identification </a:t>
            </a:r>
          </a:p>
          <a:p>
            <a:pPr algn="ctr"/>
            <a:r>
              <a:rPr lang="en-US" dirty="0"/>
              <a:t>Other Patterns?</a:t>
            </a:r>
          </a:p>
        </p:txBody>
      </p:sp>
    </p:spTree>
    <p:extLst>
      <p:ext uri="{BB962C8B-B14F-4D97-AF65-F5344CB8AC3E}">
        <p14:creationId xmlns:p14="http://schemas.microsoft.com/office/powerpoint/2010/main" val="282964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A25D4-18CD-BDD8-7D0A-DC83FA9038AC}"/>
              </a:ext>
            </a:extLst>
          </p:cNvPr>
          <p:cNvSpPr>
            <a:spLocks noGrp="1"/>
          </p:cNvSpPr>
          <p:nvPr>
            <p:ph type="title"/>
          </p:nvPr>
        </p:nvSpPr>
        <p:spPr>
          <a:xfrm>
            <a:off x="7240075" y="365643"/>
            <a:ext cx="3915961" cy="1905000"/>
          </a:xfrm>
        </p:spPr>
        <p:txBody>
          <a:bodyPr>
            <a:normAutofit/>
          </a:bodyPr>
          <a:lstStyle/>
          <a:p>
            <a:r>
              <a:rPr lang="en-US" dirty="0">
                <a:gradFill flip="none" rotWithShape="1">
                  <a:gsLst>
                    <a:gs pos="0">
                      <a:sysClr val="window" lastClr="FFFFFF"/>
                    </a:gs>
                    <a:gs pos="100000">
                      <a:sysClr val="window" lastClr="FFFFFF">
                        <a:lumMod val="65000"/>
                      </a:sysClr>
                    </a:gs>
                  </a:gsLst>
                  <a:lin ang="5580000" scaled="0"/>
                  <a:tileRect/>
                </a:gradFill>
              </a:rPr>
              <a:t>       Product  </a:t>
            </a:r>
            <a:br>
              <a:rPr lang="en-US" dirty="0">
                <a:gradFill flip="none" rotWithShape="1">
                  <a:gsLst>
                    <a:gs pos="0">
                      <a:sysClr val="window" lastClr="FFFFFF"/>
                    </a:gs>
                    <a:gs pos="100000">
                      <a:sysClr val="window" lastClr="FFFFFF">
                        <a:lumMod val="65000"/>
                      </a:sysClr>
                    </a:gs>
                  </a:gsLst>
                  <a:lin ang="5580000" scaled="0"/>
                  <a:tileRect/>
                </a:gradFill>
              </a:rPr>
            </a:br>
            <a:r>
              <a:rPr lang="en-US" dirty="0">
                <a:gradFill flip="none" rotWithShape="1">
                  <a:gsLst>
                    <a:gs pos="0">
                      <a:sysClr val="window" lastClr="FFFFFF"/>
                    </a:gs>
                    <a:gs pos="100000">
                      <a:sysClr val="window" lastClr="FFFFFF">
                        <a:lumMod val="65000"/>
                      </a:sysClr>
                    </a:gs>
                  </a:gsLst>
                  <a:lin ang="5580000" scaled="0"/>
                  <a:tileRect/>
                </a:gradFill>
              </a:rPr>
              <a:t>      Popularity</a:t>
            </a:r>
          </a:p>
        </p:txBody>
      </p:sp>
      <p:sp>
        <p:nvSpPr>
          <p:cNvPr id="8" name="Content Placeholder 7">
            <a:extLst>
              <a:ext uri="{FF2B5EF4-FFF2-40B4-BE49-F238E27FC236}">
                <a16:creationId xmlns:a16="http://schemas.microsoft.com/office/drawing/2014/main" id="{B05E972C-D98A-B91D-870A-140012EF0058}"/>
              </a:ext>
            </a:extLst>
          </p:cNvPr>
          <p:cNvSpPr>
            <a:spLocks noGrp="1"/>
          </p:cNvSpPr>
          <p:nvPr>
            <p:ph idx="1"/>
          </p:nvPr>
        </p:nvSpPr>
        <p:spPr>
          <a:xfrm>
            <a:off x="6887749" y="2666999"/>
            <a:ext cx="4655321" cy="3216276"/>
          </a:xfrm>
        </p:spPr>
        <p:txBody>
          <a:bodyPr anchor="t">
            <a:normAutofit/>
          </a:bodyPr>
          <a:lstStyle/>
          <a:p>
            <a:r>
              <a:rPr lang="en-US" dirty="0">
                <a:gradFill flip="none" rotWithShape="1">
                  <a:gsLst>
                    <a:gs pos="0">
                      <a:sysClr val="window" lastClr="FFFFFF"/>
                    </a:gs>
                    <a:gs pos="100000">
                      <a:sysClr val="window" lastClr="FFFFFF">
                        <a:lumMod val="75000"/>
                      </a:sysClr>
                    </a:gs>
                  </a:gsLst>
                  <a:lin ang="5580000" scaled="0"/>
                  <a:tileRect/>
                </a:gradFill>
              </a:rPr>
              <a:t>In the central, west &amp; east regions, copiers are the most popular product</a:t>
            </a:r>
          </a:p>
          <a:p>
            <a:r>
              <a:rPr lang="en-US" dirty="0">
                <a:gradFill flip="none" rotWithShape="1">
                  <a:gsLst>
                    <a:gs pos="0">
                      <a:sysClr val="window" lastClr="FFFFFF"/>
                    </a:gs>
                    <a:gs pos="100000">
                      <a:sysClr val="window" lastClr="FFFFFF">
                        <a:lumMod val="75000"/>
                      </a:sysClr>
                    </a:gs>
                  </a:gsLst>
                  <a:lin ang="5580000" scaled="0"/>
                  <a:tileRect/>
                </a:gradFill>
              </a:rPr>
              <a:t>In the south, machines dominate sales</a:t>
            </a:r>
          </a:p>
          <a:p>
            <a:endParaRPr lang="en-US" dirty="0">
              <a:gradFill flip="none" rotWithShape="1">
                <a:gsLst>
                  <a:gs pos="0">
                    <a:sysClr val="window" lastClr="FFFFFF"/>
                  </a:gs>
                  <a:gs pos="100000">
                    <a:sysClr val="window" lastClr="FFFFFF">
                      <a:lumMod val="75000"/>
                    </a:sysClr>
                  </a:gs>
                </a:gsLst>
                <a:lin ang="5580000" scaled="0"/>
                <a:tileRect/>
              </a:gradFill>
            </a:endParaRPr>
          </a:p>
          <a:p>
            <a:endParaRPr lang="en-US" dirty="0">
              <a:gradFill flip="none" rotWithShape="1">
                <a:gsLst>
                  <a:gs pos="0">
                    <a:sysClr val="window" lastClr="FFFFFF"/>
                  </a:gs>
                  <a:gs pos="100000">
                    <a:sysClr val="window" lastClr="FFFFFF">
                      <a:lumMod val="75000"/>
                    </a:sysClr>
                  </a:gs>
                </a:gsLst>
                <a:lin ang="5580000" scaled="0"/>
                <a:tileRect/>
              </a:gradFill>
            </a:endParaRPr>
          </a:p>
          <a:p>
            <a:endParaRPr lang="en-US" dirty="0">
              <a:gradFill flip="none" rotWithShape="1">
                <a:gsLst>
                  <a:gs pos="0">
                    <a:sysClr val="window" lastClr="FFFFFF"/>
                  </a:gs>
                  <a:gs pos="100000">
                    <a:sysClr val="window" lastClr="FFFFFF">
                      <a:lumMod val="75000"/>
                    </a:sysClr>
                  </a:gs>
                </a:gsLst>
                <a:lin ang="5580000" scaled="0"/>
                <a:tileRect/>
              </a:gradFill>
            </a:endParaRPr>
          </a:p>
        </p:txBody>
      </p:sp>
      <p:sp>
        <p:nvSpPr>
          <p:cNvPr id="13"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C3909FA-D896-FD98-8AA3-7D72B36B04FE}"/>
              </a:ext>
            </a:extLst>
          </p:cNvPr>
          <p:cNvPicPr>
            <a:picLocks noChangeAspect="1"/>
          </p:cNvPicPr>
          <p:nvPr/>
        </p:nvPicPr>
        <p:blipFill>
          <a:blip r:embed="rId3"/>
          <a:stretch>
            <a:fillRect/>
          </a:stretch>
        </p:blipFill>
        <p:spPr>
          <a:xfrm>
            <a:off x="502625" y="134985"/>
            <a:ext cx="6234825" cy="6588029"/>
          </a:xfrm>
          <a:prstGeom prst="rect">
            <a:avLst/>
          </a:prstGeom>
        </p:spPr>
      </p:pic>
    </p:spTree>
    <p:extLst>
      <p:ext uri="{BB962C8B-B14F-4D97-AF65-F5344CB8AC3E}">
        <p14:creationId xmlns:p14="http://schemas.microsoft.com/office/powerpoint/2010/main" val="13446950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 box and whisker chart&#10;&#10;Description automatically generated">
            <a:extLst>
              <a:ext uri="{FF2B5EF4-FFF2-40B4-BE49-F238E27FC236}">
                <a16:creationId xmlns:a16="http://schemas.microsoft.com/office/drawing/2014/main" id="{372279FD-4C66-6AC5-33F0-B7DFFE34C8A7}"/>
              </a:ext>
            </a:extLst>
          </p:cNvPr>
          <p:cNvPicPr>
            <a:picLocks noGrp="1" noChangeAspect="1"/>
          </p:cNvPicPr>
          <p:nvPr>
            <p:ph idx="1"/>
          </p:nvPr>
        </p:nvPicPr>
        <p:blipFill>
          <a:blip r:embed="rId3"/>
          <a:stretch>
            <a:fillRect/>
          </a:stretch>
        </p:blipFill>
        <p:spPr>
          <a:xfrm>
            <a:off x="3076452" y="643467"/>
            <a:ext cx="6039095" cy="5571066"/>
          </a:xfrm>
          <a:prstGeom prst="rect">
            <a:avLst/>
          </a:prstGeom>
        </p:spPr>
      </p:pic>
    </p:spTree>
    <p:extLst>
      <p:ext uri="{BB962C8B-B14F-4D97-AF65-F5344CB8AC3E}">
        <p14:creationId xmlns:p14="http://schemas.microsoft.com/office/powerpoint/2010/main" val="21819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451C43BA-2A09-2928-2570-0A6B39A02842}"/>
              </a:ext>
            </a:extLst>
          </p:cNvPr>
          <p:cNvPicPr>
            <a:picLocks noGrp="1" noChangeAspect="1"/>
          </p:cNvPicPr>
          <p:nvPr>
            <p:ph idx="1"/>
          </p:nvPr>
        </p:nvPicPr>
        <p:blipFill>
          <a:blip r:embed="rId3"/>
          <a:stretch>
            <a:fillRect/>
          </a:stretch>
        </p:blipFill>
        <p:spPr>
          <a:xfrm>
            <a:off x="643467" y="1166198"/>
            <a:ext cx="10905066" cy="4525603"/>
          </a:xfrm>
          <a:prstGeom prst="rect">
            <a:avLst/>
          </a:prstGeom>
        </p:spPr>
      </p:pic>
    </p:spTree>
    <p:extLst>
      <p:ext uri="{BB962C8B-B14F-4D97-AF65-F5344CB8AC3E}">
        <p14:creationId xmlns:p14="http://schemas.microsoft.com/office/powerpoint/2010/main" val="343941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54D5-BA10-7D1A-E4FC-4386FFA605AF}"/>
              </a:ext>
            </a:extLst>
          </p:cNvPr>
          <p:cNvSpPr>
            <a:spLocks noGrp="1"/>
          </p:cNvSpPr>
          <p:nvPr>
            <p:ph type="title"/>
          </p:nvPr>
        </p:nvSpPr>
        <p:spPr/>
        <p:txBody>
          <a:bodyPr/>
          <a:lstStyle/>
          <a:p>
            <a:pPr algn="ctr"/>
            <a:r>
              <a:rPr lang="en-US" dirty="0"/>
              <a:t>Insights &amp; recommendations</a:t>
            </a:r>
          </a:p>
        </p:txBody>
      </p:sp>
      <p:sp>
        <p:nvSpPr>
          <p:cNvPr id="3" name="Content Placeholder 2">
            <a:extLst>
              <a:ext uri="{FF2B5EF4-FFF2-40B4-BE49-F238E27FC236}">
                <a16:creationId xmlns:a16="http://schemas.microsoft.com/office/drawing/2014/main" id="{02A90819-3042-3F8F-774B-96A8CAEB7788}"/>
              </a:ext>
            </a:extLst>
          </p:cNvPr>
          <p:cNvSpPr>
            <a:spLocks noGrp="1"/>
          </p:cNvSpPr>
          <p:nvPr>
            <p:ph idx="1"/>
          </p:nvPr>
        </p:nvSpPr>
        <p:spPr/>
        <p:txBody>
          <a:bodyPr/>
          <a:lstStyle/>
          <a:p>
            <a:r>
              <a:rPr lang="en-US" dirty="0"/>
              <a:t>Pens &amp; papers can capitalize on these data visualizations to reduce the 23 % drop in revenue by: </a:t>
            </a:r>
          </a:p>
          <a:p>
            <a:pPr lvl="1"/>
            <a:r>
              <a:rPr lang="en-US" dirty="0"/>
              <a:t> focusing on their most popular products; copiers and machines</a:t>
            </a:r>
          </a:p>
          <a:p>
            <a:pPr lvl="1"/>
            <a:r>
              <a:rPr lang="en-US" dirty="0"/>
              <a:t> removing products such as tables that sell poorly or not at all in each region</a:t>
            </a:r>
          </a:p>
          <a:p>
            <a:pPr lvl="1"/>
            <a:r>
              <a:rPr lang="en-US" dirty="0"/>
              <a:t> utilize the predictive analysis that </a:t>
            </a:r>
            <a:r>
              <a:rPr lang="en-US" dirty="0" err="1"/>
              <a:t>i</a:t>
            </a:r>
            <a:r>
              <a:rPr lang="en-US" dirty="0"/>
              <a:t> have provided to forecast </a:t>
            </a:r>
            <a:r>
              <a:rPr lang="en-US"/>
              <a:t>product sales </a:t>
            </a:r>
            <a:r>
              <a:rPr lang="en-US" dirty="0"/>
              <a:t>via     region and appropriate times of the year to increase/decrease discounts to clients</a:t>
            </a:r>
          </a:p>
        </p:txBody>
      </p:sp>
    </p:spTree>
    <p:extLst>
      <p:ext uri="{BB962C8B-B14F-4D97-AF65-F5344CB8AC3E}">
        <p14:creationId xmlns:p14="http://schemas.microsoft.com/office/powerpoint/2010/main" val="1743663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483</Words>
  <Application>Microsoft Office PowerPoint</Application>
  <PresentationFormat>Widescreen</PresentationFormat>
  <Paragraphs>36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Mesh</vt:lpstr>
      <vt:lpstr>Pens &amp; Printers!</vt:lpstr>
      <vt:lpstr>KPI  &amp; Analysis  Overview</vt:lpstr>
      <vt:lpstr>       Product         Popularity</vt:lpstr>
      <vt:lpstr>PowerPoint Presentation</vt:lpstr>
      <vt:lpstr>PowerPoint Presentation</vt:lpstr>
      <vt:lpstr>Insights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 &amp; Printers!</dc:title>
  <dc:creator>Christopher Mundy</dc:creator>
  <cp:lastModifiedBy>Christina Mundy</cp:lastModifiedBy>
  <cp:revision>16</cp:revision>
  <dcterms:created xsi:type="dcterms:W3CDTF">2022-05-19T23:37:26Z</dcterms:created>
  <dcterms:modified xsi:type="dcterms:W3CDTF">2022-05-21T01:18:51Z</dcterms:modified>
</cp:coreProperties>
</file>