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6" d="100"/>
          <a:sy n="56" d="100"/>
        </p:scale>
        <p:origin x="316"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2EBF75-770D-4228-9D22-16EF60208968}"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A46F-7146-41CA-A4C9-A5BC908A2350}" type="slidenum">
              <a:rPr lang="en-US" smtClean="0"/>
              <a:t>‹#›</a:t>
            </a:fld>
            <a:endParaRPr lang="en-US"/>
          </a:p>
        </p:txBody>
      </p:sp>
    </p:spTree>
    <p:extLst>
      <p:ext uri="{BB962C8B-B14F-4D97-AF65-F5344CB8AC3E}">
        <p14:creationId xmlns:p14="http://schemas.microsoft.com/office/powerpoint/2010/main" val="3718247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2EBF75-770D-4228-9D22-16EF60208968}"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A46F-7146-41CA-A4C9-A5BC908A2350}" type="slidenum">
              <a:rPr lang="en-US" smtClean="0"/>
              <a:t>‹#›</a:t>
            </a:fld>
            <a:endParaRPr lang="en-US"/>
          </a:p>
        </p:txBody>
      </p:sp>
    </p:spTree>
    <p:extLst>
      <p:ext uri="{BB962C8B-B14F-4D97-AF65-F5344CB8AC3E}">
        <p14:creationId xmlns:p14="http://schemas.microsoft.com/office/powerpoint/2010/main" val="3872855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2EBF75-770D-4228-9D22-16EF60208968}"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A46F-7146-41CA-A4C9-A5BC908A2350}" type="slidenum">
              <a:rPr lang="en-US" smtClean="0"/>
              <a:t>‹#›</a:t>
            </a:fld>
            <a:endParaRPr lang="en-US"/>
          </a:p>
        </p:txBody>
      </p:sp>
    </p:spTree>
    <p:extLst>
      <p:ext uri="{BB962C8B-B14F-4D97-AF65-F5344CB8AC3E}">
        <p14:creationId xmlns:p14="http://schemas.microsoft.com/office/powerpoint/2010/main" val="1194325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2EBF75-770D-4228-9D22-16EF60208968}"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A46F-7146-41CA-A4C9-A5BC908A2350}" type="slidenum">
              <a:rPr lang="en-US" smtClean="0"/>
              <a:t>‹#›</a:t>
            </a:fld>
            <a:endParaRPr lang="en-US"/>
          </a:p>
        </p:txBody>
      </p:sp>
    </p:spTree>
    <p:extLst>
      <p:ext uri="{BB962C8B-B14F-4D97-AF65-F5344CB8AC3E}">
        <p14:creationId xmlns:p14="http://schemas.microsoft.com/office/powerpoint/2010/main" val="4150646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2EBF75-770D-4228-9D22-16EF60208968}"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A46F-7146-41CA-A4C9-A5BC908A2350}" type="slidenum">
              <a:rPr lang="en-US" smtClean="0"/>
              <a:t>‹#›</a:t>
            </a:fld>
            <a:endParaRPr lang="en-US"/>
          </a:p>
        </p:txBody>
      </p:sp>
    </p:spTree>
    <p:extLst>
      <p:ext uri="{BB962C8B-B14F-4D97-AF65-F5344CB8AC3E}">
        <p14:creationId xmlns:p14="http://schemas.microsoft.com/office/powerpoint/2010/main" val="1048483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2EBF75-770D-4228-9D22-16EF60208968}"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CA46F-7146-41CA-A4C9-A5BC908A2350}" type="slidenum">
              <a:rPr lang="en-US" smtClean="0"/>
              <a:t>‹#›</a:t>
            </a:fld>
            <a:endParaRPr lang="en-US"/>
          </a:p>
        </p:txBody>
      </p:sp>
    </p:spTree>
    <p:extLst>
      <p:ext uri="{BB962C8B-B14F-4D97-AF65-F5344CB8AC3E}">
        <p14:creationId xmlns:p14="http://schemas.microsoft.com/office/powerpoint/2010/main" val="127955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2EBF75-770D-4228-9D22-16EF60208968}" type="datetimeFigureOut">
              <a:rPr lang="en-US" smtClean="0"/>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2CA46F-7146-41CA-A4C9-A5BC908A2350}" type="slidenum">
              <a:rPr lang="en-US" smtClean="0"/>
              <a:t>‹#›</a:t>
            </a:fld>
            <a:endParaRPr lang="en-US"/>
          </a:p>
        </p:txBody>
      </p:sp>
    </p:spTree>
    <p:extLst>
      <p:ext uri="{BB962C8B-B14F-4D97-AF65-F5344CB8AC3E}">
        <p14:creationId xmlns:p14="http://schemas.microsoft.com/office/powerpoint/2010/main" val="1071375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2EBF75-770D-4228-9D22-16EF60208968}" type="datetimeFigureOut">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2CA46F-7146-41CA-A4C9-A5BC908A2350}" type="slidenum">
              <a:rPr lang="en-US" smtClean="0"/>
              <a:t>‹#›</a:t>
            </a:fld>
            <a:endParaRPr lang="en-US"/>
          </a:p>
        </p:txBody>
      </p:sp>
    </p:spTree>
    <p:extLst>
      <p:ext uri="{BB962C8B-B14F-4D97-AF65-F5344CB8AC3E}">
        <p14:creationId xmlns:p14="http://schemas.microsoft.com/office/powerpoint/2010/main" val="2637540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2EBF75-770D-4228-9D22-16EF60208968}" type="datetimeFigureOut">
              <a:rPr lang="en-US" smtClean="0"/>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2CA46F-7146-41CA-A4C9-A5BC908A2350}" type="slidenum">
              <a:rPr lang="en-US" smtClean="0"/>
              <a:t>‹#›</a:t>
            </a:fld>
            <a:endParaRPr lang="en-US"/>
          </a:p>
        </p:txBody>
      </p:sp>
    </p:spTree>
    <p:extLst>
      <p:ext uri="{BB962C8B-B14F-4D97-AF65-F5344CB8AC3E}">
        <p14:creationId xmlns:p14="http://schemas.microsoft.com/office/powerpoint/2010/main" val="1688129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2EBF75-770D-4228-9D22-16EF60208968}"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CA46F-7146-41CA-A4C9-A5BC908A2350}" type="slidenum">
              <a:rPr lang="en-US" smtClean="0"/>
              <a:t>‹#›</a:t>
            </a:fld>
            <a:endParaRPr lang="en-US"/>
          </a:p>
        </p:txBody>
      </p:sp>
    </p:spTree>
    <p:extLst>
      <p:ext uri="{BB962C8B-B14F-4D97-AF65-F5344CB8AC3E}">
        <p14:creationId xmlns:p14="http://schemas.microsoft.com/office/powerpoint/2010/main" val="2662578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2EBF75-770D-4228-9D22-16EF60208968}"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CA46F-7146-41CA-A4C9-A5BC908A2350}" type="slidenum">
              <a:rPr lang="en-US" smtClean="0"/>
              <a:t>‹#›</a:t>
            </a:fld>
            <a:endParaRPr lang="en-US"/>
          </a:p>
        </p:txBody>
      </p:sp>
    </p:spTree>
    <p:extLst>
      <p:ext uri="{BB962C8B-B14F-4D97-AF65-F5344CB8AC3E}">
        <p14:creationId xmlns:p14="http://schemas.microsoft.com/office/powerpoint/2010/main" val="2277801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EBF75-770D-4228-9D22-16EF60208968}" type="datetimeFigureOut">
              <a:rPr lang="en-US" smtClean="0"/>
              <a:t>9/26/2023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2CA46F-7146-41CA-A4C9-A5BC908A2350}" type="slidenum">
              <a:rPr lang="en-US" smtClean="0"/>
              <a:t>‹#›</a:t>
            </a:fld>
            <a:endParaRPr lang="en-US"/>
          </a:p>
        </p:txBody>
      </p:sp>
    </p:spTree>
    <p:extLst>
      <p:ext uri="{BB962C8B-B14F-4D97-AF65-F5344CB8AC3E}">
        <p14:creationId xmlns:p14="http://schemas.microsoft.com/office/powerpoint/2010/main" val="2611340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latin typeface="Arial" panose="020B0604020202020204" pitchFamily="34" charset="0"/>
                <a:cs typeface="Arial" panose="020B0604020202020204" pitchFamily="34" charset="0"/>
              </a:rPr>
              <a:t>MAZE GAME</a:t>
            </a:r>
            <a:r>
              <a:rPr lang="en-US" b="1" dirty="0" smtClean="0">
                <a:latin typeface="Arial" panose="020B0604020202020204" pitchFamily="34" charset="0"/>
                <a:cs typeface="Arial" panose="020B0604020202020204" pitchFamily="34" charset="0"/>
              </a:rPr>
              <a:t> </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330859"/>
            <a:ext cx="10451471" cy="4846104"/>
          </a:xfrm>
        </p:spPr>
        <p:txBody>
          <a:bodyPr>
            <a:normAutofit/>
          </a:bodyPr>
          <a:lstStyle/>
          <a:p>
            <a:pPr marL="0" lvl="0" indent="0" eaLnBrk="0" fontAlgn="base" hangingPunct="0">
              <a:lnSpc>
                <a:spcPct val="100000"/>
              </a:lnSpc>
              <a:spcBef>
                <a:spcPct val="0"/>
              </a:spcBef>
              <a:spcAft>
                <a:spcPct val="0"/>
              </a:spcAft>
              <a:buNone/>
            </a:pPr>
            <a:endParaRPr kumimoji="0" lang="en-US" sz="1400" b="0" i="0" u="none" strike="noStrike" cap="none" normalizeH="0" baseline="0" dirty="0" smtClean="0">
              <a:ln>
                <a:noFill/>
              </a:ln>
              <a:solidFill>
                <a:schemeClr val="tx1"/>
              </a:solidFill>
              <a:effectLst/>
              <a:latin typeface="Söhne"/>
            </a:endParaRPr>
          </a:p>
          <a:p>
            <a:pPr marL="0" lvl="0" indent="0" eaLnBrk="0" fontAlgn="base" hangingPunct="0">
              <a:lnSpc>
                <a:spcPct val="100000"/>
              </a:lnSpc>
              <a:spcBef>
                <a:spcPct val="0"/>
              </a:spcBef>
              <a:spcAft>
                <a:spcPct val="0"/>
              </a:spcAft>
              <a:buNone/>
            </a:pPr>
            <a:r>
              <a:rPr kumimoji="0" lang="en-US" sz="1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The game involves navigating a player through a maze from a starting point to an ending point while a timer counts down. Below is a detailed explanation of the code:</a:t>
            </a:r>
          </a:p>
          <a:p>
            <a:pPr marL="0" lvl="0" indent="0" eaLnBrk="0" fontAlgn="base" hangingPunct="0">
              <a:lnSpc>
                <a:spcPct val="100000"/>
              </a:lnSpc>
              <a:spcBef>
                <a:spcPct val="0"/>
              </a:spcBef>
              <a:spcAft>
                <a:spcPct val="0"/>
              </a:spcAft>
              <a:buNone/>
            </a:pPr>
            <a:endParaRPr kumimoji="0" lang="en-US" sz="1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FontTx/>
              <a:buAutoNum type="arabicPeriod"/>
            </a:pPr>
            <a:r>
              <a:rPr kumimoji="0" lang="en-US" sz="14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Include Statements</a:t>
            </a:r>
            <a:r>
              <a:rPr kumimoji="0" lang="en-US" sz="1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t>
            </a:r>
          </a:p>
          <a:p>
            <a:pPr marL="0" lvl="0" indent="0" eaLnBrk="0" fontAlgn="base" hangingPunct="0">
              <a:lnSpc>
                <a:spcPct val="100000"/>
              </a:lnSpc>
              <a:spcBef>
                <a:spcPct val="0"/>
              </a:spcBef>
              <a:spcAft>
                <a:spcPct val="0"/>
              </a:spcAft>
              <a:buNone/>
            </a:pPr>
            <a:endParaRPr kumimoji="0" 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kumimoji="0" lang="en-US" sz="1600" b="0" i="0" u="none" strike="noStrike" cap="none" normalizeH="0" baseline="0" dirty="0" smtClean="0">
                <a:ln>
                  <a:noFill/>
                </a:ln>
                <a:solidFill>
                  <a:srgbClr val="FFFFFF"/>
                </a:solidFill>
                <a:effectLst/>
                <a:latin typeface="Arial" panose="020B0604020202020204" pitchFamily="34" charset="0"/>
                <a:cs typeface="Arial" panose="020B0604020202020204" pitchFamily="34" charset="0"/>
              </a:rPr>
              <a:t>#</a:t>
            </a:r>
            <a:r>
              <a:rPr kumimoji="0" lang="en-US" sz="1600" b="0" i="0" u="none" strike="noStrike" cap="none" normalizeH="0" baseline="0" dirty="0" smtClean="0">
                <a:ln>
                  <a:noFill/>
                </a:ln>
                <a:solidFill>
                  <a:srgbClr val="2E95D3"/>
                </a:solidFill>
                <a:effectLst/>
                <a:latin typeface="Arial" panose="020B0604020202020204" pitchFamily="34" charset="0"/>
                <a:cs typeface="Arial" panose="020B0604020202020204" pitchFamily="34" charset="0"/>
              </a:rPr>
              <a:t>include</a:t>
            </a:r>
            <a:r>
              <a:rPr kumimoji="0" lang="en-US" sz="1600" b="0" i="0" u="none" strike="noStrike" cap="none" normalizeH="0" baseline="0" dirty="0" smtClean="0">
                <a:ln>
                  <a:noFill/>
                </a:ln>
                <a:solidFill>
                  <a:srgbClr val="FFFFFF"/>
                </a:solidFill>
                <a:effectLst/>
                <a:latin typeface="Arial" panose="020B0604020202020204" pitchFamily="34" charset="0"/>
                <a:cs typeface="Arial" panose="020B0604020202020204" pitchFamily="34" charset="0"/>
              </a:rPr>
              <a:t> </a:t>
            </a:r>
            <a:r>
              <a:rPr kumimoji="0" lang="en-US" sz="1600" b="0" i="0" u="none" strike="noStrike" cap="none" normalizeH="0" baseline="0" dirty="0" smtClean="0">
                <a:ln>
                  <a:noFill/>
                </a:ln>
                <a:solidFill>
                  <a:srgbClr val="00A67D"/>
                </a:solidFill>
                <a:effectLst/>
                <a:latin typeface="Arial" panose="020B0604020202020204" pitchFamily="34" charset="0"/>
                <a:cs typeface="Arial" panose="020B0604020202020204" pitchFamily="34" charset="0"/>
              </a:rPr>
              <a:t>&lt;GL/</a:t>
            </a:r>
            <a:r>
              <a:rPr kumimoji="0" lang="en-US" sz="1600" b="0" i="0" u="none" strike="noStrike" cap="none" normalizeH="0" baseline="0" dirty="0" err="1" smtClean="0">
                <a:ln>
                  <a:noFill/>
                </a:ln>
                <a:solidFill>
                  <a:srgbClr val="00A67D"/>
                </a:solidFill>
                <a:effectLst/>
                <a:latin typeface="Arial" panose="020B0604020202020204" pitchFamily="34" charset="0"/>
                <a:cs typeface="Arial" panose="020B0604020202020204" pitchFamily="34" charset="0"/>
              </a:rPr>
              <a:t>glut.h</a:t>
            </a:r>
            <a:r>
              <a:rPr kumimoji="0" lang="en-US" sz="1600" b="0" i="0" u="none" strike="noStrike" cap="none" normalizeH="0" baseline="0" dirty="0" smtClean="0">
                <a:ln>
                  <a:noFill/>
                </a:ln>
                <a:solidFill>
                  <a:srgbClr val="00A67D"/>
                </a:solidFill>
                <a:effectLst/>
                <a:latin typeface="Arial" panose="020B0604020202020204" pitchFamily="34" charset="0"/>
                <a:cs typeface="Arial" panose="020B0604020202020204" pitchFamily="34" charset="0"/>
              </a:rPr>
              <a:t>&gt;</a:t>
            </a:r>
            <a:r>
              <a:rPr kumimoji="0" lang="en-US" sz="1600" b="0" i="0" u="none" strike="noStrike" cap="none" normalizeH="0" baseline="0" dirty="0" smtClean="0">
                <a:ln>
                  <a:noFill/>
                </a:ln>
                <a:solidFill>
                  <a:srgbClr val="FFFFFF"/>
                </a:solidFill>
                <a:effectLst/>
                <a:latin typeface="Arial" panose="020B0604020202020204" pitchFamily="34" charset="0"/>
                <a:cs typeface="Arial" panose="020B0604020202020204" pitchFamily="34" charset="0"/>
              </a:rPr>
              <a:t> </a:t>
            </a:r>
          </a:p>
          <a:p>
            <a:pPr marL="0" lvl="0" indent="0" eaLnBrk="0" fontAlgn="base" hangingPunct="0">
              <a:lnSpc>
                <a:spcPct val="100000"/>
              </a:lnSpc>
              <a:spcBef>
                <a:spcPct val="0"/>
              </a:spcBef>
              <a:spcAft>
                <a:spcPct val="0"/>
              </a:spcAft>
              <a:buNone/>
            </a:pPr>
            <a:r>
              <a:rPr kumimoji="0" lang="en-US" sz="1600" b="0" i="0" u="none" strike="noStrike" cap="none" normalizeH="0" baseline="0" dirty="0" smtClean="0">
                <a:ln>
                  <a:noFill/>
                </a:ln>
                <a:solidFill>
                  <a:srgbClr val="FFFFFF"/>
                </a:solidFill>
                <a:effectLst/>
                <a:latin typeface="Arial" panose="020B0604020202020204" pitchFamily="34" charset="0"/>
                <a:cs typeface="Arial" panose="020B0604020202020204" pitchFamily="34" charset="0"/>
              </a:rPr>
              <a:t>#</a:t>
            </a:r>
            <a:r>
              <a:rPr kumimoji="0" lang="en-US" sz="1600" b="0" i="0" u="none" strike="noStrike" cap="none" normalizeH="0" baseline="0" dirty="0" smtClean="0">
                <a:ln>
                  <a:noFill/>
                </a:ln>
                <a:solidFill>
                  <a:srgbClr val="2E95D3"/>
                </a:solidFill>
                <a:effectLst/>
                <a:latin typeface="Arial" panose="020B0604020202020204" pitchFamily="34" charset="0"/>
                <a:cs typeface="Arial" panose="020B0604020202020204" pitchFamily="34" charset="0"/>
              </a:rPr>
              <a:t>include</a:t>
            </a:r>
            <a:r>
              <a:rPr kumimoji="0" lang="en-US" sz="1600" b="0" i="0" u="none" strike="noStrike" cap="none" normalizeH="0" baseline="0" dirty="0" smtClean="0">
                <a:ln>
                  <a:noFill/>
                </a:ln>
                <a:solidFill>
                  <a:srgbClr val="FFFFFF"/>
                </a:solidFill>
                <a:effectLst/>
                <a:latin typeface="Arial" panose="020B0604020202020204" pitchFamily="34" charset="0"/>
                <a:cs typeface="Arial" panose="020B0604020202020204" pitchFamily="34" charset="0"/>
              </a:rPr>
              <a:t> </a:t>
            </a:r>
            <a:r>
              <a:rPr kumimoji="0" lang="en-US" sz="1600" b="0" i="0" u="none" strike="noStrike" cap="none" normalizeH="0" baseline="0" dirty="0" smtClean="0">
                <a:ln>
                  <a:noFill/>
                </a:ln>
                <a:solidFill>
                  <a:srgbClr val="00A67D"/>
                </a:solidFill>
                <a:effectLst/>
                <a:latin typeface="Arial" panose="020B0604020202020204" pitchFamily="34" charset="0"/>
                <a:cs typeface="Arial" panose="020B0604020202020204" pitchFamily="34" charset="0"/>
              </a:rPr>
              <a:t>&lt;</a:t>
            </a:r>
            <a:r>
              <a:rPr kumimoji="0" lang="en-US" sz="1600" b="0" i="0" u="none" strike="noStrike" cap="none" normalizeH="0" baseline="0" dirty="0" err="1" smtClean="0">
                <a:ln>
                  <a:noFill/>
                </a:ln>
                <a:solidFill>
                  <a:srgbClr val="00A67D"/>
                </a:solidFill>
                <a:effectLst/>
                <a:latin typeface="Arial" panose="020B0604020202020204" pitchFamily="34" charset="0"/>
                <a:cs typeface="Arial" panose="020B0604020202020204" pitchFamily="34" charset="0"/>
              </a:rPr>
              <a:t>iostream</a:t>
            </a:r>
            <a:r>
              <a:rPr kumimoji="0" lang="en-US" sz="1600" b="0" i="0" u="none" strike="noStrike" cap="none" normalizeH="0" baseline="0" dirty="0" smtClean="0">
                <a:ln>
                  <a:noFill/>
                </a:ln>
                <a:solidFill>
                  <a:srgbClr val="00A67D"/>
                </a:solidFill>
                <a:effectLst/>
                <a:latin typeface="Arial" panose="020B0604020202020204" pitchFamily="34" charset="0"/>
                <a:cs typeface="Arial" panose="020B0604020202020204" pitchFamily="34" charset="0"/>
              </a:rPr>
              <a:t>&gt;</a:t>
            </a:r>
          </a:p>
          <a:p>
            <a:pPr marL="0" lvl="0" indent="0" eaLnBrk="0" fontAlgn="base" hangingPunct="0">
              <a:lnSpc>
                <a:spcPct val="100000"/>
              </a:lnSpc>
              <a:spcBef>
                <a:spcPct val="0"/>
              </a:spcBef>
              <a:spcAft>
                <a:spcPct val="0"/>
              </a:spcAft>
              <a:buNone/>
            </a:pPr>
            <a:r>
              <a:rPr kumimoji="0" lang="en-US" sz="1600" b="0" i="0" u="none" strike="noStrike" cap="none" normalizeH="0" baseline="0" dirty="0" smtClean="0">
                <a:ln>
                  <a:noFill/>
                </a:ln>
                <a:solidFill>
                  <a:srgbClr val="FFFFFF"/>
                </a:solidFill>
                <a:effectLst/>
                <a:latin typeface="Arial" panose="020B0604020202020204" pitchFamily="34" charset="0"/>
                <a:cs typeface="Arial" panose="020B0604020202020204" pitchFamily="34" charset="0"/>
              </a:rPr>
              <a:t>#</a:t>
            </a:r>
            <a:r>
              <a:rPr kumimoji="0" lang="en-US" sz="1600" b="0" i="0" u="none" strike="noStrike" cap="none" normalizeH="0" baseline="0" dirty="0" smtClean="0">
                <a:ln>
                  <a:noFill/>
                </a:ln>
                <a:solidFill>
                  <a:srgbClr val="2E95D3"/>
                </a:solidFill>
                <a:effectLst/>
                <a:latin typeface="Arial" panose="020B0604020202020204" pitchFamily="34" charset="0"/>
                <a:cs typeface="Arial" panose="020B0604020202020204" pitchFamily="34" charset="0"/>
              </a:rPr>
              <a:t>include</a:t>
            </a:r>
            <a:r>
              <a:rPr kumimoji="0" lang="en-US" sz="1600" b="0" i="0" u="none" strike="noStrike" cap="none" normalizeH="0" baseline="0" dirty="0" smtClean="0">
                <a:ln>
                  <a:noFill/>
                </a:ln>
                <a:solidFill>
                  <a:srgbClr val="FFFFFF"/>
                </a:solidFill>
                <a:effectLst/>
                <a:latin typeface="Arial" panose="020B0604020202020204" pitchFamily="34" charset="0"/>
                <a:cs typeface="Arial" panose="020B0604020202020204" pitchFamily="34" charset="0"/>
              </a:rPr>
              <a:t> </a:t>
            </a:r>
            <a:r>
              <a:rPr kumimoji="0" lang="en-US" sz="1600" b="0" i="0" u="none" strike="noStrike" cap="none" normalizeH="0" baseline="0" dirty="0" smtClean="0">
                <a:ln>
                  <a:noFill/>
                </a:ln>
                <a:solidFill>
                  <a:srgbClr val="00A67D"/>
                </a:solidFill>
                <a:effectLst/>
                <a:latin typeface="Arial" panose="020B0604020202020204" pitchFamily="34" charset="0"/>
                <a:cs typeface="Arial" panose="020B0604020202020204" pitchFamily="34" charset="0"/>
              </a:rPr>
              <a:t>&lt;vector&gt;</a:t>
            </a:r>
          </a:p>
          <a:p>
            <a:pPr marL="0" lvl="0" indent="0" eaLnBrk="0" fontAlgn="base" hangingPunct="0">
              <a:lnSpc>
                <a:spcPct val="100000"/>
              </a:lnSpc>
              <a:spcBef>
                <a:spcPct val="0"/>
              </a:spcBef>
              <a:spcAft>
                <a:spcPct val="0"/>
              </a:spcAft>
              <a:buNone/>
            </a:pPr>
            <a:r>
              <a:rPr kumimoji="0" lang="en-US" sz="1600" b="0" i="0" u="none" strike="noStrike" cap="none" normalizeH="0" baseline="0" dirty="0" smtClean="0">
                <a:ln>
                  <a:noFill/>
                </a:ln>
                <a:solidFill>
                  <a:srgbClr val="FFFFFF"/>
                </a:solidFill>
                <a:effectLst/>
                <a:latin typeface="Arial" panose="020B0604020202020204" pitchFamily="34" charset="0"/>
                <a:cs typeface="Arial" panose="020B0604020202020204" pitchFamily="34" charset="0"/>
              </a:rPr>
              <a:t>#</a:t>
            </a:r>
            <a:r>
              <a:rPr kumimoji="0" lang="en-US" sz="1600" b="0" i="0" u="none" strike="noStrike" cap="none" normalizeH="0" baseline="0" dirty="0" smtClean="0">
                <a:ln>
                  <a:noFill/>
                </a:ln>
                <a:solidFill>
                  <a:srgbClr val="2E95D3"/>
                </a:solidFill>
                <a:effectLst/>
                <a:latin typeface="Arial" panose="020B0604020202020204" pitchFamily="34" charset="0"/>
                <a:cs typeface="Arial" panose="020B0604020202020204" pitchFamily="34" charset="0"/>
              </a:rPr>
              <a:t>include</a:t>
            </a:r>
            <a:r>
              <a:rPr kumimoji="0" lang="en-US" sz="1600" b="0" i="0" u="none" strike="noStrike" cap="none" normalizeH="0" baseline="0" dirty="0" smtClean="0">
                <a:ln>
                  <a:noFill/>
                </a:ln>
                <a:solidFill>
                  <a:srgbClr val="FFFFFF"/>
                </a:solidFill>
                <a:effectLst/>
                <a:latin typeface="Arial" panose="020B0604020202020204" pitchFamily="34" charset="0"/>
                <a:cs typeface="Arial" panose="020B0604020202020204" pitchFamily="34" charset="0"/>
              </a:rPr>
              <a:t> </a:t>
            </a:r>
            <a:r>
              <a:rPr kumimoji="0" lang="en-US" sz="1600" b="0" i="0" u="none" strike="noStrike" cap="none" normalizeH="0" baseline="0" dirty="0" smtClean="0">
                <a:ln>
                  <a:noFill/>
                </a:ln>
                <a:solidFill>
                  <a:srgbClr val="00A67D"/>
                </a:solidFill>
                <a:effectLst/>
                <a:latin typeface="Arial" panose="020B0604020202020204" pitchFamily="34" charset="0"/>
                <a:cs typeface="Arial" panose="020B0604020202020204" pitchFamily="34" charset="0"/>
              </a:rPr>
              <a:t>&lt;random&gt;</a:t>
            </a:r>
            <a:r>
              <a:rPr kumimoji="0" lang="en-US" sz="1600" b="0" i="0" u="none" strike="noStrike" cap="none" normalizeH="0" baseline="0" dirty="0" smtClean="0">
                <a:ln>
                  <a:noFill/>
                </a:ln>
                <a:solidFill>
                  <a:srgbClr val="FFFFFF"/>
                </a:solidFill>
                <a:effectLst/>
                <a:latin typeface="Arial" panose="020B0604020202020204" pitchFamily="34" charset="0"/>
                <a:cs typeface="Arial" panose="020B0604020202020204" pitchFamily="34" charset="0"/>
              </a:rPr>
              <a:t> </a:t>
            </a:r>
          </a:p>
          <a:p>
            <a:pPr marL="0" lvl="0" indent="0" eaLnBrk="0" fontAlgn="base" hangingPunct="0">
              <a:lnSpc>
                <a:spcPct val="100000"/>
              </a:lnSpc>
              <a:spcBef>
                <a:spcPct val="0"/>
              </a:spcBef>
              <a:spcAft>
                <a:spcPct val="0"/>
              </a:spcAft>
              <a:buNone/>
            </a:pPr>
            <a:r>
              <a:rPr lang="en-US" sz="1600" dirty="0" smtClean="0">
                <a:solidFill>
                  <a:srgbClr val="FFFFFF"/>
                </a:solidFill>
                <a:latin typeface="Arial" panose="020B0604020202020204" pitchFamily="34" charset="0"/>
                <a:cs typeface="Arial" panose="020B0604020202020204" pitchFamily="34" charset="0"/>
              </a:rPr>
              <a:t>#</a:t>
            </a:r>
            <a:r>
              <a:rPr kumimoji="0" lang="en-US" sz="1600" b="0" i="0" u="none" strike="noStrike" cap="none" normalizeH="0" baseline="0" dirty="0" smtClean="0">
                <a:ln>
                  <a:noFill/>
                </a:ln>
                <a:solidFill>
                  <a:srgbClr val="2E95D3"/>
                </a:solidFill>
                <a:effectLst/>
                <a:latin typeface="Arial" panose="020B0604020202020204" pitchFamily="34" charset="0"/>
                <a:cs typeface="Arial" panose="020B0604020202020204" pitchFamily="34" charset="0"/>
              </a:rPr>
              <a:t>include</a:t>
            </a:r>
            <a:r>
              <a:rPr kumimoji="0" lang="en-US" sz="1600" b="0" i="0" u="none" strike="noStrike" cap="none" normalizeH="0" baseline="0" dirty="0" smtClean="0">
                <a:ln>
                  <a:noFill/>
                </a:ln>
                <a:solidFill>
                  <a:srgbClr val="FFFFFF"/>
                </a:solidFill>
                <a:effectLst/>
                <a:latin typeface="Arial" panose="020B0604020202020204" pitchFamily="34" charset="0"/>
                <a:cs typeface="Arial" panose="020B0604020202020204" pitchFamily="34" charset="0"/>
              </a:rPr>
              <a:t> </a:t>
            </a:r>
            <a:r>
              <a:rPr kumimoji="0" lang="en-US" sz="1600" b="0" i="0" u="none" strike="noStrike" cap="none" normalizeH="0" baseline="0" dirty="0" smtClean="0">
                <a:ln>
                  <a:noFill/>
                </a:ln>
                <a:solidFill>
                  <a:srgbClr val="00A67D"/>
                </a:solidFill>
                <a:effectLst/>
                <a:latin typeface="Arial" panose="020B0604020202020204" pitchFamily="34" charset="0"/>
                <a:cs typeface="Arial" panose="020B0604020202020204" pitchFamily="34" charset="0"/>
              </a:rPr>
              <a:t>&lt;</a:t>
            </a:r>
            <a:r>
              <a:rPr kumimoji="0" lang="en-US" sz="1600" b="0" i="0" u="none" strike="noStrike" cap="none" normalizeH="0" baseline="0" dirty="0" err="1" smtClean="0">
                <a:ln>
                  <a:noFill/>
                </a:ln>
                <a:solidFill>
                  <a:srgbClr val="00A67D"/>
                </a:solidFill>
                <a:effectLst/>
                <a:latin typeface="Arial" panose="020B0604020202020204" pitchFamily="34" charset="0"/>
                <a:cs typeface="Arial" panose="020B0604020202020204" pitchFamily="34" charset="0"/>
              </a:rPr>
              <a:t>ctime</a:t>
            </a:r>
            <a:r>
              <a:rPr kumimoji="0" lang="en-US" sz="1600" b="0" i="0" u="none" strike="noStrike" cap="none" normalizeH="0" baseline="0" dirty="0" smtClean="0">
                <a:ln>
                  <a:noFill/>
                </a:ln>
                <a:solidFill>
                  <a:srgbClr val="00A67D"/>
                </a:solidFill>
                <a:effectLst/>
                <a:latin typeface="Arial" panose="020B0604020202020204" pitchFamily="34" charset="0"/>
                <a:cs typeface="Arial" panose="020B0604020202020204" pitchFamily="34" charset="0"/>
              </a:rPr>
              <a:t>&gt;</a:t>
            </a:r>
            <a:endParaRPr kumimoji="0" lang="en-US" sz="1600" b="0" i="0" u="none" strike="noStrike" cap="none" normalizeH="0" baseline="0" dirty="0" smtClean="0">
              <a:ln>
                <a:noFill/>
              </a:ln>
              <a:solidFill>
                <a:srgbClr val="FFFFFF"/>
              </a:solidFill>
              <a:effectLst/>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lang="en-US" sz="1600" dirty="0" smtClean="0">
                <a:solidFill>
                  <a:srgbClr val="FFFFFF"/>
                </a:solidFill>
                <a:latin typeface="Arial" panose="020B0604020202020204" pitchFamily="34" charset="0"/>
                <a:cs typeface="Arial" panose="020B0604020202020204" pitchFamily="34" charset="0"/>
              </a:rPr>
              <a:t>#</a:t>
            </a:r>
            <a:r>
              <a:rPr kumimoji="0" lang="en-US" sz="1600" b="0" i="0" u="none" strike="noStrike" cap="none" normalizeH="0" baseline="0" dirty="0" smtClean="0">
                <a:ln>
                  <a:noFill/>
                </a:ln>
                <a:solidFill>
                  <a:srgbClr val="2E95D3"/>
                </a:solidFill>
                <a:effectLst/>
                <a:latin typeface="Arial" panose="020B0604020202020204" pitchFamily="34" charset="0"/>
                <a:cs typeface="Arial" panose="020B0604020202020204" pitchFamily="34" charset="0"/>
              </a:rPr>
              <a:t>include</a:t>
            </a:r>
            <a:r>
              <a:rPr kumimoji="0" lang="en-US" sz="1600" b="0" i="0" u="none" strike="noStrike" cap="none" normalizeH="0" baseline="0" dirty="0" smtClean="0">
                <a:ln>
                  <a:noFill/>
                </a:ln>
                <a:solidFill>
                  <a:srgbClr val="FFFFFF"/>
                </a:solidFill>
                <a:effectLst/>
                <a:latin typeface="Arial" panose="020B0604020202020204" pitchFamily="34" charset="0"/>
                <a:cs typeface="Arial" panose="020B0604020202020204" pitchFamily="34" charset="0"/>
              </a:rPr>
              <a:t> </a:t>
            </a:r>
            <a:r>
              <a:rPr kumimoji="0" lang="en-US" sz="1600" b="0" i="0" u="none" strike="noStrike" cap="none" normalizeH="0" baseline="0" dirty="0" smtClean="0">
                <a:ln>
                  <a:noFill/>
                </a:ln>
                <a:solidFill>
                  <a:srgbClr val="00A67D"/>
                </a:solidFill>
                <a:effectLst/>
                <a:latin typeface="Arial" panose="020B0604020202020204" pitchFamily="34" charset="0"/>
                <a:cs typeface="Arial" panose="020B0604020202020204" pitchFamily="34" charset="0"/>
              </a:rPr>
              <a:t>&lt;stack&gt;</a:t>
            </a:r>
          </a:p>
          <a:p>
            <a:pPr marL="0" lvl="0" indent="0" eaLnBrk="0" fontAlgn="base" hangingPunct="0">
              <a:lnSpc>
                <a:spcPct val="100000"/>
              </a:lnSpc>
              <a:spcBef>
                <a:spcPct val="0"/>
              </a:spcBef>
              <a:spcAft>
                <a:spcPct val="0"/>
              </a:spcAft>
              <a:buNone/>
            </a:pPr>
            <a:r>
              <a:rPr kumimoji="0" lang="en-US" sz="1600" b="0" i="0" u="none" strike="noStrike" cap="none" normalizeH="0" baseline="0" dirty="0" smtClean="0">
                <a:ln>
                  <a:noFill/>
                </a:ln>
                <a:solidFill>
                  <a:srgbClr val="FFFFFF"/>
                </a:solidFill>
                <a:effectLst/>
                <a:latin typeface="Arial" panose="020B0604020202020204" pitchFamily="34" charset="0"/>
                <a:cs typeface="Arial" panose="020B0604020202020204" pitchFamily="34" charset="0"/>
              </a:rPr>
              <a:t>#</a:t>
            </a:r>
            <a:r>
              <a:rPr kumimoji="0" lang="en-US" sz="1600" b="0" i="0" u="none" strike="noStrike" cap="none" normalizeH="0" baseline="0" dirty="0" smtClean="0">
                <a:ln>
                  <a:noFill/>
                </a:ln>
                <a:solidFill>
                  <a:srgbClr val="2E95D3"/>
                </a:solidFill>
                <a:effectLst/>
                <a:latin typeface="Arial" panose="020B0604020202020204" pitchFamily="34" charset="0"/>
                <a:cs typeface="Arial" panose="020B0604020202020204" pitchFamily="34" charset="0"/>
              </a:rPr>
              <a:t>include</a:t>
            </a:r>
            <a:r>
              <a:rPr kumimoji="0" lang="en-US" sz="1600" b="0" i="0" u="none" strike="noStrike" cap="none" normalizeH="0" baseline="0" dirty="0" smtClean="0">
                <a:ln>
                  <a:noFill/>
                </a:ln>
                <a:solidFill>
                  <a:srgbClr val="FFFFFF"/>
                </a:solidFill>
                <a:effectLst/>
                <a:latin typeface="Arial" panose="020B0604020202020204" pitchFamily="34" charset="0"/>
                <a:cs typeface="Arial" panose="020B0604020202020204" pitchFamily="34" charset="0"/>
              </a:rPr>
              <a:t> </a:t>
            </a:r>
            <a:r>
              <a:rPr kumimoji="0" lang="en-US" sz="1600" b="0" i="0" u="none" strike="noStrike" cap="none" normalizeH="0" baseline="0" dirty="0" smtClean="0">
                <a:ln>
                  <a:noFill/>
                </a:ln>
                <a:solidFill>
                  <a:srgbClr val="00A67D"/>
                </a:solidFill>
                <a:effectLst/>
                <a:latin typeface="Arial" panose="020B0604020202020204" pitchFamily="34" charset="0"/>
                <a:cs typeface="Arial" panose="020B0604020202020204" pitchFamily="34" charset="0"/>
              </a:rPr>
              <a:t>&lt;</a:t>
            </a:r>
            <a:r>
              <a:rPr kumimoji="0" lang="en-US" sz="1600" b="0" i="0" u="none" strike="noStrike" cap="none" normalizeH="0" baseline="0" dirty="0" err="1" smtClean="0">
                <a:ln>
                  <a:noFill/>
                </a:ln>
                <a:solidFill>
                  <a:srgbClr val="00A67D"/>
                </a:solidFill>
                <a:effectLst/>
                <a:latin typeface="Arial" panose="020B0604020202020204" pitchFamily="34" charset="0"/>
                <a:cs typeface="Arial" panose="020B0604020202020204" pitchFamily="34" charset="0"/>
              </a:rPr>
              <a:t>cmath</a:t>
            </a:r>
            <a:r>
              <a:rPr kumimoji="0" lang="en-US" sz="1600" b="0" i="0" u="none" strike="noStrike" cap="none" normalizeH="0" baseline="0" dirty="0" smtClean="0">
                <a:ln>
                  <a:noFill/>
                </a:ln>
                <a:solidFill>
                  <a:srgbClr val="00A67D"/>
                </a:solidFill>
                <a:effectLst/>
                <a:latin typeface="Arial" panose="020B0604020202020204" pitchFamily="34" charset="0"/>
                <a:cs typeface="Arial" panose="020B0604020202020204" pitchFamily="34" charset="0"/>
              </a:rPr>
              <a:t>&gt;</a:t>
            </a:r>
          </a:p>
          <a:p>
            <a:pPr marL="0" lvl="0" indent="0" eaLnBrk="0" fontAlgn="base" hangingPunct="0">
              <a:lnSpc>
                <a:spcPct val="100000"/>
              </a:lnSpc>
              <a:spcBef>
                <a:spcPct val="0"/>
              </a:spcBef>
              <a:spcAft>
                <a:spcPct val="0"/>
              </a:spcAft>
              <a:buNone/>
            </a:pPr>
            <a:r>
              <a:rPr kumimoji="0" lang="en-US" sz="1600" b="0" i="0" u="none" strike="noStrike" cap="none" normalizeH="0" baseline="0" dirty="0" smtClean="0">
                <a:ln>
                  <a:noFill/>
                </a:ln>
                <a:solidFill>
                  <a:srgbClr val="FFFFFF"/>
                </a:solidFill>
                <a:effectLst/>
                <a:latin typeface="Arial" panose="020B0604020202020204" pitchFamily="34" charset="0"/>
                <a:cs typeface="Arial" panose="020B0604020202020204" pitchFamily="34" charset="0"/>
              </a:rPr>
              <a:t>#</a:t>
            </a:r>
            <a:r>
              <a:rPr kumimoji="0" lang="en-US" sz="1600" b="0" i="0" u="none" strike="noStrike" cap="none" normalizeH="0" baseline="0" dirty="0" smtClean="0">
                <a:ln>
                  <a:noFill/>
                </a:ln>
                <a:solidFill>
                  <a:srgbClr val="2E95D3"/>
                </a:solidFill>
                <a:effectLst/>
                <a:latin typeface="Arial" panose="020B0604020202020204" pitchFamily="34" charset="0"/>
                <a:cs typeface="Arial" panose="020B0604020202020204" pitchFamily="34" charset="0"/>
              </a:rPr>
              <a:t>include</a:t>
            </a:r>
            <a:r>
              <a:rPr kumimoji="0" lang="en-US" sz="1600" b="0" i="0" u="none" strike="noStrike" cap="none" normalizeH="0" baseline="0" dirty="0" smtClean="0">
                <a:ln>
                  <a:noFill/>
                </a:ln>
                <a:solidFill>
                  <a:srgbClr val="FFFFFF"/>
                </a:solidFill>
                <a:effectLst/>
                <a:latin typeface="Arial" panose="020B0604020202020204" pitchFamily="34" charset="0"/>
                <a:cs typeface="Arial" panose="020B0604020202020204" pitchFamily="34" charset="0"/>
              </a:rPr>
              <a:t> </a:t>
            </a:r>
            <a:r>
              <a:rPr kumimoji="0" lang="en-US" sz="1600" b="0" i="0" u="none" strike="noStrike" cap="none" normalizeH="0" baseline="0" dirty="0" smtClean="0">
                <a:ln>
                  <a:noFill/>
                </a:ln>
                <a:solidFill>
                  <a:srgbClr val="00A67D"/>
                </a:solidFill>
                <a:effectLst/>
                <a:latin typeface="Arial" panose="020B0604020202020204" pitchFamily="34" charset="0"/>
                <a:cs typeface="Arial" panose="020B0604020202020204" pitchFamily="34" charset="0"/>
              </a:rPr>
              <a:t>&lt;</a:t>
            </a:r>
            <a:r>
              <a:rPr kumimoji="0" lang="en-US" sz="1600" b="0" i="0" u="none" strike="noStrike" cap="none" normalizeH="0" baseline="0" dirty="0" err="1" smtClean="0">
                <a:ln>
                  <a:noFill/>
                </a:ln>
                <a:solidFill>
                  <a:srgbClr val="00A67D"/>
                </a:solidFill>
                <a:effectLst/>
                <a:latin typeface="Arial" panose="020B0604020202020204" pitchFamily="34" charset="0"/>
                <a:cs typeface="Arial" panose="020B0604020202020204" pitchFamily="34" charset="0"/>
              </a:rPr>
              <a:t>chrono</a:t>
            </a:r>
            <a:r>
              <a:rPr kumimoji="0" lang="en-US" sz="1600" b="0" i="0" u="none" strike="noStrike" cap="none" normalizeH="0" baseline="0" dirty="0" smtClean="0">
                <a:ln>
                  <a:noFill/>
                </a:ln>
                <a:solidFill>
                  <a:srgbClr val="00A67D"/>
                </a:solidFill>
                <a:effectLst/>
                <a:latin typeface="Arial" panose="020B0604020202020204" pitchFamily="34" charset="0"/>
                <a:cs typeface="Arial" panose="020B0604020202020204" pitchFamily="34" charset="0"/>
              </a:rPr>
              <a:t>&gt;</a:t>
            </a:r>
          </a:p>
          <a:p>
            <a:pPr marL="0" lvl="0" indent="0" eaLnBrk="0" fontAlgn="base" hangingPunct="0">
              <a:lnSpc>
                <a:spcPct val="100000"/>
              </a:lnSpc>
              <a:spcBef>
                <a:spcPct val="0"/>
              </a:spcBef>
              <a:spcAft>
                <a:spcPct val="0"/>
              </a:spcAft>
              <a:buNone/>
            </a:pPr>
            <a:r>
              <a:rPr kumimoji="0" lang="en-US" sz="1600" b="0" i="0" u="none" strike="noStrike" cap="none" normalizeH="0" baseline="0" dirty="0" smtClean="0">
                <a:ln>
                  <a:noFill/>
                </a:ln>
                <a:solidFill>
                  <a:srgbClr val="FFFFFF"/>
                </a:solidFill>
                <a:effectLst/>
                <a:latin typeface="Arial" panose="020B0604020202020204" pitchFamily="34" charset="0"/>
                <a:cs typeface="Arial" panose="020B0604020202020204" pitchFamily="34" charset="0"/>
              </a:rPr>
              <a:t>#</a:t>
            </a:r>
            <a:r>
              <a:rPr kumimoji="0" lang="en-US" sz="1600" b="0" i="0" u="none" strike="noStrike" cap="none" normalizeH="0" baseline="0" dirty="0" smtClean="0">
                <a:ln>
                  <a:noFill/>
                </a:ln>
                <a:solidFill>
                  <a:srgbClr val="2E95D3"/>
                </a:solidFill>
                <a:effectLst/>
                <a:latin typeface="Arial" panose="020B0604020202020204" pitchFamily="34" charset="0"/>
                <a:cs typeface="Arial" panose="020B0604020202020204" pitchFamily="34" charset="0"/>
              </a:rPr>
              <a:t>include</a:t>
            </a:r>
            <a:r>
              <a:rPr kumimoji="0" lang="en-US" sz="1600" b="0" i="0" u="none" strike="noStrike" cap="none" normalizeH="0" baseline="0" dirty="0" smtClean="0">
                <a:ln>
                  <a:noFill/>
                </a:ln>
                <a:solidFill>
                  <a:srgbClr val="FFFFFF"/>
                </a:solidFill>
                <a:effectLst/>
                <a:latin typeface="Arial" panose="020B0604020202020204" pitchFamily="34" charset="0"/>
                <a:cs typeface="Arial" panose="020B0604020202020204" pitchFamily="34" charset="0"/>
              </a:rPr>
              <a:t> </a:t>
            </a:r>
            <a:r>
              <a:rPr kumimoji="0" lang="en-US" sz="1600" b="0" i="0" u="none" strike="noStrike" cap="none" normalizeH="0" baseline="0" dirty="0" smtClean="0">
                <a:ln>
                  <a:noFill/>
                </a:ln>
                <a:solidFill>
                  <a:srgbClr val="00A67D"/>
                </a:solidFill>
                <a:effectLst/>
                <a:latin typeface="Arial" panose="020B0604020202020204" pitchFamily="34" charset="0"/>
                <a:cs typeface="Arial" panose="020B0604020202020204" pitchFamily="34" charset="0"/>
              </a:rPr>
              <a:t>&lt;</a:t>
            </a:r>
            <a:r>
              <a:rPr kumimoji="0" lang="en-US" sz="1600" b="0" i="0" u="none" strike="noStrike" cap="none" normalizeH="0" baseline="0" dirty="0" err="1" smtClean="0">
                <a:ln>
                  <a:noFill/>
                </a:ln>
                <a:solidFill>
                  <a:srgbClr val="00A67D"/>
                </a:solidFill>
                <a:effectLst/>
                <a:latin typeface="Arial" panose="020B0604020202020204" pitchFamily="34" charset="0"/>
                <a:cs typeface="Arial" panose="020B0604020202020204" pitchFamily="34" charset="0"/>
              </a:rPr>
              <a:t>sstream</a:t>
            </a:r>
            <a:r>
              <a:rPr kumimoji="0" lang="en-US" sz="1600" b="0" i="0" u="none" strike="noStrike" cap="none" normalizeH="0" baseline="0" dirty="0" smtClean="0">
                <a:ln>
                  <a:noFill/>
                </a:ln>
                <a:solidFill>
                  <a:srgbClr val="00A67D"/>
                </a:solidFill>
                <a:effectLst/>
                <a:latin typeface="Arial" panose="020B0604020202020204" pitchFamily="34" charset="0"/>
                <a:cs typeface="Arial" panose="020B0604020202020204" pitchFamily="34" charset="0"/>
              </a:rPr>
              <a:t>&gt;</a:t>
            </a:r>
            <a:r>
              <a:rPr kumimoji="0" lang="en-US" sz="1600" b="0" i="0" u="none" strike="noStrike" cap="none" normalizeH="0" baseline="0" dirty="0" smtClean="0">
                <a:ln>
                  <a:noFill/>
                </a:ln>
                <a:solidFill>
                  <a:srgbClr val="FFFFFF"/>
                </a:solidFill>
                <a:effectLst/>
                <a:latin typeface="Arial" panose="020B0604020202020204" pitchFamily="34" charset="0"/>
                <a:cs typeface="Arial" panose="020B0604020202020204" pitchFamily="34" charset="0"/>
              </a:rPr>
              <a:t> </a:t>
            </a:r>
          </a:p>
          <a:p>
            <a:pPr marL="0" lvl="0" indent="0" eaLnBrk="0" fontAlgn="base" hangingPunct="0">
              <a:lnSpc>
                <a:spcPct val="100000"/>
              </a:lnSpc>
              <a:spcBef>
                <a:spcPct val="0"/>
              </a:spcBef>
              <a:spcAft>
                <a:spcPct val="0"/>
              </a:spcAft>
              <a:buNone/>
            </a:pPr>
            <a:endParaRPr kumimoji="0" lang="en-US" sz="1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kumimoji="0" lang="en-US" sz="1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These include statements import necessary C++ libraries for working with OpenGL, handling input/output, generating random numbers, managing time, and other functionalities.</a:t>
            </a:r>
          </a:p>
          <a:p>
            <a:endParaRPr lang="en-US" dirty="0"/>
          </a:p>
        </p:txBody>
      </p:sp>
    </p:spTree>
    <p:extLst>
      <p:ext uri="{BB962C8B-B14F-4D97-AF65-F5344CB8AC3E}">
        <p14:creationId xmlns:p14="http://schemas.microsoft.com/office/powerpoint/2010/main" val="3034253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Rectangle 1"/>
          <p:cNvSpPr>
            <a:spLocks noGrp="1" noChangeArrowheads="1"/>
          </p:cNvSpPr>
          <p:nvPr>
            <p:ph type="title"/>
          </p:nvPr>
        </p:nvSpPr>
        <p:spPr bwMode="auto">
          <a:xfrm>
            <a:off x="914399" y="508000"/>
            <a:ext cx="9207321" cy="597730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Constants and Variables</a:t>
            </a:r>
            <a:r>
              <a:rPr kumimoji="0" lang="en-US" sz="20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a:t>
            </a:r>
            <a:r>
              <a:rPr kumimoji="0" lang="en-US" sz="2000" b="0" i="0" u="none" strike="noStrike" cap="none" normalizeH="0" baseline="0" dirty="0" smtClean="0">
                <a:ln>
                  <a:noFill/>
                </a:ln>
                <a:solidFill>
                  <a:srgbClr val="374151"/>
                </a:solidFill>
                <a:effectLst/>
                <a:latin typeface="Söhne"/>
              </a:rPr>
              <a:t/>
            </a:r>
            <a:br>
              <a:rPr kumimoji="0" lang="en-US" sz="2000" b="0" i="0" u="none" strike="noStrike" cap="none" normalizeH="0" baseline="0" dirty="0" smtClean="0">
                <a:ln>
                  <a:noFill/>
                </a:ln>
                <a:solidFill>
                  <a:srgbClr val="374151"/>
                </a:solidFill>
                <a:effectLst/>
                <a:latin typeface="Söhne"/>
              </a:rPr>
            </a:br>
            <a:endPar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const</a:t>
            </a:r>
            <a:r>
              <a:rPr kumimoji="0" lang="en-US" sz="1400" b="1"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a:t>
            </a:r>
            <a:r>
              <a:rPr kumimoji="0" lang="en-US" sz="14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int</a:t>
            </a:r>
            <a:r>
              <a:rPr kumimoji="0" lang="en-US" sz="1400" b="1"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ROWS = 35</a:t>
            </a:r>
            <a:r>
              <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and </a:t>
            </a:r>
            <a:r>
              <a:rPr kumimoji="0" lang="en-US" sz="14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const</a:t>
            </a:r>
            <a:r>
              <a:rPr kumimoji="0" lang="en-US" sz="1400" b="1"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a:t>
            </a:r>
            <a:r>
              <a:rPr kumimoji="0" lang="en-US" sz="14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int</a:t>
            </a:r>
            <a:r>
              <a:rPr kumimoji="0" lang="en-US" sz="1400" b="1"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COLS = 35</a:t>
            </a:r>
            <a:r>
              <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Define the number of rows and columns in the maze grid.</a:t>
            </a:r>
            <a:br>
              <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br>
            <a:endPar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const</a:t>
            </a:r>
            <a:r>
              <a:rPr kumimoji="0" lang="en-US" sz="1400" b="1"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a:t>
            </a:r>
            <a:r>
              <a:rPr kumimoji="0" lang="en-US" sz="14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int</a:t>
            </a:r>
            <a:r>
              <a:rPr kumimoji="0" lang="en-US" sz="1400" b="1"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CELL_SIZE = 35</a:t>
            </a:r>
            <a:r>
              <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Sets the size of each maze cell in pixels.</a:t>
            </a:r>
            <a:br>
              <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br>
            <a:endPar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struct</a:t>
            </a:r>
            <a:r>
              <a:rPr kumimoji="0" lang="en-US" sz="1400" b="1"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Cell</a:t>
            </a:r>
            <a:r>
              <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Represents a cell in the maze with information about whether it has been visited and the walls surrounding it.</a:t>
            </a:r>
            <a:br>
              <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br>
            <a:endPar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const</a:t>
            </a:r>
            <a:r>
              <a:rPr kumimoji="0" lang="en-US" sz="1400" b="1"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a:t>
            </a:r>
            <a:r>
              <a:rPr kumimoji="0" lang="en-US" sz="14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int</a:t>
            </a:r>
            <a:r>
              <a:rPr kumimoji="0" lang="en-US" sz="1400" b="1"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TIMER_DURATION = 120</a:t>
            </a:r>
            <a:r>
              <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Defines the game duration in seconds.</a:t>
            </a:r>
            <a:br>
              <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br>
            <a:endPar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const</a:t>
            </a:r>
            <a:r>
              <a:rPr kumimoji="0" lang="en-US" sz="1400" b="1"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a:t>
            </a:r>
            <a:r>
              <a:rPr kumimoji="0" lang="en-US" sz="14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int</a:t>
            </a:r>
            <a:r>
              <a:rPr kumimoji="0" lang="en-US" sz="1400" b="1"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TIMER_INTERVAL = 1</a:t>
            </a:r>
            <a:r>
              <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Specifies the timer update interval in seconds.</a:t>
            </a:r>
            <a:br>
              <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br>
            <a:endPar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std</a:t>
            </a:r>
            <a:r>
              <a:rPr kumimoji="0" lang="en-US" sz="1400" b="1"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::vector&lt;Cell&gt; maze(ROWS* COLS)</a:t>
            </a:r>
            <a:r>
              <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Creates a vector to represent the maze cells.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Variables for maze start, end, and player positions.</a:t>
            </a:r>
            <a:br>
              <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br>
            <a:endPar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bool</a:t>
            </a:r>
            <a:r>
              <a:rPr kumimoji="0" lang="en-US" sz="1400" b="1"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a:t>
            </a:r>
            <a:r>
              <a:rPr kumimoji="0" lang="en-US" sz="14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gameWon</a:t>
            </a:r>
            <a:r>
              <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and </a:t>
            </a:r>
            <a:r>
              <a:rPr kumimoji="0" lang="en-US" sz="14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bool</a:t>
            </a:r>
            <a:r>
              <a:rPr kumimoji="0" lang="en-US" sz="1400" b="1"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a:t>
            </a:r>
            <a:r>
              <a:rPr kumimoji="0" lang="en-US" sz="14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gameLost</a:t>
            </a:r>
            <a:r>
              <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Flags to indicate if the game has been won or lost.</a:t>
            </a:r>
            <a:br>
              <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br>
            <a:endPar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std</a:t>
            </a:r>
            <a:r>
              <a:rPr kumimoji="0" lang="en-US" sz="1400" b="1"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a:t>
            </a:r>
            <a:r>
              <a:rPr kumimoji="0" lang="en-US" sz="14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chrono</a:t>
            </a:r>
            <a:r>
              <a:rPr kumimoji="0" lang="en-US" sz="1400" b="1"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a:t>
            </a:r>
            <a:r>
              <a:rPr kumimoji="0" lang="en-US" sz="14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time_point</a:t>
            </a:r>
            <a:r>
              <a:rPr kumimoji="0" lang="en-US" sz="1400" b="1"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&lt;</a:t>
            </a:r>
            <a:r>
              <a:rPr kumimoji="0" lang="en-US" sz="14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std</a:t>
            </a:r>
            <a:r>
              <a:rPr kumimoji="0" lang="en-US" sz="1400" b="1"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a:t>
            </a:r>
            <a:r>
              <a:rPr kumimoji="0" lang="en-US" sz="14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chrono</a:t>
            </a:r>
            <a:r>
              <a:rPr kumimoji="0" lang="en-US" sz="1400" b="1"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a:t>
            </a:r>
            <a:r>
              <a:rPr kumimoji="0" lang="en-US" sz="14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system_clock</a:t>
            </a:r>
            <a:r>
              <a:rPr kumimoji="0" lang="en-US" sz="1400" b="1"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&gt; </a:t>
            </a:r>
            <a:r>
              <a:rPr kumimoji="0" lang="en-US" sz="14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startTime</a:t>
            </a:r>
            <a:r>
              <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Stores the time when the game started.</a:t>
            </a:r>
          </a:p>
          <a:p>
            <a:pPr lvl="0" eaLnBrk="0" fontAlgn="base" hangingPunct="0">
              <a:lnSpc>
                <a:spcPct val="100000"/>
              </a:lnSpc>
              <a:spcAft>
                <a:spcPct val="0"/>
              </a:spcAft>
            </a:pPr>
            <a:r>
              <a:rPr lang="en-US" sz="1800" b="1" dirty="0">
                <a:latin typeface="Arial" panose="020B0604020202020204" pitchFamily="34" charset="0"/>
                <a:cs typeface="Arial" panose="020B0604020202020204" pitchFamily="34" charset="0"/>
              </a:rPr>
              <a:t/>
            </a:r>
            <a:br>
              <a:rPr lang="en-US" sz="1800" b="1" dirty="0">
                <a:latin typeface="Arial" panose="020B0604020202020204" pitchFamily="34" charset="0"/>
                <a:cs typeface="Arial" panose="020B0604020202020204" pitchFamily="34" charset="0"/>
              </a:rPr>
            </a:br>
            <a:r>
              <a:rPr lang="en-US" sz="1800" b="1" dirty="0" err="1">
                <a:latin typeface="Arial" panose="020B0604020202020204" pitchFamily="34" charset="0"/>
                <a:cs typeface="Arial" panose="020B0604020202020204" pitchFamily="34" charset="0"/>
              </a:rPr>
              <a:t>bool</a:t>
            </a:r>
            <a:r>
              <a:rPr lang="en-US" sz="1800" b="1" dirty="0">
                <a:latin typeface="Arial" panose="020B0604020202020204" pitchFamily="34" charset="0"/>
                <a:cs typeface="Arial" panose="020B0604020202020204" pitchFamily="34" charset="0"/>
              </a:rPr>
              <a:t> </a:t>
            </a:r>
            <a:r>
              <a:rPr lang="en-US" sz="1800" b="1" dirty="0" err="1" smtClean="0">
                <a:latin typeface="Arial" panose="020B0604020202020204" pitchFamily="34" charset="0"/>
                <a:cs typeface="Arial" panose="020B0604020202020204" pitchFamily="34" charset="0"/>
              </a:rPr>
              <a:t>isValid</a:t>
            </a:r>
            <a:r>
              <a:rPr lang="en-US" sz="1800" b="1" dirty="0" smtClean="0">
                <a:latin typeface="Arial" panose="020B0604020202020204" pitchFamily="34" charset="0"/>
                <a:cs typeface="Arial" panose="020B0604020202020204" pitchFamily="34" charset="0"/>
              </a:rPr>
              <a:t>(</a:t>
            </a:r>
            <a:r>
              <a:rPr lang="en-US" sz="1800" b="1" dirty="0" err="1" smtClean="0">
                <a:latin typeface="Arial" panose="020B0604020202020204" pitchFamily="34" charset="0"/>
                <a:cs typeface="Arial" panose="020B0604020202020204" pitchFamily="34" charset="0"/>
              </a:rPr>
              <a:t>int</a:t>
            </a:r>
            <a:r>
              <a:rPr lang="en-US" sz="1800" b="1" dirty="0" smtClean="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row, </a:t>
            </a:r>
            <a:r>
              <a:rPr lang="en-US" sz="1800" b="1" dirty="0" err="1">
                <a:latin typeface="Arial" panose="020B0604020202020204" pitchFamily="34" charset="0"/>
                <a:cs typeface="Arial" panose="020B0604020202020204" pitchFamily="34" charset="0"/>
              </a:rPr>
              <a:t>int</a:t>
            </a:r>
            <a:r>
              <a:rPr lang="en-US" sz="1800" b="1" dirty="0">
                <a:latin typeface="Arial" panose="020B0604020202020204" pitchFamily="34" charset="0"/>
                <a:cs typeface="Arial" panose="020B0604020202020204" pitchFamily="34" charset="0"/>
              </a:rPr>
              <a:t> </a:t>
            </a:r>
            <a:r>
              <a:rPr lang="en-US" sz="1800" b="1" dirty="0" smtClean="0">
                <a:latin typeface="Arial" panose="020B0604020202020204" pitchFamily="34" charset="0"/>
                <a:cs typeface="Arial" panose="020B0604020202020204" pitchFamily="34" charset="0"/>
              </a:rPr>
              <a:t>col)</a:t>
            </a:r>
            <a:r>
              <a:rPr kumimoji="0" lang="en-US" sz="1200" b="0" i="0" u="none" strike="noStrike" cap="none" normalizeH="0" baseline="0" dirty="0" smtClean="0">
                <a:ln>
                  <a:noFill/>
                </a:ln>
                <a:solidFill>
                  <a:srgbClr val="FFFFFF"/>
                </a:solidFill>
                <a:effectLst/>
                <a:latin typeface="inherit"/>
              </a:rPr>
              <a:t>) </a:t>
            </a:r>
            <a:br>
              <a:rPr kumimoji="0" lang="en-US" sz="1200" b="0" i="0" u="none" strike="noStrike" cap="none" normalizeH="0" baseline="0" dirty="0" smtClean="0">
                <a:ln>
                  <a:noFill/>
                </a:ln>
                <a:solidFill>
                  <a:srgbClr val="FFFFFF"/>
                </a:solidFill>
                <a:effectLst/>
                <a:latin typeface="inherit"/>
              </a:rPr>
            </a:br>
            <a:r>
              <a:rPr kumimoji="0" lang="en-US" sz="1800" b="0" i="0" u="none" strike="noStrike" cap="none" normalizeH="0" baseline="0" dirty="0" smtClean="0">
                <a:ln>
                  <a:noFill/>
                </a:ln>
                <a:solidFill>
                  <a:srgbClr val="374151"/>
                </a:solidFill>
                <a:effectLst/>
                <a:latin typeface="Söhne"/>
              </a:rPr>
              <a:t/>
            </a:r>
            <a:br>
              <a:rPr kumimoji="0" lang="en-US" sz="1800" b="0" i="0" u="none" strike="noStrike" cap="none" normalizeH="0" baseline="0" dirty="0" smtClean="0">
                <a:ln>
                  <a:noFill/>
                </a:ln>
                <a:solidFill>
                  <a:srgbClr val="374151"/>
                </a:solidFill>
                <a:effectLst/>
                <a:latin typeface="Söhne"/>
              </a:rPr>
            </a:br>
            <a:r>
              <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This function checks if a given row and column are within valid maze bounds.</a:t>
            </a:r>
            <a:br>
              <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4961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Rectangle 2"/>
          <p:cNvSpPr>
            <a:spLocks noGrp="1" noChangeArrowheads="1"/>
          </p:cNvSpPr>
          <p:nvPr>
            <p:ph type="subTitle" idx="1"/>
          </p:nvPr>
        </p:nvSpPr>
        <p:spPr bwMode="auto">
          <a:xfrm>
            <a:off x="454281" y="-82470"/>
            <a:ext cx="9965364" cy="7355860"/>
          </a:xfrm>
          <a:custGeom>
            <a:avLst/>
            <a:gdLst>
              <a:gd name="connsiteX0" fmla="*/ 0 w 9600320"/>
              <a:gd name="connsiteY0" fmla="*/ 0 h 3477875"/>
              <a:gd name="connsiteX1" fmla="*/ 9600320 w 9600320"/>
              <a:gd name="connsiteY1" fmla="*/ 0 h 3477875"/>
              <a:gd name="connsiteX2" fmla="*/ 9600320 w 9600320"/>
              <a:gd name="connsiteY2" fmla="*/ 3477875 h 3477875"/>
              <a:gd name="connsiteX3" fmla="*/ 0 w 9600320"/>
              <a:gd name="connsiteY3" fmla="*/ 3477875 h 3477875"/>
              <a:gd name="connsiteX4" fmla="*/ 0 w 9600320"/>
              <a:gd name="connsiteY4" fmla="*/ 0 h 3477875"/>
              <a:gd name="connsiteX0" fmla="*/ 0 w 9946309"/>
              <a:gd name="connsiteY0" fmla="*/ 0 h 4219280"/>
              <a:gd name="connsiteX1" fmla="*/ 9946309 w 9946309"/>
              <a:gd name="connsiteY1" fmla="*/ 741405 h 4219280"/>
              <a:gd name="connsiteX2" fmla="*/ 9946309 w 9946309"/>
              <a:gd name="connsiteY2" fmla="*/ 4219280 h 4219280"/>
              <a:gd name="connsiteX3" fmla="*/ 345989 w 9946309"/>
              <a:gd name="connsiteY3" fmla="*/ 4219280 h 4219280"/>
              <a:gd name="connsiteX4" fmla="*/ 0 w 9946309"/>
              <a:gd name="connsiteY4" fmla="*/ 0 h 4219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309" h="4219280">
                <a:moveTo>
                  <a:pt x="0" y="0"/>
                </a:moveTo>
                <a:lnTo>
                  <a:pt x="9946309" y="741405"/>
                </a:lnTo>
                <a:lnTo>
                  <a:pt x="9946309" y="4219280"/>
                </a:lnTo>
                <a:lnTo>
                  <a:pt x="345989" y="4219280"/>
                </a:lnTo>
                <a:lnTo>
                  <a:pt x="0" y="0"/>
                </a:lnTo>
                <a:close/>
              </a:path>
            </a:pathLst>
          </a:cu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0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generateMaze</a:t>
            </a:r>
            <a:r>
              <a:rPr kumimoji="0" lang="en-US" sz="2000" b="1"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a:t>
            </a:r>
            <a:r>
              <a:rPr kumimoji="0" lang="en-US" sz="20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a:t>
            </a:r>
            <a:endPar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This function generates the maze using a depth-first search algorithm. It initializes the maze</a:t>
            </a:r>
            <a:r>
              <a:rPr kumimoji="0" lang="en-US" sz="1400" b="0" i="0" u="none" strike="noStrike" cap="none" normalizeH="0" dirty="0" smtClean="0">
                <a:ln>
                  <a:noFill/>
                </a:ln>
                <a:solidFill>
                  <a:srgbClr val="374151"/>
                </a:solidFill>
                <a:effectLst/>
                <a:latin typeface="Arial" panose="020B0604020202020204" pitchFamily="34" charset="0"/>
                <a:cs typeface="Arial" panose="020B0604020202020204" pitchFamily="34" charset="0"/>
              </a:rPr>
              <a:t> </a:t>
            </a:r>
            <a:r>
              <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grid with walls, creates a stack to track visited cells, and starts from a random cell to carve a path through the maze. Once the maze is generated, it sets the starting and ending points and initializes the player's position.</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b="1" dirty="0" smtClean="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smtClean="0">
                <a:latin typeface="Arial" panose="020B0604020202020204" pitchFamily="34" charset="0"/>
                <a:cs typeface="Arial" panose="020B0604020202020204" pitchFamily="34" charset="0"/>
              </a:rPr>
              <a:t>void </a:t>
            </a:r>
            <a:r>
              <a:rPr lang="en-US" sz="2000" b="1" dirty="0" err="1" smtClean="0">
                <a:latin typeface="Arial" panose="020B0604020202020204" pitchFamily="34" charset="0"/>
                <a:cs typeface="Arial" panose="020B0604020202020204" pitchFamily="34" charset="0"/>
              </a:rPr>
              <a:t>drawTimer</a:t>
            </a:r>
            <a:r>
              <a:rPr lang="en-US" sz="2000" b="1" dirty="0" smtClean="0">
                <a:latin typeface="Arial" panose="020B0604020202020204" pitchFamily="34" charset="0"/>
                <a:cs typeface="Arial" panose="020B0604020202020204" pitchFamily="34" charset="0"/>
              </a:rPr>
              <a:t>(</a:t>
            </a:r>
            <a:r>
              <a:rPr lang="en-US" sz="2000" b="1" dirty="0" err="1" smtClean="0">
                <a:latin typeface="Arial" panose="020B0604020202020204" pitchFamily="34" charset="0"/>
                <a:cs typeface="Arial" panose="020B0604020202020204" pitchFamily="34" charset="0"/>
              </a:rPr>
              <a:t>int</a:t>
            </a:r>
            <a:r>
              <a:rPr lang="en-US" sz="2000" b="1" dirty="0" smtClean="0">
                <a:latin typeface="Arial" panose="020B0604020202020204" pitchFamily="34" charset="0"/>
                <a:cs typeface="Arial" panose="020B0604020202020204" pitchFamily="34" charset="0"/>
              </a:rPr>
              <a:t> minutes, </a:t>
            </a:r>
            <a:r>
              <a:rPr lang="en-US" sz="2000" b="1" dirty="0" err="1" smtClean="0">
                <a:latin typeface="Arial" panose="020B0604020202020204" pitchFamily="34" charset="0"/>
                <a:cs typeface="Arial" panose="020B0604020202020204" pitchFamily="34" charset="0"/>
              </a:rPr>
              <a:t>int</a:t>
            </a:r>
            <a:r>
              <a:rPr lang="en-US" sz="2000" b="1" dirty="0" smtClean="0">
                <a:latin typeface="Arial" panose="020B0604020202020204" pitchFamily="34" charset="0"/>
                <a:cs typeface="Arial" panose="020B0604020202020204" pitchFamily="34" charset="0"/>
              </a:rPr>
              <a:t> seconds)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This function displays the timer on the screen, showing the remaining minutes and seconds.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smtClean="0">
                <a:latin typeface="Arial" panose="020B0604020202020204" pitchFamily="34" charset="0"/>
                <a:cs typeface="Arial" panose="020B0604020202020204" pitchFamily="34" charset="0"/>
              </a:rPr>
              <a:t>void </a:t>
            </a:r>
            <a:r>
              <a:rPr lang="en-US" sz="2000" b="1" dirty="0" err="1" smtClean="0">
                <a:latin typeface="Arial" panose="020B0604020202020204" pitchFamily="34" charset="0"/>
                <a:cs typeface="Arial" panose="020B0604020202020204" pitchFamily="34" charset="0"/>
              </a:rPr>
              <a:t>drawGameOverWindow</a:t>
            </a:r>
            <a:r>
              <a:rPr lang="en-US" sz="2000" b="1" dirty="0" smtClean="0">
                <a:latin typeface="Arial" panose="020B0604020202020204" pitchFamily="34" charset="0"/>
                <a:cs typeface="Arial" panose="020B0604020202020204" pitchFamily="34" charset="0"/>
              </a:rPr>
              <a:t>(</a:t>
            </a:r>
            <a:r>
              <a:rPr lang="en-US" sz="2000" b="1" dirty="0" err="1" smtClean="0">
                <a:latin typeface="Arial" panose="020B0604020202020204" pitchFamily="34" charset="0"/>
                <a:cs typeface="Arial" panose="020B0604020202020204" pitchFamily="34" charset="0"/>
              </a:rPr>
              <a:t>const</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std</a:t>
            </a:r>
            <a:r>
              <a:rPr lang="en-US" sz="2000" b="1" dirty="0" smtClean="0">
                <a:latin typeface="Arial" panose="020B0604020202020204" pitchFamily="34" charset="0"/>
                <a:cs typeface="Arial" panose="020B0604020202020204" pitchFamily="34" charset="0"/>
              </a:rPr>
              <a:t>::string&amp; message)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This function displays a game over message on the screen along with options to play again or exit.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0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checkGameStatus</a:t>
            </a:r>
            <a:r>
              <a:rPr kumimoji="0" lang="en-US" sz="2000" b="1"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a:t>
            </a:r>
            <a:r>
              <a:rPr lang="en-US" sz="1400" b="1" dirty="0" smtClean="0">
                <a:solidFill>
                  <a:srgbClr val="374151"/>
                </a:solidFill>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This function is responsible for drawing the game's graphics, including maze walls,</a:t>
            </a:r>
          </a:p>
          <a:p>
            <a:pPr marL="0" marR="0" lvl="0" indent="0" algn="l" defTabSz="914400" rtl="0" eaLnBrk="0" fontAlgn="base" latinLnBrk="0" hangingPunct="0">
              <a:lnSpc>
                <a:spcPct val="100000"/>
              </a:lnSpc>
              <a:spcBef>
                <a:spcPct val="0"/>
              </a:spcBef>
              <a:spcAft>
                <a:spcPct val="0"/>
              </a:spcAft>
              <a:buClrTx/>
              <a:buSzTx/>
              <a:tabLst/>
            </a:pPr>
            <a:r>
              <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the player's icon, and the timer. It also checks if the game is won or lost based on the timer.</a:t>
            </a:r>
          </a:p>
          <a:p>
            <a:pPr marL="0" marR="0" lvl="0" indent="0" algn="l" defTabSz="914400" rtl="0" eaLnBrk="0" fontAlgn="base" latinLnBrk="0" hangingPunct="0">
              <a:lnSpc>
                <a:spcPct val="100000"/>
              </a:lnSpc>
              <a:spcBef>
                <a:spcPct val="0"/>
              </a:spcBef>
              <a:spcAft>
                <a:spcPct val="0"/>
              </a:spcAft>
              <a:buClrTx/>
              <a:buSzTx/>
              <a:tabLst/>
            </a:pPr>
            <a:r>
              <a:rPr lang="en-US" sz="1400" dirty="0" smtClean="0">
                <a:solidFill>
                  <a:srgbClr val="374151"/>
                </a:solidFill>
                <a:latin typeface="Arial" panose="020B0604020202020204" pitchFamily="34" charset="0"/>
                <a:cs typeface="Arial" panose="020B0604020202020204" pitchFamily="34" charset="0"/>
              </a:rPr>
              <a:t> </a:t>
            </a:r>
          </a:p>
          <a:p>
            <a:pPr lvl="0" algn="l" eaLnBrk="0" fontAlgn="base" hangingPunct="0">
              <a:lnSpc>
                <a:spcPct val="100000"/>
              </a:lnSpc>
              <a:spcBef>
                <a:spcPct val="0"/>
              </a:spcBef>
              <a:spcAft>
                <a:spcPct val="0"/>
              </a:spcAft>
            </a:pPr>
            <a:r>
              <a:rPr lang="en-US" sz="2000" b="1" dirty="0" smtClean="0">
                <a:latin typeface="Arial" panose="020B0604020202020204" pitchFamily="34" charset="0"/>
                <a:cs typeface="Arial" panose="020B0604020202020204" pitchFamily="34" charset="0"/>
              </a:rPr>
              <a:t>void </a:t>
            </a:r>
            <a:r>
              <a:rPr lang="en-US" sz="2000" b="1" dirty="0" err="1" smtClean="0">
                <a:latin typeface="Arial" panose="020B0604020202020204" pitchFamily="34" charset="0"/>
                <a:cs typeface="Arial" panose="020B0604020202020204" pitchFamily="34" charset="0"/>
              </a:rPr>
              <a:t>timerCallback</a:t>
            </a:r>
            <a:r>
              <a:rPr lang="en-US" sz="2000" b="1" dirty="0" smtClean="0">
                <a:latin typeface="Arial" panose="020B0604020202020204" pitchFamily="34" charset="0"/>
                <a:cs typeface="Arial" panose="020B0604020202020204" pitchFamily="34" charset="0"/>
              </a:rPr>
              <a:t>(</a:t>
            </a:r>
            <a:r>
              <a:rPr lang="en-US" sz="2000" b="1" dirty="0" err="1" smtClean="0">
                <a:latin typeface="Arial" panose="020B0604020202020204" pitchFamily="34" charset="0"/>
                <a:cs typeface="Arial" panose="020B0604020202020204" pitchFamily="34" charset="0"/>
              </a:rPr>
              <a:t>int</a:t>
            </a:r>
            <a:r>
              <a:rPr lang="en-US" sz="2000" b="1" dirty="0" smtClean="0">
                <a:latin typeface="Arial" panose="020B0604020202020204" pitchFamily="34" charset="0"/>
                <a:cs typeface="Arial" panose="020B0604020202020204" pitchFamily="34" charset="0"/>
              </a:rPr>
              <a:t> value):</a:t>
            </a:r>
          </a:p>
          <a:p>
            <a:pPr lvl="0" algn="l" eaLnBrk="0" fontAlgn="base" hangingPunct="0">
              <a:lnSpc>
                <a:spcPct val="100000"/>
              </a:lnSpc>
              <a:spcBef>
                <a:spcPct val="0"/>
              </a:spcBef>
              <a:spcAft>
                <a:spcPct val="0"/>
              </a:spcAft>
            </a:pPr>
            <a:r>
              <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This function is a callback that updates the game's status and triggers redisplay for continuous rendering. It also schedules the timer to run periodically.</a:t>
            </a:r>
          </a:p>
          <a:p>
            <a:pPr marL="0" marR="0" lvl="0" indent="0" algn="l" defTabSz="914400" rtl="0" eaLnBrk="0" fontAlgn="base" latinLnBrk="0" hangingPunct="0">
              <a:lnSpc>
                <a:spcPct val="100000"/>
              </a:lnSpc>
              <a:spcBef>
                <a:spcPct val="0"/>
              </a:spcBef>
              <a:spcAft>
                <a:spcPct val="0"/>
              </a:spcAft>
              <a:buClrTx/>
              <a:buSzTx/>
              <a:tabLst/>
            </a:pPr>
            <a:endParaRPr kumimoji="0" 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lvl="0" algn="l" eaLnBrk="0" fontAlgn="base" hangingPunct="0">
              <a:lnSpc>
                <a:spcPct val="100000"/>
              </a:lnSpc>
              <a:spcBef>
                <a:spcPct val="0"/>
              </a:spcBef>
              <a:spcAft>
                <a:spcPct val="0"/>
              </a:spcAft>
            </a:pPr>
            <a:r>
              <a:rPr lang="en-US" sz="2000" b="1" dirty="0" smtClean="0">
                <a:latin typeface="Arial" panose="020B0604020202020204" pitchFamily="34" charset="0"/>
                <a:cs typeface="Arial" panose="020B0604020202020204" pitchFamily="34" charset="0"/>
              </a:rPr>
              <a:t>void reshape(</a:t>
            </a:r>
            <a:r>
              <a:rPr lang="en-US" sz="2000" b="1" dirty="0" err="1" smtClean="0">
                <a:latin typeface="Arial" panose="020B0604020202020204" pitchFamily="34" charset="0"/>
                <a:cs typeface="Arial" panose="020B0604020202020204" pitchFamily="34" charset="0"/>
              </a:rPr>
              <a:t>int</a:t>
            </a:r>
            <a:r>
              <a:rPr lang="en-US" sz="2000" b="1" dirty="0" smtClean="0">
                <a:latin typeface="Arial" panose="020B0604020202020204" pitchFamily="34" charset="0"/>
                <a:cs typeface="Arial" panose="020B0604020202020204" pitchFamily="34" charset="0"/>
              </a:rPr>
              <a:t> width, </a:t>
            </a:r>
            <a:r>
              <a:rPr lang="en-US" sz="2000" b="1" dirty="0" err="1" smtClean="0">
                <a:latin typeface="Arial" panose="020B0604020202020204" pitchFamily="34" charset="0"/>
                <a:cs typeface="Arial" panose="020B0604020202020204" pitchFamily="34" charset="0"/>
              </a:rPr>
              <a:t>int</a:t>
            </a:r>
            <a:r>
              <a:rPr lang="en-US" sz="2000" b="1" dirty="0" smtClean="0">
                <a:latin typeface="Arial" panose="020B0604020202020204" pitchFamily="34" charset="0"/>
                <a:cs typeface="Arial" panose="020B0604020202020204" pitchFamily="34" charset="0"/>
              </a:rPr>
              <a:t> height):</a:t>
            </a:r>
          </a:p>
          <a:p>
            <a:pPr lvl="0" algn="l" eaLnBrk="0" fontAlgn="base" hangingPunct="0">
              <a:lnSpc>
                <a:spcPct val="100000"/>
              </a:lnSpc>
              <a:spcBef>
                <a:spcPct val="0"/>
              </a:spcBef>
              <a:spcAft>
                <a:spcPct val="0"/>
              </a:spcAft>
            </a:pPr>
            <a:r>
              <a:rPr lang="en-US" sz="1400" dirty="0" smtClean="0">
                <a:latin typeface="Arial" panose="020B0604020202020204" pitchFamily="34" charset="0"/>
                <a:cs typeface="Arial" panose="020B0604020202020204" pitchFamily="34" charset="0"/>
              </a:rPr>
              <a:t>This function is called when the window is resized and sets up the viewport and projection matrix.</a:t>
            </a:r>
          </a:p>
          <a:p>
            <a:pPr marL="0" marR="0" lvl="0" indent="0" algn="l" defTabSz="914400" rtl="0" eaLnBrk="0" fontAlgn="base" latinLnBrk="0" hangingPunct="0">
              <a:lnSpc>
                <a:spcPct val="100000"/>
              </a:lnSpc>
              <a:spcBef>
                <a:spcPct val="0"/>
              </a:spcBef>
              <a:spcAft>
                <a:spcPct val="0"/>
              </a:spcAft>
              <a:buClrTx/>
              <a:buSzTx/>
              <a:tabLst/>
            </a:pPr>
            <a:endParaRPr lang="en-US" sz="2000" b="1" dirty="0" smtClean="0">
              <a:latin typeface="Arial" panose="020B0604020202020204" pitchFamily="34" charset="0"/>
              <a:cs typeface="Arial" panose="020B0604020202020204" pitchFamily="34" charset="0"/>
            </a:endParaRPr>
          </a:p>
          <a:p>
            <a:pPr lvl="0" algn="l" eaLnBrk="0" fontAlgn="base" hangingPunct="0">
              <a:lnSpc>
                <a:spcPct val="100000"/>
              </a:lnSpc>
              <a:spcBef>
                <a:spcPct val="0"/>
              </a:spcBef>
              <a:spcAft>
                <a:spcPct val="0"/>
              </a:spcAft>
            </a:pPr>
            <a:r>
              <a:rPr lang="en-US" sz="2000" b="1" dirty="0" smtClean="0">
                <a:latin typeface="Arial" panose="020B0604020202020204" pitchFamily="34" charset="0"/>
                <a:cs typeface="Arial" panose="020B0604020202020204" pitchFamily="34" charset="0"/>
              </a:rPr>
              <a:t>void </a:t>
            </a:r>
            <a:r>
              <a:rPr lang="en-US" sz="2000" b="1" dirty="0" err="1" smtClean="0">
                <a:latin typeface="Arial" panose="020B0604020202020204" pitchFamily="34" charset="0"/>
                <a:cs typeface="Arial" panose="020B0604020202020204" pitchFamily="34" charset="0"/>
              </a:rPr>
              <a:t>movePlayer</a:t>
            </a:r>
            <a:r>
              <a:rPr lang="en-US" sz="2000" b="1" dirty="0" smtClean="0">
                <a:latin typeface="Arial" panose="020B0604020202020204" pitchFamily="34" charset="0"/>
                <a:cs typeface="Arial" panose="020B0604020202020204" pitchFamily="34" charset="0"/>
              </a:rPr>
              <a:t>(</a:t>
            </a:r>
            <a:r>
              <a:rPr lang="en-US" sz="2000" b="1" dirty="0" err="1" smtClean="0">
                <a:latin typeface="Arial" panose="020B0604020202020204" pitchFamily="34" charset="0"/>
                <a:cs typeface="Arial" panose="020B0604020202020204" pitchFamily="34" charset="0"/>
              </a:rPr>
              <a:t>int</a:t>
            </a:r>
            <a:r>
              <a:rPr lang="en-US" sz="2000" b="1" dirty="0" smtClean="0">
                <a:latin typeface="Arial" panose="020B0604020202020204" pitchFamily="34" charset="0"/>
                <a:cs typeface="Arial" panose="020B0604020202020204" pitchFamily="34" charset="0"/>
              </a:rPr>
              <a:t> key, </a:t>
            </a:r>
            <a:r>
              <a:rPr lang="en-US" sz="2000" b="1" dirty="0" err="1" smtClean="0">
                <a:latin typeface="Arial" panose="020B0604020202020204" pitchFamily="34" charset="0"/>
                <a:cs typeface="Arial" panose="020B0604020202020204" pitchFamily="34" charset="0"/>
              </a:rPr>
              <a:t>int</a:t>
            </a:r>
            <a:r>
              <a:rPr lang="en-US" sz="2000" b="1" dirty="0" smtClean="0">
                <a:latin typeface="Arial" panose="020B0604020202020204" pitchFamily="34" charset="0"/>
                <a:cs typeface="Arial" panose="020B0604020202020204" pitchFamily="34" charset="0"/>
              </a:rPr>
              <a:t> x, </a:t>
            </a:r>
            <a:r>
              <a:rPr lang="en-US" sz="2000" b="1" dirty="0" err="1" smtClean="0">
                <a:latin typeface="Arial" panose="020B0604020202020204" pitchFamily="34" charset="0"/>
                <a:cs typeface="Arial" panose="020B0604020202020204" pitchFamily="34" charset="0"/>
              </a:rPr>
              <a:t>int</a:t>
            </a:r>
            <a:r>
              <a:rPr lang="en-US" sz="2000" b="1" dirty="0" smtClean="0">
                <a:latin typeface="Arial" panose="020B0604020202020204" pitchFamily="34" charset="0"/>
                <a:cs typeface="Arial" panose="020B0604020202020204" pitchFamily="34" charset="0"/>
              </a:rPr>
              <a:t> y):</a:t>
            </a:r>
          </a:p>
          <a:p>
            <a:pPr lvl="0" algn="l" eaLnBrk="0" fontAlgn="base" hangingPunct="0">
              <a:lnSpc>
                <a:spcPct val="100000"/>
              </a:lnSpc>
              <a:spcBef>
                <a:spcPct val="0"/>
              </a:spcBef>
              <a:spcAft>
                <a:spcPct val="0"/>
              </a:spcAft>
            </a:pPr>
            <a:r>
              <a:rPr kumimoji="0" lang="en-US" sz="14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This function handles player movement when arrow keys are pressed. It checks for valid moves and updates the player's position. It also checks if the player has reached the end of the maze.</a:t>
            </a:r>
            <a:endParaRPr kumimoji="0" lang="en-US" sz="1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dirty="0" smtClean="0"/>
              <a:t/>
            </a:r>
            <a:br>
              <a:rPr lang="en-US" dirty="0" smtClean="0"/>
            </a:br>
            <a:endParaRPr lang="en-US" dirty="0"/>
          </a:p>
        </p:txBody>
      </p:sp>
    </p:spTree>
    <p:extLst>
      <p:ext uri="{BB962C8B-B14F-4D97-AF65-F5344CB8AC3E}">
        <p14:creationId xmlns:p14="http://schemas.microsoft.com/office/powerpoint/2010/main" val="7009467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2"/>
          <p:cNvSpPr>
            <a:spLocks noGrp="1" noChangeArrowheads="1"/>
          </p:cNvSpPr>
          <p:nvPr>
            <p:ph idx="1"/>
          </p:nvPr>
        </p:nvSpPr>
        <p:spPr bwMode="auto">
          <a:xfrm>
            <a:off x="838200" y="974192"/>
            <a:ext cx="9720482" cy="455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a:cs typeface="Arial" panose="020B0604020202020204" pitchFamily="34" charset="0"/>
              </a:rPr>
              <a:t>void keyboard(unsigned char key, </a:t>
            </a:r>
            <a:r>
              <a:rPr lang="en-US" sz="2000" b="1" dirty="0" err="1">
                <a:cs typeface="Arial" panose="020B0604020202020204" pitchFamily="34" charset="0"/>
              </a:rPr>
              <a:t>int</a:t>
            </a:r>
            <a:r>
              <a:rPr lang="en-US" sz="2000" b="1" dirty="0">
                <a:cs typeface="Arial" panose="020B0604020202020204" pitchFamily="34" charset="0"/>
              </a:rPr>
              <a:t> x, </a:t>
            </a:r>
            <a:r>
              <a:rPr lang="en-US" sz="2000" b="1" dirty="0" err="1">
                <a:cs typeface="Arial" panose="020B0604020202020204" pitchFamily="34" charset="0"/>
              </a:rPr>
              <a:t>int</a:t>
            </a:r>
            <a:r>
              <a:rPr lang="en-US" sz="2000" b="1" dirty="0">
                <a:cs typeface="Arial" panose="020B0604020202020204" pitchFamily="34" charset="0"/>
              </a:rPr>
              <a:t> y</a:t>
            </a:r>
            <a:r>
              <a:rPr lang="en-US" sz="2000" b="1" dirty="0" smtClean="0">
                <a:cs typeface="Arial" panose="020B0604020202020204" pitchFamily="34" charset="0"/>
              </a:rPr>
              <a:t>):</a:t>
            </a:r>
            <a:endParaRPr lang="en-US" sz="2000" b="1" dirty="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panose="020B0604020202020204" pitchFamily="34" charset="0"/>
              </a:rPr>
              <a:t>This function handles keyboard input, allowing the player to restart the game or exit when the game is over.</a:t>
            </a:r>
          </a:p>
          <a:p>
            <a:pPr marL="0" marR="0" lvl="0" indent="0" algn="l" defTabSz="914400" rtl="0" eaLnBrk="0" fontAlgn="base" latinLnBrk="0" hangingPunct="0">
              <a:lnSpc>
                <a:spcPct val="100000"/>
              </a:lnSpc>
              <a:spcBef>
                <a:spcPct val="0"/>
              </a:spcBef>
              <a:spcAft>
                <a:spcPct val="0"/>
              </a:spcAft>
              <a:buClrTx/>
              <a:buSzTx/>
              <a:buNone/>
              <a:tabLst/>
            </a:pPr>
            <a:endParaRPr lang="en-US" sz="1600" dirty="0" smtClean="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sz="2000" dirty="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2000" b="1" i="0" u="none" strike="noStrike" cap="none" normalizeH="0" baseline="0" dirty="0" smtClean="0">
                <a:ln>
                  <a:noFill/>
                </a:ln>
                <a:solidFill>
                  <a:schemeClr val="tx1"/>
                </a:solidFill>
                <a:effectLst/>
                <a:cs typeface="Arial" panose="020B0604020202020204" pitchFamily="34" charset="0"/>
              </a:rPr>
              <a:t>main() Function</a:t>
            </a:r>
            <a:r>
              <a:rPr kumimoji="0" lang="en-US" sz="2000" b="0" i="0" u="none" strike="noStrike" cap="none" normalizeH="0" baseline="0" dirty="0" smtClean="0">
                <a:ln>
                  <a:noFill/>
                </a:ln>
                <a:solidFill>
                  <a:schemeClr val="tx1"/>
                </a:solidFill>
                <a:effectLs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cs typeface="Arial" panose="020B0604020202020204" pitchFamily="34" charset="0"/>
              </a:rPr>
              <a:t>Initializes OpenGL and GLUT.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600"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cs typeface="Arial" panose="020B0604020202020204" pitchFamily="34" charset="0"/>
              </a:rPr>
              <a:t>Calls </a:t>
            </a:r>
            <a:r>
              <a:rPr kumimoji="0" lang="en-US" sz="1600" b="1" i="0" u="none" strike="noStrike" cap="none" normalizeH="0" baseline="0" dirty="0" err="1" smtClean="0">
                <a:ln>
                  <a:noFill/>
                </a:ln>
                <a:solidFill>
                  <a:schemeClr val="tx1"/>
                </a:solidFill>
                <a:effectLst/>
                <a:cs typeface="Arial" panose="020B0604020202020204" pitchFamily="34" charset="0"/>
              </a:rPr>
              <a:t>generateMaze</a:t>
            </a:r>
            <a:r>
              <a:rPr kumimoji="0" lang="en-US" sz="1600" b="1" i="0" u="none" strike="noStrike" cap="none" normalizeH="0" baseline="0" dirty="0" smtClean="0">
                <a:ln>
                  <a:noFill/>
                </a:ln>
                <a:solidFill>
                  <a:schemeClr val="tx1"/>
                </a:solidFill>
                <a:effectLst/>
                <a:cs typeface="Arial" panose="020B0604020202020204" pitchFamily="34" charset="0"/>
              </a:rPr>
              <a:t>()</a:t>
            </a:r>
            <a:r>
              <a:rPr kumimoji="0" lang="en-US" sz="1600" b="0" i="0" u="none" strike="noStrike" cap="none" normalizeH="0" baseline="0" dirty="0" smtClean="0">
                <a:ln>
                  <a:noFill/>
                </a:ln>
                <a:solidFill>
                  <a:schemeClr val="tx1"/>
                </a:solidFill>
                <a:effectLst/>
                <a:cs typeface="Arial" panose="020B0604020202020204" pitchFamily="34" charset="0"/>
              </a:rPr>
              <a:t> to create the initial maze.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600"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cs typeface="Arial" panose="020B0604020202020204" pitchFamily="34" charset="0"/>
              </a:rPr>
              <a:t>Sets up callback functions for display, reshape, keyboard input, and timer.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600"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cs typeface="Arial" panose="020B0604020202020204" pitchFamily="34" charset="0"/>
              </a:rPr>
              <a:t>Initializes the timer and enters the GLUT main loop, which handles rendering and user input.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panose="020B0604020202020204" pitchFamily="34" charset="0"/>
              </a:rPr>
              <a:t>The game displays a maze, a timer, and a player icon. The player's goal is to navigate the maze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panose="020B0604020202020204" pitchFamily="34" charset="0"/>
              </a:rPr>
              <a:t> to reach the ending point before the timer runs out or avoid reaching a game over condition.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panose="020B0604020202020204" pitchFamily="34" charset="0"/>
              </a:rPr>
              <a:t> The player can restart the game or exit when the game is over.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1852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TotalTime>
  <Words>508</Words>
  <Application>Microsoft Office PowerPoint</Application>
  <PresentationFormat>Widescreen</PresentationFormat>
  <Paragraphs>66</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inherit</vt:lpstr>
      <vt:lpstr>Söhne</vt:lpstr>
      <vt:lpstr>Office Theme</vt:lpstr>
      <vt:lpstr>MAZE GAME </vt:lpstr>
      <vt:lpstr>Constants and Variables:  const int ROWS = 35 and const int COLS = 35: Define the number of rows and columns in the maze grid.  const int CELL_SIZE = 35: Sets the size of each maze cell in pixels.  struct Cell: Represents a cell in the maze with information about whether it has been visited and the walls surrounding it.  const int TIMER_DURATION = 120: Defines the game duration in seconds.  const int TIMER_INTERVAL = 1: Specifies the timer update interval in seconds.  std::vector&lt;Cell&gt; maze(ROWS* COLS): Creates a vector to represent the maze cells. Variables for maze start, end, and player positions.  bool gameWon and bool gameLost: Flags to indicate if the game has been won or lost.  std::chrono::time_point&lt;std::chrono::system_clock&gt; startTime: Stores the time when the game started.  bool isValid(int row, int col))   This function checks if a given row and column are within valid maze bounds.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6</cp:revision>
  <dcterms:created xsi:type="dcterms:W3CDTF">2023-09-25T19:06:17Z</dcterms:created>
  <dcterms:modified xsi:type="dcterms:W3CDTF">2023-09-25T20:12:29Z</dcterms:modified>
</cp:coreProperties>
</file>