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8" d="100"/>
          <a:sy n="58" d="100"/>
        </p:scale>
        <p:origin x="96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28F082-52D7-49A3-AFD9-18D6D0D9F457}"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A010D-0C69-4784-A013-B1E83CF21F5E}" type="slidenum">
              <a:rPr lang="en-US" smtClean="0"/>
              <a:t>‹#›</a:t>
            </a:fld>
            <a:endParaRPr lang="en-US"/>
          </a:p>
        </p:txBody>
      </p:sp>
    </p:spTree>
    <p:extLst>
      <p:ext uri="{BB962C8B-B14F-4D97-AF65-F5344CB8AC3E}">
        <p14:creationId xmlns:p14="http://schemas.microsoft.com/office/powerpoint/2010/main" val="1861694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28F082-52D7-49A3-AFD9-18D6D0D9F457}"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A010D-0C69-4784-A013-B1E83CF21F5E}" type="slidenum">
              <a:rPr lang="en-US" smtClean="0"/>
              <a:t>‹#›</a:t>
            </a:fld>
            <a:endParaRPr lang="en-US"/>
          </a:p>
        </p:txBody>
      </p:sp>
    </p:spTree>
    <p:extLst>
      <p:ext uri="{BB962C8B-B14F-4D97-AF65-F5344CB8AC3E}">
        <p14:creationId xmlns:p14="http://schemas.microsoft.com/office/powerpoint/2010/main" val="179110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28F082-52D7-49A3-AFD9-18D6D0D9F457}"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A010D-0C69-4784-A013-B1E83CF21F5E}" type="slidenum">
              <a:rPr lang="en-US" smtClean="0"/>
              <a:t>‹#›</a:t>
            </a:fld>
            <a:endParaRPr lang="en-US"/>
          </a:p>
        </p:txBody>
      </p:sp>
    </p:spTree>
    <p:extLst>
      <p:ext uri="{BB962C8B-B14F-4D97-AF65-F5344CB8AC3E}">
        <p14:creationId xmlns:p14="http://schemas.microsoft.com/office/powerpoint/2010/main" val="223702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28F082-52D7-49A3-AFD9-18D6D0D9F457}"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A010D-0C69-4784-A013-B1E83CF21F5E}" type="slidenum">
              <a:rPr lang="en-US" smtClean="0"/>
              <a:t>‹#›</a:t>
            </a:fld>
            <a:endParaRPr lang="en-US"/>
          </a:p>
        </p:txBody>
      </p:sp>
    </p:spTree>
    <p:extLst>
      <p:ext uri="{BB962C8B-B14F-4D97-AF65-F5344CB8AC3E}">
        <p14:creationId xmlns:p14="http://schemas.microsoft.com/office/powerpoint/2010/main" val="3564822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28F082-52D7-49A3-AFD9-18D6D0D9F457}"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A010D-0C69-4784-A013-B1E83CF21F5E}" type="slidenum">
              <a:rPr lang="en-US" smtClean="0"/>
              <a:t>‹#›</a:t>
            </a:fld>
            <a:endParaRPr lang="en-US"/>
          </a:p>
        </p:txBody>
      </p:sp>
    </p:spTree>
    <p:extLst>
      <p:ext uri="{BB962C8B-B14F-4D97-AF65-F5344CB8AC3E}">
        <p14:creationId xmlns:p14="http://schemas.microsoft.com/office/powerpoint/2010/main" val="4214581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28F082-52D7-49A3-AFD9-18D6D0D9F457}"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A010D-0C69-4784-A013-B1E83CF21F5E}" type="slidenum">
              <a:rPr lang="en-US" smtClean="0"/>
              <a:t>‹#›</a:t>
            </a:fld>
            <a:endParaRPr lang="en-US"/>
          </a:p>
        </p:txBody>
      </p:sp>
    </p:spTree>
    <p:extLst>
      <p:ext uri="{BB962C8B-B14F-4D97-AF65-F5344CB8AC3E}">
        <p14:creationId xmlns:p14="http://schemas.microsoft.com/office/powerpoint/2010/main" val="428638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28F082-52D7-49A3-AFD9-18D6D0D9F457}"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A010D-0C69-4784-A013-B1E83CF21F5E}" type="slidenum">
              <a:rPr lang="en-US" smtClean="0"/>
              <a:t>‹#›</a:t>
            </a:fld>
            <a:endParaRPr lang="en-US"/>
          </a:p>
        </p:txBody>
      </p:sp>
    </p:spTree>
    <p:extLst>
      <p:ext uri="{BB962C8B-B14F-4D97-AF65-F5344CB8AC3E}">
        <p14:creationId xmlns:p14="http://schemas.microsoft.com/office/powerpoint/2010/main" val="393130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28F082-52D7-49A3-AFD9-18D6D0D9F457}"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A010D-0C69-4784-A013-B1E83CF21F5E}" type="slidenum">
              <a:rPr lang="en-US" smtClean="0"/>
              <a:t>‹#›</a:t>
            </a:fld>
            <a:endParaRPr lang="en-US"/>
          </a:p>
        </p:txBody>
      </p:sp>
    </p:spTree>
    <p:extLst>
      <p:ext uri="{BB962C8B-B14F-4D97-AF65-F5344CB8AC3E}">
        <p14:creationId xmlns:p14="http://schemas.microsoft.com/office/powerpoint/2010/main" val="278179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28F082-52D7-49A3-AFD9-18D6D0D9F457}"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A010D-0C69-4784-A013-B1E83CF21F5E}" type="slidenum">
              <a:rPr lang="en-US" smtClean="0"/>
              <a:t>‹#›</a:t>
            </a:fld>
            <a:endParaRPr lang="en-US"/>
          </a:p>
        </p:txBody>
      </p:sp>
    </p:spTree>
    <p:extLst>
      <p:ext uri="{BB962C8B-B14F-4D97-AF65-F5344CB8AC3E}">
        <p14:creationId xmlns:p14="http://schemas.microsoft.com/office/powerpoint/2010/main" val="190463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28F082-52D7-49A3-AFD9-18D6D0D9F457}"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A010D-0C69-4784-A013-B1E83CF21F5E}" type="slidenum">
              <a:rPr lang="en-US" smtClean="0"/>
              <a:t>‹#›</a:t>
            </a:fld>
            <a:endParaRPr lang="en-US"/>
          </a:p>
        </p:txBody>
      </p:sp>
    </p:spTree>
    <p:extLst>
      <p:ext uri="{BB962C8B-B14F-4D97-AF65-F5344CB8AC3E}">
        <p14:creationId xmlns:p14="http://schemas.microsoft.com/office/powerpoint/2010/main" val="3387052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28F082-52D7-49A3-AFD9-18D6D0D9F457}"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A010D-0C69-4784-A013-B1E83CF21F5E}" type="slidenum">
              <a:rPr lang="en-US" smtClean="0"/>
              <a:t>‹#›</a:t>
            </a:fld>
            <a:endParaRPr lang="en-US"/>
          </a:p>
        </p:txBody>
      </p:sp>
    </p:spTree>
    <p:extLst>
      <p:ext uri="{BB962C8B-B14F-4D97-AF65-F5344CB8AC3E}">
        <p14:creationId xmlns:p14="http://schemas.microsoft.com/office/powerpoint/2010/main" val="101673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8F082-52D7-49A3-AFD9-18D6D0D9F457}" type="datetimeFigureOut">
              <a:rPr lang="en-US" smtClean="0"/>
              <a:t>9/26/2023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A010D-0C69-4784-A013-B1E83CF21F5E}" type="slidenum">
              <a:rPr lang="en-US" smtClean="0"/>
              <a:t>‹#›</a:t>
            </a:fld>
            <a:endParaRPr lang="en-US"/>
          </a:p>
        </p:txBody>
      </p:sp>
    </p:spTree>
    <p:extLst>
      <p:ext uri="{BB962C8B-B14F-4D97-AF65-F5344CB8AC3E}">
        <p14:creationId xmlns:p14="http://schemas.microsoft.com/office/powerpoint/2010/main" val="822961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79834"/>
            <a:ext cx="9144000" cy="5748950"/>
          </a:xfrm>
        </p:spPr>
        <p:txBody>
          <a:bodyPr/>
          <a:lstStyle/>
          <a:p>
            <a:r>
              <a:rPr lang="en-US" sz="4000" b="1" dirty="0" smtClean="0">
                <a:latin typeface="Arial" panose="020B0604020202020204" pitchFamily="34" charset="0"/>
                <a:cs typeface="Arial" panose="020B0604020202020204" pitchFamily="34" charset="0"/>
              </a:rPr>
              <a:t>GOLDEN RATIO</a:t>
            </a:r>
          </a:p>
          <a:p>
            <a:pPr algn="l"/>
            <a:r>
              <a:rPr lang="en-US" sz="4000" b="1" dirty="0" smtClean="0">
                <a:latin typeface="Arial" panose="020B0604020202020204" pitchFamily="34" charset="0"/>
                <a:cs typeface="Arial" panose="020B0604020202020204" pitchFamily="34" charset="0"/>
              </a:rPr>
              <a:t>Purpose of Code:</a:t>
            </a:r>
          </a:p>
          <a:p>
            <a:pPr algn="l"/>
            <a:r>
              <a:rPr lang="en-US" sz="2000" dirty="0">
                <a:latin typeface="Arial" panose="020B0604020202020204" pitchFamily="34" charset="0"/>
                <a:cs typeface="Arial" panose="020B0604020202020204" pitchFamily="34" charset="0"/>
              </a:rPr>
              <a:t>A golden rectangle is a special type of rectangle where the ratio of its longer side to its shorter side is approximately 1.618, which is known as the golden ratio (φ</a:t>
            </a:r>
            <a:r>
              <a:rPr lang="en-US" sz="2000" dirty="0" smtClean="0">
                <a:latin typeface="Arial" panose="020B0604020202020204" pitchFamily="34" charset="0"/>
                <a:cs typeface="Arial" panose="020B0604020202020204" pitchFamily="34" charset="0"/>
              </a:rPr>
              <a:t>).Code </a:t>
            </a:r>
            <a:r>
              <a:rPr lang="en-US" sz="2000" dirty="0">
                <a:latin typeface="Arial" panose="020B0604020202020204" pitchFamily="34" charset="0"/>
                <a:cs typeface="Arial" panose="020B0604020202020204" pitchFamily="34" charset="0"/>
              </a:rPr>
              <a:t>is designed to create a sequence of golden rectangles and display them. The idea is to start with one large golden rectangle that fits the screen and progressively create smaller ones, maintaining the same golden ratio in each </a:t>
            </a:r>
            <a:r>
              <a:rPr lang="en-US" sz="2000" dirty="0" smtClean="0">
                <a:latin typeface="Arial" panose="020B0604020202020204" pitchFamily="34" charset="0"/>
                <a:cs typeface="Arial" panose="020B0604020202020204" pitchFamily="34" charset="0"/>
              </a:rPr>
              <a:t>step, I start with </a:t>
            </a:r>
            <a:r>
              <a:rPr lang="en-US" sz="2000" dirty="0">
                <a:latin typeface="Arial" panose="020B0604020202020204" pitchFamily="34" charset="0"/>
                <a:cs typeface="Arial" panose="020B0604020202020204" pitchFamily="34" charset="0"/>
              </a:rPr>
              <a:t>a large golden rectangle and then repeatedly make it smaller while keeping the same aspect ratio (the golden ratio). This creates a visual regression where each new rectangle is a scaled-down version of the previous one</a:t>
            </a:r>
            <a:r>
              <a:rPr lang="en-US" sz="2000" dirty="0" smtClean="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I</a:t>
            </a:r>
            <a:r>
              <a:rPr lang="en-US" sz="2000" dirty="0" smtClean="0">
                <a:latin typeface="Arial" panose="020B0604020202020204" pitchFamily="34" charset="0"/>
                <a:cs typeface="Arial" panose="020B0604020202020204" pitchFamily="34" charset="0"/>
              </a:rPr>
              <a:t>'ve </a:t>
            </a:r>
            <a:r>
              <a:rPr lang="en-US" sz="2000" dirty="0">
                <a:latin typeface="Arial" panose="020B0604020202020204" pitchFamily="34" charset="0"/>
                <a:cs typeface="Arial" panose="020B0604020202020204" pitchFamily="34" charset="0"/>
              </a:rPr>
              <a:t>added a nice touch by changing the color of each rectangle in the sequence, gradually transitioning from black to various shades of gray as the rectangles get smaller. This adds a visually appealing aspect to the progression.</a:t>
            </a:r>
          </a:p>
          <a:p>
            <a:r>
              <a:rPr lang="en-US" sz="2000" dirty="0" smtClean="0"/>
              <a:t/>
            </a:r>
            <a:br>
              <a:rPr lang="en-US" sz="2000" dirty="0" smtClean="0"/>
            </a:b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994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9371" y="1"/>
            <a:ext cx="9144000" cy="6585856"/>
          </a:xfrm>
          <a:blipFill>
            <a:blip r:embed="rId2"/>
            <a:tile tx="0" ty="0" sx="100000" sy="100000" flip="none" algn="tl"/>
          </a:blipFill>
        </p:spPr>
        <p:txBody>
          <a:bodyPr>
            <a:normAutofit fontScale="85000" lnSpcReduction="20000"/>
          </a:bodyPr>
          <a:lstStyle/>
          <a:p>
            <a:pPr algn="l"/>
            <a:endParaRPr lang="en-US" sz="4700" b="1" dirty="0" smtClean="0"/>
          </a:p>
          <a:p>
            <a:pPr algn="l"/>
            <a:r>
              <a:rPr lang="en-US" sz="4700" b="1" dirty="0" smtClean="0"/>
              <a:t>Code Explanation:</a:t>
            </a:r>
            <a:endParaRPr kumimoji="0" lang="en-US" sz="47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endParaRPr>
          </a:p>
          <a:p>
            <a:pPr lvl="0" algn="l" eaLnBrk="0" fontAlgn="base" hangingPunct="0">
              <a:lnSpc>
                <a:spcPct val="100000"/>
              </a:lnSpc>
              <a:spcBef>
                <a:spcPct val="0"/>
              </a:spcBef>
              <a:spcAft>
                <a:spcPct val="0"/>
              </a:spcAft>
            </a:pP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algn="l" eaLnBrk="0" fontAlgn="base" hangingPunct="0">
              <a:lnSpc>
                <a:spcPct val="100000"/>
              </a:lnSpc>
              <a:spcBef>
                <a:spcPct val="0"/>
              </a:spcBef>
              <a:spcAft>
                <a:spcPct val="0"/>
              </a:spcAft>
            </a:pPr>
            <a:r>
              <a:rPr kumimoji="0" lang="en-US" sz="22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drawGoldenRectangle</a:t>
            </a:r>
            <a:r>
              <a:rPr kumimoji="0" lang="en-US" sz="22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Function</a:t>
            </a: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This function is responsible for drawing a single golden rectangle with specified parameters. It sets the drawing color based on the given </a:t>
            </a:r>
            <a:r>
              <a:rPr kumimoji="0" lang="en-US" sz="22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r</a:t>
            </a: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a:t>
            </a:r>
            <a:r>
              <a:rPr kumimoji="0" lang="en-US" sz="22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g</a:t>
            </a: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and </a:t>
            </a:r>
            <a:r>
              <a:rPr kumimoji="0" lang="en-US" sz="22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b</a:t>
            </a: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values, and then it uses </a:t>
            </a:r>
            <a:r>
              <a:rPr kumimoji="0" lang="en-US" sz="22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glBegin</a:t>
            </a: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and </a:t>
            </a:r>
            <a:r>
              <a:rPr kumimoji="0" lang="en-US" sz="22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glEnd</a:t>
            </a: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to define the rectangle's vertices.</a:t>
            </a:r>
          </a:p>
          <a:p>
            <a:pPr lvl="0" algn="l" eaLnBrk="0" fontAlgn="base" hangingPunct="0">
              <a:lnSpc>
                <a:spcPct val="100000"/>
              </a:lnSpc>
              <a:spcBef>
                <a:spcPct val="0"/>
              </a:spcBef>
              <a:spcAft>
                <a:spcPct val="0"/>
              </a:spcAft>
              <a:buFontTx/>
              <a:buAutoNum type="arabicPeriod"/>
            </a:pPr>
            <a:endPar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endParaRPr>
          </a:p>
          <a:p>
            <a:pPr lvl="0" algn="l" eaLnBrk="0" fontAlgn="base" hangingPunct="0">
              <a:lnSpc>
                <a:spcPct val="100000"/>
              </a:lnSpc>
              <a:spcBef>
                <a:spcPct val="0"/>
              </a:spcBef>
              <a:spcAft>
                <a:spcPct val="0"/>
              </a:spcAft>
            </a:pPr>
            <a:r>
              <a:rPr kumimoji="0" lang="en-US" sz="22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display Function</a:t>
            </a: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This is the display callback function that gets called to render the scene. It does the following:</a:t>
            </a:r>
          </a:p>
          <a:p>
            <a:pPr lvl="1" algn="l" eaLnBrk="0" fontAlgn="base" hangingPunct="0">
              <a:lnSpc>
                <a:spcPct val="100000"/>
              </a:lnSpc>
              <a:spcBef>
                <a:spcPct val="0"/>
              </a:spcBef>
              <a:spcAft>
                <a:spcPct val="0"/>
              </a:spcAft>
              <a:buFontTx/>
              <a:buChar char="•"/>
            </a:pP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Clears the OpenGL color buffer (</a:t>
            </a:r>
            <a:r>
              <a:rPr kumimoji="0" lang="en-US" sz="22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glClear</a:t>
            </a: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to prepare for drawing.</a:t>
            </a:r>
          </a:p>
          <a:p>
            <a:pPr lvl="1" algn="l" eaLnBrk="0" fontAlgn="base" hangingPunct="0">
              <a:lnSpc>
                <a:spcPct val="100000"/>
              </a:lnSpc>
              <a:spcBef>
                <a:spcPct val="0"/>
              </a:spcBef>
              <a:spcAft>
                <a:spcPct val="0"/>
              </a:spcAft>
              <a:buFontTx/>
              <a:buChar char="•"/>
            </a:pP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Sets up the projection matrix and coordinate system.</a:t>
            </a:r>
          </a:p>
          <a:p>
            <a:pPr lvl="1" algn="l" eaLnBrk="0" fontAlgn="base" hangingPunct="0">
              <a:lnSpc>
                <a:spcPct val="100000"/>
              </a:lnSpc>
              <a:spcBef>
                <a:spcPct val="0"/>
              </a:spcBef>
              <a:spcAft>
                <a:spcPct val="0"/>
              </a:spcAft>
              <a:buFontTx/>
              <a:buChar char="•"/>
            </a:pP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Initializes the initial center and size for the golden rectangle.</a:t>
            </a:r>
          </a:p>
          <a:p>
            <a:pPr lvl="1" algn="l" eaLnBrk="0" fontAlgn="base" hangingPunct="0">
              <a:lnSpc>
                <a:spcPct val="100000"/>
              </a:lnSpc>
              <a:spcBef>
                <a:spcPct val="0"/>
              </a:spcBef>
              <a:spcAft>
                <a:spcPct val="0"/>
              </a:spcAft>
              <a:buFontTx/>
              <a:buChar char="•"/>
            </a:pP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Enters a loop that draws a sequence of golden rectangles while decreasing their size. Each rectangle is drawn using the </a:t>
            </a:r>
            <a:r>
              <a:rPr kumimoji="0" lang="en-US" sz="22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drawGoldenRectangle</a:t>
            </a: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function with a black color.</a:t>
            </a:r>
          </a:p>
          <a:p>
            <a:pPr lvl="1" algn="l" eaLnBrk="0" fontAlgn="base" hangingPunct="0">
              <a:lnSpc>
                <a:spcPct val="100000"/>
              </a:lnSpc>
              <a:spcBef>
                <a:spcPct val="0"/>
              </a:spcBef>
              <a:spcAft>
                <a:spcPct val="0"/>
              </a:spcAft>
              <a:buFontTx/>
              <a:buChar char="•"/>
            </a:pP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The loop continues until </a:t>
            </a:r>
            <a:r>
              <a:rPr kumimoji="0" lang="en-US" sz="22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rectWidth</a:t>
            </a: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or </a:t>
            </a:r>
            <a:r>
              <a:rPr kumimoji="0" lang="en-US" sz="22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rectHeight</a:t>
            </a: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becomes smaller than </a:t>
            </a:r>
            <a:r>
              <a:rPr kumimoji="0" lang="en-US" sz="22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0.01f</a:t>
            </a: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a:t>
            </a:r>
          </a:p>
          <a:p>
            <a:pPr lvl="1" algn="l" eaLnBrk="0" fontAlgn="base" hangingPunct="0">
              <a:lnSpc>
                <a:spcPct val="100000"/>
              </a:lnSpc>
              <a:spcBef>
                <a:spcPct val="0"/>
              </a:spcBef>
              <a:spcAft>
                <a:spcPct val="0"/>
              </a:spcAft>
              <a:buFontTx/>
              <a:buChar char="•"/>
            </a:pP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Finally, it flushes the OpenGL commands to render the image (</a:t>
            </a:r>
            <a:r>
              <a:rPr kumimoji="0" lang="en-US" sz="2200" b="1" i="0" u="none" strike="noStrike" cap="none" normalizeH="0" baseline="0" dirty="0" err="1" smtClean="0">
                <a:ln>
                  <a:noFill/>
                </a:ln>
                <a:solidFill>
                  <a:srgbClr val="374151"/>
                </a:solidFill>
                <a:effectLst/>
                <a:latin typeface="Arial" panose="020B0604020202020204" pitchFamily="34" charset="0"/>
                <a:cs typeface="Arial" panose="020B0604020202020204" pitchFamily="34" charset="0"/>
              </a:rPr>
              <a:t>glFlush</a:t>
            </a: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a:t>
            </a:r>
          </a:p>
          <a:p>
            <a:pPr lvl="1" algn="l" eaLnBrk="0" fontAlgn="base" hangingPunct="0">
              <a:lnSpc>
                <a:spcPct val="100000"/>
              </a:lnSpc>
              <a:spcBef>
                <a:spcPct val="0"/>
              </a:spcBef>
              <a:spcAft>
                <a:spcPct val="0"/>
              </a:spcAft>
              <a:buFontTx/>
              <a:buChar char="•"/>
            </a:pPr>
            <a:endPar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endParaRPr>
          </a:p>
          <a:p>
            <a:pPr lvl="0" algn="l" eaLnBrk="0" fontAlgn="base" hangingPunct="0">
              <a:lnSpc>
                <a:spcPct val="100000"/>
              </a:lnSpc>
              <a:spcBef>
                <a:spcPct val="0"/>
              </a:spcBef>
              <a:spcAft>
                <a:spcPct val="0"/>
              </a:spcAft>
            </a:pPr>
            <a:r>
              <a:rPr kumimoji="0" lang="en-US" sz="22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main Function</a:t>
            </a: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This is the main entry point of your program:</a:t>
            </a:r>
          </a:p>
          <a:p>
            <a:pPr lvl="1" algn="l" eaLnBrk="0" fontAlgn="base" hangingPunct="0">
              <a:lnSpc>
                <a:spcPct val="100000"/>
              </a:lnSpc>
              <a:spcBef>
                <a:spcPct val="0"/>
              </a:spcBef>
              <a:spcAft>
                <a:spcPct val="0"/>
              </a:spcAft>
              <a:buFontTx/>
              <a:buChar char="•"/>
            </a:pP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It initializes GLUT and creates a window with specified dimensions.</a:t>
            </a:r>
          </a:p>
          <a:p>
            <a:pPr lvl="1" algn="l" eaLnBrk="0" fontAlgn="base" hangingPunct="0">
              <a:lnSpc>
                <a:spcPct val="100000"/>
              </a:lnSpc>
              <a:spcBef>
                <a:spcPct val="0"/>
              </a:spcBef>
              <a:spcAft>
                <a:spcPct val="0"/>
              </a:spcAft>
              <a:buFontTx/>
              <a:buChar char="•"/>
            </a:pP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Sets the display function callback to </a:t>
            </a:r>
            <a:r>
              <a:rPr kumimoji="0" lang="en-US" sz="2200" b="1"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display</a:t>
            </a: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 which will be called whenever the window needs to be redrawn.</a:t>
            </a:r>
          </a:p>
          <a:p>
            <a:pPr lvl="1" algn="l" eaLnBrk="0" fontAlgn="base" hangingPunct="0">
              <a:lnSpc>
                <a:spcPct val="100000"/>
              </a:lnSpc>
              <a:spcBef>
                <a:spcPct val="0"/>
              </a:spcBef>
              <a:spcAft>
                <a:spcPct val="0"/>
              </a:spcAft>
              <a:buFontTx/>
              <a:buChar char="•"/>
            </a:pPr>
            <a:r>
              <a:rPr kumimoji="0" lang="en-US" sz="2200" b="0" i="0" u="none" strike="noStrike" cap="none" normalizeH="0" baseline="0" dirty="0" smtClean="0">
                <a:ln>
                  <a:noFill/>
                </a:ln>
                <a:solidFill>
                  <a:srgbClr val="374151"/>
                </a:solidFill>
                <a:effectLst/>
                <a:latin typeface="Arial" panose="020B0604020202020204" pitchFamily="34" charset="0"/>
                <a:cs typeface="Arial" panose="020B0604020202020204" pitchFamily="34" charset="0"/>
              </a:rPr>
              <a:t>Enters the GLUT main loop, where it listens for events and handles rendering.</a:t>
            </a:r>
          </a:p>
          <a:p>
            <a:endParaRPr lang="en-US" sz="1800" dirty="0" smtClean="0"/>
          </a:p>
          <a:p>
            <a:endParaRPr lang="en-US" sz="1800" dirty="0" smtClean="0"/>
          </a:p>
          <a:p>
            <a:endParaRPr lang="en-US" dirty="0" smtClean="0"/>
          </a:p>
          <a:p>
            <a:endParaRPr lang="en-US" dirty="0"/>
          </a:p>
        </p:txBody>
      </p:sp>
      <p:sp>
        <p:nvSpPr>
          <p:cNvPr id="5" name="Rectangle 1"/>
          <p:cNvSpPr>
            <a:spLocks noChangeArrowheads="1"/>
          </p:cNvSpPr>
          <p:nvPr/>
        </p:nvSpPr>
        <p:spPr bwMode="auto">
          <a:xfrm>
            <a:off x="1045029" y="3159262"/>
            <a:ext cx="65" cy="80073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r>
            <a:br>
              <a:rPr kumimoji="0" lang="en-US" sz="800" b="0" i="0" u="none" strike="noStrike" cap="none" normalizeH="0" baseline="0" dirty="0" smtClean="0">
                <a:ln>
                  <a:noFill/>
                </a:ln>
                <a:solidFill>
                  <a:schemeClr val="tx1"/>
                </a:solidFill>
                <a:effectLst/>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171767"/>
            <a:ext cx="65" cy="80073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r>
            <a:br>
              <a:rPr kumimoji="0" lang="en-US" sz="800" b="0" i="0" u="none" strike="noStrike" cap="none" normalizeH="0" baseline="0" dirty="0" smtClean="0">
                <a:ln>
                  <a:noFill/>
                </a:ln>
                <a:solidFill>
                  <a:schemeClr val="tx1"/>
                </a:solidFill>
                <a:effectLst/>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757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384</Words>
  <Application>Microsoft Office PowerPoint</Application>
  <PresentationFormat>Widescreen</PresentationFormat>
  <Paragraphs>25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cp:revision>
  <dcterms:created xsi:type="dcterms:W3CDTF">2023-09-25T21:42:27Z</dcterms:created>
  <dcterms:modified xsi:type="dcterms:W3CDTF">2023-09-25T21:50:36Z</dcterms:modified>
</cp:coreProperties>
</file>