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4" d="100"/>
          <a:sy n="64" d="100"/>
        </p:scale>
        <p:origin x="748"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CB948E4-017D-468B-B837-1DF463ED797C}"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A6EC7F-2716-4D51-8FA8-DCD8E49E0675}" type="slidenum">
              <a:rPr lang="en-US" smtClean="0"/>
              <a:t>‹#›</a:t>
            </a:fld>
            <a:endParaRPr lang="en-US"/>
          </a:p>
        </p:txBody>
      </p:sp>
    </p:spTree>
    <p:extLst>
      <p:ext uri="{BB962C8B-B14F-4D97-AF65-F5344CB8AC3E}">
        <p14:creationId xmlns:p14="http://schemas.microsoft.com/office/powerpoint/2010/main" val="4101544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B948E4-017D-468B-B837-1DF463ED797C}"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A6EC7F-2716-4D51-8FA8-DCD8E49E0675}" type="slidenum">
              <a:rPr lang="en-US" smtClean="0"/>
              <a:t>‹#›</a:t>
            </a:fld>
            <a:endParaRPr lang="en-US"/>
          </a:p>
        </p:txBody>
      </p:sp>
    </p:spTree>
    <p:extLst>
      <p:ext uri="{BB962C8B-B14F-4D97-AF65-F5344CB8AC3E}">
        <p14:creationId xmlns:p14="http://schemas.microsoft.com/office/powerpoint/2010/main" val="2186125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B948E4-017D-468B-B837-1DF463ED797C}"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A6EC7F-2716-4D51-8FA8-DCD8E49E0675}" type="slidenum">
              <a:rPr lang="en-US" smtClean="0"/>
              <a:t>‹#›</a:t>
            </a:fld>
            <a:endParaRPr lang="en-US"/>
          </a:p>
        </p:txBody>
      </p:sp>
    </p:spTree>
    <p:extLst>
      <p:ext uri="{BB962C8B-B14F-4D97-AF65-F5344CB8AC3E}">
        <p14:creationId xmlns:p14="http://schemas.microsoft.com/office/powerpoint/2010/main" val="504672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B948E4-017D-468B-B837-1DF463ED797C}"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A6EC7F-2716-4D51-8FA8-DCD8E49E0675}" type="slidenum">
              <a:rPr lang="en-US" smtClean="0"/>
              <a:t>‹#›</a:t>
            </a:fld>
            <a:endParaRPr lang="en-US"/>
          </a:p>
        </p:txBody>
      </p:sp>
    </p:spTree>
    <p:extLst>
      <p:ext uri="{BB962C8B-B14F-4D97-AF65-F5344CB8AC3E}">
        <p14:creationId xmlns:p14="http://schemas.microsoft.com/office/powerpoint/2010/main" val="3432233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B948E4-017D-468B-B837-1DF463ED797C}"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A6EC7F-2716-4D51-8FA8-DCD8E49E0675}" type="slidenum">
              <a:rPr lang="en-US" smtClean="0"/>
              <a:t>‹#›</a:t>
            </a:fld>
            <a:endParaRPr lang="en-US"/>
          </a:p>
        </p:txBody>
      </p:sp>
    </p:spTree>
    <p:extLst>
      <p:ext uri="{BB962C8B-B14F-4D97-AF65-F5344CB8AC3E}">
        <p14:creationId xmlns:p14="http://schemas.microsoft.com/office/powerpoint/2010/main" val="5287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CB948E4-017D-468B-B837-1DF463ED797C}"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A6EC7F-2716-4D51-8FA8-DCD8E49E0675}" type="slidenum">
              <a:rPr lang="en-US" smtClean="0"/>
              <a:t>‹#›</a:t>
            </a:fld>
            <a:endParaRPr lang="en-US"/>
          </a:p>
        </p:txBody>
      </p:sp>
    </p:spTree>
    <p:extLst>
      <p:ext uri="{BB962C8B-B14F-4D97-AF65-F5344CB8AC3E}">
        <p14:creationId xmlns:p14="http://schemas.microsoft.com/office/powerpoint/2010/main" val="484222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CB948E4-017D-468B-B837-1DF463ED797C}" type="datetimeFigureOut">
              <a:rPr lang="en-US" smtClean="0"/>
              <a:t>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A6EC7F-2716-4D51-8FA8-DCD8E49E0675}" type="slidenum">
              <a:rPr lang="en-US" smtClean="0"/>
              <a:t>‹#›</a:t>
            </a:fld>
            <a:endParaRPr lang="en-US"/>
          </a:p>
        </p:txBody>
      </p:sp>
    </p:spTree>
    <p:extLst>
      <p:ext uri="{BB962C8B-B14F-4D97-AF65-F5344CB8AC3E}">
        <p14:creationId xmlns:p14="http://schemas.microsoft.com/office/powerpoint/2010/main" val="2844982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CB948E4-017D-468B-B837-1DF463ED797C}" type="datetimeFigureOut">
              <a:rPr lang="en-US" smtClean="0"/>
              <a:t>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A6EC7F-2716-4D51-8FA8-DCD8E49E0675}" type="slidenum">
              <a:rPr lang="en-US" smtClean="0"/>
              <a:t>‹#›</a:t>
            </a:fld>
            <a:endParaRPr lang="en-US"/>
          </a:p>
        </p:txBody>
      </p:sp>
    </p:spTree>
    <p:extLst>
      <p:ext uri="{BB962C8B-B14F-4D97-AF65-F5344CB8AC3E}">
        <p14:creationId xmlns:p14="http://schemas.microsoft.com/office/powerpoint/2010/main" val="2067697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B948E4-017D-468B-B837-1DF463ED797C}" type="datetimeFigureOut">
              <a:rPr lang="en-US" smtClean="0"/>
              <a:t>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A6EC7F-2716-4D51-8FA8-DCD8E49E0675}" type="slidenum">
              <a:rPr lang="en-US" smtClean="0"/>
              <a:t>‹#›</a:t>
            </a:fld>
            <a:endParaRPr lang="en-US"/>
          </a:p>
        </p:txBody>
      </p:sp>
    </p:spTree>
    <p:extLst>
      <p:ext uri="{BB962C8B-B14F-4D97-AF65-F5344CB8AC3E}">
        <p14:creationId xmlns:p14="http://schemas.microsoft.com/office/powerpoint/2010/main" val="3920908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B948E4-017D-468B-B837-1DF463ED797C}"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A6EC7F-2716-4D51-8FA8-DCD8E49E0675}" type="slidenum">
              <a:rPr lang="en-US" smtClean="0"/>
              <a:t>‹#›</a:t>
            </a:fld>
            <a:endParaRPr lang="en-US"/>
          </a:p>
        </p:txBody>
      </p:sp>
    </p:spTree>
    <p:extLst>
      <p:ext uri="{BB962C8B-B14F-4D97-AF65-F5344CB8AC3E}">
        <p14:creationId xmlns:p14="http://schemas.microsoft.com/office/powerpoint/2010/main" val="646353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B948E4-017D-468B-B837-1DF463ED797C}"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A6EC7F-2716-4D51-8FA8-DCD8E49E0675}" type="slidenum">
              <a:rPr lang="en-US" smtClean="0"/>
              <a:t>‹#›</a:t>
            </a:fld>
            <a:endParaRPr lang="en-US"/>
          </a:p>
        </p:txBody>
      </p:sp>
    </p:spTree>
    <p:extLst>
      <p:ext uri="{BB962C8B-B14F-4D97-AF65-F5344CB8AC3E}">
        <p14:creationId xmlns:p14="http://schemas.microsoft.com/office/powerpoint/2010/main" val="137012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B948E4-017D-468B-B837-1DF463ED797C}" type="datetimeFigureOut">
              <a:rPr lang="en-US" smtClean="0"/>
              <a:t>11/6/2023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A6EC7F-2716-4D51-8FA8-DCD8E49E0675}" type="slidenum">
              <a:rPr lang="en-US" smtClean="0"/>
              <a:t>‹#›</a:t>
            </a:fld>
            <a:endParaRPr lang="en-US"/>
          </a:p>
        </p:txBody>
      </p:sp>
    </p:spTree>
    <p:extLst>
      <p:ext uri="{BB962C8B-B14F-4D97-AF65-F5344CB8AC3E}">
        <p14:creationId xmlns:p14="http://schemas.microsoft.com/office/powerpoint/2010/main" val="1999780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200967"/>
            <a:ext cx="9144000" cy="6571622"/>
          </a:xfrm>
        </p:spPr>
        <p:txBody>
          <a:bodyPr>
            <a:normAutofit fontScale="70000" lnSpcReduction="20000"/>
          </a:bodyPr>
          <a:lstStyle/>
          <a:p>
            <a:r>
              <a:rPr lang="en-US" sz="3600" b="1" u="sng" dirty="0" smtClean="0"/>
              <a:t>MARIO GAME</a:t>
            </a:r>
          </a:p>
          <a:p>
            <a:pPr algn="l"/>
            <a:r>
              <a:rPr lang="en-US" sz="2900" dirty="0"/>
              <a:t>Mario game involves various components and functionalities. Here's an explanation of the key elements</a:t>
            </a:r>
            <a:r>
              <a:rPr lang="en-US" sz="2900" dirty="0" smtClean="0"/>
              <a:t>:</a:t>
            </a:r>
          </a:p>
          <a:p>
            <a:pPr algn="l"/>
            <a:r>
              <a:rPr lang="en-US" sz="2900" b="1" dirty="0"/>
              <a:t>1. Game Initialization</a:t>
            </a:r>
          </a:p>
          <a:p>
            <a:pPr algn="l"/>
            <a:r>
              <a:rPr lang="en-US" sz="2900" dirty="0"/>
              <a:t>At the start, the game initializes the necessary components: the game window, the game loop, and sets up all required variables and resources. This includes creating the game window, loading assets (such as images, sounds), setting up the game loop for continuous updates, and initializing variables for the player character, enemies, platforms, and other game elements.</a:t>
            </a:r>
          </a:p>
          <a:p>
            <a:pPr algn="l"/>
            <a:r>
              <a:rPr lang="en-US" sz="2900" b="1" dirty="0"/>
              <a:t>2. Player Character (Mario)</a:t>
            </a:r>
          </a:p>
          <a:p>
            <a:pPr algn="l"/>
            <a:r>
              <a:rPr lang="en-US" sz="2900" dirty="0"/>
              <a:t>Mario is the main character controlled by the player. The player can move Mario left, right, and make him jump. Mario's movements need to be smooth and responsive, with jumping and running animations. Mario's interactions with the environment include jumping on enemies to defeat them, collecting coins, and navigating various obstacles</a:t>
            </a:r>
            <a:r>
              <a:rPr lang="en-US" sz="2900" dirty="0" smtClean="0"/>
              <a:t>.</a:t>
            </a:r>
          </a:p>
          <a:p>
            <a:pPr algn="l"/>
            <a:r>
              <a:rPr lang="en-US" sz="2900" b="1" dirty="0"/>
              <a:t>3. Environment and Level Design</a:t>
            </a:r>
          </a:p>
          <a:p>
            <a:pPr algn="l"/>
            <a:r>
              <a:rPr lang="en-US" sz="2900" dirty="0"/>
              <a:t>The game environment includes platforms, obstacles, enemies, and power-ups. Level design is crucial in Mario games, with platforms of varying heights, moving platforms, obstacles like pits or spikes, and enemies with distinct behaviors. The level progresses horizontally and occasionally vertically, presenting challenges and requiring skillful jumps to progress.</a:t>
            </a:r>
          </a:p>
          <a:p>
            <a:pPr algn="l"/>
            <a:r>
              <a:rPr lang="en-US" sz="2600" dirty="0" smtClean="0"/>
              <a:t/>
            </a:r>
            <a:br>
              <a:rPr lang="en-US" sz="2600" dirty="0" smtClean="0"/>
            </a:br>
            <a:endParaRPr lang="en-US" sz="2600" dirty="0"/>
          </a:p>
          <a:p>
            <a:pPr algn="l"/>
            <a:r>
              <a:rPr lang="en-US" sz="2600" dirty="0" smtClean="0"/>
              <a:t/>
            </a:r>
            <a:br>
              <a:rPr lang="en-US" sz="2600" dirty="0" smtClean="0"/>
            </a:br>
            <a:endParaRPr lang="en-US" sz="2600" b="1" u="sng" dirty="0"/>
          </a:p>
        </p:txBody>
      </p:sp>
    </p:spTree>
    <p:extLst>
      <p:ext uri="{BB962C8B-B14F-4D97-AF65-F5344CB8AC3E}">
        <p14:creationId xmlns:p14="http://schemas.microsoft.com/office/powerpoint/2010/main" val="2738662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Rectangle 1"/>
          <p:cNvSpPr/>
          <p:nvPr/>
        </p:nvSpPr>
        <p:spPr>
          <a:xfrm>
            <a:off x="504131" y="407653"/>
            <a:ext cx="10329706" cy="7294305"/>
          </a:xfrm>
          <a:prstGeom prst="rect">
            <a:avLst/>
          </a:prstGeom>
        </p:spPr>
        <p:txBody>
          <a:bodyPr wrap="square">
            <a:spAutoFit/>
          </a:bodyPr>
          <a:lstStyle/>
          <a:p>
            <a:r>
              <a:rPr lang="en-US" sz="2000" b="1" i="0" dirty="0" smtClean="0">
                <a:effectLst/>
              </a:rPr>
              <a:t>4. Collision Detection and Physics</a:t>
            </a:r>
          </a:p>
          <a:p>
            <a:r>
              <a:rPr lang="en-US" sz="2000" b="0" i="0" dirty="0" smtClean="0">
                <a:solidFill>
                  <a:srgbClr val="374151"/>
                </a:solidFill>
                <a:effectLst/>
              </a:rPr>
              <a:t>Collision detection is fundamental to Mario's interactions with the environment. It includes detecting when Mario collides with platforms, enemies, power-ups, and the terrain. Additionally, implementing basic physics for gravity, jumping, and momentum is necessary to create a realistic and engaging gameplay experience.</a:t>
            </a:r>
          </a:p>
          <a:p>
            <a:endParaRPr lang="en-US" sz="2000" dirty="0">
              <a:solidFill>
                <a:srgbClr val="374151"/>
              </a:solidFill>
            </a:endParaRPr>
          </a:p>
          <a:p>
            <a:endParaRPr lang="en-US" sz="2000" b="0" i="0" dirty="0" smtClean="0">
              <a:solidFill>
                <a:srgbClr val="374151"/>
              </a:solidFill>
              <a:effectLst/>
            </a:endParaRPr>
          </a:p>
          <a:p>
            <a:r>
              <a:rPr lang="en-US" sz="2000" b="1" i="0" dirty="0" smtClean="0">
                <a:effectLst/>
              </a:rPr>
              <a:t>5. Scoring and Game Mechanics</a:t>
            </a:r>
          </a:p>
          <a:p>
            <a:r>
              <a:rPr lang="en-US" sz="2000" b="0" i="0" dirty="0" smtClean="0">
                <a:solidFill>
                  <a:srgbClr val="374151"/>
                </a:solidFill>
                <a:effectLst/>
              </a:rPr>
              <a:t>Players score points by collecting coins, defeating enemies, and reaching the end of a level. Extra lives, gained through point accumulation or finding 1-Up mushrooms, provide additional chances if the player loses a life. Power-ups like mushrooms, fire flowers, and stars add variety to gameplay.</a:t>
            </a:r>
          </a:p>
          <a:p>
            <a:endParaRPr lang="en-US" sz="2000" dirty="0">
              <a:solidFill>
                <a:srgbClr val="374151"/>
              </a:solidFill>
            </a:endParaRPr>
          </a:p>
          <a:p>
            <a:endParaRPr lang="en-US" sz="2000" b="0" i="0" dirty="0" smtClean="0">
              <a:solidFill>
                <a:srgbClr val="374151"/>
              </a:solidFill>
              <a:effectLst/>
            </a:endParaRPr>
          </a:p>
          <a:p>
            <a:r>
              <a:rPr lang="en-US" sz="2000" b="1" i="0" dirty="0" smtClean="0">
                <a:effectLst/>
              </a:rPr>
              <a:t>6. Enemy Behavior and AI</a:t>
            </a:r>
          </a:p>
          <a:p>
            <a:r>
              <a:rPr lang="en-US" sz="2000" b="0" i="0" dirty="0" smtClean="0">
                <a:solidFill>
                  <a:srgbClr val="374151"/>
                </a:solidFill>
                <a:effectLst/>
              </a:rPr>
              <a:t>Enemies in the game should have distinct behaviors. Some may move back and forth on platforms, while others might chase Mario or move in patterns. The game needs to handle interactions when Mario jumps on enemies, defeating them, or when Mario is hit by an enemy.</a:t>
            </a:r>
          </a:p>
          <a:p>
            <a:r>
              <a:rPr lang="en-US" dirty="0" smtClean="0"/>
              <a:t/>
            </a:r>
            <a:br>
              <a:rPr lang="en-US" dirty="0" smtClean="0"/>
            </a:br>
            <a:endParaRPr lang="en-US" b="0" i="0" dirty="0" smtClean="0">
              <a:solidFill>
                <a:srgbClr val="374151"/>
              </a:solidFill>
              <a:effectLst/>
              <a:latin typeface="Söhne"/>
            </a:endParaRPr>
          </a:p>
          <a:p>
            <a:endParaRPr lang="en-US" dirty="0">
              <a:solidFill>
                <a:srgbClr val="374151"/>
              </a:solidFill>
              <a:latin typeface="Söhne"/>
            </a:endParaRPr>
          </a:p>
          <a:p>
            <a:endParaRPr lang="en-US" b="0" i="0" dirty="0" smtClean="0">
              <a:solidFill>
                <a:srgbClr val="374151"/>
              </a:solidFill>
              <a:effectLst/>
              <a:latin typeface="Söhne"/>
            </a:endParaRPr>
          </a:p>
          <a:p>
            <a:r>
              <a:rPr lang="en-US" dirty="0" smtClean="0"/>
              <a:t/>
            </a:r>
            <a:br>
              <a:rPr lang="en-US" dirty="0" smtClean="0"/>
            </a:br>
            <a:endParaRPr lang="en-US" dirty="0"/>
          </a:p>
        </p:txBody>
      </p:sp>
    </p:spTree>
    <p:extLst>
      <p:ext uri="{BB962C8B-B14F-4D97-AF65-F5344CB8AC3E}">
        <p14:creationId xmlns:p14="http://schemas.microsoft.com/office/powerpoint/2010/main" val="39325729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Rectangle 3"/>
          <p:cNvSpPr/>
          <p:nvPr/>
        </p:nvSpPr>
        <p:spPr>
          <a:xfrm>
            <a:off x="735495" y="1166843"/>
            <a:ext cx="10207487" cy="4401205"/>
          </a:xfrm>
          <a:prstGeom prst="rect">
            <a:avLst/>
          </a:prstGeom>
        </p:spPr>
        <p:txBody>
          <a:bodyPr wrap="square">
            <a:spAutoFit/>
          </a:bodyPr>
          <a:lstStyle/>
          <a:p>
            <a:r>
              <a:rPr lang="en-US" sz="2000" b="1" dirty="0" smtClean="0"/>
              <a:t>7. Audio and Visuals</a:t>
            </a:r>
          </a:p>
          <a:p>
            <a:r>
              <a:rPr lang="en-US" sz="2000" dirty="0" smtClean="0"/>
              <a:t>Sound effects and music add to the overall experience. Collecting coins, jumping, defeating enemies, and completing levels should have accompanying sounds. Mario games are known for their colorful and vibrant visuals, with smooth animations for characters and environment elements.</a:t>
            </a:r>
          </a:p>
          <a:p>
            <a:pPr lvl="0" eaLnBrk="0" fontAlgn="base" hangingPunct="0">
              <a:spcBef>
                <a:spcPct val="0"/>
              </a:spcBef>
              <a:spcAft>
                <a:spcPct val="0"/>
              </a:spcAft>
            </a:pPr>
            <a:r>
              <a:rPr kumimoji="0" lang="en-US" sz="2000" b="0" i="0" u="none" strike="noStrike" cap="none" normalizeH="0" baseline="0" dirty="0" smtClean="0">
                <a:ln>
                  <a:noFill/>
                </a:ln>
                <a:solidFill>
                  <a:schemeClr val="tx1"/>
                </a:solidFill>
                <a:effectLst/>
              </a:rPr>
              <a:t>As the player completes levels, the game gets progressively harder. Reaching the end of a level unlocks the next level. If Mario loses all lives, the player receives a game-over screen with an option to restart the game or continue from a checkpoint.</a:t>
            </a:r>
          </a:p>
          <a:p>
            <a:pPr lvl="0" eaLnBrk="0" fontAlgn="base" hangingPunct="0">
              <a:spcBef>
                <a:spcPct val="0"/>
              </a:spcBef>
              <a:spcAft>
                <a:spcPct val="0"/>
              </a:spcAft>
            </a:pPr>
            <a:endParaRPr lang="en-US" sz="2000" dirty="0"/>
          </a:p>
          <a:p>
            <a:pPr lvl="0" eaLnBrk="0" fontAlgn="base" hangingPunct="0">
              <a:spcBef>
                <a:spcPct val="0"/>
              </a:spcBef>
              <a:spcAft>
                <a:spcPct val="0"/>
              </a:spcAft>
            </a:pPr>
            <a:endParaRPr kumimoji="0" lang="en-US" sz="2000" b="0" i="0" u="none" strike="noStrike" cap="none" normalizeH="0" baseline="0" dirty="0" smtClean="0">
              <a:ln>
                <a:noFill/>
              </a:ln>
              <a:solidFill>
                <a:schemeClr val="tx1"/>
              </a:solidFill>
              <a:effectLst/>
            </a:endParaRPr>
          </a:p>
          <a:p>
            <a:pPr lvl="0" eaLnBrk="0" fontAlgn="base" hangingPunct="0">
              <a:spcBef>
                <a:spcPct val="0"/>
              </a:spcBef>
              <a:spcAft>
                <a:spcPct val="0"/>
              </a:spcAft>
            </a:pPr>
            <a:r>
              <a:rPr lang="en-US" sz="2000" b="1" dirty="0" smtClean="0"/>
              <a:t>8. Level Progression and Game Over</a:t>
            </a:r>
            <a:endParaRPr kumimoji="0" lang="en-US" sz="2000" b="1"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en-US" sz="2000" b="0" i="0" u="none" strike="noStrike" cap="none" normalizeH="0" baseline="0" dirty="0" smtClean="0">
                <a:ln>
                  <a:noFill/>
                </a:ln>
                <a:solidFill>
                  <a:schemeClr val="tx1"/>
                </a:solidFill>
                <a:effectLst/>
              </a:rPr>
              <a:t>Creating a full working Mario game involves managing these and many more details to provide an engaging and fun gaming experience for players. Each element plays a crucial role in defining the essence of the Super Mario Bros experience.</a:t>
            </a:r>
            <a:endParaRPr kumimoji="0" lang="en-US" sz="20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8298665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546</Words>
  <Application>Microsoft Office PowerPoint</Application>
  <PresentationFormat>Widescreen</PresentationFormat>
  <Paragraphs>31</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Söhne</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2</cp:revision>
  <dcterms:created xsi:type="dcterms:W3CDTF">2023-11-05T20:23:21Z</dcterms:created>
  <dcterms:modified xsi:type="dcterms:W3CDTF">2023-11-05T20:27:03Z</dcterms:modified>
</cp:coreProperties>
</file>