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0972800" cy="27432000"/>
  <p:notesSz cx="10972800" cy="2743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52" y="-4072"/>
      </p:cViewPr>
      <p:guideLst>
        <p:guide orient="horz" pos="2160"/>
        <p:guide pos="2880"/>
      </p:guideLst>
    </p:cSldViewPr>
  </p:slideViewPr>
  <p:notesTextViewPr>
    <p:cViewPr>
      <p:scale>
        <a:sx n="25" d="100"/>
        <a:sy n="2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objOverTx" preserve="1" userDrawn="1">
  <p:cSld name="Title, Content over Content">
    <p:spTree>
      <p:nvGrpSpPr>
        <p:cNvPr id="1" name=""/>
        <p:cNvGrpSpPr/>
        <p:nvPr/>
      </p:nvGrpSpPr>
      <p:grpSpPr bwMode="auto">
        <a:xfrm>
          <a:off x="0" y="0"/>
          <a:ext cx="0" cy="0"/>
          <a:chOff x="0" y="0"/>
          <a:chExt cx="0" cy="0"/>
        </a:xfrm>
      </p:grpSpPr>
      <p:sp>
        <p:nvSpPr>
          <p:cNvPr id="32"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33" name="PlaceHolder 2"/>
          <p:cNvSpPr>
            <a:spLocks noGrp="1"/>
          </p:cNvSpPr>
          <p:nvPr>
            <p:ph type="body"/>
          </p:nvPr>
        </p:nvSpPr>
        <p:spPr bwMode="auto">
          <a:xfrm>
            <a:off x="548640" y="6877478"/>
            <a:ext cx="98753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4" name="PlaceHolder 3"/>
          <p:cNvSpPr>
            <a:spLocks noGrp="1"/>
          </p:cNvSpPr>
          <p:nvPr>
            <p:ph type="body"/>
          </p:nvPr>
        </p:nvSpPr>
        <p:spPr bwMode="auto">
          <a:xfrm>
            <a:off x="548640" y="15781307"/>
            <a:ext cx="98753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fourObj" preserve="1" userDrawn="1">
  <p:cSld name="Title, 4 Content">
    <p:spTree>
      <p:nvGrpSpPr>
        <p:cNvPr id="1" name=""/>
        <p:cNvGrpSpPr/>
        <p:nvPr/>
      </p:nvGrpSpPr>
      <p:grpSpPr bwMode="auto">
        <a:xfrm>
          <a:off x="0" y="0"/>
          <a:ext cx="0" cy="0"/>
          <a:chOff x="0" y="0"/>
          <a:chExt cx="0" cy="0"/>
        </a:xfrm>
      </p:grpSpPr>
      <p:sp>
        <p:nvSpPr>
          <p:cNvPr id="35"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36" name="PlaceHolder 2"/>
          <p:cNvSpPr>
            <a:spLocks noGrp="1"/>
          </p:cNvSpPr>
          <p:nvPr>
            <p:ph type="body"/>
          </p:nvPr>
        </p:nvSpPr>
        <p:spPr bwMode="auto">
          <a:xfrm>
            <a:off x="54864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7" name="PlaceHolder 3"/>
          <p:cNvSpPr>
            <a:spLocks noGrp="1"/>
          </p:cNvSpPr>
          <p:nvPr>
            <p:ph type="body"/>
          </p:nvPr>
        </p:nvSpPr>
        <p:spPr bwMode="auto">
          <a:xfrm>
            <a:off x="560898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8" name="PlaceHolder 4"/>
          <p:cNvSpPr>
            <a:spLocks noGrp="1"/>
          </p:cNvSpPr>
          <p:nvPr>
            <p:ph type="body"/>
          </p:nvPr>
        </p:nvSpPr>
        <p:spPr bwMode="auto">
          <a:xfrm>
            <a:off x="54864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9" name="PlaceHolder 5"/>
          <p:cNvSpPr>
            <a:spLocks noGrp="1"/>
          </p:cNvSpPr>
          <p:nvPr>
            <p:ph type="body"/>
          </p:nvPr>
        </p:nvSpPr>
        <p:spPr bwMode="auto">
          <a:xfrm>
            <a:off x="560898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blank" preserve="1" userDrawn="1">
  <p:cSld name="Title, 6 Content">
    <p:spTree>
      <p:nvGrpSpPr>
        <p:cNvPr id="1" name=""/>
        <p:cNvGrpSpPr/>
        <p:nvPr/>
      </p:nvGrpSpPr>
      <p:grpSpPr bwMode="auto">
        <a:xfrm>
          <a:off x="0" y="0"/>
          <a:ext cx="0" cy="0"/>
          <a:chOff x="0" y="0"/>
          <a:chExt cx="0" cy="0"/>
        </a:xfrm>
      </p:grpSpPr>
      <p:sp>
        <p:nvSpPr>
          <p:cNvPr id="40"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41" name="PlaceHolder 2"/>
          <p:cNvSpPr>
            <a:spLocks noGrp="1"/>
          </p:cNvSpPr>
          <p:nvPr>
            <p:ph type="body"/>
          </p:nvPr>
        </p:nvSpPr>
        <p:spPr bwMode="auto">
          <a:xfrm>
            <a:off x="548640" y="6877478"/>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2" name="PlaceHolder 3"/>
          <p:cNvSpPr>
            <a:spLocks noGrp="1"/>
          </p:cNvSpPr>
          <p:nvPr>
            <p:ph type="body"/>
          </p:nvPr>
        </p:nvSpPr>
        <p:spPr bwMode="auto">
          <a:xfrm>
            <a:off x="3887460" y="6877478"/>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3" name="PlaceHolder 4"/>
          <p:cNvSpPr>
            <a:spLocks noGrp="1"/>
          </p:cNvSpPr>
          <p:nvPr>
            <p:ph type="body"/>
          </p:nvPr>
        </p:nvSpPr>
        <p:spPr bwMode="auto">
          <a:xfrm>
            <a:off x="7226460" y="6877478"/>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4" name="PlaceHolder 5"/>
          <p:cNvSpPr>
            <a:spLocks noGrp="1"/>
          </p:cNvSpPr>
          <p:nvPr>
            <p:ph type="body"/>
          </p:nvPr>
        </p:nvSpPr>
        <p:spPr bwMode="auto">
          <a:xfrm>
            <a:off x="548640" y="15781307"/>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5" name="PlaceHolder 6"/>
          <p:cNvSpPr>
            <a:spLocks noGrp="1"/>
          </p:cNvSpPr>
          <p:nvPr>
            <p:ph type="body"/>
          </p:nvPr>
        </p:nvSpPr>
        <p:spPr bwMode="auto">
          <a:xfrm>
            <a:off x="3887460" y="15781307"/>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6" name="PlaceHolder 7"/>
          <p:cNvSpPr>
            <a:spLocks noGrp="1"/>
          </p:cNvSpPr>
          <p:nvPr>
            <p:ph type="body"/>
          </p:nvPr>
        </p:nvSpPr>
        <p:spPr bwMode="auto">
          <a:xfrm>
            <a:off x="7226460" y="15781307"/>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tx" preserve="1" userDrawn="1">
  <p:cSld name="Title Slide">
    <p:spTree>
      <p:nvGrpSpPr>
        <p:cNvPr id="1" name=""/>
        <p:cNvGrpSpPr/>
        <p:nvPr/>
      </p:nvGrpSpPr>
      <p:grpSpPr bwMode="auto">
        <a:xfrm>
          <a:off x="0" y="0"/>
          <a:ext cx="0" cy="0"/>
          <a:chOff x="0" y="0"/>
          <a:chExt cx="0" cy="0"/>
        </a:xfrm>
      </p:grpSpPr>
      <p:sp>
        <p:nvSpPr>
          <p:cNvPr id="11"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12" name="PlaceHolder 2"/>
          <p:cNvSpPr>
            <a:spLocks noGrp="1"/>
          </p:cNvSpPr>
          <p:nvPr>
            <p:ph type="subTitle"/>
          </p:nvPr>
        </p:nvSpPr>
        <p:spPr bwMode="auto">
          <a:xfrm>
            <a:off x="548640" y="6877478"/>
            <a:ext cx="9875340" cy="17046835"/>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Content">
    <p:spTree>
      <p:nvGrpSpPr>
        <p:cNvPr id="1" name=""/>
        <p:cNvGrpSpPr/>
        <p:nvPr/>
      </p:nvGrpSpPr>
      <p:grpSpPr bwMode="auto">
        <a:xfrm>
          <a:off x="0" y="0"/>
          <a:ext cx="0" cy="0"/>
          <a:chOff x="0" y="0"/>
          <a:chExt cx="0" cy="0"/>
        </a:xfrm>
      </p:grpSpPr>
      <p:sp>
        <p:nvSpPr>
          <p:cNvPr id="13"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14" name="PlaceHolder 2"/>
          <p:cNvSpPr>
            <a:spLocks noGrp="1"/>
          </p:cNvSpPr>
          <p:nvPr>
            <p:ph type="body"/>
          </p:nvPr>
        </p:nvSpPr>
        <p:spPr bwMode="auto">
          <a:xfrm>
            <a:off x="548640" y="6877478"/>
            <a:ext cx="98753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itle, 2 Content">
    <p:spTree>
      <p:nvGrpSpPr>
        <p:cNvPr id="1" name=""/>
        <p:cNvGrpSpPr/>
        <p:nvPr/>
      </p:nvGrpSpPr>
      <p:grpSpPr bwMode="auto">
        <a:xfrm>
          <a:off x="0" y="0"/>
          <a:ext cx="0" cy="0"/>
          <a:chOff x="0" y="0"/>
          <a:chExt cx="0" cy="0"/>
        </a:xfrm>
      </p:grpSpPr>
      <p:sp>
        <p:nvSpPr>
          <p:cNvPr id="15"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16" name="PlaceHolder 2"/>
          <p:cNvSpPr>
            <a:spLocks noGrp="1"/>
          </p:cNvSpPr>
          <p:nvPr>
            <p:ph type="body"/>
          </p:nvPr>
        </p:nvSpPr>
        <p:spPr bwMode="auto">
          <a:xfrm>
            <a:off x="54864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17" name="PlaceHolder 3"/>
          <p:cNvSpPr>
            <a:spLocks noGrp="1"/>
          </p:cNvSpPr>
          <p:nvPr>
            <p:ph type="body"/>
          </p:nvPr>
        </p:nvSpPr>
        <p:spPr bwMode="auto">
          <a:xfrm>
            <a:off x="560898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objOnly" preserve="1" userDrawn="1">
  <p:cSld name="Centered Text">
    <p:spTree>
      <p:nvGrpSpPr>
        <p:cNvPr id="1" name=""/>
        <p:cNvGrpSpPr/>
        <p:nvPr/>
      </p:nvGrpSpPr>
      <p:grpSpPr bwMode="auto">
        <a:xfrm>
          <a:off x="0" y="0"/>
          <a:ext cx="0" cy="0"/>
          <a:chOff x="0" y="0"/>
          <a:chExt cx="0" cy="0"/>
        </a:xfrm>
      </p:grpSpPr>
      <p:sp>
        <p:nvSpPr>
          <p:cNvPr id="19" name="PlaceHolder 1"/>
          <p:cNvSpPr>
            <a:spLocks noGrp="1"/>
          </p:cNvSpPr>
          <p:nvPr>
            <p:ph type="subTitle"/>
          </p:nvPr>
        </p:nvSpPr>
        <p:spPr bwMode="auto">
          <a:xfrm>
            <a:off x="548640" y="1172571"/>
            <a:ext cx="9875340" cy="22751357"/>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twoObjAndObj" preserve="1" userDrawn="1">
  <p:cSld name="Title, 2 Content and Content">
    <p:spTree>
      <p:nvGrpSpPr>
        <p:cNvPr id="1" name=""/>
        <p:cNvGrpSpPr/>
        <p:nvPr/>
      </p:nvGrpSpPr>
      <p:grpSpPr bwMode="auto">
        <a:xfrm>
          <a:off x="0" y="0"/>
          <a:ext cx="0" cy="0"/>
          <a:chOff x="0" y="0"/>
          <a:chExt cx="0" cy="0"/>
        </a:xfrm>
      </p:grpSpPr>
      <p:sp>
        <p:nvSpPr>
          <p:cNvPr id="20"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21" name="PlaceHolder 2"/>
          <p:cNvSpPr>
            <a:spLocks noGrp="1"/>
          </p:cNvSpPr>
          <p:nvPr>
            <p:ph type="body"/>
          </p:nvPr>
        </p:nvSpPr>
        <p:spPr bwMode="auto">
          <a:xfrm>
            <a:off x="54864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2" name="PlaceHolder 3"/>
          <p:cNvSpPr>
            <a:spLocks noGrp="1"/>
          </p:cNvSpPr>
          <p:nvPr>
            <p:ph type="body"/>
          </p:nvPr>
        </p:nvSpPr>
        <p:spPr bwMode="auto">
          <a:xfrm>
            <a:off x="560898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3" name="PlaceHolder 4"/>
          <p:cNvSpPr>
            <a:spLocks noGrp="1"/>
          </p:cNvSpPr>
          <p:nvPr>
            <p:ph type="body"/>
          </p:nvPr>
        </p:nvSpPr>
        <p:spPr bwMode="auto">
          <a:xfrm>
            <a:off x="54864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AndTwoObj" preserve="1" userDrawn="1">
  <p:cSld name="Title Content and 2 Content">
    <p:spTree>
      <p:nvGrpSpPr>
        <p:cNvPr id="1" name=""/>
        <p:cNvGrpSpPr/>
        <p:nvPr/>
      </p:nvGrpSpPr>
      <p:grpSpPr bwMode="auto">
        <a:xfrm>
          <a:off x="0" y="0"/>
          <a:ext cx="0" cy="0"/>
          <a:chOff x="0" y="0"/>
          <a:chExt cx="0" cy="0"/>
        </a:xfrm>
      </p:grpSpPr>
      <p:sp>
        <p:nvSpPr>
          <p:cNvPr id="24"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25" name="PlaceHolder 2"/>
          <p:cNvSpPr>
            <a:spLocks noGrp="1"/>
          </p:cNvSpPr>
          <p:nvPr>
            <p:ph type="body"/>
          </p:nvPr>
        </p:nvSpPr>
        <p:spPr bwMode="auto">
          <a:xfrm>
            <a:off x="54864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6" name="PlaceHolder 3"/>
          <p:cNvSpPr>
            <a:spLocks noGrp="1"/>
          </p:cNvSpPr>
          <p:nvPr>
            <p:ph type="body"/>
          </p:nvPr>
        </p:nvSpPr>
        <p:spPr bwMode="auto">
          <a:xfrm>
            <a:off x="560898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7" name="PlaceHolder 4"/>
          <p:cNvSpPr>
            <a:spLocks noGrp="1"/>
          </p:cNvSpPr>
          <p:nvPr>
            <p:ph type="body"/>
          </p:nvPr>
        </p:nvSpPr>
        <p:spPr bwMode="auto">
          <a:xfrm>
            <a:off x="560898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twoObjOverTx" preserve="1" userDrawn="1">
  <p:cSld name="Title, 2 Content over Content">
    <p:spTree>
      <p:nvGrpSpPr>
        <p:cNvPr id="1" name=""/>
        <p:cNvGrpSpPr/>
        <p:nvPr/>
      </p:nvGrpSpPr>
      <p:grpSpPr bwMode="auto">
        <a:xfrm>
          <a:off x="0" y="0"/>
          <a:ext cx="0" cy="0"/>
          <a:chOff x="0" y="0"/>
          <a:chExt cx="0" cy="0"/>
        </a:xfrm>
      </p:grpSpPr>
      <p:sp>
        <p:nvSpPr>
          <p:cNvPr id="28"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29" name="PlaceHolder 2"/>
          <p:cNvSpPr>
            <a:spLocks noGrp="1"/>
          </p:cNvSpPr>
          <p:nvPr>
            <p:ph type="body"/>
          </p:nvPr>
        </p:nvSpPr>
        <p:spPr bwMode="auto">
          <a:xfrm>
            <a:off x="54864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0" name="PlaceHolder 3"/>
          <p:cNvSpPr>
            <a:spLocks noGrp="1"/>
          </p:cNvSpPr>
          <p:nvPr>
            <p:ph type="body"/>
          </p:nvPr>
        </p:nvSpPr>
        <p:spPr bwMode="auto">
          <a:xfrm>
            <a:off x="560898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1" name="PlaceHolder 4"/>
          <p:cNvSpPr>
            <a:spLocks noGrp="1"/>
          </p:cNvSpPr>
          <p:nvPr>
            <p:ph type="body"/>
          </p:nvPr>
        </p:nvSpPr>
        <p:spPr bwMode="auto">
          <a:xfrm>
            <a:off x="548640" y="15781307"/>
            <a:ext cx="98753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bwMode="auto">
        <a:xfrm>
          <a:off x="0" y="0"/>
          <a:ext cx="0" cy="0"/>
          <a:chOff x="0" y="0"/>
          <a:chExt cx="0" cy="0"/>
        </a:xfrm>
      </p:grpSpPr>
      <p:sp>
        <p:nvSpPr>
          <p:cNvPr id="11" name="CustomShape 1"/>
          <p:cNvSpPr/>
          <p:nvPr/>
        </p:nvSpPr>
        <p:spPr bwMode="auto">
          <a:xfrm>
            <a:off x="10789740" y="0"/>
            <a:ext cx="182700" cy="2939123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2" name="CustomShape 2"/>
          <p:cNvSpPr/>
          <p:nvPr/>
        </p:nvSpPr>
        <p:spPr bwMode="auto">
          <a:xfrm>
            <a:off x="0" y="0"/>
            <a:ext cx="182700" cy="2939123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bwMode="auto">
          <a:xfrm>
            <a:off x="0" y="0"/>
            <a:ext cx="10972620" cy="36737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bwMode="auto">
          <a:xfrm>
            <a:off x="0" y="25717307"/>
            <a:ext cx="10972620" cy="36737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bwMode="auto">
          <a:xfrm>
            <a:off x="-2628900" y="0"/>
            <a:ext cx="2400120" cy="29391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171360" tIns="171360" rIns="171360" bIns="171360">
            <a:noAutofit/>
          </a:bodyPr>
          <a:lstStyle/>
          <a:p>
            <a:pPr>
              <a:lnSpc>
                <a:spcPct val="100000"/>
              </a:lnSpc>
              <a:spcAft>
                <a:spcPts val="1800"/>
              </a:spcAft>
              <a:defRPr/>
            </a:pPr>
            <a:r>
              <a:rPr lang="en-US" sz="7200" b="0" strike="noStrike" spc="-1">
                <a:solidFill>
                  <a:srgbClr val="7F7F7F"/>
                </a:solidFill>
                <a:latin typeface="Calibri"/>
                <a:ea typeface="Arial"/>
              </a:rPr>
              <a:t>Poster Print Size:</a:t>
            </a:r>
            <a:endParaRPr lang="en-US" sz="72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This poster template is 36” high by 48” wide. It can be used to print any poster with a 3:4 aspect ratio.</a:t>
            </a:r>
            <a:endParaRPr lang="en-US" sz="4900" b="0" strike="noStrike" spc="-1">
              <a:latin typeface="Arial"/>
            </a:endParaRPr>
          </a:p>
          <a:p>
            <a:pPr>
              <a:lnSpc>
                <a:spcPct val="100000"/>
              </a:lnSpc>
              <a:spcAft>
                <a:spcPts val="1800"/>
              </a:spcAft>
              <a:defRPr/>
            </a:pPr>
            <a:r>
              <a:rPr lang="en-US" sz="7200" b="0" strike="noStrike" spc="-1">
                <a:solidFill>
                  <a:srgbClr val="7F7F7F"/>
                </a:solidFill>
                <a:latin typeface="Calibri"/>
                <a:ea typeface="Arial"/>
              </a:rPr>
              <a:t>Placeholders:</a:t>
            </a:r>
            <a:endParaRPr lang="en-US" sz="72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lang="en-US" sz="4900" b="0" strike="noStrike" spc="-1">
              <a:latin typeface="Arial"/>
            </a:endParaRPr>
          </a:p>
          <a:p>
            <a:pPr>
              <a:lnSpc>
                <a:spcPct val="100000"/>
              </a:lnSpc>
              <a:spcAft>
                <a:spcPts val="1800"/>
              </a:spcAft>
              <a:defRPr/>
            </a:pPr>
            <a:r>
              <a:rPr lang="en-US" sz="7200" b="0" strike="noStrike" spc="-1">
                <a:solidFill>
                  <a:srgbClr val="7F7F7F"/>
                </a:solidFill>
                <a:latin typeface="Calibri"/>
                <a:ea typeface="Arial"/>
              </a:rPr>
              <a:t>Image Quality:</a:t>
            </a:r>
            <a:endParaRPr lang="en-US" sz="72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You can place digital photos or logo art in your poster file by selecting the </a:t>
            </a:r>
            <a:r>
              <a:rPr lang="en-US" sz="4900" b="1" strike="noStrike" spc="-1">
                <a:solidFill>
                  <a:srgbClr val="7F7F7F"/>
                </a:solidFill>
                <a:latin typeface="Calibri"/>
                <a:ea typeface="Arial"/>
              </a:rPr>
              <a:t>Insert, Picture</a:t>
            </a:r>
            <a:r>
              <a:rPr lang="en-US" sz="4900" b="0" strike="noStrike" spc="-1">
                <a:solidFill>
                  <a:srgbClr val="7F7F7F"/>
                </a:solidFill>
                <a:latin typeface="Calibri"/>
                <a:ea typeface="Arial"/>
              </a:rPr>
              <a:t> command, or by using standard copy &amp; paste. For best results, all graphic elements should be at least </a:t>
            </a:r>
            <a:r>
              <a:rPr lang="en-US" sz="4900" b="1" strike="noStrike" spc="-1">
                <a:solidFill>
                  <a:srgbClr val="7F7F7F"/>
                </a:solidFill>
                <a:latin typeface="Calibri"/>
                <a:ea typeface="Arial"/>
              </a:rPr>
              <a:t>150-200 pixels per inch in their final printed size</a:t>
            </a:r>
            <a:r>
              <a:rPr lang="en-US" sz="4900" b="0" strike="noStrike" spc="-1">
                <a:solidFill>
                  <a:srgbClr val="7F7F7F"/>
                </a:solidFill>
                <a:latin typeface="Calibri"/>
                <a:ea typeface="Arial"/>
              </a:rPr>
              <a:t>. For instance, a 1600 x 1200 pixel photo will usually look fine up to 8“-10” wide on your printed poster.</a:t>
            </a:r>
            <a:endParaRPr lang="en-US" sz="49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49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Please note that graphics from websites (such as the logo on your hospital's or university's home page) will only be 72dpi and not suitable for printing.</a:t>
            </a:r>
            <a:endParaRPr lang="en-US" sz="4900" b="0" strike="noStrike" spc="-1">
              <a:latin typeface="Arial"/>
            </a:endParaRPr>
          </a:p>
          <a:p>
            <a:pPr algn="ctr">
              <a:lnSpc>
                <a:spcPct val="100000"/>
              </a:lnSpc>
              <a:spcAft>
                <a:spcPts val="1800"/>
              </a:spcAft>
              <a:defRPr/>
            </a:pPr>
            <a:br>
              <a:rPr/>
            </a:br>
            <a:r>
              <a:rPr lang="en-US" sz="3600" b="0" strike="noStrike" spc="-1">
                <a:solidFill>
                  <a:srgbClr val="7F7F7F"/>
                </a:solidFill>
                <a:latin typeface="Calibri"/>
                <a:ea typeface="Arial"/>
              </a:rPr>
              <a:t>[This sidebar area does not print.]</a:t>
            </a:r>
            <a:endParaRPr lang="en-US" sz="3600" b="0" strike="noStrike" spc="-1">
              <a:latin typeface="Arial"/>
            </a:endParaRPr>
          </a:p>
        </p:txBody>
      </p:sp>
      <p:grpSp>
        <p:nvGrpSpPr>
          <p:cNvPr id="5" name="Group 6"/>
          <p:cNvGrpSpPr/>
          <p:nvPr/>
        </p:nvGrpSpPr>
        <p:grpSpPr bwMode="auto">
          <a:xfrm>
            <a:off x="11201400" y="0"/>
            <a:ext cx="2400120" cy="29391235"/>
            <a:chOff x="11201400" y="0"/>
            <a:chExt cx="2400120" cy="29391235"/>
          </a:xfrm>
        </p:grpSpPr>
        <p:sp>
          <p:nvSpPr>
            <p:cNvPr id="6" name="CustomShape 7"/>
            <p:cNvSpPr/>
            <p:nvPr/>
          </p:nvSpPr>
          <p:spPr bwMode="auto">
            <a:xfrm>
              <a:off x="11201400" y="0"/>
              <a:ext cx="2400120" cy="29391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28600" tIns="228600" rIns="228600" bIns="228600">
              <a:noAutofit/>
            </a:bodyPr>
            <a:lstStyle/>
            <a:p>
              <a:pPr>
                <a:lnSpc>
                  <a:spcPct val="100000"/>
                </a:lnSpc>
                <a:spcAft>
                  <a:spcPts val="1800"/>
                </a:spcAft>
                <a:defRPr/>
              </a:pPr>
              <a:r>
                <a:rPr lang="en-US" sz="7200" b="0" strike="noStrike" spc="-1">
                  <a:solidFill>
                    <a:srgbClr val="808080"/>
                  </a:solidFill>
                  <a:latin typeface="Calibri"/>
                  <a:ea typeface="Arial"/>
                </a:rPr>
                <a:t>Change Color Theme:</a:t>
              </a:r>
              <a:endParaRPr lang="en-US" sz="72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This template is designed to use the built-in color themes in the newer versions of PowerPoint.</a:t>
              </a:r>
              <a:endParaRPr lang="en-US" sz="49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To change the color theme, select the </a:t>
              </a:r>
              <a:r>
                <a:rPr lang="en-US" sz="4900" b="1" strike="noStrike" spc="-1">
                  <a:solidFill>
                    <a:srgbClr val="808080"/>
                  </a:solidFill>
                  <a:latin typeface="Calibri"/>
                  <a:ea typeface="Arial"/>
                </a:rPr>
                <a:t>Design</a:t>
              </a:r>
              <a:r>
                <a:rPr lang="en-US" sz="4900" b="0" strike="noStrike" spc="-1">
                  <a:solidFill>
                    <a:srgbClr val="808080"/>
                  </a:solidFill>
                  <a:latin typeface="Calibri"/>
                  <a:ea typeface="Arial"/>
                </a:rPr>
                <a:t> tab, then select the </a:t>
              </a:r>
              <a:r>
                <a:rPr lang="en-US" sz="4900" b="1" strike="noStrike" spc="-1">
                  <a:solidFill>
                    <a:srgbClr val="808080"/>
                  </a:solidFill>
                  <a:latin typeface="Calibri"/>
                  <a:ea typeface="Arial"/>
                </a:rPr>
                <a:t>Colors</a:t>
              </a:r>
              <a:r>
                <a:rPr lang="en-US" sz="4900" b="0" strike="noStrike" spc="-1">
                  <a:solidFill>
                    <a:srgbClr val="808080"/>
                  </a:solidFill>
                  <a:latin typeface="Calibri"/>
                  <a:ea typeface="Arial"/>
                </a:rPr>
                <a:t> drop-down list.</a:t>
              </a: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The default color theme for this template is “Office”, so you can always return to that after trying some of the alternatives.</a:t>
              </a:r>
              <a:endParaRPr lang="en-US" sz="4900" b="0" strike="noStrike" spc="-1">
                <a:latin typeface="Arial"/>
              </a:endParaRPr>
            </a:p>
            <a:p>
              <a:pPr>
                <a:lnSpc>
                  <a:spcPct val="100000"/>
                </a:lnSpc>
                <a:spcAft>
                  <a:spcPts val="1800"/>
                </a:spcAft>
                <a:defRPr/>
              </a:pPr>
              <a:r>
                <a:rPr lang="en-US" sz="7200" b="0" strike="noStrike" spc="-1">
                  <a:solidFill>
                    <a:srgbClr val="808080"/>
                  </a:solidFill>
                  <a:latin typeface="Calibri"/>
                  <a:ea typeface="Arial"/>
                </a:rPr>
                <a:t>Printing Your Poster:</a:t>
              </a:r>
              <a:endParaRPr lang="en-US" sz="72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Once your poster file is ready, visit </a:t>
              </a:r>
              <a:r>
                <a:rPr lang="en-US" sz="4900" b="1" strike="noStrike" spc="-1">
                  <a:solidFill>
                    <a:srgbClr val="808080"/>
                  </a:solidFill>
                  <a:latin typeface="Calibri"/>
                  <a:ea typeface="Arial"/>
                </a:rPr>
                <a:t>www.genigraphics.com</a:t>
              </a:r>
              <a:r>
                <a:rPr lang="en-US" sz="4900" b="0" strike="noStrike" spc="-1">
                  <a:solidFill>
                    <a:srgbClr val="808080"/>
                  </a:solidFill>
                  <a:latin typeface="Calibri"/>
                  <a:ea typeface="Arial"/>
                </a:rPr>
                <a:t> to order a high-quality, affordable poster print. Every order receives a free design review and we can deliver as fast as next business day within the US and Canada. </a:t>
              </a:r>
              <a:endParaRPr lang="en-US" sz="49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Genigraphics® has been producing output from PowerPoint® longer than anyone in the industry; dating back to when we helped Microsoft® design the PowerPoint® software. </a:t>
              </a:r>
              <a:endParaRPr lang="en-US" sz="4900" b="0" strike="noStrike" spc="-1">
                <a:latin typeface="Arial"/>
              </a:endParaRPr>
            </a:p>
            <a:p>
              <a:pPr>
                <a:lnSpc>
                  <a:spcPct val="100000"/>
                </a:lnSpc>
                <a:defRPr/>
              </a:pPr>
              <a:endParaRPr lang="en-US" sz="4900" b="0" strike="noStrike" spc="-1">
                <a:latin typeface="Arial"/>
              </a:endParaRPr>
            </a:p>
            <a:p>
              <a:pPr algn="ctr">
                <a:lnSpc>
                  <a:spcPct val="100000"/>
                </a:lnSpc>
                <a:defRPr/>
              </a:pPr>
              <a:r>
                <a:rPr lang="en-US" sz="4900" b="0" strike="noStrike" spc="-1">
                  <a:solidFill>
                    <a:srgbClr val="808080"/>
                  </a:solidFill>
                  <a:latin typeface="Calibri"/>
                  <a:ea typeface="Arial"/>
                </a:rPr>
                <a:t>US and Canada:  1-800-790-4001</a:t>
              </a:r>
              <a:br>
                <a:rPr/>
              </a:br>
              <a:r>
                <a:rPr lang="en-US" sz="4900" b="0" strike="noStrike" spc="-1">
                  <a:solidFill>
                    <a:srgbClr val="808080"/>
                  </a:solidFill>
                  <a:latin typeface="Calibri"/>
                  <a:ea typeface="Arial"/>
                </a:rPr>
                <a:t>Email: info@genigraphics.com</a:t>
              </a:r>
              <a:endParaRPr lang="en-US" sz="4900" b="0" strike="noStrike" spc="-1">
                <a:latin typeface="Arial"/>
              </a:endParaRPr>
            </a:p>
            <a:p>
              <a:pPr algn="ctr">
                <a:lnSpc>
                  <a:spcPct val="100000"/>
                </a:lnSpc>
                <a:defRPr/>
              </a:pPr>
              <a:br>
                <a:rPr/>
              </a:br>
              <a:r>
                <a:rPr lang="en-US" sz="3600" b="0" strike="noStrike" spc="-1">
                  <a:solidFill>
                    <a:srgbClr val="808080"/>
                  </a:solidFill>
                  <a:latin typeface="Calibri"/>
                  <a:ea typeface="Arial"/>
                </a:rPr>
                <a:t>[This sidebar area does not print.]</a:t>
              </a:r>
              <a:endParaRPr lang="en-US" sz="3600" b="0" strike="noStrike" spc="-1">
                <a:latin typeface="Arial"/>
              </a:endParaRPr>
            </a:p>
          </p:txBody>
        </p:sp>
        <p:pic>
          <p:nvPicPr>
            <p:cNvPr id="7" name="Picture 13"/>
            <p:cNvPicPr/>
            <p:nvPr/>
          </p:nvPicPr>
          <p:blipFill>
            <a:blip r:embed="rId14"/>
            <a:stretch/>
          </p:blipFill>
          <p:spPr bwMode="auto">
            <a:xfrm>
              <a:off x="11285460" y="6201128"/>
              <a:ext cx="2232000" cy="6861664"/>
            </a:xfrm>
            <a:prstGeom prst="rect">
              <a:avLst/>
            </a:prstGeom>
            <a:ln>
              <a:noFill/>
            </a:ln>
          </p:spPr>
        </p:pic>
      </p:grpSp>
      <p:pic>
        <p:nvPicPr>
          <p:cNvPr id="8" name="Picture 14"/>
          <p:cNvPicPr/>
          <p:nvPr/>
        </p:nvPicPr>
        <p:blipFill>
          <a:blip r:embed="rId15"/>
          <a:stretch/>
        </p:blipFill>
        <p:spPr bwMode="auto">
          <a:xfrm>
            <a:off x="9601020" y="29119114"/>
            <a:ext cx="1324080" cy="165664"/>
          </a:xfrm>
          <a:prstGeom prst="rect">
            <a:avLst/>
          </a:prstGeom>
          <a:ln>
            <a:noFill/>
          </a:ln>
        </p:spPr>
      </p:pic>
      <p:sp>
        <p:nvSpPr>
          <p:cNvPr id="9" name="PlaceHolder 8"/>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r>
              <a:rPr lang="en-US" sz="1800" b="0" strike="noStrike" spc="-1">
                <a:solidFill>
                  <a:srgbClr val="000000"/>
                </a:solidFill>
                <a:latin typeface="Calibri"/>
              </a:rPr>
              <a:t>Click to edit the title text format</a:t>
            </a:r>
          </a:p>
        </p:txBody>
      </p:sp>
      <p:sp>
        <p:nvSpPr>
          <p:cNvPr id="10" name="PlaceHolder 9"/>
          <p:cNvSpPr>
            <a:spLocks noGrp="1"/>
          </p:cNvSpPr>
          <p:nvPr>
            <p:ph type="body"/>
          </p:nvPr>
        </p:nvSpPr>
        <p:spPr bwMode="auto">
          <a:xfrm>
            <a:off x="548640" y="6877478"/>
            <a:ext cx="9875340" cy="17046835"/>
          </a:xfrm>
          <a:prstGeom prst="rect">
            <a:avLst/>
          </a:prstGeom>
        </p:spPr>
        <p:txBody>
          <a:bodyPr lIns="0" tIns="0" rIns="0" bIns="0">
            <a:normAutofit/>
          </a:bodyPr>
          <a:lstStyle/>
          <a:p>
            <a:pPr marL="432000" indent="-324000">
              <a:spcBef>
                <a:spcPts val="1417"/>
              </a:spcBef>
              <a:buClr>
                <a:srgbClr val="000000"/>
              </a:buClr>
              <a:buSzPct val="45000"/>
              <a:buFont typeface="Wingdings"/>
              <a:buChar char=""/>
              <a:defRPr/>
            </a:pPr>
            <a:r>
              <a:rPr lang="en-US" sz="80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a:buChar char=""/>
              <a:defRPr/>
            </a:pPr>
            <a:r>
              <a:rPr lang="en-US" sz="5400" b="0" strike="noStrike" spc="-1">
                <a:solidFill>
                  <a:srgbClr val="000000"/>
                </a:solidFill>
                <a:latin typeface="Calibri"/>
              </a:rPr>
              <a:t>Second Outline Level</a:t>
            </a:r>
          </a:p>
          <a:p>
            <a:pPr marL="1296000" lvl="2" indent="-288000">
              <a:spcBef>
                <a:spcPts val="850"/>
              </a:spcBef>
              <a:buClr>
                <a:srgbClr val="000000"/>
              </a:buClr>
              <a:buSzPct val="45000"/>
              <a:buFont typeface="Wingdings"/>
              <a:buChar char=""/>
              <a:defRPr/>
            </a:pPr>
            <a:r>
              <a:rPr lang="en-US" sz="4800" b="0" strike="noStrike" spc="-1">
                <a:solidFill>
                  <a:srgbClr val="000000"/>
                </a:solidFill>
                <a:latin typeface="Calibri"/>
              </a:rPr>
              <a:t>Third Outline Level</a:t>
            </a:r>
          </a:p>
          <a:p>
            <a:pPr marL="1728000" lvl="3" indent="-216000">
              <a:spcBef>
                <a:spcPts val="567"/>
              </a:spcBef>
              <a:buClr>
                <a:srgbClr val="000000"/>
              </a:buClr>
              <a:buSzPct val="75000"/>
              <a:buFont typeface="Symbol"/>
              <a:buChar char=""/>
              <a:defRPr/>
            </a:pPr>
            <a:r>
              <a:rPr lang="en-US" sz="4800" b="0" strike="noStrike" spc="-1">
                <a:solidFill>
                  <a:srgbClr val="000000"/>
                </a:solidFill>
                <a:latin typeface="Calibri"/>
              </a:rPr>
              <a:t>Fourth Outline Level</a:t>
            </a: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bwMode="auto">
        <a:xfrm>
          <a:off x="0" y="0"/>
          <a:ext cx="0" cy="0"/>
          <a:chOff x="0" y="0"/>
          <a:chExt cx="0" cy="0"/>
        </a:xfrm>
      </p:grpSpPr>
      <p:sp>
        <p:nvSpPr>
          <p:cNvPr id="47" name="CustomShape 1"/>
          <p:cNvSpPr/>
          <p:nvPr/>
        </p:nvSpPr>
        <p:spPr bwMode="auto">
          <a:xfrm>
            <a:off x="723779" y="7194921"/>
            <a:ext cx="9531035" cy="2246769"/>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spAutoFit/>
          </a:bodyPr>
          <a:lstStyle/>
          <a:p>
            <a:pPr algn="just"/>
            <a:r>
              <a:rPr lang="en-US" sz="1600" dirty="0"/>
              <a:t>Traditional sportswear customization platforms often fall short in delivering intelligent design guidance, clear pricing, and seamless communication. </a:t>
            </a:r>
            <a:r>
              <a:rPr lang="en-US" sz="1600" dirty="0" err="1"/>
              <a:t>SportswearXpress</a:t>
            </a:r>
            <a:r>
              <a:rPr lang="en-US" sz="1600" dirty="0"/>
              <a:t> addresses these shortcomings by incorporating artificial intelligence to assist users in real time, enabling precise and intuitive product customization. It features dynamic pricing that adjusts automatically based on the complexity of the design and facilitates direct communication between users and sellers to eliminate delays and misunderstandings. The platform aims to streamline operations, minimize errors, and enhance the shopping experience. Furthermore, it empowers both customers and sellers through an interactive interface designed for high usability and efficiency.</a:t>
            </a:r>
          </a:p>
        </p:txBody>
      </p:sp>
      <p:sp>
        <p:nvSpPr>
          <p:cNvPr id="48" name="CustomShape 2"/>
          <p:cNvSpPr/>
          <p:nvPr/>
        </p:nvSpPr>
        <p:spPr bwMode="auto">
          <a:xfrm>
            <a:off x="3286619" y="-60357"/>
            <a:ext cx="7588367" cy="3631400"/>
          </a:xfrm>
          <a:prstGeom prst="rect">
            <a:avLst/>
          </a:prstGeom>
          <a:noFill/>
          <a:ln>
            <a:noFill/>
          </a:ln>
        </p:spPr>
        <p:style>
          <a:lnRef idx="0">
            <a:scrgbClr r="0" g="0" b="0"/>
          </a:lnRef>
          <a:fillRef idx="0">
            <a:scrgbClr r="0" g="0" b="0"/>
          </a:fillRef>
          <a:effectRef idx="0">
            <a:scrgbClr r="0" g="0" b="0"/>
          </a:effectRef>
          <a:fontRef idx="minor"/>
        </p:style>
        <p:txBody>
          <a:bodyPr lIns="137160" tIns="342720" rIns="137160" bIns="342720" anchor="ctr">
            <a:spAutoFit/>
          </a:bodyPr>
          <a:lstStyle/>
          <a:p>
            <a:pPr algn="ctr">
              <a:defRPr/>
            </a:pPr>
            <a:r>
              <a:rPr lang="en-US" sz="3800" b="1" strike="noStrike" spc="-1" dirty="0" err="1">
                <a:solidFill>
                  <a:srgbClr val="FFFFFF"/>
                </a:solidFill>
                <a:latin typeface="Calibri"/>
                <a:ea typeface="Arial"/>
              </a:rPr>
              <a:t>SportWearXpress</a:t>
            </a:r>
            <a:endParaRPr lang="en-US" sz="3800" b="1" strike="noStrike" spc="-1" dirty="0">
              <a:solidFill>
                <a:srgbClr val="FFFFFF"/>
              </a:solidFill>
              <a:latin typeface="Calibri"/>
              <a:ea typeface="Arial"/>
            </a:endParaRPr>
          </a:p>
          <a:p>
            <a:pPr algn="ctr">
              <a:defRPr/>
            </a:pPr>
            <a:endParaRPr lang="en-US" sz="2000" b="1" strike="noStrike" spc="-1" dirty="0">
              <a:solidFill>
                <a:srgbClr val="FFFFFF"/>
              </a:solidFill>
              <a:latin typeface="Calibri"/>
              <a:ea typeface="Arial"/>
            </a:endParaRPr>
          </a:p>
          <a:p>
            <a:pPr algn="ctr">
              <a:defRPr/>
            </a:pPr>
            <a:r>
              <a:rPr lang="en-US" sz="3100" b="1" strike="noStrike" spc="-1" dirty="0">
                <a:solidFill>
                  <a:srgbClr val="FFFFFF"/>
                </a:solidFill>
                <a:latin typeface="Calibri"/>
                <a:ea typeface="Arial"/>
              </a:rPr>
              <a:t>Anum </a:t>
            </a:r>
            <a:r>
              <a:rPr lang="en-US" sz="3100" b="1" strike="noStrike" spc="-1" dirty="0" err="1">
                <a:solidFill>
                  <a:srgbClr val="FFFFFF"/>
                </a:solidFill>
                <a:latin typeface="Calibri"/>
                <a:ea typeface="Arial"/>
              </a:rPr>
              <a:t>Mustaqeem</a:t>
            </a:r>
            <a:endParaRPr lang="en-US" sz="3100" b="1" strike="noStrike" spc="-1" dirty="0">
              <a:solidFill>
                <a:srgbClr val="FFFFFF"/>
              </a:solidFill>
              <a:latin typeface="Calibri"/>
              <a:ea typeface="Arial"/>
            </a:endParaRPr>
          </a:p>
          <a:p>
            <a:pPr algn="ctr">
              <a:defRPr/>
            </a:pPr>
            <a:endParaRPr lang="en-US" sz="2000" b="1" strike="noStrike" spc="-1" dirty="0">
              <a:solidFill>
                <a:srgbClr val="FFFFFF"/>
              </a:solidFill>
              <a:latin typeface="Calibri"/>
              <a:ea typeface="Arial"/>
            </a:endParaRPr>
          </a:p>
          <a:p>
            <a:pPr algn="ctr">
              <a:defRPr/>
            </a:pPr>
            <a:r>
              <a:rPr lang="en-US" sz="2600" b="1" strike="noStrike" spc="-1" dirty="0">
                <a:solidFill>
                  <a:srgbClr val="FFFFFF"/>
                </a:solidFill>
                <a:latin typeface="Calibri"/>
                <a:ea typeface="Arial"/>
              </a:rPr>
              <a:t>Muneeb Butt</a:t>
            </a:r>
            <a:endParaRPr sz="2600" b="0" strike="noStrike" spc="-1" dirty="0">
              <a:latin typeface="Arial"/>
            </a:endParaRPr>
          </a:p>
          <a:p>
            <a:pPr algn="ctr">
              <a:defRPr/>
            </a:pPr>
            <a:r>
              <a:rPr lang="en-US" sz="2600" b="1" strike="noStrike" spc="-1" dirty="0" err="1">
                <a:solidFill>
                  <a:srgbClr val="FFFFFF"/>
                </a:solidFill>
                <a:latin typeface="Calibri"/>
                <a:ea typeface="Arial"/>
              </a:rPr>
              <a:t>Qasim</a:t>
            </a:r>
            <a:r>
              <a:rPr lang="en-US" sz="2600" b="1" strike="noStrike" spc="-1" dirty="0">
                <a:solidFill>
                  <a:srgbClr val="FFFFFF"/>
                </a:solidFill>
                <a:latin typeface="Calibri"/>
                <a:ea typeface="Arial"/>
              </a:rPr>
              <a:t> Abbas</a:t>
            </a:r>
            <a:endParaRPr sz="2600" b="0" strike="noStrike" spc="-1" dirty="0">
              <a:latin typeface="Arial"/>
            </a:endParaRPr>
          </a:p>
          <a:p>
            <a:pPr algn="ctr">
              <a:defRPr/>
            </a:pPr>
            <a:r>
              <a:rPr lang="en-US" sz="2600" b="1" strike="noStrike" spc="-1" dirty="0" err="1">
                <a:solidFill>
                  <a:srgbClr val="FFFFFF"/>
                </a:solidFill>
                <a:latin typeface="Calibri"/>
                <a:ea typeface="Arial"/>
              </a:rPr>
              <a:t>Awais</a:t>
            </a:r>
            <a:r>
              <a:rPr lang="en-US" sz="2600" b="1" strike="noStrike" spc="-1" dirty="0">
                <a:solidFill>
                  <a:srgbClr val="FFFFFF"/>
                </a:solidFill>
                <a:latin typeface="Calibri"/>
                <a:ea typeface="Arial"/>
              </a:rPr>
              <a:t> </a:t>
            </a:r>
            <a:r>
              <a:rPr lang="en-US" sz="2600" b="1" strike="noStrike" spc="-1" dirty="0" err="1">
                <a:solidFill>
                  <a:srgbClr val="FFFFFF"/>
                </a:solidFill>
                <a:latin typeface="Calibri"/>
                <a:ea typeface="Arial"/>
              </a:rPr>
              <a:t>Akram</a:t>
            </a:r>
            <a:endParaRPr sz="2600" b="0" strike="noStrike" spc="-1" dirty="0">
              <a:latin typeface="Arial"/>
            </a:endParaRPr>
          </a:p>
        </p:txBody>
      </p:sp>
      <p:sp>
        <p:nvSpPr>
          <p:cNvPr id="49" name="CustomShape 3"/>
          <p:cNvSpPr/>
          <p:nvPr/>
        </p:nvSpPr>
        <p:spPr bwMode="auto">
          <a:xfrm>
            <a:off x="94320" y="26023563"/>
            <a:ext cx="8264015" cy="1823394"/>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en-US" sz="4400" b="1" strike="noStrike" spc="-1" dirty="0">
                <a:solidFill>
                  <a:srgbClr val="000000"/>
                </a:solidFill>
                <a:latin typeface="Calibri"/>
                <a:ea typeface="Arial"/>
              </a:rPr>
              <a:t>References</a:t>
            </a:r>
          </a:p>
          <a:p>
            <a:pPr algn="just">
              <a:lnSpc>
                <a:spcPct val="100000"/>
              </a:lnSpc>
              <a:defRPr/>
            </a:pPr>
            <a:r>
              <a:rPr lang="en-US" sz="1400" b="0" strike="noStrike" spc="-1" dirty="0">
                <a:latin typeface="Arial"/>
              </a:rPr>
              <a:t>[1] Zazzle, “Zazzle - Customize Anything,” [Online]. Available: https://www.zazzle.com/. [Accessed: 26- </a:t>
            </a:r>
          </a:p>
          <a:p>
            <a:pPr algn="just">
              <a:lnSpc>
                <a:spcPct val="100000"/>
              </a:lnSpc>
              <a:defRPr/>
            </a:pPr>
            <a:r>
              <a:rPr lang="en-US" sz="1400" b="0" strike="noStrike" spc="-1" dirty="0">
                <a:latin typeface="Arial"/>
              </a:rPr>
              <a:t>Nov-2024]. </a:t>
            </a:r>
          </a:p>
          <a:p>
            <a:pPr algn="just">
              <a:lnSpc>
                <a:spcPct val="100000"/>
              </a:lnSpc>
              <a:defRPr/>
            </a:pPr>
            <a:endParaRPr lang="en-US" sz="1400" b="0" strike="noStrike" spc="-1" dirty="0">
              <a:latin typeface="Arial"/>
            </a:endParaRPr>
          </a:p>
          <a:p>
            <a:pPr algn="just">
              <a:lnSpc>
                <a:spcPct val="100000"/>
              </a:lnSpc>
              <a:defRPr/>
            </a:pPr>
            <a:r>
              <a:rPr lang="en-US" sz="1400" b="0" strike="noStrike" spc="-1" dirty="0">
                <a:latin typeface="Arial"/>
              </a:rPr>
              <a:t>[2] Custom </a:t>
            </a:r>
            <a:r>
              <a:rPr lang="en-US" sz="1400" b="0" strike="noStrike" spc="-1" dirty="0" err="1">
                <a:latin typeface="Arial"/>
              </a:rPr>
              <a:t>Ink,“Custom</a:t>
            </a:r>
            <a:r>
              <a:rPr lang="en-US" sz="1400" b="0" strike="noStrike" spc="-1" dirty="0">
                <a:latin typeface="Arial"/>
              </a:rPr>
              <a:t> Ink - Custom T-shirts and More,” [Online]. Available: </a:t>
            </a:r>
          </a:p>
          <a:p>
            <a:pPr algn="just">
              <a:lnSpc>
                <a:spcPct val="100000"/>
              </a:lnSpc>
              <a:defRPr/>
            </a:pPr>
            <a:r>
              <a:rPr lang="en-US" sz="1400" b="0" strike="noStrike" spc="-1" dirty="0">
                <a:latin typeface="Arial"/>
              </a:rPr>
              <a:t>https://www.customink.com/. [Accessed: 26-Nov-2024].</a:t>
            </a:r>
          </a:p>
        </p:txBody>
      </p:sp>
      <p:sp>
        <p:nvSpPr>
          <p:cNvPr id="51" name="CustomShape 5"/>
          <p:cNvSpPr/>
          <p:nvPr/>
        </p:nvSpPr>
        <p:spPr bwMode="auto">
          <a:xfrm>
            <a:off x="712979" y="4148742"/>
            <a:ext cx="9543347" cy="2246769"/>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spAutoFit/>
          </a:bodyPr>
          <a:lstStyle/>
          <a:p>
            <a:pPr algn="just">
              <a:lnSpc>
                <a:spcPct val="100000"/>
              </a:lnSpc>
              <a:defRPr/>
            </a:pPr>
            <a:r>
              <a:rPr lang="en-US" sz="1600" dirty="0">
                <a:cs typeface="Calibri" panose="020F0502020204030204" pitchFamily="34" charset="0"/>
              </a:rPr>
              <a:t>The </a:t>
            </a:r>
            <a:r>
              <a:rPr lang="en-US" sz="1600" dirty="0" err="1">
                <a:cs typeface="Calibri" panose="020F0502020204030204" pitchFamily="34" charset="0"/>
              </a:rPr>
              <a:t>SportswearXpress</a:t>
            </a:r>
            <a:r>
              <a:rPr lang="en-US" sz="1600" dirty="0">
                <a:cs typeface="Calibri" panose="020F0502020204030204" pitchFamily="34" charset="0"/>
              </a:rPr>
              <a:t> project introduces an AI-enhanced e-commerce platform designed for personalized sportswear customization. The system addresses challenges commonly found in traditional platforms, such as lack of precision in design tools, limited real-time interaction, and absence of dynamic pricing. By integrating AI-guided design assistance, real-time communication between buyers and sellers, and a pricing model that adapts based on customization complexity, </a:t>
            </a:r>
            <a:r>
              <a:rPr lang="en-US" sz="1600" dirty="0" err="1">
                <a:cs typeface="Calibri" panose="020F0502020204030204" pitchFamily="34" charset="0"/>
              </a:rPr>
              <a:t>SportswearXpress</a:t>
            </a:r>
            <a:r>
              <a:rPr lang="en-US" sz="1600" dirty="0">
                <a:cs typeface="Calibri" panose="020F0502020204030204" pitchFamily="34" charset="0"/>
              </a:rPr>
              <a:t> improves both the customer experience and operational efficiency. The platform represents a scalable, browser-based solution aimed at raising the standards of sportswear customization.</a:t>
            </a:r>
            <a:endParaRPr lang="en-US" sz="1600" b="0" strike="noStrike" spc="-1" dirty="0">
              <a:cs typeface="Calibri" panose="020F0502020204030204" pitchFamily="34" charset="0"/>
            </a:endParaRPr>
          </a:p>
        </p:txBody>
      </p:sp>
      <p:sp>
        <p:nvSpPr>
          <p:cNvPr id="52" name="CustomShape 6"/>
          <p:cNvSpPr/>
          <p:nvPr/>
        </p:nvSpPr>
        <p:spPr bwMode="auto">
          <a:xfrm>
            <a:off x="712980" y="3733328"/>
            <a:ext cx="9541620" cy="44916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a:solidFill>
                  <a:srgbClr val="FFFFFF"/>
                </a:solidFill>
                <a:latin typeface="Calibri"/>
                <a:ea typeface="Arial"/>
              </a:rPr>
              <a:t>Abstract</a:t>
            </a:r>
            <a:endParaRPr sz="2000" b="0" strike="noStrike" spc="-1">
              <a:latin typeface="Arial"/>
            </a:endParaRPr>
          </a:p>
        </p:txBody>
      </p:sp>
      <p:sp>
        <p:nvSpPr>
          <p:cNvPr id="53" name="CustomShape 7"/>
          <p:cNvSpPr/>
          <p:nvPr/>
        </p:nvSpPr>
        <p:spPr bwMode="auto">
          <a:xfrm>
            <a:off x="508859" y="17685578"/>
            <a:ext cx="4900535" cy="4462760"/>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spAutoFit/>
          </a:bodyPr>
          <a:lstStyle/>
          <a:p>
            <a:pPr algn="just"/>
            <a:r>
              <a:rPr lang="en-US" sz="1600" dirty="0"/>
              <a:t>The platform development is </a:t>
            </a:r>
            <a:r>
              <a:rPr lang="en-US" sz="1600"/>
              <a:t>currently 75% </a:t>
            </a:r>
            <a:r>
              <a:rPr lang="en-US" sz="1600" dirty="0"/>
              <a:t>complete, with most of the core functionality implemented and tested. Out of 16 planned functional modules, a majority have been fully developed, including AI-assisted customization, dynamic pricing, buyer-seller chat, and basic analytics on the admin dashboard. A total of 32 test cases were executed, with most passing successfully, verifying the stability of major features. The system supports secure user authentication, product customization, order placement, and refund processing. Additionally, the platform was tested for mobile responsiveness and cross-device usability. While some advanced modules are still under development, the system has proven to be robust and functionally sound in its current state.</a:t>
            </a:r>
          </a:p>
        </p:txBody>
      </p:sp>
      <p:sp>
        <p:nvSpPr>
          <p:cNvPr id="54" name="CustomShape 8"/>
          <p:cNvSpPr/>
          <p:nvPr/>
        </p:nvSpPr>
        <p:spPr bwMode="auto">
          <a:xfrm>
            <a:off x="712980" y="6779506"/>
            <a:ext cx="9541620" cy="433157"/>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a:solidFill>
                  <a:srgbClr val="FFFFFF"/>
                </a:solidFill>
                <a:latin typeface="Calibri"/>
                <a:ea typeface="Arial"/>
              </a:rPr>
              <a:t>Introduction</a:t>
            </a:r>
            <a:endParaRPr sz="2000" b="0" strike="noStrike" spc="-1">
              <a:latin typeface="Arial"/>
            </a:endParaRPr>
          </a:p>
        </p:txBody>
      </p:sp>
      <p:sp>
        <p:nvSpPr>
          <p:cNvPr id="55" name="CustomShape 9"/>
          <p:cNvSpPr/>
          <p:nvPr/>
        </p:nvSpPr>
        <p:spPr bwMode="auto">
          <a:xfrm>
            <a:off x="723779" y="10280828"/>
            <a:ext cx="7627355" cy="2492990"/>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spAutoFit/>
          </a:bodyPr>
          <a:lstStyle/>
          <a:p>
            <a:pPr algn="just"/>
            <a:r>
              <a:rPr lang="en-US" sz="1600" dirty="0" err="1"/>
              <a:t>SportswearXpress</a:t>
            </a:r>
            <a:r>
              <a:rPr lang="en-US" sz="1600" dirty="0"/>
              <a:t> is built using a modular and scalable architecture that supports real-time interaction and AI-driven customization. The front end uses React.js for a responsive interface, while Node.js with Express.js powers the backend. AI features like design suggestions are implemented using TensorFlow.js and OpenCV.js, enabling real-time processing in the browser. MongoDB handles flexible data storage, and Socket.io enables live buyer-seller communication. OAuth 2.0 ensures secure authentication. The system is locally hosted for testing but designed for future cloud deployment. Development was managed through GitHub, with coordination via Trello and Slack.</a:t>
            </a:r>
          </a:p>
        </p:txBody>
      </p:sp>
      <p:sp>
        <p:nvSpPr>
          <p:cNvPr id="56" name="CustomShape 10"/>
          <p:cNvSpPr/>
          <p:nvPr/>
        </p:nvSpPr>
        <p:spPr bwMode="auto">
          <a:xfrm>
            <a:off x="723780" y="9806014"/>
            <a:ext cx="7626780" cy="46035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a:solidFill>
                  <a:srgbClr val="FFFFFF"/>
                </a:solidFill>
                <a:latin typeface="Calibri"/>
                <a:ea typeface="Arial"/>
              </a:rPr>
              <a:t>Methods and Materials</a:t>
            </a:r>
            <a:endParaRPr sz="2000" b="0" strike="noStrike" spc="-1">
              <a:latin typeface="Arial"/>
            </a:endParaRPr>
          </a:p>
        </p:txBody>
      </p:sp>
      <p:grpSp>
        <p:nvGrpSpPr>
          <p:cNvPr id="57" name="Group 11"/>
          <p:cNvGrpSpPr/>
          <p:nvPr/>
        </p:nvGrpSpPr>
        <p:grpSpPr bwMode="auto">
          <a:xfrm>
            <a:off x="2783519" y="13431921"/>
            <a:ext cx="7638155" cy="3460247"/>
            <a:chOff x="0" y="0"/>
            <a:chExt cx="7638155" cy="3460247"/>
          </a:xfrm>
        </p:grpSpPr>
        <p:sp>
          <p:nvSpPr>
            <p:cNvPr id="58" name="CustomShape 12"/>
            <p:cNvSpPr/>
            <p:nvPr/>
          </p:nvSpPr>
          <p:spPr bwMode="auto">
            <a:xfrm>
              <a:off x="0" y="474814"/>
              <a:ext cx="7638155" cy="2985433"/>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spAutoFit/>
            </a:bodyPr>
            <a:lstStyle/>
            <a:p>
              <a:pPr algn="just"/>
              <a:r>
                <a:rPr lang="en-US" sz="1600" dirty="0"/>
                <a:t>The modular design of </a:t>
              </a:r>
              <a:r>
                <a:rPr lang="en-US" sz="1600" dirty="0" err="1"/>
                <a:t>SportswearXpress</a:t>
              </a:r>
              <a:r>
                <a:rPr lang="en-US" sz="1600" dirty="0"/>
                <a:t> allowed for smooth integration of AI features and real-time systems, facilitating focused development of individual components. The architecture is scalable and adaptable for future migration to cloud infrastructure. One of the key strengths observed during development was the system's ease of use, which resulted in improved user engagement and fewer errors during testing. However, working with MongoDB's flexible schema required careful planning to maintain data integrity across modules. Future enhancements are planned to introduce augmented reality-based design previews, gamification features such as achievement badges, and integration with third-party services like payment gateways and marketing analytics tools.</a:t>
              </a:r>
            </a:p>
            <a:p>
              <a:pPr algn="just"/>
              <a:endParaRPr lang="en-US" sz="1600" dirty="0"/>
            </a:p>
          </p:txBody>
        </p:sp>
        <p:sp>
          <p:nvSpPr>
            <p:cNvPr id="59" name="CustomShape 13"/>
            <p:cNvSpPr/>
            <p:nvPr/>
          </p:nvSpPr>
          <p:spPr bwMode="auto">
            <a:xfrm>
              <a:off x="0" y="0"/>
              <a:ext cx="7637760" cy="472885"/>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dirty="0">
                  <a:solidFill>
                    <a:srgbClr val="FFFFFF"/>
                  </a:solidFill>
                  <a:latin typeface="Calibri"/>
                  <a:ea typeface="Arial"/>
                </a:rPr>
                <a:t>Discussion</a:t>
              </a:r>
              <a:endParaRPr sz="2000" b="0" strike="noStrike" spc="-1" dirty="0">
                <a:latin typeface="Arial"/>
              </a:endParaRPr>
            </a:p>
          </p:txBody>
        </p:sp>
      </p:grpSp>
      <p:sp>
        <p:nvSpPr>
          <p:cNvPr id="61" name="CustomShape 15"/>
          <p:cNvSpPr/>
          <p:nvPr/>
        </p:nvSpPr>
        <p:spPr bwMode="auto">
          <a:xfrm>
            <a:off x="508860" y="17329564"/>
            <a:ext cx="4900320" cy="38147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a:solidFill>
                  <a:srgbClr val="FFFFFF"/>
                </a:solidFill>
                <a:latin typeface="Calibri"/>
                <a:ea typeface="Arial"/>
              </a:rPr>
              <a:t>Results</a:t>
            </a:r>
            <a:endParaRPr sz="2000" b="0" strike="noStrike" spc="-1">
              <a:latin typeface="Arial"/>
            </a:endParaRPr>
          </a:p>
        </p:txBody>
      </p:sp>
      <p:sp>
        <p:nvSpPr>
          <p:cNvPr id="65" name="CustomShape 17"/>
          <p:cNvSpPr/>
          <p:nvPr/>
        </p:nvSpPr>
        <p:spPr bwMode="auto">
          <a:xfrm>
            <a:off x="676199" y="16649228"/>
            <a:ext cx="1222728" cy="284512"/>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it-IT" sz="1400" b="1" strike="noStrike" spc="-1" dirty="0">
                <a:solidFill>
                  <a:srgbClr val="000000"/>
                </a:solidFill>
                <a:latin typeface="Calibri"/>
                <a:ea typeface="Arial"/>
              </a:rPr>
              <a:t> User Interface</a:t>
            </a:r>
            <a:endParaRPr lang="it-IT" sz="1400" b="1" strike="noStrike" spc="-1" dirty="0">
              <a:latin typeface="Arial"/>
            </a:endParaRPr>
          </a:p>
        </p:txBody>
      </p:sp>
      <p:sp>
        <p:nvSpPr>
          <p:cNvPr id="66" name="CustomShape 18"/>
          <p:cNvSpPr/>
          <p:nvPr/>
        </p:nvSpPr>
        <p:spPr bwMode="auto">
          <a:xfrm>
            <a:off x="1947612" y="25227738"/>
            <a:ext cx="1904645" cy="284512"/>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it-IT" sz="1400" b="1" spc="-1" dirty="0">
                <a:solidFill>
                  <a:srgbClr val="000000"/>
                </a:solidFill>
                <a:latin typeface="Calibri"/>
                <a:ea typeface="Arial"/>
              </a:rPr>
              <a:t>Product C</a:t>
            </a:r>
            <a:r>
              <a:rPr lang="it-IT" sz="1400" b="1" strike="noStrike" spc="-1" dirty="0">
                <a:solidFill>
                  <a:srgbClr val="000000"/>
                </a:solidFill>
                <a:latin typeface="Calibri"/>
                <a:ea typeface="Arial"/>
              </a:rPr>
              <a:t>ustomization  </a:t>
            </a:r>
            <a:endParaRPr lang="it-IT" sz="1400" b="1" strike="noStrike" spc="-1" dirty="0">
              <a:latin typeface="Arial"/>
            </a:endParaRPr>
          </a:p>
        </p:txBody>
      </p:sp>
      <p:sp>
        <p:nvSpPr>
          <p:cNvPr id="70" name="CustomShape 21"/>
          <p:cNvSpPr/>
          <p:nvPr/>
        </p:nvSpPr>
        <p:spPr bwMode="auto">
          <a:xfrm>
            <a:off x="5602140" y="14496107"/>
            <a:ext cx="57780" cy="326507"/>
          </a:xfrm>
          <a:prstGeom prst="rect">
            <a:avLst/>
          </a:prstGeom>
          <a:noFill/>
          <a:ln>
            <a:noFill/>
          </a:ln>
        </p:spPr>
        <p:style>
          <a:lnRef idx="0">
            <a:scrgbClr r="0" g="0" b="0"/>
          </a:lnRef>
          <a:fillRef idx="0">
            <a:scrgbClr r="0" g="0" b="0"/>
          </a:fillRef>
          <a:effectRef idx="0">
            <a:scrgbClr r="0" g="0" b="0"/>
          </a:effectRef>
          <a:fontRef idx="minor"/>
        </p:style>
      </p:sp>
      <p:pic>
        <p:nvPicPr>
          <p:cNvPr id="71" name="Picture 70"/>
          <p:cNvPicPr/>
          <p:nvPr/>
        </p:nvPicPr>
        <p:blipFill>
          <a:blip r:embed="rId2"/>
          <a:stretch/>
        </p:blipFill>
        <p:spPr bwMode="auto">
          <a:xfrm>
            <a:off x="247320" y="683758"/>
            <a:ext cx="2274840" cy="2342361"/>
          </a:xfrm>
          <a:prstGeom prst="rect">
            <a:avLst/>
          </a:prstGeom>
          <a:ln>
            <a:noFill/>
          </a:ln>
        </p:spPr>
      </p:pic>
      <p:sp>
        <p:nvSpPr>
          <p:cNvPr id="72" name="CustomShape 22"/>
          <p:cNvSpPr/>
          <p:nvPr/>
        </p:nvSpPr>
        <p:spPr bwMode="auto">
          <a:xfrm>
            <a:off x="2440583" y="1200307"/>
            <a:ext cx="2749501" cy="769441"/>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nSpc>
                <a:spcPct val="100000"/>
              </a:lnSpc>
              <a:defRPr/>
            </a:pPr>
            <a:r>
              <a:rPr lang="en-US" sz="4400" b="0" strike="noStrike" spc="-1" dirty="0">
                <a:solidFill>
                  <a:srgbClr val="FFFFFF"/>
                </a:solidFill>
                <a:latin typeface="Calibri"/>
                <a:ea typeface="Arial"/>
              </a:rPr>
              <a:t>F24SE002</a:t>
            </a:r>
            <a:endParaRPr sz="4400" b="0" strike="noStrike" spc="-1" dirty="0">
              <a:latin typeface="Arial"/>
            </a:endParaRPr>
          </a:p>
        </p:txBody>
      </p:sp>
      <p:sp>
        <p:nvSpPr>
          <p:cNvPr id="74" name="CustomShape 24"/>
          <p:cNvSpPr/>
          <p:nvPr/>
        </p:nvSpPr>
        <p:spPr bwMode="auto">
          <a:xfrm>
            <a:off x="5660099" y="21952190"/>
            <a:ext cx="4900535" cy="3724096"/>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lIns="137160" tIns="137160" rIns="137160" bIns="137160">
            <a:spAutoFit/>
          </a:bodyPr>
          <a:lstStyle/>
          <a:p>
            <a:pPr algn="just">
              <a:lnSpc>
                <a:spcPct val="100000"/>
              </a:lnSpc>
              <a:defRPr/>
            </a:pPr>
            <a:r>
              <a:rPr lang="en-US" sz="1600" dirty="0" err="1"/>
              <a:t>SportswearXpress</a:t>
            </a:r>
            <a:r>
              <a:rPr lang="en-US" sz="1600" dirty="0"/>
              <a:t> stands as a promising AI-powered solution for personalized sportswear customization. It successfully merges advanced design tools with real-time communication and dynamic pricing to offer a smooth and engaging user experience. The system has demonstrated stability and scalability through its modular structure, and user interactions have been optimized through an intuitive interface. With most features in place and tested, the platform is well-positioned for future improvements such as AR previews and gamification, making it a competitive solution in the evolving landscape of online sportswear retail.</a:t>
            </a:r>
            <a:endParaRPr lang="en-US" sz="1500" strike="noStrike" spc="-1" dirty="0">
              <a:latin typeface="Arial"/>
            </a:endParaRPr>
          </a:p>
        </p:txBody>
      </p:sp>
      <p:sp>
        <p:nvSpPr>
          <p:cNvPr id="75" name="CustomShape 25"/>
          <p:cNvSpPr/>
          <p:nvPr/>
        </p:nvSpPr>
        <p:spPr bwMode="auto">
          <a:xfrm>
            <a:off x="5660100" y="21533551"/>
            <a:ext cx="4900320" cy="38147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a:solidFill>
                  <a:srgbClr val="FFFFFF"/>
                </a:solidFill>
                <a:latin typeface="Calibri"/>
                <a:ea typeface="Arial"/>
              </a:rPr>
              <a:t>Conclusion</a:t>
            </a:r>
            <a:endParaRPr sz="2000" b="0" strike="noStrike" spc="-1">
              <a:latin typeface="Arial"/>
            </a:endParaRPr>
          </a:p>
        </p:txBody>
      </p:sp>
      <p:sp>
        <p:nvSpPr>
          <p:cNvPr id="1247752652" name="CustomShape 17"/>
          <p:cNvSpPr/>
          <p:nvPr/>
        </p:nvSpPr>
        <p:spPr bwMode="auto">
          <a:xfrm>
            <a:off x="8335652" y="12565748"/>
            <a:ext cx="2558286" cy="284512"/>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en-US" sz="1400" b="1" strike="noStrike" spc="0" dirty="0" err="1">
                <a:solidFill>
                  <a:srgbClr val="000000"/>
                </a:solidFill>
                <a:latin typeface="Calibri"/>
                <a:ea typeface="Arial"/>
              </a:rPr>
              <a:t>SportsWearXpress</a:t>
            </a:r>
            <a:r>
              <a:rPr lang="en-US" sz="1400" b="1" dirty="0">
                <a:solidFill>
                  <a:srgbClr val="000000"/>
                </a:solidFill>
                <a:latin typeface="Calibri"/>
                <a:ea typeface="Arial"/>
              </a:rPr>
              <a:t>-</a:t>
            </a:r>
            <a:r>
              <a:rPr lang="en-US" sz="1400" b="1" strike="noStrike" spc="0" dirty="0">
                <a:solidFill>
                  <a:srgbClr val="000000"/>
                </a:solidFill>
                <a:latin typeface="Calibri"/>
                <a:ea typeface="Arial"/>
              </a:rPr>
              <a:t>AI-Enhanced</a:t>
            </a:r>
            <a:r>
              <a:rPr lang="en-US" sz="1050" b="1" strike="noStrike" spc="0" dirty="0">
                <a:solidFill>
                  <a:srgbClr val="000000"/>
                </a:solidFill>
                <a:latin typeface="Calibri"/>
                <a:ea typeface="Arial"/>
              </a:rPr>
              <a:t>  </a:t>
            </a:r>
            <a:endParaRPr sz="1050" b="1" strike="noStrike" spc="0" dirty="0">
              <a:latin typeface="Arial"/>
            </a:endParaRPr>
          </a:p>
        </p:txBody>
      </p:sp>
      <p:pic>
        <p:nvPicPr>
          <p:cNvPr id="3" name="Picture 2">
            <a:extLst>
              <a:ext uri="{FF2B5EF4-FFF2-40B4-BE49-F238E27FC236}">
                <a16:creationId xmlns:a16="http://schemas.microsoft.com/office/drawing/2014/main" id="{D167DFFB-2606-4BBD-9482-1B5CF0F84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9920" y="17125408"/>
            <a:ext cx="4561888" cy="3875301"/>
          </a:xfrm>
          <a:prstGeom prst="rect">
            <a:avLst/>
          </a:prstGeom>
        </p:spPr>
      </p:pic>
      <p:sp>
        <p:nvSpPr>
          <p:cNvPr id="31" name="CustomShape 17">
            <a:extLst>
              <a:ext uri="{FF2B5EF4-FFF2-40B4-BE49-F238E27FC236}">
                <a16:creationId xmlns:a16="http://schemas.microsoft.com/office/drawing/2014/main" id="{37EB78F3-7B76-491E-AE69-B18D217DFC23}"/>
              </a:ext>
            </a:extLst>
          </p:cNvPr>
          <p:cNvSpPr/>
          <p:nvPr/>
        </p:nvSpPr>
        <p:spPr bwMode="auto">
          <a:xfrm>
            <a:off x="6926560" y="21063474"/>
            <a:ext cx="2394385" cy="284512"/>
          </a:xfrm>
          <a:prstGeom prst="rect">
            <a:avLst/>
          </a:prstGeom>
          <a:noFill/>
          <a:ln>
            <a:noFill/>
          </a:ln>
        </p:spPr>
        <p:style>
          <a:lnRef idx="0">
            <a:scrgbClr r="0" g="0" b="0"/>
          </a:lnRef>
          <a:fillRef idx="0">
            <a:scrgbClr r="0" g="0" b="0"/>
          </a:fillRef>
          <a:effectRef idx="0">
            <a:scrgbClr r="0" g="0" b="0"/>
          </a:effectRef>
          <a:fontRef idx="minor"/>
        </p:style>
        <p:txBody>
          <a:bodyPr wrap="square" lIns="68400" tIns="34200" rIns="68400" bIns="34200">
            <a:spAutoFit/>
          </a:bodyPr>
          <a:lstStyle/>
          <a:p>
            <a:pPr>
              <a:lnSpc>
                <a:spcPct val="100000"/>
              </a:lnSpc>
              <a:defRPr/>
            </a:pPr>
            <a:r>
              <a:rPr lang="it-IT" sz="1400" b="1" spc="-1" dirty="0">
                <a:solidFill>
                  <a:srgbClr val="000000"/>
                </a:solidFill>
                <a:latin typeface="Calibri"/>
                <a:ea typeface="Arial"/>
              </a:rPr>
              <a:t>Seller Dashboard</a:t>
            </a:r>
            <a:endParaRPr lang="it-IT" sz="1400" b="1" strike="noStrike" spc="-1" dirty="0">
              <a:latin typeface="Arial"/>
            </a:endParaRPr>
          </a:p>
        </p:txBody>
      </p:sp>
      <p:pic>
        <p:nvPicPr>
          <p:cNvPr id="6" name="Picture 5">
            <a:extLst>
              <a:ext uri="{FF2B5EF4-FFF2-40B4-BE49-F238E27FC236}">
                <a16:creationId xmlns:a16="http://schemas.microsoft.com/office/drawing/2014/main" id="{193E9DD5-B52C-4DAB-B099-B0777B00C4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309" y="13454339"/>
            <a:ext cx="2156631" cy="3174868"/>
          </a:xfrm>
          <a:prstGeom prst="rect">
            <a:avLst/>
          </a:prstGeom>
        </p:spPr>
      </p:pic>
      <p:pic>
        <p:nvPicPr>
          <p:cNvPr id="36" name="Picture 35">
            <a:extLst>
              <a:ext uri="{FF2B5EF4-FFF2-40B4-BE49-F238E27FC236}">
                <a16:creationId xmlns:a16="http://schemas.microsoft.com/office/drawing/2014/main" id="{E44E8F83-2522-48E3-A71B-2BEF4EAAFF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23780" y="22316587"/>
            <a:ext cx="4588922" cy="2828961"/>
          </a:xfrm>
          <a:prstGeom prst="rect">
            <a:avLst/>
          </a:prstGeom>
        </p:spPr>
      </p:pic>
      <p:pic>
        <p:nvPicPr>
          <p:cNvPr id="12" name="Picture 11">
            <a:extLst>
              <a:ext uri="{FF2B5EF4-FFF2-40B4-BE49-F238E27FC236}">
                <a16:creationId xmlns:a16="http://schemas.microsoft.com/office/drawing/2014/main" id="{8C23E285-AB0F-44E1-9F91-9188A4D49C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0737" y="9856581"/>
            <a:ext cx="2049684" cy="26389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TotalTime>
  <Words>729</Words>
  <Application>Microsoft Office PowerPoint</Application>
  <DocSecurity>0</DocSecurity>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 Theme</vt:lpstr>
      <vt:lpstr>PowerPoint Presentation</vt:lpstr>
    </vt:vector>
  </TitlesOfParts>
  <Manager/>
  <Company>Genigraphics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Template 36x48</dc:title>
  <dc:subject/>
  <dc:creator/>
  <cp:keywords/>
  <dc:description/>
  <cp:lastModifiedBy>Muneeb</cp:lastModifiedBy>
  <cp:revision>119</cp:revision>
  <dcterms:created xsi:type="dcterms:W3CDTF">2013-02-10T21:14:48Z</dcterms:created>
  <dcterms:modified xsi:type="dcterms:W3CDTF">2025-06-02T14:02:33Z</dcterms:modified>
  <cp:category/>
  <dc:identifier/>
  <cp:contentStatus/>
  <dc:language>en-US</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any">
    <vt:lpwstr>Genigraphics LLC</vt:lpwstr>
  </property>
  <property fmtid="{D5CDD505-2E9C-101B-9397-08002B2CF9AE}" pid="3" name="DocSecurity">
    <vt:i4>0</vt:i4>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2</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