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4"/>
  </p:sldMasterIdLst>
  <p:sldIdLst>
    <p:sldId id="256" r:id="rId5"/>
    <p:sldId id="257" r:id="rId6"/>
    <p:sldId id="258" r:id="rId7"/>
    <p:sldId id="259" r:id="rId8"/>
    <p:sldId id="260" r:id="rId9"/>
    <p:sldId id="263" r:id="rId10"/>
    <p:sldId id="261" r:id="rId11"/>
    <p:sldId id="262" r:id="rId12"/>
    <p:sldId id="266" r:id="rId13"/>
    <p:sldId id="267" r:id="rId14"/>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Canva Sans" panose="020B0604020202020204" charset="0"/>
      <p:regular r:id="rId19"/>
    </p:embeddedFont>
    <p:embeddedFont>
      <p:font typeface="Montserrat Classic Bold" panose="020B0604020202020204" charset="0"/>
      <p:regular r:id="rId20"/>
    </p:embeddedFont>
    <p:embeddedFont>
      <p:font typeface="Oswald Bold" panose="020B0604020202020204" charset="0"/>
      <p:regular r:id="rId21"/>
    </p:embeddedFont>
    <p:embeddedFont>
      <p:font typeface="Times New Roman Bold" panose="02020803070505020304" pitchFamily="18" charset="0"/>
      <p:regular r:id="rId22"/>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1S21BSSE0072 - M AWAIS AKRAM" initials="LM" lastIdx="1" clrIdx="0">
    <p:extLst>
      <p:ext uri="{19B8F6BF-5375-455C-9EA6-DF929625EA0E}">
        <p15:presenceInfo xmlns:p15="http://schemas.microsoft.com/office/powerpoint/2012/main" userId="S::L1S21BSSE0072@ucp.edu.pk::4c33db96-8055-4789-aa48-b7f263ca926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2" d="100"/>
          <a:sy n="42" d="100"/>
        </p:scale>
        <p:origin x="888"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font" Target="fonts/font7.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font" Target="fonts/font5.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8.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3.svg"/><Relationship Id="rId4" Type="http://schemas.openxmlformats.org/officeDocument/2006/relationships/image" Target="../media/image8.svg"/><Relationship Id="rId9"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18.sv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1143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1255946" y="2972707"/>
            <a:ext cx="16003354" cy="5482903"/>
            <a:chOff x="0" y="-19050"/>
            <a:chExt cx="2389835" cy="921124"/>
          </a:xfrm>
        </p:grpSpPr>
        <p:sp>
          <p:nvSpPr>
            <p:cNvPr id="6" name="Freeform 6"/>
            <p:cNvSpPr/>
            <p:nvPr/>
          </p:nvSpPr>
          <p:spPr>
            <a:xfrm>
              <a:off x="0" y="89274"/>
              <a:ext cx="2389835" cy="812800"/>
            </a:xfrm>
            <a:custGeom>
              <a:avLst/>
              <a:gdLst/>
              <a:ahLst/>
              <a:cxnLst/>
              <a:rect l="l" t="t" r="r" b="b"/>
              <a:pathLst>
                <a:path w="2389835" h="812800">
                  <a:moveTo>
                    <a:pt x="0" y="0"/>
                  </a:moveTo>
                  <a:lnTo>
                    <a:pt x="2389835" y="0"/>
                  </a:lnTo>
                  <a:lnTo>
                    <a:pt x="2389835" y="812800"/>
                  </a:lnTo>
                  <a:lnTo>
                    <a:pt x="0" y="812800"/>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2389835" cy="831850"/>
            </a:xfrm>
            <a:prstGeom prst="rect">
              <a:avLst/>
            </a:prstGeom>
          </p:spPr>
          <p:txBody>
            <a:bodyPr lIns="50800" tIns="50800" rIns="50800" bIns="50800" rtlCol="0" anchor="ctr"/>
            <a:lstStyle/>
            <a:p>
              <a:pPr algn="ctr">
                <a:lnSpc>
                  <a:spcPts val="2859"/>
                </a:lnSpc>
              </a:pPr>
              <a:endParaRPr/>
            </a:p>
          </p:txBody>
        </p:sp>
      </p:grpSp>
      <p:sp>
        <p:nvSpPr>
          <p:cNvPr id="8" name="Freeform 8"/>
          <p:cNvSpPr/>
          <p:nvPr/>
        </p:nvSpPr>
        <p:spPr>
          <a:xfrm>
            <a:off x="16028014" y="793833"/>
            <a:ext cx="596933" cy="613568"/>
          </a:xfrm>
          <a:custGeom>
            <a:avLst/>
            <a:gdLst/>
            <a:ahLst/>
            <a:cxnLst/>
            <a:rect l="l" t="t" r="r" b="b"/>
            <a:pathLst>
              <a:path w="596933" h="613568">
                <a:moveTo>
                  <a:pt x="0" y="0"/>
                </a:moveTo>
                <a:lnTo>
                  <a:pt x="596933" y="0"/>
                </a:lnTo>
                <a:lnTo>
                  <a:pt x="596933" y="613568"/>
                </a:lnTo>
                <a:lnTo>
                  <a:pt x="0" y="6135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1028700" y="4386885"/>
            <a:ext cx="16230600" cy="2135136"/>
          </a:xfrm>
          <a:prstGeom prst="rect">
            <a:avLst/>
          </a:prstGeom>
        </p:spPr>
        <p:txBody>
          <a:bodyPr wrap="square" lIns="0" tIns="0" rIns="0" bIns="0" rtlCol="0" anchor="t">
            <a:spAutoFit/>
          </a:bodyPr>
          <a:lstStyle/>
          <a:p>
            <a:pPr algn="ctr">
              <a:lnSpc>
                <a:spcPts val="18131"/>
              </a:lnSpc>
            </a:pPr>
            <a:r>
              <a:rPr lang="en-US" sz="13138" spc="1287" dirty="0" err="1">
                <a:solidFill>
                  <a:srgbClr val="231F20"/>
                </a:solidFill>
                <a:latin typeface="Oswald Bold"/>
              </a:rPr>
              <a:t>SportswearXpress</a:t>
            </a:r>
            <a:endParaRPr lang="en-US" sz="13138" spc="1287" dirty="0">
              <a:solidFill>
                <a:srgbClr val="231F20"/>
              </a:solidFill>
              <a:latin typeface="Oswald Bold"/>
            </a:endParaRPr>
          </a:p>
        </p:txBody>
      </p:sp>
      <p:sp>
        <p:nvSpPr>
          <p:cNvPr id="10" name="TextBox 10"/>
          <p:cNvSpPr txBox="1"/>
          <p:nvPr/>
        </p:nvSpPr>
        <p:spPr>
          <a:xfrm>
            <a:off x="2590800" y="7166810"/>
            <a:ext cx="13030199" cy="421847"/>
          </a:xfrm>
          <a:prstGeom prst="rect">
            <a:avLst/>
          </a:prstGeom>
        </p:spPr>
        <p:txBody>
          <a:bodyPr wrap="square" lIns="0" tIns="0" rIns="0" bIns="0" rtlCol="0" anchor="t">
            <a:spAutoFit/>
          </a:bodyPr>
          <a:lstStyle/>
          <a:p>
            <a:pPr algn="ctr">
              <a:lnSpc>
                <a:spcPts val="3661"/>
              </a:lnSpc>
            </a:pPr>
            <a:r>
              <a:rPr lang="en-US" sz="2653" spc="140" dirty="0">
                <a:solidFill>
                  <a:srgbClr val="231F20"/>
                </a:solidFill>
                <a:latin typeface="Montserrat Classic Bold"/>
              </a:rPr>
              <a:t>AI-Enhanced Sportswear Customization Platform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9407140" y="-9309963"/>
            <a:ext cx="24036383" cy="24664199"/>
          </a:xfrm>
          <a:custGeom>
            <a:avLst/>
            <a:gdLst/>
            <a:ahLst/>
            <a:cxnLst/>
            <a:rect l="l" t="t" r="r" b="b"/>
            <a:pathLst>
              <a:path w="24036383" h="24664199">
                <a:moveTo>
                  <a:pt x="0" y="0"/>
                </a:moveTo>
                <a:lnTo>
                  <a:pt x="24036383" y="0"/>
                </a:lnTo>
                <a:lnTo>
                  <a:pt x="24036383" y="24664198"/>
                </a:lnTo>
                <a:lnTo>
                  <a:pt x="0" y="246641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561733" y="2105045"/>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a:solidFill>
                  <a:srgbClr val="231F20"/>
                </a:solidFill>
                <a:latin typeface="Oswald Bold"/>
              </a:rPr>
              <a:t>THANK'S</a:t>
            </a:r>
          </a:p>
        </p:txBody>
      </p:sp>
      <p:sp>
        <p:nvSpPr>
          <p:cNvPr id="5" name="Freeform 5"/>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800100"/>
            <a:ext cx="18288000" cy="86868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txBody>
          <a:bodyPr/>
          <a:lstStyle/>
          <a:p>
            <a:endParaRPr lang="en-US" dirty="0"/>
          </a:p>
        </p:txBody>
      </p:sp>
      <p:sp>
        <p:nvSpPr>
          <p:cNvPr id="3" name="Freeform 3"/>
          <p:cNvSpPr/>
          <p:nvPr/>
        </p:nvSpPr>
        <p:spPr>
          <a:xfrm rot="7659121">
            <a:off x="15091031"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258071" y="-4629150"/>
            <a:ext cx="9022634" cy="9258300"/>
          </a:xfrm>
          <a:custGeom>
            <a:avLst/>
            <a:gdLst/>
            <a:ahLst/>
            <a:cxnLst/>
            <a:rect l="l" t="t" r="r" b="b"/>
            <a:pathLst>
              <a:path w="9022634" h="9258300">
                <a:moveTo>
                  <a:pt x="0" y="0"/>
                </a:moveTo>
                <a:lnTo>
                  <a:pt x="9022634" y="0"/>
                </a:lnTo>
                <a:lnTo>
                  <a:pt x="9022634" y="9258300"/>
                </a:lnTo>
                <a:lnTo>
                  <a:pt x="0" y="92583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grpSp>
        <p:nvGrpSpPr>
          <p:cNvPr id="5" name="Group 5"/>
          <p:cNvGrpSpPr/>
          <p:nvPr/>
        </p:nvGrpSpPr>
        <p:grpSpPr>
          <a:xfrm>
            <a:off x="4300441" y="3202251"/>
            <a:ext cx="10007591" cy="3632012"/>
            <a:chOff x="0" y="0"/>
            <a:chExt cx="1932629" cy="701401"/>
          </a:xfrm>
        </p:grpSpPr>
        <p:sp>
          <p:nvSpPr>
            <p:cNvPr id="6" name="Freeform 6"/>
            <p:cNvSpPr/>
            <p:nvPr/>
          </p:nvSpPr>
          <p:spPr>
            <a:xfrm>
              <a:off x="0" y="0"/>
              <a:ext cx="1932629" cy="701401"/>
            </a:xfrm>
            <a:custGeom>
              <a:avLst/>
              <a:gdLst/>
              <a:ahLst/>
              <a:cxnLst/>
              <a:rect l="l" t="t" r="r" b="b"/>
              <a:pathLst>
                <a:path w="1932629" h="701401">
                  <a:moveTo>
                    <a:pt x="0" y="0"/>
                  </a:moveTo>
                  <a:lnTo>
                    <a:pt x="1932629" y="0"/>
                  </a:lnTo>
                  <a:lnTo>
                    <a:pt x="1932629" y="701401"/>
                  </a:lnTo>
                  <a:lnTo>
                    <a:pt x="0" y="701401"/>
                  </a:lnTo>
                  <a:close/>
                </a:path>
              </a:pathLst>
            </a:custGeom>
            <a:solidFill>
              <a:srgbClr val="000000">
                <a:alpha val="0"/>
              </a:srgbClr>
            </a:solidFill>
            <a:ln w="38100" cap="sq">
              <a:solidFill>
                <a:srgbClr val="000000"/>
              </a:solidFill>
              <a:prstDash val="solid"/>
              <a:miter/>
            </a:ln>
          </p:spPr>
        </p:sp>
        <p:sp>
          <p:nvSpPr>
            <p:cNvPr id="7" name="TextBox 7"/>
            <p:cNvSpPr txBox="1"/>
            <p:nvPr/>
          </p:nvSpPr>
          <p:spPr>
            <a:xfrm>
              <a:off x="0" y="-19050"/>
              <a:ext cx="1932629" cy="720451"/>
            </a:xfrm>
            <a:prstGeom prst="rect">
              <a:avLst/>
            </a:prstGeom>
          </p:spPr>
          <p:txBody>
            <a:bodyPr lIns="50800" tIns="50800" rIns="50800" bIns="50800" rtlCol="0" anchor="ctr"/>
            <a:lstStyle/>
            <a:p>
              <a:pPr algn="ctr">
                <a:lnSpc>
                  <a:spcPts val="2859"/>
                </a:lnSpc>
              </a:pPr>
              <a:endParaRPr/>
            </a:p>
          </p:txBody>
        </p:sp>
      </p:grpSp>
      <p:sp>
        <p:nvSpPr>
          <p:cNvPr id="8" name="TextBox 8"/>
          <p:cNvSpPr txBox="1"/>
          <p:nvPr/>
        </p:nvSpPr>
        <p:spPr>
          <a:xfrm>
            <a:off x="7196038" y="1797677"/>
            <a:ext cx="4665060" cy="657225"/>
          </a:xfrm>
          <a:prstGeom prst="rect">
            <a:avLst/>
          </a:prstGeom>
        </p:spPr>
        <p:txBody>
          <a:bodyPr lIns="0" tIns="0" rIns="0" bIns="0" rtlCol="0" anchor="t">
            <a:spAutoFit/>
          </a:bodyPr>
          <a:lstStyle/>
          <a:p>
            <a:pPr algn="ctr">
              <a:lnSpc>
                <a:spcPts val="5126"/>
              </a:lnSpc>
              <a:spcBef>
                <a:spcPct val="0"/>
              </a:spcBef>
            </a:pPr>
            <a:r>
              <a:rPr lang="en-US" sz="4271">
                <a:solidFill>
                  <a:srgbClr val="000000"/>
                </a:solidFill>
                <a:latin typeface="Oswald Bold Italics"/>
              </a:rPr>
              <a:t>PRESENTED BY </a:t>
            </a:r>
          </a:p>
        </p:txBody>
      </p:sp>
      <p:sp>
        <p:nvSpPr>
          <p:cNvPr id="9" name="TextBox 9"/>
          <p:cNvSpPr txBox="1"/>
          <p:nvPr/>
        </p:nvSpPr>
        <p:spPr>
          <a:xfrm>
            <a:off x="4876800" y="4022035"/>
            <a:ext cx="10360604" cy="1805302"/>
          </a:xfrm>
          <a:prstGeom prst="rect">
            <a:avLst/>
          </a:prstGeom>
        </p:spPr>
        <p:txBody>
          <a:bodyPr wrap="square" lIns="0" tIns="0" rIns="0" bIns="0" rtlCol="0" anchor="t">
            <a:spAutoFit/>
          </a:bodyPr>
          <a:lstStyle/>
          <a:p>
            <a:pPr algn="just">
              <a:lnSpc>
                <a:spcPts val="4759"/>
              </a:lnSpc>
            </a:pPr>
            <a:r>
              <a:rPr lang="en-US" sz="3399" dirty="0">
                <a:solidFill>
                  <a:srgbClr val="000000"/>
                </a:solidFill>
                <a:latin typeface="Canva Sans"/>
              </a:rPr>
              <a:t>M Awais </a:t>
            </a:r>
            <a:r>
              <a:rPr lang="en-US" sz="3399" dirty="0" err="1">
                <a:solidFill>
                  <a:srgbClr val="000000"/>
                </a:solidFill>
                <a:latin typeface="Canva Sans"/>
              </a:rPr>
              <a:t>Akram</a:t>
            </a:r>
            <a:r>
              <a:rPr lang="en-US" sz="3399" dirty="0">
                <a:solidFill>
                  <a:srgbClr val="000000"/>
                </a:solidFill>
                <a:latin typeface="Canva Sans"/>
              </a:rPr>
              <a:t>                          L1S21BSSE0072</a:t>
            </a:r>
          </a:p>
          <a:p>
            <a:pPr algn="just">
              <a:lnSpc>
                <a:spcPts val="4759"/>
              </a:lnSpc>
            </a:pPr>
            <a:r>
              <a:rPr lang="en-US" sz="3399" dirty="0">
                <a:solidFill>
                  <a:srgbClr val="000000"/>
                </a:solidFill>
                <a:latin typeface="Canva Sans"/>
              </a:rPr>
              <a:t>Muhammad Qasim Abbas      L1F21BSSE0476</a:t>
            </a:r>
          </a:p>
          <a:p>
            <a:pPr algn="just">
              <a:lnSpc>
                <a:spcPts val="4759"/>
              </a:lnSpc>
            </a:pPr>
            <a:r>
              <a:rPr lang="en-US" sz="3399" dirty="0">
                <a:solidFill>
                  <a:srgbClr val="000000"/>
                </a:solidFill>
                <a:latin typeface="Canva Sans"/>
              </a:rPr>
              <a:t>Muhammad Muneeb Butt      L1F21BSSE0564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1434863" y="-101306"/>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grpSp>
        <p:nvGrpSpPr>
          <p:cNvPr id="3" name="Group 3"/>
          <p:cNvGrpSpPr/>
          <p:nvPr/>
        </p:nvGrpSpPr>
        <p:grpSpPr>
          <a:xfrm>
            <a:off x="14447380" y="0"/>
            <a:ext cx="2405757" cy="10287000"/>
            <a:chOff x="0" y="0"/>
            <a:chExt cx="633615" cy="967208"/>
          </a:xfrm>
        </p:grpSpPr>
        <p:sp>
          <p:nvSpPr>
            <p:cNvPr id="4" name="Freeform 4"/>
            <p:cNvSpPr/>
            <p:nvPr/>
          </p:nvSpPr>
          <p:spPr>
            <a:xfrm>
              <a:off x="0" y="0"/>
              <a:ext cx="633615" cy="967208"/>
            </a:xfrm>
            <a:custGeom>
              <a:avLst/>
              <a:gdLst/>
              <a:ahLst/>
              <a:cxnLst/>
              <a:rect l="l" t="t" r="r" b="b"/>
              <a:pathLst>
                <a:path w="633615" h="967208">
                  <a:moveTo>
                    <a:pt x="0" y="0"/>
                  </a:moveTo>
                  <a:lnTo>
                    <a:pt x="633615" y="0"/>
                  </a:lnTo>
                  <a:lnTo>
                    <a:pt x="633615" y="967208"/>
                  </a:lnTo>
                  <a:lnTo>
                    <a:pt x="0" y="967208"/>
                  </a:lnTo>
                  <a:close/>
                </a:path>
              </a:pathLst>
            </a:custGeom>
            <a:solidFill>
              <a:srgbClr val="CCCCCC"/>
            </a:solidFill>
          </p:spPr>
        </p:sp>
        <p:sp>
          <p:nvSpPr>
            <p:cNvPr id="5" name="TextBox 5"/>
            <p:cNvSpPr txBox="1"/>
            <p:nvPr/>
          </p:nvSpPr>
          <p:spPr>
            <a:xfrm>
              <a:off x="0" y="-19050"/>
              <a:ext cx="633615" cy="986258"/>
            </a:xfrm>
            <a:prstGeom prst="rect">
              <a:avLst/>
            </a:prstGeom>
          </p:spPr>
          <p:txBody>
            <a:bodyPr lIns="50800" tIns="50800" rIns="50800" bIns="50800" rtlCol="0" anchor="ctr"/>
            <a:lstStyle/>
            <a:p>
              <a:pPr algn="ctr">
                <a:lnSpc>
                  <a:spcPts val="2859"/>
                </a:lnSpc>
              </a:pPr>
              <a:endParaRPr/>
            </a:p>
          </p:txBody>
        </p:sp>
      </p:grpSp>
      <p:sp>
        <p:nvSpPr>
          <p:cNvPr id="6" name="Freeform 6"/>
          <p:cNvSpPr/>
          <p:nvPr/>
        </p:nvSpPr>
        <p:spPr>
          <a:xfrm>
            <a:off x="2142191" y="4828880"/>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grpSp>
        <p:nvGrpSpPr>
          <p:cNvPr id="7" name="Group 7"/>
          <p:cNvGrpSpPr/>
          <p:nvPr/>
        </p:nvGrpSpPr>
        <p:grpSpPr>
          <a:xfrm>
            <a:off x="2142191" y="3396305"/>
            <a:ext cx="9610044" cy="3813716"/>
            <a:chOff x="0" y="0"/>
            <a:chExt cx="3682024" cy="1461200"/>
          </a:xfrm>
        </p:grpSpPr>
        <p:sp>
          <p:nvSpPr>
            <p:cNvPr id="8" name="Freeform 8"/>
            <p:cNvSpPr/>
            <p:nvPr/>
          </p:nvSpPr>
          <p:spPr>
            <a:xfrm>
              <a:off x="0" y="0"/>
              <a:ext cx="3682024" cy="1461200"/>
            </a:xfrm>
            <a:custGeom>
              <a:avLst/>
              <a:gdLst/>
              <a:ahLst/>
              <a:cxnLst/>
              <a:rect l="l" t="t" r="r" b="b"/>
              <a:pathLst>
                <a:path w="3682024" h="1461200">
                  <a:moveTo>
                    <a:pt x="0" y="0"/>
                  </a:moveTo>
                  <a:lnTo>
                    <a:pt x="3682024" y="0"/>
                  </a:lnTo>
                  <a:lnTo>
                    <a:pt x="3682024" y="1461200"/>
                  </a:lnTo>
                  <a:lnTo>
                    <a:pt x="0" y="1461200"/>
                  </a:lnTo>
                  <a:close/>
                </a:path>
              </a:pathLst>
            </a:custGeom>
            <a:solidFill>
              <a:srgbClr val="EFEFEF"/>
            </a:solidFill>
          </p:spPr>
        </p:sp>
        <p:sp>
          <p:nvSpPr>
            <p:cNvPr id="9" name="TextBox 9"/>
            <p:cNvSpPr txBox="1"/>
            <p:nvPr/>
          </p:nvSpPr>
          <p:spPr>
            <a:xfrm>
              <a:off x="0" y="-19050"/>
              <a:ext cx="3682024" cy="1480250"/>
            </a:xfrm>
            <a:prstGeom prst="rect">
              <a:avLst/>
            </a:prstGeom>
          </p:spPr>
          <p:txBody>
            <a:bodyPr lIns="50800" tIns="50800" rIns="50800" bIns="50800" rtlCol="0" anchor="ctr"/>
            <a:lstStyle/>
            <a:p>
              <a:pPr algn="ctr">
                <a:lnSpc>
                  <a:spcPts val="2859"/>
                </a:lnSpc>
              </a:pPr>
              <a:endParaRPr/>
            </a:p>
          </p:txBody>
        </p:sp>
      </p:grpSp>
      <p:sp>
        <p:nvSpPr>
          <p:cNvPr id="10" name="Freeform 10"/>
          <p:cNvSpPr/>
          <p:nvPr/>
        </p:nvSpPr>
        <p:spPr>
          <a:xfrm>
            <a:off x="1703901" y="8097705"/>
            <a:ext cx="9752965" cy="1032847"/>
          </a:xfrm>
          <a:custGeom>
            <a:avLst/>
            <a:gdLst/>
            <a:ahLst/>
            <a:cxnLst/>
            <a:rect l="l" t="t" r="r" b="b"/>
            <a:pathLst>
              <a:path w="9752965" h="1032847">
                <a:moveTo>
                  <a:pt x="0" y="0"/>
                </a:moveTo>
                <a:lnTo>
                  <a:pt x="9752965" y="0"/>
                </a:lnTo>
                <a:lnTo>
                  <a:pt x="9752965" y="1032847"/>
                </a:lnTo>
                <a:lnTo>
                  <a:pt x="0" y="1032847"/>
                </a:lnTo>
                <a:lnTo>
                  <a:pt x="0" y="0"/>
                </a:lnTo>
                <a:close/>
              </a:path>
            </a:pathLst>
          </a:custGeom>
          <a:blipFill>
            <a:blip r:embed="rId3"/>
            <a:stretch>
              <a:fillRect t="-86495"/>
            </a:stretch>
          </a:blipFill>
        </p:spPr>
      </p:sp>
      <p:sp>
        <p:nvSpPr>
          <p:cNvPr id="11" name="Freeform 11"/>
          <p:cNvSpPr/>
          <p:nvPr/>
        </p:nvSpPr>
        <p:spPr>
          <a:xfrm>
            <a:off x="-3306930" y="717854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3" name="TextBox 13"/>
          <p:cNvSpPr txBox="1"/>
          <p:nvPr/>
        </p:nvSpPr>
        <p:spPr>
          <a:xfrm>
            <a:off x="2142191" y="840980"/>
            <a:ext cx="7416941" cy="1130068"/>
          </a:xfrm>
          <a:prstGeom prst="rect">
            <a:avLst/>
          </a:prstGeom>
        </p:spPr>
        <p:txBody>
          <a:bodyPr lIns="0" tIns="0" rIns="0" bIns="0" rtlCol="0" anchor="t">
            <a:spAutoFit/>
          </a:bodyPr>
          <a:lstStyle/>
          <a:p>
            <a:pPr>
              <a:lnSpc>
                <a:spcPts val="8255"/>
              </a:lnSpc>
            </a:pPr>
            <a:r>
              <a:rPr lang="en-US" sz="5982" spc="586">
                <a:solidFill>
                  <a:srgbClr val="231F20"/>
                </a:solidFill>
                <a:latin typeface="Times New Roman Bold"/>
              </a:rPr>
              <a:t>INTRODUCTION</a:t>
            </a:r>
          </a:p>
        </p:txBody>
      </p:sp>
      <p:sp>
        <p:nvSpPr>
          <p:cNvPr id="14" name="TextBox 14"/>
          <p:cNvSpPr txBox="1"/>
          <p:nvPr/>
        </p:nvSpPr>
        <p:spPr>
          <a:xfrm>
            <a:off x="767197" y="2384140"/>
            <a:ext cx="12263003" cy="4889480"/>
          </a:xfrm>
          <a:prstGeom prst="rect">
            <a:avLst/>
          </a:prstGeom>
        </p:spPr>
        <p:txBody>
          <a:bodyPr wrap="square" lIns="0" tIns="0" rIns="0" bIns="0" rtlCol="0" anchor="t">
            <a:spAutoFit/>
          </a:bodyPr>
          <a:lstStyle/>
          <a:p>
            <a:pPr algn="just">
              <a:lnSpc>
                <a:spcPts val="4800"/>
              </a:lnSpc>
            </a:pPr>
            <a:r>
              <a:rPr lang="en-US" sz="3600" dirty="0" err="1"/>
              <a:t>SportswearXpress</a:t>
            </a:r>
            <a:r>
              <a:rPr lang="en-US" sz="3600" dirty="0"/>
              <a:t> is an AI-driven e-commerce platform designed to enhance sportswear customization. It integrates AI-powered design tools, dynamic pricing, and real-time communication to streamline the process. Traditional platforms lack intelligent guidance, leading to errors and inefficiencies. Our platform provides precise customization, instant pricing updates, and seamless interaction between buyers and sellers, ensuring a better user experience.</a:t>
            </a:r>
            <a:endParaRPr lang="en-US" sz="3480" spc="340" dirty="0">
              <a:solidFill>
                <a:srgbClr val="231F2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2142191" y="783830"/>
            <a:ext cx="13662737" cy="1376575"/>
          </a:xfrm>
          <a:prstGeom prst="rect">
            <a:avLst/>
          </a:prstGeom>
        </p:spPr>
        <p:txBody>
          <a:bodyPr lIns="0" tIns="0" rIns="0" bIns="0" rtlCol="0" anchor="t">
            <a:spAutoFit/>
          </a:bodyPr>
          <a:lstStyle/>
          <a:p>
            <a:pPr>
              <a:lnSpc>
                <a:spcPts val="10049"/>
              </a:lnSpc>
            </a:pPr>
            <a:r>
              <a:rPr lang="en-US" sz="7282" spc="713">
                <a:solidFill>
                  <a:srgbClr val="231F20"/>
                </a:solidFill>
                <a:latin typeface="Times New Roman Bold"/>
              </a:rPr>
              <a:t>PROBLEM STATEMENT</a:t>
            </a:r>
          </a:p>
        </p:txBody>
      </p:sp>
      <p:sp>
        <p:nvSpPr>
          <p:cNvPr id="4" name="Freeform 4"/>
          <p:cNvSpPr/>
          <p:nvPr/>
        </p:nvSpPr>
        <p:spPr>
          <a:xfrm>
            <a:off x="-2779578" y="7341318"/>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2142191" y="2788097"/>
            <a:ext cx="11863836" cy="4591321"/>
          </a:xfrm>
          <a:prstGeom prst="rect">
            <a:avLst/>
          </a:prstGeom>
        </p:spPr>
        <p:txBody>
          <a:bodyPr wrap="square" lIns="0" tIns="0" rIns="0" bIns="0" rtlCol="0" anchor="t">
            <a:spAutoFit/>
          </a:bodyPr>
          <a:lstStyle/>
          <a:p>
            <a:pPr algn="just">
              <a:lnSpc>
                <a:spcPts val="4498"/>
              </a:lnSpc>
              <a:spcBef>
                <a:spcPct val="0"/>
              </a:spcBef>
            </a:pPr>
            <a:r>
              <a:rPr lang="en-US" sz="3600" dirty="0"/>
              <a:t>Existing sportswear customization platforms lack AI-powered tools, dynamic pricing, and real-time communication, leading to inefficiencies and poor user experience. Customers struggle with inaccurate designs, unpredictable costs, and miscommunication with sellers. </a:t>
            </a:r>
            <a:r>
              <a:rPr lang="en-US" sz="3600" dirty="0" err="1"/>
              <a:t>SportswearXpress</a:t>
            </a:r>
            <a:r>
              <a:rPr lang="en-US" sz="3600" dirty="0"/>
              <a:t> solves these issues by offering intelligent design assistance, automated pricing based on complexity, and seamless buyer-seller interaction.</a:t>
            </a:r>
            <a:endParaRPr lang="en-US" sz="3460" dirty="0">
              <a:solidFill>
                <a:srgbClr val="231F20"/>
              </a:solidFill>
              <a:latin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9021634">
            <a:off x="14249919" y="8219290"/>
            <a:ext cx="960682" cy="1052540"/>
          </a:xfrm>
          <a:custGeom>
            <a:avLst/>
            <a:gdLst/>
            <a:ahLst/>
            <a:cxnLst/>
            <a:rect l="l" t="t" r="r" b="b"/>
            <a:pathLst>
              <a:path w="960682" h="1052540">
                <a:moveTo>
                  <a:pt x="0" y="0"/>
                </a:moveTo>
                <a:lnTo>
                  <a:pt x="960683" y="0"/>
                </a:lnTo>
                <a:lnTo>
                  <a:pt x="960683" y="1052540"/>
                </a:lnTo>
                <a:lnTo>
                  <a:pt x="0" y="105254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9021634">
            <a:off x="16211868" y="4751796"/>
            <a:ext cx="1268693" cy="1211025"/>
          </a:xfrm>
          <a:custGeom>
            <a:avLst/>
            <a:gdLst/>
            <a:ahLst/>
            <a:cxnLst/>
            <a:rect l="l" t="t" r="r" b="b"/>
            <a:pathLst>
              <a:path w="1268693" h="1211025">
                <a:moveTo>
                  <a:pt x="0" y="0"/>
                </a:moveTo>
                <a:lnTo>
                  <a:pt x="1268693" y="0"/>
                </a:lnTo>
                <a:lnTo>
                  <a:pt x="1268693" y="1211026"/>
                </a:lnTo>
                <a:lnTo>
                  <a:pt x="0" y="1211026"/>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5" name="Freeform 5"/>
          <p:cNvSpPr/>
          <p:nvPr/>
        </p:nvSpPr>
        <p:spPr>
          <a:xfrm rot="9021634">
            <a:off x="10184145" y="8273090"/>
            <a:ext cx="1104804" cy="1121111"/>
          </a:xfrm>
          <a:custGeom>
            <a:avLst/>
            <a:gdLst/>
            <a:ahLst/>
            <a:cxnLst/>
            <a:rect l="l" t="t" r="r" b="b"/>
            <a:pathLst>
              <a:path w="1104804" h="1121111">
                <a:moveTo>
                  <a:pt x="0" y="0"/>
                </a:moveTo>
                <a:lnTo>
                  <a:pt x="1104804" y="0"/>
                </a:lnTo>
                <a:lnTo>
                  <a:pt x="1104804" y="1121112"/>
                </a:lnTo>
                <a:lnTo>
                  <a:pt x="0" y="1121112"/>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6" name="Freeform 6"/>
          <p:cNvSpPr/>
          <p:nvPr/>
        </p:nvSpPr>
        <p:spPr>
          <a:xfrm>
            <a:off x="14479722" y="-4833750"/>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7" name="Freeform 7"/>
          <p:cNvSpPr/>
          <p:nvPr/>
        </p:nvSpPr>
        <p:spPr>
          <a:xfrm rot="-4176364">
            <a:off x="-4105129" y="6530238"/>
            <a:ext cx="7616557" cy="7815497"/>
          </a:xfrm>
          <a:custGeom>
            <a:avLst/>
            <a:gdLst/>
            <a:ahLst/>
            <a:cxnLst/>
            <a:rect l="l" t="t" r="r" b="b"/>
            <a:pathLst>
              <a:path w="7616557" h="7815497">
                <a:moveTo>
                  <a:pt x="0" y="0"/>
                </a:moveTo>
                <a:lnTo>
                  <a:pt x="7616556" y="0"/>
                </a:lnTo>
                <a:lnTo>
                  <a:pt x="7616556" y="7815496"/>
                </a:lnTo>
                <a:lnTo>
                  <a:pt x="0" y="781549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TextBox 9"/>
          <p:cNvSpPr txBox="1"/>
          <p:nvPr/>
        </p:nvSpPr>
        <p:spPr>
          <a:xfrm>
            <a:off x="2887170" y="1172632"/>
            <a:ext cx="11552977" cy="1087817"/>
          </a:xfrm>
          <a:prstGeom prst="rect">
            <a:avLst/>
          </a:prstGeom>
        </p:spPr>
        <p:txBody>
          <a:bodyPr lIns="0" tIns="0" rIns="0" bIns="0" rtlCol="0" anchor="t">
            <a:spAutoFit/>
          </a:bodyPr>
          <a:lstStyle/>
          <a:p>
            <a:pPr algn="ctr">
              <a:lnSpc>
                <a:spcPts val="7931"/>
              </a:lnSpc>
            </a:pPr>
            <a:r>
              <a:rPr lang="en-US" sz="5747" spc="304" dirty="0">
                <a:solidFill>
                  <a:srgbClr val="231F20"/>
                </a:solidFill>
                <a:latin typeface="Times New Roman Bold"/>
              </a:rPr>
              <a:t>PURPOSE AND OBJECTIVES</a:t>
            </a:r>
          </a:p>
        </p:txBody>
      </p:sp>
      <p:sp>
        <p:nvSpPr>
          <p:cNvPr id="10" name="TextBox 10"/>
          <p:cNvSpPr txBox="1"/>
          <p:nvPr/>
        </p:nvSpPr>
        <p:spPr>
          <a:xfrm>
            <a:off x="1798928" y="3458646"/>
            <a:ext cx="10936347" cy="6495689"/>
          </a:xfrm>
          <a:prstGeom prst="rect">
            <a:avLst/>
          </a:prstGeom>
        </p:spPr>
        <p:txBody>
          <a:bodyPr lIns="0" tIns="0" rIns="0" bIns="0" rtlCol="0" anchor="t">
            <a:spAutoFit/>
          </a:bodyPr>
          <a:lstStyle/>
          <a:p>
            <a:pPr marL="801071" lvl="1" indent="-400535">
              <a:lnSpc>
                <a:spcPts val="5120"/>
              </a:lnSpc>
              <a:buFont typeface="Arial"/>
              <a:buChar char="•"/>
            </a:pPr>
            <a:r>
              <a:rPr lang="en-US" sz="4000" b="1" spc="363" dirty="0">
                <a:solidFill>
                  <a:srgbClr val="231F20"/>
                </a:solidFill>
                <a:latin typeface="Times New Roman"/>
              </a:rPr>
              <a:t>Purpose</a:t>
            </a:r>
            <a:r>
              <a:rPr lang="en-US" sz="2800" b="1" spc="363" dirty="0">
                <a:solidFill>
                  <a:srgbClr val="231F20"/>
                </a:solidFill>
                <a:latin typeface="Times New Roman"/>
              </a:rPr>
              <a:t> </a:t>
            </a:r>
            <a:r>
              <a:rPr lang="en-US" sz="2800" spc="363" dirty="0">
                <a:solidFill>
                  <a:srgbClr val="231F20"/>
                </a:solidFill>
                <a:latin typeface="Times New Roman"/>
              </a:rPr>
              <a:t> </a:t>
            </a:r>
            <a:r>
              <a:rPr lang="en-US" sz="3600" dirty="0" err="1"/>
              <a:t>SportswearXpress</a:t>
            </a:r>
            <a:r>
              <a:rPr lang="en-US" sz="3600" dirty="0"/>
              <a:t> aims to revolutionize sportswear customization by integrating AI-driven design tools, real-time communication, and dynamic pricing. The platform enhances user experience by providing precise design assistance, seamless interaction between buyers and sellers, and automated pricing based on customization complexity. Our goal is to create a scalable, efficient, and user-friendly solution that sets a new standard in personalized sportswear shopping</a:t>
            </a:r>
            <a:endParaRPr lang="en-US" sz="3600" spc="363" dirty="0">
              <a:solidFill>
                <a:srgbClr val="231F20"/>
              </a:solidFill>
              <a:latin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2309295" y="2814558"/>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2035253">
            <a:off x="17159413" y="5375073"/>
            <a:ext cx="5836731" cy="10939025"/>
          </a:xfrm>
          <a:custGeom>
            <a:avLst/>
            <a:gdLst/>
            <a:ahLst/>
            <a:cxnLst/>
            <a:rect l="l" t="t" r="r" b="b"/>
            <a:pathLst>
              <a:path w="7835077" h="10939025">
                <a:moveTo>
                  <a:pt x="0" y="0"/>
                </a:moveTo>
                <a:lnTo>
                  <a:pt x="7835077" y="0"/>
                </a:lnTo>
                <a:lnTo>
                  <a:pt x="7835077" y="10939026"/>
                </a:lnTo>
                <a:lnTo>
                  <a:pt x="0" y="1093902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AutoShape 5"/>
          <p:cNvSpPr/>
          <p:nvPr/>
        </p:nvSpPr>
        <p:spPr>
          <a:xfrm>
            <a:off x="1187917" y="6707598"/>
            <a:ext cx="15108918" cy="0"/>
          </a:xfrm>
          <a:prstGeom prst="line">
            <a:avLst/>
          </a:prstGeom>
          <a:ln w="38100" cap="flat">
            <a:solidFill>
              <a:srgbClr val="000000"/>
            </a:solidFill>
            <a:prstDash val="solid"/>
            <a:headEnd type="none" w="sm" len="sm"/>
            <a:tailEnd type="none" w="sm" len="sm"/>
          </a:ln>
        </p:spPr>
      </p:sp>
      <p:grpSp>
        <p:nvGrpSpPr>
          <p:cNvPr id="6" name="Group 6"/>
          <p:cNvGrpSpPr/>
          <p:nvPr/>
        </p:nvGrpSpPr>
        <p:grpSpPr>
          <a:xfrm>
            <a:off x="3072527" y="6457058"/>
            <a:ext cx="501082" cy="501082"/>
            <a:chOff x="0" y="0"/>
            <a:chExt cx="812800" cy="812800"/>
          </a:xfrm>
        </p:grpSpPr>
        <p:sp>
          <p:nvSpPr>
            <p:cNvPr id="7" name="Freeform 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8" name="TextBox 8"/>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0" name="TextBox 10"/>
          <p:cNvSpPr txBox="1"/>
          <p:nvPr/>
        </p:nvSpPr>
        <p:spPr>
          <a:xfrm>
            <a:off x="1589541" y="7427583"/>
            <a:ext cx="3467055" cy="1199174"/>
          </a:xfrm>
          <a:prstGeom prst="rect">
            <a:avLst/>
          </a:prstGeom>
        </p:spPr>
        <p:txBody>
          <a:bodyPr lIns="0" tIns="0" rIns="0" bIns="0" rtlCol="0" anchor="t">
            <a:spAutoFit/>
          </a:bodyPr>
          <a:lstStyle/>
          <a:p>
            <a:pPr algn="ctr">
              <a:lnSpc>
                <a:spcPts val="3245"/>
              </a:lnSpc>
            </a:pPr>
            <a:r>
              <a:rPr lang="en-US" sz="2400" spc="230" dirty="0">
                <a:solidFill>
                  <a:srgbClr val="231F20"/>
                </a:solidFill>
                <a:latin typeface="Times New Roman Bold"/>
              </a:rPr>
              <a:t>AI-powered design assistance for precise customization</a:t>
            </a:r>
            <a:endParaRPr lang="en-US" sz="2351" spc="230" dirty="0">
              <a:solidFill>
                <a:srgbClr val="231F20"/>
              </a:solidFill>
              <a:latin typeface="Times New Roman Bold"/>
            </a:endParaRPr>
          </a:p>
        </p:txBody>
      </p:sp>
      <p:sp>
        <p:nvSpPr>
          <p:cNvPr id="11" name="Freeform 11"/>
          <p:cNvSpPr/>
          <p:nvPr/>
        </p:nvSpPr>
        <p:spPr>
          <a:xfrm>
            <a:off x="5317794" y="2904532"/>
            <a:ext cx="2027545" cy="2922516"/>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2" name="Group 12"/>
          <p:cNvGrpSpPr/>
          <p:nvPr/>
        </p:nvGrpSpPr>
        <p:grpSpPr>
          <a:xfrm>
            <a:off x="6080273" y="6492290"/>
            <a:ext cx="501082" cy="501082"/>
            <a:chOff x="0" y="0"/>
            <a:chExt cx="812800" cy="812800"/>
          </a:xfrm>
        </p:grpSpPr>
        <p:sp>
          <p:nvSpPr>
            <p:cNvPr id="13" name="Freeform 1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4" name="TextBox 14"/>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16" name="Freeform 16"/>
          <p:cNvSpPr/>
          <p:nvPr/>
        </p:nvSpPr>
        <p:spPr>
          <a:xfrm>
            <a:off x="8536873" y="2814558"/>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7" name="Group 17"/>
          <p:cNvGrpSpPr/>
          <p:nvPr/>
        </p:nvGrpSpPr>
        <p:grpSpPr>
          <a:xfrm>
            <a:off x="9258865" y="6364526"/>
            <a:ext cx="501082" cy="501082"/>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19" name="TextBox 19"/>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21" name="TextBox 21"/>
          <p:cNvSpPr txBox="1"/>
          <p:nvPr/>
        </p:nvSpPr>
        <p:spPr>
          <a:xfrm>
            <a:off x="5126815" y="7427583"/>
            <a:ext cx="2709833" cy="1200650"/>
          </a:xfrm>
          <a:prstGeom prst="rect">
            <a:avLst/>
          </a:prstGeom>
        </p:spPr>
        <p:txBody>
          <a:bodyPr lIns="0" tIns="0" rIns="0" bIns="0" rtlCol="0" anchor="t">
            <a:spAutoFit/>
          </a:bodyPr>
          <a:lstStyle/>
          <a:p>
            <a:pPr algn="ctr">
              <a:lnSpc>
                <a:spcPts val="3245"/>
              </a:lnSpc>
            </a:pPr>
            <a:r>
              <a:rPr lang="en-US" sz="2400" spc="230" dirty="0">
                <a:solidFill>
                  <a:srgbClr val="231F20"/>
                </a:solidFill>
                <a:latin typeface="Times New Roman Bold"/>
              </a:rPr>
              <a:t>Dynamic pricing based on design complexity</a:t>
            </a:r>
          </a:p>
        </p:txBody>
      </p:sp>
      <p:sp>
        <p:nvSpPr>
          <p:cNvPr id="23" name="Freeform 23"/>
          <p:cNvSpPr/>
          <p:nvPr/>
        </p:nvSpPr>
        <p:spPr>
          <a:xfrm rot="-10799999">
            <a:off x="-3917538" y="-6584205"/>
            <a:ext cx="7835077" cy="10939025"/>
          </a:xfrm>
          <a:custGeom>
            <a:avLst/>
            <a:gdLst/>
            <a:ahLst/>
            <a:cxnLst/>
            <a:rect l="l" t="t" r="r" b="b"/>
            <a:pathLst>
              <a:path w="7835077" h="10939025">
                <a:moveTo>
                  <a:pt x="0" y="0"/>
                </a:moveTo>
                <a:lnTo>
                  <a:pt x="7835076" y="0"/>
                </a:lnTo>
                <a:lnTo>
                  <a:pt x="7835076" y="10939025"/>
                </a:lnTo>
                <a:lnTo>
                  <a:pt x="0" y="1093902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4" name="TextBox 24"/>
          <p:cNvSpPr txBox="1"/>
          <p:nvPr/>
        </p:nvSpPr>
        <p:spPr>
          <a:xfrm>
            <a:off x="2865898" y="1072117"/>
            <a:ext cx="11082958" cy="822918"/>
          </a:xfrm>
          <a:prstGeom prst="rect">
            <a:avLst/>
          </a:prstGeom>
        </p:spPr>
        <p:txBody>
          <a:bodyPr lIns="0" tIns="0" rIns="0" bIns="0" rtlCol="0" anchor="t">
            <a:spAutoFit/>
          </a:bodyPr>
          <a:lstStyle/>
          <a:p>
            <a:pPr algn="ctr">
              <a:lnSpc>
                <a:spcPts val="6889"/>
              </a:lnSpc>
              <a:spcBef>
                <a:spcPct val="0"/>
              </a:spcBef>
            </a:pPr>
            <a:r>
              <a:rPr lang="en-US" sz="5299" dirty="0">
                <a:solidFill>
                  <a:srgbClr val="000000"/>
                </a:solidFill>
                <a:latin typeface="Times New Roman Bold"/>
              </a:rPr>
              <a:t> Objectives</a:t>
            </a:r>
          </a:p>
        </p:txBody>
      </p:sp>
      <p:sp>
        <p:nvSpPr>
          <p:cNvPr id="25" name="Freeform 16">
            <a:extLst>
              <a:ext uri="{FF2B5EF4-FFF2-40B4-BE49-F238E27FC236}">
                <a16:creationId xmlns:a16="http://schemas.microsoft.com/office/drawing/2014/main" id="{AC654056-061A-7FC3-851E-B5B9522A1629}"/>
              </a:ext>
            </a:extLst>
          </p:cNvPr>
          <p:cNvSpPr/>
          <p:nvPr/>
        </p:nvSpPr>
        <p:spPr>
          <a:xfrm>
            <a:off x="11545372" y="2799984"/>
            <a:ext cx="2027545" cy="3080525"/>
          </a:xfrm>
          <a:custGeom>
            <a:avLst/>
            <a:gdLst/>
            <a:ahLst/>
            <a:cxnLst/>
            <a:rect l="l" t="t" r="r" b="b"/>
            <a:pathLst>
              <a:path w="2027545" h="3080525">
                <a:moveTo>
                  <a:pt x="0" y="0"/>
                </a:moveTo>
                <a:lnTo>
                  <a:pt x="2027545" y="0"/>
                </a:lnTo>
                <a:lnTo>
                  <a:pt x="2027545"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26" name="Group 17">
            <a:extLst>
              <a:ext uri="{FF2B5EF4-FFF2-40B4-BE49-F238E27FC236}">
                <a16:creationId xmlns:a16="http://schemas.microsoft.com/office/drawing/2014/main" id="{FCADD625-8509-6822-4183-FBDBF65A75B1}"/>
              </a:ext>
            </a:extLst>
          </p:cNvPr>
          <p:cNvGrpSpPr/>
          <p:nvPr/>
        </p:nvGrpSpPr>
        <p:grpSpPr>
          <a:xfrm>
            <a:off x="12313588" y="6405969"/>
            <a:ext cx="501082" cy="501082"/>
            <a:chOff x="0" y="0"/>
            <a:chExt cx="812800" cy="812800"/>
          </a:xfrm>
        </p:grpSpPr>
        <p:sp>
          <p:nvSpPr>
            <p:cNvPr id="27" name="Freeform 18">
              <a:extLst>
                <a:ext uri="{FF2B5EF4-FFF2-40B4-BE49-F238E27FC236}">
                  <a16:creationId xmlns:a16="http://schemas.microsoft.com/office/drawing/2014/main" id="{BDAEF1DF-177E-6CDF-5DC8-B313AA05FFB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28" name="TextBox 19">
              <a:extLst>
                <a:ext uri="{FF2B5EF4-FFF2-40B4-BE49-F238E27FC236}">
                  <a16:creationId xmlns:a16="http://schemas.microsoft.com/office/drawing/2014/main" id="{5B1D04B4-E1F9-81F0-7A73-89FD8E48201E}"/>
                </a:ext>
              </a:extLst>
            </p:cNvPr>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dirty="0"/>
            </a:p>
          </p:txBody>
        </p:sp>
      </p:grpSp>
      <p:sp>
        <p:nvSpPr>
          <p:cNvPr id="29" name="Freeform 3">
            <a:extLst>
              <a:ext uri="{FF2B5EF4-FFF2-40B4-BE49-F238E27FC236}">
                <a16:creationId xmlns:a16="http://schemas.microsoft.com/office/drawing/2014/main" id="{F0F73B86-65A6-7318-CCD9-6717C530B395}"/>
              </a:ext>
            </a:extLst>
          </p:cNvPr>
          <p:cNvSpPr/>
          <p:nvPr/>
        </p:nvSpPr>
        <p:spPr>
          <a:xfrm>
            <a:off x="14553871" y="2820927"/>
            <a:ext cx="2027545" cy="3080525"/>
          </a:xfrm>
          <a:custGeom>
            <a:avLst/>
            <a:gdLst/>
            <a:ahLst/>
            <a:cxnLst/>
            <a:rect l="l" t="t" r="r" b="b"/>
            <a:pathLst>
              <a:path w="2027545" h="3080525">
                <a:moveTo>
                  <a:pt x="0" y="0"/>
                </a:moveTo>
                <a:lnTo>
                  <a:pt x="2027546" y="0"/>
                </a:lnTo>
                <a:lnTo>
                  <a:pt x="2027546" y="3080525"/>
                </a:lnTo>
                <a:lnTo>
                  <a:pt x="0" y="308052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0" name="Group 17">
            <a:extLst>
              <a:ext uri="{FF2B5EF4-FFF2-40B4-BE49-F238E27FC236}">
                <a16:creationId xmlns:a16="http://schemas.microsoft.com/office/drawing/2014/main" id="{9AA2F619-3E09-9D07-77FD-88A2D24355F9}"/>
              </a:ext>
            </a:extLst>
          </p:cNvPr>
          <p:cNvGrpSpPr/>
          <p:nvPr/>
        </p:nvGrpSpPr>
        <p:grpSpPr>
          <a:xfrm>
            <a:off x="15314543" y="6472848"/>
            <a:ext cx="501082" cy="501082"/>
            <a:chOff x="0" y="0"/>
            <a:chExt cx="812800" cy="812800"/>
          </a:xfrm>
        </p:grpSpPr>
        <p:sp>
          <p:nvSpPr>
            <p:cNvPr id="31" name="Freeform 18">
              <a:extLst>
                <a:ext uri="{FF2B5EF4-FFF2-40B4-BE49-F238E27FC236}">
                  <a16:creationId xmlns:a16="http://schemas.microsoft.com/office/drawing/2014/main" id="{E644A7A2-A987-C39A-AE6B-13088B006B12}"/>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31211"/>
            </a:solidFill>
          </p:spPr>
        </p:sp>
        <p:sp>
          <p:nvSpPr>
            <p:cNvPr id="32" name="TextBox 19">
              <a:extLst>
                <a:ext uri="{FF2B5EF4-FFF2-40B4-BE49-F238E27FC236}">
                  <a16:creationId xmlns:a16="http://schemas.microsoft.com/office/drawing/2014/main" id="{ECFEE880-4E73-6353-C087-D7D3E54D0876}"/>
                </a:ext>
              </a:extLst>
            </p:cNvPr>
            <p:cNvSpPr txBox="1"/>
            <p:nvPr/>
          </p:nvSpPr>
          <p:spPr>
            <a:xfrm>
              <a:off x="76200" y="57150"/>
              <a:ext cx="660400" cy="679450"/>
            </a:xfrm>
            <a:prstGeom prst="rect">
              <a:avLst/>
            </a:prstGeom>
          </p:spPr>
          <p:txBody>
            <a:bodyPr lIns="50800" tIns="50800" rIns="50800" bIns="50800" rtlCol="0" anchor="ctr"/>
            <a:lstStyle/>
            <a:p>
              <a:pPr algn="ctr">
                <a:lnSpc>
                  <a:spcPts val="2859"/>
                </a:lnSpc>
              </a:pPr>
              <a:endParaRPr/>
            </a:p>
          </p:txBody>
        </p:sp>
      </p:grpSp>
      <p:sp>
        <p:nvSpPr>
          <p:cNvPr id="38" name="TextBox 37">
            <a:extLst>
              <a:ext uri="{FF2B5EF4-FFF2-40B4-BE49-F238E27FC236}">
                <a16:creationId xmlns:a16="http://schemas.microsoft.com/office/drawing/2014/main" id="{F5E10A6A-DFC5-AB03-C358-8C21DC529496}"/>
              </a:ext>
            </a:extLst>
          </p:cNvPr>
          <p:cNvSpPr txBox="1"/>
          <p:nvPr/>
        </p:nvSpPr>
        <p:spPr>
          <a:xfrm>
            <a:off x="7954993" y="7427583"/>
            <a:ext cx="3179693" cy="1703351"/>
          </a:xfrm>
          <a:prstGeom prst="rect">
            <a:avLst/>
          </a:prstGeom>
          <a:noFill/>
        </p:spPr>
        <p:txBody>
          <a:bodyPr wrap="square">
            <a:spAutoFit/>
          </a:bodyPr>
          <a:lstStyle/>
          <a:p>
            <a:pPr marL="0" marR="0" lvl="0" indent="0" algn="ctr" defTabSz="914400" rtl="0" eaLnBrk="1" fontAlgn="auto" latinLnBrk="0" hangingPunct="1">
              <a:lnSpc>
                <a:spcPts val="3245"/>
              </a:lnSpc>
              <a:spcBef>
                <a:spcPts val="0"/>
              </a:spcBef>
              <a:spcAft>
                <a:spcPts val="0"/>
              </a:spcAft>
              <a:buClrTx/>
              <a:buSzTx/>
              <a:buFontTx/>
              <a:buNone/>
              <a:tabLst/>
              <a:defRPr/>
            </a:pPr>
            <a:r>
              <a:rPr kumimoji="0" lang="en-US" sz="2400" b="0" i="0" u="none" strike="noStrike" kern="1200" cap="none" spc="230" normalizeH="0" baseline="0" noProof="0" dirty="0">
                <a:ln>
                  <a:noFill/>
                </a:ln>
                <a:solidFill>
                  <a:srgbClr val="231F20"/>
                </a:solidFill>
                <a:effectLst/>
                <a:uLnTx/>
                <a:uFillTx/>
                <a:latin typeface="Times New Roman Bold"/>
                <a:ea typeface="+mn-ea"/>
                <a:cs typeface="+mn-cs"/>
              </a:rPr>
              <a:t>Real-time communication between buyers and sellers</a:t>
            </a:r>
          </a:p>
        </p:txBody>
      </p:sp>
      <p:sp>
        <p:nvSpPr>
          <p:cNvPr id="40" name="TextBox 39">
            <a:extLst>
              <a:ext uri="{FF2B5EF4-FFF2-40B4-BE49-F238E27FC236}">
                <a16:creationId xmlns:a16="http://schemas.microsoft.com/office/drawing/2014/main" id="{E2C7BF1F-24C0-53AB-EF83-CD7BB87472FA}"/>
              </a:ext>
            </a:extLst>
          </p:cNvPr>
          <p:cNvSpPr txBox="1"/>
          <p:nvPr/>
        </p:nvSpPr>
        <p:spPr>
          <a:xfrm>
            <a:off x="11253861" y="7427583"/>
            <a:ext cx="2562101" cy="1292983"/>
          </a:xfrm>
          <a:prstGeom prst="rect">
            <a:avLst/>
          </a:prstGeom>
          <a:noFill/>
        </p:spPr>
        <p:txBody>
          <a:bodyPr wrap="square">
            <a:spAutoFit/>
          </a:bodyPr>
          <a:lstStyle/>
          <a:p>
            <a:pPr marL="0" marR="0" lvl="0" indent="0" algn="ctr" defTabSz="914400" rtl="0" eaLnBrk="1" fontAlgn="auto" latinLnBrk="0" hangingPunct="1">
              <a:lnSpc>
                <a:spcPts val="3245"/>
              </a:lnSpc>
              <a:spcBef>
                <a:spcPts val="0"/>
              </a:spcBef>
              <a:spcAft>
                <a:spcPts val="0"/>
              </a:spcAft>
              <a:buClrTx/>
              <a:buSzTx/>
              <a:buFontTx/>
              <a:buNone/>
              <a:tabLst/>
              <a:defRPr/>
            </a:pPr>
            <a:r>
              <a:rPr kumimoji="0" lang="en-US" sz="2400" b="0" i="0" u="none" strike="noStrike" kern="1200" cap="none" spc="230" normalizeH="0" baseline="0" noProof="0" dirty="0">
                <a:ln>
                  <a:noFill/>
                </a:ln>
                <a:solidFill>
                  <a:srgbClr val="231F20"/>
                </a:solidFill>
                <a:effectLst/>
                <a:uLnTx/>
                <a:uFillTx/>
                <a:latin typeface="Times New Roman Bold"/>
                <a:ea typeface="+mn-ea"/>
                <a:cs typeface="+mn-cs"/>
              </a:rPr>
              <a:t>Increase Customer Satisfaction</a:t>
            </a:r>
          </a:p>
        </p:txBody>
      </p:sp>
      <p:sp>
        <p:nvSpPr>
          <p:cNvPr id="41" name="TextBox 40">
            <a:extLst>
              <a:ext uri="{FF2B5EF4-FFF2-40B4-BE49-F238E27FC236}">
                <a16:creationId xmlns:a16="http://schemas.microsoft.com/office/drawing/2014/main" id="{4ED8D429-7753-7886-B18E-DBB909D749C0}"/>
              </a:ext>
            </a:extLst>
          </p:cNvPr>
          <p:cNvSpPr txBox="1"/>
          <p:nvPr/>
        </p:nvSpPr>
        <p:spPr>
          <a:xfrm>
            <a:off x="14284032" y="7427583"/>
            <a:ext cx="2562101" cy="882614"/>
          </a:xfrm>
          <a:prstGeom prst="rect">
            <a:avLst/>
          </a:prstGeom>
          <a:noFill/>
        </p:spPr>
        <p:txBody>
          <a:bodyPr wrap="square">
            <a:spAutoFit/>
          </a:bodyPr>
          <a:lstStyle/>
          <a:p>
            <a:pPr marL="0" marR="0" lvl="0" indent="0" algn="ctr" defTabSz="914400" rtl="0" eaLnBrk="1" fontAlgn="auto" latinLnBrk="0" hangingPunct="1">
              <a:lnSpc>
                <a:spcPts val="3245"/>
              </a:lnSpc>
              <a:spcBef>
                <a:spcPts val="0"/>
              </a:spcBef>
              <a:spcAft>
                <a:spcPts val="0"/>
              </a:spcAft>
              <a:buClrTx/>
              <a:buSzTx/>
              <a:buFontTx/>
              <a:buNone/>
              <a:tabLst/>
              <a:defRPr/>
            </a:pPr>
            <a:r>
              <a:rPr lang="en-US" sz="2400" spc="230" dirty="0">
                <a:solidFill>
                  <a:srgbClr val="231F20"/>
                </a:solidFill>
                <a:latin typeface="Times New Roman Bold"/>
              </a:rPr>
              <a:t>Reduce</a:t>
            </a:r>
            <a:r>
              <a:rPr kumimoji="0" lang="en-US" sz="2400" b="0" i="0" u="none" strike="noStrike" kern="1200" cap="none" spc="230" normalizeH="0" baseline="0" noProof="0" dirty="0">
                <a:ln>
                  <a:noFill/>
                </a:ln>
                <a:solidFill>
                  <a:srgbClr val="231F20"/>
                </a:solidFill>
                <a:effectLst/>
                <a:uLnTx/>
                <a:uFillTx/>
                <a:latin typeface="Times New Roman Bold"/>
                <a:ea typeface="+mn-ea"/>
                <a:cs typeface="+mn-cs"/>
              </a:rPr>
              <a:t> vendor distraction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2901697"/>
            <a:ext cx="1588110" cy="5791881"/>
            <a:chOff x="0" y="0"/>
            <a:chExt cx="418268" cy="1525434"/>
          </a:xfrm>
        </p:grpSpPr>
        <p:sp>
          <p:nvSpPr>
            <p:cNvPr id="4" name="Freeform 4"/>
            <p:cNvSpPr/>
            <p:nvPr/>
          </p:nvSpPr>
          <p:spPr>
            <a:xfrm>
              <a:off x="0" y="0"/>
              <a:ext cx="418268" cy="1525434"/>
            </a:xfrm>
            <a:custGeom>
              <a:avLst/>
              <a:gdLst/>
              <a:ahLst/>
              <a:cxnLst/>
              <a:rect l="l" t="t" r="r" b="b"/>
              <a:pathLst>
                <a:path w="418268" h="1525434">
                  <a:moveTo>
                    <a:pt x="0" y="0"/>
                  </a:moveTo>
                  <a:lnTo>
                    <a:pt x="418268" y="0"/>
                  </a:lnTo>
                  <a:lnTo>
                    <a:pt x="418268" y="1525434"/>
                  </a:lnTo>
                  <a:lnTo>
                    <a:pt x="0" y="1525434"/>
                  </a:lnTo>
                  <a:close/>
                </a:path>
              </a:pathLst>
            </a:custGeom>
            <a:solidFill>
              <a:srgbClr val="CCCCCC"/>
            </a:solidFill>
          </p:spPr>
        </p:sp>
        <p:sp>
          <p:nvSpPr>
            <p:cNvPr id="5" name="TextBox 5"/>
            <p:cNvSpPr txBox="1"/>
            <p:nvPr/>
          </p:nvSpPr>
          <p:spPr>
            <a:xfrm>
              <a:off x="0" y="-19050"/>
              <a:ext cx="418268" cy="1544484"/>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1036994"/>
            <a:ext cx="7416941" cy="1683727"/>
          </a:xfrm>
          <a:prstGeom prst="rect">
            <a:avLst/>
          </a:prstGeom>
        </p:spPr>
        <p:txBody>
          <a:bodyPr lIns="0" tIns="0" rIns="0" bIns="0" rtlCol="0" anchor="t">
            <a:spAutoFit/>
          </a:bodyPr>
          <a:lstStyle/>
          <a:p>
            <a:pPr algn="ctr">
              <a:lnSpc>
                <a:spcPts val="13774"/>
              </a:lnSpc>
            </a:pPr>
            <a:r>
              <a:rPr lang="en-US" sz="9981" spc="978">
                <a:solidFill>
                  <a:srgbClr val="231F20"/>
                </a:solidFill>
                <a:latin typeface="Oswald Bold"/>
              </a:rPr>
              <a:t>FEATURES</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31353" y="322518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31353" y="427729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02</a:t>
            </a:r>
          </a:p>
        </p:txBody>
      </p:sp>
      <p:sp>
        <p:nvSpPr>
          <p:cNvPr id="10" name="TextBox 10"/>
          <p:cNvSpPr txBox="1"/>
          <p:nvPr/>
        </p:nvSpPr>
        <p:spPr>
          <a:xfrm>
            <a:off x="5231353" y="5329410"/>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03</a:t>
            </a:r>
          </a:p>
        </p:txBody>
      </p:sp>
      <p:sp>
        <p:nvSpPr>
          <p:cNvPr id="11" name="TextBox 11"/>
          <p:cNvSpPr txBox="1"/>
          <p:nvPr/>
        </p:nvSpPr>
        <p:spPr>
          <a:xfrm>
            <a:off x="5231353" y="6636517"/>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04</a:t>
            </a:r>
          </a:p>
        </p:txBody>
      </p:sp>
      <p:sp>
        <p:nvSpPr>
          <p:cNvPr id="12" name="TextBox 12"/>
          <p:cNvSpPr txBox="1"/>
          <p:nvPr/>
        </p:nvSpPr>
        <p:spPr>
          <a:xfrm>
            <a:off x="5344766" y="771317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05</a:t>
            </a:r>
          </a:p>
        </p:txBody>
      </p:sp>
      <p:sp>
        <p:nvSpPr>
          <p:cNvPr id="13" name="TextBox 13"/>
          <p:cNvSpPr txBox="1"/>
          <p:nvPr/>
        </p:nvSpPr>
        <p:spPr>
          <a:xfrm>
            <a:off x="6815452" y="3251967"/>
            <a:ext cx="6449219" cy="509691"/>
          </a:xfrm>
          <a:prstGeom prst="rect">
            <a:avLst/>
          </a:prstGeom>
        </p:spPr>
        <p:txBody>
          <a:bodyPr wrap="square" lIns="0" tIns="0" rIns="0" bIns="0" rtlCol="0" anchor="t">
            <a:spAutoFit/>
          </a:bodyPr>
          <a:lstStyle/>
          <a:p>
            <a:pPr>
              <a:lnSpc>
                <a:spcPts val="4173"/>
              </a:lnSpc>
            </a:pPr>
            <a:r>
              <a:rPr lang="en-US" sz="3200" dirty="0"/>
              <a:t>AI-Powered Design Tools</a:t>
            </a:r>
            <a:endParaRPr lang="en-US" sz="3024" spc="296" dirty="0">
              <a:solidFill>
                <a:srgbClr val="231F20"/>
              </a:solidFill>
              <a:latin typeface="Times New Roman"/>
            </a:endParaRPr>
          </a:p>
        </p:txBody>
      </p:sp>
      <p:sp>
        <p:nvSpPr>
          <p:cNvPr id="14" name="TextBox 14"/>
          <p:cNvSpPr txBox="1"/>
          <p:nvPr/>
        </p:nvSpPr>
        <p:spPr>
          <a:xfrm>
            <a:off x="6815452" y="4316042"/>
            <a:ext cx="6076629" cy="1033488"/>
          </a:xfrm>
          <a:prstGeom prst="rect">
            <a:avLst/>
          </a:prstGeom>
        </p:spPr>
        <p:txBody>
          <a:bodyPr lIns="0" tIns="0" rIns="0" bIns="0" rtlCol="0" anchor="t">
            <a:spAutoFit/>
          </a:bodyPr>
          <a:lstStyle/>
          <a:p>
            <a:pPr>
              <a:lnSpc>
                <a:spcPts val="4173"/>
              </a:lnSpc>
            </a:pPr>
            <a:r>
              <a:rPr lang="en-US" sz="3024" spc="296" dirty="0">
                <a:solidFill>
                  <a:srgbClr val="231F20"/>
                </a:solidFill>
                <a:latin typeface="Times New Roman"/>
              </a:rPr>
              <a:t>Real-Time Communication</a:t>
            </a:r>
          </a:p>
          <a:p>
            <a:pPr>
              <a:lnSpc>
                <a:spcPts val="4173"/>
              </a:lnSpc>
            </a:pPr>
            <a:endParaRPr lang="en-US" sz="3024" spc="296" dirty="0">
              <a:solidFill>
                <a:srgbClr val="231F20"/>
              </a:solidFill>
              <a:latin typeface="Times New Roman"/>
            </a:endParaRPr>
          </a:p>
        </p:txBody>
      </p:sp>
      <p:sp>
        <p:nvSpPr>
          <p:cNvPr id="15" name="TextBox 15"/>
          <p:cNvSpPr txBox="1"/>
          <p:nvPr/>
        </p:nvSpPr>
        <p:spPr>
          <a:xfrm>
            <a:off x="6835505" y="5367687"/>
            <a:ext cx="6449219" cy="494879"/>
          </a:xfrm>
          <a:prstGeom prst="rect">
            <a:avLst/>
          </a:prstGeom>
        </p:spPr>
        <p:txBody>
          <a:bodyPr wrap="square" lIns="0" tIns="0" rIns="0" bIns="0" rtlCol="0" anchor="t">
            <a:spAutoFit/>
          </a:bodyPr>
          <a:lstStyle/>
          <a:p>
            <a:pPr marL="0" lvl="0" indent="0" algn="l">
              <a:lnSpc>
                <a:spcPts val="4173"/>
              </a:lnSpc>
              <a:spcBef>
                <a:spcPct val="0"/>
              </a:spcBef>
            </a:pPr>
            <a:r>
              <a:rPr lang="en-US" sz="3024" spc="296" dirty="0">
                <a:solidFill>
                  <a:srgbClr val="231F20"/>
                </a:solidFill>
                <a:latin typeface="Times New Roman"/>
              </a:rPr>
              <a:t>Dynamic Pricing Model </a:t>
            </a:r>
          </a:p>
        </p:txBody>
      </p:sp>
      <p:sp>
        <p:nvSpPr>
          <p:cNvPr id="16" name="TextBox 16"/>
          <p:cNvSpPr txBox="1"/>
          <p:nvPr/>
        </p:nvSpPr>
        <p:spPr>
          <a:xfrm>
            <a:off x="6835505" y="6632723"/>
            <a:ext cx="6076629" cy="1033488"/>
          </a:xfrm>
          <a:prstGeom prst="rect">
            <a:avLst/>
          </a:prstGeom>
        </p:spPr>
        <p:txBody>
          <a:bodyPr lIns="0" tIns="0" rIns="0" bIns="0" rtlCol="0" anchor="t">
            <a:spAutoFit/>
          </a:bodyPr>
          <a:lstStyle/>
          <a:p>
            <a:pPr>
              <a:lnSpc>
                <a:spcPts val="4173"/>
              </a:lnSpc>
              <a:spcBef>
                <a:spcPct val="0"/>
              </a:spcBef>
            </a:pPr>
            <a:r>
              <a:rPr lang="en-US" sz="3200" dirty="0">
                <a:latin typeface="Petrona"/>
                <a:ea typeface="Petrona"/>
              </a:rPr>
              <a:t>Dedicated User Interfaces</a:t>
            </a:r>
          </a:p>
          <a:p>
            <a:pPr marL="0" lvl="0" indent="0" algn="l">
              <a:lnSpc>
                <a:spcPts val="4173"/>
              </a:lnSpc>
              <a:spcBef>
                <a:spcPct val="0"/>
              </a:spcBef>
            </a:pPr>
            <a:endParaRPr lang="en-US" sz="3024" spc="296" dirty="0">
              <a:solidFill>
                <a:srgbClr val="231F20"/>
              </a:solidFill>
              <a:latin typeface="Times New Roman"/>
            </a:endParaRPr>
          </a:p>
        </p:txBody>
      </p:sp>
      <p:sp>
        <p:nvSpPr>
          <p:cNvPr id="17" name="TextBox 17"/>
          <p:cNvSpPr txBox="1"/>
          <p:nvPr/>
        </p:nvSpPr>
        <p:spPr>
          <a:xfrm>
            <a:off x="6835505" y="7713175"/>
            <a:ext cx="6076629" cy="509691"/>
          </a:xfrm>
          <a:prstGeom prst="rect">
            <a:avLst/>
          </a:prstGeom>
        </p:spPr>
        <p:txBody>
          <a:bodyPr lIns="0" tIns="0" rIns="0" bIns="0" rtlCol="0" anchor="t">
            <a:spAutoFit/>
          </a:bodyPr>
          <a:lstStyle/>
          <a:p>
            <a:pPr>
              <a:lnSpc>
                <a:spcPts val="4173"/>
              </a:lnSpc>
              <a:spcBef>
                <a:spcPct val="0"/>
              </a:spcBef>
            </a:pPr>
            <a:r>
              <a:rPr lang="en-US" sz="3020" dirty="0">
                <a:solidFill>
                  <a:srgbClr val="272525"/>
                </a:solidFill>
                <a:latin typeface="Times New Roman" panose="02020603050405020304" pitchFamily="18" charset="0"/>
                <a:ea typeface="Petrona" pitchFamily="34" charset="-122"/>
                <a:cs typeface="Times New Roman" panose="02020603050405020304" pitchFamily="18" charset="0"/>
              </a:rPr>
              <a:t>Admin Dashboard &amp; Analytics</a:t>
            </a:r>
            <a:endParaRPr lang="en-US" sz="3020" spc="296" dirty="0">
              <a:solidFill>
                <a:srgbClr val="231F2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Freeform 2"/>
          <p:cNvSpPr/>
          <p:nvPr/>
        </p:nvSpPr>
        <p:spPr>
          <a:xfrm rot="7659121">
            <a:off x="-4012602" y="5585714"/>
            <a:ext cx="7629294" cy="7828566"/>
          </a:xfrm>
          <a:custGeom>
            <a:avLst/>
            <a:gdLst/>
            <a:ahLst/>
            <a:cxnLst/>
            <a:rect l="l" t="t" r="r" b="b"/>
            <a:pathLst>
              <a:path w="7629294" h="7828566">
                <a:moveTo>
                  <a:pt x="0" y="0"/>
                </a:moveTo>
                <a:lnTo>
                  <a:pt x="7629294" y="0"/>
                </a:lnTo>
                <a:lnTo>
                  <a:pt x="7629294" y="7828566"/>
                </a:lnTo>
                <a:lnTo>
                  <a:pt x="0" y="782856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019320" y="2400300"/>
            <a:ext cx="1168853" cy="6355375"/>
            <a:chOff x="0" y="0"/>
            <a:chExt cx="368852" cy="1710138"/>
          </a:xfrm>
        </p:grpSpPr>
        <p:sp>
          <p:nvSpPr>
            <p:cNvPr id="4" name="Freeform 4"/>
            <p:cNvSpPr/>
            <p:nvPr/>
          </p:nvSpPr>
          <p:spPr>
            <a:xfrm>
              <a:off x="0" y="0"/>
              <a:ext cx="368852" cy="1710137"/>
            </a:xfrm>
            <a:custGeom>
              <a:avLst/>
              <a:gdLst/>
              <a:ahLst/>
              <a:cxnLst/>
              <a:rect l="l" t="t" r="r" b="b"/>
              <a:pathLst>
                <a:path w="368852" h="1710137">
                  <a:moveTo>
                    <a:pt x="0" y="0"/>
                  </a:moveTo>
                  <a:lnTo>
                    <a:pt x="368852" y="0"/>
                  </a:lnTo>
                  <a:lnTo>
                    <a:pt x="368852" y="1710137"/>
                  </a:lnTo>
                  <a:lnTo>
                    <a:pt x="0" y="1710137"/>
                  </a:lnTo>
                  <a:close/>
                </a:path>
              </a:pathLst>
            </a:custGeom>
            <a:solidFill>
              <a:srgbClr val="CCCCCC"/>
            </a:solidFill>
          </p:spPr>
        </p:sp>
        <p:sp>
          <p:nvSpPr>
            <p:cNvPr id="5" name="TextBox 5"/>
            <p:cNvSpPr txBox="1"/>
            <p:nvPr/>
          </p:nvSpPr>
          <p:spPr>
            <a:xfrm>
              <a:off x="0" y="-19050"/>
              <a:ext cx="368852" cy="1729188"/>
            </a:xfrm>
            <a:prstGeom prst="rect">
              <a:avLst/>
            </a:prstGeom>
          </p:spPr>
          <p:txBody>
            <a:bodyPr lIns="50800" tIns="50800" rIns="50800" bIns="50800" rtlCol="0" anchor="ctr"/>
            <a:lstStyle/>
            <a:p>
              <a:pPr algn="ctr">
                <a:lnSpc>
                  <a:spcPts val="2859"/>
                </a:lnSpc>
              </a:pPr>
              <a:endParaRPr/>
            </a:p>
          </p:txBody>
        </p:sp>
      </p:grpSp>
      <p:sp>
        <p:nvSpPr>
          <p:cNvPr id="6" name="TextBox 6"/>
          <p:cNvSpPr txBox="1"/>
          <p:nvPr/>
        </p:nvSpPr>
        <p:spPr>
          <a:xfrm>
            <a:off x="4980992" y="960794"/>
            <a:ext cx="10429389" cy="1256941"/>
          </a:xfrm>
          <a:prstGeom prst="rect">
            <a:avLst/>
          </a:prstGeom>
        </p:spPr>
        <p:txBody>
          <a:bodyPr lIns="0" tIns="0" rIns="0" bIns="0" rtlCol="0" anchor="t">
            <a:spAutoFit/>
          </a:bodyPr>
          <a:lstStyle/>
          <a:p>
            <a:pPr algn="ctr">
              <a:lnSpc>
                <a:spcPts val="9221"/>
              </a:lnSpc>
            </a:pPr>
            <a:r>
              <a:rPr lang="en-US" sz="6682" spc="654">
                <a:solidFill>
                  <a:srgbClr val="231F20"/>
                </a:solidFill>
                <a:latin typeface="Times New Roman Bold"/>
              </a:rPr>
              <a:t>RELATED PROJECTS</a:t>
            </a:r>
          </a:p>
        </p:txBody>
      </p:sp>
      <p:sp>
        <p:nvSpPr>
          <p:cNvPr id="7" name="Freeform 7"/>
          <p:cNvSpPr/>
          <p:nvPr/>
        </p:nvSpPr>
        <p:spPr>
          <a:xfrm rot="2016048">
            <a:off x="12243487" y="-1005305"/>
            <a:ext cx="10749463" cy="2687366"/>
          </a:xfrm>
          <a:custGeom>
            <a:avLst/>
            <a:gdLst/>
            <a:ahLst/>
            <a:cxnLst/>
            <a:rect l="l" t="t" r="r" b="b"/>
            <a:pathLst>
              <a:path w="10749463" h="2687366">
                <a:moveTo>
                  <a:pt x="0" y="0"/>
                </a:moveTo>
                <a:lnTo>
                  <a:pt x="10749463" y="0"/>
                </a:lnTo>
                <a:lnTo>
                  <a:pt x="10749463" y="2687365"/>
                </a:lnTo>
                <a:lnTo>
                  <a:pt x="0" y="268736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5250954" y="2699215"/>
            <a:ext cx="937219" cy="657225"/>
          </a:xfrm>
          <a:prstGeom prst="rect">
            <a:avLst/>
          </a:prstGeom>
        </p:spPr>
        <p:txBody>
          <a:bodyPr lIns="0" tIns="0" rIns="0" bIns="0" rtlCol="0" anchor="t">
            <a:spAutoFit/>
          </a:bodyPr>
          <a:lstStyle/>
          <a:p>
            <a:pPr algn="ctr">
              <a:lnSpc>
                <a:spcPts val="5126"/>
              </a:lnSpc>
            </a:pPr>
            <a:r>
              <a:rPr lang="en-US" sz="4271">
                <a:solidFill>
                  <a:srgbClr val="363636"/>
                </a:solidFill>
                <a:latin typeface="Oswald Bold Italics"/>
              </a:rPr>
              <a:t>01</a:t>
            </a:r>
          </a:p>
        </p:txBody>
      </p:sp>
      <p:sp>
        <p:nvSpPr>
          <p:cNvPr id="9" name="TextBox 9"/>
          <p:cNvSpPr txBox="1"/>
          <p:nvPr/>
        </p:nvSpPr>
        <p:spPr>
          <a:xfrm>
            <a:off x="5250954" y="4920760"/>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02</a:t>
            </a:r>
          </a:p>
        </p:txBody>
      </p:sp>
      <p:sp>
        <p:nvSpPr>
          <p:cNvPr id="10" name="TextBox 10"/>
          <p:cNvSpPr txBox="1"/>
          <p:nvPr/>
        </p:nvSpPr>
        <p:spPr>
          <a:xfrm>
            <a:off x="5231353" y="6619875"/>
            <a:ext cx="937219" cy="657225"/>
          </a:xfrm>
          <a:prstGeom prst="rect">
            <a:avLst/>
          </a:prstGeom>
        </p:spPr>
        <p:txBody>
          <a:bodyPr lIns="0" tIns="0" rIns="0" bIns="0" rtlCol="0" anchor="t">
            <a:spAutoFit/>
          </a:bodyPr>
          <a:lstStyle/>
          <a:p>
            <a:pPr algn="ctr">
              <a:lnSpc>
                <a:spcPts val="5126"/>
              </a:lnSpc>
            </a:pPr>
            <a:r>
              <a:rPr lang="en-US" sz="4271" dirty="0">
                <a:solidFill>
                  <a:srgbClr val="363636"/>
                </a:solidFill>
                <a:latin typeface="Oswald Bold Italics"/>
              </a:rPr>
              <a:t>03</a:t>
            </a:r>
          </a:p>
        </p:txBody>
      </p:sp>
      <p:sp>
        <p:nvSpPr>
          <p:cNvPr id="15" name="TextBox 15"/>
          <p:cNvSpPr txBox="1"/>
          <p:nvPr/>
        </p:nvSpPr>
        <p:spPr>
          <a:xfrm>
            <a:off x="6607430" y="2787397"/>
            <a:ext cx="10080369" cy="2154436"/>
          </a:xfrm>
          <a:prstGeom prst="rect">
            <a:avLst/>
          </a:prstGeom>
        </p:spPr>
        <p:txBody>
          <a:bodyPr wrap="square" lIns="0" tIns="0" rIns="0" bIns="0" rtlCol="0" anchor="t">
            <a:spAutoFit/>
          </a:bodyPr>
          <a:lstStyle/>
          <a:p>
            <a:pPr>
              <a:lnSpc>
                <a:spcPts val="4173"/>
              </a:lnSpc>
            </a:pPr>
            <a:r>
              <a:rPr lang="en-US" sz="4400" spc="296" dirty="0">
                <a:solidFill>
                  <a:srgbClr val="231F20"/>
                </a:solidFill>
                <a:latin typeface="Times New Roman"/>
              </a:rPr>
              <a:t>Custom Link</a:t>
            </a:r>
          </a:p>
          <a:p>
            <a:pPr>
              <a:lnSpc>
                <a:spcPts val="4173"/>
              </a:lnSpc>
            </a:pPr>
            <a:r>
              <a:rPr lang="en-US" sz="2800" spc="296" dirty="0">
                <a:solidFill>
                  <a:srgbClr val="231F20"/>
                </a:solidFill>
                <a:latin typeface="Times New Roman"/>
              </a:rPr>
              <a:t>It enables custom apparel design but lacks advanced AI and seamless e-commerce integration.</a:t>
            </a:r>
          </a:p>
          <a:p>
            <a:pPr>
              <a:lnSpc>
                <a:spcPts val="4173"/>
              </a:lnSpc>
            </a:pPr>
            <a:endParaRPr lang="en-US" sz="4400" spc="296" dirty="0">
              <a:solidFill>
                <a:srgbClr val="231F20"/>
              </a:solidFill>
              <a:latin typeface="Times New Roman"/>
            </a:endParaRPr>
          </a:p>
        </p:txBody>
      </p:sp>
      <p:sp>
        <p:nvSpPr>
          <p:cNvPr id="16" name="TextBox 16"/>
          <p:cNvSpPr txBox="1"/>
          <p:nvPr/>
        </p:nvSpPr>
        <p:spPr>
          <a:xfrm>
            <a:off x="6607430" y="5166652"/>
            <a:ext cx="10227326" cy="1862689"/>
          </a:xfrm>
          <a:prstGeom prst="rect">
            <a:avLst/>
          </a:prstGeom>
        </p:spPr>
        <p:txBody>
          <a:bodyPr wrap="square" lIns="0" tIns="0" rIns="0" bIns="0" rtlCol="0" anchor="t">
            <a:spAutoFit/>
          </a:bodyPr>
          <a:lstStyle/>
          <a:p>
            <a:pPr marL="0" indent="0">
              <a:lnSpc>
                <a:spcPts val="2858"/>
              </a:lnSpc>
              <a:buNone/>
            </a:pPr>
            <a:r>
              <a:rPr lang="en-US" sz="4400" dirty="0">
                <a:latin typeface="Times New Roman" panose="02020603050405020304" pitchFamily="18" charset="0"/>
                <a:cs typeface="Times New Roman" panose="02020603050405020304" pitchFamily="18" charset="0"/>
              </a:rPr>
              <a:t>Zazzle</a:t>
            </a:r>
          </a:p>
          <a:p>
            <a:pPr marL="0" indent="0">
              <a:lnSpc>
                <a:spcPts val="2858"/>
              </a:lnSpc>
              <a:buNone/>
            </a:pPr>
            <a:endParaRPr lang="en-US" sz="4400" dirty="0">
              <a:latin typeface="Times New Roman" panose="02020603050405020304" pitchFamily="18" charset="0"/>
              <a:cs typeface="Times New Roman" panose="02020603050405020304" pitchFamily="18" charset="0"/>
            </a:endParaRPr>
          </a:p>
          <a:p>
            <a:pPr marL="0" indent="0">
              <a:lnSpc>
                <a:spcPts val="2858"/>
              </a:lnSpc>
              <a:buNone/>
            </a:pPr>
            <a:r>
              <a:rPr lang="en-US" sz="2800" dirty="0">
                <a:latin typeface="Times New Roman" panose="02020603050405020304" pitchFamily="18" charset="0"/>
                <a:cs typeface="Times New Roman" panose="02020603050405020304" pitchFamily="18" charset="0"/>
              </a:rPr>
              <a:t>Provides customization, but lacks AI and real-time communication</a:t>
            </a:r>
            <a:r>
              <a:rPr lang="en-US" sz="2400" dirty="0">
                <a:latin typeface="Times New Roman" panose="02020603050405020304" pitchFamily="18" charset="0"/>
                <a:cs typeface="Times New Roman" panose="02020603050405020304" pitchFamily="18" charset="0"/>
              </a:rPr>
              <a:t>.</a:t>
            </a:r>
          </a:p>
          <a:p>
            <a:pPr marL="0" indent="0">
              <a:lnSpc>
                <a:spcPts val="2858"/>
              </a:lnSpc>
              <a:buNone/>
            </a:pPr>
            <a:endParaRPr lang="en-US" sz="4400" dirty="0">
              <a:latin typeface="Times New Roman" panose="02020603050405020304" pitchFamily="18" charset="0"/>
              <a:cs typeface="Times New Roman" panose="02020603050405020304" pitchFamily="18" charset="0"/>
            </a:endParaRPr>
          </a:p>
          <a:p>
            <a:pPr marL="0" indent="0">
              <a:lnSpc>
                <a:spcPts val="2858"/>
              </a:lnSpc>
              <a:buNone/>
            </a:pPr>
            <a:endParaRPr lang="en-US" sz="3200" dirty="0">
              <a:latin typeface="Times New Roman" panose="02020603050405020304" pitchFamily="18" charset="0"/>
              <a:cs typeface="Times New Roman" panose="02020603050405020304" pitchFamily="18" charset="0"/>
            </a:endParaRPr>
          </a:p>
        </p:txBody>
      </p:sp>
      <p:sp>
        <p:nvSpPr>
          <p:cNvPr id="17" name="TextBox 17"/>
          <p:cNvSpPr txBox="1"/>
          <p:nvPr/>
        </p:nvSpPr>
        <p:spPr>
          <a:xfrm>
            <a:off x="6607430" y="6738491"/>
            <a:ext cx="10858616" cy="2649315"/>
          </a:xfrm>
          <a:prstGeom prst="rect">
            <a:avLst/>
          </a:prstGeom>
        </p:spPr>
        <p:txBody>
          <a:bodyPr wrap="square" lIns="0" tIns="0" rIns="0" bIns="0" rtlCol="0" anchor="t">
            <a:spAutoFit/>
          </a:bodyPr>
          <a:lstStyle/>
          <a:p>
            <a:pPr marL="0" lvl="0" indent="0" algn="l">
              <a:lnSpc>
                <a:spcPts val="4173"/>
              </a:lnSpc>
              <a:spcBef>
                <a:spcPct val="0"/>
              </a:spcBef>
            </a:pPr>
            <a:r>
              <a:rPr lang="en-US" sz="4400" spc="296" dirty="0">
                <a:solidFill>
                  <a:srgbClr val="231F20"/>
                </a:solidFill>
                <a:latin typeface="Times New Roman"/>
              </a:rPr>
              <a:t>Teespring</a:t>
            </a:r>
          </a:p>
          <a:p>
            <a:pPr marL="0" lvl="0" indent="0" algn="l">
              <a:lnSpc>
                <a:spcPts val="4173"/>
              </a:lnSpc>
              <a:spcBef>
                <a:spcPct val="0"/>
              </a:spcBef>
            </a:pPr>
            <a:r>
              <a:rPr lang="en-US" sz="2800" spc="296" dirty="0">
                <a:solidFill>
                  <a:srgbClr val="231F20"/>
                </a:solidFill>
                <a:latin typeface="Times New Roman"/>
              </a:rPr>
              <a:t>Offers basic custom design tools but lacks advanced AI and robust communication features.</a:t>
            </a:r>
          </a:p>
          <a:p>
            <a:pPr marL="0" lvl="0" indent="0" algn="l">
              <a:lnSpc>
                <a:spcPts val="4173"/>
              </a:lnSpc>
              <a:spcBef>
                <a:spcPct val="0"/>
              </a:spcBef>
            </a:pPr>
            <a:endParaRPr lang="en-US" sz="4400" spc="296" dirty="0">
              <a:solidFill>
                <a:srgbClr val="231F20"/>
              </a:solidFill>
              <a:latin typeface="Times New Roman"/>
            </a:endParaRPr>
          </a:p>
          <a:p>
            <a:pPr marL="0" lvl="0" indent="0" algn="l">
              <a:lnSpc>
                <a:spcPts val="4173"/>
              </a:lnSpc>
              <a:spcBef>
                <a:spcPct val="0"/>
              </a:spcBef>
            </a:pPr>
            <a:endParaRPr lang="en-US" sz="3024" spc="296" dirty="0">
              <a:solidFill>
                <a:srgbClr val="231F20"/>
              </a:solidFill>
              <a:latin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26670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rot="-10580377">
            <a:off x="11956868" y="-12602070"/>
            <a:ext cx="23769335" cy="24426268"/>
          </a:xfrm>
          <a:custGeom>
            <a:avLst/>
            <a:gdLst/>
            <a:ahLst/>
            <a:cxnLst/>
            <a:rect l="l" t="t" r="r" b="b"/>
            <a:pathLst>
              <a:path w="24036383" h="24664199">
                <a:moveTo>
                  <a:pt x="0" y="0"/>
                </a:moveTo>
                <a:lnTo>
                  <a:pt x="24036383" y="0"/>
                </a:lnTo>
                <a:lnTo>
                  <a:pt x="24036383" y="24664199"/>
                </a:lnTo>
                <a:lnTo>
                  <a:pt x="0" y="246641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TextBox 4"/>
          <p:cNvSpPr txBox="1"/>
          <p:nvPr/>
        </p:nvSpPr>
        <p:spPr>
          <a:xfrm>
            <a:off x="1241260" y="2925026"/>
            <a:ext cx="10640334" cy="4988866"/>
          </a:xfrm>
          <a:prstGeom prst="rect">
            <a:avLst/>
          </a:prstGeom>
        </p:spPr>
        <p:txBody>
          <a:bodyPr wrap="square" lIns="0" tIns="0" rIns="0" bIns="0" rtlCol="0" anchor="t">
            <a:spAutoFit/>
          </a:bodyPr>
          <a:lstStyle/>
          <a:p>
            <a:pPr marL="0" lvl="0" indent="0" algn="just">
              <a:lnSpc>
                <a:spcPts val="4876"/>
              </a:lnSpc>
              <a:spcBef>
                <a:spcPct val="0"/>
              </a:spcBef>
            </a:pPr>
            <a:r>
              <a:rPr lang="en-US" sz="3600" dirty="0" err="1"/>
              <a:t>SportswearXpress</a:t>
            </a:r>
            <a:r>
              <a:rPr lang="en-US" sz="3600" dirty="0"/>
              <a:t> uses AI to make sportswear customization easier and more efficient. With intelligent design tools, automated pricing, and real-time communication, users can create precise designs and interact seamlessly with sellers. This innovation improves user experience, reduces errors, and streamlines the entire customization process, setting a new standard in the industry.</a:t>
            </a:r>
            <a:endParaRPr lang="en-US" sz="3483" dirty="0">
              <a:solidFill>
                <a:srgbClr val="000000"/>
              </a:solidFill>
              <a:latin typeface="Times New Roman"/>
            </a:endParaRPr>
          </a:p>
        </p:txBody>
      </p:sp>
      <p:sp>
        <p:nvSpPr>
          <p:cNvPr id="5" name="TextBox 5"/>
          <p:cNvSpPr txBox="1"/>
          <p:nvPr/>
        </p:nvSpPr>
        <p:spPr>
          <a:xfrm>
            <a:off x="1241260" y="672832"/>
            <a:ext cx="8097687" cy="1594138"/>
          </a:xfrm>
          <a:prstGeom prst="rect">
            <a:avLst/>
          </a:prstGeom>
        </p:spPr>
        <p:txBody>
          <a:bodyPr lIns="0" tIns="0" rIns="0" bIns="0" rtlCol="0" anchor="t">
            <a:spAutoFit/>
          </a:bodyPr>
          <a:lstStyle/>
          <a:p>
            <a:pPr marL="0" lvl="0" indent="0">
              <a:lnSpc>
                <a:spcPts val="13015"/>
              </a:lnSpc>
              <a:spcBef>
                <a:spcPct val="0"/>
              </a:spcBef>
            </a:pPr>
            <a:r>
              <a:rPr lang="en-US" sz="9431" spc="924" dirty="0">
                <a:solidFill>
                  <a:srgbClr val="231F20"/>
                </a:solidFill>
                <a:latin typeface="Oswald Bold"/>
              </a:rPr>
              <a:t>CONCLUSION</a:t>
            </a:r>
          </a:p>
        </p:txBody>
      </p:sp>
      <p:sp>
        <p:nvSpPr>
          <p:cNvPr id="6" name="Freeform 6"/>
          <p:cNvSpPr/>
          <p:nvPr/>
        </p:nvSpPr>
        <p:spPr>
          <a:xfrm flipH="1">
            <a:off x="-4254153" y="7476061"/>
            <a:ext cx="11881594" cy="3564478"/>
          </a:xfrm>
          <a:custGeom>
            <a:avLst/>
            <a:gdLst/>
            <a:ahLst/>
            <a:cxnLst/>
            <a:rect l="l" t="t" r="r" b="b"/>
            <a:pathLst>
              <a:path w="11881594" h="3564478">
                <a:moveTo>
                  <a:pt x="11881594" y="0"/>
                </a:moveTo>
                <a:lnTo>
                  <a:pt x="0" y="0"/>
                </a:lnTo>
                <a:lnTo>
                  <a:pt x="0" y="3564478"/>
                </a:lnTo>
                <a:lnTo>
                  <a:pt x="11881594" y="3564478"/>
                </a:lnTo>
                <a:lnTo>
                  <a:pt x="11881594" y="0"/>
                </a:lnTo>
                <a:close/>
              </a:path>
            </a:pathLst>
          </a:custGeom>
          <a:blipFill>
            <a:blip r:embed="rId5">
              <a:extLst>
                <a:ext uri="{96DAC541-7B7A-43D3-8B79-37D633B846F1}">
                  <asvg:svgBlip xmlns:asvg="http://schemas.microsoft.com/office/drawing/2016/SVG/main" r:embed="rId6"/>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B69F564236AE40B1FC5354B401B996" ma:contentTypeVersion="11" ma:contentTypeDescription="Create a new document." ma:contentTypeScope="" ma:versionID="b0e4e1b27b416eb1803edc2cde0bfbce">
  <xsd:schema xmlns:xsd="http://www.w3.org/2001/XMLSchema" xmlns:xs="http://www.w3.org/2001/XMLSchema" xmlns:p="http://schemas.microsoft.com/office/2006/metadata/properties" xmlns:ns3="d1d55f3d-044e-4950-9b80-66fd7085cfb8" targetNamespace="http://schemas.microsoft.com/office/2006/metadata/properties" ma:root="true" ma:fieldsID="cbdc89b56fa25e6ef91f4cf942bc0a02" ns3:_="">
    <xsd:import namespace="d1d55f3d-044e-4950-9b80-66fd7085cfb8"/>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SearchProperties" minOccurs="0"/>
                <xsd:element ref="ns3:_activity" minOccurs="0"/>
                <xsd:element ref="ns3:MediaServiceObjectDetectorVersions"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d55f3d-044e-4950-9b80-66fd7085cf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ystemTags" ma:index="15" nillable="true" ma:displayName="MediaServiceSystemTags" ma:hidden="true" ma:internalName="MediaServiceSystemTags" ma:readOnly="true">
      <xsd:simpleType>
        <xsd:restriction base="dms:Note"/>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d1d55f3d-044e-4950-9b80-66fd7085cfb8" xsi:nil="true"/>
  </documentManagement>
</p:properties>
</file>

<file path=customXml/itemProps1.xml><?xml version="1.0" encoding="utf-8"?>
<ds:datastoreItem xmlns:ds="http://schemas.openxmlformats.org/officeDocument/2006/customXml" ds:itemID="{1B960DF0-1271-4D44-9D75-28256E4E4AF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d55f3d-044e-4950-9b80-66fd7085cf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0F379DD-9A20-44C4-84C7-AC12AC778208}">
  <ds:schemaRefs>
    <ds:schemaRef ds:uri="http://schemas.microsoft.com/sharepoint/v3/contenttype/forms"/>
  </ds:schemaRefs>
</ds:datastoreItem>
</file>

<file path=customXml/itemProps3.xml><?xml version="1.0" encoding="utf-8"?>
<ds:datastoreItem xmlns:ds="http://schemas.openxmlformats.org/officeDocument/2006/customXml" ds:itemID="{EB1D9E5B-FF94-405E-96F1-CEB8C88047F0}">
  <ds:schemaRefs>
    <ds:schemaRef ds:uri="http://purl.org/dc/elements/1.1/"/>
    <ds:schemaRef ds:uri="http://schemas.microsoft.com/office/infopath/2007/PartnerControls"/>
    <ds:schemaRef ds:uri="http://schemas.microsoft.com/office/2006/documentManagement/types"/>
    <ds:schemaRef ds:uri="http://purl.org/dc/dcmitype/"/>
    <ds:schemaRef ds:uri="http://schemas.openxmlformats.org/package/2006/metadata/core-properties"/>
    <ds:schemaRef ds:uri="http://purl.org/dc/terms/"/>
    <ds:schemaRef ds:uri="http://schemas.microsoft.com/office/2006/metadata/properties"/>
    <ds:schemaRef ds:uri="d1d55f3d-044e-4950-9b80-66fd7085cf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254</TotalTime>
  <Words>371</Words>
  <Application>Microsoft Office PowerPoint</Application>
  <PresentationFormat>Custom</PresentationFormat>
  <Paragraphs>43</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Calibri</vt:lpstr>
      <vt:lpstr>Times New Roman</vt:lpstr>
      <vt:lpstr>Montserrat Classic Bold</vt:lpstr>
      <vt:lpstr>Times New Roman Bold</vt:lpstr>
      <vt:lpstr>Oswald Bold</vt:lpstr>
      <vt:lpstr>Petrona</vt:lpstr>
      <vt:lpstr>Oswald Bold Italics</vt:lpstr>
      <vt:lpstr>Canva Sans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dc:title>
  <dc:creator>M Awais Akram</dc:creator>
  <cp:lastModifiedBy>Muneeb</cp:lastModifiedBy>
  <cp:revision>9</cp:revision>
  <dcterms:created xsi:type="dcterms:W3CDTF">2006-08-16T00:00:00Z</dcterms:created>
  <dcterms:modified xsi:type="dcterms:W3CDTF">2025-01-31T15:05:35Z</dcterms:modified>
  <dc:identifier>DAF-jxYWY6w</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0x01010059B69F564236AE40B1FC5354B401B996</vt:lpwstr>
  </property>
</Properties>
</file>