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77" r:id="rId24"/>
    <p:sldId id="278"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EE66D5-93CD-48A2-AF54-9A059991D4D6}"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F6E1F-9CC3-4692-A577-3298049E283B}" type="slidenum">
              <a:rPr lang="en-US" smtClean="0"/>
              <a:t>‹#›</a:t>
            </a:fld>
            <a:endParaRPr lang="en-US"/>
          </a:p>
        </p:txBody>
      </p:sp>
    </p:spTree>
    <p:extLst>
      <p:ext uri="{BB962C8B-B14F-4D97-AF65-F5344CB8AC3E}">
        <p14:creationId xmlns:p14="http://schemas.microsoft.com/office/powerpoint/2010/main" val="1442624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EE66D5-93CD-48A2-AF54-9A059991D4D6}"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F6E1F-9CC3-4692-A577-3298049E283B}" type="slidenum">
              <a:rPr lang="en-US" smtClean="0"/>
              <a:t>‹#›</a:t>
            </a:fld>
            <a:endParaRPr lang="en-US"/>
          </a:p>
        </p:txBody>
      </p:sp>
    </p:spTree>
    <p:extLst>
      <p:ext uri="{BB962C8B-B14F-4D97-AF65-F5344CB8AC3E}">
        <p14:creationId xmlns:p14="http://schemas.microsoft.com/office/powerpoint/2010/main" val="462316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EE66D5-93CD-48A2-AF54-9A059991D4D6}"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F6E1F-9CC3-4692-A577-3298049E283B}" type="slidenum">
              <a:rPr lang="en-US" smtClean="0"/>
              <a:t>‹#›</a:t>
            </a:fld>
            <a:endParaRPr lang="en-US"/>
          </a:p>
        </p:txBody>
      </p:sp>
    </p:spTree>
    <p:extLst>
      <p:ext uri="{BB962C8B-B14F-4D97-AF65-F5344CB8AC3E}">
        <p14:creationId xmlns:p14="http://schemas.microsoft.com/office/powerpoint/2010/main" val="3510796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EE66D5-93CD-48A2-AF54-9A059991D4D6}"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F6E1F-9CC3-4692-A577-3298049E283B}" type="slidenum">
              <a:rPr lang="en-US" smtClean="0"/>
              <a:t>‹#›</a:t>
            </a:fld>
            <a:endParaRPr lang="en-US"/>
          </a:p>
        </p:txBody>
      </p:sp>
    </p:spTree>
    <p:extLst>
      <p:ext uri="{BB962C8B-B14F-4D97-AF65-F5344CB8AC3E}">
        <p14:creationId xmlns:p14="http://schemas.microsoft.com/office/powerpoint/2010/main" val="2076190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EE66D5-93CD-48A2-AF54-9A059991D4D6}"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F6E1F-9CC3-4692-A577-3298049E283B}" type="slidenum">
              <a:rPr lang="en-US" smtClean="0"/>
              <a:t>‹#›</a:t>
            </a:fld>
            <a:endParaRPr lang="en-US"/>
          </a:p>
        </p:txBody>
      </p:sp>
    </p:spTree>
    <p:extLst>
      <p:ext uri="{BB962C8B-B14F-4D97-AF65-F5344CB8AC3E}">
        <p14:creationId xmlns:p14="http://schemas.microsoft.com/office/powerpoint/2010/main" val="335085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EE66D5-93CD-48A2-AF54-9A059991D4D6}"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F6E1F-9CC3-4692-A577-3298049E283B}" type="slidenum">
              <a:rPr lang="en-US" smtClean="0"/>
              <a:t>‹#›</a:t>
            </a:fld>
            <a:endParaRPr lang="en-US"/>
          </a:p>
        </p:txBody>
      </p:sp>
    </p:spTree>
    <p:extLst>
      <p:ext uri="{BB962C8B-B14F-4D97-AF65-F5344CB8AC3E}">
        <p14:creationId xmlns:p14="http://schemas.microsoft.com/office/powerpoint/2010/main" val="3236844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EE66D5-93CD-48A2-AF54-9A059991D4D6}" type="datetimeFigureOut">
              <a:rPr lang="en-US" smtClean="0"/>
              <a:t>12/25/2022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0F6E1F-9CC3-4692-A577-3298049E283B}" type="slidenum">
              <a:rPr lang="en-US" smtClean="0"/>
              <a:t>‹#›</a:t>
            </a:fld>
            <a:endParaRPr lang="en-US"/>
          </a:p>
        </p:txBody>
      </p:sp>
    </p:spTree>
    <p:extLst>
      <p:ext uri="{BB962C8B-B14F-4D97-AF65-F5344CB8AC3E}">
        <p14:creationId xmlns:p14="http://schemas.microsoft.com/office/powerpoint/2010/main" val="953849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EE66D5-93CD-48A2-AF54-9A059991D4D6}" type="datetimeFigureOut">
              <a:rPr lang="en-US" smtClean="0"/>
              <a:t>12/25/2022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F6E1F-9CC3-4692-A577-3298049E283B}" type="slidenum">
              <a:rPr lang="en-US" smtClean="0"/>
              <a:t>‹#›</a:t>
            </a:fld>
            <a:endParaRPr lang="en-US"/>
          </a:p>
        </p:txBody>
      </p:sp>
    </p:spTree>
    <p:extLst>
      <p:ext uri="{BB962C8B-B14F-4D97-AF65-F5344CB8AC3E}">
        <p14:creationId xmlns:p14="http://schemas.microsoft.com/office/powerpoint/2010/main" val="225446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EE66D5-93CD-48A2-AF54-9A059991D4D6}" type="datetimeFigureOut">
              <a:rPr lang="en-US" smtClean="0"/>
              <a:t>12/25/2022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0F6E1F-9CC3-4692-A577-3298049E283B}" type="slidenum">
              <a:rPr lang="en-US" smtClean="0"/>
              <a:t>‹#›</a:t>
            </a:fld>
            <a:endParaRPr lang="en-US"/>
          </a:p>
        </p:txBody>
      </p:sp>
    </p:spTree>
    <p:extLst>
      <p:ext uri="{BB962C8B-B14F-4D97-AF65-F5344CB8AC3E}">
        <p14:creationId xmlns:p14="http://schemas.microsoft.com/office/powerpoint/2010/main" val="2701125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EE66D5-93CD-48A2-AF54-9A059991D4D6}"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F6E1F-9CC3-4692-A577-3298049E283B}" type="slidenum">
              <a:rPr lang="en-US" smtClean="0"/>
              <a:t>‹#›</a:t>
            </a:fld>
            <a:endParaRPr lang="en-US"/>
          </a:p>
        </p:txBody>
      </p:sp>
    </p:spTree>
    <p:extLst>
      <p:ext uri="{BB962C8B-B14F-4D97-AF65-F5344CB8AC3E}">
        <p14:creationId xmlns:p14="http://schemas.microsoft.com/office/powerpoint/2010/main" val="52619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EE66D5-93CD-48A2-AF54-9A059991D4D6}"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F6E1F-9CC3-4692-A577-3298049E283B}" type="slidenum">
              <a:rPr lang="en-US" smtClean="0"/>
              <a:t>‹#›</a:t>
            </a:fld>
            <a:endParaRPr lang="en-US"/>
          </a:p>
        </p:txBody>
      </p:sp>
    </p:spTree>
    <p:extLst>
      <p:ext uri="{BB962C8B-B14F-4D97-AF65-F5344CB8AC3E}">
        <p14:creationId xmlns:p14="http://schemas.microsoft.com/office/powerpoint/2010/main" val="2372604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EE66D5-93CD-48A2-AF54-9A059991D4D6}" type="datetimeFigureOut">
              <a:rPr lang="en-US" smtClean="0"/>
              <a:t>12/25/2022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0F6E1F-9CC3-4692-A577-3298049E283B}" type="slidenum">
              <a:rPr lang="en-US" smtClean="0"/>
              <a:t>‹#›</a:t>
            </a:fld>
            <a:endParaRPr lang="en-US"/>
          </a:p>
        </p:txBody>
      </p:sp>
    </p:spTree>
    <p:extLst>
      <p:ext uri="{BB962C8B-B14F-4D97-AF65-F5344CB8AC3E}">
        <p14:creationId xmlns:p14="http://schemas.microsoft.com/office/powerpoint/2010/main" val="3690844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93650" y="110888"/>
            <a:ext cx="5958528" cy="2739228"/>
          </a:xfrm>
          <a:prstGeom prst="rect">
            <a:avLst/>
          </a:prstGeom>
        </p:spPr>
      </p:pic>
      <p:pic>
        <p:nvPicPr>
          <p:cNvPr id="5" name="Picture 4"/>
          <p:cNvPicPr>
            <a:picLocks noChangeAspect="1"/>
          </p:cNvPicPr>
          <p:nvPr/>
        </p:nvPicPr>
        <p:blipFill>
          <a:blip r:embed="rId3"/>
          <a:stretch>
            <a:fillRect/>
          </a:stretch>
        </p:blipFill>
        <p:spPr>
          <a:xfrm>
            <a:off x="7137850" y="3946060"/>
            <a:ext cx="4467225" cy="2038350"/>
          </a:xfrm>
          <a:prstGeom prst="rect">
            <a:avLst/>
          </a:prstGeom>
        </p:spPr>
      </p:pic>
      <p:pic>
        <p:nvPicPr>
          <p:cNvPr id="6" name="Picture 5"/>
          <p:cNvPicPr>
            <a:picLocks noChangeAspect="1"/>
          </p:cNvPicPr>
          <p:nvPr/>
        </p:nvPicPr>
        <p:blipFill>
          <a:blip r:embed="rId4"/>
          <a:stretch>
            <a:fillRect/>
          </a:stretch>
        </p:blipFill>
        <p:spPr>
          <a:xfrm>
            <a:off x="213812" y="3754991"/>
            <a:ext cx="4295775" cy="1924050"/>
          </a:xfrm>
          <a:prstGeom prst="rect">
            <a:avLst/>
          </a:prstGeom>
        </p:spPr>
      </p:pic>
    </p:spTree>
    <p:extLst>
      <p:ext uri="{BB962C8B-B14F-4D97-AF65-F5344CB8AC3E}">
        <p14:creationId xmlns:p14="http://schemas.microsoft.com/office/powerpoint/2010/main" val="3150283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15049" y="2142698"/>
            <a:ext cx="1487606" cy="523220"/>
          </a:xfrm>
          <a:prstGeom prst="rect">
            <a:avLst/>
          </a:prstGeom>
          <a:noFill/>
        </p:spPr>
        <p:txBody>
          <a:bodyPr wrap="square" rtlCol="0">
            <a:spAutoFit/>
          </a:bodyPr>
          <a:lstStyle/>
          <a:p>
            <a:r>
              <a:rPr lang="en-GB" sz="2800" b="1" dirty="0" smtClean="0"/>
              <a:t>Tuple</a:t>
            </a:r>
            <a:endParaRPr lang="en-US" sz="2800" b="1" dirty="0"/>
          </a:p>
        </p:txBody>
      </p:sp>
      <p:sp>
        <p:nvSpPr>
          <p:cNvPr id="3" name="TextBox 2"/>
          <p:cNvSpPr txBox="1"/>
          <p:nvPr/>
        </p:nvSpPr>
        <p:spPr>
          <a:xfrm>
            <a:off x="1330657" y="933270"/>
            <a:ext cx="8202305" cy="646331"/>
          </a:xfrm>
          <a:prstGeom prst="rect">
            <a:avLst/>
          </a:prstGeom>
          <a:noFill/>
        </p:spPr>
        <p:txBody>
          <a:bodyPr wrap="square" rtlCol="0">
            <a:spAutoFit/>
          </a:bodyPr>
          <a:lstStyle/>
          <a:p>
            <a:r>
              <a:rPr lang="en-GB" dirty="0" smtClean="0"/>
              <a:t>Consists multiple elements, different data types ---- [1, ”st”, True,[2,3,4]]</a:t>
            </a:r>
          </a:p>
          <a:p>
            <a:r>
              <a:rPr lang="en-GB" dirty="0" err="1" smtClean="0"/>
              <a:t>Ordered,mutable,indexed</a:t>
            </a:r>
            <a:endParaRPr lang="en-US" dirty="0"/>
          </a:p>
        </p:txBody>
      </p:sp>
      <p:sp>
        <p:nvSpPr>
          <p:cNvPr id="4" name="TextBox 3"/>
          <p:cNvSpPr txBox="1"/>
          <p:nvPr/>
        </p:nvSpPr>
        <p:spPr>
          <a:xfrm>
            <a:off x="5884460" y="357116"/>
            <a:ext cx="1487606" cy="523220"/>
          </a:xfrm>
          <a:prstGeom prst="rect">
            <a:avLst/>
          </a:prstGeom>
          <a:noFill/>
        </p:spPr>
        <p:txBody>
          <a:bodyPr wrap="square" rtlCol="0">
            <a:spAutoFit/>
          </a:bodyPr>
          <a:lstStyle/>
          <a:p>
            <a:r>
              <a:rPr lang="en-GB" sz="2800" b="1" dirty="0" smtClean="0"/>
              <a:t>List</a:t>
            </a:r>
            <a:endParaRPr lang="en-US" sz="2800" b="1" dirty="0"/>
          </a:p>
        </p:txBody>
      </p:sp>
      <p:sp>
        <p:nvSpPr>
          <p:cNvPr id="5" name="Rectangle 4"/>
          <p:cNvSpPr/>
          <p:nvPr/>
        </p:nvSpPr>
        <p:spPr>
          <a:xfrm>
            <a:off x="1487605" y="2967335"/>
            <a:ext cx="8625385" cy="646331"/>
          </a:xfrm>
          <a:prstGeom prst="rect">
            <a:avLst/>
          </a:prstGeom>
        </p:spPr>
        <p:txBody>
          <a:bodyPr wrap="square">
            <a:spAutoFit/>
          </a:bodyPr>
          <a:lstStyle/>
          <a:p>
            <a:r>
              <a:rPr lang="en-GB" dirty="0"/>
              <a:t>Consists multiple elements, different data types ---- [1, ”st”, True,[2,3,4]]</a:t>
            </a:r>
          </a:p>
          <a:p>
            <a:r>
              <a:rPr lang="en-GB" dirty="0" err="1" smtClean="0"/>
              <a:t>Ordered,Immutable,indexed</a:t>
            </a:r>
            <a:endParaRPr lang="en-US" dirty="0"/>
          </a:p>
        </p:txBody>
      </p:sp>
      <p:sp>
        <p:nvSpPr>
          <p:cNvPr id="6" name="TextBox 5"/>
          <p:cNvSpPr txBox="1"/>
          <p:nvPr/>
        </p:nvSpPr>
        <p:spPr>
          <a:xfrm>
            <a:off x="4258102" y="3810912"/>
            <a:ext cx="1173708" cy="523220"/>
          </a:xfrm>
          <a:prstGeom prst="rect">
            <a:avLst/>
          </a:prstGeom>
          <a:noFill/>
        </p:spPr>
        <p:txBody>
          <a:bodyPr wrap="square" rtlCol="0">
            <a:spAutoFit/>
          </a:bodyPr>
          <a:lstStyle/>
          <a:p>
            <a:r>
              <a:rPr lang="en-GB" sz="2800" b="1" dirty="0" smtClean="0"/>
              <a:t>Set</a:t>
            </a:r>
            <a:endParaRPr lang="en-US" sz="2800" b="1" dirty="0"/>
          </a:p>
        </p:txBody>
      </p:sp>
      <p:sp>
        <p:nvSpPr>
          <p:cNvPr id="7" name="Rectangle 6"/>
          <p:cNvSpPr/>
          <p:nvPr/>
        </p:nvSpPr>
        <p:spPr>
          <a:xfrm>
            <a:off x="1487605" y="4499928"/>
            <a:ext cx="3944205" cy="369332"/>
          </a:xfrm>
          <a:prstGeom prst="rect">
            <a:avLst/>
          </a:prstGeom>
        </p:spPr>
        <p:txBody>
          <a:bodyPr wrap="square">
            <a:spAutoFit/>
          </a:bodyPr>
          <a:lstStyle/>
          <a:p>
            <a:r>
              <a:rPr lang="en-GB" dirty="0" err="1" smtClean="0"/>
              <a:t>unOrdered,unindexed</a:t>
            </a:r>
            <a:r>
              <a:rPr lang="en-GB" dirty="0" smtClean="0"/>
              <a:t>, no duplicate </a:t>
            </a:r>
            <a:endParaRPr lang="en-US" dirty="0"/>
          </a:p>
        </p:txBody>
      </p:sp>
    </p:spTree>
    <p:extLst>
      <p:ext uri="{BB962C8B-B14F-4D97-AF65-F5344CB8AC3E}">
        <p14:creationId xmlns:p14="http://schemas.microsoft.com/office/powerpoint/2010/main" val="221469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4519" y="327546"/>
            <a:ext cx="4299045" cy="369332"/>
          </a:xfrm>
          <a:prstGeom prst="rect">
            <a:avLst/>
          </a:prstGeom>
          <a:noFill/>
        </p:spPr>
        <p:txBody>
          <a:bodyPr wrap="square" rtlCol="0">
            <a:spAutoFit/>
          </a:bodyPr>
          <a:lstStyle/>
          <a:p>
            <a:r>
              <a:rPr lang="en-GB" dirty="0" smtClean="0"/>
              <a:t>LOOP: to handle repetitive tasks</a:t>
            </a:r>
            <a:endParaRPr lang="en-US" dirty="0"/>
          </a:p>
        </p:txBody>
      </p:sp>
      <p:sp>
        <p:nvSpPr>
          <p:cNvPr id="3" name="TextBox 2"/>
          <p:cNvSpPr txBox="1"/>
          <p:nvPr/>
        </p:nvSpPr>
        <p:spPr>
          <a:xfrm>
            <a:off x="259308" y="1132764"/>
            <a:ext cx="9799092" cy="646331"/>
          </a:xfrm>
          <a:prstGeom prst="rect">
            <a:avLst/>
          </a:prstGeom>
          <a:noFill/>
        </p:spPr>
        <p:txBody>
          <a:bodyPr wrap="square" rtlCol="0">
            <a:spAutoFit/>
          </a:bodyPr>
          <a:lstStyle/>
          <a:p>
            <a:endParaRPr lang="en-GB" dirty="0" smtClean="0"/>
          </a:p>
          <a:p>
            <a:r>
              <a:rPr lang="en-GB" dirty="0" smtClean="0">
                <a:solidFill>
                  <a:schemeClr val="accent6"/>
                </a:solidFill>
              </a:rPr>
              <a:t>For (keyword) </a:t>
            </a:r>
            <a:r>
              <a:rPr lang="en-GB" dirty="0" smtClean="0"/>
              <a:t> </a:t>
            </a:r>
            <a:r>
              <a:rPr lang="en-GB" dirty="0" smtClean="0">
                <a:solidFill>
                  <a:srgbClr val="0070C0"/>
                </a:solidFill>
              </a:rPr>
              <a:t>each (variable name)</a:t>
            </a:r>
            <a:r>
              <a:rPr lang="en-GB" dirty="0" smtClean="0"/>
              <a:t> </a:t>
            </a:r>
            <a:r>
              <a:rPr lang="en-GB" dirty="0" smtClean="0">
                <a:solidFill>
                  <a:srgbClr val="7030A0"/>
                </a:solidFill>
              </a:rPr>
              <a:t>in(keyword)</a:t>
            </a:r>
            <a:r>
              <a:rPr lang="en-GB" dirty="0" smtClean="0"/>
              <a:t> iterable entity (</a:t>
            </a:r>
            <a:r>
              <a:rPr lang="en-GB" dirty="0" smtClean="0">
                <a:solidFill>
                  <a:srgbClr val="FF0000"/>
                </a:solidFill>
              </a:rPr>
              <a:t>list, string</a:t>
            </a:r>
            <a:r>
              <a:rPr lang="en-GB" dirty="0" smtClean="0"/>
              <a:t>) or generator (</a:t>
            </a:r>
            <a:r>
              <a:rPr lang="en-GB" dirty="0" smtClean="0">
                <a:solidFill>
                  <a:srgbClr val="FF0000"/>
                </a:solidFill>
              </a:rPr>
              <a:t>range</a:t>
            </a:r>
            <a:r>
              <a:rPr lang="en-GB" dirty="0" smtClean="0"/>
              <a:t>)</a:t>
            </a:r>
            <a:endParaRPr lang="en-US" dirty="0"/>
          </a:p>
        </p:txBody>
      </p:sp>
      <p:sp>
        <p:nvSpPr>
          <p:cNvPr id="5" name="Bent Arrow 4"/>
          <p:cNvSpPr/>
          <p:nvPr/>
        </p:nvSpPr>
        <p:spPr>
          <a:xfrm flipV="1">
            <a:off x="4026089" y="2836208"/>
            <a:ext cx="3357350" cy="910356"/>
          </a:xfrm>
          <a:prstGeom prst="bentArrow">
            <a:avLst>
              <a:gd name="adj1" fmla="val 25000"/>
              <a:gd name="adj2" fmla="val 26499"/>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Bent Arrow 5"/>
          <p:cNvSpPr/>
          <p:nvPr/>
        </p:nvSpPr>
        <p:spPr>
          <a:xfrm flipH="1" flipV="1">
            <a:off x="586853" y="2836208"/>
            <a:ext cx="2947916" cy="910356"/>
          </a:xfrm>
          <a:prstGeom prst="bentArrow">
            <a:avLst>
              <a:gd name="adj1" fmla="val 25000"/>
              <a:gd name="adj2" fmla="val 1525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485630" y="2522392"/>
            <a:ext cx="3253856" cy="923330"/>
          </a:xfrm>
          <a:prstGeom prst="rect">
            <a:avLst/>
          </a:prstGeom>
          <a:noFill/>
        </p:spPr>
        <p:txBody>
          <a:bodyPr wrap="square" rtlCol="0">
            <a:spAutoFit/>
          </a:bodyPr>
          <a:lstStyle/>
          <a:p>
            <a:pPr algn="ctr"/>
            <a:r>
              <a:rPr lang="en-GB" b="1" dirty="0" smtClean="0"/>
              <a:t>Fo</a:t>
            </a:r>
            <a:r>
              <a:rPr lang="en-GB" dirty="0" smtClean="0"/>
              <a:t>r</a:t>
            </a:r>
          </a:p>
          <a:p>
            <a:r>
              <a:rPr lang="en-GB" dirty="0" smtClean="0"/>
              <a:t>Run for /defined/finite/fixed iteration</a:t>
            </a:r>
            <a:endParaRPr lang="en-US" dirty="0"/>
          </a:p>
        </p:txBody>
      </p:sp>
      <p:sp>
        <p:nvSpPr>
          <p:cNvPr id="8" name="TextBox 7"/>
          <p:cNvSpPr txBox="1"/>
          <p:nvPr/>
        </p:nvSpPr>
        <p:spPr>
          <a:xfrm>
            <a:off x="4599295" y="2383893"/>
            <a:ext cx="3234519" cy="923330"/>
          </a:xfrm>
          <a:prstGeom prst="rect">
            <a:avLst/>
          </a:prstGeom>
          <a:noFill/>
        </p:spPr>
        <p:txBody>
          <a:bodyPr wrap="square" rtlCol="0">
            <a:spAutoFit/>
          </a:bodyPr>
          <a:lstStyle/>
          <a:p>
            <a:r>
              <a:rPr lang="en-GB" b="1" dirty="0" smtClean="0"/>
              <a:t>While</a:t>
            </a:r>
          </a:p>
          <a:p>
            <a:endParaRPr lang="en-GB" dirty="0"/>
          </a:p>
          <a:p>
            <a:r>
              <a:rPr lang="en-GB" dirty="0" smtClean="0"/>
              <a:t>Runs until condition is true</a:t>
            </a:r>
            <a:endParaRPr lang="en-US" dirty="0"/>
          </a:p>
        </p:txBody>
      </p:sp>
      <p:sp>
        <p:nvSpPr>
          <p:cNvPr id="9" name="TextBox 8"/>
          <p:cNvSpPr txBox="1"/>
          <p:nvPr/>
        </p:nvSpPr>
        <p:spPr>
          <a:xfrm>
            <a:off x="8802806" y="2306472"/>
            <a:ext cx="2797791" cy="1477328"/>
          </a:xfrm>
          <a:prstGeom prst="rect">
            <a:avLst/>
          </a:prstGeom>
          <a:noFill/>
        </p:spPr>
        <p:txBody>
          <a:bodyPr wrap="square" rtlCol="0">
            <a:spAutoFit/>
          </a:bodyPr>
          <a:lstStyle/>
          <a:p>
            <a:r>
              <a:rPr lang="en-GB" dirty="0" smtClean="0"/>
              <a:t> </a:t>
            </a:r>
            <a:r>
              <a:rPr lang="en-GB" b="1" dirty="0" smtClean="0"/>
              <a:t>while structure</a:t>
            </a:r>
          </a:p>
          <a:p>
            <a:r>
              <a:rPr lang="en-GB" dirty="0" smtClean="0"/>
              <a:t>Initialize</a:t>
            </a:r>
          </a:p>
          <a:p>
            <a:r>
              <a:rPr lang="en-GB" dirty="0" smtClean="0"/>
              <a:t>While condition</a:t>
            </a:r>
          </a:p>
          <a:p>
            <a:r>
              <a:rPr lang="en-GB" dirty="0" smtClean="0"/>
              <a:t>Statement body</a:t>
            </a:r>
          </a:p>
          <a:p>
            <a:r>
              <a:rPr lang="en-GB" dirty="0" smtClean="0"/>
              <a:t>Increase/decrease initializer</a:t>
            </a:r>
            <a:endParaRPr lang="en-US" dirty="0"/>
          </a:p>
        </p:txBody>
      </p:sp>
    </p:spTree>
    <p:extLst>
      <p:ext uri="{BB962C8B-B14F-4D97-AF65-F5344CB8AC3E}">
        <p14:creationId xmlns:p14="http://schemas.microsoft.com/office/powerpoint/2010/main" val="2952138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21624" y="136478"/>
            <a:ext cx="1337480" cy="369332"/>
          </a:xfrm>
          <a:prstGeom prst="rect">
            <a:avLst/>
          </a:prstGeom>
          <a:noFill/>
        </p:spPr>
        <p:txBody>
          <a:bodyPr wrap="square" rtlCol="0">
            <a:spAutoFit/>
          </a:bodyPr>
          <a:lstStyle/>
          <a:p>
            <a:r>
              <a:rPr lang="en-GB" dirty="0" smtClean="0"/>
              <a:t>FUNCTIONS</a:t>
            </a:r>
            <a:endParaRPr lang="en-US" dirty="0"/>
          </a:p>
        </p:txBody>
      </p:sp>
      <p:sp>
        <p:nvSpPr>
          <p:cNvPr id="4" name="Bent Arrow 3"/>
          <p:cNvSpPr/>
          <p:nvPr/>
        </p:nvSpPr>
        <p:spPr>
          <a:xfrm flipV="1">
            <a:off x="5145208" y="665371"/>
            <a:ext cx="3357350" cy="910356"/>
          </a:xfrm>
          <a:prstGeom prst="bentArrow">
            <a:avLst>
              <a:gd name="adj1" fmla="val 25000"/>
              <a:gd name="adj2" fmla="val 26499"/>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Bent Arrow 4"/>
          <p:cNvSpPr/>
          <p:nvPr/>
        </p:nvSpPr>
        <p:spPr>
          <a:xfrm flipH="1" flipV="1">
            <a:off x="1869743" y="665371"/>
            <a:ext cx="2947916" cy="910356"/>
          </a:xfrm>
          <a:prstGeom prst="bentArrow">
            <a:avLst>
              <a:gd name="adj1" fmla="val 25000"/>
              <a:gd name="adj2" fmla="val 1525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2361064" y="665371"/>
            <a:ext cx="2292823" cy="646331"/>
          </a:xfrm>
          <a:prstGeom prst="rect">
            <a:avLst/>
          </a:prstGeom>
          <a:noFill/>
        </p:spPr>
        <p:txBody>
          <a:bodyPr wrap="square" rtlCol="0">
            <a:spAutoFit/>
          </a:bodyPr>
          <a:lstStyle/>
          <a:p>
            <a:r>
              <a:rPr lang="en-GB" dirty="0" smtClean="0"/>
              <a:t>Built-in Functions</a:t>
            </a:r>
          </a:p>
          <a:p>
            <a:r>
              <a:rPr lang="en-GB" dirty="0" err="1" smtClean="0"/>
              <a:t>Print,len,min,max</a:t>
            </a:r>
            <a:r>
              <a:rPr lang="en-GB" dirty="0" smtClean="0"/>
              <a:t> </a:t>
            </a:r>
            <a:r>
              <a:rPr lang="en-GB" dirty="0" err="1" smtClean="0"/>
              <a:t>etc</a:t>
            </a:r>
            <a:endParaRPr lang="en-US" dirty="0"/>
          </a:p>
        </p:txBody>
      </p:sp>
      <p:sp>
        <p:nvSpPr>
          <p:cNvPr id="7" name="TextBox 6"/>
          <p:cNvSpPr txBox="1"/>
          <p:nvPr/>
        </p:nvSpPr>
        <p:spPr>
          <a:xfrm>
            <a:off x="5652447" y="557032"/>
            <a:ext cx="3341428" cy="646331"/>
          </a:xfrm>
          <a:prstGeom prst="rect">
            <a:avLst/>
          </a:prstGeom>
          <a:noFill/>
        </p:spPr>
        <p:txBody>
          <a:bodyPr wrap="square" rtlCol="0">
            <a:spAutoFit/>
          </a:bodyPr>
          <a:lstStyle/>
          <a:p>
            <a:r>
              <a:rPr lang="en-GB" dirty="0" smtClean="0"/>
              <a:t>User Defined Functions.</a:t>
            </a:r>
          </a:p>
          <a:p>
            <a:r>
              <a:rPr lang="en-GB" b="1" dirty="0" smtClean="0">
                <a:solidFill>
                  <a:srgbClr val="FF0000"/>
                </a:solidFill>
              </a:rPr>
              <a:t>def</a:t>
            </a:r>
            <a:r>
              <a:rPr lang="en-GB" dirty="0" smtClean="0"/>
              <a:t> is key word to create function</a:t>
            </a:r>
            <a:endParaRPr lang="en-US" dirty="0"/>
          </a:p>
        </p:txBody>
      </p:sp>
      <p:sp>
        <p:nvSpPr>
          <p:cNvPr id="8" name="TextBox 7"/>
          <p:cNvSpPr txBox="1"/>
          <p:nvPr/>
        </p:nvSpPr>
        <p:spPr>
          <a:xfrm>
            <a:off x="3643953" y="1684066"/>
            <a:ext cx="3357347" cy="923330"/>
          </a:xfrm>
          <a:prstGeom prst="rect">
            <a:avLst/>
          </a:prstGeom>
          <a:noFill/>
        </p:spPr>
        <p:txBody>
          <a:bodyPr wrap="square" rtlCol="0">
            <a:spAutoFit/>
          </a:bodyPr>
          <a:lstStyle/>
          <a:p>
            <a:r>
              <a:rPr lang="en-GB" dirty="0" smtClean="0"/>
              <a:t>Code reusability, Code simplicity, code management ,code bugs identification, </a:t>
            </a:r>
            <a:endParaRPr lang="en-US" dirty="0"/>
          </a:p>
        </p:txBody>
      </p:sp>
      <p:sp>
        <p:nvSpPr>
          <p:cNvPr id="9" name="TextBox 8"/>
          <p:cNvSpPr txBox="1"/>
          <p:nvPr/>
        </p:nvSpPr>
        <p:spPr>
          <a:xfrm>
            <a:off x="1480782" y="3343702"/>
            <a:ext cx="4053385" cy="1477328"/>
          </a:xfrm>
          <a:prstGeom prst="rect">
            <a:avLst/>
          </a:prstGeom>
          <a:noFill/>
        </p:spPr>
        <p:txBody>
          <a:bodyPr wrap="square" rtlCol="0">
            <a:spAutoFit/>
          </a:bodyPr>
          <a:lstStyle/>
          <a:p>
            <a:r>
              <a:rPr lang="en-GB" dirty="0" smtClean="0">
                <a:solidFill>
                  <a:srgbClr val="FF0000"/>
                </a:solidFill>
              </a:rPr>
              <a:t>def</a:t>
            </a:r>
            <a:r>
              <a:rPr lang="en-GB" dirty="0" smtClean="0"/>
              <a:t> </a:t>
            </a:r>
            <a:r>
              <a:rPr lang="en-GB" dirty="0" smtClean="0">
                <a:solidFill>
                  <a:schemeClr val="accent6"/>
                </a:solidFill>
              </a:rPr>
              <a:t>function name </a:t>
            </a:r>
            <a:r>
              <a:rPr lang="en-GB" dirty="0" smtClean="0"/>
              <a:t>(</a:t>
            </a:r>
            <a:r>
              <a:rPr lang="en-GB" dirty="0" smtClean="0">
                <a:solidFill>
                  <a:schemeClr val="accent5"/>
                </a:solidFill>
              </a:rPr>
              <a:t>parameters</a:t>
            </a:r>
            <a:r>
              <a:rPr lang="en-GB" dirty="0" smtClean="0"/>
              <a:t>)</a:t>
            </a:r>
            <a:r>
              <a:rPr lang="en-GB" sz="2400" b="1" dirty="0" smtClean="0"/>
              <a:t>:</a:t>
            </a:r>
          </a:p>
          <a:p>
            <a:r>
              <a:rPr lang="en-GB" sz="2400" b="1" dirty="0"/>
              <a:t> </a:t>
            </a:r>
            <a:r>
              <a:rPr lang="en-GB" sz="2400" b="1" dirty="0" smtClean="0"/>
              <a:t>   </a:t>
            </a:r>
            <a:r>
              <a:rPr lang="en-GB" sz="1600" dirty="0" smtClean="0"/>
              <a:t>function statement</a:t>
            </a:r>
          </a:p>
          <a:p>
            <a:endParaRPr lang="en-GB" sz="2400" b="1" dirty="0"/>
          </a:p>
          <a:p>
            <a:r>
              <a:rPr lang="en-GB" dirty="0" smtClean="0"/>
              <a:t> </a:t>
            </a:r>
            <a:endParaRPr lang="en-US" dirty="0"/>
          </a:p>
        </p:txBody>
      </p:sp>
      <p:sp>
        <p:nvSpPr>
          <p:cNvPr id="10" name="Rounded Rectangle 9"/>
          <p:cNvSpPr/>
          <p:nvPr/>
        </p:nvSpPr>
        <p:spPr>
          <a:xfrm>
            <a:off x="1719618" y="2866030"/>
            <a:ext cx="2538483" cy="354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Function definition</a:t>
            </a:r>
            <a:endParaRPr lang="en-US" dirty="0"/>
          </a:p>
        </p:txBody>
      </p:sp>
      <p:sp>
        <p:nvSpPr>
          <p:cNvPr id="11" name="Rounded Rectangle 10"/>
          <p:cNvSpPr/>
          <p:nvPr/>
        </p:nvSpPr>
        <p:spPr>
          <a:xfrm>
            <a:off x="5732058" y="2866030"/>
            <a:ext cx="2538483" cy="354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Function Call</a:t>
            </a:r>
            <a:endParaRPr lang="en-US" dirty="0"/>
          </a:p>
        </p:txBody>
      </p:sp>
      <p:sp>
        <p:nvSpPr>
          <p:cNvPr id="12" name="TextBox 11"/>
          <p:cNvSpPr txBox="1"/>
          <p:nvPr/>
        </p:nvSpPr>
        <p:spPr>
          <a:xfrm>
            <a:off x="5896970" y="3479506"/>
            <a:ext cx="2852382" cy="369332"/>
          </a:xfrm>
          <a:prstGeom prst="rect">
            <a:avLst/>
          </a:prstGeom>
          <a:noFill/>
        </p:spPr>
        <p:txBody>
          <a:bodyPr wrap="square" rtlCol="0">
            <a:spAutoFit/>
          </a:bodyPr>
          <a:lstStyle/>
          <a:p>
            <a:r>
              <a:rPr lang="en-GB" dirty="0" smtClean="0">
                <a:solidFill>
                  <a:schemeClr val="accent6"/>
                </a:solidFill>
              </a:rPr>
              <a:t>Function name </a:t>
            </a:r>
            <a:r>
              <a:rPr lang="en-GB" dirty="0" smtClean="0"/>
              <a:t>(parameters)</a:t>
            </a:r>
            <a:endParaRPr lang="en-US" dirty="0"/>
          </a:p>
        </p:txBody>
      </p:sp>
      <p:sp>
        <p:nvSpPr>
          <p:cNvPr id="13" name="TextBox 12"/>
          <p:cNvSpPr txBox="1"/>
          <p:nvPr/>
        </p:nvSpPr>
        <p:spPr>
          <a:xfrm>
            <a:off x="185381" y="4617999"/>
            <a:ext cx="11783706" cy="923330"/>
          </a:xfrm>
          <a:prstGeom prst="rect">
            <a:avLst/>
          </a:prstGeom>
          <a:noFill/>
        </p:spPr>
        <p:txBody>
          <a:bodyPr wrap="square" rtlCol="0">
            <a:spAutoFit/>
          </a:bodyPr>
          <a:lstStyle/>
          <a:p>
            <a:r>
              <a:rPr lang="en-GB" b="1" u="sng" dirty="0" smtClean="0"/>
              <a:t>Arguments :</a:t>
            </a:r>
          </a:p>
          <a:p>
            <a:r>
              <a:rPr lang="en-GB" b="1" dirty="0" smtClean="0"/>
              <a:t>Positional Arguments: </a:t>
            </a:r>
            <a:r>
              <a:rPr lang="en-GB" dirty="0" smtClean="0"/>
              <a:t>when we call a function </a:t>
            </a:r>
            <a:r>
              <a:rPr lang="en-GB" sz="1600" b="1" u="sng" dirty="0" smtClean="0"/>
              <a:t>without</a:t>
            </a:r>
            <a:r>
              <a:rPr lang="en-GB" dirty="0" smtClean="0"/>
              <a:t> using function parameters. </a:t>
            </a:r>
            <a:r>
              <a:rPr lang="en-GB" dirty="0" err="1" smtClean="0"/>
              <a:t>func</a:t>
            </a:r>
            <a:r>
              <a:rPr lang="en-GB" dirty="0" err="1"/>
              <a:t>_</a:t>
            </a:r>
            <a:r>
              <a:rPr lang="en-GB" dirty="0" err="1" smtClean="0"/>
              <a:t>name</a:t>
            </a:r>
            <a:r>
              <a:rPr lang="en-GB" dirty="0" smtClean="0"/>
              <a:t>(“</a:t>
            </a:r>
            <a:r>
              <a:rPr lang="en-GB" dirty="0" err="1" smtClean="0"/>
              <a:t>muneeb</a:t>
            </a:r>
            <a:r>
              <a:rPr lang="en-GB" dirty="0" smtClean="0"/>
              <a:t>”, 44)</a:t>
            </a:r>
          </a:p>
          <a:p>
            <a:r>
              <a:rPr lang="en-GB" b="1" dirty="0" smtClean="0"/>
              <a:t>Keyword Arguments : </a:t>
            </a:r>
            <a:r>
              <a:rPr lang="en-GB" dirty="0"/>
              <a:t>when we call a function </a:t>
            </a:r>
            <a:r>
              <a:rPr lang="en-GB" b="1" u="sng" dirty="0"/>
              <a:t>with</a:t>
            </a:r>
            <a:r>
              <a:rPr lang="en-GB" dirty="0"/>
              <a:t> using function </a:t>
            </a:r>
            <a:r>
              <a:rPr lang="en-GB" dirty="0" smtClean="0"/>
              <a:t>parameters. </a:t>
            </a:r>
            <a:r>
              <a:rPr lang="en-GB" dirty="0" err="1" smtClean="0"/>
              <a:t>function_name</a:t>
            </a:r>
            <a:r>
              <a:rPr lang="en-GB" dirty="0" smtClean="0"/>
              <a:t>(name=“</a:t>
            </a:r>
            <a:r>
              <a:rPr lang="en-GB" dirty="0" err="1" smtClean="0"/>
              <a:t>muneeb</a:t>
            </a:r>
            <a:r>
              <a:rPr lang="en-GB" dirty="0" smtClean="0"/>
              <a:t>”,age=44”)</a:t>
            </a:r>
            <a:endParaRPr lang="en-US" dirty="0"/>
          </a:p>
        </p:txBody>
      </p:sp>
      <p:sp>
        <p:nvSpPr>
          <p:cNvPr id="14" name="TextBox 13"/>
          <p:cNvSpPr txBox="1"/>
          <p:nvPr/>
        </p:nvSpPr>
        <p:spPr>
          <a:xfrm>
            <a:off x="409432" y="5941158"/>
            <a:ext cx="7697337" cy="369332"/>
          </a:xfrm>
          <a:prstGeom prst="rect">
            <a:avLst/>
          </a:prstGeom>
          <a:noFill/>
        </p:spPr>
        <p:txBody>
          <a:bodyPr wrap="square" rtlCol="0">
            <a:spAutoFit/>
          </a:bodyPr>
          <a:lstStyle/>
          <a:p>
            <a:r>
              <a:rPr lang="en-GB" dirty="0" smtClean="0"/>
              <a:t>Functions can be </a:t>
            </a:r>
            <a:r>
              <a:rPr lang="en-GB" b="1" dirty="0">
                <a:solidFill>
                  <a:schemeClr val="accent6"/>
                </a:solidFill>
              </a:rPr>
              <a:t>P</a:t>
            </a:r>
            <a:r>
              <a:rPr lang="en-GB" b="1" dirty="0" smtClean="0">
                <a:solidFill>
                  <a:schemeClr val="accent6"/>
                </a:solidFill>
              </a:rPr>
              <a:t>arameter less </a:t>
            </a:r>
            <a:r>
              <a:rPr lang="en-GB" dirty="0" smtClean="0"/>
              <a:t>functions </a:t>
            </a:r>
            <a:r>
              <a:rPr lang="en-GB" dirty="0"/>
              <a:t>or</a:t>
            </a:r>
            <a:r>
              <a:rPr lang="en-GB" b="1" dirty="0" smtClean="0">
                <a:solidFill>
                  <a:schemeClr val="accent6"/>
                </a:solidFill>
              </a:rPr>
              <a:t> Parameterized </a:t>
            </a:r>
            <a:r>
              <a:rPr lang="en-GB" dirty="0" smtClean="0"/>
              <a:t>functions </a:t>
            </a:r>
            <a:endParaRPr lang="en-US" dirty="0"/>
          </a:p>
        </p:txBody>
      </p:sp>
    </p:spTree>
    <p:extLst>
      <p:ext uri="{BB962C8B-B14F-4D97-AF65-F5344CB8AC3E}">
        <p14:creationId xmlns:p14="http://schemas.microsoft.com/office/powerpoint/2010/main" val="43318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7912" y="0"/>
            <a:ext cx="3460844" cy="791570"/>
          </a:xfrm>
        </p:spPr>
        <p:txBody>
          <a:bodyPr>
            <a:normAutofit/>
          </a:bodyPr>
          <a:lstStyle/>
          <a:p>
            <a:r>
              <a:rPr lang="en-GB" sz="2800" dirty="0" smtClean="0"/>
              <a:t>Function--continued</a:t>
            </a:r>
            <a:endParaRPr lang="en-US" sz="2800" dirty="0"/>
          </a:p>
        </p:txBody>
      </p:sp>
      <p:sp>
        <p:nvSpPr>
          <p:cNvPr id="3" name="Rectangle 1"/>
          <p:cNvSpPr>
            <a:spLocks noChangeArrowheads="1"/>
          </p:cNvSpPr>
          <p:nvPr/>
        </p:nvSpPr>
        <p:spPr bwMode="auto">
          <a:xfrm>
            <a:off x="0" y="1007969"/>
            <a:ext cx="12191999" cy="172354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457" tIns="0" rIns="17457"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600" b="0" i="0" u="none" strike="noStrike" cap="none" normalizeH="0" baseline="0" dirty="0" smtClean="0">
                <a:ln>
                  <a:noFill/>
                </a:ln>
                <a:solidFill>
                  <a:srgbClr val="333333"/>
                </a:solidFill>
                <a:effectLst/>
                <a:latin typeface="Consolas" panose="020B0609020204030204" pitchFamily="49" charset="0"/>
              </a:rPr>
              <a:t>*</a:t>
            </a:r>
            <a:r>
              <a:rPr kumimoji="0" lang="en-US" sz="3600" b="0" i="0" u="none" strike="noStrike" cap="none" normalizeH="0" baseline="0" dirty="0" err="1" smtClean="0">
                <a:ln>
                  <a:noFill/>
                </a:ln>
                <a:solidFill>
                  <a:srgbClr val="333333"/>
                </a:solidFill>
                <a:effectLst/>
                <a:latin typeface="Consolas" panose="020B0609020204030204" pitchFamily="49" charset="0"/>
              </a:rPr>
              <a:t>args</a:t>
            </a:r>
            <a:r>
              <a:rPr kumimoji="0" lang="en-US" sz="4000" b="0" i="0" u="none" strike="noStrike" cap="none" normalizeH="0" baseline="0" dirty="0" smtClean="0">
                <a:ln>
                  <a:noFill/>
                </a:ln>
                <a:solidFill>
                  <a:srgbClr val="333333"/>
                </a:solidFill>
                <a:effectLst/>
                <a:latin typeface="Helvetica Neue"/>
              </a:rPr>
              <a:t>: </a:t>
            </a:r>
            <a:r>
              <a:rPr kumimoji="0" lang="en-US" sz="2000" b="0" i="0" u="none" strike="noStrike" cap="none" normalizeH="0" baseline="0" dirty="0" smtClean="0">
                <a:ln>
                  <a:noFill/>
                </a:ln>
                <a:solidFill>
                  <a:srgbClr val="333333"/>
                </a:solidFill>
                <a:effectLst/>
                <a:latin typeface="Helvetica Neue"/>
              </a:rPr>
              <a:t>Receive multiple arguments as a tuple…known as Arbitrary arguments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smtClean="0">
                <a:ln>
                  <a:noFill/>
                </a:ln>
                <a:solidFill>
                  <a:srgbClr val="333333"/>
                </a:solidFill>
                <a:effectLst/>
                <a:latin typeface="Consolas" panose="020B0609020204030204" pitchFamily="49" charset="0"/>
              </a:rPr>
              <a:t>**</a:t>
            </a:r>
            <a:r>
              <a:rPr kumimoji="0" lang="en-US" sz="3200" b="0" i="0" u="none" strike="noStrike" cap="none" normalizeH="0" baseline="0" dirty="0" err="1" smtClean="0">
                <a:ln>
                  <a:noFill/>
                </a:ln>
                <a:solidFill>
                  <a:srgbClr val="333333"/>
                </a:solidFill>
                <a:effectLst/>
                <a:latin typeface="Consolas" panose="020B0609020204030204" pitchFamily="49" charset="0"/>
              </a:rPr>
              <a:t>kwargs</a:t>
            </a:r>
            <a:r>
              <a:rPr kumimoji="0" lang="en-US" sz="3200" b="0" i="0" u="none" strike="noStrike" cap="none" normalizeH="0" baseline="0" dirty="0" smtClean="0">
                <a:ln>
                  <a:noFill/>
                </a:ln>
                <a:solidFill>
                  <a:srgbClr val="333333"/>
                </a:solidFill>
                <a:effectLst/>
                <a:latin typeface="Helvetica Neue"/>
              </a:rPr>
              <a:t>: </a:t>
            </a:r>
            <a:r>
              <a:rPr kumimoji="0" lang="en-US" sz="2000" b="0" i="0" u="none" strike="noStrike" cap="none" normalizeH="0" baseline="0" dirty="0" smtClean="0">
                <a:ln>
                  <a:noFill/>
                </a:ln>
                <a:solidFill>
                  <a:srgbClr val="333333"/>
                </a:solidFill>
                <a:effectLst/>
                <a:latin typeface="Helvetica Neue"/>
              </a:rPr>
              <a:t>Receive multiple keyword arguments as a dictionary.. Known</a:t>
            </a:r>
            <a:r>
              <a:rPr lang="en-US" sz="2000" dirty="0" smtClean="0">
                <a:solidFill>
                  <a:srgbClr val="333333"/>
                </a:solidFill>
                <a:latin typeface="Helvetica Neue"/>
              </a:rPr>
              <a:t> as keyword arguments</a:t>
            </a:r>
            <a:endParaRPr kumimoji="0" lang="en-US" sz="2000" b="0" i="0" u="none" strike="noStrike" cap="none" normalizeH="0" baseline="0" dirty="0" smtClean="0">
              <a:ln>
                <a:noFill/>
              </a:ln>
              <a:solidFill>
                <a:srgbClr val="333333"/>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0235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6843" y="160409"/>
            <a:ext cx="1228298" cy="658457"/>
          </a:xfrm>
        </p:spPr>
        <p:txBody>
          <a:bodyPr>
            <a:normAutofit/>
          </a:bodyPr>
          <a:lstStyle/>
          <a:p>
            <a:r>
              <a:rPr lang="en-GB" sz="2000" dirty="0" smtClean="0"/>
              <a:t>Module</a:t>
            </a:r>
            <a:endParaRPr lang="en-US" sz="2000" dirty="0"/>
          </a:p>
        </p:txBody>
      </p:sp>
      <p:sp>
        <p:nvSpPr>
          <p:cNvPr id="3" name="TextBox 2"/>
          <p:cNvSpPr txBox="1"/>
          <p:nvPr/>
        </p:nvSpPr>
        <p:spPr>
          <a:xfrm>
            <a:off x="607326" y="1296537"/>
            <a:ext cx="11095630" cy="5570756"/>
          </a:xfrm>
          <a:prstGeom prst="rect">
            <a:avLst/>
          </a:prstGeom>
          <a:noFill/>
        </p:spPr>
        <p:txBody>
          <a:bodyPr wrap="square" rtlCol="0">
            <a:spAutoFit/>
          </a:bodyPr>
          <a:lstStyle/>
          <a:p>
            <a:pPr marL="285750" indent="-285750">
              <a:buFont typeface="Arial" panose="020B0604020202020204" pitchFamily="34" charset="0"/>
              <a:buChar char="•"/>
            </a:pPr>
            <a:r>
              <a:rPr lang="en-GB" dirty="0" smtClean="0"/>
              <a:t>Module is a python file with extension of </a:t>
            </a:r>
            <a:r>
              <a:rPr lang="en-GB" dirty="0" err="1" smtClean="0"/>
              <a:t>py</a:t>
            </a:r>
            <a:r>
              <a:rPr lang="en-GB" dirty="0" smtClean="0"/>
              <a:t> like   Abc.py,  name.py, mymodule.py etc.</a:t>
            </a:r>
          </a:p>
          <a:p>
            <a:pPr marL="285750" indent="-285750">
              <a:buFont typeface="Arial" panose="020B0604020202020204" pitchFamily="34" charset="0"/>
              <a:buChar char="•"/>
            </a:pPr>
            <a:r>
              <a:rPr lang="en-GB" dirty="0" smtClean="0"/>
              <a:t>There can be classes, functions and attributes inside a module</a:t>
            </a:r>
          </a:p>
          <a:p>
            <a:pPr marL="285750" indent="-285750">
              <a:buFont typeface="Arial" panose="020B0604020202020204" pitchFamily="34" charset="0"/>
              <a:buChar char="•"/>
            </a:pPr>
            <a:r>
              <a:rPr lang="en-GB" dirty="0" smtClean="0"/>
              <a:t>2 types of module …Built-in and user defined</a:t>
            </a:r>
          </a:p>
          <a:p>
            <a:pPr marL="285750" indent="-285750">
              <a:buFont typeface="Arial" panose="020B0604020202020204" pitchFamily="34" charset="0"/>
              <a:buChar char="•"/>
            </a:pPr>
            <a:r>
              <a:rPr lang="en-GB" dirty="0" smtClean="0"/>
              <a:t>% load module name (user defined module name)  </a:t>
            </a:r>
            <a:r>
              <a:rPr lang="en-GB" dirty="0" err="1" smtClean="0"/>
              <a:t>i</a:t>
            </a:r>
            <a:r>
              <a:rPr lang="en-GB" dirty="0" smtClean="0"/>
              <a:t>-e </a:t>
            </a:r>
            <a:r>
              <a:rPr lang="en-GB" b="1" dirty="0" smtClean="0"/>
              <a:t>% load mymodule.py </a:t>
            </a:r>
            <a:r>
              <a:rPr lang="en-GB" dirty="0" smtClean="0"/>
              <a:t>to see the code of module. You can see the code because its available in your working directory</a:t>
            </a:r>
          </a:p>
          <a:p>
            <a:pPr marL="285750" indent="-285750">
              <a:buFont typeface="Arial" panose="020B0604020202020204" pitchFamily="34" charset="0"/>
              <a:buChar char="•"/>
            </a:pPr>
            <a:r>
              <a:rPr lang="en-GB" dirty="0" smtClean="0"/>
              <a:t>%%</a:t>
            </a:r>
            <a:r>
              <a:rPr lang="en-GB" dirty="0" err="1" smtClean="0"/>
              <a:t>writefile</a:t>
            </a:r>
            <a:r>
              <a:rPr lang="en-GB" dirty="0" smtClean="0"/>
              <a:t> </a:t>
            </a:r>
            <a:r>
              <a:rPr lang="en-GB" dirty="0"/>
              <a:t>mymodule.py  to </a:t>
            </a:r>
            <a:r>
              <a:rPr lang="en-GB" dirty="0" err="1"/>
              <a:t>wite</a:t>
            </a:r>
            <a:r>
              <a:rPr lang="en-GB" dirty="0"/>
              <a:t> </a:t>
            </a:r>
            <a:r>
              <a:rPr lang="en-GB" dirty="0" err="1"/>
              <a:t>py</a:t>
            </a:r>
            <a:r>
              <a:rPr lang="en-GB" dirty="0"/>
              <a:t> file in </a:t>
            </a:r>
            <a:r>
              <a:rPr lang="en-GB" dirty="0" smtClean="0"/>
              <a:t>Jupiter notebook and then write your codes(</a:t>
            </a:r>
            <a:r>
              <a:rPr lang="en-GB" dirty="0" err="1" smtClean="0"/>
              <a:t>classes,functions</a:t>
            </a:r>
            <a:r>
              <a:rPr lang="en-GB" dirty="0" smtClean="0"/>
              <a:t> </a:t>
            </a:r>
            <a:r>
              <a:rPr lang="en-GB" dirty="0" err="1" smtClean="0"/>
              <a:t>etc</a:t>
            </a:r>
            <a:r>
              <a:rPr lang="en-GB" dirty="0" smtClean="0"/>
              <a:t>) in the same </a:t>
            </a:r>
            <a:r>
              <a:rPr lang="en-GB" dirty="0" err="1" smtClean="0"/>
              <a:t>cell.module</a:t>
            </a:r>
            <a:r>
              <a:rPr lang="en-GB" dirty="0" smtClean="0"/>
              <a:t> file will be created at working directory	</a:t>
            </a:r>
          </a:p>
          <a:p>
            <a:pPr marL="285750" indent="-285750">
              <a:buFont typeface="Arial" panose="020B0604020202020204" pitchFamily="34" charset="0"/>
              <a:buChar char="•"/>
            </a:pPr>
            <a:r>
              <a:rPr lang="en-GB" dirty="0" smtClean="0"/>
              <a:t>%run mymodule.py </a:t>
            </a:r>
          </a:p>
          <a:p>
            <a:pPr marL="285750" indent="-285750">
              <a:buFont typeface="Arial" panose="020B0604020202020204" pitchFamily="34" charset="0"/>
              <a:buChar char="•"/>
            </a:pPr>
            <a:endParaRPr lang="en-GB" dirty="0"/>
          </a:p>
          <a:p>
            <a:r>
              <a:rPr lang="en-GB" sz="3200" b="1" dirty="0" smtClean="0"/>
              <a:t>                Python </a:t>
            </a:r>
            <a:r>
              <a:rPr lang="en-GB" sz="3200" b="1" dirty="0"/>
              <a:t>- Magic or </a:t>
            </a:r>
            <a:r>
              <a:rPr lang="en-GB" sz="3200" b="1" dirty="0" err="1"/>
              <a:t>Dunder</a:t>
            </a:r>
            <a:r>
              <a:rPr lang="en-GB" sz="3200" b="1" dirty="0"/>
              <a:t> Methods</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Magic methods in Python are the special methods that start and end with the double underscores. They are also called </a:t>
            </a:r>
            <a:r>
              <a:rPr lang="en-GB" dirty="0" err="1"/>
              <a:t>dunder</a:t>
            </a:r>
            <a:r>
              <a:rPr lang="en-GB" dirty="0"/>
              <a:t> </a:t>
            </a:r>
            <a:r>
              <a:rPr lang="en-GB" dirty="0" smtClean="0"/>
              <a:t>methods. __add__ is a </a:t>
            </a:r>
            <a:r>
              <a:rPr lang="en-GB" dirty="0" err="1" smtClean="0"/>
              <a:t>majic</a:t>
            </a:r>
            <a:r>
              <a:rPr lang="en-GB" dirty="0" smtClean="0"/>
              <a:t> method</a:t>
            </a:r>
          </a:p>
          <a:p>
            <a:pPr marL="285750" indent="-285750">
              <a:buFont typeface="Arial" panose="020B0604020202020204" pitchFamily="34" charset="0"/>
              <a:buChar char="•"/>
            </a:pPr>
            <a:r>
              <a:rPr lang="en-GB" dirty="0" smtClean="0"/>
              <a:t>Magic method are defined through built in classes ..use </a:t>
            </a:r>
            <a:r>
              <a:rPr lang="en-GB" dirty="0" err="1" smtClean="0"/>
              <a:t>dir</a:t>
            </a:r>
            <a:r>
              <a:rPr lang="en-GB" dirty="0" smtClean="0"/>
              <a:t>(object) to list all magic method</a:t>
            </a:r>
          </a:p>
          <a:p>
            <a:pPr marL="285750" indent="-285750">
              <a:buFont typeface="Arial" panose="020B0604020202020204" pitchFamily="34" charset="0"/>
              <a:buChar char="•"/>
            </a:pPr>
            <a:r>
              <a:rPr lang="en-GB" dirty="0" smtClean="0"/>
              <a:t>Magic methods are called automatically .NO need to call them explicitly.</a:t>
            </a:r>
          </a:p>
          <a:p>
            <a:pPr marL="285750" indent="-285750">
              <a:buFont typeface="Arial" panose="020B0604020202020204" pitchFamily="34" charset="0"/>
              <a:buChar char="•"/>
            </a:pPr>
            <a:r>
              <a:rPr lang="en-GB" dirty="0" smtClean="0"/>
              <a:t>When we use print function…then __</a:t>
            </a:r>
            <a:r>
              <a:rPr lang="en-GB" dirty="0" err="1" smtClean="0"/>
              <a:t>str</a:t>
            </a:r>
            <a:r>
              <a:rPr lang="en-GB" dirty="0" smtClean="0"/>
              <a:t>__ magic method is called automatically.. First it check this method under the class to which object belongs ..if not available then it searches under the built in classes.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41001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7938" y="54596"/>
            <a:ext cx="1140726" cy="781287"/>
          </a:xfrm>
        </p:spPr>
        <p:txBody>
          <a:bodyPr>
            <a:normAutofit/>
          </a:bodyPr>
          <a:lstStyle/>
          <a:p>
            <a:r>
              <a:rPr lang="en-GB" sz="3200" dirty="0" smtClean="0"/>
              <a:t>OOP</a:t>
            </a:r>
            <a:endParaRPr lang="en-US" sz="3200" dirty="0"/>
          </a:p>
        </p:txBody>
      </p:sp>
      <p:sp>
        <p:nvSpPr>
          <p:cNvPr id="3" name="TextBox 2"/>
          <p:cNvSpPr txBox="1"/>
          <p:nvPr/>
        </p:nvSpPr>
        <p:spPr>
          <a:xfrm>
            <a:off x="103781" y="904121"/>
            <a:ext cx="11829765" cy="1569660"/>
          </a:xfrm>
          <a:prstGeom prst="rect">
            <a:avLst/>
          </a:prstGeom>
          <a:noFill/>
        </p:spPr>
        <p:txBody>
          <a:bodyPr wrap="square" rtlCol="0">
            <a:spAutoFit/>
          </a:bodyPr>
          <a:lstStyle/>
          <a:p>
            <a:pPr marL="285750" indent="-285750">
              <a:buFont typeface="Arial" panose="020B0604020202020204" pitchFamily="34" charset="0"/>
              <a:buChar char="•"/>
            </a:pPr>
            <a:r>
              <a:rPr lang="en-GB" dirty="0" smtClean="0"/>
              <a:t>We define class to create OOP</a:t>
            </a:r>
          </a:p>
          <a:p>
            <a:pPr marL="285750" indent="-285750">
              <a:buFont typeface="Arial" panose="020B0604020202020204" pitchFamily="34" charset="0"/>
              <a:buChar char="•"/>
            </a:pPr>
            <a:r>
              <a:rPr lang="en-GB" b="1" dirty="0" smtClean="0"/>
              <a:t>Class</a:t>
            </a:r>
            <a:r>
              <a:rPr lang="en-GB" dirty="0" smtClean="0"/>
              <a:t> is the keyword, used to define the class. Class is the blue print /template to create object/instance. Class combines attributes/properties/characteristics and behaviours/functions/Methods</a:t>
            </a:r>
          </a:p>
          <a:p>
            <a:pPr marL="285750" indent="-285750">
              <a:buFont typeface="Arial" panose="020B0604020202020204" pitchFamily="34" charset="0"/>
              <a:buChar char="•"/>
            </a:pPr>
            <a:r>
              <a:rPr lang="en-GB" sz="2400" b="1" dirty="0" smtClean="0"/>
              <a:t>2 types of Attributes </a:t>
            </a:r>
            <a:r>
              <a:rPr lang="en-GB" dirty="0" smtClean="0"/>
              <a:t>..</a:t>
            </a:r>
            <a:r>
              <a:rPr lang="en-GB" b="1" dirty="0" smtClean="0"/>
              <a:t>class level </a:t>
            </a:r>
            <a:r>
              <a:rPr lang="en-GB" dirty="0" smtClean="0"/>
              <a:t>and </a:t>
            </a:r>
            <a:r>
              <a:rPr lang="en-GB" b="1" dirty="0" smtClean="0"/>
              <a:t>object level. </a:t>
            </a:r>
            <a:r>
              <a:rPr lang="en-GB" dirty="0" smtClean="0"/>
              <a:t>Class level attributes (Static Attributes) are same for all objects of that class …Object level attributes refers to particular object.</a:t>
            </a:r>
            <a:endParaRPr lang="en-US" dirty="0"/>
          </a:p>
        </p:txBody>
      </p:sp>
      <p:grpSp>
        <p:nvGrpSpPr>
          <p:cNvPr id="12" name="Group 11"/>
          <p:cNvGrpSpPr/>
          <p:nvPr/>
        </p:nvGrpSpPr>
        <p:grpSpPr>
          <a:xfrm>
            <a:off x="0" y="3029654"/>
            <a:ext cx="4834150" cy="3753047"/>
            <a:chOff x="3098328" y="2449686"/>
            <a:chExt cx="5931088" cy="4292307"/>
          </a:xfrm>
        </p:grpSpPr>
        <p:sp>
          <p:nvSpPr>
            <p:cNvPr id="4" name="Quad Arrow 3"/>
            <p:cNvSpPr/>
            <p:nvPr/>
          </p:nvSpPr>
          <p:spPr>
            <a:xfrm>
              <a:off x="3098328" y="2449686"/>
              <a:ext cx="5931088" cy="429230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3200116" y="4244454"/>
              <a:ext cx="2132178" cy="504967"/>
            </a:xfrm>
            <a:prstGeom prst="round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solidFill>
                    <a:schemeClr val="tx1"/>
                  </a:solidFill>
                </a:rPr>
                <a:t>Encapsulation</a:t>
              </a:r>
              <a:endParaRPr lang="en-US" dirty="0">
                <a:solidFill>
                  <a:schemeClr val="tx1"/>
                </a:solidFill>
              </a:endParaRPr>
            </a:p>
          </p:txBody>
        </p:sp>
        <p:sp>
          <p:nvSpPr>
            <p:cNvPr id="6" name="Rounded Rectangle 5"/>
            <p:cNvSpPr/>
            <p:nvPr/>
          </p:nvSpPr>
          <p:spPr>
            <a:xfrm>
              <a:off x="5178632" y="5746671"/>
              <a:ext cx="1770479" cy="504967"/>
            </a:xfrm>
            <a:prstGeom prst="round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solidFill>
                    <a:schemeClr val="bg2">
                      <a:lumMod val="90000"/>
                    </a:schemeClr>
                  </a:solidFill>
                </a:rPr>
                <a:t>Abstraction</a:t>
              </a:r>
              <a:endParaRPr lang="en-US" dirty="0">
                <a:solidFill>
                  <a:schemeClr val="bg2">
                    <a:lumMod val="90000"/>
                  </a:schemeClr>
                </a:solidFill>
              </a:endParaRPr>
            </a:p>
          </p:txBody>
        </p:sp>
        <p:sp>
          <p:nvSpPr>
            <p:cNvPr id="7" name="Rounded Rectangle 6"/>
            <p:cNvSpPr/>
            <p:nvPr/>
          </p:nvSpPr>
          <p:spPr>
            <a:xfrm>
              <a:off x="6426082" y="4493086"/>
              <a:ext cx="2041646" cy="504967"/>
            </a:xfrm>
            <a:prstGeom prst="round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solidFill>
                    <a:schemeClr val="tx1"/>
                  </a:solidFill>
                </a:rPr>
                <a:t>Polymorphism</a:t>
              </a:r>
              <a:endParaRPr lang="en-US" dirty="0">
                <a:solidFill>
                  <a:schemeClr val="tx1"/>
                </a:solidFill>
              </a:endParaRPr>
            </a:p>
          </p:txBody>
        </p:sp>
        <p:sp>
          <p:nvSpPr>
            <p:cNvPr id="8" name="Rounded Rectangle 7"/>
            <p:cNvSpPr/>
            <p:nvPr/>
          </p:nvSpPr>
          <p:spPr>
            <a:xfrm>
              <a:off x="5272301" y="2832515"/>
              <a:ext cx="1583142" cy="504967"/>
            </a:xfrm>
            <a:prstGeom prst="round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solidFill>
                    <a:schemeClr val="bg2">
                      <a:lumMod val="90000"/>
                    </a:schemeClr>
                  </a:solidFill>
                </a:rPr>
                <a:t>inheritance</a:t>
              </a:r>
              <a:endParaRPr lang="en-US" dirty="0">
                <a:solidFill>
                  <a:schemeClr val="bg2">
                    <a:lumMod val="90000"/>
                  </a:schemeClr>
                </a:solidFill>
              </a:endParaRPr>
            </a:p>
          </p:txBody>
        </p:sp>
        <p:sp>
          <p:nvSpPr>
            <p:cNvPr id="9" name="Rounded Rectangle 8"/>
            <p:cNvSpPr/>
            <p:nvPr/>
          </p:nvSpPr>
          <p:spPr>
            <a:xfrm>
              <a:off x="5301445" y="4343356"/>
              <a:ext cx="1583141" cy="504967"/>
            </a:xfrm>
            <a:prstGeom prst="round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smtClean="0">
                  <a:solidFill>
                    <a:srgbClr val="FF0000"/>
                  </a:solidFill>
                </a:rPr>
                <a:t>Pillars of OOP</a:t>
              </a:r>
              <a:endParaRPr lang="en-US" b="1" dirty="0">
                <a:solidFill>
                  <a:srgbClr val="FF0000"/>
                </a:solidFill>
              </a:endParaRPr>
            </a:p>
          </p:txBody>
        </p:sp>
      </p:grpSp>
      <p:sp>
        <p:nvSpPr>
          <p:cNvPr id="10" name="Rounded Rectangle 9"/>
          <p:cNvSpPr/>
          <p:nvPr/>
        </p:nvSpPr>
        <p:spPr>
          <a:xfrm>
            <a:off x="4798694" y="2176843"/>
            <a:ext cx="7393305" cy="3081016"/>
          </a:xfrm>
          <a:prstGeom prst="roundRect">
            <a:avLst/>
          </a:prstGeom>
          <a:solidFill>
            <a:schemeClr val="accent2">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solidFill>
                  <a:schemeClr val="accent2"/>
                </a:solidFill>
              </a:rPr>
              <a:t>Polymorphism</a:t>
            </a:r>
          </a:p>
          <a:p>
            <a:pPr marL="285750" indent="-285750">
              <a:buFont typeface="Arial" panose="020B0604020202020204" pitchFamily="34" charset="0"/>
              <a:buChar char="•"/>
            </a:pPr>
            <a:r>
              <a:rPr lang="en-GB" sz="1600" dirty="0" smtClean="0">
                <a:solidFill>
                  <a:schemeClr val="accent2"/>
                </a:solidFill>
              </a:rPr>
              <a:t>many forms…means if the same variable, object, method performs different behaviour according to the situation is called Polymorphism… 2 or more than 2 functions in a class with </a:t>
            </a:r>
            <a:r>
              <a:rPr lang="en-GB" sz="1600" dirty="0">
                <a:solidFill>
                  <a:schemeClr val="accent2"/>
                </a:solidFill>
              </a:rPr>
              <a:t>different </a:t>
            </a:r>
            <a:r>
              <a:rPr lang="en-GB" sz="1600" dirty="0" smtClean="0">
                <a:solidFill>
                  <a:schemeClr val="accent2"/>
                </a:solidFill>
              </a:rPr>
              <a:t>signature called </a:t>
            </a:r>
            <a:r>
              <a:rPr lang="en-GB" sz="1600" dirty="0">
                <a:solidFill>
                  <a:schemeClr val="accent2"/>
                </a:solidFill>
              </a:rPr>
              <a:t>polymorphism</a:t>
            </a:r>
            <a:r>
              <a:rPr lang="en-GB" sz="1600" dirty="0" smtClean="0">
                <a:solidFill>
                  <a:schemeClr val="accent2"/>
                </a:solidFill>
              </a:rPr>
              <a:t>.</a:t>
            </a:r>
          </a:p>
          <a:p>
            <a:pPr marL="285750" indent="-285750">
              <a:buFont typeface="Arial" panose="020B0604020202020204" pitchFamily="34" charset="0"/>
              <a:buChar char="•"/>
            </a:pPr>
            <a:r>
              <a:rPr lang="en-GB" sz="1600" dirty="0" smtClean="0">
                <a:solidFill>
                  <a:schemeClr val="accent2"/>
                </a:solidFill>
              </a:rPr>
              <a:t>4 </a:t>
            </a:r>
            <a:r>
              <a:rPr lang="en-GB" sz="1600" dirty="0">
                <a:solidFill>
                  <a:schemeClr val="accent2"/>
                </a:solidFill>
              </a:rPr>
              <a:t>ways to implement polymorphism.</a:t>
            </a:r>
          </a:p>
          <a:p>
            <a:pPr marL="285750" indent="-285750">
              <a:buFont typeface="Arial" panose="020B0604020202020204" pitchFamily="34" charset="0"/>
              <a:buChar char="•"/>
            </a:pPr>
            <a:r>
              <a:rPr lang="en-GB" b="1" u="sng" dirty="0">
                <a:solidFill>
                  <a:schemeClr val="accent2"/>
                </a:solidFill>
              </a:rPr>
              <a:t>Method </a:t>
            </a:r>
            <a:r>
              <a:rPr lang="en-GB" b="1" u="sng" dirty="0" smtClean="0">
                <a:solidFill>
                  <a:schemeClr val="accent2"/>
                </a:solidFill>
              </a:rPr>
              <a:t>Overloading </a:t>
            </a:r>
            <a:r>
              <a:rPr lang="en-GB" dirty="0" smtClean="0">
                <a:solidFill>
                  <a:schemeClr val="accent2"/>
                </a:solidFill>
              </a:rPr>
              <a:t>---</a:t>
            </a:r>
            <a:r>
              <a:rPr lang="en-GB" sz="1600" dirty="0" smtClean="0">
                <a:solidFill>
                  <a:schemeClr val="accent2"/>
                </a:solidFill>
              </a:rPr>
              <a:t>more than 1 functions with same name in ONE class. Python does not support python over loading.</a:t>
            </a:r>
          </a:p>
          <a:p>
            <a:pPr marL="285750" indent="-285750">
              <a:buFont typeface="Arial" panose="020B0604020202020204" pitchFamily="34" charset="0"/>
              <a:buChar char="•"/>
            </a:pPr>
            <a:r>
              <a:rPr lang="en-GB" sz="1600" dirty="0" smtClean="0">
                <a:solidFill>
                  <a:schemeClr val="accent2"/>
                </a:solidFill>
              </a:rPr>
              <a:t> </a:t>
            </a:r>
            <a:r>
              <a:rPr lang="en-GB" sz="1600" u="sng" dirty="0">
                <a:solidFill>
                  <a:schemeClr val="accent2"/>
                </a:solidFill>
              </a:rPr>
              <a:t>Method </a:t>
            </a:r>
            <a:r>
              <a:rPr lang="en-GB" sz="1600" u="sng" dirty="0" smtClean="0">
                <a:solidFill>
                  <a:schemeClr val="accent2"/>
                </a:solidFill>
              </a:rPr>
              <a:t>overriding </a:t>
            </a:r>
            <a:r>
              <a:rPr lang="en-GB" sz="1600" dirty="0" smtClean="0">
                <a:solidFill>
                  <a:schemeClr val="accent2"/>
                </a:solidFill>
              </a:rPr>
              <a:t>(create same function with different signature of </a:t>
            </a:r>
            <a:r>
              <a:rPr lang="en-GB" sz="1600" b="1" dirty="0" smtClean="0">
                <a:solidFill>
                  <a:schemeClr val="accent2"/>
                </a:solidFill>
              </a:rPr>
              <a:t>Parent class </a:t>
            </a:r>
            <a:r>
              <a:rPr lang="en-GB" sz="1600" dirty="0" smtClean="0">
                <a:solidFill>
                  <a:schemeClr val="accent2"/>
                </a:solidFill>
              </a:rPr>
              <a:t>under  </a:t>
            </a:r>
            <a:r>
              <a:rPr lang="en-GB" sz="1600" b="1" dirty="0" smtClean="0">
                <a:solidFill>
                  <a:schemeClr val="accent2"/>
                </a:solidFill>
              </a:rPr>
              <a:t>Child class </a:t>
            </a:r>
            <a:r>
              <a:rPr lang="en-GB" sz="1600" dirty="0" smtClean="0">
                <a:solidFill>
                  <a:schemeClr val="accent2"/>
                </a:solidFill>
              </a:rPr>
              <a:t>),</a:t>
            </a:r>
          </a:p>
          <a:p>
            <a:pPr marL="285750" indent="-285750">
              <a:buFont typeface="Arial" panose="020B0604020202020204" pitchFamily="34" charset="0"/>
              <a:buChar char="•"/>
            </a:pPr>
            <a:r>
              <a:rPr lang="en-GB" b="1" u="sng" dirty="0" smtClean="0">
                <a:solidFill>
                  <a:schemeClr val="accent2"/>
                </a:solidFill>
              </a:rPr>
              <a:t>Operator overloading </a:t>
            </a:r>
            <a:r>
              <a:rPr lang="en-GB" b="1" dirty="0" smtClean="0">
                <a:solidFill>
                  <a:schemeClr val="accent2"/>
                </a:solidFill>
              </a:rPr>
              <a:t>(+),  </a:t>
            </a:r>
          </a:p>
          <a:p>
            <a:pPr marL="285750" indent="-285750">
              <a:buFont typeface="Arial" panose="020B0604020202020204" pitchFamily="34" charset="0"/>
              <a:buChar char="•"/>
            </a:pPr>
            <a:r>
              <a:rPr lang="en-GB" b="1" u="sng" dirty="0" smtClean="0">
                <a:solidFill>
                  <a:schemeClr val="accent2"/>
                </a:solidFill>
              </a:rPr>
              <a:t>Duck Typing</a:t>
            </a:r>
            <a:r>
              <a:rPr lang="en-GB" sz="1600" u="sng" dirty="0">
                <a:solidFill>
                  <a:schemeClr val="accent2"/>
                </a:solidFill>
              </a:rPr>
              <a:t>.</a:t>
            </a:r>
            <a:endParaRPr lang="en-GB" sz="1600" u="sng" dirty="0" smtClean="0">
              <a:solidFill>
                <a:schemeClr val="accent2"/>
              </a:solidFill>
            </a:endParaRPr>
          </a:p>
        </p:txBody>
      </p:sp>
      <p:sp>
        <p:nvSpPr>
          <p:cNvPr id="13" name="TextBox 12"/>
          <p:cNvSpPr txBox="1"/>
          <p:nvPr/>
        </p:nvSpPr>
        <p:spPr>
          <a:xfrm>
            <a:off x="4834150" y="5488890"/>
            <a:ext cx="7135895" cy="1200329"/>
          </a:xfrm>
          <a:prstGeom prst="rect">
            <a:avLst/>
          </a:prstGeom>
          <a:solidFill>
            <a:schemeClr val="accent6">
              <a:lumMod val="20000"/>
              <a:lumOff val="80000"/>
            </a:schemeClr>
          </a:solidFill>
        </p:spPr>
        <p:txBody>
          <a:bodyPr wrap="square" rtlCol="0">
            <a:spAutoFit/>
          </a:bodyPr>
          <a:lstStyle/>
          <a:p>
            <a:pPr algn="ctr"/>
            <a:r>
              <a:rPr lang="en-GB" b="1" dirty="0" smtClean="0">
                <a:solidFill>
                  <a:schemeClr val="accent6"/>
                </a:solidFill>
              </a:rPr>
              <a:t>Encapsulation</a:t>
            </a:r>
            <a:endParaRPr lang="en-GB" dirty="0" smtClean="0"/>
          </a:p>
          <a:p>
            <a:pPr marL="285750" indent="-285750">
              <a:buFont typeface="Arial" panose="020B0604020202020204" pitchFamily="34" charset="0"/>
              <a:buChar char="•"/>
            </a:pPr>
            <a:r>
              <a:rPr lang="en-GB" dirty="0" smtClean="0">
                <a:solidFill>
                  <a:schemeClr val="accent6"/>
                </a:solidFill>
              </a:rPr>
              <a:t>Encapsulate the data members (attributes) over Methods called encapsulation. </a:t>
            </a:r>
          </a:p>
          <a:p>
            <a:pPr marL="285750" indent="-285750">
              <a:buFont typeface="Arial" panose="020B0604020202020204" pitchFamily="34" charset="0"/>
              <a:buChar char="•"/>
            </a:pPr>
            <a:r>
              <a:rPr lang="en-GB" dirty="0" smtClean="0">
                <a:solidFill>
                  <a:schemeClr val="accent6"/>
                </a:solidFill>
              </a:rPr>
              <a:t>We create 2 functions/method for each attributes(set and get)</a:t>
            </a:r>
            <a:endParaRPr lang="en-US" dirty="0">
              <a:solidFill>
                <a:schemeClr val="accent6"/>
              </a:solidFill>
            </a:endParaRPr>
          </a:p>
        </p:txBody>
      </p:sp>
    </p:spTree>
    <p:extLst>
      <p:ext uri="{BB962C8B-B14F-4D97-AF65-F5344CB8AC3E}">
        <p14:creationId xmlns:p14="http://schemas.microsoft.com/office/powerpoint/2010/main" val="2688005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7686" y="109182"/>
            <a:ext cx="2123364" cy="533993"/>
          </a:xfrm>
        </p:spPr>
        <p:txBody>
          <a:bodyPr>
            <a:normAutofit/>
          </a:bodyPr>
          <a:lstStyle/>
          <a:p>
            <a:r>
              <a:rPr lang="en-GB" sz="2800" dirty="0" smtClean="0"/>
              <a:t>Abstraction</a:t>
            </a:r>
            <a:endParaRPr lang="en-US" sz="2800" dirty="0"/>
          </a:p>
        </p:txBody>
      </p:sp>
      <p:sp>
        <p:nvSpPr>
          <p:cNvPr id="3" name="TextBox 2"/>
          <p:cNvSpPr txBox="1"/>
          <p:nvPr/>
        </p:nvSpPr>
        <p:spPr>
          <a:xfrm>
            <a:off x="0" y="820595"/>
            <a:ext cx="12192000" cy="3139321"/>
          </a:xfrm>
          <a:prstGeom prst="rect">
            <a:avLst/>
          </a:prstGeom>
          <a:noFill/>
        </p:spPr>
        <p:txBody>
          <a:bodyPr wrap="square" rtlCol="0">
            <a:spAutoFit/>
          </a:bodyPr>
          <a:lstStyle/>
          <a:p>
            <a:pPr marL="285750" indent="-285750">
              <a:buFont typeface="Arial" panose="020B0604020202020204" pitchFamily="34" charset="0"/>
              <a:buChar char="•"/>
            </a:pPr>
            <a:r>
              <a:rPr lang="en-GB" dirty="0" smtClean="0"/>
              <a:t>To hide implementation detail from end user/subscribers. Only Signature can be seen by end user</a:t>
            </a:r>
          </a:p>
          <a:p>
            <a:pPr marL="285750" indent="-285750">
              <a:buFont typeface="Arial" panose="020B0604020202020204" pitchFamily="34" charset="0"/>
              <a:buChar char="•"/>
            </a:pPr>
            <a:r>
              <a:rPr lang="en-GB" dirty="0" err="1" smtClean="0"/>
              <a:t>Abc</a:t>
            </a:r>
            <a:r>
              <a:rPr lang="en-GB" dirty="0" smtClean="0"/>
              <a:t> module is used for abstraction.</a:t>
            </a:r>
          </a:p>
          <a:p>
            <a:pPr marL="285750" indent="-285750">
              <a:buFont typeface="Arial" panose="020B0604020202020204" pitchFamily="34" charset="0"/>
              <a:buChar char="•"/>
            </a:pPr>
            <a:r>
              <a:rPr lang="en-GB" dirty="0" smtClean="0"/>
              <a:t>Class and function both are abstracted of parent class. Like class Car(ABC) and @</a:t>
            </a:r>
            <a:r>
              <a:rPr lang="en-GB" dirty="0" err="1" smtClean="0"/>
              <a:t>abstractdmethod</a:t>
            </a:r>
            <a:r>
              <a:rPr lang="en-GB" dirty="0" smtClean="0"/>
              <a:t> and then write method</a:t>
            </a:r>
          </a:p>
          <a:p>
            <a:pPr marL="285750" indent="-285750">
              <a:buFont typeface="Arial" panose="020B0604020202020204" pitchFamily="34" charset="0"/>
              <a:buChar char="•"/>
            </a:pPr>
            <a:r>
              <a:rPr lang="en-GB" dirty="0" smtClean="0"/>
              <a:t>In parent class, abstract function are defined without body. We just  write</a:t>
            </a:r>
            <a:r>
              <a:rPr lang="en-GB" b="1" dirty="0" smtClean="0"/>
              <a:t> pass in </a:t>
            </a:r>
            <a:r>
              <a:rPr lang="en-GB" dirty="0" smtClean="0"/>
              <a:t>the function body. In children class , we </a:t>
            </a:r>
            <a:r>
              <a:rPr lang="en-GB" dirty="0" err="1" smtClean="0"/>
              <a:t>defin</a:t>
            </a:r>
            <a:r>
              <a:rPr lang="en-GB" dirty="0" smtClean="0"/>
              <a:t> the method/function details.</a:t>
            </a:r>
          </a:p>
          <a:p>
            <a:pPr marL="285750" indent="-285750">
              <a:buFont typeface="Arial" panose="020B0604020202020204" pitchFamily="34" charset="0"/>
              <a:buChar char="•"/>
            </a:pPr>
            <a:r>
              <a:rPr lang="en-GB" dirty="0" smtClean="0"/>
              <a:t>AT LEAST one method should be @</a:t>
            </a:r>
            <a:r>
              <a:rPr lang="en-GB" b="1" dirty="0" smtClean="0"/>
              <a:t>abstracted method </a:t>
            </a:r>
            <a:r>
              <a:rPr lang="en-GB" dirty="0" smtClean="0"/>
              <a:t>in parent class and can be as much as </a:t>
            </a:r>
            <a:r>
              <a:rPr lang="en-GB" b="1" dirty="0" smtClean="0"/>
              <a:t>Concrete Method(Normal</a:t>
            </a:r>
            <a:r>
              <a:rPr lang="en-GB" dirty="0" smtClean="0"/>
              <a:t>)…we use @decorator to make a method as abstract method </a:t>
            </a:r>
          </a:p>
          <a:p>
            <a:pPr marL="285750" indent="-285750">
              <a:buFont typeface="Arial" panose="020B0604020202020204" pitchFamily="34" charset="0"/>
              <a:buChar char="•"/>
            </a:pPr>
            <a:r>
              <a:rPr lang="en-GB" dirty="0" smtClean="0"/>
              <a:t>Object can not be created Of Abstract Class</a:t>
            </a:r>
          </a:p>
          <a:p>
            <a:pPr marL="285750" indent="-285750">
              <a:buFont typeface="Arial" panose="020B0604020202020204" pitchFamily="34" charset="0"/>
              <a:buChar char="•"/>
            </a:pPr>
            <a:r>
              <a:rPr lang="en-GB" dirty="0"/>
              <a:t>C</a:t>
            </a:r>
            <a:r>
              <a:rPr lang="en-GB" dirty="0" smtClean="0"/>
              <a:t>hildren class must have details of all abstract methods of parent class.</a:t>
            </a:r>
          </a:p>
          <a:p>
            <a:pPr marL="285750" indent="-285750">
              <a:buFont typeface="Arial" panose="020B0604020202020204" pitchFamily="34" charset="0"/>
              <a:buChar char="•"/>
            </a:pPr>
            <a:r>
              <a:rPr lang="en-GB" dirty="0" smtClean="0"/>
              <a:t>If there is abstracted method in a class then that Class must be Abstract class(inherited from ABC class)</a:t>
            </a:r>
          </a:p>
          <a:p>
            <a:pPr marL="285750" indent="-285750">
              <a:buFont typeface="Arial" panose="020B0604020202020204" pitchFamily="34" charset="0"/>
              <a:buChar char="•"/>
            </a:pPr>
            <a:r>
              <a:rPr lang="en-GB" dirty="0" smtClean="0"/>
              <a:t>Abstract Class is blue print of other classes	</a:t>
            </a:r>
            <a:endParaRPr lang="en-US" dirty="0"/>
          </a:p>
        </p:txBody>
      </p:sp>
      <p:sp>
        <p:nvSpPr>
          <p:cNvPr id="4" name="Title 1"/>
          <p:cNvSpPr txBox="1">
            <a:spLocks/>
          </p:cNvSpPr>
          <p:nvPr/>
        </p:nvSpPr>
        <p:spPr>
          <a:xfrm>
            <a:off x="3146945" y="4129963"/>
            <a:ext cx="4236493" cy="533993"/>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smtClean="0"/>
              <a:t>Public , Protected and Private  variables</a:t>
            </a:r>
            <a:endParaRPr lang="en-US" sz="2800" b="1" dirty="0"/>
          </a:p>
        </p:txBody>
      </p:sp>
      <p:sp>
        <p:nvSpPr>
          <p:cNvPr id="5" name="TextBox 4"/>
          <p:cNvSpPr txBox="1"/>
          <p:nvPr/>
        </p:nvSpPr>
        <p:spPr>
          <a:xfrm>
            <a:off x="114583" y="4834004"/>
            <a:ext cx="12077417" cy="1477328"/>
          </a:xfrm>
          <a:prstGeom prst="rect">
            <a:avLst/>
          </a:prstGeom>
          <a:noFill/>
        </p:spPr>
        <p:txBody>
          <a:bodyPr wrap="square" rtlCol="0">
            <a:spAutoFit/>
          </a:bodyPr>
          <a:lstStyle/>
          <a:p>
            <a:r>
              <a:rPr lang="en-GB" b="1" dirty="0" smtClean="0"/>
              <a:t>Public attributes/variables </a:t>
            </a:r>
            <a:r>
              <a:rPr lang="en-GB" dirty="0" smtClean="0"/>
              <a:t>are available to  parent class as well to child class and form every where</a:t>
            </a:r>
          </a:p>
          <a:p>
            <a:r>
              <a:rPr lang="en-GB" dirty="0" smtClean="0"/>
              <a:t>Add single under score to make it protected variables.</a:t>
            </a:r>
          </a:p>
          <a:p>
            <a:r>
              <a:rPr lang="en-GB" b="1" dirty="0" smtClean="0"/>
              <a:t>Protected attributes/variables </a:t>
            </a:r>
            <a:r>
              <a:rPr lang="en-GB" dirty="0" smtClean="0"/>
              <a:t>are available to Parent and Child class only</a:t>
            </a:r>
          </a:p>
          <a:p>
            <a:r>
              <a:rPr lang="en-GB" dirty="0" smtClean="0"/>
              <a:t>Add double under score to make it private variable/attribute…</a:t>
            </a:r>
          </a:p>
          <a:p>
            <a:r>
              <a:rPr lang="en-GB" b="1" dirty="0" smtClean="0"/>
              <a:t>Private variables </a:t>
            </a:r>
            <a:r>
              <a:rPr lang="en-GB" dirty="0" smtClean="0"/>
              <a:t>are only available to parent class </a:t>
            </a:r>
            <a:endParaRPr lang="en-US" dirty="0"/>
          </a:p>
        </p:txBody>
      </p:sp>
    </p:spTree>
    <p:extLst>
      <p:ext uri="{BB962C8B-B14F-4D97-AF65-F5344CB8AC3E}">
        <p14:creationId xmlns:p14="http://schemas.microsoft.com/office/powerpoint/2010/main" val="2702722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1"/>
            <a:ext cx="11353800" cy="609599"/>
          </a:xfrm>
        </p:spPr>
        <p:txBody>
          <a:bodyPr>
            <a:normAutofit fontScale="90000"/>
          </a:bodyPr>
          <a:lstStyle/>
          <a:p>
            <a:r>
              <a:rPr lang="en-GB" dirty="0" smtClean="0"/>
              <a:t>Instance Method, class Method, static method</a:t>
            </a:r>
            <a:endParaRPr lang="en-US" dirty="0"/>
          </a:p>
        </p:txBody>
      </p:sp>
      <p:sp>
        <p:nvSpPr>
          <p:cNvPr id="3" name="TextBox 2"/>
          <p:cNvSpPr txBox="1"/>
          <p:nvPr/>
        </p:nvSpPr>
        <p:spPr>
          <a:xfrm>
            <a:off x="650542" y="609600"/>
            <a:ext cx="10890913" cy="6124754"/>
          </a:xfrm>
          <a:prstGeom prst="rect">
            <a:avLst/>
          </a:prstGeom>
          <a:noFill/>
        </p:spPr>
        <p:txBody>
          <a:bodyPr wrap="square" rtlCol="0">
            <a:spAutoFit/>
          </a:bodyPr>
          <a:lstStyle/>
          <a:p>
            <a:r>
              <a:rPr lang="en-GB" b="1" dirty="0" smtClean="0"/>
              <a:t>Instance method </a:t>
            </a:r>
            <a:r>
              <a:rPr lang="en-GB" dirty="0" smtClean="0"/>
              <a:t>can be called by Instance name only. They can not be called with class name</a:t>
            </a:r>
          </a:p>
          <a:p>
            <a:r>
              <a:rPr lang="en-GB" b="1" dirty="0" smtClean="0"/>
              <a:t>Class method </a:t>
            </a:r>
            <a:r>
              <a:rPr lang="en-GB" dirty="0" smtClean="0"/>
              <a:t>can be called with </a:t>
            </a:r>
            <a:r>
              <a:rPr lang="en-GB" b="1" dirty="0" smtClean="0"/>
              <a:t>class name </a:t>
            </a:r>
            <a:r>
              <a:rPr lang="en-GB" dirty="0" smtClean="0"/>
              <a:t>as well as with </a:t>
            </a:r>
            <a:r>
              <a:rPr lang="en-GB" b="1" dirty="0" smtClean="0"/>
              <a:t>instance name</a:t>
            </a:r>
            <a:r>
              <a:rPr lang="en-GB" dirty="0" smtClean="0"/>
              <a:t>. we use </a:t>
            </a:r>
            <a:r>
              <a:rPr lang="en-GB" b="1" dirty="0" smtClean="0"/>
              <a:t>@</a:t>
            </a:r>
            <a:r>
              <a:rPr lang="en-GB" b="1" dirty="0" err="1" smtClean="0"/>
              <a:t>classmethod</a:t>
            </a:r>
            <a:r>
              <a:rPr lang="en-GB" b="1" dirty="0" smtClean="0"/>
              <a:t> </a:t>
            </a:r>
            <a:r>
              <a:rPr lang="en-GB" dirty="0" smtClean="0"/>
              <a:t>decorator to make a method as class method</a:t>
            </a:r>
          </a:p>
          <a:p>
            <a:r>
              <a:rPr lang="en-GB" b="1" dirty="0" smtClean="0"/>
              <a:t>Static Method </a:t>
            </a:r>
            <a:r>
              <a:rPr lang="en-GB" dirty="0" smtClean="0"/>
              <a:t>do not require  any class name or </a:t>
            </a:r>
            <a:r>
              <a:rPr lang="en-GB" dirty="0"/>
              <a:t>instance </a:t>
            </a:r>
            <a:r>
              <a:rPr lang="en-GB" dirty="0" smtClean="0"/>
              <a:t>name . We use </a:t>
            </a:r>
            <a:r>
              <a:rPr lang="en-GB" b="1" dirty="0" smtClean="0"/>
              <a:t>@</a:t>
            </a:r>
            <a:r>
              <a:rPr lang="en-GB" b="1" dirty="0" err="1" smtClean="0"/>
              <a:t>staticmethod</a:t>
            </a:r>
            <a:r>
              <a:rPr lang="en-GB" b="1" dirty="0" smtClean="0"/>
              <a:t> </a:t>
            </a:r>
            <a:r>
              <a:rPr lang="en-GB" dirty="0" smtClean="0"/>
              <a:t>decorator to make any method as static method</a:t>
            </a:r>
            <a:endParaRPr lang="en-GB" dirty="0"/>
          </a:p>
          <a:p>
            <a:r>
              <a:rPr lang="en-GB" dirty="0" smtClean="0"/>
              <a:t>Class Student:</a:t>
            </a:r>
          </a:p>
          <a:p>
            <a:r>
              <a:rPr lang="en-GB" dirty="0"/>
              <a:t>	</a:t>
            </a:r>
            <a:r>
              <a:rPr lang="en-GB" dirty="0" smtClean="0"/>
              <a:t>def __</a:t>
            </a:r>
            <a:r>
              <a:rPr lang="en-GB" dirty="0" err="1" smtClean="0"/>
              <a:t>init</a:t>
            </a:r>
            <a:r>
              <a:rPr lang="en-GB" dirty="0" smtClean="0"/>
              <a:t>__ (self, </a:t>
            </a:r>
            <a:r>
              <a:rPr lang="en-GB" dirty="0" err="1" smtClean="0"/>
              <a:t>name,rollno</a:t>
            </a:r>
            <a:r>
              <a:rPr lang="en-GB" dirty="0" smtClean="0"/>
              <a:t>):</a:t>
            </a:r>
          </a:p>
          <a:p>
            <a:r>
              <a:rPr lang="en-GB" dirty="0" smtClean="0"/>
              <a:t>		self.name = name</a:t>
            </a:r>
          </a:p>
          <a:p>
            <a:r>
              <a:rPr lang="en-GB" dirty="0"/>
              <a:t>	</a:t>
            </a:r>
            <a:r>
              <a:rPr lang="en-GB" dirty="0" smtClean="0"/>
              <a:t>	</a:t>
            </a:r>
            <a:r>
              <a:rPr lang="en-GB" dirty="0" err="1" smtClean="0"/>
              <a:t>self.rollno</a:t>
            </a:r>
            <a:r>
              <a:rPr lang="en-GB" dirty="0" smtClean="0"/>
              <a:t> = </a:t>
            </a:r>
            <a:r>
              <a:rPr lang="en-GB" dirty="0" err="1" smtClean="0"/>
              <a:t>rollno</a:t>
            </a:r>
            <a:endParaRPr lang="en-GB" dirty="0" smtClean="0"/>
          </a:p>
          <a:p>
            <a:r>
              <a:rPr lang="en-GB" dirty="0"/>
              <a:t>	</a:t>
            </a:r>
            <a:r>
              <a:rPr lang="en-GB" dirty="0" smtClean="0"/>
              <a:t>def info(self):                                         </a:t>
            </a:r>
            <a:r>
              <a:rPr lang="en-GB" dirty="0" smtClean="0">
                <a:solidFill>
                  <a:schemeClr val="accent6"/>
                </a:solidFill>
              </a:rPr>
              <a:t>#####Instance Method</a:t>
            </a:r>
          </a:p>
          <a:p>
            <a:r>
              <a:rPr lang="en-GB" dirty="0"/>
              <a:t>	</a:t>
            </a:r>
            <a:r>
              <a:rPr lang="en-GB" dirty="0" smtClean="0"/>
              <a:t>	print(</a:t>
            </a:r>
            <a:r>
              <a:rPr lang="en-GB" dirty="0" err="1" smtClean="0"/>
              <a:t>self.name.self.rollno</a:t>
            </a:r>
            <a:r>
              <a:rPr lang="en-GB" dirty="0" smtClean="0"/>
              <a:t>)</a:t>
            </a:r>
          </a:p>
          <a:p>
            <a:r>
              <a:rPr lang="en-GB" dirty="0"/>
              <a:t>	</a:t>
            </a:r>
            <a:r>
              <a:rPr lang="en-GB" dirty="0" smtClean="0"/>
              <a:t>@</a:t>
            </a:r>
            <a:r>
              <a:rPr lang="en-GB" dirty="0" err="1" smtClean="0"/>
              <a:t>classmethod</a:t>
            </a:r>
            <a:r>
              <a:rPr lang="en-GB" dirty="0" smtClean="0"/>
              <a:t>   </a:t>
            </a:r>
          </a:p>
          <a:p>
            <a:r>
              <a:rPr lang="en-GB" dirty="0" smtClean="0"/>
              <a:t>	def </a:t>
            </a:r>
            <a:r>
              <a:rPr lang="en-GB" dirty="0" err="1" smtClean="0"/>
              <a:t>cmethod</a:t>
            </a:r>
            <a:r>
              <a:rPr lang="en-GB" dirty="0" smtClean="0"/>
              <a:t> (self):                              </a:t>
            </a:r>
            <a:r>
              <a:rPr lang="en-GB" dirty="0" smtClean="0">
                <a:solidFill>
                  <a:schemeClr val="accent1"/>
                </a:solidFill>
              </a:rPr>
              <a:t>###############class method</a:t>
            </a:r>
          </a:p>
          <a:p>
            <a:r>
              <a:rPr lang="en-GB" dirty="0"/>
              <a:t>	</a:t>
            </a:r>
            <a:r>
              <a:rPr lang="en-GB" dirty="0" smtClean="0"/>
              <a:t>	print(“I am class method”)</a:t>
            </a:r>
          </a:p>
          <a:p>
            <a:r>
              <a:rPr lang="en-GB" dirty="0"/>
              <a:t>	</a:t>
            </a:r>
            <a:r>
              <a:rPr lang="en-GB" dirty="0" smtClean="0"/>
              <a:t>@static Method                                  </a:t>
            </a:r>
            <a:r>
              <a:rPr lang="en-GB" dirty="0" smtClean="0">
                <a:solidFill>
                  <a:schemeClr val="accent2"/>
                </a:solidFill>
              </a:rPr>
              <a:t>###################static method</a:t>
            </a:r>
          </a:p>
          <a:p>
            <a:r>
              <a:rPr lang="en-GB" dirty="0"/>
              <a:t>	</a:t>
            </a:r>
            <a:r>
              <a:rPr lang="en-GB" dirty="0" smtClean="0"/>
              <a:t>def </a:t>
            </a:r>
            <a:r>
              <a:rPr lang="en-GB" dirty="0" err="1" smtClean="0"/>
              <a:t>smethod</a:t>
            </a:r>
            <a:r>
              <a:rPr lang="en-GB" dirty="0" smtClean="0"/>
              <a:t>() : ### no self required</a:t>
            </a:r>
          </a:p>
          <a:p>
            <a:r>
              <a:rPr lang="en-GB" dirty="0"/>
              <a:t>	</a:t>
            </a:r>
            <a:r>
              <a:rPr lang="en-GB" dirty="0" smtClean="0"/>
              <a:t>	print(“I am static method”)</a:t>
            </a:r>
          </a:p>
          <a:p>
            <a:endParaRPr lang="en-GB" dirty="0"/>
          </a:p>
          <a:p>
            <a:r>
              <a:rPr lang="en-GB" dirty="0" smtClean="0"/>
              <a:t>S1=Student(“Areeb”,123)</a:t>
            </a:r>
          </a:p>
          <a:p>
            <a:r>
              <a:rPr lang="en-GB" dirty="0" smtClean="0">
                <a:solidFill>
                  <a:schemeClr val="accent6"/>
                </a:solidFill>
              </a:rPr>
              <a:t>S1.info()….                   </a:t>
            </a:r>
            <a:r>
              <a:rPr lang="en-GB" sz="1400" b="1" dirty="0" smtClean="0">
                <a:solidFill>
                  <a:schemeClr val="accent6"/>
                </a:solidFill>
              </a:rPr>
              <a:t>We are calling instance method using object name as well as class </a:t>
            </a:r>
            <a:r>
              <a:rPr lang="en-GB" sz="1400" b="1" dirty="0" err="1" smtClean="0">
                <a:solidFill>
                  <a:schemeClr val="accent6"/>
                </a:solidFill>
              </a:rPr>
              <a:t>name..but</a:t>
            </a:r>
            <a:r>
              <a:rPr lang="en-GB" sz="1400" b="1" dirty="0" smtClean="0">
                <a:solidFill>
                  <a:schemeClr val="accent6"/>
                </a:solidFill>
              </a:rPr>
              <a:t> we are giving object detail in both cases</a:t>
            </a:r>
          </a:p>
          <a:p>
            <a:r>
              <a:rPr lang="en-GB" dirty="0" smtClean="0">
                <a:solidFill>
                  <a:schemeClr val="accent6"/>
                </a:solidFill>
              </a:rPr>
              <a:t>Student.info(S1)	</a:t>
            </a:r>
            <a:endParaRPr lang="en-US" dirty="0">
              <a:solidFill>
                <a:schemeClr val="accent6"/>
              </a:solidFill>
            </a:endParaRPr>
          </a:p>
        </p:txBody>
      </p:sp>
    </p:spTree>
    <p:extLst>
      <p:ext uri="{BB962C8B-B14F-4D97-AF65-F5344CB8AC3E}">
        <p14:creationId xmlns:p14="http://schemas.microsoft.com/office/powerpoint/2010/main" val="1368012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6161" y="272956"/>
            <a:ext cx="9744502" cy="1754326"/>
          </a:xfrm>
          <a:prstGeom prst="rect">
            <a:avLst/>
          </a:prstGeom>
          <a:noFill/>
        </p:spPr>
        <p:txBody>
          <a:bodyPr wrap="square" rtlCol="0">
            <a:spAutoFit/>
          </a:bodyPr>
          <a:lstStyle/>
          <a:p>
            <a:r>
              <a:rPr lang="en-GB" dirty="0" err="1" smtClean="0">
                <a:solidFill>
                  <a:schemeClr val="accent1"/>
                </a:solidFill>
              </a:rPr>
              <a:t>Student.Cmethod</a:t>
            </a:r>
            <a:r>
              <a:rPr lang="en-GB" dirty="0" smtClean="0">
                <a:solidFill>
                  <a:schemeClr val="accent1"/>
                </a:solidFill>
              </a:rPr>
              <a:t>()  #####</a:t>
            </a:r>
            <a:r>
              <a:rPr lang="en-GB" dirty="0" err="1" smtClean="0">
                <a:solidFill>
                  <a:schemeClr val="accent1"/>
                </a:solidFill>
              </a:rPr>
              <a:t>ClassMethod</a:t>
            </a:r>
            <a:r>
              <a:rPr lang="en-GB" dirty="0" smtClean="0">
                <a:solidFill>
                  <a:schemeClr val="accent1"/>
                </a:solidFill>
              </a:rPr>
              <a:t> is called using class name as well as instance name</a:t>
            </a:r>
          </a:p>
          <a:p>
            <a:r>
              <a:rPr lang="en-GB" dirty="0" smtClean="0">
                <a:solidFill>
                  <a:schemeClr val="accent1"/>
                </a:solidFill>
              </a:rPr>
              <a:t>S1.Cmethod</a:t>
            </a:r>
          </a:p>
          <a:p>
            <a:endParaRPr lang="en-GB" dirty="0">
              <a:solidFill>
                <a:schemeClr val="accent1"/>
              </a:solidFill>
            </a:endParaRPr>
          </a:p>
          <a:p>
            <a:endParaRPr lang="en-GB" dirty="0" smtClean="0">
              <a:solidFill>
                <a:schemeClr val="accent1"/>
              </a:solidFill>
            </a:endParaRPr>
          </a:p>
          <a:p>
            <a:r>
              <a:rPr lang="en-GB" dirty="0" smtClean="0">
                <a:solidFill>
                  <a:schemeClr val="accent2"/>
                </a:solidFill>
              </a:rPr>
              <a:t>S1.smethod()   ### static method is called without instance name as well as class name …(s1 is just go on fly)</a:t>
            </a:r>
            <a:endParaRPr lang="en-US" dirty="0">
              <a:solidFill>
                <a:schemeClr val="accent2"/>
              </a:solidFill>
            </a:endParaRPr>
          </a:p>
        </p:txBody>
      </p:sp>
      <p:sp>
        <p:nvSpPr>
          <p:cNvPr id="3" name="TextBox 2"/>
          <p:cNvSpPr txBox="1"/>
          <p:nvPr/>
        </p:nvSpPr>
        <p:spPr>
          <a:xfrm>
            <a:off x="232012" y="2361063"/>
            <a:ext cx="10972799" cy="1200329"/>
          </a:xfrm>
          <a:prstGeom prst="rect">
            <a:avLst/>
          </a:prstGeom>
          <a:noFill/>
        </p:spPr>
        <p:txBody>
          <a:bodyPr wrap="square" rtlCol="0">
            <a:spAutoFit/>
          </a:bodyPr>
          <a:lstStyle/>
          <a:p>
            <a:r>
              <a:rPr lang="en-GB" b="1" dirty="0" smtClean="0"/>
              <a:t>                                                                         FUNCTION COPY</a:t>
            </a:r>
          </a:p>
          <a:p>
            <a:endParaRPr lang="en-GB" dirty="0"/>
          </a:p>
          <a:p>
            <a:r>
              <a:rPr lang="en-GB" dirty="0" smtClean="0"/>
              <a:t>We assign variable/identifier to a function…this variable holds the out put of that function...</a:t>
            </a:r>
          </a:p>
          <a:p>
            <a:r>
              <a:rPr lang="en-GB" dirty="0" smtClean="0"/>
              <a:t>Value will remain in variable even function is deleted</a:t>
            </a:r>
            <a:endParaRPr lang="en-US" dirty="0"/>
          </a:p>
        </p:txBody>
      </p:sp>
      <p:sp>
        <p:nvSpPr>
          <p:cNvPr id="4" name="TextBox 3"/>
          <p:cNvSpPr txBox="1"/>
          <p:nvPr/>
        </p:nvSpPr>
        <p:spPr>
          <a:xfrm>
            <a:off x="327547" y="3895173"/>
            <a:ext cx="9949218" cy="646331"/>
          </a:xfrm>
          <a:prstGeom prst="rect">
            <a:avLst/>
          </a:prstGeom>
          <a:noFill/>
        </p:spPr>
        <p:txBody>
          <a:bodyPr wrap="square" rtlCol="0">
            <a:spAutoFit/>
          </a:bodyPr>
          <a:lstStyle/>
          <a:p>
            <a:pPr algn="ctr"/>
            <a:r>
              <a:rPr lang="en-GB" b="1" dirty="0" smtClean="0"/>
              <a:t>Function closure</a:t>
            </a:r>
          </a:p>
          <a:p>
            <a:r>
              <a:rPr lang="en-GB" dirty="0" smtClean="0"/>
              <a:t>Function inside a function called closure.</a:t>
            </a:r>
            <a:endParaRPr lang="en-US" dirty="0"/>
          </a:p>
        </p:txBody>
      </p:sp>
      <p:sp>
        <p:nvSpPr>
          <p:cNvPr id="5" name="TextBox 4"/>
          <p:cNvSpPr txBox="1"/>
          <p:nvPr/>
        </p:nvSpPr>
        <p:spPr>
          <a:xfrm>
            <a:off x="327547" y="4541504"/>
            <a:ext cx="11709778" cy="2308324"/>
          </a:xfrm>
          <a:prstGeom prst="rect">
            <a:avLst/>
          </a:prstGeom>
          <a:noFill/>
        </p:spPr>
        <p:txBody>
          <a:bodyPr wrap="square" rtlCol="0">
            <a:spAutoFit/>
          </a:bodyPr>
          <a:lstStyle/>
          <a:p>
            <a:pPr algn="ctr"/>
            <a:r>
              <a:rPr lang="en-GB" b="1" dirty="0" smtClean="0"/>
              <a:t>Decorator</a:t>
            </a:r>
          </a:p>
          <a:p>
            <a:r>
              <a:rPr lang="en-GB" dirty="0" smtClean="0"/>
              <a:t>Decorator is a function which takes other function as input(argument) to add more /additional functionality and return it.</a:t>
            </a:r>
          </a:p>
          <a:p>
            <a:r>
              <a:rPr lang="en-GB" dirty="0" smtClean="0"/>
              <a:t>To modify the behaviour of existing function with out changing the function itself is possible through Decorator function</a:t>
            </a:r>
            <a:endParaRPr lang="en-GB" dirty="0"/>
          </a:p>
          <a:p>
            <a:r>
              <a:rPr lang="en-GB" dirty="0" smtClean="0"/>
              <a:t>Function under decorator function act as argument of decorated function.</a:t>
            </a:r>
          </a:p>
          <a:p>
            <a:r>
              <a:rPr lang="en-GB" dirty="0"/>
              <a:t>Decorator has the concept of Function copy and function closure</a:t>
            </a:r>
            <a:r>
              <a:rPr lang="en-GB" dirty="0" smtClean="0"/>
              <a:t>.</a:t>
            </a:r>
            <a:endParaRPr lang="en-GB" dirty="0"/>
          </a:p>
          <a:p>
            <a:r>
              <a:rPr lang="en-GB" dirty="0" smtClean="0"/>
              <a:t>Use case:’ if we have to modify existing function but not in the original function ..we create a decorator function and then will take the existing function as an argument and will modify it as per our </a:t>
            </a:r>
            <a:r>
              <a:rPr lang="en-GB" dirty="0" err="1" smtClean="0"/>
              <a:t>requirment</a:t>
            </a:r>
            <a:endParaRPr lang="en-GB" dirty="0"/>
          </a:p>
          <a:p>
            <a:endParaRPr lang="en-US" dirty="0"/>
          </a:p>
        </p:txBody>
      </p:sp>
    </p:spTree>
    <p:extLst>
      <p:ext uri="{BB962C8B-B14F-4D97-AF65-F5344CB8AC3E}">
        <p14:creationId xmlns:p14="http://schemas.microsoft.com/office/powerpoint/2010/main" val="869527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365125"/>
            <a:ext cx="11573302" cy="1477323"/>
          </a:xfrm>
        </p:spPr>
        <p:txBody>
          <a:bodyPr>
            <a:normAutofit fontScale="90000"/>
          </a:bodyPr>
          <a:lstStyle/>
          <a:p>
            <a:pPr algn="ctr"/>
            <a:r>
              <a:rPr lang="en-GB" b="1" dirty="0" smtClean="0"/>
              <a:t>Iterators, Iterable</a:t>
            </a:r>
            <a:r>
              <a:rPr lang="en-GB" dirty="0" smtClean="0"/>
              <a:t/>
            </a:r>
            <a:br>
              <a:rPr lang="en-GB" dirty="0" smtClean="0"/>
            </a:br>
            <a:r>
              <a:rPr lang="en-GB" b="1" dirty="0" smtClean="0"/>
              <a:t>Iterable:- </a:t>
            </a:r>
            <a:r>
              <a:rPr lang="en-GB" sz="1800" dirty="0" smtClean="0"/>
              <a:t>if we can study the individual elements of data type separately then that data type is iterable. String, List, Tuple, set etc. and dictionary are iterable data types..We can run loop over iterable data types.</a:t>
            </a:r>
            <a:endParaRPr lang="en-US" sz="4000" b="1" dirty="0"/>
          </a:p>
        </p:txBody>
      </p:sp>
      <p:sp>
        <p:nvSpPr>
          <p:cNvPr id="3" name="TextBox 2"/>
          <p:cNvSpPr txBox="1"/>
          <p:nvPr/>
        </p:nvSpPr>
        <p:spPr>
          <a:xfrm>
            <a:off x="382137" y="2347415"/>
            <a:ext cx="11191163" cy="1815882"/>
          </a:xfrm>
          <a:prstGeom prst="rect">
            <a:avLst/>
          </a:prstGeom>
          <a:noFill/>
        </p:spPr>
        <p:txBody>
          <a:bodyPr wrap="square" rtlCol="0">
            <a:spAutoFit/>
          </a:bodyPr>
          <a:lstStyle/>
          <a:p>
            <a:r>
              <a:rPr lang="en-GB" sz="4000" b="1" dirty="0"/>
              <a:t>Iterators</a:t>
            </a:r>
            <a:r>
              <a:rPr lang="en-GB" sz="4000" b="1" dirty="0" smtClean="0"/>
              <a:t>: </a:t>
            </a:r>
            <a:r>
              <a:rPr lang="en-GB" sz="1600" dirty="0">
                <a:latin typeface="+mj-lt"/>
                <a:ea typeface="+mj-ea"/>
                <a:cs typeface="+mj-cs"/>
              </a:rPr>
              <a:t>which iterate the iterable data types called iterator</a:t>
            </a:r>
            <a:r>
              <a:rPr lang="en-GB" sz="1600" dirty="0" smtClean="0">
                <a:latin typeface="+mj-lt"/>
                <a:ea typeface="+mj-ea"/>
                <a:cs typeface="+mj-cs"/>
              </a:rPr>
              <a:t>. like </a:t>
            </a:r>
            <a:r>
              <a:rPr lang="en-GB" sz="1600" dirty="0">
                <a:latin typeface="+mj-lt"/>
                <a:ea typeface="+mj-ea"/>
                <a:cs typeface="+mj-cs"/>
              </a:rPr>
              <a:t>FOR loop is </a:t>
            </a:r>
            <a:r>
              <a:rPr lang="en-GB" sz="1600" dirty="0" smtClean="0">
                <a:latin typeface="+mj-lt"/>
                <a:ea typeface="+mj-ea"/>
                <a:cs typeface="+mj-cs"/>
              </a:rPr>
              <a:t>iterator</a:t>
            </a:r>
          </a:p>
          <a:p>
            <a:endParaRPr lang="en-GB" sz="1600" dirty="0">
              <a:latin typeface="+mj-lt"/>
              <a:ea typeface="+mj-ea"/>
              <a:cs typeface="+mj-cs"/>
            </a:endParaRPr>
          </a:p>
          <a:p>
            <a:r>
              <a:rPr lang="en-GB" sz="4000" b="1" dirty="0" err="1" smtClean="0"/>
              <a:t>Iter</a:t>
            </a:r>
            <a:r>
              <a:rPr lang="en-GB" sz="4000" b="1" dirty="0" smtClean="0"/>
              <a:t>() : </a:t>
            </a:r>
            <a:r>
              <a:rPr lang="en-GB" sz="1600" b="1" dirty="0" err="1">
                <a:latin typeface="+mj-lt"/>
                <a:ea typeface="+mj-ea"/>
                <a:cs typeface="+mj-cs"/>
              </a:rPr>
              <a:t>Iter</a:t>
            </a:r>
            <a:r>
              <a:rPr lang="en-GB" sz="1600" dirty="0">
                <a:latin typeface="+mj-lt"/>
                <a:ea typeface="+mj-ea"/>
                <a:cs typeface="+mj-cs"/>
              </a:rPr>
              <a:t> is </a:t>
            </a:r>
            <a:r>
              <a:rPr lang="en-GB" sz="1600" dirty="0" err="1">
                <a:latin typeface="+mj-lt"/>
                <a:ea typeface="+mj-ea"/>
                <a:cs typeface="+mj-cs"/>
              </a:rPr>
              <a:t>afunction</a:t>
            </a:r>
            <a:r>
              <a:rPr lang="en-GB" sz="1600" dirty="0">
                <a:latin typeface="+mj-lt"/>
                <a:ea typeface="+mj-ea"/>
                <a:cs typeface="+mj-cs"/>
              </a:rPr>
              <a:t>..we can use this function also to iterate the iterable </a:t>
            </a:r>
            <a:r>
              <a:rPr lang="en-GB" sz="1600" dirty="0" smtClean="0">
                <a:latin typeface="+mj-lt"/>
                <a:ea typeface="+mj-ea"/>
                <a:cs typeface="+mj-cs"/>
              </a:rPr>
              <a:t>elements. So </a:t>
            </a:r>
            <a:r>
              <a:rPr lang="en-GB" sz="1600" dirty="0">
                <a:latin typeface="+mj-lt"/>
                <a:ea typeface="+mj-ea"/>
                <a:cs typeface="+mj-cs"/>
              </a:rPr>
              <a:t>instead of using for loops we can use ITER function </a:t>
            </a:r>
            <a:r>
              <a:rPr lang="en-GB" sz="1600" dirty="0" smtClean="0">
                <a:latin typeface="+mj-lt"/>
                <a:ea typeface="+mj-ea"/>
                <a:cs typeface="+mj-cs"/>
              </a:rPr>
              <a:t>along </a:t>
            </a:r>
            <a:r>
              <a:rPr lang="en-GB" sz="1600" dirty="0">
                <a:latin typeface="+mj-lt"/>
                <a:ea typeface="+mj-ea"/>
                <a:cs typeface="+mj-cs"/>
              </a:rPr>
              <a:t>with NEXT to iterate over Iterable </a:t>
            </a:r>
            <a:r>
              <a:rPr lang="en-GB" sz="1600" dirty="0" smtClean="0">
                <a:latin typeface="+mj-lt"/>
                <a:ea typeface="+mj-ea"/>
                <a:cs typeface="+mj-cs"/>
              </a:rPr>
              <a:t>elements.</a:t>
            </a:r>
            <a:endParaRPr lang="en-US" sz="1600" dirty="0">
              <a:latin typeface="+mj-lt"/>
              <a:ea typeface="+mj-ea"/>
              <a:cs typeface="+mj-cs"/>
            </a:endParaRPr>
          </a:p>
        </p:txBody>
      </p:sp>
      <p:sp>
        <p:nvSpPr>
          <p:cNvPr id="4" name="TextBox 3"/>
          <p:cNvSpPr txBox="1"/>
          <p:nvPr/>
        </p:nvSpPr>
        <p:spPr>
          <a:xfrm>
            <a:off x="709684" y="4559082"/>
            <a:ext cx="11136573" cy="1200329"/>
          </a:xfrm>
          <a:prstGeom prst="rect">
            <a:avLst/>
          </a:prstGeom>
          <a:noFill/>
        </p:spPr>
        <p:txBody>
          <a:bodyPr wrap="square" rtlCol="0">
            <a:spAutoFit/>
          </a:bodyPr>
          <a:lstStyle/>
          <a:p>
            <a:pPr algn="ctr"/>
            <a:r>
              <a:rPr lang="en-GB" b="1" dirty="0" smtClean="0"/>
              <a:t>Generators</a:t>
            </a:r>
          </a:p>
          <a:p>
            <a:r>
              <a:rPr lang="en-GB" dirty="0" smtClean="0"/>
              <a:t>Generator is use to get iterable values one by one from Iterable data set. </a:t>
            </a:r>
            <a:r>
              <a:rPr lang="en-GB" b="1" dirty="0" smtClean="0"/>
              <a:t>Yield</a:t>
            </a:r>
            <a:r>
              <a:rPr lang="en-GB" dirty="0" smtClean="0"/>
              <a:t> keyword is used for this concept</a:t>
            </a:r>
          </a:p>
          <a:p>
            <a:r>
              <a:rPr lang="en-GB" dirty="0" smtClean="0"/>
              <a:t>Rather than using manual commands(</a:t>
            </a:r>
            <a:r>
              <a:rPr lang="en-GB" dirty="0" err="1" smtClean="0"/>
              <a:t>iter</a:t>
            </a:r>
            <a:r>
              <a:rPr lang="en-GB" dirty="0" smtClean="0"/>
              <a:t> +next) to iterate one by one value, use Generator…</a:t>
            </a:r>
          </a:p>
          <a:p>
            <a:pPr algn="ctr"/>
            <a:r>
              <a:rPr lang="en-GB" b="1" dirty="0" smtClean="0"/>
              <a:t>So Generator give you iterator</a:t>
            </a:r>
            <a:endParaRPr lang="en-US" b="1" dirty="0"/>
          </a:p>
        </p:txBody>
      </p:sp>
    </p:spTree>
    <p:extLst>
      <p:ext uri="{BB962C8B-B14F-4D97-AF65-F5344CB8AC3E}">
        <p14:creationId xmlns:p14="http://schemas.microsoft.com/office/powerpoint/2010/main" val="188732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17000" y="504115"/>
            <a:ext cx="7029450" cy="2628900"/>
          </a:xfrm>
          <a:prstGeom prst="rect">
            <a:avLst/>
          </a:prstGeom>
        </p:spPr>
      </p:pic>
      <p:pic>
        <p:nvPicPr>
          <p:cNvPr id="4" name="Picture 3"/>
          <p:cNvPicPr>
            <a:picLocks noChangeAspect="1"/>
          </p:cNvPicPr>
          <p:nvPr/>
        </p:nvPicPr>
        <p:blipFill>
          <a:blip r:embed="rId3"/>
          <a:stretch>
            <a:fillRect/>
          </a:stretch>
        </p:blipFill>
        <p:spPr>
          <a:xfrm>
            <a:off x="2617100" y="3833600"/>
            <a:ext cx="6229350" cy="2247900"/>
          </a:xfrm>
          <a:prstGeom prst="rect">
            <a:avLst/>
          </a:prstGeom>
        </p:spPr>
      </p:pic>
    </p:spTree>
    <p:extLst>
      <p:ext uri="{BB962C8B-B14F-4D97-AF65-F5344CB8AC3E}">
        <p14:creationId xmlns:p14="http://schemas.microsoft.com/office/powerpoint/2010/main" val="4578797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9738" y="272955"/>
            <a:ext cx="3944202" cy="369332"/>
          </a:xfrm>
          <a:prstGeom prst="rect">
            <a:avLst/>
          </a:prstGeom>
          <a:noFill/>
        </p:spPr>
        <p:txBody>
          <a:bodyPr wrap="square" rtlCol="0">
            <a:spAutoFit/>
          </a:bodyPr>
          <a:lstStyle/>
          <a:p>
            <a:r>
              <a:rPr lang="en-GB" dirty="0" smtClean="0"/>
              <a:t>  EXCEPTION Handling</a:t>
            </a:r>
            <a:endParaRPr lang="en-US" dirty="0"/>
          </a:p>
        </p:txBody>
      </p:sp>
      <p:sp>
        <p:nvSpPr>
          <p:cNvPr id="3" name="TextBox 2"/>
          <p:cNvSpPr txBox="1"/>
          <p:nvPr/>
        </p:nvSpPr>
        <p:spPr>
          <a:xfrm>
            <a:off x="586853" y="1091820"/>
            <a:ext cx="8775511" cy="2308324"/>
          </a:xfrm>
          <a:prstGeom prst="rect">
            <a:avLst/>
          </a:prstGeom>
          <a:noFill/>
        </p:spPr>
        <p:txBody>
          <a:bodyPr wrap="square" rtlCol="0">
            <a:spAutoFit/>
          </a:bodyPr>
          <a:lstStyle/>
          <a:p>
            <a:pPr marL="285750" indent="-285750">
              <a:buFont typeface="Arial" panose="020B0604020202020204" pitchFamily="34" charset="0"/>
              <a:buChar char="•"/>
            </a:pPr>
            <a:r>
              <a:rPr lang="en-GB" dirty="0" smtClean="0"/>
              <a:t>Run time error(Logical Error) are handled through Exception handling</a:t>
            </a:r>
          </a:p>
          <a:p>
            <a:pPr marL="285750" indent="-285750">
              <a:buFont typeface="Arial" panose="020B0604020202020204" pitchFamily="34" charset="0"/>
              <a:buChar char="•"/>
            </a:pPr>
            <a:r>
              <a:rPr lang="en-GB" dirty="0" err="1" smtClean="0"/>
              <a:t>Try,except,else,finally</a:t>
            </a:r>
            <a:r>
              <a:rPr lang="en-GB" dirty="0" smtClean="0"/>
              <a:t> key words are used for Exception handling</a:t>
            </a:r>
          </a:p>
          <a:p>
            <a:pPr marL="285750" indent="-285750">
              <a:buFont typeface="Arial" panose="020B0604020202020204" pitchFamily="34" charset="0"/>
              <a:buChar char="•"/>
            </a:pPr>
            <a:r>
              <a:rPr lang="en-GB" dirty="0" smtClean="0"/>
              <a:t>Put your that code under try block where you feel that exception will be raised.</a:t>
            </a:r>
          </a:p>
          <a:p>
            <a:pPr marL="285750" indent="-285750">
              <a:buFont typeface="Arial" panose="020B0604020202020204" pitchFamily="34" charset="0"/>
              <a:buChar char="•"/>
            </a:pPr>
            <a:r>
              <a:rPr lang="en-GB" dirty="0" smtClean="0"/>
              <a:t>Else block will execute if no </a:t>
            </a:r>
            <a:r>
              <a:rPr lang="en-GB" dirty="0" err="1" smtClean="0"/>
              <a:t>excetion</a:t>
            </a:r>
            <a:r>
              <a:rPr lang="en-GB" dirty="0" smtClean="0"/>
              <a:t> observed</a:t>
            </a:r>
          </a:p>
          <a:p>
            <a:pPr marL="285750" indent="-285750">
              <a:buFont typeface="Arial" panose="020B0604020202020204" pitchFamily="34" charset="0"/>
              <a:buChar char="•"/>
            </a:pPr>
            <a:r>
              <a:rPr lang="en-GB" dirty="0" smtClean="0"/>
              <a:t>Finally block will be executed in any case.</a:t>
            </a:r>
          </a:p>
          <a:p>
            <a:pPr marL="285750" indent="-285750">
              <a:buFont typeface="Arial" panose="020B0604020202020204" pitchFamily="34" charset="0"/>
              <a:buChar char="•"/>
            </a:pPr>
            <a:r>
              <a:rPr lang="en-GB" dirty="0" smtClean="0"/>
              <a:t>We can also defined our own Exception using </a:t>
            </a:r>
            <a:r>
              <a:rPr lang="en-GB" b="1" dirty="0" smtClean="0"/>
              <a:t>raise</a:t>
            </a:r>
            <a:r>
              <a:rPr lang="en-GB" dirty="0" smtClean="0"/>
              <a:t> key word…these exception called </a:t>
            </a:r>
            <a:r>
              <a:rPr lang="en-GB" b="1" dirty="0" smtClean="0"/>
              <a:t>user defined Exceptions</a:t>
            </a:r>
          </a:p>
          <a:p>
            <a:pPr marL="285750" indent="-285750">
              <a:buFont typeface="Arial" panose="020B0604020202020204" pitchFamily="34" charset="0"/>
              <a:buChar char="•"/>
            </a:pPr>
            <a:endParaRPr lang="en-US" dirty="0"/>
          </a:p>
        </p:txBody>
      </p:sp>
      <p:sp>
        <p:nvSpPr>
          <p:cNvPr id="4" name="TextBox 3"/>
          <p:cNvSpPr txBox="1"/>
          <p:nvPr/>
        </p:nvSpPr>
        <p:spPr>
          <a:xfrm>
            <a:off x="723332" y="3045302"/>
            <a:ext cx="9116704" cy="3970318"/>
          </a:xfrm>
          <a:prstGeom prst="rect">
            <a:avLst/>
          </a:prstGeom>
          <a:noFill/>
        </p:spPr>
        <p:txBody>
          <a:bodyPr wrap="square" rtlCol="0">
            <a:spAutoFit/>
          </a:bodyPr>
          <a:lstStyle/>
          <a:p>
            <a:pPr algn="ctr"/>
            <a:r>
              <a:rPr lang="en-GB" b="1" dirty="0" smtClean="0"/>
              <a:t>File Handling (3 ways to open a file)</a:t>
            </a:r>
          </a:p>
          <a:p>
            <a:pPr marL="342900" indent="-342900">
              <a:buFont typeface="+mj-lt"/>
              <a:buAutoNum type="arabicPeriod"/>
            </a:pPr>
            <a:r>
              <a:rPr lang="en-US" dirty="0"/>
              <a:t>file=open(</a:t>
            </a:r>
            <a:r>
              <a:rPr lang="en-US" dirty="0" err="1"/>
              <a:t>r"C</a:t>
            </a:r>
            <a:r>
              <a:rPr lang="en-US" dirty="0"/>
              <a:t>:\Users\admin\Desktop\PIAIC\newfile.txt","r</a:t>
            </a:r>
            <a:r>
              <a:rPr lang="en-US" dirty="0" smtClean="0"/>
              <a:t>")</a:t>
            </a:r>
          </a:p>
          <a:p>
            <a:pPr marL="342900" indent="-342900">
              <a:buFont typeface="+mj-lt"/>
              <a:buAutoNum type="arabicPeriod"/>
            </a:pPr>
            <a:r>
              <a:rPr lang="en-US" dirty="0"/>
              <a:t>file=open("C:\\Users\\admin\\Desktop\\PIAIC\\newfile.txt","r</a:t>
            </a:r>
            <a:r>
              <a:rPr lang="en-US" dirty="0" smtClean="0"/>
              <a:t>")</a:t>
            </a:r>
          </a:p>
          <a:p>
            <a:pPr marL="342900" indent="-342900">
              <a:buFont typeface="+mj-lt"/>
              <a:buAutoNum type="arabicPeriod"/>
            </a:pPr>
            <a:r>
              <a:rPr lang="en-US" dirty="0"/>
              <a:t>file=open("C:/Users/admin/Desktop/PIAIC/newfile.txt","r</a:t>
            </a:r>
            <a:r>
              <a:rPr lang="en-US" dirty="0" smtClean="0"/>
              <a:t>")</a:t>
            </a:r>
          </a:p>
          <a:p>
            <a:pPr algn="ctr"/>
            <a:r>
              <a:rPr lang="en-GB" b="1" dirty="0" smtClean="0"/>
              <a:t>You Must CLOSE the file after reading it.. You can write alternative code to open a file in which file is closed automatically .This method </a:t>
            </a:r>
            <a:r>
              <a:rPr lang="en-GB" b="1" dirty="0"/>
              <a:t>is called context manager </a:t>
            </a:r>
            <a:r>
              <a:rPr lang="en-GB" b="1" dirty="0" smtClean="0"/>
              <a:t>method. Context manager closes the file as soon as you come out form indentation</a:t>
            </a:r>
            <a:r>
              <a:rPr lang="en-GB" dirty="0" smtClean="0"/>
              <a:t>.</a:t>
            </a:r>
          </a:p>
          <a:p>
            <a:r>
              <a:rPr lang="en-GB" dirty="0"/>
              <a:t>with open(</a:t>
            </a:r>
            <a:r>
              <a:rPr lang="en-GB" dirty="0" err="1"/>
              <a:t>r"C</a:t>
            </a:r>
            <a:r>
              <a:rPr lang="en-GB" dirty="0"/>
              <a:t>:\Users\admin\Desktop\PIAIC\newfile.txt","r") as f:</a:t>
            </a:r>
          </a:p>
          <a:p>
            <a:r>
              <a:rPr lang="en-GB" dirty="0"/>
              <a:t>    print(</a:t>
            </a:r>
            <a:r>
              <a:rPr lang="en-GB" dirty="0" err="1"/>
              <a:t>f.read</a:t>
            </a:r>
            <a:r>
              <a:rPr lang="en-GB" dirty="0" smtClean="0"/>
              <a:t>())…..reads all lines in one go</a:t>
            </a:r>
          </a:p>
          <a:p>
            <a:r>
              <a:rPr lang="en-GB" dirty="0" smtClean="0"/>
              <a:t>    print(</a:t>
            </a:r>
            <a:r>
              <a:rPr lang="en-GB" dirty="0" err="1" smtClean="0"/>
              <a:t>f.readline</a:t>
            </a:r>
            <a:r>
              <a:rPr lang="en-GB" dirty="0" smtClean="0"/>
              <a:t>())…read line be line…One line  form the cursor position</a:t>
            </a:r>
          </a:p>
          <a:p>
            <a:r>
              <a:rPr lang="en-GB" dirty="0"/>
              <a:t> </a:t>
            </a:r>
            <a:r>
              <a:rPr lang="en-GB" dirty="0" smtClean="0"/>
              <a:t>   print(</a:t>
            </a:r>
            <a:r>
              <a:rPr lang="en-GB" dirty="0" err="1" smtClean="0"/>
              <a:t>f.readlines</a:t>
            </a:r>
            <a:r>
              <a:rPr lang="en-GB" dirty="0" smtClean="0"/>
              <a:t>())…reads all line </a:t>
            </a:r>
            <a:r>
              <a:rPr lang="en-GB" dirty="0" err="1" smtClean="0"/>
              <a:t>ans</a:t>
            </a:r>
            <a:r>
              <a:rPr lang="en-GB" dirty="0" smtClean="0"/>
              <a:t> store </a:t>
            </a:r>
            <a:r>
              <a:rPr lang="en-GB" dirty="0" err="1" smtClean="0"/>
              <a:t>evey</a:t>
            </a:r>
            <a:r>
              <a:rPr lang="en-GB" dirty="0" smtClean="0"/>
              <a:t> line as  an element in the list</a:t>
            </a:r>
          </a:p>
          <a:p>
            <a:r>
              <a:rPr lang="en-GB" dirty="0" smtClean="0"/>
              <a:t>    print(</a:t>
            </a:r>
            <a:r>
              <a:rPr lang="en-GB" dirty="0" err="1" smtClean="0"/>
              <a:t>f.seek</a:t>
            </a:r>
            <a:r>
              <a:rPr lang="en-GB" dirty="0" smtClean="0"/>
              <a:t>(0)</a:t>
            </a:r>
            <a:r>
              <a:rPr lang="en-GB" dirty="0"/>
              <a:t>	</a:t>
            </a:r>
            <a:r>
              <a:rPr lang="en-GB" dirty="0" smtClean="0"/>
              <a:t>-------move the cursor on given position</a:t>
            </a:r>
          </a:p>
          <a:p>
            <a:r>
              <a:rPr lang="en-GB" dirty="0"/>
              <a:t> </a:t>
            </a:r>
            <a:r>
              <a:rPr lang="en-GB" dirty="0" smtClean="0"/>
              <a:t>   print(</a:t>
            </a:r>
            <a:r>
              <a:rPr lang="en-GB" dirty="0" err="1" smtClean="0"/>
              <a:t>f.tell</a:t>
            </a:r>
            <a:r>
              <a:rPr lang="en-GB" dirty="0" smtClean="0"/>
              <a:t>()….print the cursor position</a:t>
            </a:r>
            <a:endParaRPr lang="en-GB" dirty="0"/>
          </a:p>
          <a:p>
            <a:pPr algn="ctr"/>
            <a:endParaRPr lang="en-US" b="1" dirty="0"/>
          </a:p>
        </p:txBody>
      </p:sp>
    </p:spTree>
    <p:extLst>
      <p:ext uri="{BB962C8B-B14F-4D97-AF65-F5344CB8AC3E}">
        <p14:creationId xmlns:p14="http://schemas.microsoft.com/office/powerpoint/2010/main" val="3248474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03921494"/>
              </p:ext>
            </p:extLst>
          </p:nvPr>
        </p:nvGraphicFramePr>
        <p:xfrm>
          <a:off x="7597" y="0"/>
          <a:ext cx="7498670" cy="3668305"/>
        </p:xfrm>
        <a:graphic>
          <a:graphicData uri="http://schemas.openxmlformats.org/drawingml/2006/table">
            <a:tbl>
              <a:tblPr/>
              <a:tblGrid>
                <a:gridCol w="3749335"/>
                <a:gridCol w="3749335"/>
              </a:tblGrid>
              <a:tr h="311966">
                <a:tc>
                  <a:txBody>
                    <a:bodyPr/>
                    <a:lstStyle/>
                    <a:p>
                      <a:pPr algn="l"/>
                      <a:r>
                        <a:rPr lang="en-US" sz="1300" b="0" dirty="0">
                          <a:effectLst/>
                        </a:rPr>
                        <a:t>Mode</a:t>
                      </a:r>
                    </a:p>
                  </a:txBody>
                  <a:tcPr marL="159976" marR="159976" marT="79988" marB="79988" anchor="ctr">
                    <a:lnL>
                      <a:noFill/>
                    </a:lnL>
                    <a:lnR>
                      <a:noFill/>
                    </a:lnR>
                    <a:lnT>
                      <a:noFill/>
                    </a:lnT>
                    <a:lnB>
                      <a:noFill/>
                    </a:lnB>
                    <a:solidFill>
                      <a:srgbClr val="F8FAFF"/>
                    </a:solidFill>
                  </a:tcPr>
                </a:tc>
                <a:tc>
                  <a:txBody>
                    <a:bodyPr/>
                    <a:lstStyle/>
                    <a:p>
                      <a:pPr algn="l"/>
                      <a:r>
                        <a:rPr lang="en-US" sz="1300" b="0">
                          <a:effectLst/>
                        </a:rPr>
                        <a:t>Description</a:t>
                      </a:r>
                    </a:p>
                  </a:txBody>
                  <a:tcPr marL="159976" marR="159976" marT="79988" marB="79988" anchor="ctr">
                    <a:lnL>
                      <a:noFill/>
                    </a:lnL>
                    <a:lnR>
                      <a:noFill/>
                    </a:lnR>
                    <a:lnT>
                      <a:noFill/>
                    </a:lnT>
                    <a:lnB>
                      <a:noFill/>
                    </a:lnB>
                    <a:solidFill>
                      <a:srgbClr val="F8FAFF"/>
                    </a:solidFill>
                  </a:tcPr>
                </a:tc>
              </a:tr>
              <a:tr h="311966">
                <a:tc>
                  <a:txBody>
                    <a:bodyPr/>
                    <a:lstStyle/>
                    <a:p>
                      <a:r>
                        <a:rPr lang="en-US" sz="1300" dirty="0">
                          <a:effectLst/>
                        </a:rPr>
                        <a:t>r</a:t>
                      </a:r>
                    </a:p>
                  </a:txBody>
                  <a:tcPr marL="159976" marR="159976" marT="79988" marB="79988" anchor="ctr">
                    <a:lnL>
                      <a:noFill/>
                    </a:lnL>
                    <a:lnR>
                      <a:noFill/>
                    </a:lnR>
                    <a:lnT>
                      <a:noFill/>
                    </a:lnT>
                    <a:lnB>
                      <a:noFill/>
                    </a:lnB>
                    <a:solidFill>
                      <a:srgbClr val="F8FAFF"/>
                    </a:solidFill>
                  </a:tcPr>
                </a:tc>
                <a:tc>
                  <a:txBody>
                    <a:bodyPr/>
                    <a:lstStyle/>
                    <a:p>
                      <a:r>
                        <a:rPr lang="en-GB" sz="1300" dirty="0">
                          <a:effectLst/>
                        </a:rPr>
                        <a:t>Opens a file for reading. (default)</a:t>
                      </a:r>
                    </a:p>
                  </a:txBody>
                  <a:tcPr marL="159976" marR="159976" marT="79988" marB="79988" anchor="ctr">
                    <a:lnL>
                      <a:noFill/>
                    </a:lnL>
                    <a:lnR>
                      <a:noFill/>
                    </a:lnR>
                    <a:lnT>
                      <a:noFill/>
                    </a:lnT>
                    <a:lnB>
                      <a:noFill/>
                    </a:lnB>
                    <a:solidFill>
                      <a:srgbClr val="F8FAFF"/>
                    </a:solidFill>
                  </a:tcPr>
                </a:tc>
              </a:tr>
              <a:tr h="500642">
                <a:tc>
                  <a:txBody>
                    <a:bodyPr/>
                    <a:lstStyle/>
                    <a:p>
                      <a:r>
                        <a:rPr lang="en-US" sz="1300" dirty="0">
                          <a:effectLst/>
                        </a:rPr>
                        <a:t>w</a:t>
                      </a:r>
                    </a:p>
                  </a:txBody>
                  <a:tcPr marL="159976" marR="159976" marT="79988" marB="79988" anchor="ctr">
                    <a:lnL>
                      <a:noFill/>
                    </a:lnL>
                    <a:lnR>
                      <a:noFill/>
                    </a:lnR>
                    <a:lnT>
                      <a:noFill/>
                    </a:lnT>
                    <a:lnB>
                      <a:noFill/>
                    </a:lnB>
                    <a:solidFill>
                      <a:srgbClr val="F8FAFF"/>
                    </a:solidFill>
                  </a:tcPr>
                </a:tc>
                <a:tc>
                  <a:txBody>
                    <a:bodyPr/>
                    <a:lstStyle/>
                    <a:p>
                      <a:r>
                        <a:rPr lang="en-GB" sz="1300">
                          <a:effectLst/>
                        </a:rPr>
                        <a:t>Opens a file for writing. Creates a new file if it does not exist or truncates the file if it exists.</a:t>
                      </a:r>
                    </a:p>
                  </a:txBody>
                  <a:tcPr marL="159976" marR="159976" marT="79988" marB="79988" anchor="ctr">
                    <a:lnL>
                      <a:noFill/>
                    </a:lnL>
                    <a:lnR>
                      <a:noFill/>
                    </a:lnR>
                    <a:lnT>
                      <a:noFill/>
                    </a:lnT>
                    <a:lnB>
                      <a:noFill/>
                    </a:lnB>
                    <a:solidFill>
                      <a:srgbClr val="F8FAFF"/>
                    </a:solidFill>
                  </a:tcPr>
                </a:tc>
              </a:tr>
              <a:tr h="500642">
                <a:tc>
                  <a:txBody>
                    <a:bodyPr/>
                    <a:lstStyle/>
                    <a:p>
                      <a:r>
                        <a:rPr lang="en-US" sz="1300">
                          <a:effectLst/>
                        </a:rPr>
                        <a:t>x</a:t>
                      </a:r>
                    </a:p>
                  </a:txBody>
                  <a:tcPr marL="159976" marR="159976" marT="79988" marB="79988" anchor="ctr">
                    <a:lnL>
                      <a:noFill/>
                    </a:lnL>
                    <a:lnR>
                      <a:noFill/>
                    </a:lnR>
                    <a:lnT>
                      <a:noFill/>
                    </a:lnT>
                    <a:lnB>
                      <a:noFill/>
                    </a:lnB>
                    <a:solidFill>
                      <a:srgbClr val="F8FAFF"/>
                    </a:solidFill>
                  </a:tcPr>
                </a:tc>
                <a:tc>
                  <a:txBody>
                    <a:bodyPr/>
                    <a:lstStyle/>
                    <a:p>
                      <a:r>
                        <a:rPr lang="en-GB" sz="1300" dirty="0">
                          <a:effectLst/>
                        </a:rPr>
                        <a:t>Opens a file for exclusive creation. If the file already exists, the operation fails.</a:t>
                      </a:r>
                    </a:p>
                  </a:txBody>
                  <a:tcPr marL="159976" marR="159976" marT="79988" marB="79988" anchor="ctr">
                    <a:lnL>
                      <a:noFill/>
                    </a:lnL>
                    <a:lnR>
                      <a:noFill/>
                    </a:lnR>
                    <a:lnT>
                      <a:noFill/>
                    </a:lnT>
                    <a:lnB>
                      <a:noFill/>
                    </a:lnB>
                    <a:solidFill>
                      <a:srgbClr val="F8FAFF"/>
                    </a:solidFill>
                  </a:tcPr>
                </a:tc>
              </a:tr>
              <a:tr h="657162">
                <a:tc>
                  <a:txBody>
                    <a:bodyPr/>
                    <a:lstStyle/>
                    <a:p>
                      <a:r>
                        <a:rPr lang="en-US" sz="1300" dirty="0">
                          <a:effectLst/>
                        </a:rPr>
                        <a:t>a</a:t>
                      </a:r>
                    </a:p>
                  </a:txBody>
                  <a:tcPr marL="159976" marR="159976" marT="79988" marB="79988" anchor="ctr">
                    <a:lnL>
                      <a:noFill/>
                    </a:lnL>
                    <a:lnR>
                      <a:noFill/>
                    </a:lnR>
                    <a:lnT>
                      <a:noFill/>
                    </a:lnT>
                    <a:lnB>
                      <a:noFill/>
                    </a:lnB>
                    <a:solidFill>
                      <a:srgbClr val="F8FAFF"/>
                    </a:solidFill>
                  </a:tcPr>
                </a:tc>
                <a:tc>
                  <a:txBody>
                    <a:bodyPr/>
                    <a:lstStyle/>
                    <a:p>
                      <a:r>
                        <a:rPr lang="en-GB" sz="1300" dirty="0">
                          <a:effectLst/>
                        </a:rPr>
                        <a:t>Opens a file for appending at the end of the file without truncating it. Creates a new file if it does not exist.</a:t>
                      </a:r>
                    </a:p>
                  </a:txBody>
                  <a:tcPr marL="159976" marR="159976" marT="79988" marB="79988" anchor="ctr">
                    <a:lnL>
                      <a:noFill/>
                    </a:lnL>
                    <a:lnR>
                      <a:noFill/>
                    </a:lnR>
                    <a:lnT>
                      <a:noFill/>
                    </a:lnT>
                    <a:lnB>
                      <a:noFill/>
                    </a:lnB>
                    <a:solidFill>
                      <a:srgbClr val="F8FAFF"/>
                    </a:solidFill>
                  </a:tcPr>
                </a:tc>
              </a:tr>
              <a:tr h="311966">
                <a:tc>
                  <a:txBody>
                    <a:bodyPr/>
                    <a:lstStyle/>
                    <a:p>
                      <a:r>
                        <a:rPr lang="en-US" sz="1300">
                          <a:effectLst/>
                        </a:rPr>
                        <a:t>t</a:t>
                      </a:r>
                    </a:p>
                  </a:txBody>
                  <a:tcPr marL="159976" marR="159976" marT="79988" marB="79988" anchor="ctr">
                    <a:lnL>
                      <a:noFill/>
                    </a:lnL>
                    <a:lnR>
                      <a:noFill/>
                    </a:lnR>
                    <a:lnT>
                      <a:noFill/>
                    </a:lnT>
                    <a:lnB>
                      <a:noFill/>
                    </a:lnB>
                    <a:solidFill>
                      <a:srgbClr val="F8FAFF"/>
                    </a:solidFill>
                  </a:tcPr>
                </a:tc>
                <a:tc>
                  <a:txBody>
                    <a:bodyPr/>
                    <a:lstStyle/>
                    <a:p>
                      <a:r>
                        <a:rPr lang="en-US" sz="1300">
                          <a:effectLst/>
                        </a:rPr>
                        <a:t>Opens in text mode. (default)</a:t>
                      </a:r>
                    </a:p>
                  </a:txBody>
                  <a:tcPr marL="159976" marR="159976" marT="79988" marB="79988" anchor="ctr">
                    <a:lnL>
                      <a:noFill/>
                    </a:lnL>
                    <a:lnR>
                      <a:noFill/>
                    </a:lnR>
                    <a:lnT>
                      <a:noFill/>
                    </a:lnT>
                    <a:lnB>
                      <a:noFill/>
                    </a:lnB>
                    <a:solidFill>
                      <a:srgbClr val="F8FAFF"/>
                    </a:solidFill>
                  </a:tcPr>
                </a:tc>
              </a:tr>
              <a:tr h="311966">
                <a:tc>
                  <a:txBody>
                    <a:bodyPr/>
                    <a:lstStyle/>
                    <a:p>
                      <a:r>
                        <a:rPr lang="en-US" sz="1300">
                          <a:effectLst/>
                        </a:rPr>
                        <a:t>b</a:t>
                      </a:r>
                    </a:p>
                  </a:txBody>
                  <a:tcPr marL="159976" marR="159976" marT="79988" marB="79988" anchor="ctr">
                    <a:lnL>
                      <a:noFill/>
                    </a:lnL>
                    <a:lnR>
                      <a:noFill/>
                    </a:lnR>
                    <a:lnT>
                      <a:noFill/>
                    </a:lnT>
                    <a:lnB>
                      <a:noFill/>
                    </a:lnB>
                    <a:solidFill>
                      <a:srgbClr val="F8FAFF"/>
                    </a:solidFill>
                  </a:tcPr>
                </a:tc>
                <a:tc>
                  <a:txBody>
                    <a:bodyPr/>
                    <a:lstStyle/>
                    <a:p>
                      <a:r>
                        <a:rPr lang="en-US" sz="1300">
                          <a:effectLst/>
                        </a:rPr>
                        <a:t>Opens in binary mode.</a:t>
                      </a:r>
                    </a:p>
                  </a:txBody>
                  <a:tcPr marL="159976" marR="159976" marT="79988" marB="79988" anchor="ctr">
                    <a:lnL>
                      <a:noFill/>
                    </a:lnL>
                    <a:lnR>
                      <a:noFill/>
                    </a:lnR>
                    <a:lnT>
                      <a:noFill/>
                    </a:lnT>
                    <a:lnB>
                      <a:noFill/>
                    </a:lnB>
                    <a:solidFill>
                      <a:srgbClr val="F8FAFF"/>
                    </a:solidFill>
                  </a:tcPr>
                </a:tc>
              </a:tr>
              <a:tr h="369153">
                <a:tc>
                  <a:txBody>
                    <a:bodyPr/>
                    <a:lstStyle/>
                    <a:p>
                      <a:r>
                        <a:rPr lang="en-US" sz="1300" dirty="0">
                          <a:effectLst/>
                        </a:rPr>
                        <a:t>+</a:t>
                      </a:r>
                    </a:p>
                  </a:txBody>
                  <a:tcPr marL="159976" marR="159976" marT="79988" marB="79988" anchor="ctr">
                    <a:lnL>
                      <a:noFill/>
                    </a:lnL>
                    <a:lnR>
                      <a:noFill/>
                    </a:lnR>
                    <a:lnT>
                      <a:noFill/>
                    </a:lnT>
                    <a:lnB>
                      <a:noFill/>
                    </a:lnB>
                    <a:solidFill>
                      <a:srgbClr val="F8FAFF"/>
                    </a:solidFill>
                  </a:tcPr>
                </a:tc>
                <a:tc>
                  <a:txBody>
                    <a:bodyPr/>
                    <a:lstStyle/>
                    <a:p>
                      <a:r>
                        <a:rPr lang="en-GB" sz="1300" dirty="0">
                          <a:effectLst/>
                        </a:rPr>
                        <a:t>Opens a file for updating (reading and writing)</a:t>
                      </a:r>
                    </a:p>
                  </a:txBody>
                  <a:tcPr marL="159976" marR="159976" marT="79988" marB="79988" anchor="ctr">
                    <a:lnL>
                      <a:noFill/>
                    </a:lnL>
                    <a:lnR>
                      <a:noFill/>
                    </a:lnR>
                    <a:lnT>
                      <a:noFill/>
                    </a:lnT>
                    <a:lnB>
                      <a:noFill/>
                    </a:lnB>
                    <a:solidFill>
                      <a:srgbClr val="F8FAFF"/>
                    </a:solidFill>
                  </a:tcPr>
                </a:tc>
              </a:tr>
            </a:tbl>
          </a:graphicData>
        </a:graphic>
      </p:graphicFrame>
      <p:sp>
        <p:nvSpPr>
          <p:cNvPr id="3" name="Rectangle 2"/>
          <p:cNvSpPr/>
          <p:nvPr/>
        </p:nvSpPr>
        <p:spPr>
          <a:xfrm>
            <a:off x="7506269" y="54631"/>
            <a:ext cx="4685731" cy="3970318"/>
          </a:xfrm>
          <a:prstGeom prst="rect">
            <a:avLst/>
          </a:prstGeom>
        </p:spPr>
        <p:txBody>
          <a:bodyPr wrap="square">
            <a:spAutoFit/>
          </a:bodyPr>
          <a:lstStyle/>
          <a:p>
            <a:r>
              <a:rPr lang="en-GB" b="1" dirty="0">
                <a:solidFill>
                  <a:srgbClr val="273239"/>
                </a:solidFill>
                <a:latin typeface="urw-din"/>
              </a:rPr>
              <a:t>r+:</a:t>
            </a:r>
            <a:r>
              <a:rPr lang="en-GB" dirty="0">
                <a:solidFill>
                  <a:srgbClr val="273239"/>
                </a:solidFill>
                <a:latin typeface="urw-din"/>
              </a:rPr>
              <a:t> Opens a file in read and write mode. File pointer starts at the beginning of the </a:t>
            </a:r>
            <a:r>
              <a:rPr lang="en-GB" dirty="0" smtClean="0">
                <a:solidFill>
                  <a:srgbClr val="273239"/>
                </a:solidFill>
                <a:latin typeface="urw-din"/>
              </a:rPr>
              <a:t>file</a:t>
            </a:r>
          </a:p>
          <a:p>
            <a:endParaRPr lang="en-GB" dirty="0">
              <a:solidFill>
                <a:srgbClr val="273239"/>
              </a:solidFill>
              <a:latin typeface="urw-din"/>
            </a:endParaRPr>
          </a:p>
          <a:p>
            <a:r>
              <a:rPr lang="en-GB" b="1" dirty="0"/>
              <a:t>w+:</a:t>
            </a:r>
            <a:r>
              <a:rPr lang="en-GB" dirty="0"/>
              <a:t> Opens a file in read and write mode. It creates a new file if it does not exist, if it exists, it erases the contents of the file and the file pointer starts from the beginning.</a:t>
            </a:r>
          </a:p>
          <a:p>
            <a:endParaRPr lang="en-GB" dirty="0" smtClean="0"/>
          </a:p>
          <a:p>
            <a:r>
              <a:rPr lang="en-GB" b="1" dirty="0" err="1"/>
              <a:t>rw</a:t>
            </a:r>
            <a:r>
              <a:rPr lang="en-GB" b="1" dirty="0"/>
              <a:t>+:</a:t>
            </a:r>
            <a:r>
              <a:rPr lang="en-GB" dirty="0"/>
              <a:t> Opens a file in read and write mode. File pointer starts at the beginning of the file. This mode does not exists in the PHP documentation but it works well</a:t>
            </a:r>
            <a:r>
              <a:rPr lang="en-GB" dirty="0" smtClean="0"/>
              <a:t>.</a:t>
            </a:r>
          </a:p>
          <a:p>
            <a:r>
              <a:rPr lang="en-GB" dirty="0"/>
              <a:t>The </a:t>
            </a:r>
            <a:r>
              <a:rPr lang="en-GB" b="1" dirty="0"/>
              <a:t>“r+”</a:t>
            </a:r>
            <a:r>
              <a:rPr lang="en-GB" dirty="0"/>
              <a:t> and </a:t>
            </a:r>
            <a:r>
              <a:rPr lang="en-GB" b="1" dirty="0"/>
              <a:t>“</a:t>
            </a:r>
            <a:r>
              <a:rPr lang="en-GB" b="1" dirty="0" err="1"/>
              <a:t>rw</a:t>
            </a:r>
            <a:r>
              <a:rPr lang="en-GB" b="1" dirty="0"/>
              <a:t>+”</a:t>
            </a:r>
            <a:r>
              <a:rPr lang="en-GB" dirty="0"/>
              <a:t> are the same</a:t>
            </a:r>
          </a:p>
          <a:p>
            <a:endParaRPr lang="en-US" dirty="0"/>
          </a:p>
        </p:txBody>
      </p:sp>
      <p:sp>
        <p:nvSpPr>
          <p:cNvPr id="5" name="Rectangle 1"/>
          <p:cNvSpPr>
            <a:spLocks noChangeArrowheads="1"/>
          </p:cNvSpPr>
          <p:nvPr/>
        </p:nvSpPr>
        <p:spPr bwMode="auto">
          <a:xfrm>
            <a:off x="-968992" y="2977403"/>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0946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477" y="0"/>
            <a:ext cx="12055523" cy="3139321"/>
          </a:xfrm>
          <a:prstGeom prst="rect">
            <a:avLst/>
          </a:prstGeom>
        </p:spPr>
        <p:txBody>
          <a:bodyPr wrap="square">
            <a:spAutoFit/>
          </a:bodyPr>
          <a:lstStyle/>
          <a:p>
            <a:pPr lvl="0" eaLnBrk="0" fontAlgn="base" hangingPunct="0">
              <a:spcBef>
                <a:spcPct val="0"/>
              </a:spcBef>
              <a:spcAft>
                <a:spcPct val="0"/>
              </a:spcAft>
              <a:buFontTx/>
              <a:buChar char="•"/>
            </a:pPr>
            <a:r>
              <a:rPr lang="en-US" dirty="0">
                <a:solidFill>
                  <a:srgbClr val="212529"/>
                </a:solidFill>
                <a:latin typeface="system-ui"/>
              </a:rPr>
              <a:t>The </a:t>
            </a:r>
            <a:r>
              <a:rPr lang="en-US" dirty="0">
                <a:solidFill>
                  <a:srgbClr val="D63384"/>
                </a:solidFill>
                <a:latin typeface="var(--bs-font-monospace)"/>
              </a:rPr>
              <a:t>r</a:t>
            </a:r>
            <a:r>
              <a:rPr lang="en-US" dirty="0">
                <a:solidFill>
                  <a:srgbClr val="212529"/>
                </a:solidFill>
                <a:latin typeface="system-ui"/>
              </a:rPr>
              <a:t> throws an error if the file does not exist or opens an existing file </a:t>
            </a:r>
            <a:r>
              <a:rPr lang="en-US" dirty="0">
                <a:solidFill>
                  <a:srgbClr val="D63384"/>
                </a:solidFill>
                <a:latin typeface="var(--bs-font-monospace)"/>
              </a:rPr>
              <a:t>without truncating</a:t>
            </a:r>
            <a:r>
              <a:rPr lang="en-US" dirty="0">
                <a:solidFill>
                  <a:srgbClr val="212529"/>
                </a:solidFill>
                <a:latin typeface="system-ui"/>
              </a:rPr>
              <a:t> it for </a:t>
            </a:r>
            <a:r>
              <a:rPr lang="en-US" dirty="0">
                <a:solidFill>
                  <a:srgbClr val="D63384"/>
                </a:solidFill>
                <a:latin typeface="var(--bs-font-monospace)"/>
              </a:rPr>
              <a:t>reading</a:t>
            </a:r>
            <a:r>
              <a:rPr lang="en-US" dirty="0">
                <a:solidFill>
                  <a:srgbClr val="212529"/>
                </a:solidFill>
                <a:latin typeface="system-ui"/>
              </a:rPr>
              <a:t>; the file pointer position at the beginning of the file.</a:t>
            </a:r>
          </a:p>
          <a:p>
            <a:pPr lvl="0" eaLnBrk="0" fontAlgn="base" hangingPunct="0">
              <a:spcBef>
                <a:spcPct val="0"/>
              </a:spcBef>
              <a:spcAft>
                <a:spcPct val="0"/>
              </a:spcAft>
              <a:buFontTx/>
              <a:buChar char="•"/>
            </a:pPr>
            <a:r>
              <a:rPr lang="en-US" dirty="0">
                <a:solidFill>
                  <a:srgbClr val="212529"/>
                </a:solidFill>
                <a:latin typeface="system-ui"/>
              </a:rPr>
              <a:t>The </a:t>
            </a:r>
            <a:r>
              <a:rPr lang="en-US" dirty="0">
                <a:solidFill>
                  <a:srgbClr val="D63384"/>
                </a:solidFill>
                <a:latin typeface="var(--bs-font-monospace)"/>
              </a:rPr>
              <a:t>r+</a:t>
            </a:r>
            <a:r>
              <a:rPr lang="en-US" dirty="0">
                <a:solidFill>
                  <a:srgbClr val="212529"/>
                </a:solidFill>
                <a:latin typeface="system-ui"/>
              </a:rPr>
              <a:t> throws an error if the file does not exist or opens an existing file </a:t>
            </a:r>
            <a:r>
              <a:rPr lang="en-US" dirty="0">
                <a:solidFill>
                  <a:srgbClr val="D63384"/>
                </a:solidFill>
                <a:latin typeface="var(--bs-font-monospace)"/>
              </a:rPr>
              <a:t>without truncating</a:t>
            </a:r>
            <a:r>
              <a:rPr lang="en-US" dirty="0">
                <a:solidFill>
                  <a:srgbClr val="212529"/>
                </a:solidFill>
                <a:latin typeface="system-ui"/>
              </a:rPr>
              <a:t> it for </a:t>
            </a:r>
            <a:r>
              <a:rPr lang="en-US" dirty="0">
                <a:solidFill>
                  <a:srgbClr val="D63384"/>
                </a:solidFill>
                <a:latin typeface="var(--bs-font-monospace)"/>
              </a:rPr>
              <a:t>reading and writing</a:t>
            </a:r>
            <a:r>
              <a:rPr lang="en-US" dirty="0">
                <a:solidFill>
                  <a:srgbClr val="212529"/>
                </a:solidFill>
                <a:latin typeface="system-ui"/>
              </a:rPr>
              <a:t>; the file pointer position at the beginning of the file.</a:t>
            </a:r>
          </a:p>
          <a:p>
            <a:pPr lvl="0" eaLnBrk="0" fontAlgn="base" hangingPunct="0">
              <a:spcBef>
                <a:spcPct val="0"/>
              </a:spcBef>
              <a:spcAft>
                <a:spcPct val="0"/>
              </a:spcAft>
              <a:buFontTx/>
              <a:buChar char="•"/>
            </a:pPr>
            <a:r>
              <a:rPr lang="en-US" dirty="0">
                <a:solidFill>
                  <a:srgbClr val="212529"/>
                </a:solidFill>
                <a:latin typeface="system-ui"/>
              </a:rPr>
              <a:t>The </a:t>
            </a:r>
            <a:r>
              <a:rPr lang="en-US" dirty="0">
                <a:solidFill>
                  <a:srgbClr val="D63384"/>
                </a:solidFill>
                <a:latin typeface="var(--bs-font-monospace)"/>
              </a:rPr>
              <a:t>w</a:t>
            </a:r>
            <a:r>
              <a:rPr lang="en-US" dirty="0">
                <a:solidFill>
                  <a:srgbClr val="212529"/>
                </a:solidFill>
                <a:latin typeface="system-ui"/>
              </a:rPr>
              <a:t> creates a new file or </a:t>
            </a:r>
            <a:r>
              <a:rPr lang="en-US" dirty="0" smtClean="0">
                <a:solidFill>
                  <a:srgbClr val="D63384"/>
                </a:solidFill>
                <a:latin typeface="var(--bs-font-monospace)"/>
              </a:rPr>
              <a:t>truncates (Delete) </a:t>
            </a:r>
            <a:r>
              <a:rPr lang="en-US" dirty="0">
                <a:solidFill>
                  <a:srgbClr val="D63384"/>
                </a:solidFill>
                <a:latin typeface="var(--bs-font-monospace)"/>
              </a:rPr>
              <a:t>an existing file</a:t>
            </a:r>
            <a:r>
              <a:rPr lang="en-US" dirty="0">
                <a:solidFill>
                  <a:srgbClr val="212529"/>
                </a:solidFill>
                <a:latin typeface="system-ui"/>
              </a:rPr>
              <a:t>, then opens it for </a:t>
            </a:r>
            <a:r>
              <a:rPr lang="en-US" dirty="0">
                <a:solidFill>
                  <a:srgbClr val="D63384"/>
                </a:solidFill>
                <a:latin typeface="var(--bs-font-monospace)"/>
              </a:rPr>
              <a:t>writing</a:t>
            </a:r>
            <a:r>
              <a:rPr lang="en-US" dirty="0">
                <a:solidFill>
                  <a:srgbClr val="212529"/>
                </a:solidFill>
                <a:latin typeface="system-ui"/>
              </a:rPr>
              <a:t>; the file pointer position at the beginning of the file.</a:t>
            </a:r>
          </a:p>
          <a:p>
            <a:pPr lvl="0" eaLnBrk="0" fontAlgn="base" hangingPunct="0">
              <a:spcBef>
                <a:spcPct val="0"/>
              </a:spcBef>
              <a:spcAft>
                <a:spcPct val="0"/>
              </a:spcAft>
              <a:buFontTx/>
              <a:buChar char="•"/>
            </a:pPr>
            <a:r>
              <a:rPr lang="en-US" dirty="0">
                <a:solidFill>
                  <a:srgbClr val="212529"/>
                </a:solidFill>
                <a:latin typeface="system-ui"/>
              </a:rPr>
              <a:t>The </a:t>
            </a:r>
            <a:r>
              <a:rPr lang="en-US" dirty="0">
                <a:solidFill>
                  <a:srgbClr val="D63384"/>
                </a:solidFill>
                <a:latin typeface="var(--bs-font-monospace)"/>
              </a:rPr>
              <a:t>w+</a:t>
            </a:r>
            <a:r>
              <a:rPr lang="en-US" dirty="0">
                <a:solidFill>
                  <a:srgbClr val="212529"/>
                </a:solidFill>
                <a:latin typeface="system-ui"/>
              </a:rPr>
              <a:t> creates a new file or </a:t>
            </a:r>
            <a:r>
              <a:rPr lang="en-US" dirty="0">
                <a:solidFill>
                  <a:srgbClr val="D63384"/>
                </a:solidFill>
                <a:latin typeface="var(--bs-font-monospace)"/>
              </a:rPr>
              <a:t>truncates an existing file</a:t>
            </a:r>
            <a:r>
              <a:rPr lang="en-US" dirty="0">
                <a:solidFill>
                  <a:srgbClr val="212529"/>
                </a:solidFill>
                <a:latin typeface="system-ui"/>
              </a:rPr>
              <a:t>, then opens it for </a:t>
            </a:r>
            <a:r>
              <a:rPr lang="en-US" dirty="0">
                <a:solidFill>
                  <a:srgbClr val="D63384"/>
                </a:solidFill>
                <a:latin typeface="var(--bs-font-monospace)"/>
              </a:rPr>
              <a:t>reading and writing</a:t>
            </a:r>
            <a:r>
              <a:rPr lang="en-US" dirty="0">
                <a:solidFill>
                  <a:srgbClr val="212529"/>
                </a:solidFill>
                <a:latin typeface="system-ui"/>
              </a:rPr>
              <a:t>; the file pointer position at the beginning of the file.</a:t>
            </a:r>
          </a:p>
          <a:p>
            <a:pPr lvl="0" eaLnBrk="0" fontAlgn="base" hangingPunct="0">
              <a:spcBef>
                <a:spcPct val="0"/>
              </a:spcBef>
              <a:spcAft>
                <a:spcPct val="0"/>
              </a:spcAft>
              <a:buFontTx/>
              <a:buChar char="•"/>
            </a:pPr>
            <a:r>
              <a:rPr lang="en-US" dirty="0">
                <a:solidFill>
                  <a:srgbClr val="212529"/>
                </a:solidFill>
                <a:latin typeface="system-ui"/>
              </a:rPr>
              <a:t>The </a:t>
            </a:r>
            <a:r>
              <a:rPr lang="en-US" dirty="0">
                <a:solidFill>
                  <a:srgbClr val="D63384"/>
                </a:solidFill>
                <a:latin typeface="var(--bs-font-monospace)"/>
              </a:rPr>
              <a:t>a</a:t>
            </a:r>
            <a:r>
              <a:rPr lang="en-US" dirty="0">
                <a:solidFill>
                  <a:srgbClr val="212529"/>
                </a:solidFill>
                <a:latin typeface="system-ui"/>
              </a:rPr>
              <a:t> creates a new file or opens an existing file for </a:t>
            </a:r>
            <a:r>
              <a:rPr lang="en-US" dirty="0">
                <a:solidFill>
                  <a:srgbClr val="D63384"/>
                </a:solidFill>
                <a:latin typeface="var(--bs-font-monospace)"/>
              </a:rPr>
              <a:t>writing</a:t>
            </a:r>
            <a:r>
              <a:rPr lang="en-US" dirty="0">
                <a:solidFill>
                  <a:srgbClr val="212529"/>
                </a:solidFill>
                <a:latin typeface="system-ui"/>
              </a:rPr>
              <a:t>; the file pointer position at the </a:t>
            </a:r>
            <a:r>
              <a:rPr lang="en-US" dirty="0">
                <a:solidFill>
                  <a:srgbClr val="D63384"/>
                </a:solidFill>
                <a:latin typeface="var(--bs-font-monospace)"/>
              </a:rPr>
              <a:t>end of the file</a:t>
            </a:r>
            <a:r>
              <a:rPr lang="en-US" dirty="0">
                <a:solidFill>
                  <a:srgbClr val="212529"/>
                </a:solidFill>
                <a:latin typeface="system-ui"/>
              </a:rPr>
              <a:t>.</a:t>
            </a:r>
          </a:p>
          <a:p>
            <a:pPr lvl="0" eaLnBrk="0" fontAlgn="base" hangingPunct="0">
              <a:spcBef>
                <a:spcPct val="0"/>
              </a:spcBef>
              <a:spcAft>
                <a:spcPct val="0"/>
              </a:spcAft>
              <a:buFontTx/>
              <a:buChar char="•"/>
            </a:pPr>
            <a:r>
              <a:rPr lang="en-US" dirty="0">
                <a:solidFill>
                  <a:srgbClr val="212529"/>
                </a:solidFill>
                <a:latin typeface="system-ui"/>
              </a:rPr>
              <a:t>The </a:t>
            </a:r>
            <a:r>
              <a:rPr lang="en-US" dirty="0">
                <a:solidFill>
                  <a:srgbClr val="D63384"/>
                </a:solidFill>
                <a:latin typeface="var(--bs-font-monospace)"/>
              </a:rPr>
              <a:t>a+</a:t>
            </a:r>
            <a:r>
              <a:rPr lang="en-US" dirty="0">
                <a:solidFill>
                  <a:srgbClr val="212529"/>
                </a:solidFill>
                <a:latin typeface="system-ui"/>
              </a:rPr>
              <a:t> creates a new file or opens an existing file for </a:t>
            </a:r>
            <a:r>
              <a:rPr lang="en-US" dirty="0">
                <a:solidFill>
                  <a:srgbClr val="D63384"/>
                </a:solidFill>
                <a:latin typeface="var(--bs-font-monospace)"/>
              </a:rPr>
              <a:t>reading and writing</a:t>
            </a:r>
            <a:r>
              <a:rPr lang="en-US" dirty="0">
                <a:solidFill>
                  <a:srgbClr val="212529"/>
                </a:solidFill>
                <a:latin typeface="system-ui"/>
              </a:rPr>
              <a:t>, and the file pointer position at the </a:t>
            </a:r>
            <a:r>
              <a:rPr lang="en-US" dirty="0">
                <a:solidFill>
                  <a:srgbClr val="D63384"/>
                </a:solidFill>
                <a:latin typeface="var(--bs-font-monospace)"/>
              </a:rPr>
              <a:t>end of the file</a:t>
            </a:r>
            <a:r>
              <a:rPr lang="en-US" dirty="0" smtClean="0">
                <a:solidFill>
                  <a:srgbClr val="212529"/>
                </a:solidFill>
                <a:latin typeface="system-ui"/>
              </a:rPr>
              <a:t>.</a:t>
            </a:r>
            <a:endParaRPr lang="en-US" sz="2800" dirty="0">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1665310" y="2866030"/>
            <a:ext cx="7587871" cy="3577190"/>
          </a:xfrm>
          <a:prstGeom prst="rect">
            <a:avLst/>
          </a:prstGeom>
        </p:spPr>
      </p:pic>
    </p:spTree>
    <p:extLst>
      <p:ext uri="{BB962C8B-B14F-4D97-AF65-F5344CB8AC3E}">
        <p14:creationId xmlns:p14="http://schemas.microsoft.com/office/powerpoint/2010/main" val="3731692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20961052"/>
              </p:ext>
            </p:extLst>
          </p:nvPr>
        </p:nvGraphicFramePr>
        <p:xfrm>
          <a:off x="464057" y="351668"/>
          <a:ext cx="9867298" cy="6516907"/>
        </p:xfrm>
        <a:graphic>
          <a:graphicData uri="http://schemas.openxmlformats.org/drawingml/2006/table">
            <a:tbl>
              <a:tblPr/>
              <a:tblGrid>
                <a:gridCol w="2411636"/>
                <a:gridCol w="7455662"/>
              </a:tblGrid>
              <a:tr h="216235">
                <a:tc>
                  <a:txBody>
                    <a:bodyPr/>
                    <a:lstStyle/>
                    <a:p>
                      <a:pPr algn="l"/>
                      <a:r>
                        <a:rPr lang="en-US" sz="1400" b="0" dirty="0">
                          <a:effectLst/>
                        </a:rPr>
                        <a:t>Method</a:t>
                      </a:r>
                    </a:p>
                  </a:txBody>
                  <a:tcPr marL="66944" marR="66944" marT="33472" marB="33472" anchor="ctr">
                    <a:lnL>
                      <a:noFill/>
                    </a:lnL>
                    <a:lnR>
                      <a:noFill/>
                    </a:lnR>
                    <a:lnT>
                      <a:noFill/>
                    </a:lnT>
                    <a:lnB>
                      <a:noFill/>
                    </a:lnB>
                    <a:solidFill>
                      <a:srgbClr val="F8FAFF"/>
                    </a:solidFill>
                  </a:tcPr>
                </a:tc>
                <a:tc>
                  <a:txBody>
                    <a:bodyPr/>
                    <a:lstStyle/>
                    <a:p>
                      <a:pPr algn="l"/>
                      <a:r>
                        <a:rPr lang="en-US" sz="1400" b="0">
                          <a:effectLst/>
                        </a:rPr>
                        <a:t>Description</a:t>
                      </a:r>
                    </a:p>
                  </a:txBody>
                  <a:tcPr marL="66944" marR="66944" marT="33472" marB="33472" anchor="ctr">
                    <a:lnL>
                      <a:noFill/>
                    </a:lnL>
                    <a:lnR>
                      <a:noFill/>
                    </a:lnR>
                    <a:lnT>
                      <a:noFill/>
                    </a:lnT>
                    <a:lnB>
                      <a:noFill/>
                    </a:lnB>
                    <a:solidFill>
                      <a:srgbClr val="F8FAFF"/>
                    </a:solidFill>
                  </a:tcPr>
                </a:tc>
              </a:tr>
              <a:tr h="334181">
                <a:tc>
                  <a:txBody>
                    <a:bodyPr/>
                    <a:lstStyle/>
                    <a:p>
                      <a:r>
                        <a:rPr lang="en-US" sz="1400" b="1" dirty="0">
                          <a:effectLst/>
                        </a:rPr>
                        <a:t>close()</a:t>
                      </a:r>
                    </a:p>
                  </a:txBody>
                  <a:tcPr marL="66944" marR="66944" marT="33472" marB="33472" anchor="ctr">
                    <a:lnL>
                      <a:noFill/>
                    </a:lnL>
                    <a:lnR>
                      <a:noFill/>
                    </a:lnR>
                    <a:lnT>
                      <a:noFill/>
                    </a:lnT>
                    <a:lnB>
                      <a:noFill/>
                    </a:lnB>
                    <a:solidFill>
                      <a:srgbClr val="F8FAFF"/>
                    </a:solidFill>
                  </a:tcPr>
                </a:tc>
                <a:tc>
                  <a:txBody>
                    <a:bodyPr/>
                    <a:lstStyle/>
                    <a:p>
                      <a:r>
                        <a:rPr lang="en-GB" sz="1400" b="1" dirty="0">
                          <a:effectLst/>
                        </a:rPr>
                        <a:t>Closes an opened file. It has no effect if the file is already closed.</a:t>
                      </a:r>
                    </a:p>
                  </a:txBody>
                  <a:tcPr marL="66944" marR="66944" marT="33472" marB="33472" anchor="ctr">
                    <a:lnL>
                      <a:noFill/>
                    </a:lnL>
                    <a:lnR>
                      <a:noFill/>
                    </a:lnR>
                    <a:lnT>
                      <a:noFill/>
                    </a:lnT>
                    <a:lnB>
                      <a:noFill/>
                    </a:lnB>
                    <a:solidFill>
                      <a:srgbClr val="F8FAFF"/>
                    </a:solidFill>
                  </a:tcPr>
                </a:tc>
              </a:tr>
              <a:tr h="452129">
                <a:tc>
                  <a:txBody>
                    <a:bodyPr/>
                    <a:lstStyle/>
                    <a:p>
                      <a:r>
                        <a:rPr lang="en-US" sz="1400" dirty="0">
                          <a:effectLst/>
                        </a:rPr>
                        <a:t>detach()</a:t>
                      </a:r>
                    </a:p>
                  </a:txBody>
                  <a:tcPr marL="66944" marR="66944" marT="33472" marB="33472" anchor="ctr">
                    <a:lnL>
                      <a:noFill/>
                    </a:lnL>
                    <a:lnR>
                      <a:noFill/>
                    </a:lnR>
                    <a:lnT>
                      <a:noFill/>
                    </a:lnT>
                    <a:lnB>
                      <a:noFill/>
                    </a:lnB>
                    <a:solidFill>
                      <a:srgbClr val="F8FAFF"/>
                    </a:solidFill>
                  </a:tcPr>
                </a:tc>
                <a:tc>
                  <a:txBody>
                    <a:bodyPr/>
                    <a:lstStyle/>
                    <a:p>
                      <a:r>
                        <a:rPr lang="en-GB" sz="1400" dirty="0">
                          <a:effectLst/>
                        </a:rPr>
                        <a:t>Separates the underlying binary buffer from the </a:t>
                      </a:r>
                      <a:r>
                        <a:rPr lang="en-GB" sz="1400" dirty="0" err="1">
                          <a:effectLst/>
                        </a:rPr>
                        <a:t>TextIOBase</a:t>
                      </a:r>
                      <a:r>
                        <a:rPr lang="en-GB" sz="1400" dirty="0">
                          <a:effectLst/>
                        </a:rPr>
                        <a:t> and returns it.</a:t>
                      </a:r>
                    </a:p>
                  </a:txBody>
                  <a:tcPr marL="66944" marR="66944" marT="33472" marB="33472" anchor="ctr">
                    <a:lnL>
                      <a:noFill/>
                    </a:lnL>
                    <a:lnR>
                      <a:noFill/>
                    </a:lnR>
                    <a:lnT>
                      <a:noFill/>
                    </a:lnT>
                    <a:lnB>
                      <a:noFill/>
                    </a:lnB>
                    <a:solidFill>
                      <a:srgbClr val="F8FAFF"/>
                    </a:solidFill>
                  </a:tcPr>
                </a:tc>
              </a:tr>
              <a:tr h="334181">
                <a:tc>
                  <a:txBody>
                    <a:bodyPr/>
                    <a:lstStyle/>
                    <a:p>
                      <a:r>
                        <a:rPr lang="en-US" sz="1400">
                          <a:effectLst/>
                        </a:rPr>
                        <a:t>fileno()</a:t>
                      </a:r>
                    </a:p>
                  </a:txBody>
                  <a:tcPr marL="66944" marR="66944" marT="33472" marB="33472" anchor="ctr">
                    <a:lnL>
                      <a:noFill/>
                    </a:lnL>
                    <a:lnR>
                      <a:noFill/>
                    </a:lnR>
                    <a:lnT>
                      <a:noFill/>
                    </a:lnT>
                    <a:lnB>
                      <a:noFill/>
                    </a:lnB>
                    <a:solidFill>
                      <a:srgbClr val="F8FAFF"/>
                    </a:solidFill>
                  </a:tcPr>
                </a:tc>
                <a:tc>
                  <a:txBody>
                    <a:bodyPr/>
                    <a:lstStyle/>
                    <a:p>
                      <a:r>
                        <a:rPr lang="en-GB" sz="1400" dirty="0">
                          <a:effectLst/>
                        </a:rPr>
                        <a:t>Returns an integer number (file descriptor) of the file.</a:t>
                      </a:r>
                    </a:p>
                  </a:txBody>
                  <a:tcPr marL="66944" marR="66944" marT="33472" marB="33472" anchor="ctr">
                    <a:lnL>
                      <a:noFill/>
                    </a:lnL>
                    <a:lnR>
                      <a:noFill/>
                    </a:lnR>
                    <a:lnT>
                      <a:noFill/>
                    </a:lnT>
                    <a:lnB>
                      <a:noFill/>
                    </a:lnB>
                    <a:solidFill>
                      <a:srgbClr val="F8FAFF"/>
                    </a:solidFill>
                  </a:tcPr>
                </a:tc>
              </a:tr>
              <a:tr h="334181">
                <a:tc>
                  <a:txBody>
                    <a:bodyPr/>
                    <a:lstStyle/>
                    <a:p>
                      <a:r>
                        <a:rPr lang="en-US" sz="1400" dirty="0">
                          <a:effectLst/>
                        </a:rPr>
                        <a:t>flush()</a:t>
                      </a:r>
                    </a:p>
                  </a:txBody>
                  <a:tcPr marL="66944" marR="66944" marT="33472" marB="33472" anchor="ctr">
                    <a:lnL>
                      <a:noFill/>
                    </a:lnL>
                    <a:lnR>
                      <a:noFill/>
                    </a:lnR>
                    <a:lnT>
                      <a:noFill/>
                    </a:lnT>
                    <a:lnB>
                      <a:noFill/>
                    </a:lnB>
                    <a:solidFill>
                      <a:srgbClr val="F8FAFF"/>
                    </a:solidFill>
                  </a:tcPr>
                </a:tc>
                <a:tc>
                  <a:txBody>
                    <a:bodyPr/>
                    <a:lstStyle/>
                    <a:p>
                      <a:r>
                        <a:rPr lang="en-GB" sz="1400">
                          <a:effectLst/>
                        </a:rPr>
                        <a:t>Flushes the write buffer of the file stream.</a:t>
                      </a:r>
                    </a:p>
                  </a:txBody>
                  <a:tcPr marL="66944" marR="66944" marT="33472" marB="33472" anchor="ctr">
                    <a:lnL>
                      <a:noFill/>
                    </a:lnL>
                    <a:lnR>
                      <a:noFill/>
                    </a:lnR>
                    <a:lnT>
                      <a:noFill/>
                    </a:lnT>
                    <a:lnB>
                      <a:noFill/>
                    </a:lnB>
                    <a:solidFill>
                      <a:srgbClr val="F8FAFF"/>
                    </a:solidFill>
                  </a:tcPr>
                </a:tc>
              </a:tr>
              <a:tr h="334181">
                <a:tc>
                  <a:txBody>
                    <a:bodyPr/>
                    <a:lstStyle/>
                    <a:p>
                      <a:r>
                        <a:rPr lang="en-US" sz="1400">
                          <a:effectLst/>
                        </a:rPr>
                        <a:t>isatty()</a:t>
                      </a:r>
                    </a:p>
                  </a:txBody>
                  <a:tcPr marL="66944" marR="66944" marT="33472" marB="33472" anchor="ctr">
                    <a:lnL>
                      <a:noFill/>
                    </a:lnL>
                    <a:lnR>
                      <a:noFill/>
                    </a:lnR>
                    <a:lnT>
                      <a:noFill/>
                    </a:lnT>
                    <a:lnB>
                      <a:noFill/>
                    </a:lnB>
                    <a:solidFill>
                      <a:srgbClr val="F8FAFF"/>
                    </a:solidFill>
                  </a:tcPr>
                </a:tc>
                <a:tc>
                  <a:txBody>
                    <a:bodyPr/>
                    <a:lstStyle/>
                    <a:p>
                      <a:r>
                        <a:rPr lang="en-GB" sz="1400" dirty="0">
                          <a:effectLst/>
                        </a:rPr>
                        <a:t>Returns True if the file stream is interactive.</a:t>
                      </a:r>
                    </a:p>
                  </a:txBody>
                  <a:tcPr marL="66944" marR="66944" marT="33472" marB="33472" anchor="ctr">
                    <a:lnL>
                      <a:noFill/>
                    </a:lnL>
                    <a:lnR>
                      <a:noFill/>
                    </a:lnR>
                    <a:lnT>
                      <a:noFill/>
                    </a:lnT>
                    <a:lnB>
                      <a:noFill/>
                    </a:lnB>
                    <a:solidFill>
                      <a:srgbClr val="F8FAFF"/>
                    </a:solidFill>
                  </a:tcPr>
                </a:tc>
              </a:tr>
              <a:tr h="452129">
                <a:tc>
                  <a:txBody>
                    <a:bodyPr/>
                    <a:lstStyle/>
                    <a:p>
                      <a:r>
                        <a:rPr lang="en-US" sz="1400" b="1" dirty="0">
                          <a:effectLst/>
                        </a:rPr>
                        <a:t>read(</a:t>
                      </a:r>
                      <a:r>
                        <a:rPr lang="en-US" sz="1400" b="1" i="0" dirty="0">
                          <a:effectLst/>
                          <a:latin typeface="Droid Sans Mono"/>
                        </a:rPr>
                        <a:t>n</a:t>
                      </a:r>
                      <a:r>
                        <a:rPr lang="en-US" sz="1400" b="1" dirty="0">
                          <a:effectLst/>
                        </a:rPr>
                        <a:t>)</a:t>
                      </a:r>
                    </a:p>
                  </a:txBody>
                  <a:tcPr marL="66944" marR="66944" marT="33472" marB="33472" anchor="ctr">
                    <a:lnL>
                      <a:noFill/>
                    </a:lnL>
                    <a:lnR>
                      <a:noFill/>
                    </a:lnR>
                    <a:lnT>
                      <a:noFill/>
                    </a:lnT>
                    <a:lnB>
                      <a:noFill/>
                    </a:lnB>
                    <a:solidFill>
                      <a:srgbClr val="F8FAFF"/>
                    </a:solidFill>
                  </a:tcPr>
                </a:tc>
                <a:tc>
                  <a:txBody>
                    <a:bodyPr/>
                    <a:lstStyle/>
                    <a:p>
                      <a:r>
                        <a:rPr lang="en-GB" sz="1400" b="1" dirty="0">
                          <a:effectLst/>
                        </a:rPr>
                        <a:t>Reads at most </a:t>
                      </a:r>
                      <a:r>
                        <a:rPr lang="en-GB" sz="1400" b="1" i="0" dirty="0">
                          <a:effectLst/>
                          <a:latin typeface="Droid Sans Mono"/>
                        </a:rPr>
                        <a:t>n</a:t>
                      </a:r>
                      <a:r>
                        <a:rPr lang="en-GB" sz="1400" b="1" dirty="0">
                          <a:effectLst/>
                        </a:rPr>
                        <a:t> characters from the file. Reads till end of file if it is negative or None.</a:t>
                      </a:r>
                    </a:p>
                  </a:txBody>
                  <a:tcPr marL="66944" marR="66944" marT="33472" marB="33472" anchor="ctr">
                    <a:lnL>
                      <a:noFill/>
                    </a:lnL>
                    <a:lnR>
                      <a:noFill/>
                    </a:lnR>
                    <a:lnT>
                      <a:noFill/>
                    </a:lnT>
                    <a:lnB>
                      <a:noFill/>
                    </a:lnB>
                    <a:solidFill>
                      <a:srgbClr val="F8FAFF"/>
                    </a:solidFill>
                  </a:tcPr>
                </a:tc>
              </a:tr>
              <a:tr h="334181">
                <a:tc>
                  <a:txBody>
                    <a:bodyPr/>
                    <a:lstStyle/>
                    <a:p>
                      <a:r>
                        <a:rPr lang="en-US" sz="1400" b="1">
                          <a:effectLst/>
                        </a:rPr>
                        <a:t>readable()</a:t>
                      </a:r>
                    </a:p>
                  </a:txBody>
                  <a:tcPr marL="66944" marR="66944" marT="33472" marB="33472" anchor="ctr">
                    <a:lnL>
                      <a:noFill/>
                    </a:lnL>
                    <a:lnR>
                      <a:noFill/>
                    </a:lnR>
                    <a:lnT>
                      <a:noFill/>
                    </a:lnT>
                    <a:lnB>
                      <a:noFill/>
                    </a:lnB>
                    <a:solidFill>
                      <a:srgbClr val="F8FAFF"/>
                    </a:solidFill>
                  </a:tcPr>
                </a:tc>
                <a:tc>
                  <a:txBody>
                    <a:bodyPr/>
                    <a:lstStyle/>
                    <a:p>
                      <a:r>
                        <a:rPr lang="en-GB" sz="1400" b="1" dirty="0">
                          <a:effectLst/>
                        </a:rPr>
                        <a:t>Returns True if the file stream can be read from.</a:t>
                      </a:r>
                    </a:p>
                  </a:txBody>
                  <a:tcPr marL="66944" marR="66944" marT="33472" marB="33472" anchor="ctr">
                    <a:lnL>
                      <a:noFill/>
                    </a:lnL>
                    <a:lnR>
                      <a:noFill/>
                    </a:lnR>
                    <a:lnT>
                      <a:noFill/>
                    </a:lnT>
                    <a:lnB>
                      <a:noFill/>
                    </a:lnB>
                    <a:solidFill>
                      <a:srgbClr val="F8FAFF"/>
                    </a:solidFill>
                  </a:tcPr>
                </a:tc>
              </a:tr>
              <a:tr h="452129">
                <a:tc>
                  <a:txBody>
                    <a:bodyPr/>
                    <a:lstStyle/>
                    <a:p>
                      <a:r>
                        <a:rPr lang="en-US" sz="1400" b="1" dirty="0" err="1">
                          <a:effectLst/>
                        </a:rPr>
                        <a:t>readline</a:t>
                      </a:r>
                      <a:r>
                        <a:rPr lang="en-US" sz="1400" b="1" dirty="0">
                          <a:effectLst/>
                        </a:rPr>
                        <a:t>(</a:t>
                      </a:r>
                      <a:r>
                        <a:rPr lang="en-US" sz="1400" b="1" i="0" dirty="0">
                          <a:effectLst/>
                          <a:latin typeface="Droid Sans Mono"/>
                        </a:rPr>
                        <a:t>n</a:t>
                      </a:r>
                      <a:r>
                        <a:rPr lang="en-US" sz="1400" b="1" dirty="0">
                          <a:effectLst/>
                        </a:rPr>
                        <a:t>=-1)</a:t>
                      </a:r>
                    </a:p>
                  </a:txBody>
                  <a:tcPr marL="66944" marR="66944" marT="33472" marB="33472" anchor="ctr">
                    <a:lnL>
                      <a:noFill/>
                    </a:lnL>
                    <a:lnR>
                      <a:noFill/>
                    </a:lnR>
                    <a:lnT>
                      <a:noFill/>
                    </a:lnT>
                    <a:lnB>
                      <a:noFill/>
                    </a:lnB>
                    <a:solidFill>
                      <a:srgbClr val="F8FAFF"/>
                    </a:solidFill>
                  </a:tcPr>
                </a:tc>
                <a:tc>
                  <a:txBody>
                    <a:bodyPr/>
                    <a:lstStyle/>
                    <a:p>
                      <a:r>
                        <a:rPr lang="en-GB" sz="1400" b="1" dirty="0">
                          <a:effectLst/>
                        </a:rPr>
                        <a:t>Reads and returns one line from the file. Reads in at most </a:t>
                      </a:r>
                      <a:r>
                        <a:rPr lang="en-GB" sz="1400" b="1" i="0" dirty="0">
                          <a:effectLst/>
                          <a:latin typeface="Droid Sans Mono"/>
                        </a:rPr>
                        <a:t>n</a:t>
                      </a:r>
                      <a:r>
                        <a:rPr lang="en-GB" sz="1400" b="1" dirty="0">
                          <a:effectLst/>
                        </a:rPr>
                        <a:t> bytes if specified.</a:t>
                      </a:r>
                    </a:p>
                  </a:txBody>
                  <a:tcPr marL="66944" marR="66944" marT="33472" marB="33472" anchor="ctr">
                    <a:lnL>
                      <a:noFill/>
                    </a:lnL>
                    <a:lnR>
                      <a:noFill/>
                    </a:lnR>
                    <a:lnT>
                      <a:noFill/>
                    </a:lnT>
                    <a:lnB>
                      <a:noFill/>
                    </a:lnB>
                    <a:solidFill>
                      <a:srgbClr val="F8FAFF"/>
                    </a:solidFill>
                  </a:tcPr>
                </a:tc>
              </a:tr>
              <a:tr h="452129">
                <a:tc>
                  <a:txBody>
                    <a:bodyPr/>
                    <a:lstStyle/>
                    <a:p>
                      <a:r>
                        <a:rPr lang="en-US" sz="1400" b="1" dirty="0" err="1">
                          <a:effectLst/>
                        </a:rPr>
                        <a:t>readlines</a:t>
                      </a:r>
                      <a:r>
                        <a:rPr lang="en-US" sz="1400" b="1" dirty="0">
                          <a:effectLst/>
                        </a:rPr>
                        <a:t>(</a:t>
                      </a:r>
                      <a:r>
                        <a:rPr lang="en-US" sz="1400" b="1" i="0" dirty="0">
                          <a:effectLst/>
                          <a:latin typeface="Droid Sans Mono"/>
                        </a:rPr>
                        <a:t>n</a:t>
                      </a:r>
                      <a:r>
                        <a:rPr lang="en-US" sz="1400" b="1" dirty="0">
                          <a:effectLst/>
                        </a:rPr>
                        <a:t>=-1)</a:t>
                      </a:r>
                    </a:p>
                  </a:txBody>
                  <a:tcPr marL="66944" marR="66944" marT="33472" marB="33472" anchor="ctr">
                    <a:lnL>
                      <a:noFill/>
                    </a:lnL>
                    <a:lnR>
                      <a:noFill/>
                    </a:lnR>
                    <a:lnT>
                      <a:noFill/>
                    </a:lnT>
                    <a:lnB>
                      <a:noFill/>
                    </a:lnB>
                    <a:solidFill>
                      <a:srgbClr val="F8FAFF"/>
                    </a:solidFill>
                  </a:tcPr>
                </a:tc>
                <a:tc>
                  <a:txBody>
                    <a:bodyPr/>
                    <a:lstStyle/>
                    <a:p>
                      <a:r>
                        <a:rPr lang="en-GB" sz="1400" b="1" dirty="0">
                          <a:effectLst/>
                        </a:rPr>
                        <a:t>Reads and returns a list of lines from the file. Reads in at most </a:t>
                      </a:r>
                      <a:r>
                        <a:rPr lang="en-GB" sz="1400" b="1" i="0" dirty="0">
                          <a:effectLst/>
                          <a:latin typeface="Droid Sans Mono"/>
                        </a:rPr>
                        <a:t>n</a:t>
                      </a:r>
                      <a:r>
                        <a:rPr lang="en-GB" sz="1400" b="1" dirty="0">
                          <a:effectLst/>
                        </a:rPr>
                        <a:t> bytes/characters if specified.</a:t>
                      </a:r>
                    </a:p>
                  </a:txBody>
                  <a:tcPr marL="66944" marR="66944" marT="33472" marB="33472" anchor="ctr">
                    <a:lnL>
                      <a:noFill/>
                    </a:lnL>
                    <a:lnR>
                      <a:noFill/>
                    </a:lnR>
                    <a:lnT>
                      <a:noFill/>
                    </a:lnT>
                    <a:lnB>
                      <a:noFill/>
                    </a:lnB>
                    <a:solidFill>
                      <a:srgbClr val="F8FAFF"/>
                    </a:solidFill>
                  </a:tcPr>
                </a:tc>
              </a:tr>
              <a:tr h="452129">
                <a:tc>
                  <a:txBody>
                    <a:bodyPr/>
                    <a:lstStyle/>
                    <a:p>
                      <a:r>
                        <a:rPr lang="en-US" sz="1400" b="1">
                          <a:effectLst/>
                        </a:rPr>
                        <a:t>seek(</a:t>
                      </a:r>
                      <a:r>
                        <a:rPr lang="en-US" sz="1400" b="1" i="0">
                          <a:effectLst/>
                          <a:latin typeface="Droid Sans Mono"/>
                        </a:rPr>
                        <a:t>offset</a:t>
                      </a:r>
                      <a:r>
                        <a:rPr lang="en-US" sz="1400" b="1">
                          <a:effectLst/>
                        </a:rPr>
                        <a:t>,</a:t>
                      </a:r>
                      <a:r>
                        <a:rPr lang="en-US" sz="1400" b="1" i="0">
                          <a:effectLst/>
                          <a:latin typeface="Droid Sans Mono"/>
                        </a:rPr>
                        <a:t>from</a:t>
                      </a:r>
                      <a:r>
                        <a:rPr lang="en-US" sz="1400" b="1">
                          <a:effectLst/>
                        </a:rPr>
                        <a:t>=SEEK_SET)</a:t>
                      </a:r>
                    </a:p>
                  </a:txBody>
                  <a:tcPr marL="66944" marR="66944" marT="33472" marB="33472" anchor="ctr">
                    <a:lnL>
                      <a:noFill/>
                    </a:lnL>
                    <a:lnR>
                      <a:noFill/>
                    </a:lnR>
                    <a:lnT>
                      <a:noFill/>
                    </a:lnT>
                    <a:lnB>
                      <a:noFill/>
                    </a:lnB>
                    <a:solidFill>
                      <a:srgbClr val="F8FAFF"/>
                    </a:solidFill>
                  </a:tcPr>
                </a:tc>
                <a:tc>
                  <a:txBody>
                    <a:bodyPr/>
                    <a:lstStyle/>
                    <a:p>
                      <a:r>
                        <a:rPr lang="en-GB" sz="1400" b="1" dirty="0">
                          <a:effectLst/>
                        </a:rPr>
                        <a:t>Changes the file position to </a:t>
                      </a:r>
                      <a:r>
                        <a:rPr lang="en-GB" sz="1400" b="1" i="0" dirty="0">
                          <a:effectLst/>
                          <a:latin typeface="Droid Sans Mono"/>
                        </a:rPr>
                        <a:t>offset</a:t>
                      </a:r>
                      <a:r>
                        <a:rPr lang="en-GB" sz="1400" b="1" dirty="0">
                          <a:effectLst/>
                        </a:rPr>
                        <a:t> bytes, in reference to </a:t>
                      </a:r>
                      <a:r>
                        <a:rPr lang="en-GB" sz="1400" b="1" i="0" dirty="0">
                          <a:effectLst/>
                          <a:latin typeface="Droid Sans Mono"/>
                        </a:rPr>
                        <a:t>from</a:t>
                      </a:r>
                      <a:r>
                        <a:rPr lang="en-GB" sz="1400" b="1" dirty="0">
                          <a:effectLst/>
                        </a:rPr>
                        <a:t> (start, current, end).</a:t>
                      </a:r>
                    </a:p>
                  </a:txBody>
                  <a:tcPr marL="66944" marR="66944" marT="33472" marB="33472" anchor="ctr">
                    <a:lnL>
                      <a:noFill/>
                    </a:lnL>
                    <a:lnR>
                      <a:noFill/>
                    </a:lnR>
                    <a:lnT>
                      <a:noFill/>
                    </a:lnT>
                    <a:lnB>
                      <a:noFill/>
                    </a:lnB>
                    <a:solidFill>
                      <a:srgbClr val="F8FAFF"/>
                    </a:solidFill>
                  </a:tcPr>
                </a:tc>
              </a:tr>
              <a:tr h="334181">
                <a:tc>
                  <a:txBody>
                    <a:bodyPr/>
                    <a:lstStyle/>
                    <a:p>
                      <a:r>
                        <a:rPr lang="en-US" sz="1400" b="1">
                          <a:effectLst/>
                        </a:rPr>
                        <a:t>seekable()</a:t>
                      </a:r>
                    </a:p>
                  </a:txBody>
                  <a:tcPr marL="66944" marR="66944" marT="33472" marB="33472" anchor="ctr">
                    <a:lnL>
                      <a:noFill/>
                    </a:lnL>
                    <a:lnR>
                      <a:noFill/>
                    </a:lnR>
                    <a:lnT>
                      <a:noFill/>
                    </a:lnT>
                    <a:lnB>
                      <a:noFill/>
                    </a:lnB>
                    <a:solidFill>
                      <a:srgbClr val="F8FAFF"/>
                    </a:solidFill>
                  </a:tcPr>
                </a:tc>
                <a:tc>
                  <a:txBody>
                    <a:bodyPr/>
                    <a:lstStyle/>
                    <a:p>
                      <a:r>
                        <a:rPr lang="en-GB" sz="1400" b="1" dirty="0">
                          <a:effectLst/>
                        </a:rPr>
                        <a:t>Returns True if the file stream supports random access.</a:t>
                      </a:r>
                    </a:p>
                  </a:txBody>
                  <a:tcPr marL="66944" marR="66944" marT="33472" marB="33472" anchor="ctr">
                    <a:lnL>
                      <a:noFill/>
                    </a:lnL>
                    <a:lnR>
                      <a:noFill/>
                    </a:lnR>
                    <a:lnT>
                      <a:noFill/>
                    </a:lnT>
                    <a:lnB>
                      <a:noFill/>
                    </a:lnB>
                    <a:solidFill>
                      <a:srgbClr val="F8FAFF"/>
                    </a:solidFill>
                  </a:tcPr>
                </a:tc>
              </a:tr>
              <a:tr h="452129">
                <a:tc>
                  <a:txBody>
                    <a:bodyPr/>
                    <a:lstStyle/>
                    <a:p>
                      <a:r>
                        <a:rPr lang="en-US" sz="1400" b="1">
                          <a:effectLst/>
                        </a:rPr>
                        <a:t>tell()</a:t>
                      </a:r>
                    </a:p>
                  </a:txBody>
                  <a:tcPr marL="66944" marR="66944" marT="33472" marB="33472" anchor="ctr">
                    <a:lnL>
                      <a:noFill/>
                    </a:lnL>
                    <a:lnR>
                      <a:noFill/>
                    </a:lnR>
                    <a:lnT>
                      <a:noFill/>
                    </a:lnT>
                    <a:lnB>
                      <a:noFill/>
                    </a:lnB>
                    <a:solidFill>
                      <a:srgbClr val="F8FAFF"/>
                    </a:solidFill>
                  </a:tcPr>
                </a:tc>
                <a:tc>
                  <a:txBody>
                    <a:bodyPr/>
                    <a:lstStyle/>
                    <a:p>
                      <a:r>
                        <a:rPr lang="en-GB" sz="1400" b="1" dirty="0">
                          <a:effectLst/>
                        </a:rPr>
                        <a:t>Returns an integer that represents the current position of the file's object.</a:t>
                      </a:r>
                    </a:p>
                  </a:txBody>
                  <a:tcPr marL="66944" marR="66944" marT="33472" marB="33472" anchor="ctr">
                    <a:lnL>
                      <a:noFill/>
                    </a:lnL>
                    <a:lnR>
                      <a:noFill/>
                    </a:lnR>
                    <a:lnT>
                      <a:noFill/>
                    </a:lnT>
                    <a:lnB>
                      <a:noFill/>
                    </a:lnB>
                    <a:solidFill>
                      <a:srgbClr val="F8FAFF"/>
                    </a:solidFill>
                  </a:tcPr>
                </a:tc>
              </a:tr>
              <a:tr h="452129">
                <a:tc>
                  <a:txBody>
                    <a:bodyPr/>
                    <a:lstStyle/>
                    <a:p>
                      <a:r>
                        <a:rPr lang="en-US" sz="1400">
                          <a:effectLst/>
                        </a:rPr>
                        <a:t>truncate(</a:t>
                      </a:r>
                      <a:r>
                        <a:rPr lang="en-US" sz="1400" i="0">
                          <a:effectLst/>
                          <a:latin typeface="Droid Sans Mono"/>
                        </a:rPr>
                        <a:t>size</a:t>
                      </a:r>
                      <a:r>
                        <a:rPr lang="en-US" sz="1400">
                          <a:effectLst/>
                        </a:rPr>
                        <a:t>=None)</a:t>
                      </a:r>
                    </a:p>
                  </a:txBody>
                  <a:tcPr marL="66944" marR="66944" marT="33472" marB="33472" anchor="ctr">
                    <a:lnL>
                      <a:noFill/>
                    </a:lnL>
                    <a:lnR>
                      <a:noFill/>
                    </a:lnR>
                    <a:lnT>
                      <a:noFill/>
                    </a:lnT>
                    <a:lnB>
                      <a:noFill/>
                    </a:lnB>
                    <a:solidFill>
                      <a:srgbClr val="F8FAFF"/>
                    </a:solidFill>
                  </a:tcPr>
                </a:tc>
                <a:tc>
                  <a:txBody>
                    <a:bodyPr/>
                    <a:lstStyle/>
                    <a:p>
                      <a:r>
                        <a:rPr lang="en-GB" sz="1400" dirty="0">
                          <a:effectLst/>
                        </a:rPr>
                        <a:t>Resizes the file stream to </a:t>
                      </a:r>
                      <a:r>
                        <a:rPr lang="en-GB" sz="1400" i="0" dirty="0">
                          <a:effectLst/>
                          <a:latin typeface="Droid Sans Mono"/>
                        </a:rPr>
                        <a:t>size</a:t>
                      </a:r>
                      <a:r>
                        <a:rPr lang="en-GB" sz="1400" dirty="0">
                          <a:effectLst/>
                        </a:rPr>
                        <a:t> bytes. If </a:t>
                      </a:r>
                      <a:r>
                        <a:rPr lang="en-GB" sz="1400" i="0" dirty="0">
                          <a:effectLst/>
                          <a:latin typeface="Droid Sans Mono"/>
                        </a:rPr>
                        <a:t>size</a:t>
                      </a:r>
                      <a:r>
                        <a:rPr lang="en-GB" sz="1400" dirty="0">
                          <a:effectLst/>
                        </a:rPr>
                        <a:t> is not specified, resizes to current location.</a:t>
                      </a:r>
                    </a:p>
                  </a:txBody>
                  <a:tcPr marL="66944" marR="66944" marT="33472" marB="33472" anchor="ctr">
                    <a:lnL>
                      <a:noFill/>
                    </a:lnL>
                    <a:lnR>
                      <a:noFill/>
                    </a:lnR>
                    <a:lnT>
                      <a:noFill/>
                    </a:lnT>
                    <a:lnB>
                      <a:noFill/>
                    </a:lnB>
                    <a:solidFill>
                      <a:srgbClr val="F8FAFF"/>
                    </a:solidFill>
                  </a:tcPr>
                </a:tc>
              </a:tr>
              <a:tr h="334181">
                <a:tc>
                  <a:txBody>
                    <a:bodyPr/>
                    <a:lstStyle/>
                    <a:p>
                      <a:r>
                        <a:rPr lang="en-US" sz="1400" b="1">
                          <a:effectLst/>
                        </a:rPr>
                        <a:t>writable()</a:t>
                      </a:r>
                    </a:p>
                  </a:txBody>
                  <a:tcPr marL="66944" marR="66944" marT="33472" marB="33472" anchor="ctr">
                    <a:lnL>
                      <a:noFill/>
                    </a:lnL>
                    <a:lnR>
                      <a:noFill/>
                    </a:lnR>
                    <a:lnT>
                      <a:noFill/>
                    </a:lnT>
                    <a:lnB>
                      <a:noFill/>
                    </a:lnB>
                    <a:solidFill>
                      <a:srgbClr val="F8FAFF"/>
                    </a:solidFill>
                  </a:tcPr>
                </a:tc>
                <a:tc>
                  <a:txBody>
                    <a:bodyPr/>
                    <a:lstStyle/>
                    <a:p>
                      <a:r>
                        <a:rPr lang="en-GB" sz="1400" b="1" dirty="0">
                          <a:effectLst/>
                        </a:rPr>
                        <a:t>Returns True if the file stream can be written to.</a:t>
                      </a:r>
                    </a:p>
                  </a:txBody>
                  <a:tcPr marL="66944" marR="66944" marT="33472" marB="33472" anchor="ctr">
                    <a:lnL>
                      <a:noFill/>
                    </a:lnL>
                    <a:lnR>
                      <a:noFill/>
                    </a:lnR>
                    <a:lnT>
                      <a:noFill/>
                    </a:lnT>
                    <a:lnB>
                      <a:noFill/>
                    </a:lnB>
                    <a:solidFill>
                      <a:srgbClr val="F8FAFF"/>
                    </a:solidFill>
                  </a:tcPr>
                </a:tc>
              </a:tr>
              <a:tr h="452129">
                <a:tc>
                  <a:txBody>
                    <a:bodyPr/>
                    <a:lstStyle/>
                    <a:p>
                      <a:r>
                        <a:rPr lang="en-US" sz="1400" b="1">
                          <a:effectLst/>
                        </a:rPr>
                        <a:t>write(</a:t>
                      </a:r>
                      <a:r>
                        <a:rPr lang="en-US" sz="1400" b="1" i="0">
                          <a:effectLst/>
                          <a:latin typeface="Droid Sans Mono"/>
                        </a:rPr>
                        <a:t>s</a:t>
                      </a:r>
                      <a:r>
                        <a:rPr lang="en-US" sz="1400" b="1">
                          <a:effectLst/>
                        </a:rPr>
                        <a:t>)</a:t>
                      </a:r>
                    </a:p>
                  </a:txBody>
                  <a:tcPr marL="66944" marR="66944" marT="33472" marB="33472" anchor="ctr">
                    <a:lnL>
                      <a:noFill/>
                    </a:lnL>
                    <a:lnR>
                      <a:noFill/>
                    </a:lnR>
                    <a:lnT>
                      <a:noFill/>
                    </a:lnT>
                    <a:lnB>
                      <a:noFill/>
                    </a:lnB>
                    <a:solidFill>
                      <a:srgbClr val="F8FAFF"/>
                    </a:solidFill>
                  </a:tcPr>
                </a:tc>
                <a:tc>
                  <a:txBody>
                    <a:bodyPr/>
                    <a:lstStyle/>
                    <a:p>
                      <a:r>
                        <a:rPr lang="en-GB" sz="1400" b="1">
                          <a:effectLst/>
                        </a:rPr>
                        <a:t>Writes the string </a:t>
                      </a:r>
                      <a:r>
                        <a:rPr lang="en-GB" sz="1400" b="1" i="0">
                          <a:effectLst/>
                          <a:latin typeface="Droid Sans Mono"/>
                        </a:rPr>
                        <a:t>s</a:t>
                      </a:r>
                      <a:r>
                        <a:rPr lang="en-GB" sz="1400" b="1">
                          <a:effectLst/>
                        </a:rPr>
                        <a:t> to the file and returns the number of characters written.</a:t>
                      </a:r>
                    </a:p>
                  </a:txBody>
                  <a:tcPr marL="66944" marR="66944" marT="33472" marB="33472" anchor="ctr">
                    <a:lnL>
                      <a:noFill/>
                    </a:lnL>
                    <a:lnR>
                      <a:noFill/>
                    </a:lnR>
                    <a:lnT>
                      <a:noFill/>
                    </a:lnT>
                    <a:lnB>
                      <a:noFill/>
                    </a:lnB>
                    <a:solidFill>
                      <a:srgbClr val="F8FAFF"/>
                    </a:solidFill>
                  </a:tcPr>
                </a:tc>
              </a:tr>
              <a:tr h="216235">
                <a:tc>
                  <a:txBody>
                    <a:bodyPr/>
                    <a:lstStyle/>
                    <a:p>
                      <a:r>
                        <a:rPr lang="en-US" sz="1400" b="1">
                          <a:effectLst/>
                        </a:rPr>
                        <a:t>writelines(</a:t>
                      </a:r>
                      <a:r>
                        <a:rPr lang="en-US" sz="1400" b="1" i="0">
                          <a:effectLst/>
                          <a:latin typeface="Droid Sans Mono"/>
                        </a:rPr>
                        <a:t>lines</a:t>
                      </a:r>
                      <a:r>
                        <a:rPr lang="en-US" sz="1400" b="1">
                          <a:effectLst/>
                        </a:rPr>
                        <a:t>)</a:t>
                      </a:r>
                    </a:p>
                  </a:txBody>
                  <a:tcPr marL="66944" marR="66944" marT="33472" marB="33472" anchor="ctr">
                    <a:lnL>
                      <a:noFill/>
                    </a:lnL>
                    <a:lnR>
                      <a:noFill/>
                    </a:lnR>
                    <a:lnT>
                      <a:noFill/>
                    </a:lnT>
                    <a:lnB>
                      <a:noFill/>
                    </a:lnB>
                    <a:solidFill>
                      <a:srgbClr val="F8FAFF"/>
                    </a:solidFill>
                  </a:tcPr>
                </a:tc>
                <a:tc>
                  <a:txBody>
                    <a:bodyPr/>
                    <a:lstStyle/>
                    <a:p>
                      <a:r>
                        <a:rPr lang="en-GB" sz="1400" b="1" dirty="0">
                          <a:effectLst/>
                        </a:rPr>
                        <a:t>Writes a list of </a:t>
                      </a:r>
                      <a:r>
                        <a:rPr lang="en-GB" sz="1400" b="1" i="0" dirty="0">
                          <a:effectLst/>
                          <a:latin typeface="Droid Sans Mono"/>
                        </a:rPr>
                        <a:t>lines</a:t>
                      </a:r>
                      <a:r>
                        <a:rPr lang="en-GB" sz="1400" b="1" dirty="0">
                          <a:effectLst/>
                        </a:rPr>
                        <a:t> to the file.</a:t>
                      </a:r>
                    </a:p>
                  </a:txBody>
                  <a:tcPr marL="66944" marR="66944" marT="33472" marB="33472" anchor="ctr">
                    <a:lnL>
                      <a:noFill/>
                    </a:lnL>
                    <a:lnR>
                      <a:noFill/>
                    </a:lnR>
                    <a:lnT>
                      <a:noFill/>
                    </a:lnT>
                    <a:lnB>
                      <a:noFill/>
                    </a:lnB>
                    <a:solidFill>
                      <a:srgbClr val="F8FAFF"/>
                    </a:solidFill>
                  </a:tcPr>
                </a:tc>
              </a:tr>
            </a:tbl>
          </a:graphicData>
        </a:graphic>
      </p:graphicFrame>
    </p:spTree>
    <p:extLst>
      <p:ext uri="{BB962C8B-B14F-4D97-AF65-F5344CB8AC3E}">
        <p14:creationId xmlns:p14="http://schemas.microsoft.com/office/powerpoint/2010/main" val="27325913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9952" y="540055"/>
            <a:ext cx="6096000" cy="3139321"/>
          </a:xfrm>
          <a:prstGeom prst="rect">
            <a:avLst/>
          </a:prstGeom>
        </p:spPr>
        <p:txBody>
          <a:bodyPr>
            <a:spAutoFit/>
          </a:bodyPr>
          <a:lstStyle/>
          <a:p>
            <a:r>
              <a:rPr lang="en-GB" b="1" dirty="0">
                <a:solidFill>
                  <a:srgbClr val="273239"/>
                </a:solidFill>
                <a:latin typeface="urw-din"/>
              </a:rPr>
              <a:t>r+:</a:t>
            </a:r>
            <a:r>
              <a:rPr lang="en-GB" dirty="0">
                <a:solidFill>
                  <a:srgbClr val="273239"/>
                </a:solidFill>
                <a:latin typeface="urw-din"/>
              </a:rPr>
              <a:t> Opens a file in read and write mode. File pointer starts at the beginning of the </a:t>
            </a:r>
            <a:r>
              <a:rPr lang="en-GB" dirty="0" smtClean="0">
                <a:solidFill>
                  <a:srgbClr val="273239"/>
                </a:solidFill>
                <a:latin typeface="urw-din"/>
              </a:rPr>
              <a:t>file</a:t>
            </a:r>
          </a:p>
          <a:p>
            <a:endParaRPr lang="en-GB" dirty="0">
              <a:solidFill>
                <a:srgbClr val="273239"/>
              </a:solidFill>
              <a:latin typeface="urw-din"/>
            </a:endParaRPr>
          </a:p>
          <a:p>
            <a:r>
              <a:rPr lang="en-GB" b="1" dirty="0"/>
              <a:t>w+:</a:t>
            </a:r>
            <a:r>
              <a:rPr lang="en-GB" dirty="0"/>
              <a:t> Opens a file in read and write mode. It creates a new file if it does not exist, if it exists, it erases the contents of the file and the file pointer starts from the beginning.</a:t>
            </a:r>
          </a:p>
          <a:p>
            <a:endParaRPr lang="en-GB" dirty="0" smtClean="0"/>
          </a:p>
          <a:p>
            <a:r>
              <a:rPr lang="en-GB" b="1" dirty="0" err="1"/>
              <a:t>rw</a:t>
            </a:r>
            <a:r>
              <a:rPr lang="en-GB" b="1" dirty="0"/>
              <a:t>+:</a:t>
            </a:r>
            <a:r>
              <a:rPr lang="en-GB" dirty="0"/>
              <a:t> Opens a file in read and write mode. File pointer starts at the beginning of the file. This mode does not exists in the PHP documentation but it works well.</a:t>
            </a:r>
          </a:p>
          <a:p>
            <a:endParaRPr lang="en-US" dirty="0"/>
          </a:p>
        </p:txBody>
      </p:sp>
    </p:spTree>
    <p:extLst>
      <p:ext uri="{BB962C8B-B14F-4D97-AF65-F5344CB8AC3E}">
        <p14:creationId xmlns:p14="http://schemas.microsoft.com/office/powerpoint/2010/main" val="1584633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04967"/>
            <a:ext cx="12192000" cy="5355312"/>
          </a:xfrm>
          <a:prstGeom prst="rect">
            <a:avLst/>
          </a:prstGeom>
          <a:noFill/>
        </p:spPr>
        <p:txBody>
          <a:bodyPr wrap="square" rtlCol="0">
            <a:spAutoFit/>
          </a:bodyPr>
          <a:lstStyle/>
          <a:p>
            <a:pPr algn="ctr"/>
            <a:r>
              <a:rPr lang="en-GB" dirty="0" smtClean="0"/>
              <a:t>JSON (Java Script object notation:</a:t>
            </a:r>
          </a:p>
          <a:p>
            <a:endParaRPr lang="en-GB" dirty="0"/>
          </a:p>
          <a:p>
            <a:pPr marL="285750" indent="-285750">
              <a:buFont typeface="Arial" panose="020B0604020202020204" pitchFamily="34" charset="0"/>
              <a:buChar char="•"/>
            </a:pPr>
            <a:r>
              <a:rPr lang="en-GB" dirty="0" smtClean="0"/>
              <a:t>JSON is data format  for storing and exchanging informations b/w two nodes…. When you have to exchange data b/w to nodes(server/client, </a:t>
            </a:r>
            <a:r>
              <a:rPr lang="en-GB" dirty="0" err="1" smtClean="0"/>
              <a:t>fornt</a:t>
            </a:r>
            <a:r>
              <a:rPr lang="en-GB" dirty="0" smtClean="0"/>
              <a:t> end and back end machines </a:t>
            </a:r>
            <a:r>
              <a:rPr lang="en-GB" dirty="0" err="1" smtClean="0"/>
              <a:t>etc</a:t>
            </a:r>
            <a:r>
              <a:rPr lang="en-GB" dirty="0" smtClean="0"/>
              <a:t>).Then we send data in JSON format because all languages understand JSON format.</a:t>
            </a:r>
          </a:p>
          <a:p>
            <a:pPr marL="285750" indent="-285750">
              <a:buFont typeface="Arial" panose="020B0604020202020204" pitchFamily="34" charset="0"/>
              <a:buChar char="•"/>
            </a:pPr>
            <a:r>
              <a:rPr lang="en-GB" dirty="0" smtClean="0"/>
              <a:t>Every language has libraries/module to parse and generate JSON </a:t>
            </a:r>
            <a:r>
              <a:rPr lang="en-GB" dirty="0" err="1" smtClean="0"/>
              <a:t>dataformat</a:t>
            </a:r>
            <a:r>
              <a:rPr lang="en-GB" dirty="0" smtClean="0"/>
              <a:t>.</a:t>
            </a:r>
          </a:p>
          <a:p>
            <a:pPr marL="285750" indent="-285750">
              <a:buFont typeface="Arial" panose="020B0604020202020204" pitchFamily="34" charset="0"/>
              <a:buChar char="•"/>
            </a:pPr>
            <a:r>
              <a:rPr lang="en-GB" dirty="0" smtClean="0"/>
              <a:t>JSON maintains  structure of the </a:t>
            </a:r>
            <a:r>
              <a:rPr lang="en-GB" dirty="0" err="1" smtClean="0"/>
              <a:t>data..Means</a:t>
            </a:r>
            <a:r>
              <a:rPr lang="en-GB" dirty="0" smtClean="0"/>
              <a:t> if you are saving/writing in a file in list/tuple/dictionary </a:t>
            </a:r>
            <a:r>
              <a:rPr lang="en-GB" dirty="0" err="1" smtClean="0"/>
              <a:t>format..the</a:t>
            </a:r>
            <a:r>
              <a:rPr lang="en-GB" dirty="0" smtClean="0"/>
              <a:t> data will be saved in the same format</a:t>
            </a:r>
          </a:p>
          <a:p>
            <a:pPr marL="285750" indent="-285750">
              <a:buFont typeface="Arial" panose="020B0604020202020204" pitchFamily="34" charset="0"/>
              <a:buChar char="•"/>
            </a:pPr>
            <a:r>
              <a:rPr lang="en-GB" dirty="0" smtClean="0"/>
              <a:t> </a:t>
            </a:r>
            <a:r>
              <a:rPr lang="en-GB" b="1" dirty="0" err="1" smtClean="0"/>
              <a:t>json</a:t>
            </a:r>
            <a:r>
              <a:rPr lang="en-GB" b="1" dirty="0" smtClean="0"/>
              <a:t> .dump </a:t>
            </a:r>
            <a:r>
              <a:rPr lang="en-GB" dirty="0" smtClean="0"/>
              <a:t>to convert python dictionary into </a:t>
            </a:r>
            <a:r>
              <a:rPr lang="en-GB" dirty="0" err="1" smtClean="0"/>
              <a:t>json</a:t>
            </a:r>
            <a:r>
              <a:rPr lang="en-GB" dirty="0" smtClean="0"/>
              <a:t> format (data will be stored in file)</a:t>
            </a:r>
          </a:p>
          <a:p>
            <a:pPr marL="285750" indent="-285750">
              <a:buFont typeface="Arial" panose="020B0604020202020204" pitchFamily="34" charset="0"/>
              <a:buChar char="•"/>
            </a:pPr>
            <a:r>
              <a:rPr lang="en-GB" dirty="0"/>
              <a:t> </a:t>
            </a:r>
            <a:r>
              <a:rPr lang="en-GB" b="1" dirty="0" err="1"/>
              <a:t>json</a:t>
            </a:r>
            <a:r>
              <a:rPr lang="en-GB" b="1" dirty="0"/>
              <a:t> .</a:t>
            </a:r>
            <a:r>
              <a:rPr lang="en-GB" b="1" dirty="0" smtClean="0"/>
              <a:t>dumps </a:t>
            </a:r>
            <a:r>
              <a:rPr lang="en-GB" dirty="0"/>
              <a:t>to convert python dictionary into </a:t>
            </a:r>
            <a:r>
              <a:rPr lang="en-GB" dirty="0" err="1"/>
              <a:t>json</a:t>
            </a:r>
            <a:r>
              <a:rPr lang="en-GB" dirty="0"/>
              <a:t> </a:t>
            </a:r>
            <a:r>
              <a:rPr lang="en-GB" dirty="0" smtClean="0"/>
              <a:t>format(to store the data into variable)</a:t>
            </a: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b="1" dirty="0" err="1" smtClean="0"/>
              <a:t>json.load</a:t>
            </a:r>
            <a:r>
              <a:rPr lang="en-GB" dirty="0" smtClean="0"/>
              <a:t> ..to parse data from the </a:t>
            </a:r>
            <a:r>
              <a:rPr lang="en-GB" dirty="0" err="1" smtClean="0"/>
              <a:t>json</a:t>
            </a:r>
            <a:r>
              <a:rPr lang="en-GB" dirty="0" smtClean="0"/>
              <a:t> file into Python dictionary.(data </a:t>
            </a:r>
            <a:r>
              <a:rPr lang="en-GB" dirty="0"/>
              <a:t>will </a:t>
            </a:r>
            <a:r>
              <a:rPr lang="en-GB" dirty="0" smtClean="0"/>
              <a:t>be fetched from file)</a:t>
            </a:r>
          </a:p>
          <a:p>
            <a:pPr marL="285750" indent="-285750">
              <a:buFont typeface="Arial" panose="020B0604020202020204" pitchFamily="34" charset="0"/>
              <a:buChar char="•"/>
            </a:pPr>
            <a:r>
              <a:rPr lang="en-GB" b="1" dirty="0" err="1" smtClean="0"/>
              <a:t>json.loads</a:t>
            </a:r>
            <a:r>
              <a:rPr lang="en-GB" dirty="0" smtClean="0"/>
              <a:t> </a:t>
            </a:r>
            <a:r>
              <a:rPr lang="en-GB" dirty="0"/>
              <a:t>..to parse data from the </a:t>
            </a:r>
            <a:r>
              <a:rPr lang="en-GB" dirty="0" err="1"/>
              <a:t>json</a:t>
            </a:r>
            <a:r>
              <a:rPr lang="en-GB" dirty="0"/>
              <a:t> file into Python dictionary</a:t>
            </a:r>
            <a:r>
              <a:rPr lang="en-GB" dirty="0" smtClean="0"/>
              <a:t>.(to fetch the data from variable)</a:t>
            </a:r>
            <a:endParaRPr lang="en-GB" dirty="0"/>
          </a:p>
          <a:p>
            <a:endParaRPr lang="en-GB" dirty="0" smtClean="0"/>
          </a:p>
          <a:p>
            <a:pPr marL="285750" indent="-285750">
              <a:buFont typeface="Arial" panose="020B0604020202020204" pitchFamily="34" charset="0"/>
              <a:buChar char="•"/>
            </a:pPr>
            <a:r>
              <a:rPr lang="en-GB" dirty="0" smtClean="0"/>
              <a:t>JSON is used to fetch data from Online APIs</a:t>
            </a:r>
          </a:p>
          <a:p>
            <a:pPr marL="285750" indent="-285750">
              <a:buFont typeface="Arial" panose="020B0604020202020204" pitchFamily="34" charset="0"/>
              <a:buChar char="•"/>
            </a:pPr>
            <a:r>
              <a:rPr lang="en-GB" dirty="0" smtClean="0"/>
              <a:t>JSON  data type is like Dictionary of Python.</a:t>
            </a:r>
          </a:p>
          <a:p>
            <a:pPr marL="285750" indent="-285750">
              <a:buFont typeface="Arial" panose="020B0604020202020204" pitchFamily="34" charset="0"/>
              <a:buChar char="•"/>
            </a:pPr>
            <a:endParaRPr lang="en-GB" dirty="0"/>
          </a:p>
          <a:p>
            <a:pPr marL="285750" indent="-285750" algn="just">
              <a:buFont typeface="Arial" panose="020B0604020202020204" pitchFamily="34" charset="0"/>
              <a:buChar char="•"/>
            </a:pPr>
            <a:endParaRPr lang="en-GB" dirty="0" smtClean="0"/>
          </a:p>
          <a:p>
            <a:endParaRPr lang="en-US" dirty="0"/>
          </a:p>
        </p:txBody>
      </p:sp>
    </p:spTree>
    <p:extLst>
      <p:ext uri="{BB962C8B-B14F-4D97-AF65-F5344CB8AC3E}">
        <p14:creationId xmlns:p14="http://schemas.microsoft.com/office/powerpoint/2010/main" val="311435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2154" y="0"/>
            <a:ext cx="8770961" cy="3416320"/>
          </a:xfrm>
          <a:prstGeom prst="rect">
            <a:avLst/>
          </a:prstGeom>
        </p:spPr>
        <p:txBody>
          <a:bodyPr wrap="square">
            <a:spAutoFit/>
          </a:bodyPr>
          <a:lstStyle/>
          <a:p>
            <a:r>
              <a:rPr lang="en-GB" dirty="0">
                <a:solidFill>
                  <a:srgbClr val="000000"/>
                </a:solidFill>
                <a:latin typeface="Verdana" panose="020B0604030504040204" pitchFamily="34" charset="0"/>
              </a:rPr>
              <a:t>You can convert Python objects of the following types, into JSON strings:</a:t>
            </a:r>
          </a:p>
          <a:p>
            <a:pPr>
              <a:buFont typeface="Arial" panose="020B0604020202020204" pitchFamily="34" charset="0"/>
              <a:buChar char="•"/>
            </a:pPr>
            <a:r>
              <a:rPr lang="en-GB" dirty="0" err="1">
                <a:solidFill>
                  <a:srgbClr val="000000"/>
                </a:solidFill>
                <a:latin typeface="Verdana" panose="020B0604030504040204" pitchFamily="34" charset="0"/>
              </a:rPr>
              <a:t>dict</a:t>
            </a:r>
            <a:endParaRPr lang="en-GB" dirty="0">
              <a:solidFill>
                <a:srgbClr val="000000"/>
              </a:solidFill>
              <a:latin typeface="Verdana" panose="020B0604030504040204" pitchFamily="34" charset="0"/>
            </a:endParaRPr>
          </a:p>
          <a:p>
            <a:pPr>
              <a:buFont typeface="Arial" panose="020B0604020202020204" pitchFamily="34" charset="0"/>
              <a:buChar char="•"/>
            </a:pPr>
            <a:r>
              <a:rPr lang="en-GB" dirty="0">
                <a:solidFill>
                  <a:srgbClr val="000000"/>
                </a:solidFill>
                <a:latin typeface="Verdana" panose="020B0604030504040204" pitchFamily="34" charset="0"/>
              </a:rPr>
              <a:t>list</a:t>
            </a:r>
          </a:p>
          <a:p>
            <a:pPr>
              <a:buFont typeface="Arial" panose="020B0604020202020204" pitchFamily="34" charset="0"/>
              <a:buChar char="•"/>
            </a:pPr>
            <a:r>
              <a:rPr lang="en-GB" dirty="0">
                <a:solidFill>
                  <a:srgbClr val="000000"/>
                </a:solidFill>
                <a:latin typeface="Verdana" panose="020B0604030504040204" pitchFamily="34" charset="0"/>
              </a:rPr>
              <a:t>tuple</a:t>
            </a:r>
          </a:p>
          <a:p>
            <a:pPr>
              <a:buFont typeface="Arial" panose="020B0604020202020204" pitchFamily="34" charset="0"/>
              <a:buChar char="•"/>
            </a:pPr>
            <a:r>
              <a:rPr lang="en-GB" dirty="0">
                <a:solidFill>
                  <a:srgbClr val="000000"/>
                </a:solidFill>
                <a:latin typeface="Verdana" panose="020B0604030504040204" pitchFamily="34" charset="0"/>
              </a:rPr>
              <a:t>string</a:t>
            </a:r>
          </a:p>
          <a:p>
            <a:pPr>
              <a:buFont typeface="Arial" panose="020B0604020202020204" pitchFamily="34" charset="0"/>
              <a:buChar char="•"/>
            </a:pPr>
            <a:r>
              <a:rPr lang="en-GB" dirty="0" err="1">
                <a:solidFill>
                  <a:srgbClr val="000000"/>
                </a:solidFill>
                <a:latin typeface="Verdana" panose="020B0604030504040204" pitchFamily="34" charset="0"/>
              </a:rPr>
              <a:t>int</a:t>
            </a:r>
            <a:endParaRPr lang="en-GB" dirty="0">
              <a:solidFill>
                <a:srgbClr val="000000"/>
              </a:solidFill>
              <a:latin typeface="Verdana" panose="020B0604030504040204" pitchFamily="34" charset="0"/>
            </a:endParaRPr>
          </a:p>
          <a:p>
            <a:pPr>
              <a:buFont typeface="Arial" panose="020B0604020202020204" pitchFamily="34" charset="0"/>
              <a:buChar char="•"/>
            </a:pPr>
            <a:r>
              <a:rPr lang="en-GB" dirty="0">
                <a:solidFill>
                  <a:srgbClr val="000000"/>
                </a:solidFill>
                <a:latin typeface="Verdana" panose="020B0604030504040204" pitchFamily="34" charset="0"/>
              </a:rPr>
              <a:t>float</a:t>
            </a:r>
          </a:p>
          <a:p>
            <a:pPr>
              <a:buFont typeface="Arial" panose="020B0604020202020204" pitchFamily="34" charset="0"/>
              <a:buChar char="•"/>
            </a:pPr>
            <a:r>
              <a:rPr lang="en-GB" dirty="0">
                <a:solidFill>
                  <a:srgbClr val="000000"/>
                </a:solidFill>
                <a:latin typeface="Verdana" panose="020B0604030504040204" pitchFamily="34" charset="0"/>
              </a:rPr>
              <a:t>True</a:t>
            </a:r>
          </a:p>
          <a:p>
            <a:pPr>
              <a:buFont typeface="Arial" panose="020B0604020202020204" pitchFamily="34" charset="0"/>
              <a:buChar char="•"/>
            </a:pPr>
            <a:r>
              <a:rPr lang="en-GB" dirty="0">
                <a:solidFill>
                  <a:srgbClr val="000000"/>
                </a:solidFill>
                <a:latin typeface="Verdana" panose="020B0604030504040204" pitchFamily="34" charset="0"/>
              </a:rPr>
              <a:t>False</a:t>
            </a:r>
          </a:p>
          <a:p>
            <a:pPr>
              <a:buFont typeface="Arial" panose="020B0604020202020204" pitchFamily="34" charset="0"/>
              <a:buChar char="•"/>
            </a:pPr>
            <a:r>
              <a:rPr lang="en-GB" dirty="0" smtClean="0">
                <a:solidFill>
                  <a:srgbClr val="000000"/>
                </a:solidFill>
                <a:latin typeface="Verdana" panose="020B0604030504040204" pitchFamily="34" charset="0"/>
              </a:rPr>
              <a:t>None</a:t>
            </a:r>
            <a:endParaRPr lang="en-GB" b="0" i="0" dirty="0">
              <a:solidFill>
                <a:srgbClr val="000000"/>
              </a:solidFill>
              <a:effectLst/>
              <a:latin typeface="Verdana" panose="020B0604030504040204" pitchFamily="34" charset="0"/>
            </a:endParaRPr>
          </a:p>
          <a:p>
            <a:pPr>
              <a:buFont typeface="Arial" panose="020B0604020202020204" pitchFamily="34" charset="0"/>
              <a:buChar char="•"/>
            </a:pPr>
            <a:r>
              <a:rPr lang="en-GB" dirty="0"/>
              <a:t>When you convert from Python to JSON, Python objects are converted into the JSON (JavaScript) equivalent</a:t>
            </a:r>
            <a:endParaRPr lang="en-GB" b="0" i="0" dirty="0">
              <a:solidFill>
                <a:srgbClr val="000000"/>
              </a:solidFill>
              <a:effectLst/>
              <a:latin typeface="Verdana" panose="020B0604030504040204" pitchFamily="34" charset="0"/>
            </a:endParaRPr>
          </a:p>
        </p:txBody>
      </p:sp>
      <p:sp>
        <p:nvSpPr>
          <p:cNvPr id="3" name="Rectangle 2"/>
          <p:cNvSpPr/>
          <p:nvPr/>
        </p:nvSpPr>
        <p:spPr>
          <a:xfrm>
            <a:off x="1614985" y="3306003"/>
            <a:ext cx="6096000" cy="3139321"/>
          </a:xfrm>
          <a:prstGeom prst="rect">
            <a:avLst/>
          </a:prstGeom>
        </p:spPr>
        <p:txBody>
          <a:bodyPr>
            <a:spAutoFit/>
          </a:bodyPr>
          <a:lstStyle/>
          <a:p>
            <a:r>
              <a:rPr lang="en-US" dirty="0">
                <a:solidFill>
                  <a:srgbClr val="0000CD"/>
                </a:solidFill>
                <a:latin typeface="Consolas" panose="020B0609020204030204" pitchFamily="49" charset="0"/>
              </a:rPr>
              <a:t>import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json</a:t>
            </a:r>
            <a:r>
              <a:rPr lang="en-US" dirty="0"/>
              <a:t/>
            </a:r>
            <a:br>
              <a:rPr lang="en-US" dirty="0"/>
            </a:br>
            <a:r>
              <a:rPr lang="en-US" dirty="0"/>
              <a:t/>
            </a:r>
            <a:br>
              <a:rPr lang="en-US" dirty="0"/>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json.dumps</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"John"</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"age"</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30</a:t>
            </a:r>
            <a:r>
              <a:rPr lang="en-US" dirty="0">
                <a:solidFill>
                  <a:srgbClr val="000000"/>
                </a:solidFill>
                <a:latin typeface="Consolas" panose="020B0609020204030204" pitchFamily="49" charset="0"/>
              </a:rPr>
              <a:t>}))</a:t>
            </a:r>
            <a:r>
              <a:rPr lang="en-US" dirty="0"/>
              <a:t/>
            </a:r>
            <a:br>
              <a:rPr lang="en-US" dirty="0"/>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json.dumps</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"apple"</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"bananas"</a:t>
            </a:r>
            <a:r>
              <a:rPr lang="en-US" dirty="0">
                <a:solidFill>
                  <a:srgbClr val="000000"/>
                </a:solidFill>
                <a:latin typeface="Consolas" panose="020B0609020204030204" pitchFamily="49" charset="0"/>
              </a:rPr>
              <a:t>]))</a:t>
            </a:r>
            <a:r>
              <a:rPr lang="en-US" dirty="0"/>
              <a:t/>
            </a:r>
            <a:br>
              <a:rPr lang="en-US" dirty="0"/>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json.dumps</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"apple"</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"bananas"</a:t>
            </a:r>
            <a:r>
              <a:rPr lang="en-US" dirty="0">
                <a:solidFill>
                  <a:srgbClr val="000000"/>
                </a:solidFill>
                <a:latin typeface="Consolas" panose="020B0609020204030204" pitchFamily="49" charset="0"/>
              </a:rPr>
              <a:t>)))</a:t>
            </a:r>
            <a:r>
              <a:rPr lang="en-US" dirty="0"/>
              <a:t/>
            </a:r>
            <a:br>
              <a:rPr lang="en-US" dirty="0"/>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json.dumps</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"hello"</a:t>
            </a:r>
            <a:r>
              <a:rPr lang="en-US" dirty="0">
                <a:solidFill>
                  <a:srgbClr val="000000"/>
                </a:solidFill>
                <a:latin typeface="Consolas" panose="020B0609020204030204" pitchFamily="49" charset="0"/>
              </a:rPr>
              <a:t>))</a:t>
            </a:r>
            <a:r>
              <a:rPr lang="en-US" dirty="0"/>
              <a:t/>
            </a:r>
            <a:br>
              <a:rPr lang="en-US" dirty="0"/>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json.dumps</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42</a:t>
            </a:r>
            <a:r>
              <a:rPr lang="en-US" dirty="0">
                <a:solidFill>
                  <a:srgbClr val="000000"/>
                </a:solidFill>
                <a:latin typeface="Consolas" panose="020B0609020204030204" pitchFamily="49" charset="0"/>
              </a:rPr>
              <a:t>))</a:t>
            </a:r>
            <a:r>
              <a:rPr lang="en-US" dirty="0"/>
              <a:t/>
            </a:r>
            <a:br>
              <a:rPr lang="en-US" dirty="0"/>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json.dumps</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31.76</a:t>
            </a:r>
            <a:r>
              <a:rPr lang="en-US" dirty="0">
                <a:solidFill>
                  <a:srgbClr val="000000"/>
                </a:solidFill>
                <a:latin typeface="Consolas" panose="020B0609020204030204" pitchFamily="49" charset="0"/>
              </a:rPr>
              <a:t>))</a:t>
            </a:r>
            <a:r>
              <a:rPr lang="en-US" dirty="0"/>
              <a:t/>
            </a:r>
            <a:br>
              <a:rPr lang="en-US" dirty="0"/>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json.dumps</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True</a:t>
            </a:r>
            <a:r>
              <a:rPr lang="en-US" dirty="0">
                <a:solidFill>
                  <a:srgbClr val="000000"/>
                </a:solidFill>
                <a:latin typeface="Consolas" panose="020B0609020204030204" pitchFamily="49" charset="0"/>
              </a:rPr>
              <a:t>))</a:t>
            </a:r>
            <a:r>
              <a:rPr lang="en-US" dirty="0"/>
              <a:t/>
            </a:r>
            <a:br>
              <a:rPr lang="en-US" dirty="0"/>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json.dumps</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False</a:t>
            </a:r>
            <a:r>
              <a:rPr lang="en-US" dirty="0">
                <a:solidFill>
                  <a:srgbClr val="000000"/>
                </a:solidFill>
                <a:latin typeface="Consolas" panose="020B0609020204030204" pitchFamily="49" charset="0"/>
              </a:rPr>
              <a:t>))</a:t>
            </a:r>
            <a:r>
              <a:rPr lang="en-US" dirty="0"/>
              <a:t/>
            </a:r>
            <a:br>
              <a:rPr lang="en-US" dirty="0"/>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json.dumps</a:t>
            </a:r>
            <a:r>
              <a:rPr lang="en-US" dirty="0">
                <a:solidFill>
                  <a:srgbClr val="000000"/>
                </a:solidFill>
                <a:latin typeface="Consolas" panose="020B0609020204030204" pitchFamily="49" charset="0"/>
              </a:rPr>
              <a:t>(None))</a:t>
            </a:r>
            <a:endParaRPr lang="en-US" dirty="0"/>
          </a:p>
        </p:txBody>
      </p:sp>
    </p:spTree>
    <p:extLst>
      <p:ext uri="{BB962C8B-B14F-4D97-AF65-F5344CB8AC3E}">
        <p14:creationId xmlns:p14="http://schemas.microsoft.com/office/powerpoint/2010/main" val="163362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33917" y="477672"/>
            <a:ext cx="1583141" cy="369332"/>
          </a:xfrm>
          <a:prstGeom prst="rect">
            <a:avLst/>
          </a:prstGeom>
          <a:noFill/>
        </p:spPr>
        <p:txBody>
          <a:bodyPr wrap="square" rtlCol="0">
            <a:spAutoFit/>
          </a:bodyPr>
          <a:lstStyle/>
          <a:p>
            <a:pPr algn="ctr"/>
            <a:r>
              <a:rPr lang="en-GB" b="1" u="sng" dirty="0" smtClean="0"/>
              <a:t>ANI</a:t>
            </a:r>
            <a:endParaRPr lang="en-US" b="1" u="sng" dirty="0"/>
          </a:p>
        </p:txBody>
      </p:sp>
      <p:sp>
        <p:nvSpPr>
          <p:cNvPr id="3" name="Curved Left Arrow 2"/>
          <p:cNvSpPr/>
          <p:nvPr/>
        </p:nvSpPr>
        <p:spPr>
          <a:xfrm>
            <a:off x="4353635" y="786010"/>
            <a:ext cx="1419368" cy="111827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Curved Right Arrow 3"/>
          <p:cNvSpPr/>
          <p:nvPr/>
        </p:nvSpPr>
        <p:spPr>
          <a:xfrm>
            <a:off x="6277971" y="662338"/>
            <a:ext cx="1419367" cy="124194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3971499" y="1904284"/>
            <a:ext cx="1487605" cy="369332"/>
          </a:xfrm>
          <a:prstGeom prst="rect">
            <a:avLst/>
          </a:prstGeom>
          <a:noFill/>
        </p:spPr>
        <p:txBody>
          <a:bodyPr wrap="square" rtlCol="0">
            <a:spAutoFit/>
          </a:bodyPr>
          <a:lstStyle/>
          <a:p>
            <a:r>
              <a:rPr lang="en-GB" dirty="0" smtClean="0"/>
              <a:t>ML</a:t>
            </a:r>
            <a:endParaRPr lang="en-US" dirty="0"/>
          </a:p>
        </p:txBody>
      </p:sp>
      <p:sp>
        <p:nvSpPr>
          <p:cNvPr id="6" name="TextBox 5"/>
          <p:cNvSpPr txBox="1"/>
          <p:nvPr/>
        </p:nvSpPr>
        <p:spPr>
          <a:xfrm>
            <a:off x="6817058" y="1904284"/>
            <a:ext cx="1084996" cy="369332"/>
          </a:xfrm>
          <a:prstGeom prst="rect">
            <a:avLst/>
          </a:prstGeom>
          <a:noFill/>
        </p:spPr>
        <p:txBody>
          <a:bodyPr wrap="square" rtlCol="0">
            <a:spAutoFit/>
          </a:bodyPr>
          <a:lstStyle/>
          <a:p>
            <a:r>
              <a:rPr lang="en-GB" dirty="0" smtClean="0"/>
              <a:t>DL</a:t>
            </a:r>
            <a:endParaRPr lang="en-US" dirty="0"/>
          </a:p>
        </p:txBody>
      </p:sp>
      <p:sp>
        <p:nvSpPr>
          <p:cNvPr id="7" name="Curved Left Arrow 6"/>
          <p:cNvSpPr/>
          <p:nvPr/>
        </p:nvSpPr>
        <p:spPr>
          <a:xfrm>
            <a:off x="2552131" y="2397288"/>
            <a:ext cx="1419368" cy="111827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Right Arrow 7"/>
          <p:cNvSpPr/>
          <p:nvPr/>
        </p:nvSpPr>
        <p:spPr>
          <a:xfrm>
            <a:off x="4449170" y="2273616"/>
            <a:ext cx="1419367" cy="124194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715904" y="3639234"/>
            <a:ext cx="791571" cy="368490"/>
          </a:xfrm>
          <a:prstGeom prst="rect">
            <a:avLst/>
          </a:prstGeom>
          <a:noFill/>
        </p:spPr>
        <p:txBody>
          <a:bodyPr wrap="square" rtlCol="0">
            <a:spAutoFit/>
          </a:bodyPr>
          <a:lstStyle/>
          <a:p>
            <a:r>
              <a:rPr lang="en-GB" dirty="0" smtClean="0"/>
              <a:t>SML</a:t>
            </a:r>
            <a:endParaRPr lang="en-US" dirty="0"/>
          </a:p>
        </p:txBody>
      </p:sp>
      <p:sp>
        <p:nvSpPr>
          <p:cNvPr id="10" name="TextBox 9"/>
          <p:cNvSpPr txBox="1"/>
          <p:nvPr/>
        </p:nvSpPr>
        <p:spPr>
          <a:xfrm>
            <a:off x="5397690" y="3639234"/>
            <a:ext cx="1276065" cy="368490"/>
          </a:xfrm>
          <a:prstGeom prst="rect">
            <a:avLst/>
          </a:prstGeom>
          <a:noFill/>
        </p:spPr>
        <p:txBody>
          <a:bodyPr wrap="square" rtlCol="0">
            <a:spAutoFit/>
          </a:bodyPr>
          <a:lstStyle/>
          <a:p>
            <a:r>
              <a:rPr lang="en-GB" dirty="0" smtClean="0"/>
              <a:t>UML</a:t>
            </a:r>
            <a:endParaRPr lang="en-US" dirty="0"/>
          </a:p>
        </p:txBody>
      </p:sp>
    </p:spTree>
    <p:extLst>
      <p:ext uri="{BB962C8B-B14F-4D97-AF65-F5344CB8AC3E}">
        <p14:creationId xmlns:p14="http://schemas.microsoft.com/office/powerpoint/2010/main" val="2096578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3762" y="150126"/>
            <a:ext cx="3671247" cy="369332"/>
          </a:xfrm>
          <a:prstGeom prst="rect">
            <a:avLst/>
          </a:prstGeom>
          <a:noFill/>
        </p:spPr>
        <p:txBody>
          <a:bodyPr wrap="square" rtlCol="0">
            <a:spAutoFit/>
          </a:bodyPr>
          <a:lstStyle/>
          <a:p>
            <a:r>
              <a:rPr lang="en-GB" dirty="0" smtClean="0"/>
              <a:t>Mode of  Translation Language</a:t>
            </a:r>
            <a:endParaRPr lang="en-US" dirty="0"/>
          </a:p>
        </p:txBody>
      </p:sp>
      <p:sp>
        <p:nvSpPr>
          <p:cNvPr id="3" name="TextBox 2"/>
          <p:cNvSpPr txBox="1"/>
          <p:nvPr/>
        </p:nvSpPr>
        <p:spPr>
          <a:xfrm>
            <a:off x="1569492" y="1275644"/>
            <a:ext cx="3234520" cy="1754326"/>
          </a:xfrm>
          <a:prstGeom prst="rect">
            <a:avLst/>
          </a:prstGeom>
          <a:noFill/>
        </p:spPr>
        <p:txBody>
          <a:bodyPr wrap="square" rtlCol="0">
            <a:spAutoFit/>
          </a:bodyPr>
          <a:lstStyle/>
          <a:p>
            <a:r>
              <a:rPr lang="en-GB" dirty="0" smtClean="0"/>
              <a:t>Compiler:</a:t>
            </a:r>
          </a:p>
          <a:p>
            <a:endParaRPr lang="en-GB" dirty="0"/>
          </a:p>
          <a:p>
            <a:r>
              <a:rPr lang="en-GB" dirty="0" smtClean="0"/>
              <a:t>Checks all code in one go and show all error in one go </a:t>
            </a:r>
            <a:r>
              <a:rPr lang="en-GB" dirty="0"/>
              <a:t>(if any) </a:t>
            </a:r>
            <a:endParaRPr lang="en-US" dirty="0"/>
          </a:p>
          <a:p>
            <a:endParaRPr lang="en-GB" dirty="0" smtClean="0"/>
          </a:p>
          <a:p>
            <a:r>
              <a:rPr lang="en-GB" dirty="0" smtClean="0"/>
              <a:t>C ,C+ is compiler bases</a:t>
            </a:r>
            <a:endParaRPr lang="en-US" dirty="0"/>
          </a:p>
        </p:txBody>
      </p:sp>
      <p:sp>
        <p:nvSpPr>
          <p:cNvPr id="4" name="TextBox 3"/>
          <p:cNvSpPr txBox="1"/>
          <p:nvPr/>
        </p:nvSpPr>
        <p:spPr>
          <a:xfrm>
            <a:off x="7629098" y="1063683"/>
            <a:ext cx="3698543" cy="2585323"/>
          </a:xfrm>
          <a:prstGeom prst="rect">
            <a:avLst/>
          </a:prstGeom>
          <a:noFill/>
        </p:spPr>
        <p:txBody>
          <a:bodyPr wrap="square" rtlCol="0">
            <a:spAutoFit/>
          </a:bodyPr>
          <a:lstStyle/>
          <a:p>
            <a:r>
              <a:rPr lang="en-GB" dirty="0" smtClean="0"/>
              <a:t>Interpreter</a:t>
            </a:r>
          </a:p>
          <a:p>
            <a:endParaRPr lang="en-GB" dirty="0"/>
          </a:p>
          <a:p>
            <a:r>
              <a:rPr lang="en-GB" dirty="0" smtClean="0"/>
              <a:t>Check code line by line and shows  error of single line (if any) …If there is any error in code…will not move/show the next error until the first one has resolved</a:t>
            </a:r>
          </a:p>
          <a:p>
            <a:endParaRPr lang="en-GB" dirty="0"/>
          </a:p>
          <a:p>
            <a:r>
              <a:rPr lang="en-GB" dirty="0" smtClean="0"/>
              <a:t>Python is interpreter based</a:t>
            </a:r>
            <a:endParaRPr lang="en-US" dirty="0"/>
          </a:p>
        </p:txBody>
      </p:sp>
    </p:spTree>
    <p:extLst>
      <p:ext uri="{BB962C8B-B14F-4D97-AF65-F5344CB8AC3E}">
        <p14:creationId xmlns:p14="http://schemas.microsoft.com/office/powerpoint/2010/main" val="2814249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12192" y="245660"/>
            <a:ext cx="3029802" cy="400110"/>
          </a:xfrm>
          <a:prstGeom prst="rect">
            <a:avLst/>
          </a:prstGeom>
          <a:noFill/>
        </p:spPr>
        <p:txBody>
          <a:bodyPr wrap="square" rtlCol="0">
            <a:spAutoFit/>
          </a:bodyPr>
          <a:lstStyle/>
          <a:p>
            <a:r>
              <a:rPr lang="en-GB" sz="2000" b="1" dirty="0" smtClean="0"/>
              <a:t>Data Types (TNNS MBBS</a:t>
            </a:r>
            <a:r>
              <a:rPr lang="en-GB" sz="2000" dirty="0" smtClean="0"/>
              <a:t>)</a:t>
            </a:r>
            <a:endParaRPr lang="en-US" sz="2000" dirty="0"/>
          </a:p>
        </p:txBody>
      </p:sp>
      <p:sp>
        <p:nvSpPr>
          <p:cNvPr id="3" name="TextBox 2"/>
          <p:cNvSpPr txBox="1"/>
          <p:nvPr/>
        </p:nvSpPr>
        <p:spPr>
          <a:xfrm>
            <a:off x="832512" y="955344"/>
            <a:ext cx="10426889" cy="2308324"/>
          </a:xfrm>
          <a:prstGeom prst="rect">
            <a:avLst/>
          </a:prstGeom>
          <a:noFill/>
        </p:spPr>
        <p:txBody>
          <a:bodyPr wrap="square" rtlCol="0">
            <a:spAutoFit/>
          </a:bodyPr>
          <a:lstStyle/>
          <a:p>
            <a:r>
              <a:rPr lang="en-GB" dirty="0" smtClean="0"/>
              <a:t>T = Text   (single, </a:t>
            </a:r>
            <a:r>
              <a:rPr lang="en-GB" dirty="0"/>
              <a:t>d</a:t>
            </a:r>
            <a:r>
              <a:rPr lang="en-GB" dirty="0" smtClean="0"/>
              <a:t>ouble, triple quotes)</a:t>
            </a:r>
          </a:p>
          <a:p>
            <a:r>
              <a:rPr lang="en-GB" dirty="0" smtClean="0"/>
              <a:t>N= Number  (Int, float, complex)</a:t>
            </a:r>
          </a:p>
          <a:p>
            <a:r>
              <a:rPr lang="en-GB" dirty="0" smtClean="0"/>
              <a:t>N= None</a:t>
            </a:r>
          </a:p>
          <a:p>
            <a:r>
              <a:rPr lang="en-GB" dirty="0" smtClean="0"/>
              <a:t>S= Sequence (List, Tuple, Range)</a:t>
            </a:r>
          </a:p>
          <a:p>
            <a:r>
              <a:rPr lang="en-GB" dirty="0" smtClean="0"/>
              <a:t>M=Mapping  (Dictionary)</a:t>
            </a:r>
          </a:p>
          <a:p>
            <a:r>
              <a:rPr lang="en-GB" dirty="0" smtClean="0"/>
              <a:t>B= Boolean (True, False)</a:t>
            </a:r>
          </a:p>
          <a:p>
            <a:r>
              <a:rPr lang="en-GB" dirty="0" smtClean="0"/>
              <a:t>B= Binary , Binary Array</a:t>
            </a:r>
          </a:p>
          <a:p>
            <a:r>
              <a:rPr lang="en-GB" dirty="0" smtClean="0"/>
              <a:t>S=Set, Frozen Set</a:t>
            </a:r>
            <a:endParaRPr lang="en-US" dirty="0"/>
          </a:p>
        </p:txBody>
      </p:sp>
      <p:sp>
        <p:nvSpPr>
          <p:cNvPr id="4" name="TextBox 3"/>
          <p:cNvSpPr txBox="1"/>
          <p:nvPr/>
        </p:nvSpPr>
        <p:spPr>
          <a:xfrm>
            <a:off x="3359625" y="3373187"/>
            <a:ext cx="4187587" cy="400110"/>
          </a:xfrm>
          <a:prstGeom prst="rect">
            <a:avLst/>
          </a:prstGeom>
          <a:noFill/>
        </p:spPr>
        <p:txBody>
          <a:bodyPr wrap="square" rtlCol="0">
            <a:spAutoFit/>
          </a:bodyPr>
          <a:lstStyle/>
          <a:p>
            <a:r>
              <a:rPr lang="en-GB" sz="2000" b="1" dirty="0" smtClean="0"/>
              <a:t>Operators Types (AAC LIMB</a:t>
            </a:r>
            <a:r>
              <a:rPr lang="en-GB" sz="2000" dirty="0" smtClean="0"/>
              <a:t>)</a:t>
            </a:r>
            <a:endParaRPr lang="en-US" sz="2000" dirty="0"/>
          </a:p>
        </p:txBody>
      </p:sp>
      <p:sp>
        <p:nvSpPr>
          <p:cNvPr id="5" name="TextBox 4"/>
          <p:cNvSpPr txBox="1"/>
          <p:nvPr/>
        </p:nvSpPr>
        <p:spPr>
          <a:xfrm>
            <a:off x="832511" y="3889612"/>
            <a:ext cx="6400802" cy="2308324"/>
          </a:xfrm>
          <a:prstGeom prst="rect">
            <a:avLst/>
          </a:prstGeom>
          <a:noFill/>
        </p:spPr>
        <p:txBody>
          <a:bodyPr wrap="square" rtlCol="0">
            <a:spAutoFit/>
          </a:bodyPr>
          <a:lstStyle/>
          <a:p>
            <a:r>
              <a:rPr lang="en-GB" dirty="0" smtClean="0"/>
              <a:t>A=Arithmetic   (+,  -,   *,   **,    /,    //,    % )</a:t>
            </a:r>
          </a:p>
          <a:p>
            <a:r>
              <a:rPr lang="en-GB" dirty="0" smtClean="0"/>
              <a:t>A=Assignment  (+= , -=,  *=,  /=,    //=,   %=,)</a:t>
            </a:r>
          </a:p>
          <a:p>
            <a:r>
              <a:rPr lang="en-GB" dirty="0" smtClean="0"/>
              <a:t>C=Comparison/Conditional  ( &gt;,  &lt;,   &gt;=,    &lt;=,    !=,    ==)</a:t>
            </a:r>
          </a:p>
          <a:p>
            <a:r>
              <a:rPr lang="en-GB" dirty="0" smtClean="0"/>
              <a:t>L= Logical    (and , or , not)</a:t>
            </a:r>
          </a:p>
          <a:p>
            <a:r>
              <a:rPr lang="en-GB" dirty="0" smtClean="0"/>
              <a:t>I=Identity (is,  is not)</a:t>
            </a:r>
          </a:p>
          <a:p>
            <a:r>
              <a:rPr lang="en-GB" dirty="0" smtClean="0"/>
              <a:t>M=Membership (in, not in)</a:t>
            </a:r>
          </a:p>
          <a:p>
            <a:r>
              <a:rPr lang="en-GB" dirty="0" smtClean="0"/>
              <a:t>B=Bitwise  (&amp;, </a:t>
            </a:r>
            <a:r>
              <a:rPr lang="en-GB" dirty="0"/>
              <a:t>|, </a:t>
            </a:r>
            <a:r>
              <a:rPr lang="en-GB" dirty="0" smtClean="0"/>
              <a:t>^(XOR) , &lt;&lt;,  &gt;&gt;,  ~ (NOT) </a:t>
            </a:r>
            <a:r>
              <a:rPr lang="en-GB" dirty="0"/>
              <a:t>at binary level and, or, not </a:t>
            </a:r>
            <a:r>
              <a:rPr lang="en-GB" dirty="0" smtClean="0"/>
              <a:t>)</a:t>
            </a:r>
            <a:endParaRPr lang="en-US" dirty="0"/>
          </a:p>
        </p:txBody>
      </p:sp>
      <p:pic>
        <p:nvPicPr>
          <p:cNvPr id="6" name="Picture 5"/>
          <p:cNvPicPr>
            <a:picLocks noChangeAspect="1"/>
          </p:cNvPicPr>
          <p:nvPr/>
        </p:nvPicPr>
        <p:blipFill>
          <a:blip r:embed="rId2"/>
          <a:stretch>
            <a:fillRect/>
          </a:stretch>
        </p:blipFill>
        <p:spPr>
          <a:xfrm>
            <a:off x="6608808" y="245660"/>
            <a:ext cx="3750412" cy="2937823"/>
          </a:xfrm>
          <a:prstGeom prst="rect">
            <a:avLst/>
          </a:prstGeom>
        </p:spPr>
      </p:pic>
      <p:sp>
        <p:nvSpPr>
          <p:cNvPr id="7" name="Rectangle 6"/>
          <p:cNvSpPr/>
          <p:nvPr/>
        </p:nvSpPr>
        <p:spPr>
          <a:xfrm>
            <a:off x="7547212" y="5736271"/>
            <a:ext cx="3548418" cy="923330"/>
          </a:xfrm>
          <a:prstGeom prst="rect">
            <a:avLst/>
          </a:prstGeom>
        </p:spPr>
        <p:txBody>
          <a:bodyPr wrap="square">
            <a:spAutoFit/>
          </a:bodyPr>
          <a:lstStyle/>
          <a:p>
            <a:r>
              <a:rPr lang="en-GB" dirty="0">
                <a:solidFill>
                  <a:schemeClr val="bg1">
                    <a:lumMod val="65000"/>
                  </a:schemeClr>
                </a:solidFill>
                <a:latin typeface="Verdana" panose="020B0604030504040204" pitchFamily="34" charset="0"/>
              </a:rPr>
              <a:t>Bitwise operators are used to compare (binary) numbers</a:t>
            </a:r>
            <a:endParaRPr lang="en-US" dirty="0">
              <a:solidFill>
                <a:schemeClr val="bg1">
                  <a:lumMod val="65000"/>
                </a:schemeClr>
              </a:solidFill>
            </a:endParaRPr>
          </a:p>
        </p:txBody>
      </p:sp>
      <p:sp>
        <p:nvSpPr>
          <p:cNvPr id="8" name="Rectangle 7"/>
          <p:cNvSpPr/>
          <p:nvPr/>
        </p:nvSpPr>
        <p:spPr>
          <a:xfrm>
            <a:off x="7018241" y="4222970"/>
            <a:ext cx="4882607" cy="1200329"/>
          </a:xfrm>
          <a:prstGeom prst="rect">
            <a:avLst/>
          </a:prstGeom>
        </p:spPr>
        <p:txBody>
          <a:bodyPr wrap="square">
            <a:spAutoFit/>
          </a:bodyPr>
          <a:lstStyle/>
          <a:p>
            <a:r>
              <a:rPr lang="en-GB" dirty="0">
                <a:solidFill>
                  <a:schemeClr val="bg1">
                    <a:lumMod val="65000"/>
                  </a:schemeClr>
                </a:solidFill>
                <a:latin typeface="Verdana" panose="020B0604030504040204" pitchFamily="34" charset="0"/>
              </a:rPr>
              <a:t>Identity operators are used to compare the objects, not if they are equal, but if they are actually the same object, with the same memory location:</a:t>
            </a:r>
            <a:endParaRPr lang="en-US" dirty="0">
              <a:solidFill>
                <a:schemeClr val="bg1">
                  <a:lumMod val="65000"/>
                </a:schemeClr>
              </a:solidFill>
            </a:endParaRPr>
          </a:p>
        </p:txBody>
      </p:sp>
    </p:spTree>
    <p:extLst>
      <p:ext uri="{BB962C8B-B14F-4D97-AF65-F5344CB8AC3E}">
        <p14:creationId xmlns:p14="http://schemas.microsoft.com/office/powerpoint/2010/main" val="1396008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91" y="191070"/>
            <a:ext cx="8557146" cy="1015663"/>
          </a:xfrm>
          <a:prstGeom prst="rect">
            <a:avLst/>
          </a:prstGeom>
          <a:noFill/>
        </p:spPr>
        <p:txBody>
          <a:bodyPr wrap="square" rtlCol="0">
            <a:spAutoFit/>
          </a:bodyPr>
          <a:lstStyle/>
          <a:p>
            <a:pPr algn="ctr"/>
            <a:r>
              <a:rPr lang="en-GB" sz="2400" b="1" dirty="0" smtClean="0"/>
              <a:t>ESCAPE Characters (\)</a:t>
            </a:r>
          </a:p>
          <a:p>
            <a:pPr algn="ctr"/>
            <a:r>
              <a:rPr lang="en-GB" dirty="0" smtClean="0"/>
              <a:t>Back slash(\) is special character which has special instruction…and there are different types of Special instruction. Mentioned after( \). For example, \n means go to new line.</a:t>
            </a:r>
          </a:p>
        </p:txBody>
      </p:sp>
      <p:sp>
        <p:nvSpPr>
          <p:cNvPr id="3" name="TextBox 2"/>
          <p:cNvSpPr txBox="1"/>
          <p:nvPr/>
        </p:nvSpPr>
        <p:spPr>
          <a:xfrm>
            <a:off x="436728" y="1569492"/>
            <a:ext cx="11423175" cy="3693319"/>
          </a:xfrm>
          <a:prstGeom prst="rect">
            <a:avLst/>
          </a:prstGeom>
          <a:noFill/>
        </p:spPr>
        <p:txBody>
          <a:bodyPr wrap="square" rtlCol="0">
            <a:spAutoFit/>
          </a:bodyPr>
          <a:lstStyle/>
          <a:p>
            <a:r>
              <a:rPr lang="en-GB" dirty="0" smtClean="0"/>
              <a:t>\n = New line</a:t>
            </a:r>
          </a:p>
          <a:p>
            <a:r>
              <a:rPr lang="en-GB" dirty="0" smtClean="0"/>
              <a:t>\t= tab  move the cursor to same line but with 4 spaces</a:t>
            </a:r>
          </a:p>
          <a:p>
            <a:r>
              <a:rPr lang="en-GB" dirty="0" smtClean="0"/>
              <a:t>\b= backspace</a:t>
            </a:r>
          </a:p>
          <a:p>
            <a:r>
              <a:rPr lang="en-GB" dirty="0" smtClean="0"/>
              <a:t>\f= form feed</a:t>
            </a:r>
          </a:p>
          <a:p>
            <a:r>
              <a:rPr lang="en-GB" dirty="0" smtClean="0"/>
              <a:t>\’= single quote</a:t>
            </a:r>
          </a:p>
          <a:p>
            <a:r>
              <a:rPr lang="en-GB" dirty="0" smtClean="0"/>
              <a:t>\\= backslash</a:t>
            </a:r>
            <a:endParaRPr lang="en-GB" dirty="0"/>
          </a:p>
          <a:p>
            <a:r>
              <a:rPr lang="en-GB" dirty="0"/>
              <a:t>\</a:t>
            </a:r>
            <a:r>
              <a:rPr lang="en-GB" dirty="0" err="1"/>
              <a:t>ooo</a:t>
            </a:r>
            <a:r>
              <a:rPr lang="en-GB" dirty="0"/>
              <a:t>= octal </a:t>
            </a:r>
            <a:r>
              <a:rPr lang="en-GB" dirty="0" smtClean="0"/>
              <a:t>value</a:t>
            </a:r>
            <a:endParaRPr lang="en-GB" dirty="0"/>
          </a:p>
          <a:p>
            <a:r>
              <a:rPr lang="en-GB" dirty="0"/>
              <a:t>\</a:t>
            </a:r>
            <a:r>
              <a:rPr lang="en-GB" dirty="0" err="1"/>
              <a:t>xhh</a:t>
            </a:r>
            <a:r>
              <a:rPr lang="en-GB" dirty="0"/>
              <a:t>= hex </a:t>
            </a:r>
            <a:endParaRPr lang="en-GB" dirty="0" smtClean="0"/>
          </a:p>
          <a:p>
            <a:pPr algn="r"/>
            <a:r>
              <a:rPr lang="en-GB" dirty="0">
                <a:solidFill>
                  <a:schemeClr val="bg1">
                    <a:lumMod val="75000"/>
                  </a:schemeClr>
                </a:solidFill>
              </a:rPr>
              <a:t>backslash followed by three integers will result in a octal value:</a:t>
            </a:r>
          </a:p>
          <a:p>
            <a:pPr algn="r"/>
            <a:r>
              <a:rPr lang="en-GB" dirty="0">
                <a:solidFill>
                  <a:schemeClr val="bg1">
                    <a:lumMod val="75000"/>
                  </a:schemeClr>
                </a:solidFill>
              </a:rPr>
              <a:t>txt = "\</a:t>
            </a:r>
            <a:r>
              <a:rPr lang="en-GB" dirty="0" smtClean="0">
                <a:solidFill>
                  <a:schemeClr val="bg1">
                    <a:lumMod val="75000"/>
                  </a:schemeClr>
                </a:solidFill>
              </a:rPr>
              <a:t>110\145\154\154\157“</a:t>
            </a:r>
          </a:p>
          <a:p>
            <a:pPr algn="just"/>
            <a:endParaRPr lang="en-GB" dirty="0">
              <a:solidFill>
                <a:schemeClr val="bg1">
                  <a:lumMod val="75000"/>
                </a:schemeClr>
              </a:solidFill>
            </a:endParaRPr>
          </a:p>
          <a:p>
            <a:pPr algn="r"/>
            <a:r>
              <a:rPr lang="en-GB" dirty="0" smtClean="0">
                <a:solidFill>
                  <a:schemeClr val="bg1">
                    <a:lumMod val="75000"/>
                  </a:schemeClr>
                </a:solidFill>
              </a:rPr>
              <a:t>A </a:t>
            </a:r>
            <a:r>
              <a:rPr lang="en-GB" dirty="0">
                <a:solidFill>
                  <a:schemeClr val="bg1">
                    <a:lumMod val="75000"/>
                  </a:schemeClr>
                </a:solidFill>
              </a:rPr>
              <a:t>backslash followed by an 'x' and a hex number represents a hex value:</a:t>
            </a:r>
          </a:p>
          <a:p>
            <a:pPr algn="r"/>
            <a:r>
              <a:rPr lang="en-GB" dirty="0">
                <a:solidFill>
                  <a:schemeClr val="bg1">
                    <a:lumMod val="75000"/>
                  </a:schemeClr>
                </a:solidFill>
              </a:rPr>
              <a:t>txt = "\x48\x65\x6c\x6c\x6f</a:t>
            </a:r>
            <a:r>
              <a:rPr lang="en-GB" dirty="0" smtClean="0">
                <a:solidFill>
                  <a:schemeClr val="bg1">
                    <a:lumMod val="75000"/>
                  </a:schemeClr>
                </a:solidFill>
              </a:rPr>
              <a:t>"</a:t>
            </a:r>
            <a:endParaRPr lang="en-GB" dirty="0">
              <a:solidFill>
                <a:schemeClr val="bg1">
                  <a:lumMod val="75000"/>
                </a:schemeClr>
              </a:solidFill>
            </a:endParaRPr>
          </a:p>
        </p:txBody>
      </p:sp>
    </p:spTree>
    <p:extLst>
      <p:ext uri="{BB962C8B-B14F-4D97-AF65-F5344CB8AC3E}">
        <p14:creationId xmlns:p14="http://schemas.microsoft.com/office/powerpoint/2010/main" val="1787353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29803" y="136478"/>
            <a:ext cx="5663821" cy="523220"/>
          </a:xfrm>
          <a:prstGeom prst="rect">
            <a:avLst/>
          </a:prstGeom>
          <a:noFill/>
        </p:spPr>
        <p:txBody>
          <a:bodyPr wrap="square" rtlCol="0">
            <a:spAutoFit/>
          </a:bodyPr>
          <a:lstStyle/>
          <a:p>
            <a:pPr algn="ctr"/>
            <a:r>
              <a:rPr lang="en-GB" sz="2800" dirty="0" smtClean="0"/>
              <a:t>Variables</a:t>
            </a:r>
            <a:endParaRPr lang="en-US" sz="2800" dirty="0"/>
          </a:p>
        </p:txBody>
      </p:sp>
      <p:sp>
        <p:nvSpPr>
          <p:cNvPr id="3" name="TextBox 2"/>
          <p:cNvSpPr txBox="1"/>
          <p:nvPr/>
        </p:nvSpPr>
        <p:spPr>
          <a:xfrm>
            <a:off x="1378424" y="659698"/>
            <a:ext cx="9785445" cy="2308324"/>
          </a:xfrm>
          <a:prstGeom prst="rect">
            <a:avLst/>
          </a:prstGeom>
          <a:noFill/>
        </p:spPr>
        <p:txBody>
          <a:bodyPr wrap="square" rtlCol="0">
            <a:spAutoFit/>
          </a:bodyPr>
          <a:lstStyle/>
          <a:p>
            <a:pPr marL="285750" indent="-285750">
              <a:buFont typeface="Arial" panose="020B0604020202020204" pitchFamily="34" charset="0"/>
              <a:buChar char="•"/>
            </a:pPr>
            <a:r>
              <a:rPr lang="en-GB" dirty="0" smtClean="0"/>
              <a:t>Also known as Identifiers</a:t>
            </a:r>
          </a:p>
          <a:p>
            <a:pPr marL="285750" indent="-285750">
              <a:buFont typeface="Arial" panose="020B0604020202020204" pitchFamily="34" charset="0"/>
              <a:buChar char="•"/>
            </a:pPr>
            <a:r>
              <a:rPr lang="en-GB" dirty="0" smtClean="0"/>
              <a:t>Variable are container to store value. In python , no need to define variable data type.</a:t>
            </a:r>
          </a:p>
          <a:p>
            <a:pPr marL="285750" indent="-285750">
              <a:buFont typeface="Arial" panose="020B0604020202020204" pitchFamily="34" charset="0"/>
              <a:buChar char="•"/>
            </a:pPr>
            <a:r>
              <a:rPr lang="en-GB" dirty="0"/>
              <a:t>t</a:t>
            </a:r>
            <a:r>
              <a:rPr lang="en-GB" dirty="0" smtClean="0"/>
              <a:t>ype command is used  to find date type</a:t>
            </a:r>
          </a:p>
          <a:p>
            <a:pPr marL="285750" indent="-285750">
              <a:buFont typeface="Arial" panose="020B0604020202020204" pitchFamily="34" charset="0"/>
              <a:buChar char="•"/>
            </a:pPr>
            <a:r>
              <a:rPr lang="en-GB" dirty="0" smtClean="0"/>
              <a:t>id command is used to find the address of variable in memory</a:t>
            </a:r>
          </a:p>
          <a:p>
            <a:pPr marL="285750" indent="-285750">
              <a:buFont typeface="Arial" panose="020B0604020202020204" pitchFamily="34" charset="0"/>
              <a:buChar char="•"/>
            </a:pPr>
            <a:endParaRPr lang="en-GB" dirty="0"/>
          </a:p>
          <a:p>
            <a:r>
              <a:rPr lang="en-GB" dirty="0" smtClean="0"/>
              <a:t>A= 90</a:t>
            </a:r>
          </a:p>
          <a:p>
            <a:r>
              <a:rPr lang="en-GB" dirty="0" smtClean="0"/>
              <a:t>Print(type(a))</a:t>
            </a:r>
          </a:p>
          <a:p>
            <a:r>
              <a:rPr lang="en-GB" dirty="0" smtClean="0"/>
              <a:t>Print(id(a))</a:t>
            </a:r>
            <a:endParaRPr lang="en-US" dirty="0"/>
          </a:p>
        </p:txBody>
      </p:sp>
      <p:sp>
        <p:nvSpPr>
          <p:cNvPr id="4" name="TextBox 3"/>
          <p:cNvSpPr txBox="1"/>
          <p:nvPr/>
        </p:nvSpPr>
        <p:spPr>
          <a:xfrm>
            <a:off x="2620371" y="2899053"/>
            <a:ext cx="6796585" cy="523220"/>
          </a:xfrm>
          <a:prstGeom prst="rect">
            <a:avLst/>
          </a:prstGeom>
          <a:noFill/>
        </p:spPr>
        <p:txBody>
          <a:bodyPr wrap="square" rtlCol="0">
            <a:spAutoFit/>
          </a:bodyPr>
          <a:lstStyle/>
          <a:p>
            <a:pPr algn="ctr"/>
            <a:r>
              <a:rPr lang="en-GB" sz="2800" dirty="0" smtClean="0"/>
              <a:t>Type Casting</a:t>
            </a:r>
            <a:endParaRPr lang="en-US" sz="2800" dirty="0"/>
          </a:p>
        </p:txBody>
      </p:sp>
      <p:sp>
        <p:nvSpPr>
          <p:cNvPr id="5" name="TextBox 4"/>
          <p:cNvSpPr txBox="1"/>
          <p:nvPr/>
        </p:nvSpPr>
        <p:spPr>
          <a:xfrm>
            <a:off x="1760560" y="3437662"/>
            <a:ext cx="7997588" cy="923330"/>
          </a:xfrm>
          <a:prstGeom prst="rect">
            <a:avLst/>
          </a:prstGeom>
          <a:noFill/>
        </p:spPr>
        <p:txBody>
          <a:bodyPr wrap="square" rtlCol="0">
            <a:spAutoFit/>
          </a:bodyPr>
          <a:lstStyle/>
          <a:p>
            <a:r>
              <a:rPr lang="en-GB" dirty="0" smtClean="0"/>
              <a:t>Change data type of a variable into other called Casting </a:t>
            </a:r>
          </a:p>
          <a:p>
            <a:r>
              <a:rPr lang="en-GB" dirty="0" smtClean="0"/>
              <a:t>We mask the data type with required data type</a:t>
            </a:r>
          </a:p>
          <a:p>
            <a:r>
              <a:rPr lang="en-GB" dirty="0" err="1" smtClean="0"/>
              <a:t>Int</a:t>
            </a:r>
            <a:r>
              <a:rPr lang="en-GB" dirty="0" smtClean="0"/>
              <a:t>(),float(), </a:t>
            </a:r>
            <a:r>
              <a:rPr lang="en-GB" dirty="0" err="1" smtClean="0"/>
              <a:t>str</a:t>
            </a:r>
            <a:r>
              <a:rPr lang="en-GB" dirty="0" smtClean="0"/>
              <a:t>(),bin(),list(),tuple(),set(),</a:t>
            </a:r>
            <a:r>
              <a:rPr lang="en-GB" dirty="0" err="1" smtClean="0"/>
              <a:t>dict</a:t>
            </a:r>
            <a:r>
              <a:rPr lang="en-GB" dirty="0" smtClean="0"/>
              <a:t>()  etc. commands can be used  </a:t>
            </a:r>
            <a:endParaRPr lang="en-US" dirty="0"/>
          </a:p>
        </p:txBody>
      </p:sp>
      <p:sp>
        <p:nvSpPr>
          <p:cNvPr id="6" name="TextBox 5"/>
          <p:cNvSpPr txBox="1"/>
          <p:nvPr/>
        </p:nvSpPr>
        <p:spPr>
          <a:xfrm>
            <a:off x="2463420" y="4311118"/>
            <a:ext cx="6796585" cy="523220"/>
          </a:xfrm>
          <a:prstGeom prst="rect">
            <a:avLst/>
          </a:prstGeom>
          <a:noFill/>
        </p:spPr>
        <p:txBody>
          <a:bodyPr wrap="square" rtlCol="0">
            <a:spAutoFit/>
          </a:bodyPr>
          <a:lstStyle/>
          <a:p>
            <a:pPr algn="ctr"/>
            <a:r>
              <a:rPr lang="en-GB" sz="2800" dirty="0" smtClean="0"/>
              <a:t>Multiline String</a:t>
            </a:r>
          </a:p>
        </p:txBody>
      </p:sp>
      <p:sp>
        <p:nvSpPr>
          <p:cNvPr id="7" name="TextBox 6"/>
          <p:cNvSpPr txBox="1"/>
          <p:nvPr/>
        </p:nvSpPr>
        <p:spPr>
          <a:xfrm>
            <a:off x="2217761" y="4873425"/>
            <a:ext cx="8106770" cy="2031325"/>
          </a:xfrm>
          <a:prstGeom prst="rect">
            <a:avLst/>
          </a:prstGeom>
          <a:noFill/>
        </p:spPr>
        <p:txBody>
          <a:bodyPr wrap="square" rtlCol="0">
            <a:spAutoFit/>
          </a:bodyPr>
          <a:lstStyle/>
          <a:p>
            <a:r>
              <a:rPr lang="en-GB" dirty="0" smtClean="0"/>
              <a:t>Insert triple quotes (double or single for multi line quotes.</a:t>
            </a:r>
          </a:p>
          <a:p>
            <a:endParaRPr lang="en-GB" dirty="0" smtClean="0"/>
          </a:p>
          <a:p>
            <a:r>
              <a:rPr lang="en-US" dirty="0"/>
              <a:t> = """</a:t>
            </a:r>
            <a:r>
              <a:rPr lang="en-US" dirty="0" err="1"/>
              <a:t>Lorem</a:t>
            </a:r>
            <a:r>
              <a:rPr lang="en-US" dirty="0"/>
              <a:t> </a:t>
            </a:r>
            <a:r>
              <a:rPr lang="en-US" dirty="0" err="1"/>
              <a:t>ipsum</a:t>
            </a:r>
            <a:r>
              <a:rPr lang="en-US" dirty="0"/>
              <a:t> dolor sit </a:t>
            </a:r>
            <a:r>
              <a:rPr lang="en-US" dirty="0" err="1"/>
              <a:t>amet</a:t>
            </a:r>
            <a:r>
              <a:rPr lang="en-US" dirty="0"/>
              <a:t>,</a:t>
            </a:r>
            <a:br>
              <a:rPr lang="en-US" dirty="0"/>
            </a:br>
            <a:r>
              <a:rPr lang="en-US" dirty="0" err="1"/>
              <a:t>consectetur</a:t>
            </a:r>
            <a:r>
              <a:rPr lang="en-US" dirty="0"/>
              <a:t> </a:t>
            </a:r>
            <a:r>
              <a:rPr lang="en-US" dirty="0" err="1"/>
              <a:t>adipiscing</a:t>
            </a:r>
            <a:r>
              <a:rPr lang="en-US" dirty="0"/>
              <a:t> </a:t>
            </a:r>
            <a:r>
              <a:rPr lang="en-US" dirty="0" err="1" smtClean="0"/>
              <a:t>elit</a:t>
            </a:r>
            <a:r>
              <a:rPr lang="en-US" dirty="0"/>
              <a:t> """</a:t>
            </a:r>
            <a:endParaRPr lang="en-GB" dirty="0" smtClean="0"/>
          </a:p>
          <a:p>
            <a:endParaRPr lang="en-GB" dirty="0" smtClean="0"/>
          </a:p>
          <a:p>
            <a:r>
              <a:rPr lang="en-US" dirty="0"/>
              <a:t>a = '''</a:t>
            </a:r>
            <a:r>
              <a:rPr lang="en-US" dirty="0" err="1"/>
              <a:t>Lorem</a:t>
            </a:r>
            <a:r>
              <a:rPr lang="en-US" dirty="0"/>
              <a:t> </a:t>
            </a:r>
            <a:r>
              <a:rPr lang="en-US" dirty="0" err="1"/>
              <a:t>ipsum</a:t>
            </a:r>
            <a:r>
              <a:rPr lang="en-US" dirty="0"/>
              <a:t> dolor sit </a:t>
            </a:r>
            <a:r>
              <a:rPr lang="en-US" dirty="0" err="1"/>
              <a:t>amet</a:t>
            </a:r>
            <a:r>
              <a:rPr lang="en-US" dirty="0"/>
              <a:t>,</a:t>
            </a:r>
            <a:br>
              <a:rPr lang="en-US" dirty="0"/>
            </a:br>
            <a:r>
              <a:rPr lang="en-US" dirty="0" err="1"/>
              <a:t>consectetur</a:t>
            </a:r>
            <a:r>
              <a:rPr lang="en-US" dirty="0"/>
              <a:t> </a:t>
            </a:r>
            <a:r>
              <a:rPr lang="en-US" dirty="0" err="1"/>
              <a:t>adipiscing</a:t>
            </a:r>
            <a:r>
              <a:rPr lang="en-US" dirty="0"/>
              <a:t> </a:t>
            </a:r>
            <a:r>
              <a:rPr lang="en-US" dirty="0" err="1" smtClean="0"/>
              <a:t>elit</a:t>
            </a:r>
            <a:r>
              <a:rPr lang="en-US" dirty="0"/>
              <a:t> </a:t>
            </a:r>
            <a:r>
              <a:rPr lang="en-US" dirty="0" smtClean="0"/>
              <a:t>'''</a:t>
            </a:r>
            <a:endParaRPr lang="en-US" dirty="0"/>
          </a:p>
        </p:txBody>
      </p:sp>
    </p:spTree>
    <p:extLst>
      <p:ext uri="{BB962C8B-B14F-4D97-AF65-F5344CB8AC3E}">
        <p14:creationId xmlns:p14="http://schemas.microsoft.com/office/powerpoint/2010/main" val="1618473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25087" y="136478"/>
            <a:ext cx="4885898" cy="461665"/>
          </a:xfrm>
          <a:prstGeom prst="rect">
            <a:avLst/>
          </a:prstGeom>
          <a:noFill/>
        </p:spPr>
        <p:txBody>
          <a:bodyPr wrap="square" rtlCol="0">
            <a:spAutoFit/>
          </a:bodyPr>
          <a:lstStyle/>
          <a:p>
            <a:pPr algn="ctr"/>
            <a:r>
              <a:rPr lang="en-GB" sz="2400" b="1" dirty="0" smtClean="0"/>
              <a:t>String Concatenation</a:t>
            </a:r>
            <a:endParaRPr lang="en-US" sz="2400" b="1" dirty="0"/>
          </a:p>
        </p:txBody>
      </p:sp>
      <p:sp>
        <p:nvSpPr>
          <p:cNvPr id="3" name="TextBox 2"/>
          <p:cNvSpPr txBox="1"/>
          <p:nvPr/>
        </p:nvSpPr>
        <p:spPr>
          <a:xfrm>
            <a:off x="668740" y="996286"/>
            <a:ext cx="8379726" cy="923330"/>
          </a:xfrm>
          <a:prstGeom prst="rect">
            <a:avLst/>
          </a:prstGeom>
          <a:noFill/>
        </p:spPr>
        <p:txBody>
          <a:bodyPr wrap="square" rtlCol="0">
            <a:spAutoFit/>
          </a:bodyPr>
          <a:lstStyle/>
          <a:p>
            <a:pPr marL="285750" indent="-285750">
              <a:buFont typeface="Arial" panose="020B0604020202020204" pitchFamily="34" charset="0"/>
              <a:buChar char="•"/>
            </a:pPr>
            <a:r>
              <a:rPr lang="en-GB" dirty="0" smtClean="0"/>
              <a:t>To combine/add two strings called string concatenation</a:t>
            </a:r>
          </a:p>
          <a:p>
            <a:pPr marL="285750" indent="-285750">
              <a:buFont typeface="Arial" panose="020B0604020202020204" pitchFamily="34" charset="0"/>
              <a:buChar char="•"/>
            </a:pPr>
            <a:r>
              <a:rPr lang="en-GB" dirty="0" smtClean="0"/>
              <a:t>Input value comes from input function is always string</a:t>
            </a:r>
          </a:p>
          <a:p>
            <a:pPr marL="285750" indent="-285750">
              <a:buFont typeface="Arial" panose="020B0604020202020204" pitchFamily="34" charset="0"/>
              <a:buChar char="•"/>
            </a:pPr>
            <a:endParaRPr lang="en-US" dirty="0"/>
          </a:p>
        </p:txBody>
      </p:sp>
      <p:sp>
        <p:nvSpPr>
          <p:cNvPr id="4" name="TextBox 3"/>
          <p:cNvSpPr txBox="1"/>
          <p:nvPr/>
        </p:nvSpPr>
        <p:spPr>
          <a:xfrm>
            <a:off x="3138985" y="2142699"/>
            <a:ext cx="4572000" cy="523220"/>
          </a:xfrm>
          <a:prstGeom prst="rect">
            <a:avLst/>
          </a:prstGeom>
          <a:noFill/>
        </p:spPr>
        <p:txBody>
          <a:bodyPr wrap="square" rtlCol="0">
            <a:spAutoFit/>
          </a:bodyPr>
          <a:lstStyle/>
          <a:p>
            <a:pPr algn="ctr"/>
            <a:r>
              <a:rPr lang="en-GB" sz="2800" b="1" dirty="0" smtClean="0"/>
              <a:t>String Formation</a:t>
            </a:r>
            <a:endParaRPr lang="en-US" sz="2800" b="1" dirty="0"/>
          </a:p>
        </p:txBody>
      </p:sp>
      <p:sp>
        <p:nvSpPr>
          <p:cNvPr id="5" name="TextBox 4"/>
          <p:cNvSpPr txBox="1"/>
          <p:nvPr/>
        </p:nvSpPr>
        <p:spPr>
          <a:xfrm>
            <a:off x="1255594" y="3057099"/>
            <a:ext cx="9048466" cy="923330"/>
          </a:xfrm>
          <a:prstGeom prst="rect">
            <a:avLst/>
          </a:prstGeom>
          <a:noFill/>
        </p:spPr>
        <p:txBody>
          <a:bodyPr wrap="square" rtlCol="0">
            <a:spAutoFit/>
          </a:bodyPr>
          <a:lstStyle/>
          <a:p>
            <a:pPr marL="285750" indent="-285750">
              <a:buFont typeface="Arial" panose="020B0604020202020204" pitchFamily="34" charset="0"/>
              <a:buChar char="•"/>
            </a:pPr>
            <a:r>
              <a:rPr lang="en-GB" dirty="0" smtClean="0"/>
              <a:t>More easier and simpler than string concatenation …also no need of type casting</a:t>
            </a:r>
          </a:p>
          <a:p>
            <a:pPr marL="285750" indent="-285750">
              <a:buFont typeface="Arial" panose="020B0604020202020204" pitchFamily="34" charset="0"/>
              <a:buChar char="•"/>
            </a:pPr>
            <a:r>
              <a:rPr lang="en-GB" dirty="0" smtClean="0"/>
              <a:t>Place holder {} is used in string formation. There are several ways of string formation like use format function, f method etc.</a:t>
            </a:r>
            <a:endParaRPr lang="en-US" dirty="0"/>
          </a:p>
        </p:txBody>
      </p:sp>
      <p:sp>
        <p:nvSpPr>
          <p:cNvPr id="6" name="TextBox 5"/>
          <p:cNvSpPr txBox="1"/>
          <p:nvPr/>
        </p:nvSpPr>
        <p:spPr>
          <a:xfrm>
            <a:off x="4783540" y="4371609"/>
            <a:ext cx="1992573" cy="646331"/>
          </a:xfrm>
          <a:prstGeom prst="rect">
            <a:avLst/>
          </a:prstGeom>
          <a:noFill/>
        </p:spPr>
        <p:txBody>
          <a:bodyPr wrap="square" rtlCol="0">
            <a:spAutoFit/>
          </a:bodyPr>
          <a:lstStyle/>
          <a:p>
            <a:r>
              <a:rPr lang="en-GB" sz="3600" b="1" dirty="0" smtClean="0"/>
              <a:t>STRING</a:t>
            </a:r>
          </a:p>
        </p:txBody>
      </p:sp>
      <p:sp>
        <p:nvSpPr>
          <p:cNvPr id="7" name="TextBox 6"/>
          <p:cNvSpPr txBox="1"/>
          <p:nvPr/>
        </p:nvSpPr>
        <p:spPr>
          <a:xfrm>
            <a:off x="1549021" y="5224454"/>
            <a:ext cx="8864221" cy="369332"/>
          </a:xfrm>
          <a:prstGeom prst="rect">
            <a:avLst/>
          </a:prstGeom>
          <a:noFill/>
        </p:spPr>
        <p:txBody>
          <a:bodyPr wrap="square" rtlCol="0">
            <a:spAutoFit/>
          </a:bodyPr>
          <a:lstStyle/>
          <a:p>
            <a:pPr marL="285750" indent="-285750">
              <a:buFont typeface="Arial" panose="020B0604020202020204" pitchFamily="34" charset="0"/>
              <a:buChar char="•"/>
            </a:pPr>
            <a:r>
              <a:rPr lang="en-GB" dirty="0" smtClean="0"/>
              <a:t>String is immutable</a:t>
            </a:r>
            <a:endParaRPr lang="en-US" dirty="0"/>
          </a:p>
        </p:txBody>
      </p:sp>
    </p:spTree>
    <p:extLst>
      <p:ext uri="{BB962C8B-B14F-4D97-AF65-F5344CB8AC3E}">
        <p14:creationId xmlns:p14="http://schemas.microsoft.com/office/powerpoint/2010/main" val="154844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49922" y="450376"/>
            <a:ext cx="1015021" cy="369332"/>
          </a:xfrm>
          <a:prstGeom prst="rect">
            <a:avLst/>
          </a:prstGeom>
          <a:noFill/>
        </p:spPr>
        <p:txBody>
          <a:bodyPr wrap="none" rtlCol="0">
            <a:spAutoFit/>
          </a:bodyPr>
          <a:lstStyle/>
          <a:p>
            <a:r>
              <a:rPr lang="en-GB" dirty="0" smtClean="0"/>
              <a:t>IF </a:t>
            </a:r>
            <a:r>
              <a:rPr lang="en-GB" dirty="0" err="1" smtClean="0"/>
              <a:t>Cluase</a:t>
            </a:r>
            <a:endParaRPr lang="en-US" dirty="0"/>
          </a:p>
        </p:txBody>
      </p:sp>
      <p:sp>
        <p:nvSpPr>
          <p:cNvPr id="4" name="TextBox 3"/>
          <p:cNvSpPr txBox="1"/>
          <p:nvPr/>
        </p:nvSpPr>
        <p:spPr>
          <a:xfrm>
            <a:off x="1624082" y="1201003"/>
            <a:ext cx="7069541" cy="2031325"/>
          </a:xfrm>
          <a:prstGeom prst="rect">
            <a:avLst/>
          </a:prstGeom>
          <a:noFill/>
        </p:spPr>
        <p:txBody>
          <a:bodyPr wrap="square" rtlCol="0">
            <a:spAutoFit/>
          </a:bodyPr>
          <a:lstStyle/>
          <a:p>
            <a:r>
              <a:rPr lang="en-GB" dirty="0" smtClean="0"/>
              <a:t>If –----      </a:t>
            </a:r>
            <a:r>
              <a:rPr lang="en-GB" dirty="0" err="1" smtClean="0"/>
              <a:t>elif</a:t>
            </a:r>
            <a:r>
              <a:rPr lang="en-GB" dirty="0" smtClean="0"/>
              <a:t>  ---------else</a:t>
            </a:r>
          </a:p>
          <a:p>
            <a:endParaRPr lang="en-GB" dirty="0"/>
          </a:p>
          <a:p>
            <a:r>
              <a:rPr lang="en-GB" dirty="0" smtClean="0"/>
              <a:t>You can use only IF statement</a:t>
            </a:r>
          </a:p>
          <a:p>
            <a:endParaRPr lang="en-GB" dirty="0" smtClean="0"/>
          </a:p>
          <a:p>
            <a:endParaRPr lang="en-GB" dirty="0" smtClean="0"/>
          </a:p>
          <a:p>
            <a:r>
              <a:rPr lang="en-GB" dirty="0" smtClean="0"/>
              <a:t>Nested Ifs = If inside if  --like “and” functionality</a:t>
            </a:r>
          </a:p>
          <a:p>
            <a:r>
              <a:rPr lang="en-GB" dirty="0" smtClean="0"/>
              <a:t>Multiple ifs= if along if – like “or” functionality</a:t>
            </a:r>
            <a:endParaRPr lang="en-US" dirty="0"/>
          </a:p>
        </p:txBody>
      </p:sp>
    </p:spTree>
    <p:extLst>
      <p:ext uri="{BB962C8B-B14F-4D97-AF65-F5344CB8AC3E}">
        <p14:creationId xmlns:p14="http://schemas.microsoft.com/office/powerpoint/2010/main" val="1280957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5711</TotalTime>
  <Words>2468</Words>
  <Application>Microsoft Office PowerPoint</Application>
  <PresentationFormat>Widescreen</PresentationFormat>
  <Paragraphs>333</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Calibri</vt:lpstr>
      <vt:lpstr>Calibri Light</vt:lpstr>
      <vt:lpstr>Consolas</vt:lpstr>
      <vt:lpstr>Droid Sans Mono</vt:lpstr>
      <vt:lpstr>Helvetica Neue</vt:lpstr>
      <vt:lpstr>system-ui</vt:lpstr>
      <vt:lpstr>urw-din</vt:lpstr>
      <vt:lpstr>var(--bs-font-monospace)</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Function--continued</vt:lpstr>
      <vt:lpstr>Module</vt:lpstr>
      <vt:lpstr>OOP</vt:lpstr>
      <vt:lpstr>Abstraction</vt:lpstr>
      <vt:lpstr>Instance Method, class Method, static method</vt:lpstr>
      <vt:lpstr>PowerPoint Presentation</vt:lpstr>
      <vt:lpstr>Iterators, Iterable Iterable:- if we can study the individual elements of data type separately then that data type is iterable. String, List, Tuple, set etc. and dictionary are iterable data types..We can run loop over iterable data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217</cp:revision>
  <dcterms:created xsi:type="dcterms:W3CDTF">2022-11-27T14:59:56Z</dcterms:created>
  <dcterms:modified xsi:type="dcterms:W3CDTF">2022-12-24T21:19:19Z</dcterms:modified>
</cp:coreProperties>
</file>