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70" d="100"/>
          <a:sy n="70"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46DF51-5A22-40A7-A8D2-4C17772EB9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64F9B-587B-44A6-BCEB-940B211A77E3}" type="slidenum">
              <a:rPr lang="en-US" smtClean="0"/>
              <a:t>‹#›</a:t>
            </a:fld>
            <a:endParaRPr lang="en-US"/>
          </a:p>
        </p:txBody>
      </p:sp>
    </p:spTree>
    <p:extLst>
      <p:ext uri="{BB962C8B-B14F-4D97-AF65-F5344CB8AC3E}">
        <p14:creationId xmlns:p14="http://schemas.microsoft.com/office/powerpoint/2010/main" val="1922043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46DF51-5A22-40A7-A8D2-4C17772EB9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64F9B-587B-44A6-BCEB-940B211A77E3}" type="slidenum">
              <a:rPr lang="en-US" smtClean="0"/>
              <a:t>‹#›</a:t>
            </a:fld>
            <a:endParaRPr lang="en-US"/>
          </a:p>
        </p:txBody>
      </p:sp>
    </p:spTree>
    <p:extLst>
      <p:ext uri="{BB962C8B-B14F-4D97-AF65-F5344CB8AC3E}">
        <p14:creationId xmlns:p14="http://schemas.microsoft.com/office/powerpoint/2010/main" val="102307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46DF51-5A22-40A7-A8D2-4C17772EB9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64F9B-587B-44A6-BCEB-940B211A77E3}" type="slidenum">
              <a:rPr lang="en-US" smtClean="0"/>
              <a:t>‹#›</a:t>
            </a:fld>
            <a:endParaRPr lang="en-US"/>
          </a:p>
        </p:txBody>
      </p:sp>
    </p:spTree>
    <p:extLst>
      <p:ext uri="{BB962C8B-B14F-4D97-AF65-F5344CB8AC3E}">
        <p14:creationId xmlns:p14="http://schemas.microsoft.com/office/powerpoint/2010/main" val="1837273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46DF51-5A22-40A7-A8D2-4C17772EB9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64F9B-587B-44A6-BCEB-940B211A77E3}" type="slidenum">
              <a:rPr lang="en-US" smtClean="0"/>
              <a:t>‹#›</a:t>
            </a:fld>
            <a:endParaRPr lang="en-US"/>
          </a:p>
        </p:txBody>
      </p:sp>
    </p:spTree>
    <p:extLst>
      <p:ext uri="{BB962C8B-B14F-4D97-AF65-F5344CB8AC3E}">
        <p14:creationId xmlns:p14="http://schemas.microsoft.com/office/powerpoint/2010/main" val="153497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46DF51-5A22-40A7-A8D2-4C17772EB92A}"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64F9B-587B-44A6-BCEB-940B211A77E3}" type="slidenum">
              <a:rPr lang="en-US" smtClean="0"/>
              <a:t>‹#›</a:t>
            </a:fld>
            <a:endParaRPr lang="en-US"/>
          </a:p>
        </p:txBody>
      </p:sp>
    </p:spTree>
    <p:extLst>
      <p:ext uri="{BB962C8B-B14F-4D97-AF65-F5344CB8AC3E}">
        <p14:creationId xmlns:p14="http://schemas.microsoft.com/office/powerpoint/2010/main" val="145848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46DF51-5A22-40A7-A8D2-4C17772EB92A}"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64F9B-587B-44A6-BCEB-940B211A77E3}" type="slidenum">
              <a:rPr lang="en-US" smtClean="0"/>
              <a:t>‹#›</a:t>
            </a:fld>
            <a:endParaRPr lang="en-US"/>
          </a:p>
        </p:txBody>
      </p:sp>
    </p:spTree>
    <p:extLst>
      <p:ext uri="{BB962C8B-B14F-4D97-AF65-F5344CB8AC3E}">
        <p14:creationId xmlns:p14="http://schemas.microsoft.com/office/powerpoint/2010/main" val="241399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46DF51-5A22-40A7-A8D2-4C17772EB92A}"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64F9B-587B-44A6-BCEB-940B211A77E3}" type="slidenum">
              <a:rPr lang="en-US" smtClean="0"/>
              <a:t>‹#›</a:t>
            </a:fld>
            <a:endParaRPr lang="en-US"/>
          </a:p>
        </p:txBody>
      </p:sp>
    </p:spTree>
    <p:extLst>
      <p:ext uri="{BB962C8B-B14F-4D97-AF65-F5344CB8AC3E}">
        <p14:creationId xmlns:p14="http://schemas.microsoft.com/office/powerpoint/2010/main" val="40197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46DF51-5A22-40A7-A8D2-4C17772EB92A}"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64F9B-587B-44A6-BCEB-940B211A77E3}" type="slidenum">
              <a:rPr lang="en-US" smtClean="0"/>
              <a:t>‹#›</a:t>
            </a:fld>
            <a:endParaRPr lang="en-US"/>
          </a:p>
        </p:txBody>
      </p:sp>
    </p:spTree>
    <p:extLst>
      <p:ext uri="{BB962C8B-B14F-4D97-AF65-F5344CB8AC3E}">
        <p14:creationId xmlns:p14="http://schemas.microsoft.com/office/powerpoint/2010/main" val="206352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6DF51-5A22-40A7-A8D2-4C17772EB92A}"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64F9B-587B-44A6-BCEB-940B211A77E3}" type="slidenum">
              <a:rPr lang="en-US" smtClean="0"/>
              <a:t>‹#›</a:t>
            </a:fld>
            <a:endParaRPr lang="en-US"/>
          </a:p>
        </p:txBody>
      </p:sp>
    </p:spTree>
    <p:extLst>
      <p:ext uri="{BB962C8B-B14F-4D97-AF65-F5344CB8AC3E}">
        <p14:creationId xmlns:p14="http://schemas.microsoft.com/office/powerpoint/2010/main" val="236138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46DF51-5A22-40A7-A8D2-4C17772EB92A}"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64F9B-587B-44A6-BCEB-940B211A77E3}" type="slidenum">
              <a:rPr lang="en-US" smtClean="0"/>
              <a:t>‹#›</a:t>
            </a:fld>
            <a:endParaRPr lang="en-US"/>
          </a:p>
        </p:txBody>
      </p:sp>
    </p:spTree>
    <p:extLst>
      <p:ext uri="{BB962C8B-B14F-4D97-AF65-F5344CB8AC3E}">
        <p14:creationId xmlns:p14="http://schemas.microsoft.com/office/powerpoint/2010/main" val="26378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46DF51-5A22-40A7-A8D2-4C17772EB92A}"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64F9B-587B-44A6-BCEB-940B211A77E3}" type="slidenum">
              <a:rPr lang="en-US" smtClean="0"/>
              <a:t>‹#›</a:t>
            </a:fld>
            <a:endParaRPr lang="en-US"/>
          </a:p>
        </p:txBody>
      </p:sp>
    </p:spTree>
    <p:extLst>
      <p:ext uri="{BB962C8B-B14F-4D97-AF65-F5344CB8AC3E}">
        <p14:creationId xmlns:p14="http://schemas.microsoft.com/office/powerpoint/2010/main" val="16367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6DF51-5A22-40A7-A8D2-4C17772EB92A}" type="datetimeFigureOut">
              <a:rPr lang="en-US" smtClean="0"/>
              <a:t>1/10/2023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64F9B-587B-44A6-BCEB-940B211A77E3}" type="slidenum">
              <a:rPr lang="en-US" smtClean="0"/>
              <a:t>‹#›</a:t>
            </a:fld>
            <a:endParaRPr lang="en-US"/>
          </a:p>
        </p:txBody>
      </p:sp>
    </p:spTree>
    <p:extLst>
      <p:ext uri="{BB962C8B-B14F-4D97-AF65-F5344CB8AC3E}">
        <p14:creationId xmlns:p14="http://schemas.microsoft.com/office/powerpoint/2010/main" val="4019063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7646" y="136477"/>
            <a:ext cx="9144000" cy="562045"/>
          </a:xfrm>
        </p:spPr>
        <p:txBody>
          <a:bodyPr>
            <a:normAutofit/>
          </a:bodyPr>
          <a:lstStyle/>
          <a:p>
            <a:r>
              <a:rPr lang="en-GB" sz="3200" dirty="0" smtClean="0"/>
              <a:t>What is VCS(Version control System)</a:t>
            </a:r>
            <a:endParaRPr lang="en-US" sz="3200" dirty="0"/>
          </a:p>
        </p:txBody>
      </p:sp>
      <p:sp>
        <p:nvSpPr>
          <p:cNvPr id="3" name="Subtitle 2"/>
          <p:cNvSpPr>
            <a:spLocks noGrp="1"/>
          </p:cNvSpPr>
          <p:nvPr>
            <p:ph type="subTitle" idx="1"/>
          </p:nvPr>
        </p:nvSpPr>
        <p:spPr>
          <a:xfrm>
            <a:off x="222911" y="698522"/>
            <a:ext cx="11773469" cy="3249138"/>
          </a:xfrm>
        </p:spPr>
        <p:txBody>
          <a:bodyPr>
            <a:normAutofit fontScale="62500" lnSpcReduction="20000"/>
          </a:bodyPr>
          <a:lstStyle/>
          <a:p>
            <a:pPr marL="342900" indent="-342900" algn="l">
              <a:buFont typeface="Arial" panose="020B0604020202020204" pitchFamily="34" charset="0"/>
              <a:buChar char="•"/>
            </a:pPr>
            <a:r>
              <a:rPr lang="en-GB" dirty="0" smtClean="0"/>
              <a:t>To keep track of changes (when ,where and who) made in a file, document, application code , computer programs etc. we use VCS.</a:t>
            </a:r>
          </a:p>
          <a:p>
            <a:pPr marL="342900" indent="-342900" algn="l">
              <a:buFont typeface="Arial" panose="020B0604020202020204" pitchFamily="34" charset="0"/>
              <a:buChar char="•"/>
            </a:pPr>
            <a:r>
              <a:rPr lang="en-GB" dirty="0" smtClean="0"/>
              <a:t>VCS(Version control system is independent of technology/project/framework etc.</a:t>
            </a:r>
          </a:p>
          <a:p>
            <a:pPr marL="342900" indent="-342900" algn="l">
              <a:buFont typeface="Arial" panose="020B0604020202020204" pitchFamily="34" charset="0"/>
              <a:buChar char="•"/>
            </a:pPr>
            <a:r>
              <a:rPr lang="en-GB" dirty="0" smtClean="0"/>
              <a:t>If you are working as a team then VCS is more in picture for collaboration.</a:t>
            </a:r>
          </a:p>
          <a:p>
            <a:pPr marL="342900" indent="-342900" algn="l">
              <a:buFont typeface="Arial" panose="020B0604020202020204" pitchFamily="34" charset="0"/>
              <a:buChar char="•"/>
            </a:pPr>
            <a:r>
              <a:rPr lang="en-GB" dirty="0" smtClean="0"/>
              <a:t>VCS allows you to merge all changes into one common version.</a:t>
            </a:r>
          </a:p>
          <a:p>
            <a:pPr marL="342900" indent="-342900" algn="l">
              <a:buFont typeface="Arial" panose="020B0604020202020204" pitchFamily="34" charset="0"/>
              <a:buChar char="•"/>
            </a:pPr>
            <a:r>
              <a:rPr lang="en-GB" dirty="0" smtClean="0"/>
              <a:t>Save different version of your projects</a:t>
            </a:r>
          </a:p>
          <a:p>
            <a:pPr marL="342900" indent="-342900" algn="l">
              <a:buFont typeface="Arial" panose="020B0604020202020204" pitchFamily="34" charset="0"/>
              <a:buChar char="•"/>
            </a:pPr>
            <a:r>
              <a:rPr lang="en-GB" dirty="0" smtClean="0"/>
              <a:t>Allows you to restore previous version if required.</a:t>
            </a:r>
          </a:p>
          <a:p>
            <a:pPr marL="342900" indent="-342900" algn="l">
              <a:buFont typeface="Arial" panose="020B0604020202020204" pitchFamily="34" charset="0"/>
              <a:buChar char="•"/>
            </a:pPr>
            <a:r>
              <a:rPr lang="en-GB" dirty="0" smtClean="0"/>
              <a:t>Easy detection of bugs</a:t>
            </a:r>
          </a:p>
          <a:p>
            <a:pPr marL="342900" indent="-342900" algn="l">
              <a:buFont typeface="Arial" panose="020B0604020202020204" pitchFamily="34" charset="0"/>
              <a:buChar char="•"/>
            </a:pPr>
            <a:r>
              <a:rPr lang="en-GB" dirty="0" smtClean="0"/>
              <a:t>VCS is also known as Revision Control or Source control system</a:t>
            </a:r>
          </a:p>
          <a:p>
            <a:pPr marL="342900" indent="-342900" algn="l">
              <a:buFont typeface="Arial" panose="020B0604020202020204" pitchFamily="34" charset="0"/>
              <a:buChar char="•"/>
            </a:pPr>
            <a:r>
              <a:rPr lang="en-GB" dirty="0" smtClean="0"/>
              <a:t>You can restore previous version of </a:t>
            </a:r>
            <a:r>
              <a:rPr lang="en-GB" dirty="0"/>
              <a:t>c</a:t>
            </a:r>
            <a:r>
              <a:rPr lang="en-GB" dirty="0" smtClean="0"/>
              <a:t>odes, can identify error in code easily using VCS</a:t>
            </a:r>
          </a:p>
          <a:p>
            <a:pPr marL="342900" indent="-342900" algn="l">
              <a:buFont typeface="Arial" panose="020B0604020202020204" pitchFamily="34" charset="0"/>
              <a:buChar char="•"/>
            </a:pPr>
            <a:r>
              <a:rPr lang="en-GB" dirty="0" smtClean="0"/>
              <a:t>VCS provides backup of codes. If central server is down then </a:t>
            </a:r>
            <a:r>
              <a:rPr lang="en-GB" dirty="0" err="1" smtClean="0"/>
              <a:t>evey</a:t>
            </a:r>
            <a:r>
              <a:rPr lang="en-GB" dirty="0" smtClean="0"/>
              <a:t> individual also has copy of the code and you can made his PC as server to run the application</a:t>
            </a:r>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endParaRPr lang="en-GB" dirty="0" smtClean="0"/>
          </a:p>
          <a:p>
            <a:pPr algn="l"/>
            <a:endParaRPr lang="en-GB" dirty="0" smtClean="0"/>
          </a:p>
          <a:p>
            <a:pPr algn="l"/>
            <a:endParaRPr lang="en-US" dirty="0"/>
          </a:p>
        </p:txBody>
      </p:sp>
    </p:spTree>
    <p:extLst>
      <p:ext uri="{BB962C8B-B14F-4D97-AF65-F5344CB8AC3E}">
        <p14:creationId xmlns:p14="http://schemas.microsoft.com/office/powerpoint/2010/main" val="400849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82791"/>
          </a:xfrm>
        </p:spPr>
        <p:txBody>
          <a:bodyPr>
            <a:normAutofit/>
          </a:bodyPr>
          <a:lstStyle/>
          <a:p>
            <a:r>
              <a:rPr lang="en-GB" dirty="0" smtClean="0"/>
              <a:t>STASH: </a:t>
            </a:r>
            <a:br>
              <a:rPr lang="en-GB" dirty="0" smtClean="0"/>
            </a:br>
            <a:r>
              <a:rPr lang="en-GB" sz="1600" dirty="0" smtClean="0"/>
              <a:t>commits save changes permanently while stash save changes temporarily. Its like clip board where you can save your code temporarily without commenting.</a:t>
            </a:r>
            <a:br>
              <a:rPr lang="en-GB" sz="1600" dirty="0" smtClean="0"/>
            </a:br>
            <a:r>
              <a:rPr lang="en-GB" sz="1600" dirty="0" smtClean="0"/>
              <a:t>If you have to switch from one branch to </a:t>
            </a:r>
            <a:r>
              <a:rPr lang="en-GB" sz="1600" dirty="0" err="1" smtClean="0"/>
              <a:t>another..you</a:t>
            </a:r>
            <a:r>
              <a:rPr lang="en-GB" sz="1600" dirty="0" smtClean="0"/>
              <a:t> have to commit all you changes else your changes will lost. So you need to save all changes in way that can be used later. </a:t>
            </a:r>
            <a:br>
              <a:rPr lang="en-GB" sz="1600" dirty="0" smtClean="0"/>
            </a:br>
            <a:r>
              <a:rPr lang="en-GB" sz="1600" dirty="0" smtClean="0"/>
              <a:t>STASH comes then in the picture. Save you code at stash (clipboard) without committing.</a:t>
            </a:r>
            <a:br>
              <a:rPr lang="en-GB" sz="1600" dirty="0" smtClean="0"/>
            </a:br>
            <a:r>
              <a:rPr lang="en-GB" sz="1600" dirty="0" smtClean="0"/>
              <a:t>STASH is temporary place in git which store info for long period</a:t>
            </a:r>
            <a:endParaRPr lang="en-US" sz="1600" dirty="0"/>
          </a:p>
        </p:txBody>
      </p:sp>
    </p:spTree>
    <p:extLst>
      <p:ext uri="{BB962C8B-B14F-4D97-AF65-F5344CB8AC3E}">
        <p14:creationId xmlns:p14="http://schemas.microsoft.com/office/powerpoint/2010/main" val="93150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609" y="286604"/>
            <a:ext cx="10844284" cy="6571396"/>
          </a:xfrm>
        </p:spPr>
        <p:txBody>
          <a:bodyPr>
            <a:normAutofit/>
          </a:bodyPr>
          <a:lstStyle/>
          <a:p>
            <a:r>
              <a:rPr lang="en-GB" dirty="0" smtClean="0"/>
              <a:t>Remote Repo:: </a:t>
            </a:r>
            <a:r>
              <a:rPr lang="en-GB" sz="2000" dirty="0" smtClean="0"/>
              <a:t>Local repo reside on local machine which can’t be accessible to your teammate. Remote repos are hosted on server which are accessible to team mates.</a:t>
            </a:r>
            <a:br>
              <a:rPr lang="en-GB" sz="2000" dirty="0" smtClean="0"/>
            </a:br>
            <a:r>
              <a:rPr lang="en-GB" sz="2000" dirty="0" smtClean="0"/>
              <a:t>You can make your own server but you have to manage, maintain this sever then which is expensive</a:t>
            </a:r>
            <a:br>
              <a:rPr lang="en-GB" sz="2000" dirty="0" smtClean="0"/>
            </a:br>
            <a:r>
              <a:rPr lang="en-GB" sz="2000" dirty="0" err="1" smtClean="0"/>
              <a:t>GItHUB</a:t>
            </a:r>
            <a:r>
              <a:rPr lang="en-GB" sz="2000" dirty="0" smtClean="0"/>
              <a:t> is online service for remote Repo. You may use other server like </a:t>
            </a:r>
            <a:r>
              <a:rPr lang="en-GB" sz="2000" dirty="0" err="1" smtClean="0"/>
              <a:t>gitlab</a:t>
            </a:r>
            <a:r>
              <a:rPr lang="en-GB" sz="2000" dirty="0" smtClean="0"/>
              <a:t> etc.</a:t>
            </a:r>
            <a:br>
              <a:rPr lang="en-GB" sz="2000" dirty="0" smtClean="0"/>
            </a:br>
            <a:r>
              <a:rPr lang="en-GB" sz="2000" dirty="0" err="1" smtClean="0"/>
              <a:t>Github</a:t>
            </a:r>
            <a:r>
              <a:rPr lang="en-GB" sz="2000" dirty="0" smtClean="0"/>
              <a:t> acts like back </a:t>
            </a:r>
            <a:br>
              <a:rPr lang="en-GB" sz="2000" dirty="0" smtClean="0"/>
            </a:br>
            <a:r>
              <a:rPr lang="en-GB" sz="2000" dirty="0" smtClean="0"/>
              <a:t>..You can change online code/files at remote </a:t>
            </a:r>
            <a:r>
              <a:rPr lang="en-GB" sz="2000" dirty="0" err="1" smtClean="0"/>
              <a:t>Repo..but</a:t>
            </a:r>
            <a:r>
              <a:rPr lang="en-GB" sz="2000" dirty="0" smtClean="0"/>
              <a:t> its not standard practice..</a:t>
            </a:r>
            <a:br>
              <a:rPr lang="en-GB" sz="2000" dirty="0" smtClean="0"/>
            </a:br>
            <a:r>
              <a:rPr lang="en-GB" sz="2000" dirty="0"/>
              <a:t/>
            </a:r>
            <a:br>
              <a:rPr lang="en-GB" sz="2000" dirty="0"/>
            </a:br>
            <a:r>
              <a:rPr lang="en-GB" sz="2000" dirty="0" smtClean="0"/>
              <a:t>Generally Remote repository name is</a:t>
            </a:r>
            <a:r>
              <a:rPr lang="en-GB" sz="2000" b="1" dirty="0" smtClean="0"/>
              <a:t> origin </a:t>
            </a:r>
            <a:r>
              <a:rPr lang="en-GB" sz="2000" dirty="0" smtClean="0"/>
              <a:t>and branch name is </a:t>
            </a:r>
            <a:r>
              <a:rPr lang="en-GB" sz="2000" b="1" dirty="0" smtClean="0"/>
              <a:t>master/main </a:t>
            </a:r>
            <a:r>
              <a:rPr lang="en-GB" sz="2000" dirty="0"/>
              <a:t>by </a:t>
            </a:r>
            <a:r>
              <a:rPr lang="en-GB" sz="2000" dirty="0" err="1"/>
              <a:t>deafault</a:t>
            </a:r>
            <a:r>
              <a:rPr lang="en-GB" sz="2000" b="1" dirty="0" smtClean="0"/>
              <a:t>.</a:t>
            </a:r>
            <a:r>
              <a:rPr lang="en-GB" sz="2000" dirty="0" smtClean="0"/>
              <a:t/>
            </a:r>
            <a:br>
              <a:rPr lang="en-GB" sz="2000" dirty="0" smtClean="0"/>
            </a:br>
            <a:r>
              <a:rPr lang="en-GB" sz="2000" dirty="0"/>
              <a:t/>
            </a:r>
            <a:br>
              <a:rPr lang="en-GB" sz="2000" dirty="0"/>
            </a:br>
            <a:r>
              <a:rPr lang="en-GB" sz="2000" dirty="0" smtClean="0"/>
              <a:t>Local Repo can be connected and send data to multiple Remote Repos.</a:t>
            </a:r>
            <a:br>
              <a:rPr lang="en-GB" sz="2000" dirty="0" smtClean="0"/>
            </a:br>
            <a:r>
              <a:rPr lang="en-GB" sz="2000" dirty="0" smtClean="0"/>
              <a:t>Origin: is the URL of remote Repo.</a:t>
            </a:r>
            <a:br>
              <a:rPr lang="en-GB" sz="2000" dirty="0" smtClean="0"/>
            </a:br>
            <a:r>
              <a:rPr lang="en-GB" sz="2000" dirty="0" smtClean="0"/>
              <a:t/>
            </a:r>
            <a:br>
              <a:rPr lang="en-GB" sz="2000" dirty="0" smtClean="0"/>
            </a:br>
            <a:r>
              <a:rPr lang="en-GB" sz="2000" dirty="0" smtClean="0"/>
              <a:t>You may use below commands on your local repo</a:t>
            </a:r>
            <a:r>
              <a:rPr lang="en-GB" sz="2000" dirty="0"/>
              <a:t/>
            </a:r>
            <a:br>
              <a:rPr lang="en-GB" sz="2000" dirty="0"/>
            </a:br>
            <a:r>
              <a:rPr lang="en-GB" sz="2000" dirty="0" smtClean="0"/>
              <a:t>-git clone Remote Repo URL    --- to clone the codes from remote repo into your local repo…It will create new project(folder/repo) in your local working directory.. All Available files/code of Remote Repo will be available in local repo…Please remember that this command will create a new repo/folder in local machine .</a:t>
            </a:r>
            <a:br>
              <a:rPr lang="en-GB" sz="2000" dirty="0" smtClean="0"/>
            </a:br>
            <a:r>
              <a:rPr lang="en-GB" sz="2000" dirty="0"/>
              <a:t/>
            </a:r>
            <a:br>
              <a:rPr lang="en-GB" sz="2000" dirty="0"/>
            </a:br>
            <a:r>
              <a:rPr lang="en-GB" sz="2000" dirty="0" smtClean="0"/>
              <a:t>-git remote add &lt; remote </a:t>
            </a:r>
            <a:r>
              <a:rPr lang="en-GB" sz="2000" dirty="0" err="1" smtClean="0"/>
              <a:t>RepoURL</a:t>
            </a:r>
            <a:r>
              <a:rPr lang="en-GB" sz="2000" dirty="0" smtClean="0"/>
              <a:t>&gt;  --- to add  new / additional Remote repo with   existing local Repo .. you can change remote Repo as well</a:t>
            </a:r>
            <a:endParaRPr lang="en-US" sz="2000" dirty="0"/>
          </a:p>
        </p:txBody>
      </p:sp>
    </p:spTree>
    <p:extLst>
      <p:ext uri="{BB962C8B-B14F-4D97-AF65-F5344CB8AC3E}">
        <p14:creationId xmlns:p14="http://schemas.microsoft.com/office/powerpoint/2010/main" val="34688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9361" y="122830"/>
            <a:ext cx="4012441" cy="646331"/>
          </a:xfrm>
          <a:prstGeom prst="rect">
            <a:avLst/>
          </a:prstGeom>
          <a:noFill/>
        </p:spPr>
        <p:txBody>
          <a:bodyPr wrap="square" rtlCol="0">
            <a:spAutoFit/>
          </a:bodyPr>
          <a:lstStyle/>
          <a:p>
            <a:r>
              <a:rPr lang="en-GB" dirty="0" smtClean="0"/>
              <a:t>Ways to work with Remote Repo</a:t>
            </a:r>
          </a:p>
          <a:p>
            <a:endParaRPr lang="en-US" dirty="0"/>
          </a:p>
        </p:txBody>
      </p:sp>
      <p:sp>
        <p:nvSpPr>
          <p:cNvPr id="3" name="TextBox 2"/>
          <p:cNvSpPr txBox="1"/>
          <p:nvPr/>
        </p:nvSpPr>
        <p:spPr>
          <a:xfrm>
            <a:off x="122829" y="1446663"/>
            <a:ext cx="12069171" cy="2862322"/>
          </a:xfrm>
          <a:prstGeom prst="rect">
            <a:avLst/>
          </a:prstGeom>
          <a:noFill/>
        </p:spPr>
        <p:txBody>
          <a:bodyPr wrap="square" rtlCol="0">
            <a:spAutoFit/>
          </a:bodyPr>
          <a:lstStyle/>
          <a:p>
            <a:r>
              <a:rPr lang="en-GB" dirty="0" smtClean="0"/>
              <a:t>1. If You don’t have local repo…then you will clone remote repo…  git clone repo </a:t>
            </a:r>
            <a:r>
              <a:rPr lang="en-GB" dirty="0" err="1" smtClean="0"/>
              <a:t>URL..will</a:t>
            </a:r>
            <a:r>
              <a:rPr lang="en-GB" dirty="0" smtClean="0"/>
              <a:t> create local repo in current working directory.</a:t>
            </a:r>
          </a:p>
          <a:p>
            <a:r>
              <a:rPr lang="en-GB" dirty="0" smtClean="0"/>
              <a:t>2. If you already have local </a:t>
            </a:r>
            <a:r>
              <a:rPr lang="en-GB" dirty="0" err="1" smtClean="0"/>
              <a:t>repo..then</a:t>
            </a:r>
            <a:r>
              <a:rPr lang="en-GB" dirty="0" smtClean="0"/>
              <a:t> you will add remote Repo.. git add remote origin Remote URL… You will use git push –u origin URL  for first time  to push data towards remote Repo.</a:t>
            </a:r>
          </a:p>
          <a:p>
            <a:endParaRPr lang="en-GB" dirty="0"/>
          </a:p>
          <a:p>
            <a:pPr marL="285750" indent="-285750">
              <a:buFontTx/>
              <a:buChar char="-"/>
            </a:pPr>
            <a:r>
              <a:rPr lang="en-GB" dirty="0" smtClean="0"/>
              <a:t>When you publish data from local report with a branch which is not exist in Remote ..then a new branch (with same name) will be created  in remote Repo.</a:t>
            </a:r>
          </a:p>
          <a:p>
            <a:pPr marL="285750" indent="-285750">
              <a:buFontTx/>
              <a:buChar char="-"/>
            </a:pPr>
            <a:endParaRPr lang="en-GB" dirty="0"/>
          </a:p>
          <a:p>
            <a:pPr marL="285750" indent="-285750">
              <a:buFontTx/>
              <a:buChar char="-"/>
            </a:pPr>
            <a:r>
              <a:rPr lang="en-GB" dirty="0" smtClean="0"/>
              <a:t>You can also create a new remote branch in Remote Repo ..and pull it in local repo</a:t>
            </a:r>
          </a:p>
          <a:p>
            <a:endParaRPr lang="en-GB" dirty="0"/>
          </a:p>
        </p:txBody>
      </p:sp>
    </p:spTree>
    <p:extLst>
      <p:ext uri="{BB962C8B-B14F-4D97-AF65-F5344CB8AC3E}">
        <p14:creationId xmlns:p14="http://schemas.microsoft.com/office/powerpoint/2010/main" val="337049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6193"/>
            <a:ext cx="12028227" cy="3019520"/>
          </a:xfrm>
        </p:spPr>
        <p:txBody>
          <a:bodyPr>
            <a:normAutofit fontScale="90000"/>
          </a:bodyPr>
          <a:lstStyle/>
          <a:p>
            <a:pPr marL="342900" indent="-342900">
              <a:buFont typeface="Arial" panose="020B0604020202020204" pitchFamily="34" charset="0"/>
              <a:buChar char="•"/>
            </a:pPr>
            <a:r>
              <a:rPr lang="en-GB" sz="1800" dirty="0" smtClean="0"/>
              <a:t>When are working in team, there should be some rules to be followed by all .there should be branching model.</a:t>
            </a:r>
            <a:br>
              <a:rPr lang="en-GB" sz="1800" dirty="0" smtClean="0"/>
            </a:br>
            <a:r>
              <a:rPr lang="en-GB" sz="1800" dirty="0" err="1" smtClean="0"/>
              <a:t>There</a:t>
            </a:r>
            <a:r>
              <a:rPr lang="en-GB" sz="1800" dirty="0" smtClean="0"/>
              <a:t> should be specific branches for specific purpose and we should follow branching model</a:t>
            </a:r>
            <a:br>
              <a:rPr lang="en-GB" sz="1800" dirty="0" smtClean="0"/>
            </a:br>
            <a:r>
              <a:rPr lang="en-GB" sz="1800" dirty="0" smtClean="0"/>
              <a:t>You have to create pull Request to merge one branch into other.</a:t>
            </a:r>
            <a:br>
              <a:rPr lang="en-GB" sz="1800" dirty="0" smtClean="0"/>
            </a:br>
            <a:r>
              <a:rPr lang="en-GB" sz="1800" dirty="0" smtClean="0"/>
              <a:t>Pull Request is GIT HUB feature not GIT feature.</a:t>
            </a:r>
            <a:br>
              <a:rPr lang="en-GB" sz="1800" dirty="0" smtClean="0"/>
            </a:br>
            <a:r>
              <a:rPr lang="en-GB" sz="1800" dirty="0" smtClean="0"/>
              <a:t>PULL REQYEST feature I sued to merge the branches</a:t>
            </a:r>
            <a:br>
              <a:rPr lang="en-GB" sz="1800" dirty="0" smtClean="0"/>
            </a:br>
            <a:r>
              <a:rPr lang="en-GB" sz="1800" dirty="0" smtClean="0"/>
              <a:t>You can add rule under setting to block direct merging </a:t>
            </a:r>
            <a:r>
              <a:rPr lang="en-GB" sz="1800" dirty="0" smtClean="0">
                <a:sym typeface="Wingdings" panose="05000000000000000000" pitchFamily="2" charset="2"/>
              </a:rPr>
              <a:t> Setting  </a:t>
            </a:r>
            <a:r>
              <a:rPr lang="en-GB" sz="1800" dirty="0" err="1" smtClean="0">
                <a:sym typeface="Wingdings" panose="05000000000000000000" pitchFamily="2" charset="2"/>
              </a:rPr>
              <a:t>BranchesBranch</a:t>
            </a:r>
            <a:r>
              <a:rPr lang="en-GB" sz="1800" dirty="0" smtClean="0">
                <a:sym typeface="Wingdings" panose="05000000000000000000" pitchFamily="2" charset="2"/>
              </a:rPr>
              <a:t> Protection Rule Require a pull request before merging</a:t>
            </a:r>
            <a:r>
              <a:rPr lang="en-GB" sz="1800" dirty="0" smtClean="0"/>
              <a:t/>
            </a:r>
            <a:br>
              <a:rPr lang="en-GB" sz="1800" dirty="0" smtClean="0"/>
            </a:br>
            <a:r>
              <a:rPr lang="en-GB" sz="1800" dirty="0" smtClean="0"/>
              <a:t>You can add other developers to access your repo ..add user under setting</a:t>
            </a:r>
            <a:br>
              <a:rPr lang="en-GB" sz="1800" dirty="0" smtClean="0"/>
            </a:br>
            <a:r>
              <a:rPr lang="en-GB" sz="1800" dirty="0"/>
              <a:t/>
            </a:r>
            <a:br>
              <a:rPr lang="en-GB" sz="1800" dirty="0"/>
            </a:br>
            <a:r>
              <a:rPr lang="en-GB" sz="1800" dirty="0" smtClean="0"/>
              <a:t/>
            </a:r>
            <a:br>
              <a:rPr lang="en-GB" sz="1800" dirty="0" smtClean="0"/>
            </a:br>
            <a:r>
              <a:rPr lang="en-GB" sz="1800" dirty="0"/>
              <a:t/>
            </a:r>
            <a:br>
              <a:rPr lang="en-GB" sz="1800" dirty="0"/>
            </a:br>
            <a:endParaRPr lang="en-US" sz="1800" dirty="0"/>
          </a:p>
        </p:txBody>
      </p:sp>
      <p:sp>
        <p:nvSpPr>
          <p:cNvPr id="3" name="TextBox 2"/>
          <p:cNvSpPr txBox="1"/>
          <p:nvPr/>
        </p:nvSpPr>
        <p:spPr>
          <a:xfrm>
            <a:off x="236562" y="3859200"/>
            <a:ext cx="11791665" cy="2862322"/>
          </a:xfrm>
          <a:prstGeom prst="rect">
            <a:avLst/>
          </a:prstGeom>
          <a:noFill/>
        </p:spPr>
        <p:txBody>
          <a:bodyPr wrap="square" rtlCol="0">
            <a:spAutoFit/>
          </a:bodyPr>
          <a:lstStyle/>
          <a:p>
            <a:r>
              <a:rPr lang="en-GB" b="1" dirty="0" smtClean="0"/>
              <a:t>Fork:</a:t>
            </a:r>
          </a:p>
          <a:p>
            <a:pPr marL="285750" indent="-285750">
              <a:buFont typeface="Arial" panose="020B0604020202020204" pitchFamily="34" charset="0"/>
              <a:buChar char="•"/>
            </a:pPr>
            <a:r>
              <a:rPr lang="en-GB" dirty="0" smtClean="0"/>
              <a:t>Fork is Git HB feature and not git feature</a:t>
            </a:r>
          </a:p>
          <a:p>
            <a:pPr marL="285750" indent="-285750">
              <a:buFont typeface="Arial" panose="020B0604020202020204" pitchFamily="34" charset="0"/>
              <a:buChar char="•"/>
            </a:pPr>
            <a:r>
              <a:rPr lang="en-GB" dirty="0" smtClean="0"/>
              <a:t>Fork is a clone from one server side to other server side</a:t>
            </a:r>
          </a:p>
          <a:p>
            <a:pPr marL="285750" indent="-285750">
              <a:buFont typeface="Arial" panose="020B0604020202020204" pitchFamily="34" charset="0"/>
              <a:buChar char="•"/>
            </a:pPr>
            <a:r>
              <a:rPr lang="en-GB" dirty="0" smtClean="0"/>
              <a:t>You can clone repository of others into your </a:t>
            </a:r>
            <a:r>
              <a:rPr lang="en-GB" dirty="0" err="1"/>
              <a:t>G</a:t>
            </a:r>
            <a:r>
              <a:rPr lang="en-GB" dirty="0" err="1" smtClean="0"/>
              <a:t>ithib</a:t>
            </a:r>
            <a:r>
              <a:rPr lang="en-GB" dirty="0" smtClean="0"/>
              <a:t> account</a:t>
            </a:r>
          </a:p>
          <a:p>
            <a:pPr marL="285750" indent="-285750">
              <a:buFont typeface="Arial" panose="020B0604020202020204" pitchFamily="34" charset="0"/>
              <a:buChar char="•"/>
            </a:pPr>
            <a:r>
              <a:rPr lang="en-GB" dirty="0"/>
              <a:t> </a:t>
            </a:r>
            <a:r>
              <a:rPr lang="en-GB" dirty="0" smtClean="0"/>
              <a:t>when you don’t have write access on public projects/open source projects available in Git hub. You can fork them into your account, and then can create </a:t>
            </a:r>
            <a:r>
              <a:rPr lang="en-GB" dirty="0" err="1" smtClean="0"/>
              <a:t>branches,commit,push</a:t>
            </a:r>
            <a:r>
              <a:rPr lang="en-GB" dirty="0" smtClean="0"/>
              <a:t> into your account to Modify the code etc.</a:t>
            </a:r>
          </a:p>
          <a:p>
            <a:pPr marL="285750" indent="-285750">
              <a:buFont typeface="Arial" panose="020B0604020202020204" pitchFamily="34" charset="0"/>
              <a:buChar char="•"/>
            </a:pPr>
            <a:r>
              <a:rPr lang="en-GB" dirty="0" smtClean="0"/>
              <a:t>You can clone(store on local machine) then this fork repo. You local repo(cloned) can interact with your remote repo as well as with Original repo.</a:t>
            </a:r>
          </a:p>
          <a:p>
            <a:pPr marL="285750" indent="-285750">
              <a:buFont typeface="Arial" panose="020B0604020202020204" pitchFamily="34" charset="0"/>
              <a:buChar char="•"/>
            </a:pPr>
            <a:r>
              <a:rPr lang="en-GB" dirty="0" smtClean="0"/>
              <a:t>Mostly done with open source community project to contribute</a:t>
            </a:r>
            <a:endParaRPr lang="en-GB" dirty="0"/>
          </a:p>
          <a:p>
            <a:pPr marL="285750" indent="-285750">
              <a:buFont typeface="Arial" panose="020B0604020202020204" pitchFamily="34" charset="0"/>
              <a:buChar char="•"/>
            </a:pPr>
            <a:r>
              <a:rPr lang="en-GB" dirty="0" smtClean="0"/>
              <a:t>You can create pull request for fork project ..this request will go the Parent repo owner.</a:t>
            </a:r>
            <a:endParaRPr lang="en-US" dirty="0"/>
          </a:p>
        </p:txBody>
      </p:sp>
      <p:sp>
        <p:nvSpPr>
          <p:cNvPr id="4" name="TextBox 3"/>
          <p:cNvSpPr txBox="1"/>
          <p:nvPr/>
        </p:nvSpPr>
        <p:spPr>
          <a:xfrm>
            <a:off x="4019264" y="0"/>
            <a:ext cx="3248167" cy="369332"/>
          </a:xfrm>
          <a:prstGeom prst="rect">
            <a:avLst/>
          </a:prstGeom>
          <a:noFill/>
        </p:spPr>
        <p:txBody>
          <a:bodyPr wrap="square" rtlCol="0">
            <a:spAutoFit/>
          </a:bodyPr>
          <a:lstStyle/>
          <a:p>
            <a:r>
              <a:rPr lang="en-GB" b="1" dirty="0" smtClean="0"/>
              <a:t>Git Workflow</a:t>
            </a:r>
            <a:endParaRPr lang="en-US" b="1" dirty="0"/>
          </a:p>
        </p:txBody>
      </p:sp>
      <p:pic>
        <p:nvPicPr>
          <p:cNvPr id="5" name="Picture 4"/>
          <p:cNvPicPr>
            <a:picLocks noChangeAspect="1"/>
          </p:cNvPicPr>
          <p:nvPr/>
        </p:nvPicPr>
        <p:blipFill>
          <a:blip r:embed="rId2"/>
          <a:stretch>
            <a:fillRect/>
          </a:stretch>
        </p:blipFill>
        <p:spPr>
          <a:xfrm>
            <a:off x="9245790" y="2334610"/>
            <a:ext cx="1752600" cy="1066800"/>
          </a:xfrm>
          <a:prstGeom prst="rect">
            <a:avLst/>
          </a:prstGeom>
        </p:spPr>
      </p:pic>
    </p:spTree>
    <p:extLst>
      <p:ext uri="{BB962C8B-B14F-4D97-AF65-F5344CB8AC3E}">
        <p14:creationId xmlns:p14="http://schemas.microsoft.com/office/powerpoint/2010/main" val="2462643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93" y="0"/>
            <a:ext cx="11704093" cy="6291618"/>
          </a:xfrm>
        </p:spPr>
        <p:txBody>
          <a:bodyPr>
            <a:normAutofit/>
          </a:bodyPr>
          <a:lstStyle/>
          <a:p>
            <a:r>
              <a:rPr lang="en-GB" sz="2800" dirty="0" smtClean="0"/>
              <a:t>                                        Delete Branches: </a:t>
            </a:r>
            <a:r>
              <a:rPr lang="en-GB" sz="1600" dirty="0" smtClean="0"/>
              <a:t>You can delete branches if you want</a:t>
            </a:r>
            <a:br>
              <a:rPr lang="en-GB" sz="1600" dirty="0" smtClean="0"/>
            </a:br>
            <a:r>
              <a:rPr lang="en-GB" sz="1600" dirty="0"/>
              <a:t/>
            </a:r>
            <a:br>
              <a:rPr lang="en-GB" sz="1600" dirty="0"/>
            </a:br>
            <a:r>
              <a:rPr lang="en-GB" sz="2800" dirty="0"/>
              <a:t>UNDO Local </a:t>
            </a:r>
            <a:r>
              <a:rPr lang="en-GB" sz="2800" dirty="0" smtClean="0"/>
              <a:t>Changes: </a:t>
            </a:r>
            <a:r>
              <a:rPr lang="en-GB" sz="1800" dirty="0" smtClean="0"/>
              <a:t>if you have local changes which are not committed yet (till staging phase)..you can revert this changes by using special command :: </a:t>
            </a:r>
            <a:br>
              <a:rPr lang="en-GB" sz="1800" dirty="0" smtClean="0"/>
            </a:br>
            <a:r>
              <a:rPr lang="en-GB" sz="1800" dirty="0" smtClean="0"/>
              <a:t>1. git checkout head </a:t>
            </a:r>
            <a:r>
              <a:rPr lang="en-GB" sz="1800" dirty="0" smtClean="0">
                <a:sym typeface="Wingdings" panose="05000000000000000000" pitchFamily="2" charset="2"/>
              </a:rPr>
              <a:t> to discard changes in single file .</a:t>
            </a:r>
            <a:br>
              <a:rPr lang="en-GB" sz="1800" dirty="0" smtClean="0">
                <a:sym typeface="Wingdings" panose="05000000000000000000" pitchFamily="2" charset="2"/>
              </a:rPr>
            </a:br>
            <a:r>
              <a:rPr lang="en-GB" sz="1800" dirty="0" smtClean="0">
                <a:sym typeface="Wingdings" panose="05000000000000000000" pitchFamily="2" charset="2"/>
              </a:rPr>
              <a:t>2. git reset –hard HEAD - to discard changes in all files</a:t>
            </a:r>
            <a:r>
              <a:rPr lang="en-GB" sz="2800" dirty="0"/>
              <a:t/>
            </a:r>
            <a:br>
              <a:rPr lang="en-GB" sz="2800" dirty="0"/>
            </a:br>
            <a:r>
              <a:rPr lang="en-GB" sz="2800" dirty="0" smtClean="0"/>
              <a:t>UNOD Committed changes</a:t>
            </a:r>
            <a:r>
              <a:rPr lang="en-GB" sz="1800" dirty="0" smtClean="0"/>
              <a:t>: You can even revert/reset the committed </a:t>
            </a:r>
            <a:r>
              <a:rPr lang="en-GB" sz="1800" dirty="0" err="1" smtClean="0"/>
              <a:t>changes..there</a:t>
            </a:r>
            <a:r>
              <a:rPr lang="en-GB" sz="1800" dirty="0" smtClean="0"/>
              <a:t> are </a:t>
            </a:r>
            <a:r>
              <a:rPr lang="en-GB" sz="1800" dirty="0"/>
              <a:t>3</a:t>
            </a:r>
            <a:r>
              <a:rPr lang="en-GB" sz="1800" dirty="0" smtClean="0"/>
              <a:t> commands.</a:t>
            </a:r>
            <a:br>
              <a:rPr lang="en-GB" sz="1800" dirty="0" smtClean="0"/>
            </a:br>
            <a:r>
              <a:rPr lang="en-GB" sz="1800" dirty="0" smtClean="0"/>
              <a:t>1. </a:t>
            </a:r>
            <a:r>
              <a:rPr lang="en-GB" sz="2800" dirty="0" smtClean="0"/>
              <a:t>git revert (</a:t>
            </a:r>
            <a:r>
              <a:rPr lang="en-GB" sz="2800" dirty="0" err="1" smtClean="0"/>
              <a:t>commithash</a:t>
            </a:r>
            <a:r>
              <a:rPr lang="en-GB" sz="2800" dirty="0" smtClean="0"/>
              <a:t>)..</a:t>
            </a:r>
            <a:r>
              <a:rPr lang="en-GB" sz="1800" dirty="0" smtClean="0"/>
              <a:t>it will </a:t>
            </a:r>
            <a:r>
              <a:rPr lang="en-GB" sz="1800" dirty="0" err="1" smtClean="0"/>
              <a:t>crerate</a:t>
            </a:r>
            <a:r>
              <a:rPr lang="en-GB" sz="1800" dirty="0" smtClean="0"/>
              <a:t> a new </a:t>
            </a:r>
            <a:r>
              <a:rPr lang="en-GB" sz="1800" dirty="0" err="1" smtClean="0"/>
              <a:t>commit..old</a:t>
            </a:r>
            <a:r>
              <a:rPr lang="en-GB" sz="1800" dirty="0" smtClean="0"/>
              <a:t> </a:t>
            </a:r>
            <a:r>
              <a:rPr lang="en-GB" sz="1800" dirty="0" err="1" smtClean="0"/>
              <a:t>commint</a:t>
            </a:r>
            <a:r>
              <a:rPr lang="en-GB" sz="1800" dirty="0" smtClean="0"/>
              <a:t> history will also be there however changes/content of that </a:t>
            </a:r>
            <a:r>
              <a:rPr lang="en-GB" sz="1800" dirty="0" err="1" smtClean="0"/>
              <a:t>commnet</a:t>
            </a:r>
            <a:r>
              <a:rPr lang="en-GB" sz="1800" dirty="0" smtClean="0"/>
              <a:t> will be </a:t>
            </a:r>
            <a:r>
              <a:rPr lang="en-GB" sz="1800" dirty="0" err="1" smtClean="0"/>
              <a:t>deleted.If</a:t>
            </a:r>
            <a:r>
              <a:rPr lang="en-GB" sz="1800" dirty="0" smtClean="0"/>
              <a:t> you revert a commit available in </a:t>
            </a:r>
            <a:r>
              <a:rPr lang="en-GB" sz="1800" dirty="0" err="1" smtClean="0"/>
              <a:t>th</a:t>
            </a:r>
            <a:r>
              <a:rPr lang="en-GB" sz="1800" dirty="0" smtClean="0"/>
              <a:t> middle of </a:t>
            </a:r>
            <a:r>
              <a:rPr lang="en-GB" sz="1800" dirty="0" err="1" smtClean="0"/>
              <a:t>commits..only</a:t>
            </a:r>
            <a:r>
              <a:rPr lang="en-GB" sz="1800" dirty="0" smtClean="0"/>
              <a:t> </a:t>
            </a:r>
            <a:r>
              <a:rPr lang="en-GB" sz="1800" dirty="0" err="1" smtClean="0"/>
              <a:t>geiven</a:t>
            </a:r>
            <a:r>
              <a:rPr lang="en-GB" sz="1800" dirty="0" smtClean="0"/>
              <a:t> commit will be </a:t>
            </a:r>
            <a:r>
              <a:rPr lang="en-GB" sz="1800" dirty="0" err="1" smtClean="0"/>
              <a:t>be</a:t>
            </a:r>
            <a:r>
              <a:rPr lang="en-GB" sz="1800" dirty="0" smtClean="0"/>
              <a:t> removed ..commit before and after will not </a:t>
            </a:r>
            <a:r>
              <a:rPr lang="en-GB" sz="1800" dirty="0" err="1" smtClean="0"/>
              <a:t>chane</a:t>
            </a:r>
            <a:r>
              <a:rPr lang="en-GB" sz="1800" dirty="0" smtClean="0"/>
              <a:t> ..which is not in case of we use below commands</a:t>
            </a:r>
            <a:r>
              <a:rPr lang="en-GB" sz="2800" dirty="0"/>
              <a:t/>
            </a:r>
            <a:br>
              <a:rPr lang="en-GB" sz="2800" dirty="0"/>
            </a:br>
            <a:r>
              <a:rPr lang="en-GB" sz="2800" dirty="0" smtClean="0"/>
              <a:t>2. git reset – hard (</a:t>
            </a:r>
            <a:r>
              <a:rPr lang="en-GB" sz="2800" dirty="0" err="1" smtClean="0"/>
              <a:t>commithash</a:t>
            </a:r>
            <a:r>
              <a:rPr lang="en-GB" sz="2800" dirty="0"/>
              <a:t>).. </a:t>
            </a:r>
            <a:r>
              <a:rPr lang="en-GB" sz="1800" dirty="0"/>
              <a:t>it rollback the commit and moves </a:t>
            </a:r>
            <a:r>
              <a:rPr lang="en-GB" sz="1800" dirty="0" smtClean="0"/>
              <a:t>your head </a:t>
            </a:r>
            <a:r>
              <a:rPr lang="en-GB" sz="1800" dirty="0"/>
              <a:t>to back at the position of given </a:t>
            </a:r>
            <a:r>
              <a:rPr lang="en-GB" sz="1800" dirty="0" err="1" smtClean="0"/>
              <a:t>commithash</a:t>
            </a:r>
            <a:r>
              <a:rPr lang="en-GB" sz="1800" dirty="0" smtClean="0"/>
              <a:t>.</a:t>
            </a:r>
            <a:br>
              <a:rPr lang="en-GB" sz="1800" dirty="0" smtClean="0"/>
            </a:br>
            <a:r>
              <a:rPr lang="en-GB" sz="1800" dirty="0" smtClean="0"/>
              <a:t>3. </a:t>
            </a:r>
            <a:r>
              <a:rPr lang="en-GB" sz="2800" dirty="0" smtClean="0"/>
              <a:t>git </a:t>
            </a:r>
            <a:r>
              <a:rPr lang="en-GB" sz="2800" dirty="0"/>
              <a:t>reset – </a:t>
            </a:r>
            <a:r>
              <a:rPr lang="en-GB" sz="2800" dirty="0" smtClean="0"/>
              <a:t>keep </a:t>
            </a:r>
            <a:r>
              <a:rPr lang="en-GB" sz="2800" dirty="0"/>
              <a:t>(</a:t>
            </a:r>
            <a:r>
              <a:rPr lang="en-GB" sz="2800" dirty="0" err="1"/>
              <a:t>commithash</a:t>
            </a:r>
            <a:r>
              <a:rPr lang="en-GB" sz="2800" dirty="0"/>
              <a:t>).. </a:t>
            </a:r>
            <a:r>
              <a:rPr lang="en-GB" sz="1800" dirty="0"/>
              <a:t>it rollback the commit and moves you to back at the position of given </a:t>
            </a:r>
            <a:r>
              <a:rPr lang="en-GB" sz="1800" dirty="0" err="1"/>
              <a:t>commithash</a:t>
            </a:r>
            <a:r>
              <a:rPr lang="en-GB" sz="1800" dirty="0"/>
              <a:t> and keeps the history locally of deleted </a:t>
            </a:r>
            <a:r>
              <a:rPr lang="en-GB" sz="1800" dirty="0" err="1"/>
              <a:t>committs</a:t>
            </a:r>
            <a:r>
              <a:rPr lang="en-GB" sz="1800" dirty="0"/>
              <a:t>.</a:t>
            </a:r>
            <a:endParaRPr lang="en-US" sz="1800" dirty="0"/>
          </a:p>
        </p:txBody>
      </p:sp>
    </p:spTree>
    <p:extLst>
      <p:ext uri="{BB962C8B-B14F-4D97-AF65-F5344CB8AC3E}">
        <p14:creationId xmlns:p14="http://schemas.microsoft.com/office/powerpoint/2010/main" val="2422660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153" y="191068"/>
            <a:ext cx="1877704" cy="708049"/>
          </a:xfrm>
        </p:spPr>
        <p:txBody>
          <a:bodyPr/>
          <a:lstStyle/>
          <a:p>
            <a:r>
              <a:rPr lang="en-GB" dirty="0" smtClean="0"/>
              <a:t>Rebase</a:t>
            </a:r>
            <a:endParaRPr lang="en-US" dirty="0"/>
          </a:p>
        </p:txBody>
      </p:sp>
      <p:sp>
        <p:nvSpPr>
          <p:cNvPr id="3" name="TextBox 2"/>
          <p:cNvSpPr txBox="1"/>
          <p:nvPr/>
        </p:nvSpPr>
        <p:spPr>
          <a:xfrm>
            <a:off x="95534" y="1064525"/>
            <a:ext cx="12096466" cy="3693319"/>
          </a:xfrm>
          <a:prstGeom prst="rect">
            <a:avLst/>
          </a:prstGeom>
          <a:noFill/>
        </p:spPr>
        <p:txBody>
          <a:bodyPr wrap="square" rtlCol="0">
            <a:spAutoFit/>
          </a:bodyPr>
          <a:lstStyle/>
          <a:p>
            <a:r>
              <a:rPr lang="en-GB" dirty="0" smtClean="0"/>
              <a:t>There are 2 types of integrate changes made in different branches</a:t>
            </a:r>
          </a:p>
          <a:p>
            <a:pPr marL="285750" indent="-285750">
              <a:buFont typeface="Arial" panose="020B0604020202020204" pitchFamily="34" charset="0"/>
              <a:buChar char="•"/>
            </a:pPr>
            <a:r>
              <a:rPr lang="en-GB" b="1" dirty="0" smtClean="0"/>
              <a:t>Merging: </a:t>
            </a:r>
            <a:r>
              <a:rPr lang="en-GB" dirty="0" smtClean="0"/>
              <a:t>easiest way to integrate changes of different changes: It create history of all commits of all branch. In merging ..we have two possibilities</a:t>
            </a:r>
          </a:p>
          <a:p>
            <a:pPr marL="342900" indent="-342900">
              <a:buFont typeface="+mj-lt"/>
              <a:buAutoNum type="arabicPeriod"/>
            </a:pPr>
            <a:r>
              <a:rPr lang="en-GB" b="1" dirty="0" smtClean="0"/>
              <a:t>Fast forward</a:t>
            </a:r>
            <a:r>
              <a:rPr lang="en-GB" dirty="0" smtClean="0"/>
              <a:t>:: when you have changes in one branch and merge these changes in other branch, called </a:t>
            </a:r>
            <a:r>
              <a:rPr lang="en-GB" dirty="0" smtClean="0"/>
              <a:t>FFM</a:t>
            </a:r>
            <a:endParaRPr lang="en-GB" dirty="0" smtClean="0"/>
          </a:p>
          <a:p>
            <a:pPr marL="342900" indent="-342900">
              <a:buFont typeface="+mj-lt"/>
              <a:buAutoNum type="arabicPeriod"/>
            </a:pPr>
            <a:r>
              <a:rPr lang="en-GB" b="1" dirty="0" smtClean="0"/>
              <a:t>Merge commit</a:t>
            </a:r>
            <a:r>
              <a:rPr lang="en-GB" dirty="0" smtClean="0"/>
              <a:t>:- when you have additional changes in both branches . In that case you have to run merge command in </a:t>
            </a:r>
            <a:r>
              <a:rPr lang="en-GB" dirty="0" smtClean="0"/>
              <a:t>both </a:t>
            </a:r>
            <a:r>
              <a:rPr lang="en-GB" dirty="0" smtClean="0"/>
              <a:t>branches…additional comment(in first merging) will create to show that there is different comments in </a:t>
            </a:r>
            <a:r>
              <a:rPr lang="en-GB" dirty="0" err="1" smtClean="0"/>
              <a:t>both..and</a:t>
            </a:r>
            <a:r>
              <a:rPr lang="en-GB" dirty="0" smtClean="0"/>
              <a:t> when you run merging command in second branch it will act like fast forward branch. Because changes are already </a:t>
            </a:r>
            <a:r>
              <a:rPr lang="en-GB" dirty="0" err="1" smtClean="0"/>
              <a:t>mde</a:t>
            </a:r>
            <a:r>
              <a:rPr lang="en-GB" dirty="0" smtClean="0"/>
              <a:t> in first merge.</a:t>
            </a:r>
          </a:p>
          <a:p>
            <a:pPr marL="285750" indent="-285750">
              <a:buFont typeface="Arial" panose="020B0604020202020204" pitchFamily="34" charset="0"/>
              <a:buChar char="•"/>
            </a:pPr>
            <a:r>
              <a:rPr lang="en-GB" b="1" dirty="0" smtClean="0"/>
              <a:t>Rebase: </a:t>
            </a:r>
            <a:r>
              <a:rPr lang="en-GB" dirty="0" smtClean="0"/>
              <a:t>more complex technique than merging. It does </a:t>
            </a:r>
            <a:r>
              <a:rPr lang="en-GB" dirty="0" smtClean="0"/>
              <a:t>not consist </a:t>
            </a:r>
            <a:r>
              <a:rPr lang="en-GB" dirty="0" smtClean="0"/>
              <a:t>main split merging </a:t>
            </a:r>
            <a:r>
              <a:rPr lang="en-GB" dirty="0" err="1" smtClean="0"/>
              <a:t>commet</a:t>
            </a:r>
            <a:r>
              <a:rPr lang="en-GB" dirty="0" smtClean="0"/>
              <a:t>.. It is </a:t>
            </a:r>
            <a:r>
              <a:rPr lang="en-GB" dirty="0" smtClean="0"/>
              <a:t>applied </a:t>
            </a:r>
            <a:r>
              <a:rPr lang="en-GB" dirty="0" smtClean="0"/>
              <a:t>when both branches have </a:t>
            </a:r>
            <a:r>
              <a:rPr lang="en-GB" dirty="0" smtClean="0"/>
              <a:t>different </a:t>
            </a:r>
            <a:r>
              <a:rPr lang="en-GB" dirty="0" smtClean="0"/>
              <a:t>comments…All the changes in different branches are maintained in single line. </a:t>
            </a:r>
            <a:r>
              <a:rPr lang="en-GB" dirty="0" smtClean="0"/>
              <a:t> Looks like single branch is evolved. </a:t>
            </a:r>
            <a:r>
              <a:rPr lang="en-GB" smtClean="0"/>
              <a:t>Changes </a:t>
            </a:r>
            <a:r>
              <a:rPr lang="en-GB" dirty="0" smtClean="0"/>
              <a:t>of other branch is included in first </a:t>
            </a:r>
            <a:r>
              <a:rPr lang="en-GB" dirty="0" smtClean="0"/>
              <a:t>branch </a:t>
            </a:r>
            <a:r>
              <a:rPr lang="en-GB" dirty="0" smtClean="0"/>
              <a:t>after the common point of </a:t>
            </a:r>
            <a:r>
              <a:rPr lang="en-GB" dirty="0" smtClean="0"/>
              <a:t>comment…and </a:t>
            </a:r>
            <a:r>
              <a:rPr lang="en-GB" dirty="0" smtClean="0"/>
              <a:t>then at the end, the first branch commits  added</a:t>
            </a:r>
          </a:p>
          <a:p>
            <a:endParaRPr lang="en-GB" dirty="0"/>
          </a:p>
          <a:p>
            <a:endParaRPr lang="en-US" dirty="0"/>
          </a:p>
        </p:txBody>
      </p:sp>
    </p:spTree>
    <p:extLst>
      <p:ext uri="{BB962C8B-B14F-4D97-AF65-F5344CB8AC3E}">
        <p14:creationId xmlns:p14="http://schemas.microsoft.com/office/powerpoint/2010/main" val="417052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932" cy="6022027"/>
          </a:xfrm>
        </p:spPr>
        <p:txBody>
          <a:bodyPr>
            <a:normAutofit/>
          </a:bodyPr>
          <a:lstStyle/>
          <a:p>
            <a:r>
              <a:rPr lang="en-GB" dirty="0" smtClean="0"/>
              <a:t>Mark Down: </a:t>
            </a:r>
            <a:r>
              <a:rPr lang="en-GB" sz="2200" dirty="0" smtClean="0"/>
              <a:t>this is light weight language to add formatting elements in plain text documents. This language created in 2004 by John </a:t>
            </a:r>
            <a:r>
              <a:rPr lang="en-GB" sz="2200" dirty="0" err="1" smtClean="0"/>
              <a:t>Gurber</a:t>
            </a:r>
            <a:r>
              <a:rPr lang="en-GB" sz="2200" dirty="0" smtClean="0"/>
              <a:t>…</a:t>
            </a:r>
            <a:br>
              <a:rPr lang="en-GB" sz="2200" dirty="0" smtClean="0"/>
            </a:br>
            <a:r>
              <a:rPr lang="en-GB" sz="2200" dirty="0" smtClean="0"/>
              <a:t>This language is used to add format in a files such as  readme to create rich text.</a:t>
            </a:r>
            <a:br>
              <a:rPr lang="en-GB" sz="2200" dirty="0" smtClean="0"/>
            </a:br>
            <a:r>
              <a:rPr lang="en-GB" sz="2200" dirty="0"/>
              <a:t/>
            </a:r>
            <a:br>
              <a:rPr lang="en-GB" sz="2200" dirty="0"/>
            </a:br>
            <a:r>
              <a:rPr lang="en-GB" sz="2200" dirty="0" smtClean="0"/>
              <a:t>Git hub released it own language based on original markdown </a:t>
            </a:r>
            <a:r>
              <a:rPr lang="en-GB" sz="2200" dirty="0" err="1" smtClean="0"/>
              <a:t>language.its</a:t>
            </a:r>
            <a:r>
              <a:rPr lang="en-GB" sz="2200" dirty="0" smtClean="0"/>
              <a:t> called GFM(Git hub flavoured Markdown)language.</a:t>
            </a:r>
            <a:br>
              <a:rPr lang="en-GB" sz="2200" dirty="0" smtClean="0"/>
            </a:br>
            <a:r>
              <a:rPr lang="en-GB" sz="2200" dirty="0"/>
              <a:t/>
            </a:r>
            <a:br>
              <a:rPr lang="en-GB" sz="2200" dirty="0"/>
            </a:br>
            <a:r>
              <a:rPr lang="en-GB" sz="2200" dirty="0" smtClean="0"/>
              <a:t>Once you apply formatting in your readme </a:t>
            </a:r>
            <a:r>
              <a:rPr lang="en-GB" sz="2200" dirty="0" err="1" smtClean="0"/>
              <a:t>file..then</a:t>
            </a:r>
            <a:r>
              <a:rPr lang="en-GB" sz="2200" dirty="0" smtClean="0"/>
              <a:t> commit and push it to see its formatted version in Git hub.</a:t>
            </a:r>
            <a:r>
              <a:rPr lang="en-GB" sz="2200" dirty="0"/>
              <a:t/>
            </a:r>
            <a:br>
              <a:rPr lang="en-GB" sz="2200" dirty="0"/>
            </a:br>
            <a:r>
              <a:rPr lang="en-GB" sz="2200" dirty="0" smtClean="0"/>
              <a:t/>
            </a:r>
            <a:br>
              <a:rPr lang="en-GB" sz="2200" dirty="0" smtClean="0"/>
            </a:br>
            <a:r>
              <a:rPr lang="en-GB" sz="2200" dirty="0" smtClean="0"/>
              <a:t>You can directly modify changes in readme file at </a:t>
            </a:r>
            <a:r>
              <a:rPr lang="en-GB" sz="2200" dirty="0" err="1" smtClean="0"/>
              <a:t>github</a:t>
            </a:r>
            <a:r>
              <a:rPr lang="en-GB" sz="2200" dirty="0" smtClean="0"/>
              <a:t> to </a:t>
            </a:r>
            <a:r>
              <a:rPr lang="en-GB" sz="2200" dirty="0" err="1" smtClean="0"/>
              <a:t>avide</a:t>
            </a:r>
            <a:r>
              <a:rPr lang="en-GB" sz="2200" dirty="0" smtClean="0"/>
              <a:t> commit again and again.</a:t>
            </a:r>
            <a:endParaRPr lang="en-US" sz="2200" dirty="0"/>
          </a:p>
        </p:txBody>
      </p:sp>
    </p:spTree>
    <p:extLst>
      <p:ext uri="{BB962C8B-B14F-4D97-AF65-F5344CB8AC3E}">
        <p14:creationId xmlns:p14="http://schemas.microsoft.com/office/powerpoint/2010/main" val="416992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8086" y="0"/>
            <a:ext cx="4225119" cy="875187"/>
          </a:xfrm>
        </p:spPr>
        <p:txBody>
          <a:bodyPr/>
          <a:lstStyle/>
          <a:p>
            <a:r>
              <a:rPr lang="en-GB" dirty="0" smtClean="0"/>
              <a:t>Types of VCS</a:t>
            </a:r>
            <a:endParaRPr lang="en-US" dirty="0"/>
          </a:p>
        </p:txBody>
      </p:sp>
      <p:sp>
        <p:nvSpPr>
          <p:cNvPr id="3" name="TextBox 2"/>
          <p:cNvSpPr txBox="1"/>
          <p:nvPr/>
        </p:nvSpPr>
        <p:spPr>
          <a:xfrm>
            <a:off x="750628" y="1173707"/>
            <a:ext cx="9840036" cy="3323987"/>
          </a:xfrm>
          <a:prstGeom prst="rect">
            <a:avLst/>
          </a:prstGeom>
          <a:noFill/>
        </p:spPr>
        <p:txBody>
          <a:bodyPr wrap="square" rtlCol="0">
            <a:spAutoFit/>
          </a:bodyPr>
          <a:lstStyle/>
          <a:p>
            <a:r>
              <a:rPr lang="en-GB" sz="2800" b="1" dirty="0" smtClean="0"/>
              <a:t>VSS ::: </a:t>
            </a:r>
            <a:r>
              <a:rPr lang="en-GB" dirty="0" smtClean="0"/>
              <a:t>Visual Source Safe is source control program…developed by Microsoft …for small software development project….no more in use now a days…drawback is ..one user can work on a file at a time..</a:t>
            </a:r>
          </a:p>
          <a:p>
            <a:endParaRPr lang="en-GB" dirty="0"/>
          </a:p>
          <a:p>
            <a:r>
              <a:rPr lang="en-GB" sz="2800" b="1" dirty="0" smtClean="0"/>
              <a:t>SVN::: </a:t>
            </a:r>
            <a:r>
              <a:rPr lang="en-GB" dirty="0" smtClean="0"/>
              <a:t>sub version…introduced by Apache… it’s a centralized version control system..  All code is available on centralized server and every user has </a:t>
            </a:r>
            <a:r>
              <a:rPr lang="en-GB" dirty="0" err="1" smtClean="0"/>
              <a:t>spefic</a:t>
            </a:r>
            <a:r>
              <a:rPr lang="en-GB" dirty="0" smtClean="0"/>
              <a:t> file of that code….Drawback is every user does not a full copy of code.</a:t>
            </a:r>
            <a:endParaRPr lang="en-GB" dirty="0"/>
          </a:p>
          <a:p>
            <a:endParaRPr lang="en-GB" dirty="0" smtClean="0"/>
          </a:p>
          <a:p>
            <a:r>
              <a:rPr lang="en-GB" sz="2800" b="1" dirty="0" smtClean="0"/>
              <a:t>GIT:::  </a:t>
            </a:r>
            <a:r>
              <a:rPr lang="en-GB" dirty="0"/>
              <a:t>designed by one of the </a:t>
            </a:r>
            <a:r>
              <a:rPr lang="en-GB" dirty="0" smtClean="0"/>
              <a:t>contributor </a:t>
            </a:r>
            <a:r>
              <a:rPr lang="en-GB" dirty="0"/>
              <a:t>of </a:t>
            </a:r>
            <a:r>
              <a:rPr lang="en-GB" dirty="0" err="1" smtClean="0"/>
              <a:t>linux</a:t>
            </a:r>
            <a:r>
              <a:rPr lang="en-GB" dirty="0" smtClean="0"/>
              <a:t> creator… It is distributed version control system…every user has full copy of working project. And every user can keep track of changes without submitting to central system.</a:t>
            </a:r>
            <a:endParaRPr lang="en-US" dirty="0"/>
          </a:p>
        </p:txBody>
      </p:sp>
      <p:sp>
        <p:nvSpPr>
          <p:cNvPr id="4" name="Rounded Rectangle 3"/>
          <p:cNvSpPr/>
          <p:nvPr/>
        </p:nvSpPr>
        <p:spPr>
          <a:xfrm>
            <a:off x="436729" y="4135272"/>
            <a:ext cx="4326341" cy="106452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Centralized version control system (CVCS)</a:t>
            </a:r>
            <a:endParaRPr lang="en-US" dirty="0"/>
          </a:p>
        </p:txBody>
      </p:sp>
      <p:sp>
        <p:nvSpPr>
          <p:cNvPr id="5" name="Rounded Rectangle 4"/>
          <p:cNvSpPr/>
          <p:nvPr/>
        </p:nvSpPr>
        <p:spPr>
          <a:xfrm>
            <a:off x="5670645" y="4135271"/>
            <a:ext cx="4326341" cy="1064525"/>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Distributed version control system (DVCS)</a:t>
            </a:r>
            <a:endParaRPr lang="en-US" dirty="0"/>
          </a:p>
        </p:txBody>
      </p:sp>
      <p:sp>
        <p:nvSpPr>
          <p:cNvPr id="6" name="TextBox 5"/>
          <p:cNvSpPr txBox="1"/>
          <p:nvPr/>
        </p:nvSpPr>
        <p:spPr>
          <a:xfrm>
            <a:off x="136480" y="5566264"/>
            <a:ext cx="4940488" cy="923330"/>
          </a:xfrm>
          <a:prstGeom prst="rect">
            <a:avLst/>
          </a:prstGeom>
          <a:noFill/>
        </p:spPr>
        <p:txBody>
          <a:bodyPr wrap="square" rtlCol="0">
            <a:spAutoFit/>
          </a:bodyPr>
          <a:lstStyle/>
          <a:p>
            <a:r>
              <a:rPr lang="en-GB" dirty="0" smtClean="0"/>
              <a:t>In this system…if you commit the changes then it would be available on central system else not. SVN follows CVCS</a:t>
            </a:r>
            <a:endParaRPr lang="en-US" dirty="0"/>
          </a:p>
        </p:txBody>
      </p:sp>
      <p:sp>
        <p:nvSpPr>
          <p:cNvPr id="7" name="TextBox 6"/>
          <p:cNvSpPr txBox="1"/>
          <p:nvPr/>
        </p:nvSpPr>
        <p:spPr>
          <a:xfrm>
            <a:off x="7085464" y="5704764"/>
            <a:ext cx="2033515" cy="369332"/>
          </a:xfrm>
          <a:prstGeom prst="rect">
            <a:avLst/>
          </a:prstGeom>
          <a:noFill/>
        </p:spPr>
        <p:txBody>
          <a:bodyPr wrap="square" rtlCol="0">
            <a:spAutoFit/>
          </a:bodyPr>
          <a:lstStyle/>
          <a:p>
            <a:r>
              <a:rPr lang="en-GB" dirty="0" smtClean="0"/>
              <a:t>GIT follows DVCS</a:t>
            </a:r>
            <a:endParaRPr lang="en-US" dirty="0"/>
          </a:p>
        </p:txBody>
      </p:sp>
    </p:spTree>
    <p:extLst>
      <p:ext uri="{BB962C8B-B14F-4D97-AF65-F5344CB8AC3E}">
        <p14:creationId xmlns:p14="http://schemas.microsoft.com/office/powerpoint/2010/main" val="38229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Arial" panose="020B0604020202020204" pitchFamily="34" charset="0"/>
              <a:buChar char="•"/>
            </a:pPr>
            <a:r>
              <a:rPr lang="en-GB" dirty="0" smtClean="0"/>
              <a:t>Types of VCS</a:t>
            </a:r>
            <a:br>
              <a:rPr lang="en-GB" dirty="0" smtClean="0"/>
            </a:br>
            <a:r>
              <a:rPr lang="en-GB" dirty="0" smtClean="0"/>
              <a:t>CVCS</a:t>
            </a:r>
            <a:br>
              <a:rPr lang="en-GB" dirty="0" smtClean="0"/>
            </a:br>
            <a:r>
              <a:rPr lang="en-GB" dirty="0" smtClean="0"/>
              <a:t>DVCS</a:t>
            </a:r>
            <a:endParaRPr lang="en-US" dirty="0"/>
          </a:p>
        </p:txBody>
      </p:sp>
      <p:pic>
        <p:nvPicPr>
          <p:cNvPr id="3" name="Picture 2"/>
          <p:cNvPicPr>
            <a:picLocks noChangeAspect="1"/>
          </p:cNvPicPr>
          <p:nvPr/>
        </p:nvPicPr>
        <p:blipFill>
          <a:blip r:embed="rId2"/>
          <a:stretch>
            <a:fillRect/>
          </a:stretch>
        </p:blipFill>
        <p:spPr>
          <a:xfrm>
            <a:off x="415119" y="2423047"/>
            <a:ext cx="5846844" cy="3319818"/>
          </a:xfrm>
          <a:prstGeom prst="rect">
            <a:avLst/>
          </a:prstGeom>
        </p:spPr>
      </p:pic>
      <p:pic>
        <p:nvPicPr>
          <p:cNvPr id="4" name="Picture 3"/>
          <p:cNvPicPr>
            <a:picLocks noChangeAspect="1"/>
          </p:cNvPicPr>
          <p:nvPr/>
        </p:nvPicPr>
        <p:blipFill>
          <a:blip r:embed="rId3"/>
          <a:stretch>
            <a:fillRect/>
          </a:stretch>
        </p:blipFill>
        <p:spPr>
          <a:xfrm>
            <a:off x="6471325" y="2362201"/>
            <a:ext cx="5619401" cy="3510602"/>
          </a:xfrm>
          <a:prstGeom prst="rect">
            <a:avLst/>
          </a:prstGeom>
        </p:spPr>
      </p:pic>
    </p:spTree>
    <p:extLst>
      <p:ext uri="{BB962C8B-B14F-4D97-AF65-F5344CB8AC3E}">
        <p14:creationId xmlns:p14="http://schemas.microsoft.com/office/powerpoint/2010/main" val="2207305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0582" y="0"/>
            <a:ext cx="1645693" cy="1325563"/>
          </a:xfrm>
        </p:spPr>
        <p:txBody>
          <a:bodyPr/>
          <a:lstStyle/>
          <a:p>
            <a:r>
              <a:rPr lang="en-GB" dirty="0" smtClean="0"/>
              <a:t>GIT</a:t>
            </a:r>
            <a:endParaRPr lang="en-US" dirty="0"/>
          </a:p>
        </p:txBody>
      </p:sp>
      <p:sp>
        <p:nvSpPr>
          <p:cNvPr id="3" name="TextBox 2"/>
          <p:cNvSpPr txBox="1"/>
          <p:nvPr/>
        </p:nvSpPr>
        <p:spPr>
          <a:xfrm>
            <a:off x="1214651" y="1146412"/>
            <a:ext cx="7165075" cy="646331"/>
          </a:xfrm>
          <a:prstGeom prst="rect">
            <a:avLst/>
          </a:prstGeom>
          <a:noFill/>
        </p:spPr>
        <p:txBody>
          <a:bodyPr wrap="square" rtlCol="0">
            <a:spAutoFit/>
          </a:bodyPr>
          <a:lstStyle/>
          <a:p>
            <a:r>
              <a:rPr lang="en-GB" dirty="0" smtClean="0"/>
              <a:t>GIT is Distributed Version Control System(DVCS) for tracking in changes in source code  during software development</a:t>
            </a:r>
            <a:endParaRPr lang="en-US" dirty="0"/>
          </a:p>
        </p:txBody>
      </p:sp>
      <p:pic>
        <p:nvPicPr>
          <p:cNvPr id="4" name="Picture 3"/>
          <p:cNvPicPr>
            <a:picLocks noChangeAspect="1"/>
          </p:cNvPicPr>
          <p:nvPr/>
        </p:nvPicPr>
        <p:blipFill>
          <a:blip r:embed="rId2"/>
          <a:stretch>
            <a:fillRect/>
          </a:stretch>
        </p:blipFill>
        <p:spPr>
          <a:xfrm>
            <a:off x="782222" y="1902512"/>
            <a:ext cx="7462412" cy="4521252"/>
          </a:xfrm>
          <a:prstGeom prst="rect">
            <a:avLst/>
          </a:prstGeom>
        </p:spPr>
      </p:pic>
    </p:spTree>
    <p:extLst>
      <p:ext uri="{BB962C8B-B14F-4D97-AF65-F5344CB8AC3E}">
        <p14:creationId xmlns:p14="http://schemas.microsoft.com/office/powerpoint/2010/main" val="266225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64590" y="95197"/>
            <a:ext cx="2729553" cy="369332"/>
          </a:xfrm>
          <a:prstGeom prst="rect">
            <a:avLst/>
          </a:prstGeom>
          <a:noFill/>
        </p:spPr>
        <p:txBody>
          <a:bodyPr wrap="square" rtlCol="0">
            <a:spAutoFit/>
          </a:bodyPr>
          <a:lstStyle/>
          <a:p>
            <a:r>
              <a:rPr lang="en-GB" dirty="0" smtClean="0"/>
              <a:t>GIT BASIC Operations</a:t>
            </a:r>
            <a:endParaRPr lang="en-US" dirty="0"/>
          </a:p>
        </p:txBody>
      </p:sp>
      <p:sp>
        <p:nvSpPr>
          <p:cNvPr id="4" name="TextBox 3"/>
          <p:cNvSpPr txBox="1"/>
          <p:nvPr/>
        </p:nvSpPr>
        <p:spPr>
          <a:xfrm>
            <a:off x="122830" y="814485"/>
            <a:ext cx="11959988" cy="3139321"/>
          </a:xfrm>
          <a:prstGeom prst="rect">
            <a:avLst/>
          </a:prstGeom>
          <a:noFill/>
        </p:spPr>
        <p:txBody>
          <a:bodyPr wrap="square" rtlCol="0">
            <a:spAutoFit/>
          </a:bodyPr>
          <a:lstStyle/>
          <a:p>
            <a:pPr marL="285750" indent="-285750">
              <a:buFont typeface="Arial" panose="020B0604020202020204" pitchFamily="34" charset="0"/>
              <a:buChar char="•"/>
            </a:pPr>
            <a:r>
              <a:rPr lang="en-GB" dirty="0" smtClean="0"/>
              <a:t>Initialize:</a:t>
            </a:r>
            <a:r>
              <a:rPr lang="en-GB" dirty="0" smtClean="0">
                <a:sym typeface="Wingdings" panose="05000000000000000000" pitchFamily="2" charset="2"/>
              </a:rPr>
              <a:t></a:t>
            </a:r>
            <a:r>
              <a:rPr lang="en-GB" dirty="0" smtClean="0"/>
              <a:t> git initialize </a:t>
            </a:r>
            <a:r>
              <a:rPr lang="en-GB" dirty="0" smtClean="0">
                <a:sym typeface="Wingdings" panose="05000000000000000000" pitchFamily="2" charset="2"/>
              </a:rPr>
              <a:t> to bring your working directory under git umbrella</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Status:</a:t>
            </a:r>
            <a:r>
              <a:rPr lang="en-GB" dirty="0" smtClean="0">
                <a:sym typeface="Wingdings" panose="05000000000000000000" pitchFamily="2" charset="2"/>
              </a:rPr>
              <a:t>git status tells you the status of all your files .. How many untracked, how many on staging phase etc.</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Add:</a:t>
            </a:r>
            <a:r>
              <a:rPr lang="en-GB" dirty="0" smtClean="0">
                <a:sym typeface="Wingdings" panose="05000000000000000000" pitchFamily="2" charset="2"/>
              </a:rPr>
              <a:t>git add filename to place a file from working directory to staging place. Only specified file will be moved to staging </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Commit:</a:t>
            </a:r>
            <a:r>
              <a:rPr lang="en-GB" dirty="0" smtClean="0">
                <a:sym typeface="Wingdings" panose="05000000000000000000" pitchFamily="2" charset="2"/>
              </a:rPr>
              <a:t></a:t>
            </a:r>
            <a:r>
              <a:rPr lang="en-GB" dirty="0" smtClean="0"/>
              <a:t> git commit </a:t>
            </a:r>
            <a:r>
              <a:rPr lang="en-GB" dirty="0" smtClean="0">
                <a:sym typeface="Wingdings" panose="05000000000000000000" pitchFamily="2" charset="2"/>
              </a:rPr>
              <a:t> </a:t>
            </a:r>
            <a:r>
              <a:rPr lang="en-GB" dirty="0" smtClean="0"/>
              <a:t>to push </a:t>
            </a:r>
            <a:r>
              <a:rPr lang="en-GB" b="1" dirty="0" smtClean="0"/>
              <a:t>all</a:t>
            </a:r>
            <a:r>
              <a:rPr lang="en-GB" dirty="0" smtClean="0"/>
              <a:t> files from staging place to local repo…creates local snapshot keeping track of changes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Push:</a:t>
            </a:r>
            <a:r>
              <a:rPr lang="en-GB" dirty="0" smtClean="0">
                <a:sym typeface="Wingdings" panose="05000000000000000000" pitchFamily="2" charset="2"/>
              </a:rPr>
              <a:t>git push to push files from local repo to remote/cloud repo</a:t>
            </a:r>
            <a:endParaRPr lang="en-GB"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err="1" smtClean="0"/>
              <a:t>Pull</a:t>
            </a:r>
            <a:r>
              <a:rPr lang="en-GB" dirty="0" err="1" smtClean="0">
                <a:sym typeface="Wingdings" panose="05000000000000000000" pitchFamily="2" charset="2"/>
              </a:rPr>
              <a:t>git</a:t>
            </a:r>
            <a:r>
              <a:rPr lang="en-GB" dirty="0" smtClean="0">
                <a:sym typeface="Wingdings" panose="05000000000000000000" pitchFamily="2" charset="2"/>
              </a:rPr>
              <a:t> pull to get/retrieve files from remote/cloud repo to local repo</a:t>
            </a:r>
            <a:endParaRPr lang="en-US" dirty="0"/>
          </a:p>
        </p:txBody>
      </p:sp>
      <p:sp>
        <p:nvSpPr>
          <p:cNvPr id="5" name="TextBox 4"/>
          <p:cNvSpPr txBox="1"/>
          <p:nvPr/>
        </p:nvSpPr>
        <p:spPr>
          <a:xfrm>
            <a:off x="3864590" y="4673094"/>
            <a:ext cx="2729553" cy="369332"/>
          </a:xfrm>
          <a:prstGeom prst="rect">
            <a:avLst/>
          </a:prstGeom>
          <a:noFill/>
        </p:spPr>
        <p:txBody>
          <a:bodyPr wrap="square" rtlCol="0">
            <a:spAutoFit/>
          </a:bodyPr>
          <a:lstStyle/>
          <a:p>
            <a:r>
              <a:rPr lang="en-GB" dirty="0" smtClean="0"/>
              <a:t>GIT Advance Operations</a:t>
            </a:r>
            <a:endParaRPr lang="en-US" dirty="0"/>
          </a:p>
        </p:txBody>
      </p:sp>
      <p:sp>
        <p:nvSpPr>
          <p:cNvPr id="6" name="TextBox 5"/>
          <p:cNvSpPr txBox="1"/>
          <p:nvPr/>
        </p:nvSpPr>
        <p:spPr>
          <a:xfrm>
            <a:off x="0" y="5042426"/>
            <a:ext cx="11859904" cy="1477328"/>
          </a:xfrm>
          <a:prstGeom prst="rect">
            <a:avLst/>
          </a:prstGeom>
          <a:noFill/>
        </p:spPr>
        <p:txBody>
          <a:bodyPr wrap="square" rtlCol="0">
            <a:spAutoFit/>
          </a:bodyPr>
          <a:lstStyle/>
          <a:p>
            <a:pPr marL="285750" indent="-285750">
              <a:buFont typeface="Arial" panose="020B0604020202020204" pitchFamily="34" charset="0"/>
              <a:buChar char="•"/>
            </a:pPr>
            <a:r>
              <a:rPr lang="en-GB" dirty="0" smtClean="0"/>
              <a:t>Branching: you have a master branch</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Merging: Merge one branch code with other</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Rebasing: it </a:t>
            </a:r>
            <a:r>
              <a:rPr lang="en-GB" dirty="0" err="1" smtClean="0"/>
              <a:t>mege</a:t>
            </a:r>
            <a:r>
              <a:rPr lang="en-GB" dirty="0" smtClean="0"/>
              <a:t> also branch code however we can not distinguish who created and what merged.</a:t>
            </a:r>
          </a:p>
        </p:txBody>
      </p:sp>
    </p:spTree>
    <p:extLst>
      <p:ext uri="{BB962C8B-B14F-4D97-AF65-F5344CB8AC3E}">
        <p14:creationId xmlns:p14="http://schemas.microsoft.com/office/powerpoint/2010/main" val="27678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779" y="255941"/>
            <a:ext cx="10515600" cy="3456249"/>
          </a:xfrm>
        </p:spPr>
        <p:txBody>
          <a:bodyPr>
            <a:normAutofit fontScale="90000"/>
          </a:bodyPr>
          <a:lstStyle/>
          <a:p>
            <a:r>
              <a:rPr lang="en-GB" sz="2800" dirty="0" smtClean="0"/>
              <a:t>Repository: </a:t>
            </a:r>
            <a:r>
              <a:rPr lang="en-GB" sz="1800" dirty="0" smtClean="0"/>
              <a:t>its kind of database where VCS stores all the versions and meta data. In git, Repository is just hidden folder named </a:t>
            </a:r>
            <a:r>
              <a:rPr lang="en-GB" sz="1800" b="1" dirty="0" smtClean="0"/>
              <a:t>git</a:t>
            </a:r>
            <a:r>
              <a:rPr lang="en-GB" sz="1800" dirty="0" smtClean="0"/>
              <a:t> in the root directory of your project</a:t>
            </a:r>
            <a:br>
              <a:rPr lang="en-GB" sz="1800" dirty="0" smtClean="0"/>
            </a:br>
            <a:r>
              <a:rPr lang="en-GB" sz="1800" dirty="0"/>
              <a:t/>
            </a:r>
            <a:br>
              <a:rPr lang="en-GB" sz="1800" dirty="0"/>
            </a:br>
            <a:r>
              <a:rPr lang="en-GB" sz="2800" dirty="0"/>
              <a:t>Working Directory: </a:t>
            </a:r>
            <a:r>
              <a:rPr lang="en-GB" sz="1800" dirty="0" smtClean="0"/>
              <a:t>The root folder of your project is called working directory. This is the directory of your local computer which keeps all files of your project</a:t>
            </a:r>
            <a:br>
              <a:rPr lang="en-GB" sz="1800" dirty="0" smtClean="0"/>
            </a:br>
            <a:r>
              <a:rPr lang="en-GB" sz="1800" dirty="0"/>
              <a:t/>
            </a:r>
            <a:br>
              <a:rPr lang="en-GB" sz="1800" dirty="0"/>
            </a:br>
            <a:r>
              <a:rPr lang="en-GB" sz="2800" dirty="0"/>
              <a:t>File </a:t>
            </a:r>
            <a:r>
              <a:rPr lang="en-GB" sz="2800" dirty="0" smtClean="0"/>
              <a:t>Status: </a:t>
            </a:r>
            <a:r>
              <a:rPr lang="en-GB" sz="1800" dirty="0"/>
              <a:t>files in working directory can be in below status</a:t>
            </a:r>
            <a:r>
              <a:rPr lang="en-GB" sz="2800" dirty="0" smtClean="0"/>
              <a:t/>
            </a:r>
            <a:br>
              <a:rPr lang="en-GB" sz="2800" dirty="0" smtClean="0"/>
            </a:br>
            <a:r>
              <a:rPr lang="en-GB" sz="2800" dirty="0" smtClean="0"/>
              <a:t>untracked: </a:t>
            </a:r>
            <a:r>
              <a:rPr lang="en-GB" sz="1800" dirty="0"/>
              <a:t>file is under working directory but not tracked by git</a:t>
            </a:r>
            <a:br>
              <a:rPr lang="en-GB" sz="1800" dirty="0"/>
            </a:br>
            <a:r>
              <a:rPr lang="en-GB" sz="2800" dirty="0" smtClean="0"/>
              <a:t>unmodified: </a:t>
            </a:r>
            <a:r>
              <a:rPr lang="en-GB" sz="1800" dirty="0"/>
              <a:t>once file is added(git add)at staging phase first </a:t>
            </a:r>
            <a:r>
              <a:rPr lang="en-GB" sz="1800" dirty="0" err="1"/>
              <a:t>time.now</a:t>
            </a:r>
            <a:r>
              <a:rPr lang="en-GB" sz="1800" dirty="0"/>
              <a:t> its tracked by git</a:t>
            </a:r>
            <a:r>
              <a:rPr lang="en-GB" sz="2800" dirty="0" smtClean="0"/>
              <a:t/>
            </a:r>
            <a:br>
              <a:rPr lang="en-GB" sz="2800" dirty="0" smtClean="0"/>
            </a:br>
            <a:r>
              <a:rPr lang="en-GB" sz="2800" dirty="0" smtClean="0"/>
              <a:t>modified: </a:t>
            </a:r>
            <a:r>
              <a:rPr lang="en-GB" sz="1800" dirty="0"/>
              <a:t>when the file is at staging phase and some changings are made in the </a:t>
            </a:r>
            <a:r>
              <a:rPr lang="en-GB" sz="1800" dirty="0" err="1"/>
              <a:t>file..we</a:t>
            </a:r>
            <a:r>
              <a:rPr lang="en-GB" sz="1800" dirty="0"/>
              <a:t> have to add it </a:t>
            </a:r>
            <a:r>
              <a:rPr lang="en-GB" sz="1800" dirty="0" err="1"/>
              <a:t>agin</a:t>
            </a:r>
            <a:r>
              <a:rPr lang="en-GB" sz="1800" dirty="0"/>
              <a:t> (git add)..this is modified file at staging phase</a:t>
            </a:r>
            <a:r>
              <a:rPr lang="en-GB" sz="2800" dirty="0" smtClean="0"/>
              <a:t/>
            </a:r>
            <a:br>
              <a:rPr lang="en-GB" sz="2800" dirty="0" smtClean="0"/>
            </a:br>
            <a:r>
              <a:rPr lang="en-GB" sz="2800" dirty="0" smtClean="0"/>
              <a:t>staged:</a:t>
            </a:r>
            <a:endParaRPr lang="en-US" sz="2800" dirty="0"/>
          </a:p>
        </p:txBody>
      </p:sp>
      <p:pic>
        <p:nvPicPr>
          <p:cNvPr id="3" name="Picture 2"/>
          <p:cNvPicPr>
            <a:picLocks noChangeAspect="1"/>
          </p:cNvPicPr>
          <p:nvPr/>
        </p:nvPicPr>
        <p:blipFill>
          <a:blip r:embed="rId2"/>
          <a:stretch>
            <a:fillRect/>
          </a:stretch>
        </p:blipFill>
        <p:spPr>
          <a:xfrm>
            <a:off x="2282090" y="3876105"/>
            <a:ext cx="5961158" cy="2790825"/>
          </a:xfrm>
          <a:prstGeom prst="rect">
            <a:avLst/>
          </a:prstGeom>
        </p:spPr>
      </p:pic>
    </p:spTree>
    <p:extLst>
      <p:ext uri="{BB962C8B-B14F-4D97-AF65-F5344CB8AC3E}">
        <p14:creationId xmlns:p14="http://schemas.microsoft.com/office/powerpoint/2010/main" val="3121101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9938" y="434595"/>
            <a:ext cx="9309907" cy="5732300"/>
          </a:xfrm>
          <a:prstGeom prst="rect">
            <a:avLst/>
          </a:prstGeom>
        </p:spPr>
      </p:pic>
    </p:spTree>
    <p:extLst>
      <p:ext uri="{BB962C8B-B14F-4D97-AF65-F5344CB8AC3E}">
        <p14:creationId xmlns:p14="http://schemas.microsoft.com/office/powerpoint/2010/main" val="3807881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198" y="588409"/>
            <a:ext cx="10569398" cy="2877805"/>
          </a:xfrm>
        </p:spPr>
        <p:txBody>
          <a:bodyPr>
            <a:normAutofit fontScale="90000"/>
          </a:bodyPr>
          <a:lstStyle/>
          <a:p>
            <a:r>
              <a:rPr lang="en-GB" dirty="0" smtClean="0"/>
              <a:t>Head:- </a:t>
            </a:r>
            <a:r>
              <a:rPr lang="en-GB" sz="2200" dirty="0" smtClean="0"/>
              <a:t>refers the current branch</a:t>
            </a:r>
            <a:r>
              <a:rPr lang="en-GB" dirty="0" smtClean="0"/>
              <a:t/>
            </a:r>
            <a:br>
              <a:rPr lang="en-GB" dirty="0" smtClean="0"/>
            </a:br>
            <a:r>
              <a:rPr lang="en-GB" dirty="0" smtClean="0"/>
              <a:t>Commit Hash: </a:t>
            </a:r>
            <a:r>
              <a:rPr lang="en-GB" sz="2200" dirty="0" smtClean="0"/>
              <a:t>every commit has unique identifier of 40 characters</a:t>
            </a:r>
            <a:br>
              <a:rPr lang="en-GB" sz="2200" dirty="0" smtClean="0"/>
            </a:br>
            <a:r>
              <a:rPr lang="en-GB" dirty="0"/>
              <a:t>Ignoring Files: </a:t>
            </a:r>
            <a:r>
              <a:rPr lang="en-GB" sz="2200" dirty="0" smtClean="0"/>
              <a:t>In every project there are couple of files  which you don’t want to be version controlled. We create an empty file .It has no name but with extension </a:t>
            </a:r>
            <a:r>
              <a:rPr lang="en-GB" sz="2200" b="1" dirty="0" smtClean="0"/>
              <a:t>.</a:t>
            </a:r>
            <a:r>
              <a:rPr lang="en-GB" sz="2200" b="1" dirty="0" err="1" smtClean="0"/>
              <a:t>gitignore</a:t>
            </a:r>
            <a:r>
              <a:rPr lang="en-GB" sz="2200" b="1" dirty="0" smtClean="0"/>
              <a:t> </a:t>
            </a:r>
            <a:r>
              <a:rPr lang="en-GB" sz="2200" dirty="0"/>
              <a:t>in root </a:t>
            </a:r>
            <a:r>
              <a:rPr lang="en-GB" sz="2200" dirty="0" smtClean="0"/>
              <a:t>folder.</a:t>
            </a:r>
            <a:br>
              <a:rPr lang="en-GB" sz="2200" dirty="0" smtClean="0"/>
            </a:br>
            <a:r>
              <a:rPr lang="en-GB" sz="2200" dirty="0" smtClean="0"/>
              <a:t>You can ignore specific file, files with </a:t>
            </a:r>
            <a:r>
              <a:rPr lang="en-GB" sz="2200" smtClean="0"/>
              <a:t>specific extensions, </a:t>
            </a:r>
            <a:r>
              <a:rPr lang="en-GB" sz="2200" dirty="0" smtClean="0"/>
              <a:t>specific folder. </a:t>
            </a:r>
            <a:r>
              <a:rPr lang="en-GB" sz="2200" dirty="0" err="1" smtClean="0"/>
              <a:t>Gitignore</a:t>
            </a:r>
            <a:r>
              <a:rPr lang="en-GB" sz="2200" dirty="0" smtClean="0"/>
              <a:t> file itself will be visible and committed. For Example, if you write below in .</a:t>
            </a:r>
            <a:r>
              <a:rPr lang="en-GB" sz="2200" dirty="0" err="1" smtClean="0"/>
              <a:t>gitigonre</a:t>
            </a:r>
            <a:r>
              <a:rPr lang="en-GB" sz="2200" dirty="0" smtClean="0"/>
              <a:t> file</a:t>
            </a:r>
            <a:br>
              <a:rPr lang="en-GB" sz="2200" dirty="0" smtClean="0"/>
            </a:br>
            <a:r>
              <a:rPr lang="en-GB" sz="2200" dirty="0"/>
              <a:t> </a:t>
            </a:r>
            <a:endParaRPr lang="en-US" sz="2200" dirty="0"/>
          </a:p>
        </p:txBody>
      </p:sp>
      <p:sp>
        <p:nvSpPr>
          <p:cNvPr id="3" name="Rectangle 2"/>
          <p:cNvSpPr/>
          <p:nvPr/>
        </p:nvSpPr>
        <p:spPr>
          <a:xfrm>
            <a:off x="2703897" y="3540940"/>
            <a:ext cx="6096000" cy="1200329"/>
          </a:xfrm>
          <a:prstGeom prst="rect">
            <a:avLst/>
          </a:prstGeom>
        </p:spPr>
        <p:txBody>
          <a:bodyPr>
            <a:spAutoFit/>
          </a:bodyPr>
          <a:lstStyle/>
          <a:p>
            <a:pPr marL="285750" indent="-285750">
              <a:buFont typeface="Arial" panose="020B0604020202020204" pitchFamily="34" charset="0"/>
              <a:buChar char="•"/>
            </a:pPr>
            <a:r>
              <a:rPr lang="en-GB" dirty="0" smtClean="0"/>
              <a:t>abc.csv             </a:t>
            </a:r>
            <a:r>
              <a:rPr lang="en-GB" dirty="0" smtClean="0">
                <a:sym typeface="Wingdings" panose="05000000000000000000" pitchFamily="2" charset="2"/>
              </a:rPr>
              <a:t>ignores csv file named as </a:t>
            </a:r>
            <a:r>
              <a:rPr lang="en-GB" dirty="0" err="1" smtClean="0">
                <a:sym typeface="Wingdings" panose="05000000000000000000" pitchFamily="2" charset="2"/>
              </a:rPr>
              <a:t>abc</a:t>
            </a:r>
            <a:r>
              <a:rPr lang="en-GB" dirty="0" smtClean="0">
                <a:sym typeface="Wingdings" panose="05000000000000000000" pitchFamily="2" charset="2"/>
              </a:rPr>
              <a:t>.</a:t>
            </a:r>
            <a:endParaRPr lang="en-GB" dirty="0" smtClean="0"/>
          </a:p>
          <a:p>
            <a:pPr marL="285750" indent="-285750">
              <a:buFont typeface="Arial" panose="020B0604020202020204" pitchFamily="34" charset="0"/>
              <a:buChar char="•"/>
            </a:pPr>
            <a:r>
              <a:rPr lang="en-GB" dirty="0" smtClean="0"/>
              <a:t>*.</a:t>
            </a:r>
            <a:r>
              <a:rPr lang="en-GB" dirty="0" err="1" smtClean="0"/>
              <a:t>xls</a:t>
            </a:r>
            <a:r>
              <a:rPr lang="en-GB" dirty="0" smtClean="0"/>
              <a:t>                  </a:t>
            </a:r>
            <a:r>
              <a:rPr lang="en-GB" dirty="0" smtClean="0">
                <a:sym typeface="Wingdings" panose="05000000000000000000" pitchFamily="2" charset="2"/>
              </a:rPr>
              <a:t> ignores all </a:t>
            </a:r>
            <a:r>
              <a:rPr lang="en-GB" dirty="0" err="1" smtClean="0">
                <a:sym typeface="Wingdings" panose="05000000000000000000" pitchFamily="2" charset="2"/>
              </a:rPr>
              <a:t>xls</a:t>
            </a:r>
            <a:r>
              <a:rPr lang="en-GB" dirty="0" smtClean="0">
                <a:sym typeface="Wingdings" panose="05000000000000000000" pitchFamily="2" charset="2"/>
              </a:rPr>
              <a:t> files</a:t>
            </a:r>
            <a:endParaRPr lang="en-GB" dirty="0" smtClean="0"/>
          </a:p>
          <a:p>
            <a:pPr marL="285750" indent="-285750">
              <a:buFont typeface="Arial" panose="020B0604020202020204" pitchFamily="34" charset="0"/>
              <a:buChar char="•"/>
            </a:pPr>
            <a:r>
              <a:rPr lang="en-GB" dirty="0" smtClean="0"/>
              <a:t>\</a:t>
            </a:r>
            <a:r>
              <a:rPr lang="en-GB" dirty="0" err="1" smtClean="0"/>
              <a:t>foldername</a:t>
            </a:r>
            <a:r>
              <a:rPr lang="en-GB" dirty="0" smtClean="0"/>
              <a:t>\  </a:t>
            </a:r>
            <a:r>
              <a:rPr lang="en-GB" dirty="0" smtClean="0">
                <a:sym typeface="Wingdings" panose="05000000000000000000" pitchFamily="2" charset="2"/>
              </a:rPr>
              <a:t></a:t>
            </a:r>
            <a:r>
              <a:rPr lang="en-GB" dirty="0" smtClean="0"/>
              <a:t> ignore all files in mentioned folder.</a:t>
            </a:r>
            <a:r>
              <a:rPr lang="en-GB" dirty="0"/>
              <a:t/>
            </a:r>
            <a:br>
              <a:rPr lang="en-GB" dirty="0"/>
            </a:br>
            <a:endParaRPr lang="en-US" dirty="0"/>
          </a:p>
        </p:txBody>
      </p:sp>
    </p:spTree>
    <p:extLst>
      <p:ext uri="{BB962C8B-B14F-4D97-AF65-F5344CB8AC3E}">
        <p14:creationId xmlns:p14="http://schemas.microsoft.com/office/powerpoint/2010/main" val="411476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78" y="191387"/>
            <a:ext cx="11738345" cy="4699590"/>
          </a:xfrm>
        </p:spPr>
        <p:txBody>
          <a:bodyPr>
            <a:normAutofit fontScale="90000"/>
          </a:bodyPr>
          <a:lstStyle/>
          <a:p>
            <a:r>
              <a:rPr lang="en-GB" dirty="0" smtClean="0"/>
              <a:t>Branching:: </a:t>
            </a:r>
            <a:r>
              <a:rPr lang="en-GB" sz="1600" dirty="0" smtClean="0"/>
              <a:t>called also context. In Your application, you have different sections/feature. You can create different branches for each feature to work independently .</a:t>
            </a:r>
            <a:br>
              <a:rPr lang="en-GB" sz="1600" dirty="0" smtClean="0"/>
            </a:br>
            <a:r>
              <a:rPr lang="en-GB" sz="1600" dirty="0" smtClean="0"/>
              <a:t>Branch is mandatory (not optional)… When you initialize your project/working directory. Be default MASTER branch will be created.</a:t>
            </a:r>
            <a:br>
              <a:rPr lang="en-GB" sz="1600" dirty="0" smtClean="0"/>
            </a:br>
            <a:r>
              <a:rPr lang="en-GB" sz="1600" dirty="0" smtClean="0"/>
              <a:t>When you create a new branch …it has the same status of parent branch…Means same commit. Same  </a:t>
            </a:r>
            <a:r>
              <a:rPr lang="en-GB" sz="1600" dirty="0" err="1" smtClean="0"/>
              <a:t>folder..same</a:t>
            </a:r>
            <a:r>
              <a:rPr lang="en-GB" sz="1600" dirty="0" smtClean="0"/>
              <a:t> code.</a:t>
            </a:r>
            <a:br>
              <a:rPr lang="en-GB" sz="1600" dirty="0" smtClean="0"/>
            </a:br>
            <a:r>
              <a:rPr lang="en-GB" sz="1600" dirty="0" smtClean="0"/>
              <a:t>When you make any changes or create a new file and also commit it. These new changes or new files will not be reflected in other branches until you merge it </a:t>
            </a:r>
            <a:br>
              <a:rPr lang="en-GB" sz="1600" dirty="0" smtClean="0"/>
            </a:br>
            <a:r>
              <a:rPr lang="en-GB" sz="1600" dirty="0"/>
              <a:t/>
            </a:r>
            <a:br>
              <a:rPr lang="en-GB" sz="1600" dirty="0"/>
            </a:br>
            <a:r>
              <a:rPr lang="en-GB" sz="1600" dirty="0" smtClean="0"/>
              <a:t>Production and Development stages: In production stage, application is live and operational. In Development Stage, You are under testing phase of whole application.</a:t>
            </a:r>
            <a:br>
              <a:rPr lang="en-GB" sz="1600" dirty="0" smtClean="0"/>
            </a:br>
            <a:r>
              <a:rPr lang="en-GB" sz="1600" dirty="0"/>
              <a:t/>
            </a:r>
            <a:br>
              <a:rPr lang="en-GB" sz="1600" dirty="0"/>
            </a:br>
            <a:r>
              <a:rPr lang="en-GB" sz="1600" dirty="0" smtClean="0"/>
              <a:t>If you create a new branch and switch to that new branch…then all the changes(like new file creation, code changes) you will made in this branch will not be visible to other branches</a:t>
            </a:r>
            <a:br>
              <a:rPr lang="en-GB" sz="1600" dirty="0" smtClean="0"/>
            </a:br>
            <a:r>
              <a:rPr lang="en-GB" sz="1600" dirty="0"/>
              <a:t/>
            </a:r>
            <a:br>
              <a:rPr lang="en-GB" sz="1600" dirty="0"/>
            </a:br>
            <a:r>
              <a:rPr lang="en-GB" sz="1600" b="1" dirty="0" smtClean="0"/>
              <a:t>two types of Branch : Short lived and Long lived</a:t>
            </a:r>
            <a:r>
              <a:rPr lang="en-GB" sz="1600" dirty="0" smtClean="0"/>
              <a:t/>
            </a:r>
            <a:br>
              <a:rPr lang="en-GB" sz="1600" dirty="0" smtClean="0"/>
            </a:br>
            <a:r>
              <a:rPr lang="en-GB" sz="1600" dirty="0" smtClean="0"/>
              <a:t>Short Lived:- for single topic and </a:t>
            </a:r>
            <a:r>
              <a:rPr lang="en-GB" sz="1600" dirty="0" err="1" smtClean="0"/>
              <a:t>feaure</a:t>
            </a:r>
            <a:r>
              <a:rPr lang="en-GB" sz="1600" dirty="0" smtClean="0"/>
              <a:t>. And removed once work done with them</a:t>
            </a:r>
            <a:br>
              <a:rPr lang="en-GB" sz="1600" dirty="0" smtClean="0"/>
            </a:br>
            <a:r>
              <a:rPr lang="en-GB" sz="1600" dirty="0" smtClean="0"/>
              <a:t>Long lived:- long term and Permanent like development</a:t>
            </a:r>
            <a:br>
              <a:rPr lang="en-GB" sz="1600" dirty="0" smtClean="0"/>
            </a:br>
            <a:r>
              <a:rPr lang="en-GB" sz="1600" dirty="0"/>
              <a:t/>
            </a:r>
            <a:br>
              <a:rPr lang="en-GB" sz="1600" dirty="0"/>
            </a:br>
            <a:r>
              <a:rPr lang="en-GB" sz="1600" dirty="0" smtClean="0"/>
              <a:t>When two or more than 2 </a:t>
            </a:r>
            <a:r>
              <a:rPr lang="en-GB" sz="1600" dirty="0" err="1" smtClean="0"/>
              <a:t>devlopers</a:t>
            </a:r>
            <a:r>
              <a:rPr lang="en-GB" sz="1600" dirty="0" smtClean="0"/>
              <a:t> are working on the same project ,same file and make some changes on the same </a:t>
            </a:r>
            <a:r>
              <a:rPr lang="en-GB" sz="1600" dirty="0" err="1" smtClean="0"/>
              <a:t>line..It</a:t>
            </a:r>
            <a:r>
              <a:rPr lang="en-GB" sz="1600" dirty="0" smtClean="0"/>
              <a:t> will crate “MERGE </a:t>
            </a:r>
            <a:r>
              <a:rPr lang="en-GB" sz="1600" dirty="0" err="1" smtClean="0"/>
              <a:t>CONFLICT”..You</a:t>
            </a:r>
            <a:r>
              <a:rPr lang="en-GB" sz="1600" dirty="0" smtClean="0"/>
              <a:t> can manage merge conflict y=through any tool(Smart git)</a:t>
            </a:r>
            <a:br>
              <a:rPr lang="en-GB" sz="1600" dirty="0" smtClean="0"/>
            </a:br>
            <a:r>
              <a:rPr lang="en-GB" sz="1600" dirty="0"/>
              <a:t/>
            </a:r>
            <a:br>
              <a:rPr lang="en-GB" sz="1600" dirty="0"/>
            </a:br>
            <a:endParaRPr lang="en-US" sz="1600" dirty="0"/>
          </a:p>
        </p:txBody>
      </p:sp>
    </p:spTree>
    <p:extLst>
      <p:ext uri="{BB962C8B-B14F-4D97-AF65-F5344CB8AC3E}">
        <p14:creationId xmlns:p14="http://schemas.microsoft.com/office/powerpoint/2010/main" val="3941396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3532</TotalTime>
  <Words>1127</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What is VCS(Version control System)</vt:lpstr>
      <vt:lpstr>Types of VCS</vt:lpstr>
      <vt:lpstr>Types of VCS CVCS DVCS</vt:lpstr>
      <vt:lpstr>GIT</vt:lpstr>
      <vt:lpstr>PowerPoint Presentation</vt:lpstr>
      <vt:lpstr>Repository: its kind of database where VCS stores all the versions and meta data. In git, Repository is just hidden folder named git in the root directory of your project  Working Directory: The root folder of your project is called working directory. This is the directory of your local computer which keeps all files of your project  File Status: files in working directory can be in below status untracked: file is under working directory but not tracked by git unmodified: once file is added(git add)at staging phase first time.now its tracked by git modified: when the file is at staging phase and some changings are made in the file..we have to add it agin (git add)..this is modified file at staging phase staged:</vt:lpstr>
      <vt:lpstr>PowerPoint Presentation</vt:lpstr>
      <vt:lpstr>Head:- refers the current branch Commit Hash: every commit has unique identifier of 40 characters Ignoring Files: In every project there are couple of files  which you don’t want to be version controlled. We create an empty file .It has no name but with extension .gitignore in root folder. You can ignore specific file, files with specific extensions, specific folder. Gitignore file itself will be visible and committed. For Example, if you write below in .gitigonre file  </vt:lpstr>
      <vt:lpstr>Branching:: called also context. In Your application, you have different sections/feature. You can create different branches for each feature to work independently . Branch is mandatory (not optional)… When you initialize your project/working directory. Be default MASTER branch will be created. When you create a new branch …it has the same status of parent branch…Means same commit. Same  folder..same code. When you make any changes or create a new file and also commit it. These new changes or new files will not be reflected in other branches until you merge it   Production and Development stages: In production stage, application is live and operational. In Development Stage, You are under testing phase of whole application.  If you create a new branch and switch to that new branch…then all the changes(like new file creation, code changes) you will made in this branch will not be visible to other branches  two types of Branch : Short lived and Long lived Short Lived:- for single topic and feaure. And removed once work done with them Long lived:- long term and Permanent like development  When two or more than 2 devlopers are working on the same project ,same file and make some changes on the same line..It will crate “MERGE CONFLICT”..You can manage merge conflict y=through any tool(Smart git)  </vt:lpstr>
      <vt:lpstr>STASH:  commits save changes permanently while stash save changes temporarily. Its like clip board where you can save your code temporarily without commenting. If you have to switch from one branch to another..you have to commit all you changes else your changes will lost. So you need to save all changes in way that can be used later.  STASH comes then in the picture. Save you code at stash (clipboard) without committing. STASH is temporary place in git which store info for long period</vt:lpstr>
      <vt:lpstr>Remote Repo:: Local repo reside on local machine which can’t be accessible to your teammate. Remote repos are hosted on server which are accessible to team mates. You can make your own server but you have to manage, maintain this sever then which is expensive GItHUB is online service for remote Repo. You may use other server like gitlab etc. Github acts like back  ..You can change online code/files at remote Repo..but its not standard practice..  Generally Remote repository name is origin and branch name is master/main by deafault.  Local Repo can be connected and send data to multiple Remote Repos. Origin: is the URL of remote Repo.  You may use below commands on your local repo -git clone Remote Repo URL    --- to clone the codes from remote repo into your local repo…It will create new project(folder/repo) in your local working directory.. All Available files/code of Remote Repo will be available in local repo…Please remember that this command will create a new repo/folder in local machine .  -git remote add &lt; remote RepoURL&gt;  --- to add  new / additional Remote repo with   existing local Repo .. you can change remote Repo as well</vt:lpstr>
      <vt:lpstr>PowerPoint Presentation</vt:lpstr>
      <vt:lpstr>When are working in team, there should be some rules to be followed by all .there should be branching model. There should be specific branches for specific purpose and we should follow branching model You have to create pull Request to merge one branch into other. Pull Request is GIT HUB feature not GIT feature. PULL REQYEST feature I sued to merge the branches You can add rule under setting to block direct merging  Setting  BranchesBranch Protection Rule Require a pull request before merging You can add other developers to access your repo ..add user under setting    </vt:lpstr>
      <vt:lpstr>                                        Delete Branches: You can delete branches if you want  UNDO Local Changes: if you have local changes which are not committed yet (till staging phase)..you can revert this changes by using special command ::  1. git checkout head  to discard changes in single file . 2. git reset –hard HEAD - to discard changes in all files UNOD Committed changes: You can even revert/reset the committed changes..there are 3 commands. 1. git revert (commithash)..it will crerate a new commit..old commint history will also be there however changes/content of that commnet will be deleted.If you revert a commit available in th middle of commits..only geiven commit will be be removed ..commit before and after will not chane ..which is not in case of we use below commands 2. git reset – hard (commithash).. it rollback the commit and moves your head to back at the position of given commithash. 3. git reset – keep (commithash).. it rollback the commit and moves you to back at the position of given commithash and keeps the history locally of deleted committs.</vt:lpstr>
      <vt:lpstr>Rebase</vt:lpstr>
      <vt:lpstr>Mark Down: this is light weight language to add formatting elements in plain text documents. This language created in 2004 by John Gurber… This language is used to add format in a files such as  readme to create rich text.  Git hub released it own language based on original markdown language.its called GFM(Git hub flavoured Markdown)language.  Once you apply formatting in your readme file..then commit and push it to see its formatted version in Git hub.  You can directly modify changes in readme file at github to avide commit again and again.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GIT</dc:title>
  <dc:creator>admin</dc:creator>
  <cp:lastModifiedBy>Microsoft account</cp:lastModifiedBy>
  <cp:revision>190</cp:revision>
  <dcterms:created xsi:type="dcterms:W3CDTF">2022-12-24T21:37:52Z</dcterms:created>
  <dcterms:modified xsi:type="dcterms:W3CDTF">2023-01-10T06:39:38Z</dcterms:modified>
</cp:coreProperties>
</file>