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80" r:id="rId5"/>
    <p:sldId id="292" r:id="rId6"/>
    <p:sldId id="293" r:id="rId7"/>
    <p:sldId id="291" r:id="rId8"/>
    <p:sldId id="283" r:id="rId9"/>
    <p:sldId id="284" r:id="rId10"/>
    <p:sldId id="285" r:id="rId11"/>
    <p:sldId id="277" r:id="rId12"/>
    <p:sldId id="281" r:id="rId13"/>
    <p:sldId id="286" r:id="rId14"/>
    <p:sldId id="290" r:id="rId15"/>
    <p:sldId id="295" r:id="rId16"/>
  </p:sldIdLst>
  <p:sldSz cx="9144000" cy="6858000" type="screen4x3"/>
  <p:notesSz cx="6858000" cy="9144000"/>
  <p:defaultTextStyle>
    <a:defPPr>
      <a:defRPr lang="fr-CA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969696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38" autoAdjust="0"/>
    <p:restoredTop sz="94660"/>
  </p:normalViewPr>
  <p:slideViewPr>
    <p:cSldViewPr>
      <p:cViewPr>
        <p:scale>
          <a:sx n="53" d="100"/>
          <a:sy n="53" d="100"/>
        </p:scale>
        <p:origin x="-1674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BA10C-43EE-4FB9-9A72-C7A9FFCA9A6F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2ED6B-5453-4B31-BA69-C6CF25C76A48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7CF8C-EBE7-4C6E-B13F-67AF14C8EA20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8373C-EEF2-4DAD-8BA4-5FF22405CC8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880BA-206F-4779-8AA2-BF4597EE218A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FA090-0C91-4D1F-A697-6A18A1B7E17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6FE4F-DEBD-4BD9-AC50-B0D2071292E4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D720-E008-4567-9F78-4409E9716AE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1A060-C080-458C-8EF7-CC1A6FE2E2D2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D2811-240C-4D48-A9C5-B9FA61C57B8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91ADD-E517-42B6-9E52-EF7602E7B672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68C69-3DF2-49C3-BD76-899CA097482E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98677-E5ED-4617-927E-7D4BB503CB75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6B0A-86C6-496F-91A2-780C76F5950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9C95-948F-487C-A5A3-FB3D849CFBFD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678BC-F0A9-43D4-8611-60587DFAAB7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39D18-7474-4B8C-81BB-A09A0F7819DC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17A19-7F58-4974-9C63-7EBB2D20299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B407-75DA-4AAC-9AB0-96291435829B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09E1-BE84-4E78-980E-9FCC48EF224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A36C3-BF40-4953-B25B-2A0681C767F1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36129-50FD-4B56-A1CF-ACBD9592434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1405BF-178E-4E4B-848B-A8A27CF787D0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1C9545-1FAA-45E2-8530-2B8BE5CBD3B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42910" y="857232"/>
            <a:ext cx="7643866" cy="1357322"/>
          </a:xfrm>
        </p:spPr>
        <p:txBody>
          <a:bodyPr/>
          <a:lstStyle/>
          <a:p>
            <a:r>
              <a:rPr lang="en-US" sz="4800" b="1" spc="300" smtClean="0">
                <a:solidFill>
                  <a:schemeClr val="bg1">
                    <a:lumMod val="85000"/>
                  </a:schemeClr>
                </a:solidFill>
              </a:rPr>
              <a:t>LISP and PROLOG AI Programming Language</a:t>
            </a:r>
            <a:endParaRPr lang="fr-CA" sz="4800" b="1" spc="300" smtClean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57422" y="2549284"/>
          <a:ext cx="6643701" cy="25603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214567"/>
                <a:gridCol w="2697160"/>
                <a:gridCol w="1731974"/>
              </a:tblGrid>
              <a:tr h="409709">
                <a:tc>
                  <a:txBody>
                    <a:bodyPr/>
                    <a:lstStyle/>
                    <a:p>
                      <a:pPr algn="ctr" rtl="1"/>
                      <a:r>
                        <a:rPr lang="en-US" sz="3200" smtClean="0"/>
                        <a:t>PROLOG</a:t>
                      </a:r>
                      <a:endParaRPr lang="ar-EG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smtClean="0"/>
                        <a:t>LISP</a:t>
                      </a:r>
                      <a:endParaRPr lang="ar-EG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Point Of Comparison</a:t>
                      </a:r>
                      <a:endParaRPr lang="ar-EG"/>
                    </a:p>
                  </a:txBody>
                  <a:tcPr/>
                </a:tc>
              </a:tr>
              <a:tr h="56223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max([1,2,4,6,53,0],X).</a:t>
                      </a:r>
                    </a:p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X=53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max 1  2  4  6  53   0 )</a:t>
                      </a:r>
                    </a:p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Max</a:t>
                      </a:r>
                      <a:endParaRPr lang="ar-EG"/>
                    </a:p>
                  </a:txBody>
                  <a:tcPr/>
                </a:tc>
              </a:tr>
              <a:tr h="505681"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min([1,2,46,53,0],X).</a:t>
                      </a:r>
                    </a:p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0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 min 1  2  4  6  53   0 )</a:t>
                      </a:r>
                    </a:p>
                    <a:p>
                      <a:pPr algn="ctr" rtl="0"/>
                      <a:r>
                        <a:rPr lang="en-US" sz="18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ar-EG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Min</a:t>
                      </a:r>
                      <a:endParaRPr lang="ar-EG"/>
                    </a:p>
                  </a:txBody>
                  <a:tcPr/>
                </a:tc>
              </a:tr>
              <a:tr h="505681"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sum(X,Y,Z)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plus(A, B, C)</a:t>
                      </a:r>
                    </a:p>
                    <a:p>
                      <a:pPr algn="ctr" rtl="1"/>
                      <a:r>
                        <a:rPr lang="en-US" smtClean="0"/>
                        <a:t> C is A + B. 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Sum</a:t>
                      </a:r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Functions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050" y="5429264"/>
            <a:ext cx="471490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smtClean="0"/>
              <a:t>the both languages  are Object Oriented Programming Languages</a:t>
            </a:r>
            <a:endParaRPr lang="ar-EG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1670" y="1500174"/>
            <a:ext cx="6615130" cy="5000660"/>
          </a:xfrm>
        </p:spPr>
        <p:txBody>
          <a:bodyPr/>
          <a:lstStyle/>
          <a:p>
            <a:pPr algn="l" rtl="0"/>
            <a:r>
              <a:rPr lang="en-GB" dirty="0" smtClean="0"/>
              <a:t>Since We Said that Lisp Is A List Processing Language we will talk about how we deals with List:-</a:t>
            </a:r>
          </a:p>
          <a:p>
            <a:pPr marL="514350" indent="-514350" algn="l" rtl="0">
              <a:buNone/>
            </a:pPr>
            <a:r>
              <a:rPr lang="en-US" dirty="0" smtClean="0"/>
              <a:t>	-(list '1 '2 '</a:t>
            </a:r>
            <a:r>
              <a:rPr lang="en-US" dirty="0" err="1" smtClean="0"/>
              <a:t>foo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(  1  2  </a:t>
            </a:r>
            <a:r>
              <a:rPr lang="en-US" dirty="0" err="1" smtClean="0"/>
              <a:t>Foo</a:t>
            </a:r>
            <a:r>
              <a:rPr lang="en-US" dirty="0" smtClean="0"/>
              <a:t> )</a:t>
            </a:r>
          </a:p>
          <a:p>
            <a:pPr marL="514350" indent="-514350" algn="l" rtl="0">
              <a:buNone/>
            </a:pPr>
            <a:r>
              <a:rPr lang="en-US" dirty="0" smtClean="0"/>
              <a:t>	- list 1 2 (list 3 4)) =&gt; ( 1 2 (3 4))</a:t>
            </a:r>
          </a:p>
          <a:p>
            <a:pPr marL="514350" indent="-514350" algn="l" rtl="0">
              <a:buNone/>
            </a:pPr>
            <a:r>
              <a:rPr lang="en-US" dirty="0" smtClean="0"/>
              <a:t>	- ( + 1 2 3 4)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10</a:t>
            </a:r>
          </a:p>
          <a:p>
            <a:pPr marL="514350" indent="-514350" algn="l" rtl="0">
              <a:buNone/>
            </a:pPr>
            <a:r>
              <a:rPr lang="en-US" dirty="0" smtClean="0"/>
              <a:t>	</a:t>
            </a:r>
            <a:endParaRPr lang="ar-EG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List Processing Language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1670" y="1500174"/>
            <a:ext cx="7072330" cy="5000660"/>
          </a:xfrm>
        </p:spPr>
        <p:txBody>
          <a:bodyPr/>
          <a:lstStyle/>
          <a:p>
            <a:pPr algn="l" rtl="0"/>
            <a:r>
              <a:rPr lang="en-US" smtClean="0"/>
              <a:t>Lambda(to assign A variable)</a:t>
            </a:r>
          </a:p>
          <a:p>
            <a:pPr algn="l" rtl="0">
              <a:buNone/>
            </a:pPr>
            <a:r>
              <a:rPr lang="en-US" smtClean="0"/>
              <a:t>	(lambda (</a:t>
            </a:r>
            <a:r>
              <a:rPr lang="en-US" err="1" smtClean="0"/>
              <a:t>arg</a:t>
            </a:r>
            <a:r>
              <a:rPr lang="en-US" smtClean="0"/>
              <a:t>) (+ </a:t>
            </a:r>
            <a:r>
              <a:rPr lang="en-US" err="1" smtClean="0"/>
              <a:t>arg</a:t>
            </a:r>
            <a:r>
              <a:rPr lang="en-US" smtClean="0"/>
              <a:t> 1)) =&gt;</a:t>
            </a:r>
            <a:r>
              <a:rPr lang="en-US" err="1" smtClean="0"/>
              <a:t>arg</a:t>
            </a:r>
            <a:r>
              <a:rPr lang="en-US" smtClean="0"/>
              <a:t>=arg+1</a:t>
            </a:r>
          </a:p>
          <a:p>
            <a:pPr algn="l" rtl="0">
              <a:buNone/>
            </a:pPr>
            <a:r>
              <a:rPr lang="en-US" smtClean="0"/>
              <a:t>    ((lambda (</a:t>
            </a:r>
            <a:r>
              <a:rPr lang="en-US" err="1" smtClean="0"/>
              <a:t>arg</a:t>
            </a:r>
            <a:r>
              <a:rPr lang="en-US" smtClean="0"/>
              <a:t>) (+ </a:t>
            </a:r>
            <a:r>
              <a:rPr lang="en-US" err="1" smtClean="0"/>
              <a:t>arg</a:t>
            </a:r>
            <a:r>
              <a:rPr lang="en-US" smtClean="0"/>
              <a:t> 1)) 5) =&gt;</a:t>
            </a:r>
            <a:r>
              <a:rPr lang="en-US" err="1" smtClean="0"/>
              <a:t>arg</a:t>
            </a:r>
            <a:r>
              <a:rPr lang="en-US" smtClean="0"/>
              <a:t> =6</a:t>
            </a:r>
          </a:p>
          <a:p>
            <a:pPr algn="l" rtl="0">
              <a:buNone/>
            </a:pPr>
            <a:endParaRPr lang="ar-EG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List Processing Language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71670" y="1500174"/>
            <a:ext cx="6615130" cy="5000660"/>
          </a:xfrm>
        </p:spPr>
        <p:txBody>
          <a:bodyPr/>
          <a:lstStyle/>
          <a:p>
            <a:pPr algn="l" rtl="0"/>
            <a:r>
              <a:rPr lang="en-US" u="sng" smtClean="0"/>
              <a:t>Example :</a:t>
            </a:r>
          </a:p>
          <a:p>
            <a:pPr algn="l" rtl="0">
              <a:buNone/>
            </a:pPr>
            <a:r>
              <a:rPr lang="en-US" smtClean="0"/>
              <a:t>		[</a:t>
            </a:r>
            <a:r>
              <a:rPr lang="en-US" err="1" smtClean="0"/>
              <a:t>mia</a:t>
            </a:r>
            <a:r>
              <a:rPr lang="en-US" smtClean="0"/>
              <a:t>, </a:t>
            </a:r>
            <a:r>
              <a:rPr lang="en-US" err="1" smtClean="0"/>
              <a:t>vincent</a:t>
            </a:r>
            <a:r>
              <a:rPr lang="en-US" smtClean="0"/>
              <a:t>, </a:t>
            </a:r>
            <a:r>
              <a:rPr lang="en-US" err="1" smtClean="0"/>
              <a:t>jules</a:t>
            </a:r>
            <a:r>
              <a:rPr lang="en-US" smtClean="0"/>
              <a:t>, </a:t>
            </a:r>
            <a:r>
              <a:rPr lang="en-US" err="1" smtClean="0"/>
              <a:t>yolanda</a:t>
            </a:r>
            <a:r>
              <a:rPr lang="en-US" smtClean="0"/>
              <a:t>]</a:t>
            </a:r>
          </a:p>
          <a:p>
            <a:pPr algn="l" rtl="0"/>
            <a:r>
              <a:rPr lang="en-US" u="sng" smtClean="0"/>
              <a:t>Dealing With List:</a:t>
            </a:r>
          </a:p>
          <a:p>
            <a:pPr algn="l" rtl="0">
              <a:buNone/>
            </a:pPr>
            <a:r>
              <a:rPr lang="en-US" sz="2800" smtClean="0"/>
              <a:t>[Head| Tail] = [</a:t>
            </a:r>
            <a:r>
              <a:rPr lang="en-US" sz="2800" err="1" smtClean="0"/>
              <a:t>mia</a:t>
            </a:r>
            <a:r>
              <a:rPr lang="en-US" sz="2800" smtClean="0"/>
              <a:t>, </a:t>
            </a:r>
            <a:r>
              <a:rPr lang="en-US" sz="2800" err="1" smtClean="0"/>
              <a:t>vincent</a:t>
            </a:r>
            <a:r>
              <a:rPr lang="en-US" sz="2800" smtClean="0"/>
              <a:t>, </a:t>
            </a:r>
            <a:r>
              <a:rPr lang="en-US" sz="2800" err="1" smtClean="0"/>
              <a:t>jules</a:t>
            </a:r>
            <a:r>
              <a:rPr lang="en-US" sz="2800" smtClean="0"/>
              <a:t>, </a:t>
            </a:r>
            <a:r>
              <a:rPr lang="en-US" sz="2800" err="1" smtClean="0"/>
              <a:t>yolanda</a:t>
            </a:r>
            <a:r>
              <a:rPr lang="en-US" sz="2800" smtClean="0"/>
              <a:t>]</a:t>
            </a:r>
          </a:p>
          <a:p>
            <a:pPr algn="l" rtl="0">
              <a:buNone/>
            </a:pPr>
            <a:r>
              <a:rPr lang="en-US" sz="2800" smtClean="0"/>
              <a:t>	</a:t>
            </a:r>
            <a:r>
              <a:rPr lang="en-US" sz="2800" u="sng" smtClean="0"/>
              <a:t>means:-</a:t>
            </a:r>
          </a:p>
          <a:p>
            <a:pPr algn="l" rtl="0">
              <a:buNone/>
            </a:pPr>
            <a:r>
              <a:rPr lang="en-US" sz="2800" smtClean="0"/>
              <a:t>		Head = </a:t>
            </a:r>
            <a:r>
              <a:rPr lang="en-US" sz="2800" err="1" smtClean="0"/>
              <a:t>mia</a:t>
            </a:r>
            <a:endParaRPr lang="en-US" sz="2800" smtClean="0"/>
          </a:p>
          <a:p>
            <a:pPr algn="l" rtl="0">
              <a:buNone/>
            </a:pPr>
            <a:r>
              <a:rPr lang="en-US" sz="2800" smtClean="0"/>
              <a:t>		Tail = [</a:t>
            </a:r>
            <a:r>
              <a:rPr lang="en-US" sz="2800" err="1" smtClean="0"/>
              <a:t>vincent,jules,yolanda</a:t>
            </a:r>
            <a:r>
              <a:rPr lang="en-US" sz="2800" smtClean="0"/>
              <a:t>]</a:t>
            </a:r>
          </a:p>
          <a:p>
            <a:pPr algn="l" rtl="0">
              <a:buNone/>
            </a:pPr>
            <a:r>
              <a:rPr lang="en-US" sz="2800" smtClean="0"/>
              <a:t>		yes</a:t>
            </a:r>
            <a:endParaRPr lang="ar-EG" sz="28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Lists In PROLOG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14282" y="117693"/>
            <a:ext cx="87868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u="sng" dirty="0" smtClean="0">
                <a:solidFill>
                  <a:schemeClr val="bg1"/>
                </a:solidFill>
              </a:rPr>
              <a:t>Applications of Prolog:-</a:t>
            </a:r>
          </a:p>
          <a:p>
            <a:pPr algn="l"/>
            <a:endParaRPr lang="en-US" sz="3600" b="1" u="sng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Expert systems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Relational database queries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Parsing of context-free languages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3600" b="1" dirty="0" smtClean="0">
                <a:solidFill>
                  <a:schemeClr val="bg1"/>
                </a:solidFill>
              </a:rPr>
              <a:t>Natural language processing</a:t>
            </a:r>
          </a:p>
          <a:p>
            <a:pPr algn="l">
              <a:buFont typeface="Arial" pitchFamily="34" charset="0"/>
              <a:buChar char="•"/>
            </a:pPr>
            <a:endParaRPr lang="en-US" sz="36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785786" y="1071546"/>
            <a:ext cx="38576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600" b="1" u="sng" smtClean="0">
                <a:solidFill>
                  <a:schemeClr val="bg1"/>
                </a:solidFill>
              </a:rPr>
              <a:t>LISP Compiler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BEE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POPLOG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LISP WORKS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GNU C LISP</a:t>
            </a:r>
          </a:p>
          <a:p>
            <a:pPr algn="l"/>
            <a:endParaRPr lang="en-US" sz="3600" b="1" u="sng" smtClean="0">
              <a:solidFill>
                <a:schemeClr val="bg1"/>
              </a:solidFill>
            </a:endParaRPr>
          </a:p>
          <a:p>
            <a:pPr algn="l"/>
            <a:endParaRPr lang="en-US" sz="3600" b="1" u="sng" smtClean="0">
              <a:solidFill>
                <a:schemeClr val="bg1"/>
              </a:solidFill>
            </a:endParaRPr>
          </a:p>
          <a:p>
            <a:pPr algn="l"/>
            <a:endParaRPr lang="en-US" sz="3600" b="1" u="sng" smtClean="0">
              <a:solidFill>
                <a:schemeClr val="bg1"/>
              </a:solidFill>
            </a:endParaRPr>
          </a:p>
          <a:p>
            <a:pPr algn="l"/>
            <a:endParaRPr lang="en-US" sz="3600" b="1" u="sng" smtClean="0">
              <a:solidFill>
                <a:schemeClr val="bg1"/>
              </a:solidFill>
            </a:endParaRPr>
          </a:p>
          <a:p>
            <a:pPr algn="l"/>
            <a:endParaRPr lang="ar-EG" sz="360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1071546"/>
            <a:ext cx="4314001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3600" b="1" u="sng" smtClean="0">
                <a:solidFill>
                  <a:schemeClr val="bg1"/>
                </a:solidFill>
              </a:rPr>
              <a:t>PROLOG Compiler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B-Prolog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GNU Prolog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C# PROLOG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Open Prolog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smtClean="0">
                <a:solidFill>
                  <a:schemeClr val="bg1"/>
                </a:solidFill>
              </a:rPr>
              <a:t>Strawberry Prolog</a:t>
            </a:r>
          </a:p>
          <a:p>
            <a:endParaRPr lang="ar-E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57258"/>
          <a:ext cx="9144032" cy="6000766"/>
        </p:xfrm>
        <a:graphic>
          <a:graphicData uri="http://schemas.openxmlformats.org/drawingml/2006/table">
            <a:tbl>
              <a:tblPr rtl="1" firstRow="1" bandRow="1">
                <a:tableStyleId>{D7AC3CCA-C797-4891-BE02-D94E43425B78}</a:tableStyleId>
              </a:tblPr>
              <a:tblGrid>
                <a:gridCol w="6004805"/>
                <a:gridCol w="1738486"/>
                <a:gridCol w="1400741"/>
              </a:tblGrid>
              <a:tr h="402233"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Features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Year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Language</a:t>
                      </a:r>
                      <a:endParaRPr lang="ar-EG" sz="2000"/>
                    </a:p>
                  </a:txBody>
                  <a:tcPr/>
                </a:tc>
              </a:tr>
              <a:tr h="1516108">
                <a:tc>
                  <a:txBody>
                    <a:bodyPr/>
                    <a:lstStyle/>
                    <a:p>
                      <a:pPr algn="ctr" rtl="0"/>
                      <a:r>
                        <a:rPr lang="en-US" sz="2000" smtClean="0"/>
                        <a:t> </a:t>
                      </a:r>
                      <a:r>
                        <a:rPr lang="en-US" sz="1800" smtClean="0"/>
                        <a:t>support programs that could perform general problem solving, including lists, </a:t>
                      </a:r>
                      <a:r>
                        <a:rPr lang="en-US" sz="1800" u="sng" smtClean="0"/>
                        <a:t>associations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u="sng" smtClean="0"/>
                        <a:t>schemas (frames</a:t>
                      </a:r>
                      <a:r>
                        <a:rPr lang="en-US" sz="1800" smtClean="0"/>
                        <a:t>), </a:t>
                      </a:r>
                      <a:r>
                        <a:rPr lang="en-US" sz="1800" u="sng" smtClean="0"/>
                        <a:t>dynamic memory allocation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u="sng" smtClean="0"/>
                        <a:t>data types</a:t>
                      </a:r>
                      <a:r>
                        <a:rPr lang="en-US" sz="1800" smtClean="0"/>
                        <a:t>, </a:t>
                      </a:r>
                      <a:r>
                        <a:rPr lang="en-US" sz="1800" u="sng" smtClean="0"/>
                        <a:t>recursion</a:t>
                      </a:r>
                      <a:r>
                        <a:rPr lang="en-US" sz="1800" smtClean="0"/>
                        <a:t>,, </a:t>
                      </a:r>
                      <a:r>
                        <a:rPr lang="en-US" sz="1800" u="sng" smtClean="0"/>
                        <a:t>functions as arguments</a:t>
                      </a:r>
                      <a:r>
                        <a:rPr lang="en-US" sz="1800" smtClean="0"/>
                        <a:t>,</a:t>
                      </a:r>
                      <a:r>
                        <a:rPr lang="en-US" sz="1800" baseline="0" smtClean="0"/>
                        <a:t> </a:t>
                      </a:r>
                      <a:r>
                        <a:rPr lang="en-US" sz="1800" smtClean="0"/>
                        <a:t>and </a:t>
                      </a:r>
                      <a:r>
                        <a:rPr lang="en-US" sz="1800" u="sng" smtClean="0"/>
                        <a:t>cooperative multitasking</a:t>
                      </a:r>
                      <a:endParaRPr lang="ar-EG" sz="20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smtClean="0"/>
                        <a:t>I</a:t>
                      </a:r>
                      <a:r>
                        <a:rPr lang="en-US" sz="1800" b="0" smtClean="0"/>
                        <a:t>nformation </a:t>
                      </a:r>
                      <a:r>
                        <a:rPr lang="en-US" sz="1800" b="1" smtClean="0"/>
                        <a:t>P</a:t>
                      </a:r>
                      <a:r>
                        <a:rPr lang="en-US" sz="1800" b="0" smtClean="0"/>
                        <a:t>rocessing </a:t>
                      </a:r>
                      <a:r>
                        <a:rPr lang="en-US" sz="1800" b="1" smtClean="0"/>
                        <a:t>L</a:t>
                      </a:r>
                      <a:r>
                        <a:rPr lang="en-US" sz="1800" b="0" smtClean="0"/>
                        <a:t>anguage</a:t>
                      </a:r>
                      <a:endParaRPr lang="ar-EG" sz="1800" b="0" smtClean="0"/>
                    </a:p>
                    <a:p>
                      <a:pPr algn="ctr" rtl="1"/>
                      <a:r>
                        <a:rPr lang="ar-EG" sz="2000" smtClean="0"/>
                        <a:t>1956.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baseline="0" smtClean="0"/>
                        <a:t>IPL</a:t>
                      </a:r>
                      <a:endParaRPr lang="ar-EG" sz="2000"/>
                    </a:p>
                  </a:txBody>
                  <a:tcPr/>
                </a:tc>
              </a:tr>
              <a:tr h="9591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/>
                        <a:t> </a:t>
                      </a:r>
                      <a:r>
                        <a:rPr lang="en-US" sz="1800" u="sng" smtClean="0"/>
                        <a:t>practical mathematical notation </a:t>
                      </a:r>
                      <a:r>
                        <a:rPr lang="en-US" sz="1800" smtClean="0"/>
                        <a:t>for computer programs based on </a:t>
                      </a:r>
                      <a:r>
                        <a:rPr lang="en-US" sz="1800" u="sng" smtClean="0"/>
                        <a:t>lambda calculus</a:t>
                      </a:r>
                      <a:r>
                        <a:rPr lang="en-US" sz="1800" smtClean="0"/>
                        <a:t>. </a:t>
                      </a:r>
                      <a:r>
                        <a:rPr lang="en-US" sz="1800" u="sng" smtClean="0"/>
                        <a:t>Linked lists</a:t>
                      </a:r>
                      <a:r>
                        <a:rPr lang="en-US" sz="1800" smtClean="0"/>
                        <a:t> are one of Lisp languages' major 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smtClean="0"/>
                        <a:t>LIS</a:t>
                      </a:r>
                      <a:r>
                        <a:rPr lang="en-US" sz="1800" b="0" smtClean="0"/>
                        <a:t>t</a:t>
                      </a:r>
                      <a:r>
                        <a:rPr lang="en-US" sz="1800" smtClean="0"/>
                        <a:t> </a:t>
                      </a:r>
                      <a:r>
                        <a:rPr lang="en-US" sz="1800" b="1" smtClean="0"/>
                        <a:t>P</a:t>
                      </a:r>
                      <a:r>
                        <a:rPr lang="en-US" sz="1800" smtClean="0"/>
                        <a:t>rocessing</a:t>
                      </a:r>
                      <a:endParaRPr lang="ar-EG" sz="1800" smtClean="0"/>
                    </a:p>
                    <a:p>
                      <a:pPr algn="ctr" rtl="1"/>
                      <a:r>
                        <a:rPr lang="ar-EG" sz="2000" smtClean="0"/>
                        <a:t>1958,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LISP</a:t>
                      </a:r>
                      <a:endParaRPr lang="ar-EG" sz="2000"/>
                    </a:p>
                  </a:txBody>
                  <a:tcPr/>
                </a:tc>
              </a:tr>
              <a:tr h="959170">
                <a:tc>
                  <a:txBody>
                    <a:bodyPr/>
                    <a:lstStyle/>
                    <a:p>
                      <a:pPr algn="ctr" rtl="0"/>
                      <a:r>
                        <a:rPr lang="en-US" sz="1800" smtClean="0"/>
                        <a:t>is a </a:t>
                      </a:r>
                      <a:r>
                        <a:rPr lang="en-US" sz="1800" u="sng" smtClean="0"/>
                        <a:t>hybrid between procedural and logical languages</a:t>
                      </a:r>
                      <a:r>
                        <a:rPr lang="en-US" sz="1800" smtClean="0"/>
                        <a:t>. It gives a procedural interpretation to logical sentences where implications are interpreted with pattern-directed inference</a:t>
                      </a:r>
                      <a:r>
                        <a:rPr lang="en-US" sz="2000" smtClean="0"/>
                        <a:t>. 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MIT 1969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PLANNER</a:t>
                      </a:r>
                      <a:endParaRPr lang="ar-EG" sz="2000"/>
                    </a:p>
                  </a:txBody>
                  <a:tcPr/>
                </a:tc>
              </a:tr>
              <a:tr h="1206698">
                <a:tc>
                  <a:txBody>
                    <a:bodyPr/>
                    <a:lstStyle/>
                    <a:p>
                      <a:pPr algn="ctr" rtl="0"/>
                      <a:r>
                        <a:rPr lang="en-US" sz="1800" smtClean="0"/>
                        <a:t>declarative language where programs are expressed in terms of relations, and execution occurs by running </a:t>
                      </a:r>
                      <a:r>
                        <a:rPr lang="en-US" sz="1800" i="1" smtClean="0"/>
                        <a:t>queries</a:t>
                      </a:r>
                      <a:r>
                        <a:rPr lang="en-US" sz="1800" smtClean="0"/>
                        <a:t> over these relations. Prolog is particularly useful for symbolic reasoning, database and language parsing applications.</a:t>
                      </a:r>
                      <a:endParaRPr lang="ar-EG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i="1" smtClean="0"/>
                        <a:t>pro</a:t>
                      </a:r>
                      <a:r>
                        <a:rPr lang="en-US" sz="2000" i="1" smtClean="0"/>
                        <a:t>grammation en </a:t>
                      </a:r>
                      <a:r>
                        <a:rPr lang="en-US" sz="2000" b="1" i="1" err="1" smtClean="0"/>
                        <a:t>log</a:t>
                      </a:r>
                      <a:r>
                        <a:rPr lang="en-US" sz="2000" i="1" err="1" smtClean="0"/>
                        <a:t>ique</a:t>
                      </a:r>
                      <a:endParaRPr lang="ar-EG" sz="2000" i="1" smtClean="0"/>
                    </a:p>
                    <a:p>
                      <a:pPr algn="ctr" rtl="1"/>
                      <a:r>
                        <a:rPr lang="en-US" sz="2000" smtClean="0"/>
                        <a:t>1970s</a:t>
                      </a:r>
                      <a:endParaRPr lang="ar-EG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PROLOG</a:t>
                      </a:r>
                      <a:endParaRPr lang="ar-EG" sz="2000"/>
                    </a:p>
                  </a:txBody>
                  <a:tcPr/>
                </a:tc>
              </a:tr>
              <a:tr h="957387">
                <a:tc>
                  <a:txBody>
                    <a:bodyPr/>
                    <a:lstStyle/>
                    <a:p>
                      <a:pPr algn="ctr" rtl="0"/>
                      <a:r>
                        <a:rPr lang="en-US" sz="1800" smtClean="0"/>
                        <a:t>language for expressing </a:t>
                      </a:r>
                      <a:r>
                        <a:rPr lang="en-US" sz="1800" u="sng" smtClean="0"/>
                        <a:t>automated planning problem instances</a:t>
                      </a:r>
                      <a:endParaRPr lang="ar-EG" sz="18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1" smtClean="0"/>
                        <a:t>St</a:t>
                      </a:r>
                      <a:r>
                        <a:rPr lang="en-US" sz="1600" smtClean="0"/>
                        <a:t>anford </a:t>
                      </a:r>
                      <a:r>
                        <a:rPr lang="en-US" sz="1600" b="1" smtClean="0"/>
                        <a:t>R</a:t>
                      </a:r>
                      <a:r>
                        <a:rPr lang="en-US" sz="1600" smtClean="0"/>
                        <a:t>esearch </a:t>
                      </a:r>
                      <a:r>
                        <a:rPr lang="en-US" sz="1600" b="1" smtClean="0"/>
                        <a:t>I</a:t>
                      </a:r>
                      <a:r>
                        <a:rPr lang="en-US" sz="1600" smtClean="0"/>
                        <a:t>nstitute </a:t>
                      </a:r>
                      <a:r>
                        <a:rPr lang="en-US" sz="1600" b="1" smtClean="0"/>
                        <a:t>P</a:t>
                      </a:r>
                      <a:r>
                        <a:rPr lang="en-US" sz="1600" smtClean="0"/>
                        <a:t>roblem </a:t>
                      </a:r>
                      <a:r>
                        <a:rPr lang="en-US" sz="1600" b="1" smtClean="0"/>
                        <a:t>S</a:t>
                      </a:r>
                      <a:r>
                        <a:rPr lang="en-US" sz="1600" smtClean="0"/>
                        <a:t>olver1971</a:t>
                      </a:r>
                      <a:endParaRPr lang="ar-EG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smtClean="0"/>
                        <a:t>STRIPS</a:t>
                      </a:r>
                      <a:endParaRPr lang="ar-EG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4282" y="0"/>
            <a:ext cx="89297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AI Programming Languages</a:t>
            </a:r>
            <a:endParaRPr lang="ar-EG" sz="4800" b="1" cap="none" spc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re 3"/>
          <p:cNvSpPr>
            <a:spLocks/>
          </p:cNvSpPr>
          <p:nvPr/>
        </p:nvSpPr>
        <p:spPr bwMode="auto">
          <a:xfrm>
            <a:off x="1552575" y="242888"/>
            <a:ext cx="6048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Usability</a:t>
            </a:r>
            <a:endParaRPr lang="fr-CA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059" name="Picture 3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re 3"/>
          <p:cNvSpPr>
            <a:spLocks/>
          </p:cNvSpPr>
          <p:nvPr/>
        </p:nvSpPr>
        <p:spPr bwMode="auto">
          <a:xfrm>
            <a:off x="642910" y="1000108"/>
            <a:ext cx="807249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 spc="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PROLOG</a:t>
            </a:r>
            <a:r>
              <a:rPr lang="en-US" sz="4400" smtClean="0">
                <a:solidFill>
                  <a:schemeClr val="bg1"/>
                </a:solidFill>
              </a:rPr>
              <a:t> has many denotation, functional languages</a:t>
            </a:r>
          </a:p>
          <a:p>
            <a:r>
              <a:rPr lang="en-US" sz="4400" smtClean="0">
                <a:solidFill>
                  <a:schemeClr val="bg1"/>
                </a:solidFill>
              </a:rPr>
              <a:t>other than Lisp</a:t>
            </a:r>
            <a:endParaRPr lang="fr-CA" sz="4400" b="1" u="sng" spc="6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3"/>
          <p:cNvSpPr>
            <a:spLocks/>
          </p:cNvSpPr>
          <p:nvPr/>
        </p:nvSpPr>
        <p:spPr bwMode="auto">
          <a:xfrm>
            <a:off x="1552575" y="242888"/>
            <a:ext cx="6048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Usability</a:t>
            </a:r>
            <a:endParaRPr lang="fr-CA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285729"/>
            <a:ext cx="828680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u="sng" dirty="0" smtClean="0">
                <a:solidFill>
                  <a:schemeClr val="bg1"/>
                </a:solidFill>
              </a:rPr>
              <a:t>Why Prolog here?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•	-  the “feeling” is completely different from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en-US" sz="2800" dirty="0" err="1" smtClean="0">
                <a:solidFill>
                  <a:schemeClr val="bg1"/>
                </a:solidFill>
              </a:rPr>
              <a:t>Java,C</a:t>
            </a:r>
            <a:r>
              <a:rPr lang="en-US" sz="2800" dirty="0" smtClean="0">
                <a:solidFill>
                  <a:schemeClr val="bg1"/>
                </a:solidFill>
              </a:rPr>
              <a:t>,...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-  forces to see programming in a different 	   way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-  programming as writing a “logic theory”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• Recently, renewed interest in Prolog in order to rapidly prototype: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– </a:t>
            </a:r>
            <a:r>
              <a:rPr lang="en-US" sz="2800" u="sng" dirty="0" smtClean="0">
                <a:solidFill>
                  <a:schemeClr val="bg1"/>
                </a:solidFill>
              </a:rPr>
              <a:t>complex algorithms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u="sng" dirty="0" smtClean="0">
                <a:solidFill>
                  <a:schemeClr val="bg1"/>
                </a:solidFill>
              </a:rPr>
              <a:t>reasoning-like </a:t>
            </a:r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en-US" sz="2800" u="sng" dirty="0" smtClean="0">
                <a:solidFill>
                  <a:schemeClr val="bg1"/>
                </a:solidFill>
              </a:rPr>
              <a:t>computations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u="sng" dirty="0" smtClean="0">
                <a:solidFill>
                  <a:schemeClr val="bg1"/>
                </a:solidFill>
              </a:rPr>
              <a:t>dynamic structures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u="sng" dirty="0" smtClean="0">
                <a:solidFill>
                  <a:schemeClr val="bg1"/>
                </a:solidFill>
              </a:rPr>
              <a:t>XML-like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	</a:t>
            </a:r>
            <a:r>
              <a:rPr lang="en-US" sz="2800" u="sng" dirty="0" smtClean="0">
                <a:solidFill>
                  <a:schemeClr val="bg1"/>
                </a:solidFill>
              </a:rPr>
              <a:t>features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	</a:t>
            </a:r>
            <a:endParaRPr lang="ar-EG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3"/>
          <p:cNvSpPr>
            <a:spLocks/>
          </p:cNvSpPr>
          <p:nvPr/>
        </p:nvSpPr>
        <p:spPr bwMode="auto">
          <a:xfrm>
            <a:off x="1552575" y="242888"/>
            <a:ext cx="6048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Usability</a:t>
            </a:r>
            <a:endParaRPr lang="fr-CA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034" y="614678"/>
            <a:ext cx="8286808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1" u="sng" smtClean="0">
                <a:solidFill>
                  <a:schemeClr val="bg1"/>
                </a:solidFill>
              </a:rPr>
              <a:t>Why Prolog here?</a:t>
            </a:r>
          </a:p>
          <a:p>
            <a:pPr algn="l"/>
            <a:r>
              <a:rPr lang="en-US" sz="2800" smtClean="0">
                <a:solidFill>
                  <a:schemeClr val="bg1"/>
                </a:solidFill>
              </a:rPr>
              <a:t>Conceptual reasons:</a:t>
            </a:r>
          </a:p>
          <a:p>
            <a:pPr algn="l"/>
            <a:r>
              <a:rPr lang="en-US" sz="2800" smtClean="0">
                <a:solidFill>
                  <a:schemeClr val="bg1"/>
                </a:solidFill>
              </a:rPr>
              <a:t>• </a:t>
            </a:r>
            <a:r>
              <a:rPr lang="en-US" sz="2400" smtClean="0">
                <a:solidFill>
                  <a:schemeClr val="bg1"/>
                </a:solidFill>
              </a:rPr>
              <a:t>new programming idiom</a:t>
            </a:r>
            <a:endParaRPr lang="en-US" sz="2800" smtClean="0">
              <a:solidFill>
                <a:schemeClr val="bg1"/>
              </a:solidFill>
            </a:endParaRPr>
          </a:p>
          <a:p>
            <a:pPr algn="l"/>
            <a:r>
              <a:rPr lang="en-US" sz="2000" smtClean="0">
                <a:solidFill>
                  <a:schemeClr val="bg1"/>
                </a:solidFill>
              </a:rPr>
              <a:t>	– programming is NOT writing in Java  language</a:t>
            </a:r>
          </a:p>
          <a:p>
            <a:pPr algn="l"/>
            <a:r>
              <a:rPr lang="en-US" sz="2800" smtClean="0">
                <a:solidFill>
                  <a:schemeClr val="bg1"/>
                </a:solidFill>
              </a:rPr>
              <a:t>• </a:t>
            </a:r>
            <a:r>
              <a:rPr lang="en-US" sz="2400" smtClean="0">
                <a:solidFill>
                  <a:schemeClr val="bg1"/>
                </a:solidFill>
              </a:rPr>
              <a:t>Prolog as an “engine” to study models and language</a:t>
            </a:r>
            <a:endParaRPr lang="en-US" sz="2800" smtClean="0">
              <a:solidFill>
                <a:schemeClr val="bg1"/>
              </a:solidFill>
            </a:endParaRPr>
          </a:p>
          <a:p>
            <a:pPr algn="l"/>
            <a:r>
              <a:rPr lang="en-US" sz="2800" u="sng" smtClean="0">
                <a:solidFill>
                  <a:schemeClr val="bg1"/>
                </a:solidFill>
              </a:rPr>
              <a:t>Practical reasons:</a:t>
            </a:r>
          </a:p>
          <a:p>
            <a:pPr algn="l"/>
            <a:r>
              <a:rPr lang="en-US" sz="2800" smtClean="0">
                <a:solidFill>
                  <a:schemeClr val="bg1"/>
                </a:solidFill>
              </a:rPr>
              <a:t>• </a:t>
            </a:r>
            <a:r>
              <a:rPr lang="en-US" sz="2400" smtClean="0">
                <a:solidFill>
                  <a:schemeClr val="bg1"/>
                </a:solidFill>
              </a:rPr>
              <a:t>integration between Prolog and Java</a:t>
            </a:r>
            <a:endParaRPr lang="en-US" sz="2800" smtClean="0">
              <a:solidFill>
                <a:schemeClr val="bg1"/>
              </a:solidFill>
            </a:endParaRP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	– Java as the part handling more “in-the-large” 	aspects network, graphics, connection with the O.S. 	and libraries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	– Prolog as the engine to handle (complex) 	algorithms optimization algorithms, reasoning, core 	logic, data structures</a:t>
            </a:r>
            <a:endParaRPr lang="ar-EG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3"/>
          <p:cNvSpPr>
            <a:spLocks/>
          </p:cNvSpPr>
          <p:nvPr/>
        </p:nvSpPr>
        <p:spPr bwMode="auto">
          <a:xfrm>
            <a:off x="1552575" y="242888"/>
            <a:ext cx="6048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Usability</a:t>
            </a:r>
            <a:endParaRPr lang="fr-CA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28596" y="1285860"/>
            <a:ext cx="828680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b="1" u="sng" smtClean="0">
                <a:solidFill>
                  <a:schemeClr val="bg1"/>
                </a:solidFill>
              </a:rPr>
              <a:t>Comparing Java / Prolog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• Java (C,C++) forces a procedural and deterministic view over computation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• Prolog allows for a more declarative way of programming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	– expressing the problem, not the solution!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	– it works very well when finding solutions is 	“exploring a tree”.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• Other applications</a:t>
            </a:r>
          </a:p>
          <a:p>
            <a:pPr algn="l"/>
            <a:r>
              <a:rPr lang="en-US" sz="2400" smtClean="0">
                <a:solidFill>
                  <a:schemeClr val="bg1"/>
                </a:solidFill>
              </a:rPr>
              <a:t>	– dealing with knowledge representation and 	knowledge inference, typical use in AI</a:t>
            </a:r>
            <a:endParaRPr lang="ar-EG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re 3"/>
          <p:cNvSpPr>
            <a:spLocks/>
          </p:cNvSpPr>
          <p:nvPr/>
        </p:nvSpPr>
        <p:spPr bwMode="auto">
          <a:xfrm>
            <a:off x="1552575" y="242888"/>
            <a:ext cx="60483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4400" b="1" u="sng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 Usability</a:t>
            </a:r>
            <a:endParaRPr lang="fr-CA" b="1" u="sng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5" name="Picture 5" descr="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Titre 3"/>
          <p:cNvSpPr>
            <a:spLocks/>
          </p:cNvSpPr>
          <p:nvPr/>
        </p:nvSpPr>
        <p:spPr bwMode="auto">
          <a:xfrm>
            <a:off x="642910" y="1000108"/>
            <a:ext cx="807249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fr-CA" sz="5400" b="1" u="sng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LISP &amp; PROLOG   Programming  Language</a:t>
            </a:r>
            <a:endParaRPr lang="fr-CA" sz="2400" b="1" u="sng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28860" y="1428750"/>
          <a:ext cx="6643701" cy="542925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214567"/>
                <a:gridCol w="2697160"/>
                <a:gridCol w="1731974"/>
              </a:tblGrid>
              <a:tr h="757464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PROLOG</a:t>
                      </a:r>
                      <a:endParaRPr lang="ar-EG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smtClean="0"/>
                        <a:t>LISP</a:t>
                      </a:r>
                      <a:endParaRPr lang="ar-EG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Point Of Comparison</a:t>
                      </a:r>
                      <a:endParaRPr lang="ar-EG"/>
                    </a:p>
                  </a:txBody>
                  <a:tcPr/>
                </a:tc>
              </a:tr>
              <a:tr h="891931"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2+3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(+ 2 3)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Add</a:t>
                      </a:r>
                      <a:endParaRPr lang="ar-EG"/>
                    </a:p>
                  </a:txBody>
                  <a:tcPr/>
                </a:tc>
              </a:tr>
              <a:tr h="1037640"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(5-2)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(-</a:t>
                      </a:r>
                      <a:r>
                        <a:rPr lang="en-US" baseline="0" smtClean="0"/>
                        <a:t> 5 2)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Subtract</a:t>
                      </a:r>
                      <a:endParaRPr lang="ar-EG"/>
                    </a:p>
                  </a:txBody>
                  <a:tcPr/>
                </a:tc>
              </a:tr>
              <a:tr h="1069224"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(2*3)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(* 3 2)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Multiplication</a:t>
                      </a:r>
                      <a:endParaRPr lang="ar-EG"/>
                    </a:p>
                  </a:txBody>
                  <a:tcPr/>
                </a:tc>
              </a:tr>
              <a:tr h="876342"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(6/2)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(/</a:t>
                      </a:r>
                      <a:r>
                        <a:rPr lang="en-US" baseline="0" smtClean="0"/>
                        <a:t> 6 2)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Division</a:t>
                      </a:r>
                      <a:endParaRPr lang="ar-EG"/>
                    </a:p>
                  </a:txBody>
                  <a:tcPr/>
                </a:tc>
              </a:tr>
              <a:tr h="796649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( 3 +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3 * 2) + 4 )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(+</a:t>
                      </a:r>
                      <a:r>
                        <a:rPr lang="en-US" baseline="0" smtClean="0"/>
                        <a:t> 3 (* 3 2) 4)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mtClean="0"/>
                        <a:t>braces</a:t>
                      </a:r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Arithmetic Operations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428860" y="1357298"/>
          <a:ext cx="6643701" cy="5429251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214567"/>
                <a:gridCol w="2697160"/>
                <a:gridCol w="1731974"/>
              </a:tblGrid>
              <a:tr h="857306">
                <a:tc>
                  <a:txBody>
                    <a:bodyPr/>
                    <a:lstStyle/>
                    <a:p>
                      <a:pPr algn="ctr" rtl="1"/>
                      <a:r>
                        <a:rPr lang="en-US" sz="3200" smtClean="0"/>
                        <a:t>PROLOG</a:t>
                      </a:r>
                      <a:endParaRPr lang="ar-EG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smtClean="0"/>
                        <a:t>LISP</a:t>
                      </a:r>
                      <a:endParaRPr lang="ar-EG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Point Of Comparison</a:t>
                      </a:r>
                      <a:endParaRPr lang="ar-EG"/>
                    </a:p>
                  </a:txBody>
                  <a:tcPr/>
                </a:tc>
              </a:tr>
              <a:tr h="753605">
                <a:tc>
                  <a:txBody>
                    <a:bodyPr/>
                    <a:lstStyle/>
                    <a:p>
                      <a:pPr algn="ctr" rtl="0"/>
                      <a:r>
                        <a:rPr lang="en-GB" smtClean="0"/>
                        <a:t>3&lt;4</a:t>
                      </a:r>
                    </a:p>
                    <a:p>
                      <a:pPr algn="ctr" rtl="0"/>
                      <a:r>
                        <a:rPr lang="en-GB" smtClean="0"/>
                        <a:t>Yes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(&lt; 3 4)</a:t>
                      </a:r>
                    </a:p>
                    <a:p>
                      <a:pPr algn="ctr" rtl="1"/>
                      <a:r>
                        <a:rPr lang="en-US" smtClean="0"/>
                        <a:t>True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Smaller</a:t>
                      </a:r>
                      <a:endParaRPr lang="ar-EG"/>
                    </a:p>
                  </a:txBody>
                  <a:tcPr/>
                </a:tc>
              </a:tr>
              <a:tr h="698322"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2&gt;5</a:t>
                      </a:r>
                    </a:p>
                    <a:p>
                      <a:pPr algn="ctr" rtl="0"/>
                      <a:r>
                        <a:rPr lang="en-US" smtClean="0"/>
                        <a:t>no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(&gt;</a:t>
                      </a:r>
                      <a:r>
                        <a:rPr lang="en-US" baseline="0" smtClean="0"/>
                        <a:t> 2 5)</a:t>
                      </a:r>
                    </a:p>
                    <a:p>
                      <a:pPr algn="ctr" rtl="1"/>
                      <a:r>
                        <a:rPr lang="en-US" baseline="0" smtClean="0"/>
                        <a:t>Nil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Greater</a:t>
                      </a:r>
                      <a:endParaRPr lang="ar-EG"/>
                    </a:p>
                  </a:txBody>
                  <a:tcPr/>
                </a:tc>
              </a:tr>
              <a:tr h="822317"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3 =&lt;2</a:t>
                      </a:r>
                    </a:p>
                    <a:p>
                      <a:pPr algn="ctr" rtl="1"/>
                      <a:r>
                        <a:rPr lang="en-US" smtClean="0"/>
                        <a:t>no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(&lt;= 3 2)</a:t>
                      </a:r>
                    </a:p>
                    <a:p>
                      <a:pPr algn="ctr" rtl="1"/>
                      <a:r>
                        <a:rPr lang="en-US" smtClean="0"/>
                        <a:t>Nil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Smaller</a:t>
                      </a:r>
                      <a:r>
                        <a:rPr lang="en-US" baseline="0" smtClean="0"/>
                        <a:t> than or equal</a:t>
                      </a:r>
                      <a:endParaRPr lang="ar-EG"/>
                    </a:p>
                  </a:txBody>
                  <a:tcPr/>
                </a:tc>
              </a:tr>
              <a:tr h="822317"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6=&gt;2</a:t>
                      </a:r>
                    </a:p>
                    <a:p>
                      <a:pPr algn="ctr" rtl="0"/>
                      <a:r>
                        <a:rPr lang="en-US" smtClean="0"/>
                        <a:t>Yes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(&gt;=</a:t>
                      </a:r>
                      <a:r>
                        <a:rPr lang="en-US" baseline="0" smtClean="0"/>
                        <a:t> 6 2)</a:t>
                      </a:r>
                    </a:p>
                    <a:p>
                      <a:pPr algn="ctr" rtl="1"/>
                      <a:r>
                        <a:rPr lang="en-US" baseline="0" smtClean="0"/>
                        <a:t>True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Greater</a:t>
                      </a:r>
                      <a:r>
                        <a:rPr lang="en-US" baseline="0" smtClean="0"/>
                        <a:t> than or equal</a:t>
                      </a:r>
                      <a:endParaRPr lang="ar-EG"/>
                    </a:p>
                  </a:txBody>
                  <a:tcPr/>
                </a:tc>
              </a:tr>
              <a:tr h="777062"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3 =:= 4</a:t>
                      </a:r>
                    </a:p>
                    <a:p>
                      <a:pPr algn="ctr" rtl="1"/>
                      <a:r>
                        <a:rPr lang="en-US" smtClean="0"/>
                        <a:t>no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mtClean="0"/>
                        <a:t>(=</a:t>
                      </a:r>
                      <a:r>
                        <a:rPr lang="en-US" baseline="0" smtClean="0"/>
                        <a:t> 3 4)</a:t>
                      </a:r>
                    </a:p>
                    <a:p>
                      <a:pPr algn="ctr" rtl="0"/>
                      <a:r>
                        <a:rPr lang="en-US" baseline="0" smtClean="0"/>
                        <a:t>Nil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mtClean="0"/>
                        <a:t>Equal</a:t>
                      </a:r>
                      <a:endParaRPr lang="ar-EG"/>
                    </a:p>
                  </a:txBody>
                  <a:tcPr/>
                </a:tc>
              </a:tr>
              <a:tr h="698322">
                <a:tc>
                  <a:txBody>
                    <a:bodyPr/>
                    <a:lstStyle/>
                    <a:p>
                      <a:pPr algn="ctr" rtl="0"/>
                      <a:r>
                        <a:rPr lang="en-GB" smtClean="0"/>
                        <a:t>3</a:t>
                      </a:r>
                      <a:r>
                        <a:rPr lang="en-GB" baseline="0" smtClean="0"/>
                        <a:t> =</a:t>
                      </a:r>
                      <a:r>
                        <a:rPr lang="ar-EG" baseline="0" smtClean="0"/>
                        <a:t>\</a:t>
                      </a:r>
                      <a:r>
                        <a:rPr lang="en-GB" baseline="0" smtClean="0"/>
                        <a:t>= 4</a:t>
                      </a:r>
                    </a:p>
                    <a:p>
                      <a:pPr algn="ctr" rtl="0"/>
                      <a:r>
                        <a:rPr lang="en-GB" baseline="0" smtClean="0"/>
                        <a:t>yes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mtClean="0"/>
                        <a:t>(\= 3 4)</a:t>
                      </a:r>
                    </a:p>
                    <a:p>
                      <a:pPr algn="ctr" rtl="1"/>
                      <a:r>
                        <a:rPr lang="en-US" smtClean="0"/>
                        <a:t>True</a:t>
                      </a:r>
                      <a:endParaRPr lang="ar-E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mtClean="0"/>
                        <a:t>Not Equal</a:t>
                      </a:r>
                      <a:endParaRPr lang="ar-E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071670" y="142852"/>
            <a:ext cx="6643734" cy="1081088"/>
          </a:xfrm>
          <a:prstGeom prst="roundRect">
            <a:avLst>
              <a:gd name="adj" fmla="val 21455"/>
            </a:avLst>
          </a:prstGeom>
          <a:solidFill>
            <a:srgbClr val="808080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 smtClean="0"/>
              <a:t>Logic Operations</a:t>
            </a:r>
            <a:endParaRPr lang="en-US" sz="4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ystem Science &amp; Engineering - HaSsOoO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500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System Science &amp; Engineering - HaSsOoOoM</vt:lpstr>
      <vt:lpstr>LISP and PROLOG AI Programming Language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and PROLOG AI Programming Language</dc:title>
  <dc:creator>HP</dc:creator>
  <cp:lastModifiedBy>Administrator</cp:lastModifiedBy>
  <cp:revision>53</cp:revision>
  <dcterms:created xsi:type="dcterms:W3CDTF">2010-02-04T16:03:32Z</dcterms:created>
  <dcterms:modified xsi:type="dcterms:W3CDTF">2016-09-27T03:39:01Z</dcterms:modified>
</cp:coreProperties>
</file>