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7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/>
  <p:notesSz cx="6858000" cy="9144000"/>
  <p:embeddedFontLst>
    <p:embeddedFont>
      <p:font typeface="Open Sans SemiBold" panose="020B0606030504020204"/>
      <p:regular r:id="rId33"/>
      <p:bold r:id="rId34"/>
      <p:italic r:id="rId35"/>
      <p:boldItalic r:id="rId36"/>
    </p:embeddedFont>
    <p:embeddedFont>
      <p:font typeface="Open Sans" panose="020B0606030504020204"/>
      <p:regular r:id="rId37"/>
      <p:bold r:id="rId38"/>
      <p:italic r:id="rId39"/>
      <p:boldItalic r:id="rId40"/>
    </p:embeddedFont>
    <p:embeddedFont>
      <p:font typeface="Google Sans Medium" panose="020B05030305020B0204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44"/>
        <p:guide pos="2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font" Target="fonts/font10.fntdata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slide" Target="slides/slide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ue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2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4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6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8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9" name="Google Shape;109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ue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75" name="Google Shape;75;p20"/>
          <p:cNvPicPr preferRelativeResize="0"/>
          <p:nvPr/>
        </p:nvPicPr>
        <p:blipFill>
          <a:blip r:embed="rId20"/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1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2.png"/><Relationship Id="rId1" Type="http://schemas.openxmlformats.org/officeDocument/2006/relationships/hyperlink" Target="https://www.figma.com/proto/mPwvzErM0gpJNM87LZPiMr/Untitled?node-id=29%3A69&amp;scaling=scale-down&amp;page-id=0%3A1&amp;starting-point-node-id=29%3A6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7.xml"/><Relationship Id="rId2" Type="http://schemas.openxmlformats.org/officeDocument/2006/relationships/hyperlink" Target="https://www.figma.com/proto/3g1KOEJm7p3pA6XYOqYk2s/Bookkeeping-App-For-Fancy-Tailor?node-id=43%3A83&amp;scaling=scale-down&amp;page-id=24%3A5&amp;starting-point-node-id=43%3A83" TargetMode="Externa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525" y="1819910"/>
            <a:ext cx="7463155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rgbClr val="FFFFFF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Bookkeeping App For Fancy Tailor</a:t>
            </a:r>
            <a:endParaRPr lang="en-US" altLang="en-GB" sz="3600">
              <a:solidFill>
                <a:srgbClr val="FFFFFF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Muneeb ur Rehman</a:t>
            </a:r>
            <a:endParaRPr lang="en-US" altLang="en-GB"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000">
        <p14:prism/>
      </p:transition>
    </mc:Choice>
    <mc:Fallback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Paper wireframes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Digital w</a:t>
            </a: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ireframes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Low-fidelity prototype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Usability studies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Starting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design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Paper </a:t>
            </a: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wireframes 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525" y="1078230"/>
            <a:ext cx="2598420" cy="373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Taking the time to draft iterations of each screen of the app on paper ensured that the elements that made it to digital wireframes would be well-suited to address user pain points. For the home screen, I prioritized a quick and easy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measurement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process to help users save time. 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3" name="Picture 2" descr="WhatsApp Image 2022-07-22 at 3.20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245" y="622300"/>
            <a:ext cx="2731770" cy="3641090"/>
          </a:xfrm>
          <a:prstGeom prst="rect">
            <a:avLst/>
          </a:prstGeom>
        </p:spPr>
      </p:pic>
      <p:pic>
        <p:nvPicPr>
          <p:cNvPr id="2" name="Picture 1" descr="WhatsApp Image 2022-07-22 at 3.20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60" y="622300"/>
            <a:ext cx="2710815" cy="364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02250" y="534670"/>
            <a:ext cx="2388870" cy="4392295"/>
            <a:chOff x="1033" y="2117"/>
            <a:chExt cx="4164" cy="7656"/>
          </a:xfrm>
        </p:grpSpPr>
        <p:pic>
          <p:nvPicPr>
            <p:cNvPr id="2" name="Picture 1" descr="Pictur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3" y="2117"/>
              <a:ext cx="4164" cy="7656"/>
            </a:xfrm>
            <a:prstGeom prst="rect">
              <a:avLst/>
            </a:prstGeom>
          </p:spPr>
        </p:pic>
        <p:pic>
          <p:nvPicPr>
            <p:cNvPr id="1" name="Picture 0" descr="3- HomeP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" y="2704"/>
              <a:ext cx="3528" cy="6394"/>
            </a:xfrm>
            <a:prstGeom prst="rect">
              <a:avLst/>
            </a:prstGeom>
          </p:spPr>
        </p:pic>
      </p:grpSp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Digital wireframes 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17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As the initial design phase continued, I made sure to base screen designs on feedback and findings from  the user research.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This button at the top of the home screen </a:t>
            </a:r>
            <a:r>
              <a:rPr lang="en-US" alt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shows the latest design images.</a:t>
            </a:r>
            <a:endParaRPr lang="en-US" altLang="en-GB" sz="10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111875" y="28313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141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This button at the </a:t>
            </a:r>
            <a:r>
              <a:rPr lang="en-US" alt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middle</a:t>
            </a:r>
            <a:r>
              <a:rPr 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of the home screen makes it fast and easy for users to </a:t>
            </a:r>
            <a:r>
              <a:rPr lang="en-US" alt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put bio-data and measurements.</a:t>
            </a:r>
            <a:endParaRPr lang="en-US" altLang="en-GB" sz="10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6815" y="140970"/>
            <a:ext cx="2644140" cy="4861560"/>
          </a:xfrm>
          <a:prstGeom prst="rect">
            <a:avLst/>
          </a:prstGeom>
        </p:spPr>
      </p:pic>
      <p:pic>
        <p:nvPicPr>
          <p:cNvPr id="3" name="Picture 2" descr="Group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95" y="591185"/>
            <a:ext cx="2236470" cy="3991610"/>
          </a:xfrm>
          <a:prstGeom prst="rect">
            <a:avLst/>
          </a:prstGeom>
        </p:spPr>
      </p:pic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Digital wireframes 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17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Easy navigation was a key user need to address in the designs in addition to equipping the app to work with assistive technologies.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264" name="Google Shape;264;p52"/>
          <p:cNvCxnSpPr/>
          <p:nvPr/>
        </p:nvCxnSpPr>
        <p:spPr>
          <a:xfrm>
            <a:off x="4509770" y="833120"/>
            <a:ext cx="770255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439105"/>
            <a:ext cx="1100400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Easy access to navigation that’s screen reader friendly.</a:t>
            </a:r>
            <a:endParaRPr lang="en-GB" sz="10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/>
        </p:nvSpPr>
        <p:spPr>
          <a:xfrm>
            <a:off x="205255" y="49387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Low</a:t>
            </a: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-fidelity prototype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205215" y="1336600"/>
            <a:ext cx="2915400" cy="373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Using the completed set of digital wireframes, I created a low-fidelity prototype. The primary user flow I connected was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complete detail of customer including measurements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o the prototype could be used in a usability study. 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View Bookkeeping App</a:t>
            </a:r>
            <a:endParaRPr lang="en-US" alt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1" action="ppaction://hlinkfile"/>
              </a:rPr>
              <a:t>Low Fidelity Prototype</a:t>
            </a:r>
            <a:endParaRPr lang="en-US" alt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2" name="Picture 1" descr="Screenshot (555)"/>
          <p:cNvPicPr>
            <a:picLocks noChangeAspect="1"/>
          </p:cNvPicPr>
          <p:nvPr/>
        </p:nvPicPr>
        <p:blipFill>
          <a:blip r:embed="rId2"/>
          <a:srcRect l="18389" t="35358" r="18215" b="17926"/>
          <a:stretch>
            <a:fillRect/>
          </a:stretch>
        </p:blipFill>
        <p:spPr>
          <a:xfrm>
            <a:off x="3249295" y="1228725"/>
            <a:ext cx="5796915" cy="300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Usability study: findings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 conducted two rounds of usability studies. Findings from the first study helped guide the designs from wireframes to mockups. The second study used a high-fidelity prototype and revealed what aspects of the mockups needed refining. 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299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homescreen page has too many buttons</a:t>
            </a:r>
            <a:endParaRPr lang="en-US" alt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6" name="Google Shape;286;p54"/>
          <p:cNvSpPr/>
          <p:nvPr/>
        </p:nvSpPr>
        <p:spPr>
          <a:xfrm>
            <a:off x="4671550" y="27073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343105"/>
            <a:ext cx="3336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There is no customer measurement button in view customer detail.</a:t>
            </a:r>
            <a:endParaRPr lang="en-US" alt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8" name="Google Shape;288;p54"/>
          <p:cNvSpPr/>
          <p:nvPr/>
        </p:nvSpPr>
        <p:spPr>
          <a:xfrm>
            <a:off x="4671550" y="347438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299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30400"/>
            <a:ext cx="3336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wants quickly record measurement</a:t>
            </a:r>
            <a:endParaRPr lang="en-US" alt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52605"/>
            <a:ext cx="3336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Users want more customization options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05290"/>
            <a:ext cx="33360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User wants to save the data</a:t>
            </a:r>
            <a:endParaRPr lang="en-US" alt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3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Mockups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High-fidelity prototype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Accessibility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Refining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design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Mockups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464185" y="1134110"/>
            <a:ext cx="2525395" cy="341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Early designs have a lot of buttons on the home screen but after the usability studies, I change the home screen buttons with only </a:t>
            </a:r>
            <a:r>
              <a:rPr b="1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one big and bold button</a:t>
            </a:r>
            <a:r>
              <a:rPr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to start the process. So, It's a proper user flow and the user will easily access the starting point.</a:t>
            </a: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Before usability study</a:t>
            </a:r>
            <a:endParaRPr sz="1200">
              <a:solidFill>
                <a:srgbClr val="34A85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After usability study</a:t>
            </a:r>
            <a:endParaRPr sz="1200">
              <a:solidFill>
                <a:srgbClr val="34A85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pic>
        <p:nvPicPr>
          <p:cNvPr id="3" name="Picture 2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5690" y="1219200"/>
            <a:ext cx="2016125" cy="3708400"/>
          </a:xfrm>
          <a:prstGeom prst="rect">
            <a:avLst/>
          </a:prstGeom>
        </p:spPr>
      </p:pic>
      <p:pic>
        <p:nvPicPr>
          <p:cNvPr id="2" name="Picture 1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3220" y="1219200"/>
            <a:ext cx="2016125" cy="3708400"/>
          </a:xfrm>
          <a:prstGeom prst="rect">
            <a:avLst/>
          </a:prstGeom>
        </p:spPr>
      </p:pic>
      <p:pic>
        <p:nvPicPr>
          <p:cNvPr id="4" name="Picture 3" descr="3- HomePage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40" y="1511935"/>
            <a:ext cx="1723390" cy="3122295"/>
          </a:xfrm>
          <a:prstGeom prst="rect">
            <a:avLst/>
          </a:prstGeom>
        </p:spPr>
      </p:pic>
      <p:pic>
        <p:nvPicPr>
          <p:cNvPr id="5" name="Picture 4" descr="Screenshot (551)"/>
          <p:cNvPicPr>
            <a:picLocks noChangeAspect="1"/>
          </p:cNvPicPr>
          <p:nvPr/>
        </p:nvPicPr>
        <p:blipFill>
          <a:blip r:embed="rId3"/>
          <a:srcRect l="40493" t="16975" r="40903" b="12667"/>
          <a:stretch>
            <a:fillRect/>
          </a:stretch>
        </p:blipFill>
        <p:spPr>
          <a:xfrm>
            <a:off x="3764915" y="1491615"/>
            <a:ext cx="1722755" cy="3171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Mockups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3089910" y="796290"/>
            <a:ext cx="5901690" cy="355092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High-fidelity</a:t>
            </a:r>
            <a:b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prototype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02285" y="1466215"/>
            <a:ext cx="2587625" cy="373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final high-fidelity prototype presented cleaner user flows for </a:t>
            </a:r>
            <a:r>
              <a:rPr 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customer measurement process</a:t>
            </a:r>
            <a:r>
              <a: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 It also met user needs </a:t>
            </a:r>
            <a:r>
              <a:rPr 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 add customer detail</a:t>
            </a:r>
            <a:r>
              <a: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as well as more customization. 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View the </a:t>
            </a:r>
            <a:r>
              <a:rPr 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Bookkeeping app</a:t>
            </a:r>
            <a:r>
              <a: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2" action="ppaction://hlinkfile"/>
              </a:rPr>
              <a:t>high-fidelity prototype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41110" y="995680"/>
            <a:ext cx="1835150" cy="3374390"/>
            <a:chOff x="2670" y="3841"/>
            <a:chExt cx="4164" cy="7656"/>
          </a:xfrm>
        </p:grpSpPr>
        <p:pic>
          <p:nvPicPr>
            <p:cNvPr id="8" name="Picture 7" descr="Pictur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70" y="3841"/>
              <a:ext cx="4164" cy="7656"/>
            </a:xfrm>
            <a:prstGeom prst="rect">
              <a:avLst/>
            </a:prstGeom>
          </p:spPr>
        </p:pic>
        <p:pic>
          <p:nvPicPr>
            <p:cNvPr id="7" name="Picture 6" descr="3- HomePage (2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" y="4411"/>
              <a:ext cx="3651" cy="6809"/>
            </a:xfrm>
            <a:prstGeom prst="rect">
              <a:avLst/>
            </a:prstGeom>
          </p:spPr>
        </p:pic>
      </p:grpSp>
      <p:sp>
        <p:nvSpPr>
          <p:cNvPr id="152" name="Google Shape;152;p41"/>
          <p:cNvSpPr txBox="1"/>
          <p:nvPr/>
        </p:nvSpPr>
        <p:spPr>
          <a:xfrm>
            <a:off x="1231265" y="1604010"/>
            <a:ext cx="2986405" cy="18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product: </a:t>
            </a:r>
            <a:endParaRPr>
              <a:solidFill>
                <a:srgbClr val="4285F4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This is a bookkeeping app for fancy tailor. This app is located in Pakistan. This bookkeeping app help tailors to record customer cloth size and save the time and their data.</a:t>
            </a:r>
            <a:endParaRPr lang="en-US" alt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Project overview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677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41"/>
          <p:cNvSpPr txBox="1"/>
          <p:nvPr/>
        </p:nvSpPr>
        <p:spPr>
          <a:xfrm>
            <a:off x="1231265" y="3484245"/>
            <a:ext cx="1864995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Project duration: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June to August 2022</a:t>
            </a:r>
            <a:endParaRPr lang="en-US" alt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56414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41"/>
          <p:cNvSpPr/>
          <p:nvPr/>
        </p:nvSpPr>
        <p:spPr>
          <a:xfrm>
            <a:off x="651008" y="369039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8157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52950" y="691515"/>
            <a:ext cx="2087245" cy="3838575"/>
            <a:chOff x="5116" y="107"/>
            <a:chExt cx="4164" cy="7656"/>
          </a:xfrm>
        </p:grpSpPr>
        <p:pic>
          <p:nvPicPr>
            <p:cNvPr id="1" name="Picture 0" descr="Pictur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16" y="107"/>
              <a:ext cx="4164" cy="7656"/>
            </a:xfrm>
            <a:prstGeom prst="rect">
              <a:avLst/>
            </a:prstGeom>
          </p:spPr>
        </p:pic>
        <p:pic>
          <p:nvPicPr>
            <p:cNvPr id="5" name="Picture 4" descr="2- Sign Up P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" y="714"/>
              <a:ext cx="3604" cy="67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000">
        <p14:prism/>
      </p:transition>
    </mc:Choice>
    <mc:Fallback>
      <p:transition spd="slow" advTm="4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Accessibility considerations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2138780"/>
            <a:ext cx="2049000" cy="18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Provided access 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 users who are vision impaired through adding alt text to images for screen readers. </a:t>
            </a:r>
            <a:endParaRPr sz="160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2207360"/>
            <a:ext cx="2049000" cy="10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Used icons to 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help make 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navigation easier.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2176880"/>
            <a:ext cx="2049000" cy="216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Used detailed 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imagery for </a:t>
            </a:r>
            <a:r>
              <a:rPr lang="en-US" alt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measurements</a:t>
            </a: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and </a:t>
            </a:r>
            <a:r>
              <a:rPr lang="en-US" alt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bio-data</a:t>
            </a: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to 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help all users 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better understand 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designs.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3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Takeaways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Next steps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Going forward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Takeaways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750" y="1917700"/>
            <a:ext cx="4366260" cy="308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Impact: </a:t>
            </a:r>
            <a:endParaRPr>
              <a:solidFill>
                <a:srgbClr val="5F6368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app makes users feel like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Bookkeeping App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really thinks about how to meet their needs. 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One quote from peer feedback: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“The app made it so easy and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useful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to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complete the customer measurement process. 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 would definitely use this app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 save my time and customer record.</a:t>
            </a:r>
            <a:endParaRPr lang="en-US" alt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29778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62"/>
          <p:cNvSpPr txBox="1"/>
          <p:nvPr/>
        </p:nvSpPr>
        <p:spPr>
          <a:xfrm>
            <a:off x="5295900" y="2016995"/>
            <a:ext cx="3446100" cy="24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What I learned:</a:t>
            </a:r>
            <a:endParaRPr>
              <a:solidFill>
                <a:srgbClr val="5F6368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While designing the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Bookkeeping App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I learned that the first ideas for the app are only the beginning of the process. Usability studies and peer feedback influenced each iteration of the app’s designs.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5251450" y="1346675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62"/>
          <p:cNvSpPr/>
          <p:nvPr/>
        </p:nvSpPr>
        <p:spPr>
          <a:xfrm>
            <a:off x="679050" y="142403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5361328" y="1489638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Next steps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1892300" y="1472565"/>
            <a:ext cx="2734945" cy="251142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p63"/>
          <p:cNvSpPr txBox="1"/>
          <p:nvPr/>
        </p:nvSpPr>
        <p:spPr>
          <a:xfrm>
            <a:off x="1891665" y="1917700"/>
            <a:ext cx="2735580" cy="18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Conduct another round of usability studies to validate whether the pain points users experienced have been effectively addressed.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6" name="Google Shape;396;p63"/>
          <p:cNvSpPr/>
          <p:nvPr/>
        </p:nvSpPr>
        <p:spPr>
          <a:xfrm>
            <a:off x="4986020" y="1472565"/>
            <a:ext cx="2776220" cy="251142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63"/>
          <p:cNvSpPr txBox="1"/>
          <p:nvPr/>
        </p:nvSpPr>
        <p:spPr>
          <a:xfrm>
            <a:off x="5042535" y="1917700"/>
            <a:ext cx="2646680" cy="10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Conduct more user research to determine any new areas of need.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00" name="Google Shape;400;p63"/>
          <p:cNvSpPr/>
          <p:nvPr/>
        </p:nvSpPr>
        <p:spPr>
          <a:xfrm>
            <a:off x="309588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594779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Let’s connect!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87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Thank you for your time reviewing my work on the </a:t>
            </a:r>
            <a:r>
              <a:rPr lang="en-US" alt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Bookkeeping App For Fancy Tailor</a:t>
            </a: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! If you’d like to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see more or get in touch, my contact information is provided below.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Email: </a:t>
            </a:r>
            <a:r>
              <a:rPr lang="en-US" alt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muneeb.ur.rehman36316</a:t>
            </a: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@</a:t>
            </a:r>
            <a:r>
              <a:rPr lang="en-US" alt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</a:t>
            </a: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mail.com</a:t>
            </a:r>
            <a:endParaRPr 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Contact</a:t>
            </a:r>
            <a:r>
              <a:rPr 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: </a:t>
            </a:r>
            <a:r>
              <a:rPr lang="en-US" altLang="en-GB" sz="16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+92 334-5036316</a:t>
            </a:r>
            <a:endParaRPr lang="en-US" altLang="en-GB" sz="16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Thank you!</a:t>
            </a:r>
            <a:endParaRPr sz="36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13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problem: 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bg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Tailors recorded the customer cloth sizes in the manual book. So, This is a time-consuming activity, and difficult to find the measurements.</a:t>
            </a:r>
            <a:endParaRPr lang="en-US" sz="1200">
              <a:solidFill>
                <a:schemeClr val="bg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Project overview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05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goal: 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Our goal is to provide a bookkeeping app to save time and record customer cloth sizes.</a:t>
            </a:r>
            <a:endParaRPr lang="en-US" alt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13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My role: 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UI/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UX designer designing an app for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Bookkeeping app for fancy tailor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from conception to delivery.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Project overview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61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Responsibilities</a:t>
            </a:r>
            <a:r>
              <a:rPr lang="en-GB">
                <a:solidFill>
                  <a:srgbClr val="1967D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: 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Conducting interviews, paper and digital wireframing, low and high-fidelity prototyping, conducting usability studies, accounting for accessibility, and iterating on designs.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Understanding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user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research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Personas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Problem </a:t>
            </a: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statements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journey maps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r</a:t>
            </a: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esearch: summary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45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 conducted interviews and created empathy maps to understand the users I’m 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designing for and their needs. A primary user group identified through research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that they had difficult to find customer measurement record.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This user group assumption was the users had difficult to find the research</a:t>
            </a:r>
            <a:endParaRPr lang="en-US" altLang="en-GB" sz="1200" b="1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research: pain points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643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EA4335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Time</a:t>
            </a:r>
            <a:endParaRPr lang="en-US" altLang="en-GB" sz="2000" b="1">
              <a:solidFill>
                <a:srgbClr val="EA4335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865375"/>
            <a:ext cx="187260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There is very difficult to find customer cloth sizes in the manual book. It’s a very time taking activity.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endParaRPr lang="en-US" alt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05" name="Google Shape;205;p46"/>
          <p:cNvSpPr txBox="1"/>
          <p:nvPr/>
        </p:nvSpPr>
        <p:spPr>
          <a:xfrm>
            <a:off x="3387258" y="2008850"/>
            <a:ext cx="1872600" cy="643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EA4335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Accessibility</a:t>
            </a:r>
            <a:endParaRPr lang="en-US" altLang="en-GB" sz="2000" b="1">
              <a:solidFill>
                <a:srgbClr val="EA4335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3387270" y="2865375"/>
            <a:ext cx="187260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There are a lot of people who are not present or come to the tailor shop to give their cloth size or measurements. 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endParaRPr sz="1200"/>
          </a:p>
        </p:txBody>
      </p:sp>
      <p:sp>
        <p:nvSpPr>
          <p:cNvPr id="207" name="Google Shape;207;p46"/>
          <p:cNvSpPr txBox="1"/>
          <p:nvPr/>
        </p:nvSpPr>
        <p:spPr>
          <a:xfrm>
            <a:off x="6333059" y="2008850"/>
            <a:ext cx="1872600" cy="643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EA4335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Data</a:t>
            </a:r>
            <a:endParaRPr lang="en-US" altLang="en-GB" sz="2000" b="1">
              <a:solidFill>
                <a:srgbClr val="EA4335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6333059" y="2865375"/>
            <a:ext cx="1872600" cy="11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If the manual book page destroy or the manual book goes to disappear. 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4066920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701271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3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Persona: </a:t>
            </a:r>
            <a:r>
              <a:rPr lang="en-US" altLang="en-GB" sz="2400" b="1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Fahad</a:t>
            </a:r>
            <a:endParaRPr lang="en-US" altLang="en-GB" sz="2400" b="1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76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A4335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Problem statement:</a:t>
            </a:r>
            <a:endParaRPr b="1">
              <a:solidFill>
                <a:srgbClr val="EA4335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Fahad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is a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Tailor</a:t>
            </a: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who needs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 measure customer cloth sizes in bookkeeping app</a:t>
            </a: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because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he wants to save the time and data.</a:t>
            </a: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Screenshot (54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2290" y="997585"/>
            <a:ext cx="5991225" cy="336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3465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journey map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3" name="Picture 2" descr="Screenshot (55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960" y="1205865"/>
            <a:ext cx="6320155" cy="3556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46380" y="1607820"/>
            <a:ext cx="25400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Mapping Shaista Lodhi user journey revealed how helpful it would be for users to have access to a dedicated bookkeeping app.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/>
      </p:transition>
    </mc:Choice>
    <mc:Fallback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5638</Words>
  <Application>WPS Presentation</Application>
  <PresentationFormat/>
  <Paragraphs>222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Arial</vt:lpstr>
      <vt:lpstr>Open Sans SemiBold</vt:lpstr>
      <vt:lpstr>Open Sans</vt:lpstr>
      <vt:lpstr>Calibri</vt:lpstr>
      <vt:lpstr>Google Sans Medium</vt:lpstr>
      <vt:lpstr>Microsoft YaHei</vt:lpstr>
      <vt:lpstr>Arial Unicode MS</vt:lpstr>
      <vt:lpstr>Simple Light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28</cp:revision>
  <dcterms:created xsi:type="dcterms:W3CDTF">2022-08-12T11:55:00Z</dcterms:created>
  <dcterms:modified xsi:type="dcterms:W3CDTF">2022-10-19T16:07:13Z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66DB39EEF5B644438C8AD62310A0965C</vt:lpwstr>
  </property>
  <property fmtid="{D5CDD505-2E9C-101B-9397-08002B2CF9AE}" pid="3" name="KSOProductBuildVer">
    <vt:lpwstr>1033-11.2.0.11341</vt:lpwstr>
  </property>
</Properties>
</file>