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7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82" r:id="rId13"/>
    <p:sldId id="264" r:id="rId14"/>
    <p:sldId id="283" r:id="rId15"/>
    <p:sldId id="265" r:id="rId16"/>
    <p:sldId id="266" r:id="rId17"/>
    <p:sldId id="267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302" r:id="rId27"/>
    <p:sldId id="303" r:id="rId28"/>
    <p:sldId id="309" r:id="rId29"/>
    <p:sldId id="277" r:id="rId30"/>
    <p:sldId id="278" r:id="rId31"/>
    <p:sldId id="279" r:id="rId32"/>
    <p:sldId id="280" r:id="rId33"/>
    <p:sldId id="281" r:id="rId34"/>
  </p:sldIdLst>
  <p:sldSz cx="9144000" cy="5143500"/>
  <p:notesSz cx="6858000" cy="9144000"/>
  <p:embeddedFontLst>
    <p:embeddedFont>
      <p:font typeface="Open Sans SemiBold" panose="020B0606030504020204"/>
      <p:regular r:id="rId38"/>
      <p:bold r:id="rId39"/>
      <p:italic r:id="rId40"/>
      <p:boldItalic r:id="rId41"/>
    </p:embeddedFont>
    <p:embeddedFont>
      <p:font typeface="Open Sans" panose="020B0606030504020204"/>
      <p:regular r:id="rId42"/>
      <p:bold r:id="rId43"/>
      <p:italic r:id="rId44"/>
      <p:boldItalic r:id="rId45"/>
    </p:embeddedFont>
    <p:embeddedFont>
      <p:font typeface="Google Sans Medium" panose="020B05030305020B0204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8"/>
        <p:guide pos="291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7" Type="http://schemas.openxmlformats.org/officeDocument/2006/relationships/font" Target="fonts/font10.fntdata"/><Relationship Id="rId46" Type="http://schemas.openxmlformats.org/officeDocument/2006/relationships/font" Target="fonts/font9.fntdata"/><Relationship Id="rId45" Type="http://schemas.openxmlformats.org/officeDocument/2006/relationships/font" Target="fonts/font8.fntdata"/><Relationship Id="rId44" Type="http://schemas.openxmlformats.org/officeDocument/2006/relationships/font" Target="fonts/font7.fntdata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slide" Target="slides/slide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d03e5b752_0_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d03e5b752_0_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ed80ebc1c_0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ed80ebc1c_0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d03e5b752_0_1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d03e5b752_0_10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ed80ebc1c_0_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ed80ebc1c_0_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800de29cc_0_1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800de29cc_0_1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03e5b752_0_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03e5b752_0_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00de29cc_0_2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800de29cc_0_2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800de29cc_0_2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800de29cc_0_2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12f718f8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12f718f8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d03e5b752_0_2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d03e5b752_0_2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00de29cc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00de29cc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d03e5b752_0_2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d03e5b752_0_2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d03e5b752_0_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d03e5b752_0_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d03e5b752_0_2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d03e5b752_0_2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d03e5b752_0_2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d03e5b752_0_2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ed80ebc1c_19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ed80ebc1c_19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d03e5b752_0_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d03e5b752_0_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d80ebc1c_12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d80ebc1c_12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d80ebc1c_12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d80ebc1c_12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03e5b752_0_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03e5b752_0_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03e5b752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03e5b752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03e5b752_0_1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d03e5b752_0_1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d80ebc1c_0_1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d80ebc1c_0_1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ed80ebc1c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ed80ebc1c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ue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8" name="Google Shape;68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2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4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6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0" name="Google Shape;100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" name="Google Shape;104;p2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28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9" name="Google Shape;109;p2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30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ue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6" name="Google Shape;116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19" name="Google Shape;119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22" name="Google Shape;122;p3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28" name="Google Shape;128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1" name="Google Shape;131;p3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4" name="Google Shape;134;p3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7" name="Google Shape;137;p3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75" name="Google Shape;75;p20"/>
          <p:cNvPicPr preferRelativeResize="0"/>
          <p:nvPr/>
        </p:nvPicPr>
        <p:blipFill>
          <a:blip r:embed="rId20"/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hyperlink" Target="https://docs.google.com/spreadsheets/d/1WBW_fBO---tSiGChprYWco70rZSF283L/edit?usp=sharing&amp;ouid=112303536630649059315&amp;rtpof=true&amp;sd=true" TargetMode="Externa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4.jpe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5.png"/><Relationship Id="rId1" Type="http://schemas.openxmlformats.org/officeDocument/2006/relationships/hyperlink" Target="https://www.figma.com/proto/3E4Gysbjp30YoaX5MNPISb/Untitled?node-id=1%3A1102&amp;scaling=scale-down&amp;page-id=0%3A1&amp;starting-point-node-id=1%3A1102&amp;hide-ui=1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9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7.jpe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23.png"/><Relationship Id="rId1" Type="http://schemas.openxmlformats.org/officeDocument/2006/relationships/hyperlink" Target="https://www.figma.com/proto/z0KgmSGv1lAXE0TmOgNp5G/Untitled?node-id=1%3A662&amp;scaling=min-zoom&amp;page-id=0%3A1&amp;starting-point-node-id=1%3A662&amp;hide-ui=1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hyperlink" Target="https://www.figma.com/proto/3E4Gysbjp30YoaX5MNPISb/Untitled?node-id=1%3A1149&amp;scaling=min-zoom&amp;page-id=0%3A1&amp;starting-point-node-id=1%3A1102" TargetMode="External"/><Relationship Id="rId5" Type="http://schemas.openxmlformats.org/officeDocument/2006/relationships/hyperlink" Target="https://www.figma.com/proto/3E4Gysbjp30YoaX5MNPISb/Untitled?node-id=8%3A57&amp;scaling=min-zoom&amp;page-id=0%3A1&amp;starting-point-node-id=1%3A1102" TargetMode="External"/><Relationship Id="rId4" Type="http://schemas.openxmlformats.org/officeDocument/2006/relationships/hyperlink" Target="https://www.figma.com/proto/3E4Gysbjp30YoaX5MNPISb/Untitled?node-id=8%3A254&amp;scaling=min-zoom&amp;page-id=0%3A1&amp;starting-point-node-id=1%3A1102" TargetMode="External"/><Relationship Id="rId3" Type="http://schemas.openxmlformats.org/officeDocument/2006/relationships/image" Target="../media/image25.jpeg"/><Relationship Id="rId2" Type="http://schemas.openxmlformats.org/officeDocument/2006/relationships/image" Target="../media/image4.jpeg"/><Relationship Id="rId1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/>
          <p:nvPr/>
        </p:nvSpPr>
        <p:spPr>
          <a:xfrm>
            <a:off x="517525" y="1819910"/>
            <a:ext cx="6095365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Home Rental Service App</a:t>
            </a:r>
            <a:endParaRPr lang="en-US" sz="3600">
              <a:solidFill>
                <a:srgbClr val="FFFFFF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sp>
        <p:nvSpPr>
          <p:cNvPr id="145" name="Google Shape;145;p40"/>
          <p:cNvSpPr txBox="1"/>
          <p:nvPr/>
        </p:nvSpPr>
        <p:spPr>
          <a:xfrm>
            <a:off x="517675" y="2769663"/>
            <a:ext cx="49311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Muneeb ur Rehman</a:t>
            </a:r>
            <a:endParaRPr lang="en-US" sz="2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146" name="Google Shape;146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User journey map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29" name="Google Shape;229;p48"/>
          <p:cNvSpPr txBox="1"/>
          <p:nvPr/>
        </p:nvSpPr>
        <p:spPr>
          <a:xfrm>
            <a:off x="517675" y="1522550"/>
            <a:ext cx="2421300" cy="179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solidFill>
                  <a:srgbClr val="5F6368"/>
                </a:solidFill>
                <a:sym typeface="+mn-ea"/>
              </a:rPr>
              <a:t>Mapping Asad khan user journey revealed how helpful it would be for users to have access to a dedicated home rental service app.</a:t>
            </a:r>
            <a:endParaRPr lang="en-US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+mn-ea"/>
            </a:endParaRPr>
          </a:p>
        </p:txBody>
      </p:sp>
      <p:pic>
        <p:nvPicPr>
          <p:cNvPr id="2" name="Picture 1" descr="Cap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015" y="1029335"/>
            <a:ext cx="6072505" cy="34315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476800" y="212700"/>
            <a:ext cx="2808000" cy="755700"/>
          </a:xfrm>
        </p:spPr>
        <p:txBody>
          <a:bodyPr/>
          <a:p>
            <a:r>
              <a:rPr lang="en-US"/>
              <a:t>Competitive Audit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0485" y="1543685"/>
            <a:ext cx="2414905" cy="1930400"/>
          </a:xfrm>
        </p:spPr>
        <p:txBody>
          <a:bodyPr>
            <a:normAutofit lnSpcReduction="20000"/>
          </a:bodyPr>
          <a:p>
            <a:pPr marL="152400" indent="0">
              <a:buNone/>
            </a:pPr>
            <a:r>
              <a:rPr lang="en-US" sz="1600"/>
              <a:t>An audit of a few competitor’s products provided direction on gaps and opportunities to adress with the home rental service app.</a:t>
            </a:r>
            <a:endParaRPr lang="en-US" sz="1600"/>
          </a:p>
        </p:txBody>
      </p:sp>
      <p:pic>
        <p:nvPicPr>
          <p:cNvPr id="4" name="Picture 3" descr="Captur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9230" y="1398270"/>
            <a:ext cx="6279515" cy="1337310"/>
          </a:xfrm>
          <a:prstGeom prst="rect">
            <a:avLst/>
          </a:prstGeom>
        </p:spPr>
      </p:pic>
      <p:pic>
        <p:nvPicPr>
          <p:cNvPr id="5" name="Picture 4" descr="Captur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30" y="2800350"/>
            <a:ext cx="6301740" cy="11874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284855" y="4526915"/>
            <a:ext cx="31889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Click to view the full </a:t>
            </a:r>
            <a:r>
              <a:rPr lang="en-US">
                <a:hlinkClick r:id="rId3" action="ppaction://hlinkfile"/>
              </a:rPr>
              <a:t>Competitive Audit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900"/>
        </a:solidFill>
        <a:effectLst/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Paper wireframes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Digital w</a:t>
            </a: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ireframes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Low-fidelity prototype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Usability studies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35" name="Google Shape;235;p4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Starting</a:t>
            </a:r>
            <a:endParaRPr sz="2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 design</a:t>
            </a:r>
            <a:endParaRPr sz="2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236" name="Google Shape;236;p4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Paper </a:t>
            </a: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wireframes 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43" name="Google Shape;243;p50"/>
          <p:cNvSpPr txBox="1"/>
          <p:nvPr/>
        </p:nvSpPr>
        <p:spPr>
          <a:xfrm>
            <a:off x="517525" y="1172210"/>
            <a:ext cx="2591435" cy="373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Taking the time to draft iterations of each screen of the app on paper ensured that the elements that made it to digital wireframes would be well-suited to address user pain points. For the home screen, I prioritized a quick and easy </a:t>
            </a: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online searching</a:t>
            </a: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process to help users save time. </a:t>
            </a:r>
            <a:endParaRPr 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2" name="Picture 1" descr="WhatsApp Image 2022-10-08 at 2.19.02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4695" y="1078230"/>
            <a:ext cx="5725795" cy="36461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7440" y="180340"/>
            <a:ext cx="2600960" cy="4783455"/>
          </a:xfrm>
          <a:prstGeom prst="rect">
            <a:avLst/>
          </a:prstGeom>
        </p:spPr>
      </p:pic>
      <p:sp>
        <p:nvSpPr>
          <p:cNvPr id="249" name="Google Shape;249;p5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Digital wireframes 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50" name="Google Shape;250;p51"/>
          <p:cNvSpPr txBox="1"/>
          <p:nvPr/>
        </p:nvSpPr>
        <p:spPr>
          <a:xfrm>
            <a:off x="517675" y="1522550"/>
            <a:ext cx="2421300" cy="179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As the initial design phase continued, I made sure to base screen designs on feedback and findings from  the user research.</a:t>
            </a:r>
            <a:endParaRPr 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53" name="Google Shape;253;p51"/>
          <p:cNvSpPr txBox="1"/>
          <p:nvPr/>
        </p:nvSpPr>
        <p:spPr>
          <a:xfrm>
            <a:off x="3506850" y="1208725"/>
            <a:ext cx="1100400" cy="156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This button at the top</a:t>
            </a:r>
            <a:r>
              <a:rPr lang="en-US" altLang="en-GB" sz="10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left</a:t>
            </a:r>
            <a:r>
              <a:rPr lang="en-GB" sz="10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of the home screen </a:t>
            </a:r>
            <a:r>
              <a:rPr lang="en-US" altLang="en-GB" sz="10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shows the all avilable rent houses, flats, appartments etc.</a:t>
            </a:r>
            <a:endParaRPr sz="10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56" name="Google Shape;256;p51"/>
          <p:cNvSpPr txBox="1"/>
          <p:nvPr/>
        </p:nvSpPr>
        <p:spPr>
          <a:xfrm>
            <a:off x="7959890" y="3231835"/>
            <a:ext cx="1100400" cy="79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This image shows the latest projects for sale.</a:t>
            </a:r>
            <a:endParaRPr lang="en-US" altLang="en-GB" sz="10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4" name="Picture 3" descr="Low-Fidelity-Mobile-HomeP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25" y="603250"/>
            <a:ext cx="2206625" cy="3937635"/>
          </a:xfrm>
          <a:prstGeom prst="rect">
            <a:avLst/>
          </a:prstGeom>
        </p:spPr>
      </p:pic>
      <p:cxnSp>
        <p:nvCxnSpPr>
          <p:cNvPr id="252" name="Google Shape;252;p51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51"/>
          <p:cNvCxnSpPr/>
          <p:nvPr/>
        </p:nvCxnSpPr>
        <p:spPr>
          <a:xfrm rot="10800000">
            <a:off x="6997575" y="3465665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Low</a:t>
            </a: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-fidelity prototype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76" name="Google Shape;276;p53"/>
          <p:cNvSpPr txBox="1"/>
          <p:nvPr/>
        </p:nvSpPr>
        <p:spPr>
          <a:xfrm>
            <a:off x="532875" y="1174675"/>
            <a:ext cx="2915400" cy="373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Using the completed set of digital wireframes, I created a low-fidelity prototype. The primary user flow I connected was</a:t>
            </a: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complete detail of rental houses according to area selection</a:t>
            </a: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 </a:t>
            </a: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</a:t>
            </a: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o the prototype could be used in a usability study. </a:t>
            </a:r>
            <a:endParaRPr 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View Home Rental App</a:t>
            </a:r>
            <a:endParaRPr lang="en-US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  <a:hlinkClick r:id="rId1" action="ppaction://hlinkfile"/>
              </a:rPr>
              <a:t>Low Fidelity Prototype</a:t>
            </a:r>
            <a:endParaRPr lang="en-US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2" name="Picture 1" descr="Cap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1265555"/>
            <a:ext cx="5589270" cy="2882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Usability study: findings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82" name="Google Shape;282;p54"/>
          <p:cNvSpPr txBox="1"/>
          <p:nvPr/>
        </p:nvSpPr>
        <p:spPr>
          <a:xfrm>
            <a:off x="532875" y="1050575"/>
            <a:ext cx="7873500" cy="117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 conducted two rounds of usability studies. Findings from the first study helped guide the designs from wireframes to mockups. The second study used a high-fidelity prototype and revealed what aspects of the mockups needed refining. </a:t>
            </a:r>
            <a:endParaRPr 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83" name="Google Shape;283;p54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299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Round 1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84" name="Google Shape;284;p54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5" name="Google Shape;285;p54"/>
          <p:cNvSpPr txBox="1"/>
          <p:nvPr/>
        </p:nvSpPr>
        <p:spPr>
          <a:xfrm>
            <a:off x="4984525" y="2568500"/>
            <a:ext cx="333600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Users want more customization options</a:t>
            </a:r>
            <a:endParaRPr 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86" name="Google Shape;286;p54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1</a:t>
            </a:r>
            <a:endParaRPr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4984525" y="3198325"/>
            <a:ext cx="333600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Users need a notifications on 100 views per add</a:t>
            </a:r>
            <a:endParaRPr 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88" name="Google Shape;288;p54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2</a:t>
            </a:r>
            <a:endParaRPr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289" name="Google Shape;289;p54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29900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Round 2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92" name="Google Shape;292;p54"/>
          <p:cNvSpPr/>
          <p:nvPr/>
        </p:nvSpPr>
        <p:spPr>
          <a:xfrm>
            <a:off x="456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p54"/>
          <p:cNvSpPr txBox="1"/>
          <p:nvPr/>
        </p:nvSpPr>
        <p:spPr>
          <a:xfrm>
            <a:off x="963300" y="2568500"/>
            <a:ext cx="333600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User need more intuitive way to find the specific location or area selection</a:t>
            </a:r>
            <a:endParaRPr 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94" name="Google Shape;294;p54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1</a:t>
            </a:r>
            <a:endParaRPr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295" name="Google Shape;295;p54"/>
          <p:cNvSpPr txBox="1"/>
          <p:nvPr/>
        </p:nvSpPr>
        <p:spPr>
          <a:xfrm>
            <a:off x="963300" y="3198325"/>
            <a:ext cx="333600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users need custom format in price range</a:t>
            </a:r>
            <a:endParaRPr 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96" name="Google Shape;296;p54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2</a:t>
            </a:r>
            <a:endParaRPr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853"/>
        </a:solidFill>
        <a:effectLst/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Mockups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High-fidelity prototype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Accessibility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04" name="Google Shape;304;p5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Refining</a:t>
            </a:r>
            <a:endParaRPr sz="2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 design</a:t>
            </a:r>
            <a:endParaRPr sz="2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305" name="Google Shape;305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Mockups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11" name="Google Shape;311;p56"/>
          <p:cNvSpPr txBox="1"/>
          <p:nvPr/>
        </p:nvSpPr>
        <p:spPr>
          <a:xfrm>
            <a:off x="517675" y="1522550"/>
            <a:ext cx="2421300" cy="308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Based on the insight from the usability studies, I applied design changes like providing area selection in which all areas are mentioned, User’s can choose his/her own choice area.</a:t>
            </a:r>
            <a:endParaRPr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315" name="Google Shape;315;p56"/>
          <p:cNvCxnSpPr/>
          <p:nvPr/>
        </p:nvCxnSpPr>
        <p:spPr>
          <a:xfrm>
            <a:off x="5815168" y="26522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56"/>
          <p:cNvSpPr txBox="1"/>
          <p:nvPr/>
        </p:nvSpPr>
        <p:spPr>
          <a:xfrm>
            <a:off x="3435885" y="56374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4A85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Before usability study</a:t>
            </a:r>
            <a:endParaRPr sz="1200">
              <a:solidFill>
                <a:srgbClr val="34A85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6506700" y="57898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4A85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After usability study</a:t>
            </a:r>
            <a:endParaRPr sz="1200">
              <a:solidFill>
                <a:srgbClr val="34A85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pic>
        <p:nvPicPr>
          <p:cNvPr id="3" name="Picture 2" descr="Pi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2035" y="1174115"/>
            <a:ext cx="2092325" cy="3848100"/>
          </a:xfrm>
          <a:prstGeom prst="rect">
            <a:avLst/>
          </a:prstGeom>
        </p:spPr>
      </p:pic>
      <p:pic>
        <p:nvPicPr>
          <p:cNvPr id="5" name="Picture 4" descr="Pi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8465" y="1163955"/>
            <a:ext cx="2092325" cy="3848100"/>
          </a:xfrm>
          <a:prstGeom prst="rect">
            <a:avLst/>
          </a:prstGeom>
        </p:spPr>
      </p:pic>
      <p:pic>
        <p:nvPicPr>
          <p:cNvPr id="2" name="Picture 1" descr="Capture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355" y="1454785"/>
            <a:ext cx="1798320" cy="3266440"/>
          </a:xfrm>
          <a:prstGeom prst="rect">
            <a:avLst/>
          </a:prstGeom>
        </p:spPr>
      </p:pic>
      <p:pic>
        <p:nvPicPr>
          <p:cNvPr id="4" name="Picture 3" descr="Capture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515" y="1454785"/>
            <a:ext cx="1809115" cy="32619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Mockups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24" name="Google Shape;324;p57"/>
          <p:cNvSpPr txBox="1"/>
          <p:nvPr/>
        </p:nvSpPr>
        <p:spPr>
          <a:xfrm>
            <a:off x="517675" y="1522550"/>
            <a:ext cx="2421300" cy="179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Aditional design changes included adding an option of price range, Now the user’s can easily add his price range to find a rental home.</a:t>
            </a:r>
            <a:endParaRPr lang="en-US"/>
          </a:p>
        </p:txBody>
      </p:sp>
      <p:cxnSp>
        <p:nvCxnSpPr>
          <p:cNvPr id="327" name="Google Shape;327;p57"/>
          <p:cNvCxnSpPr/>
          <p:nvPr/>
        </p:nvCxnSpPr>
        <p:spPr>
          <a:xfrm>
            <a:off x="5781513" y="34523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57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4A85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Before usability study</a:t>
            </a:r>
            <a:endParaRPr sz="1200">
              <a:solidFill>
                <a:srgbClr val="34A85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29" name="Google Shape;329;p57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4A85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After usability study</a:t>
            </a:r>
            <a:endParaRPr sz="1200">
              <a:solidFill>
                <a:srgbClr val="34A85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pic>
        <p:nvPicPr>
          <p:cNvPr id="3" name="Picture 2" descr="Pi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3310" y="1306830"/>
            <a:ext cx="2010410" cy="3697605"/>
          </a:xfrm>
          <a:prstGeom prst="rect">
            <a:avLst/>
          </a:prstGeom>
        </p:spPr>
      </p:pic>
      <p:pic>
        <p:nvPicPr>
          <p:cNvPr id="5" name="Picture 4" descr="Pi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1795" y="1306830"/>
            <a:ext cx="2010410" cy="3697605"/>
          </a:xfrm>
          <a:prstGeom prst="rect">
            <a:avLst/>
          </a:prstGeom>
        </p:spPr>
      </p:pic>
      <p:pic>
        <p:nvPicPr>
          <p:cNvPr id="2" name="Picture 1" descr="Capture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25" y="1600200"/>
            <a:ext cx="1727200" cy="3110865"/>
          </a:xfrm>
          <a:prstGeom prst="rect">
            <a:avLst/>
          </a:prstGeom>
        </p:spPr>
      </p:pic>
      <p:pic>
        <p:nvPicPr>
          <p:cNvPr id="4" name="Picture 3" descr="Capture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920" y="1599565"/>
            <a:ext cx="1794510" cy="3112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1"/>
          <p:cNvSpPr txBox="1"/>
          <p:nvPr/>
        </p:nvSpPr>
        <p:spPr>
          <a:xfrm>
            <a:off x="1256030" y="1103630"/>
            <a:ext cx="3196590" cy="216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285F4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The product: </a:t>
            </a:r>
            <a:endParaRPr>
              <a:solidFill>
                <a:srgbClr val="4285F4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It is a Home rental service app for those who want to find a rental home and also for property dealers, Who can insert their inventory into this app. This app is easy to use, and I design this app only for the social welfare of my society.</a:t>
            </a:r>
            <a:endParaRPr lang="en-US" alt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53" name="Google Shape;15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Project overview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55" name="Google Shape;155;p41"/>
          <p:cNvSpPr txBox="1"/>
          <p:nvPr/>
        </p:nvSpPr>
        <p:spPr>
          <a:xfrm>
            <a:off x="1226820" y="3491230"/>
            <a:ext cx="2806700" cy="78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4285F4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Project duration:</a:t>
            </a:r>
            <a:endParaRPr lang="en-GB">
              <a:solidFill>
                <a:srgbClr val="4285F4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September to October </a:t>
            </a: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2022.</a:t>
            </a:r>
            <a:endParaRPr lang="en-US" altLang="en-GB" sz="1200" b="1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18310" y="3553350"/>
            <a:ext cx="513300" cy="513300"/>
            <a:chOff x="815" y="4997"/>
            <a:chExt cx="808" cy="808"/>
          </a:xfrm>
        </p:grpSpPr>
        <p:sp>
          <p:nvSpPr>
            <p:cNvPr id="156" name="Google Shape;156;p41"/>
            <p:cNvSpPr/>
            <p:nvPr/>
          </p:nvSpPr>
          <p:spPr>
            <a:xfrm>
              <a:off x="815" y="4997"/>
              <a:ext cx="808" cy="808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41"/>
            <p:cNvSpPr/>
            <p:nvPr/>
          </p:nvSpPr>
          <p:spPr>
            <a:xfrm>
              <a:off x="1021" y="5197"/>
              <a:ext cx="412" cy="411"/>
            </a:xfrm>
            <a:custGeom>
              <a:avLst/>
              <a:gdLst/>
              <a:ahLst/>
              <a:cxnLst/>
              <a:rect l="l" t="t" r="r" b="b"/>
              <a:pathLst>
                <a:path w="1048" h="1045" extrusionOk="0">
                  <a:moveTo>
                    <a:pt x="522" y="0"/>
                  </a:moveTo>
                  <a:cubicBezTo>
                    <a:pt x="234" y="0"/>
                    <a:pt x="0" y="234"/>
                    <a:pt x="0" y="522"/>
                  </a:cubicBezTo>
                  <a:cubicBezTo>
                    <a:pt x="0" y="810"/>
                    <a:pt x="234" y="1044"/>
                    <a:pt x="522" y="1044"/>
                  </a:cubicBezTo>
                  <a:cubicBezTo>
                    <a:pt x="810" y="1044"/>
                    <a:pt x="1044" y="810"/>
                    <a:pt x="1044" y="522"/>
                  </a:cubicBezTo>
                  <a:cubicBezTo>
                    <a:pt x="1047" y="234"/>
                    <a:pt x="812" y="0"/>
                    <a:pt x="522" y="0"/>
                  </a:cubicBezTo>
                  <a:close/>
                  <a:moveTo>
                    <a:pt x="525" y="940"/>
                  </a:moveTo>
                  <a:cubicBezTo>
                    <a:pt x="293" y="940"/>
                    <a:pt x="107" y="754"/>
                    <a:pt x="107" y="522"/>
                  </a:cubicBezTo>
                  <a:cubicBezTo>
                    <a:pt x="107" y="291"/>
                    <a:pt x="293" y="104"/>
                    <a:pt x="525" y="104"/>
                  </a:cubicBezTo>
                  <a:cubicBezTo>
                    <a:pt x="756" y="104"/>
                    <a:pt x="942" y="290"/>
                    <a:pt x="942" y="522"/>
                  </a:cubicBezTo>
                  <a:cubicBezTo>
                    <a:pt x="942" y="753"/>
                    <a:pt x="753" y="940"/>
                    <a:pt x="525" y="940"/>
                  </a:cubicBezTo>
                  <a:close/>
                  <a:moveTo>
                    <a:pt x="471" y="259"/>
                  </a:moveTo>
                  <a:lnTo>
                    <a:pt x="471" y="573"/>
                  </a:lnTo>
                  <a:lnTo>
                    <a:pt x="745" y="736"/>
                  </a:lnTo>
                  <a:lnTo>
                    <a:pt x="784" y="671"/>
                  </a:lnTo>
                  <a:lnTo>
                    <a:pt x="550" y="533"/>
                  </a:lnTo>
                  <a:lnTo>
                    <a:pt x="550" y="259"/>
                  </a:lnTo>
                  <a:lnTo>
                    <a:pt x="471" y="2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7525" y="1199515"/>
            <a:ext cx="513080" cy="513080"/>
            <a:chOff x="815" y="2526"/>
            <a:chExt cx="808" cy="808"/>
          </a:xfrm>
        </p:grpSpPr>
        <p:sp>
          <p:nvSpPr>
            <p:cNvPr id="154" name="Google Shape;154;p41"/>
            <p:cNvSpPr/>
            <p:nvPr/>
          </p:nvSpPr>
          <p:spPr>
            <a:xfrm>
              <a:off x="815" y="2526"/>
              <a:ext cx="808" cy="808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41"/>
            <p:cNvSpPr/>
            <p:nvPr/>
          </p:nvSpPr>
          <p:spPr>
            <a:xfrm>
              <a:off x="961" y="2759"/>
              <a:ext cx="516" cy="342"/>
            </a:xfrm>
            <a:custGeom>
              <a:avLst/>
              <a:gdLst/>
              <a:ahLst/>
              <a:cxnLst/>
              <a:rect l="l" t="t" r="r" b="b"/>
              <a:pathLst>
                <a:path w="1149" h="765" extrusionOk="0">
                  <a:moveTo>
                    <a:pt x="191" y="96"/>
                  </a:moveTo>
                  <a:lnTo>
                    <a:pt x="1052" y="96"/>
                  </a:lnTo>
                  <a:lnTo>
                    <a:pt x="1052" y="0"/>
                  </a:lnTo>
                  <a:lnTo>
                    <a:pt x="191" y="0"/>
                  </a:lnTo>
                  <a:cubicBezTo>
                    <a:pt x="138" y="0"/>
                    <a:pt x="95" y="42"/>
                    <a:pt x="95" y="96"/>
                  </a:cubicBezTo>
                  <a:lnTo>
                    <a:pt x="95" y="621"/>
                  </a:lnTo>
                  <a:lnTo>
                    <a:pt x="0" y="621"/>
                  </a:lnTo>
                  <a:lnTo>
                    <a:pt x="0" y="764"/>
                  </a:lnTo>
                  <a:lnTo>
                    <a:pt x="668" y="764"/>
                  </a:lnTo>
                  <a:lnTo>
                    <a:pt x="668" y="621"/>
                  </a:lnTo>
                  <a:lnTo>
                    <a:pt x="191" y="621"/>
                  </a:lnTo>
                  <a:lnTo>
                    <a:pt x="191" y="96"/>
                  </a:lnTo>
                  <a:close/>
                  <a:moveTo>
                    <a:pt x="1100" y="189"/>
                  </a:moveTo>
                  <a:lnTo>
                    <a:pt x="812" y="189"/>
                  </a:lnTo>
                  <a:cubicBezTo>
                    <a:pt x="787" y="189"/>
                    <a:pt x="764" y="211"/>
                    <a:pt x="764" y="237"/>
                  </a:cubicBezTo>
                  <a:lnTo>
                    <a:pt x="764" y="714"/>
                  </a:lnTo>
                  <a:cubicBezTo>
                    <a:pt x="764" y="739"/>
                    <a:pt x="787" y="762"/>
                    <a:pt x="812" y="762"/>
                  </a:cubicBezTo>
                  <a:lnTo>
                    <a:pt x="1100" y="762"/>
                  </a:lnTo>
                  <a:cubicBezTo>
                    <a:pt x="1126" y="762"/>
                    <a:pt x="1148" y="739"/>
                    <a:pt x="1148" y="714"/>
                  </a:cubicBezTo>
                  <a:lnTo>
                    <a:pt x="1148" y="237"/>
                  </a:lnTo>
                  <a:cubicBezTo>
                    <a:pt x="1145" y="211"/>
                    <a:pt x="1126" y="189"/>
                    <a:pt x="1100" y="189"/>
                  </a:cubicBezTo>
                  <a:close/>
                  <a:moveTo>
                    <a:pt x="1052" y="621"/>
                  </a:moveTo>
                  <a:lnTo>
                    <a:pt x="860" y="621"/>
                  </a:lnTo>
                  <a:lnTo>
                    <a:pt x="860" y="285"/>
                  </a:lnTo>
                  <a:lnTo>
                    <a:pt x="1052" y="285"/>
                  </a:lnTo>
                  <a:lnTo>
                    <a:pt x="1052" y="6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266180" y="546735"/>
            <a:ext cx="2781935" cy="3533775"/>
            <a:chOff x="7681" y="-25"/>
            <a:chExt cx="5220" cy="6630"/>
          </a:xfrm>
        </p:grpSpPr>
        <p:pic>
          <p:nvPicPr>
            <p:cNvPr id="9" name="Picture 8" descr="png-clipart-tablet-frame-frame-electronic-thumbnail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681" y="-25"/>
              <a:ext cx="5220" cy="6630"/>
            </a:xfrm>
            <a:prstGeom prst="rect">
              <a:avLst/>
            </a:prstGeom>
          </p:spPr>
        </p:pic>
        <p:pic>
          <p:nvPicPr>
            <p:cNvPr id="5" name="Picture 4" descr="Rental Project Tablet Siz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5" y="590"/>
              <a:ext cx="4575" cy="527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408295" y="915035"/>
            <a:ext cx="1516380" cy="2788920"/>
            <a:chOff x="2793" y="590"/>
            <a:chExt cx="3286" cy="6044"/>
          </a:xfrm>
        </p:grpSpPr>
        <p:pic>
          <p:nvPicPr>
            <p:cNvPr id="3" name="Picture 2" descr="Pictur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3" y="590"/>
              <a:ext cx="3287" cy="6045"/>
            </a:xfrm>
            <a:prstGeom prst="rect">
              <a:avLst/>
            </a:prstGeom>
          </p:spPr>
        </p:pic>
        <p:pic>
          <p:nvPicPr>
            <p:cNvPr id="6" name="Picture 5" descr="Rental Project Mobile Siz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8" y="1033"/>
              <a:ext cx="2839" cy="5176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4554220" y="1164590"/>
            <a:ext cx="1584960" cy="2915285"/>
            <a:chOff x="9576" y="1595"/>
            <a:chExt cx="3286" cy="6044"/>
          </a:xfrm>
        </p:grpSpPr>
        <p:pic>
          <p:nvPicPr>
            <p:cNvPr id="2" name="Picture 1" descr="Pictur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76" y="1595"/>
              <a:ext cx="3287" cy="6045"/>
            </a:xfrm>
            <a:prstGeom prst="rect">
              <a:avLst/>
            </a:prstGeom>
          </p:spPr>
        </p:pic>
        <p:pic>
          <p:nvPicPr>
            <p:cNvPr id="1" name="Picture 0" descr="High-Fidelity-Mobile-HomeP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32" y="2104"/>
              <a:ext cx="2775" cy="50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Mockups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3" name="Picture 2" descr="Pi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470" y="1257300"/>
            <a:ext cx="1941195" cy="3571240"/>
          </a:xfrm>
          <a:prstGeom prst="rect">
            <a:avLst/>
          </a:prstGeom>
        </p:spPr>
      </p:pic>
      <p:pic>
        <p:nvPicPr>
          <p:cNvPr id="6" name="Picture 5" descr="Pi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6035" y="1257300"/>
            <a:ext cx="1941195" cy="3571240"/>
          </a:xfrm>
          <a:prstGeom prst="rect">
            <a:avLst/>
          </a:prstGeom>
        </p:spPr>
      </p:pic>
      <p:pic>
        <p:nvPicPr>
          <p:cNvPr id="2" name="Picture 1" descr="Pi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0600" y="1257300"/>
            <a:ext cx="1941195" cy="3571240"/>
          </a:xfrm>
          <a:prstGeom prst="rect">
            <a:avLst/>
          </a:prstGeom>
        </p:spPr>
      </p:pic>
      <p:pic>
        <p:nvPicPr>
          <p:cNvPr id="4" name="Picture 3" descr="Pi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5165" y="1257300"/>
            <a:ext cx="1941195" cy="3571240"/>
          </a:xfrm>
          <a:prstGeom prst="rect">
            <a:avLst/>
          </a:prstGeom>
        </p:spPr>
      </p:pic>
      <p:pic>
        <p:nvPicPr>
          <p:cNvPr id="5" name="Picture 4" descr="High-Fidelity-Mobile-HomeP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" y="1541780"/>
            <a:ext cx="1645920" cy="3001645"/>
          </a:xfrm>
          <a:prstGeom prst="rect">
            <a:avLst/>
          </a:prstGeom>
        </p:spPr>
      </p:pic>
      <p:pic>
        <p:nvPicPr>
          <p:cNvPr id="7" name="Picture 6" descr="High-Fidelity-Mobile-Rent-Butt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230" y="1558290"/>
            <a:ext cx="1624330" cy="2976880"/>
          </a:xfrm>
          <a:prstGeom prst="rect">
            <a:avLst/>
          </a:prstGeom>
        </p:spPr>
      </p:pic>
      <p:pic>
        <p:nvPicPr>
          <p:cNvPr id="8" name="Picture 7" descr="High-Fidelity-Mobile-Buy-Butt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350" y="1541780"/>
            <a:ext cx="1637665" cy="3001645"/>
          </a:xfrm>
          <a:prstGeom prst="rect">
            <a:avLst/>
          </a:prstGeom>
        </p:spPr>
      </p:pic>
      <p:pic>
        <p:nvPicPr>
          <p:cNvPr id="9" name="Picture 8" descr="Low-Fidelity-Mobile-RentOut-Butt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040" y="1555115"/>
            <a:ext cx="1664335" cy="29470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9"/>
          <p:cNvSpPr txBox="1"/>
          <p:nvPr/>
        </p:nvSpPr>
        <p:spPr>
          <a:xfrm>
            <a:off x="517675" y="26019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High-fidelity</a:t>
            </a:r>
            <a:b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</a:b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prototype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51" name="Google Shape;351;p59"/>
          <p:cNvSpPr txBox="1"/>
          <p:nvPr/>
        </p:nvSpPr>
        <p:spPr>
          <a:xfrm>
            <a:off x="532875" y="1281990"/>
            <a:ext cx="2224200" cy="4059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 final high-fidelity prototype presented cleaner user flows for </a:t>
            </a:r>
            <a:r>
              <a:rPr lang="en-US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searching rental home process</a:t>
            </a:r>
            <a:r>
              <a: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. It also met user needs </a:t>
            </a:r>
            <a:r>
              <a:rPr lang="en-US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to add price range</a:t>
            </a:r>
            <a:r>
              <a: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as well as more customization.</a:t>
            </a: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View Home Rental App</a:t>
            </a:r>
            <a:endParaRPr lang="en-US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  <a:hlinkClick r:id="rId1" action="ppaction://hlinkfile"/>
              </a:rPr>
              <a:t>High Fidelity Prototype</a:t>
            </a:r>
            <a:endParaRPr lang="en-US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2" name="Picture 1" descr="Captur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80" y="493395"/>
            <a:ext cx="6193790" cy="39471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Accessibility considerations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58" name="Google Shape;358;p60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9" name="Google Shape;359;p60"/>
          <p:cNvSpPr txBox="1"/>
          <p:nvPr/>
        </p:nvSpPr>
        <p:spPr>
          <a:xfrm>
            <a:off x="711325" y="2314040"/>
            <a:ext cx="2049000" cy="124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Provided access </a:t>
            </a:r>
            <a:endParaRPr 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to users who are vision impaired through adding alt text to images for screen readers.</a:t>
            </a: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endParaRPr sz="1200"/>
          </a:p>
        </p:txBody>
      </p:sp>
      <p:sp>
        <p:nvSpPr>
          <p:cNvPr id="360" name="Google Shape;360;p60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1" name="Google Shape;361;p60"/>
          <p:cNvSpPr txBox="1"/>
          <p:nvPr/>
        </p:nvSpPr>
        <p:spPr>
          <a:xfrm>
            <a:off x="3368925" y="2404845"/>
            <a:ext cx="2049000" cy="81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Used icons to </a:t>
            </a:r>
            <a:endParaRPr 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help make </a:t>
            </a:r>
            <a:endParaRPr 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navigation easier</a:t>
            </a:r>
            <a:endParaRPr sz="1200"/>
          </a:p>
        </p:txBody>
      </p:sp>
      <p:sp>
        <p:nvSpPr>
          <p:cNvPr id="362" name="Google Shape;362;p60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3" name="Google Shape;363;p60"/>
          <p:cNvSpPr txBox="1"/>
          <p:nvPr/>
        </p:nvSpPr>
        <p:spPr>
          <a:xfrm>
            <a:off x="6026785" y="2346960"/>
            <a:ext cx="2167255" cy="81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</a:t>
            </a: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 clear indications for every step to use or find specific property type</a:t>
            </a: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</a:t>
            </a:r>
            <a:endParaRPr sz="1200"/>
          </a:p>
        </p:txBody>
      </p:sp>
      <p:sp>
        <p:nvSpPr>
          <p:cNvPr id="364" name="Google Shape;364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1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365" name="Google Shape;365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2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366" name="Google Shape;366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3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007BD3"/>
            </a:gs>
            <a:gs pos="100000">
              <a:srgbClr val="03437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62245" y="1978000"/>
            <a:ext cx="2808000" cy="755700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Responsive Design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740910" y="1931670"/>
            <a:ext cx="3462020" cy="757555"/>
          </a:xfrm>
        </p:spPr>
        <p:txBody>
          <a:bodyPr>
            <a:noAutofit/>
          </a:bodyPr>
          <a:p>
            <a:pPr>
              <a:buClr>
                <a:srgbClr val="FFFFFF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</a:rPr>
              <a:t>Information Architecture</a:t>
            </a:r>
            <a:endParaRPr lang="en-US" sz="1800">
              <a:solidFill>
                <a:schemeClr val="bg1"/>
              </a:solidFill>
            </a:endParaRPr>
          </a:p>
          <a:p>
            <a:pPr marL="152400" indent="0">
              <a:buClr>
                <a:srgbClr val="FFFFFF"/>
              </a:buClr>
              <a:buSzPct val="150000"/>
              <a:buFont typeface="Arial" panose="020B0604020202020204" pitchFamily="34" charset="0"/>
              <a:buNone/>
            </a:pPr>
            <a:endParaRPr lang="en-US" sz="1800">
              <a:solidFill>
                <a:schemeClr val="bg1"/>
              </a:solidFill>
            </a:endParaRPr>
          </a:p>
          <a:p>
            <a:pPr>
              <a:buClr>
                <a:srgbClr val="FFFFFF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</a:rPr>
              <a:t>Responsive Design</a:t>
            </a:r>
            <a:endParaRPr lang="en-US" sz="180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267835" y="1371600"/>
            <a:ext cx="0" cy="24009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473625" y="555600"/>
            <a:ext cx="2808000" cy="755700"/>
          </a:xfrm>
        </p:spPr>
        <p:txBody>
          <a:bodyPr/>
          <a:p>
            <a:r>
              <a:rPr lang="en-US"/>
              <a:t>Sitemap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28845" y="1389600"/>
            <a:ext cx="2808000" cy="3179400"/>
          </a:xfrm>
        </p:spPr>
        <p:txBody>
          <a:bodyPr/>
          <a:p>
            <a:pPr marL="152400" indent="0">
              <a:lnSpc>
                <a:spcPct val="150000"/>
              </a:lnSpc>
              <a:buNone/>
            </a:pPr>
            <a:r>
              <a:rPr lang="en-US" sz="1400"/>
              <a:t>With the app designs completed, I started work on designing the responsive website. I used the home rental service sitemap to guide the organizational structure of each screen’s design to ensure a cohesive and consistent experience across device.</a:t>
            </a:r>
            <a:endParaRPr lang="en-US" sz="1400"/>
          </a:p>
        </p:txBody>
      </p:sp>
      <p:pic>
        <p:nvPicPr>
          <p:cNvPr id="4" name="Picture 3" descr="Captur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9295" y="1504315"/>
            <a:ext cx="3594100" cy="1536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1700" y="418440"/>
            <a:ext cx="2808000" cy="755700"/>
          </a:xfrm>
        </p:spPr>
        <p:txBody>
          <a:bodyPr/>
          <a:p>
            <a:r>
              <a:rPr lang="en-US"/>
              <a:t>Responsive Design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1389380"/>
            <a:ext cx="2807970" cy="2887980"/>
          </a:xfrm>
        </p:spPr>
        <p:txBody>
          <a:bodyPr>
            <a:noAutofit/>
          </a:bodyPr>
          <a:p>
            <a:pPr marL="152400" indent="0">
              <a:lnSpc>
                <a:spcPct val="150000"/>
              </a:lnSpc>
              <a:buNone/>
            </a:pPr>
            <a:r>
              <a:rPr lang="en-US" sz="1600"/>
              <a:t>The designs for screen size variation included mobile, tablet and desktop. I optimized the designs to fit specific user needs of each device and screen size.</a:t>
            </a:r>
            <a:endParaRPr lang="en-US" sz="1600"/>
          </a:p>
        </p:txBody>
      </p:sp>
      <p:pic>
        <p:nvPicPr>
          <p:cNvPr id="4" name="Picture 3" descr="Rental Project Mobile Siz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5810" y="1627505"/>
            <a:ext cx="1176655" cy="3155950"/>
          </a:xfrm>
          <a:prstGeom prst="rect">
            <a:avLst/>
          </a:prstGeom>
        </p:spPr>
      </p:pic>
      <p:pic>
        <p:nvPicPr>
          <p:cNvPr id="5" name="Picture 4" descr="Rental Project Tablet Siz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60" y="1627505"/>
            <a:ext cx="1849755" cy="2468880"/>
          </a:xfrm>
          <a:prstGeom prst="rect">
            <a:avLst/>
          </a:prstGeom>
        </p:spPr>
      </p:pic>
      <p:pic>
        <p:nvPicPr>
          <p:cNvPr id="6" name="Picture 5" descr="Rental Project Desktop Siz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10" y="1627505"/>
            <a:ext cx="2441575" cy="32912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259455" y="1243965"/>
            <a:ext cx="12230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hlinkClick r:id="rId4" action="ppaction://hlinkfile"/>
              </a:rPr>
              <a:t>Mobile Website</a:t>
            </a:r>
            <a:endParaRPr lang="en-US" sz="1200"/>
          </a:p>
        </p:txBody>
      </p:sp>
      <p:sp>
        <p:nvSpPr>
          <p:cNvPr id="9" name="Text Box 8"/>
          <p:cNvSpPr txBox="1"/>
          <p:nvPr/>
        </p:nvSpPr>
        <p:spPr>
          <a:xfrm>
            <a:off x="5099685" y="1243965"/>
            <a:ext cx="605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hlinkClick r:id="rId5" action="ppaction://hlinkfile"/>
              </a:rPr>
              <a:t>Tablet</a:t>
            </a:r>
            <a:endParaRPr lang="en-US" sz="1200"/>
          </a:p>
        </p:txBody>
      </p:sp>
      <p:sp>
        <p:nvSpPr>
          <p:cNvPr id="10" name="Text Box 9"/>
          <p:cNvSpPr txBox="1"/>
          <p:nvPr/>
        </p:nvSpPr>
        <p:spPr>
          <a:xfrm>
            <a:off x="7255510" y="1212850"/>
            <a:ext cx="8356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hlinkClick r:id="rId6" action="ppaction://hlinkfile"/>
              </a:rPr>
              <a:t>Desktop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368"/>
        </a:solidFill>
        <a:effectLst/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Takeaways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Next steps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72" name="Google Shape;372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Going forward</a:t>
            </a:r>
            <a:endParaRPr sz="2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373" name="Google Shape;373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Takeaways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79" name="Google Shape;379;p62"/>
          <p:cNvSpPr txBox="1"/>
          <p:nvPr/>
        </p:nvSpPr>
        <p:spPr>
          <a:xfrm>
            <a:off x="539600" y="2089385"/>
            <a:ext cx="3446100" cy="272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Impact: </a:t>
            </a:r>
            <a:endParaRPr>
              <a:solidFill>
                <a:srgbClr val="5F6368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 app makes users feel like </a:t>
            </a: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Rental home service app</a:t>
            </a: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really thinks about how to meet their needs. </a:t>
            </a:r>
            <a:endParaRPr 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One quote from peer feedback:</a:t>
            </a:r>
            <a:endParaRPr 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“The app made it so easy and </a:t>
            </a: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useful</a:t>
            </a: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to </a:t>
            </a: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complete the finding a rental home. </a:t>
            </a: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 would definitely use this app </a:t>
            </a: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to find the rental home very easy”.</a:t>
            </a:r>
            <a:endParaRPr sz="1200" b="1">
              <a:solidFill>
                <a:srgbClr val="1967D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80" name="Google Shape;380;p6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1" name="Google Shape;381;p62"/>
          <p:cNvSpPr txBox="1"/>
          <p:nvPr/>
        </p:nvSpPr>
        <p:spPr>
          <a:xfrm>
            <a:off x="4495800" y="2081130"/>
            <a:ext cx="3446100" cy="188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What I learned:</a:t>
            </a:r>
            <a:endParaRPr>
              <a:solidFill>
                <a:srgbClr val="5F6368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While designing the</a:t>
            </a: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Rental home service app</a:t>
            </a: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, I learned that the first ideas for the app are only the beginning of the process. Usability studies and peer feedback influenced each iteration of the app’s designs.</a:t>
            </a:r>
            <a:endParaRPr sz="1200" b="1">
              <a:solidFill>
                <a:srgbClr val="4285F4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82" name="Google Shape;382;p6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3" name="Google Shape;383;p62"/>
          <p:cNvSpPr/>
          <p:nvPr/>
        </p:nvSpPr>
        <p:spPr>
          <a:xfrm>
            <a:off x="679050" y="166025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84" name="Google Shape;384;p6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85" name="Google Shape;385;p62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62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62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62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Next steps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394" name="Google Shape;394;p63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5" name="Google Shape;395;p63"/>
          <p:cNvSpPr txBox="1"/>
          <p:nvPr/>
        </p:nvSpPr>
        <p:spPr>
          <a:xfrm>
            <a:off x="711325" y="1917800"/>
            <a:ext cx="2049000" cy="184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Conduct another round of usability studies to validate whether the pain points users experienced have been effectively addressed.</a:t>
            </a:r>
            <a:endParaRPr sz="1200"/>
          </a:p>
        </p:txBody>
      </p:sp>
      <p:sp>
        <p:nvSpPr>
          <p:cNvPr id="396" name="Google Shape;396;p63"/>
          <p:cNvSpPr/>
          <p:nvPr/>
        </p:nvSpPr>
        <p:spPr>
          <a:xfrm>
            <a:off x="5334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7" name="Google Shape;397;p63"/>
          <p:cNvSpPr txBox="1"/>
          <p:nvPr/>
        </p:nvSpPr>
        <p:spPr>
          <a:xfrm>
            <a:off x="5527925" y="1994000"/>
            <a:ext cx="2049000" cy="101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Conduct more user research to determine any new areas of need.</a:t>
            </a:r>
            <a:endParaRPr sz="1200"/>
          </a:p>
        </p:txBody>
      </p:sp>
      <p:sp>
        <p:nvSpPr>
          <p:cNvPr id="400" name="Google Shape;400;p63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1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401" name="Google Shape;401;p63"/>
          <p:cNvSpPr/>
          <p:nvPr/>
        </p:nvSpPr>
        <p:spPr>
          <a:xfrm>
            <a:off x="6295775" y="1188268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2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Let’s connect!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408" name="Google Shape;408;p64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409" name="Google Shape;409;p6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64"/>
          <p:cNvSpPr txBox="1"/>
          <p:nvPr/>
        </p:nvSpPr>
        <p:spPr>
          <a:xfrm>
            <a:off x="919075" y="2461800"/>
            <a:ext cx="7136100" cy="124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Thank you for your time reviewing my work on the </a:t>
            </a: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Rental home service app</a:t>
            </a: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! If you’d like to</a:t>
            </a:r>
            <a:endParaRPr 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see more or get in touch, my contact information is provided below.</a:t>
            </a:r>
            <a:endParaRPr 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Email: </a:t>
            </a: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muneeb.ur.rehman36316</a:t>
            </a: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@</a:t>
            </a: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g</a:t>
            </a: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mail.com</a:t>
            </a:r>
            <a:endParaRPr 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Contact</a:t>
            </a: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: </a:t>
            </a: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+92 334-5036316</a:t>
            </a:r>
            <a:endParaRPr sz="1200" b="1">
              <a:solidFill>
                <a:srgbClr val="1967D2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411" name="Google Shape;411;p6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2" name="Google Shape;412;p64"/>
          <p:cNvSpPr/>
          <p:nvPr/>
        </p:nvSpPr>
        <p:spPr>
          <a:xfrm>
            <a:off x="4361825" y="1734124"/>
            <a:ext cx="250599" cy="249449"/>
          </a:xfrm>
          <a:custGeom>
            <a:avLst/>
            <a:gdLst/>
            <a:ahLst/>
            <a:cxnLst/>
            <a:rect l="l" t="t" r="r" b="b"/>
            <a:pathLst>
              <a:path w="964" h="962" extrusionOk="0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/>
        </p:nvSpPr>
        <p:spPr>
          <a:xfrm>
            <a:off x="517675" y="2237975"/>
            <a:ext cx="3446100" cy="161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4285F4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The problem: </a:t>
            </a:r>
            <a:endParaRPr>
              <a:solidFill>
                <a:srgbClr val="1967D2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People are difficult to find a rental home during job hours because they have very limited time or students who move to a new city.</a:t>
            </a:r>
            <a:endParaRPr lang="en-US" alt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65" name="Google Shape;16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Project overview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42"/>
          <p:cNvSpPr txBox="1"/>
          <p:nvPr/>
        </p:nvSpPr>
        <p:spPr>
          <a:xfrm>
            <a:off x="4572000" y="2237975"/>
            <a:ext cx="3446100" cy="105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285F4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The goal: </a:t>
            </a:r>
            <a:endParaRPr>
              <a:solidFill>
                <a:srgbClr val="1967D2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My goal is to provide a Home service rental app to save time and easily find a rental house.</a:t>
            </a:r>
            <a:endParaRPr lang="en-US" alt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68" name="Google Shape;16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42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0" name="Google Shape;170;p42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Thank you!</a:t>
            </a:r>
            <a:endParaRPr sz="36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/>
          <p:nvPr/>
        </p:nvSpPr>
        <p:spPr>
          <a:xfrm>
            <a:off x="517675" y="2237975"/>
            <a:ext cx="3446100" cy="161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285F4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My role: </a:t>
            </a:r>
            <a:endParaRPr>
              <a:solidFill>
                <a:srgbClr val="1967D2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UI/UX designer designing a Home rental service app for those who can’t find a</a:t>
            </a:r>
            <a:r>
              <a:rPr lang="en-US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rental</a:t>
            </a:r>
            <a:r>
              <a:rPr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home during office hours and the students from conception to delivery.</a:t>
            </a:r>
            <a:endParaRPr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76" name="Google Shape;17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Project overview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77" name="Google Shape;17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43"/>
          <p:cNvSpPr txBox="1"/>
          <p:nvPr/>
        </p:nvSpPr>
        <p:spPr>
          <a:xfrm>
            <a:off x="4572000" y="2237975"/>
            <a:ext cx="3446100" cy="161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285F4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Responsibilities</a:t>
            </a:r>
            <a:r>
              <a:rPr lang="en-GB">
                <a:solidFill>
                  <a:srgbClr val="1967D2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: </a:t>
            </a:r>
            <a:endParaRPr>
              <a:solidFill>
                <a:srgbClr val="1967D2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Conducting interviews, paper and digital wireframing, low and high-fidelity prototyping, conducting usability studies, accounting for accessibility, and iterating on designs.</a:t>
            </a:r>
            <a:endParaRPr sz="1200" b="1">
              <a:solidFill>
                <a:srgbClr val="4285F4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79" name="Google Shape;17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43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1" name="Google Shape;181;p43"/>
          <p:cNvSpPr/>
          <p:nvPr/>
        </p:nvSpPr>
        <p:spPr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Understanding</a:t>
            </a:r>
            <a:endParaRPr sz="2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 user</a:t>
            </a:r>
            <a:endParaRPr sz="2400"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87" name="Google Shape;187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User research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Personas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Problem </a:t>
            </a: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statements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 panose="020B0606030504020204"/>
              <a:buChar char="●"/>
            </a:pPr>
            <a:r>
              <a:rPr lang="en-GB">
                <a:solidFill>
                  <a:srgbClr val="FFFFFF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User journey maps</a:t>
            </a:r>
            <a:endParaRPr>
              <a:solidFill>
                <a:srgbClr val="FFFFFF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188" name="Google Shape;18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User r</a:t>
            </a: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esearch: summary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919075" y="2461800"/>
            <a:ext cx="7136100" cy="102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 conducted interviews and created empathy maps to understand the users, I was </a:t>
            </a:r>
            <a:endParaRPr 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designing for and their needs. A primary user group identified through research that they had difficulty finding a rental home during job hours because they have limited time, and also difficult for those students who come to a new city for their studies.</a:t>
            </a:r>
            <a:endParaRPr 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96" name="Google Shape;19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45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User research: pain points</a:t>
            </a:r>
            <a:endParaRPr sz="24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03" name="Google Shape;203;p46"/>
          <p:cNvSpPr txBox="1"/>
          <p:nvPr/>
        </p:nvSpPr>
        <p:spPr>
          <a:xfrm>
            <a:off x="441463" y="2008850"/>
            <a:ext cx="1872600" cy="50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solidFill>
                  <a:srgbClr val="EA4335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Time</a:t>
            </a:r>
            <a:endParaRPr>
              <a:solidFill>
                <a:srgbClr val="4285F4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441475" y="2749805"/>
            <a:ext cx="1872600" cy="102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There is very difficult to find the rental home because people have very limited time. </a:t>
            </a:r>
            <a:endParaRPr sz="1200"/>
          </a:p>
        </p:txBody>
      </p:sp>
      <p:sp>
        <p:nvSpPr>
          <p:cNvPr id="205" name="Google Shape;205;p46"/>
          <p:cNvSpPr txBox="1"/>
          <p:nvPr/>
        </p:nvSpPr>
        <p:spPr>
          <a:xfrm>
            <a:off x="3205013" y="2008850"/>
            <a:ext cx="1872600" cy="50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solidFill>
                  <a:srgbClr val="EA4335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Approachability</a:t>
            </a:r>
            <a:endParaRPr lang="en-US" altLang="en-GB" b="1">
              <a:solidFill>
                <a:srgbClr val="EA4335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sp>
        <p:nvSpPr>
          <p:cNvPr id="206" name="Google Shape;206;p46"/>
          <p:cNvSpPr txBox="1"/>
          <p:nvPr/>
        </p:nvSpPr>
        <p:spPr>
          <a:xfrm>
            <a:off x="3205025" y="2750440"/>
            <a:ext cx="1872600" cy="145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There are a lot of people who want to move to another country or city but they can’t find a rental home before reaching there.</a:t>
            </a:r>
            <a:endParaRPr lang="en-US" alt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07" name="Google Shape;207;p46"/>
          <p:cNvSpPr txBox="1"/>
          <p:nvPr/>
        </p:nvSpPr>
        <p:spPr>
          <a:xfrm>
            <a:off x="6089854" y="2008850"/>
            <a:ext cx="1872600" cy="50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solidFill>
                  <a:srgbClr val="EA4335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Familiarity</a:t>
            </a:r>
            <a:endParaRPr lang="en-US" altLang="en-GB" b="1">
              <a:solidFill>
                <a:srgbClr val="EA4335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6089854" y="2749805"/>
            <a:ext cx="1872600" cy="1454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There are a lot of people or students who come to a new city but they are not familiar with the areas or people to find a rental home.</a:t>
            </a:r>
            <a:endParaRPr lang="en-US" altLang="en-GB" sz="1200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11" name="Google Shape;21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1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212" name="Google Shape;212;p46"/>
          <p:cNvSpPr/>
          <p:nvPr/>
        </p:nvSpPr>
        <p:spPr>
          <a:xfrm>
            <a:off x="3828160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2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  <p:sp>
        <p:nvSpPr>
          <p:cNvPr id="213" name="Google Shape;213;p46"/>
          <p:cNvSpPr/>
          <p:nvPr/>
        </p:nvSpPr>
        <p:spPr>
          <a:xfrm>
            <a:off x="667235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FF"/>
                </a:solidFill>
                <a:latin typeface="Google Sans Medium" panose="020B05030305020B0204"/>
                <a:ea typeface="Google Sans Medium" panose="020B05030305020B0204"/>
                <a:cs typeface="Google Sans Medium" panose="020B05030305020B0204"/>
                <a:sym typeface="Google Sans Medium" panose="020B05030305020B0204"/>
              </a:rPr>
              <a:t>3</a:t>
            </a:r>
            <a:endParaRPr sz="2200">
              <a:solidFill>
                <a:srgbClr val="FFFFFF"/>
              </a:solidFill>
              <a:latin typeface="Google Sans Medium" panose="020B05030305020B0204"/>
              <a:ea typeface="Google Sans Medium" panose="020B05030305020B0204"/>
              <a:cs typeface="Google Sans Medium" panose="020B05030305020B0204"/>
              <a:sym typeface="Google Sans Medium" panose="020B05030305020B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/>
        </p:nvSpPr>
        <p:spPr>
          <a:xfrm>
            <a:off x="517675" y="524350"/>
            <a:ext cx="6108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Persona: </a:t>
            </a:r>
            <a:r>
              <a:rPr lang="en-US" altLang="en-GB" sz="2400" b="1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Asad Khan</a:t>
            </a:r>
            <a:endParaRPr lang="en-US" altLang="en-GB" sz="2400" b="1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21" name="Google Shape;221;p47"/>
          <p:cNvSpPr txBox="1"/>
          <p:nvPr/>
        </p:nvSpPr>
        <p:spPr>
          <a:xfrm>
            <a:off x="517675" y="1674400"/>
            <a:ext cx="2184600" cy="276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4335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Problem statement:</a:t>
            </a:r>
            <a:endParaRPr>
              <a:solidFill>
                <a:srgbClr val="EA4335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Asad khan is a job holder as a financial analyst who needs to find a rental home during office hours because he is busy during office hours.</a:t>
            </a:r>
            <a:endParaRPr lang="en-US" alt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2" name="Picture 1" descr="Personas - Project 3 Rental Homes.ppt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3540" y="1263650"/>
            <a:ext cx="6096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9" name="Google Shape;219;p47"/>
          <p:cNvSpPr txBox="1"/>
          <p:nvPr/>
        </p:nvSpPr>
        <p:spPr>
          <a:xfrm>
            <a:off x="517525" y="524510"/>
            <a:ext cx="360299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Persona: </a:t>
            </a:r>
            <a:r>
              <a:rPr lang="en-US" altLang="en-GB" sz="2400" b="1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Sana Khan</a:t>
            </a:r>
            <a:endParaRPr lang="en-US" altLang="en-GB" sz="2400" b="1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21" name="Google Shape;221;p47"/>
          <p:cNvSpPr txBox="1"/>
          <p:nvPr/>
        </p:nvSpPr>
        <p:spPr>
          <a:xfrm>
            <a:off x="517675" y="1437545"/>
            <a:ext cx="2184600" cy="24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4335"/>
                </a:solidFill>
                <a:latin typeface="Open Sans SemiBold" panose="020B0606030504020204"/>
                <a:ea typeface="Open Sans SemiBold" panose="020B0606030504020204"/>
                <a:cs typeface="Open Sans SemiBold" panose="020B0606030504020204"/>
                <a:sym typeface="Open Sans SemiBold" panose="020B0606030504020204"/>
              </a:rPr>
              <a:t>Problem statement:</a:t>
            </a:r>
            <a:endParaRPr>
              <a:solidFill>
                <a:srgbClr val="EA4335"/>
              </a:solidFill>
              <a:latin typeface="Open Sans SemiBold" panose="020B0606030504020204"/>
              <a:ea typeface="Open Sans SemiBold" panose="020B0606030504020204"/>
              <a:cs typeface="Open Sans SemiBold" panose="020B0606030504020204"/>
              <a:sym typeface="Open Sans SemiBold" panose="020B06060305040202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rgbClr val="5F6368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Sana khan is a student who needs to find a rental home in a new city because she is not familiar with the people and area.</a:t>
            </a:r>
            <a:endParaRPr lang="en-US" altLang="en-GB">
              <a:solidFill>
                <a:srgbClr val="5F6368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4" name="Picture 3" descr="Personas - Project 3 Rental Home.ppt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2410" y="1314450"/>
            <a:ext cx="609600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6587</Words>
  <Application>WPS Presentation</Application>
  <PresentationFormat/>
  <Paragraphs>245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SimSun</vt:lpstr>
      <vt:lpstr>Wingdings</vt:lpstr>
      <vt:lpstr>Arial</vt:lpstr>
      <vt:lpstr>Open Sans SemiBold</vt:lpstr>
      <vt:lpstr>Open Sans</vt:lpstr>
      <vt:lpstr>Calibri</vt:lpstr>
      <vt:lpstr>Google Sans Medium</vt:lpstr>
      <vt:lpstr>Microsoft YaHei</vt:lpstr>
      <vt:lpstr>Arial Unicode MS</vt:lpstr>
      <vt:lpstr>Simple Light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Competitive Audit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Responsive Design</vt:lpstr>
      <vt:lpstr>Sitemap</vt:lpstr>
      <vt:lpstr>Responsive Design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27</cp:revision>
  <dcterms:created xsi:type="dcterms:W3CDTF">2022-10-06T05:38:00Z</dcterms:created>
  <dcterms:modified xsi:type="dcterms:W3CDTF">2022-10-12T13:19:28Z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F28DF65B711F41309F925A0538CB172B</vt:lpwstr>
  </property>
  <property fmtid="{D5CDD505-2E9C-101B-9397-08002B2CF9AE}" pid="3" name="KSOProductBuildVer">
    <vt:lpwstr>1033-11.2.0.11341</vt:lpwstr>
  </property>
</Properties>
</file>