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14009-A3C8-4C17-BE38-4F5B19D4B21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2A236D-C466-4A6E-A856-4D49B06DD9C6}">
      <dgm:prSet/>
      <dgm:spPr/>
      <dgm:t>
        <a:bodyPr/>
        <a:lstStyle/>
        <a:p>
          <a:pPr>
            <a:defRPr b="1"/>
          </a:pPr>
          <a:r>
            <a:rPr lang="en-IN" b="1"/>
            <a:t>Few key customers didn’t renew their annual contract due to service issue</a:t>
          </a:r>
          <a:endParaRPr lang="en-US"/>
        </a:p>
      </dgm:t>
    </dgm:pt>
    <dgm:pt modelId="{E8707B8A-6530-4110-94BA-12B8761A4D83}" type="parTrans" cxnId="{59E817B6-18BE-4AAD-A07E-AF15AD61ED67}">
      <dgm:prSet/>
      <dgm:spPr/>
      <dgm:t>
        <a:bodyPr/>
        <a:lstStyle/>
        <a:p>
          <a:endParaRPr lang="en-US"/>
        </a:p>
      </dgm:t>
    </dgm:pt>
    <dgm:pt modelId="{4416A48E-93C9-4EB8-8B2D-8279CB71403B}" type="sibTrans" cxnId="{59E817B6-18BE-4AAD-A07E-AF15AD61ED67}">
      <dgm:prSet/>
      <dgm:spPr/>
      <dgm:t>
        <a:bodyPr/>
        <a:lstStyle/>
        <a:p>
          <a:endParaRPr lang="en-US"/>
        </a:p>
      </dgm:t>
    </dgm:pt>
    <dgm:pt modelId="{24DD0E90-4950-4BAF-A67B-5EBCAF2664D8}">
      <dgm:prSet/>
      <dgm:spPr/>
      <dgm:t>
        <a:bodyPr/>
        <a:lstStyle/>
        <a:p>
          <a:pPr>
            <a:defRPr b="1"/>
          </a:pPr>
          <a:r>
            <a:rPr lang="en-IN" b="1"/>
            <a:t>Suspected Reasons</a:t>
          </a:r>
          <a:endParaRPr lang="en-US"/>
        </a:p>
      </dgm:t>
    </dgm:pt>
    <dgm:pt modelId="{BC82A04D-77DA-48AD-96EC-B2870209B8A8}" type="parTrans" cxnId="{40F47DFE-C1F7-4A61-8F99-9C50F4F9F0C3}">
      <dgm:prSet/>
      <dgm:spPr/>
      <dgm:t>
        <a:bodyPr/>
        <a:lstStyle/>
        <a:p>
          <a:endParaRPr lang="en-US"/>
        </a:p>
      </dgm:t>
    </dgm:pt>
    <dgm:pt modelId="{F36A6BAA-559C-4E47-B8E8-3DD30B902BFA}" type="sibTrans" cxnId="{40F47DFE-C1F7-4A61-8F99-9C50F4F9F0C3}">
      <dgm:prSet/>
      <dgm:spPr/>
      <dgm:t>
        <a:bodyPr/>
        <a:lstStyle/>
        <a:p>
          <a:endParaRPr lang="en-US"/>
        </a:p>
      </dgm:t>
    </dgm:pt>
    <dgm:pt modelId="{38851EEB-4160-4D03-849B-3408C2B71F60}">
      <dgm:prSet/>
      <dgm:spPr/>
      <dgm:t>
        <a:bodyPr/>
        <a:lstStyle/>
        <a:p>
          <a:r>
            <a:rPr lang="en-IN" b="1"/>
            <a:t>Late delivery</a:t>
          </a:r>
          <a:endParaRPr lang="en-US"/>
        </a:p>
      </dgm:t>
    </dgm:pt>
    <dgm:pt modelId="{A17B4F88-B6F9-4433-8F75-82E9350BB679}" type="parTrans" cxnId="{1DFC66F5-384C-4BBF-BC83-6FB8CA9C88F8}">
      <dgm:prSet/>
      <dgm:spPr/>
      <dgm:t>
        <a:bodyPr/>
        <a:lstStyle/>
        <a:p>
          <a:endParaRPr lang="en-US"/>
        </a:p>
      </dgm:t>
    </dgm:pt>
    <dgm:pt modelId="{6F001844-E46E-4B47-92E2-F843105ECC64}" type="sibTrans" cxnId="{1DFC66F5-384C-4BBF-BC83-6FB8CA9C88F8}">
      <dgm:prSet/>
      <dgm:spPr/>
      <dgm:t>
        <a:bodyPr/>
        <a:lstStyle/>
        <a:p>
          <a:endParaRPr lang="en-US"/>
        </a:p>
      </dgm:t>
    </dgm:pt>
    <dgm:pt modelId="{7E762F10-1E43-437C-A689-24604FCBAC8B}">
      <dgm:prSet/>
      <dgm:spPr/>
      <dgm:t>
        <a:bodyPr/>
        <a:lstStyle/>
        <a:p>
          <a:r>
            <a:rPr lang="en-IN" b="1"/>
            <a:t>Not delivering in Full</a:t>
          </a:r>
          <a:endParaRPr lang="en-US"/>
        </a:p>
      </dgm:t>
    </dgm:pt>
    <dgm:pt modelId="{CD6C53BC-AB8E-4C3D-97C6-0F72077F5D45}" type="parTrans" cxnId="{970D12F1-28D3-49C5-94C8-7640F1EEC843}">
      <dgm:prSet/>
      <dgm:spPr/>
      <dgm:t>
        <a:bodyPr/>
        <a:lstStyle/>
        <a:p>
          <a:endParaRPr lang="en-US"/>
        </a:p>
      </dgm:t>
    </dgm:pt>
    <dgm:pt modelId="{3FF46A31-6D0E-4F68-B8E4-31E90905D2BC}" type="sibTrans" cxnId="{970D12F1-28D3-49C5-94C8-7640F1EEC843}">
      <dgm:prSet/>
      <dgm:spPr/>
      <dgm:t>
        <a:bodyPr/>
        <a:lstStyle/>
        <a:p>
          <a:endParaRPr lang="en-US"/>
        </a:p>
      </dgm:t>
    </dgm:pt>
    <dgm:pt modelId="{96107C3A-91E9-4E72-9EB3-BE54B3BD36B4}" type="pres">
      <dgm:prSet presAssocID="{00414009-A3C8-4C17-BE38-4F5B19D4B21E}" presName="root" presStyleCnt="0">
        <dgm:presLayoutVars>
          <dgm:dir/>
          <dgm:resizeHandles val="exact"/>
        </dgm:presLayoutVars>
      </dgm:prSet>
      <dgm:spPr/>
    </dgm:pt>
    <dgm:pt modelId="{AC298B34-B7BB-455D-B6FB-719989AB0310}" type="pres">
      <dgm:prSet presAssocID="{AC2A236D-C466-4A6E-A856-4D49B06DD9C6}" presName="compNode" presStyleCnt="0"/>
      <dgm:spPr/>
    </dgm:pt>
    <dgm:pt modelId="{817DE450-57D6-4E6E-906D-A80C35DCD312}" type="pres">
      <dgm:prSet presAssocID="{AC2A236D-C466-4A6E-A856-4D49B06DD9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CB42E78-E064-4160-891C-20DD7040F168}" type="pres">
      <dgm:prSet presAssocID="{AC2A236D-C466-4A6E-A856-4D49B06DD9C6}" presName="iconSpace" presStyleCnt="0"/>
      <dgm:spPr/>
    </dgm:pt>
    <dgm:pt modelId="{F391A3EF-3974-4FBD-989D-4B6F22A3FB45}" type="pres">
      <dgm:prSet presAssocID="{AC2A236D-C466-4A6E-A856-4D49B06DD9C6}" presName="parTx" presStyleLbl="revTx" presStyleIdx="0" presStyleCnt="4">
        <dgm:presLayoutVars>
          <dgm:chMax val="0"/>
          <dgm:chPref val="0"/>
        </dgm:presLayoutVars>
      </dgm:prSet>
      <dgm:spPr/>
    </dgm:pt>
    <dgm:pt modelId="{666AC71D-E8EB-4E14-A962-52271BE550FD}" type="pres">
      <dgm:prSet presAssocID="{AC2A236D-C466-4A6E-A856-4D49B06DD9C6}" presName="txSpace" presStyleCnt="0"/>
      <dgm:spPr/>
    </dgm:pt>
    <dgm:pt modelId="{F20221B2-1D34-4AB1-987A-02E19AE5C4A8}" type="pres">
      <dgm:prSet presAssocID="{AC2A236D-C466-4A6E-A856-4D49B06DD9C6}" presName="desTx" presStyleLbl="revTx" presStyleIdx="1" presStyleCnt="4">
        <dgm:presLayoutVars/>
      </dgm:prSet>
      <dgm:spPr/>
    </dgm:pt>
    <dgm:pt modelId="{B0B1900C-0594-4A23-B8E1-9961E8D3B6D1}" type="pres">
      <dgm:prSet presAssocID="{4416A48E-93C9-4EB8-8B2D-8279CB71403B}" presName="sibTrans" presStyleCnt="0"/>
      <dgm:spPr/>
    </dgm:pt>
    <dgm:pt modelId="{A6FDB282-6EC6-4631-AFF7-05927423A755}" type="pres">
      <dgm:prSet presAssocID="{24DD0E90-4950-4BAF-A67B-5EBCAF2664D8}" presName="compNode" presStyleCnt="0"/>
      <dgm:spPr/>
    </dgm:pt>
    <dgm:pt modelId="{3F3B816B-2138-492D-AFA2-59D7BED53A2A}" type="pres">
      <dgm:prSet presAssocID="{24DD0E90-4950-4BAF-A67B-5EBCAF2664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B971B05-5D50-4961-B3C5-C447D726C84D}" type="pres">
      <dgm:prSet presAssocID="{24DD0E90-4950-4BAF-A67B-5EBCAF2664D8}" presName="iconSpace" presStyleCnt="0"/>
      <dgm:spPr/>
    </dgm:pt>
    <dgm:pt modelId="{246D7D3B-FEE5-42BD-B355-3F756A1BFB8C}" type="pres">
      <dgm:prSet presAssocID="{24DD0E90-4950-4BAF-A67B-5EBCAF2664D8}" presName="parTx" presStyleLbl="revTx" presStyleIdx="2" presStyleCnt="4">
        <dgm:presLayoutVars>
          <dgm:chMax val="0"/>
          <dgm:chPref val="0"/>
        </dgm:presLayoutVars>
      </dgm:prSet>
      <dgm:spPr/>
    </dgm:pt>
    <dgm:pt modelId="{47250308-9C5B-4C9E-B036-88669118B392}" type="pres">
      <dgm:prSet presAssocID="{24DD0E90-4950-4BAF-A67B-5EBCAF2664D8}" presName="txSpace" presStyleCnt="0"/>
      <dgm:spPr/>
    </dgm:pt>
    <dgm:pt modelId="{D7B6E57F-EDD4-4A00-AC73-06DFB6B736F5}" type="pres">
      <dgm:prSet presAssocID="{24DD0E90-4950-4BAF-A67B-5EBCAF2664D8}" presName="desTx" presStyleLbl="revTx" presStyleIdx="3" presStyleCnt="4">
        <dgm:presLayoutVars/>
      </dgm:prSet>
      <dgm:spPr/>
    </dgm:pt>
  </dgm:ptLst>
  <dgm:cxnLst>
    <dgm:cxn modelId="{D2973541-8D63-4F7C-A4E0-2857FF8B0E93}" type="presOf" srcId="{00414009-A3C8-4C17-BE38-4F5B19D4B21E}" destId="{96107C3A-91E9-4E72-9EB3-BE54B3BD36B4}" srcOrd="0" destOrd="0" presId="urn:microsoft.com/office/officeart/2018/5/layout/CenteredIconLabelDescriptionList"/>
    <dgm:cxn modelId="{5549D651-A55B-4893-90C6-0ABA607E6CF3}" type="presOf" srcId="{7E762F10-1E43-437C-A689-24604FCBAC8B}" destId="{D7B6E57F-EDD4-4A00-AC73-06DFB6B736F5}" srcOrd="0" destOrd="1" presId="urn:microsoft.com/office/officeart/2018/5/layout/CenteredIconLabelDescriptionList"/>
    <dgm:cxn modelId="{374B6D57-44EE-4DF9-8980-C9601A2DCE5B}" type="presOf" srcId="{AC2A236D-C466-4A6E-A856-4D49B06DD9C6}" destId="{F391A3EF-3974-4FBD-989D-4B6F22A3FB45}" srcOrd="0" destOrd="0" presId="urn:microsoft.com/office/officeart/2018/5/layout/CenteredIconLabelDescriptionList"/>
    <dgm:cxn modelId="{706E0690-C6C7-4C23-B54F-ABD4AF983DBB}" type="presOf" srcId="{38851EEB-4160-4D03-849B-3408C2B71F60}" destId="{D7B6E57F-EDD4-4A00-AC73-06DFB6B736F5}" srcOrd="0" destOrd="0" presId="urn:microsoft.com/office/officeart/2018/5/layout/CenteredIconLabelDescriptionList"/>
    <dgm:cxn modelId="{59E817B6-18BE-4AAD-A07E-AF15AD61ED67}" srcId="{00414009-A3C8-4C17-BE38-4F5B19D4B21E}" destId="{AC2A236D-C466-4A6E-A856-4D49B06DD9C6}" srcOrd="0" destOrd="0" parTransId="{E8707B8A-6530-4110-94BA-12B8761A4D83}" sibTransId="{4416A48E-93C9-4EB8-8B2D-8279CB71403B}"/>
    <dgm:cxn modelId="{7D8988BC-5931-4E08-815A-D2F651054E75}" type="presOf" srcId="{24DD0E90-4950-4BAF-A67B-5EBCAF2664D8}" destId="{246D7D3B-FEE5-42BD-B355-3F756A1BFB8C}" srcOrd="0" destOrd="0" presId="urn:microsoft.com/office/officeart/2018/5/layout/CenteredIconLabelDescriptionList"/>
    <dgm:cxn modelId="{970D12F1-28D3-49C5-94C8-7640F1EEC843}" srcId="{24DD0E90-4950-4BAF-A67B-5EBCAF2664D8}" destId="{7E762F10-1E43-437C-A689-24604FCBAC8B}" srcOrd="1" destOrd="0" parTransId="{CD6C53BC-AB8E-4C3D-97C6-0F72077F5D45}" sibTransId="{3FF46A31-6D0E-4F68-B8E4-31E90905D2BC}"/>
    <dgm:cxn modelId="{1DFC66F5-384C-4BBF-BC83-6FB8CA9C88F8}" srcId="{24DD0E90-4950-4BAF-A67B-5EBCAF2664D8}" destId="{38851EEB-4160-4D03-849B-3408C2B71F60}" srcOrd="0" destOrd="0" parTransId="{A17B4F88-B6F9-4433-8F75-82E9350BB679}" sibTransId="{6F001844-E46E-4B47-92E2-F843105ECC64}"/>
    <dgm:cxn modelId="{40F47DFE-C1F7-4A61-8F99-9C50F4F9F0C3}" srcId="{00414009-A3C8-4C17-BE38-4F5B19D4B21E}" destId="{24DD0E90-4950-4BAF-A67B-5EBCAF2664D8}" srcOrd="1" destOrd="0" parTransId="{BC82A04D-77DA-48AD-96EC-B2870209B8A8}" sibTransId="{F36A6BAA-559C-4E47-B8E8-3DD30B902BFA}"/>
    <dgm:cxn modelId="{DCA075A6-9CDE-4CCC-83CA-2B128095A2E1}" type="presParOf" srcId="{96107C3A-91E9-4E72-9EB3-BE54B3BD36B4}" destId="{AC298B34-B7BB-455D-B6FB-719989AB0310}" srcOrd="0" destOrd="0" presId="urn:microsoft.com/office/officeart/2018/5/layout/CenteredIconLabelDescriptionList"/>
    <dgm:cxn modelId="{AA2A7342-2424-4DFB-8EB7-ED7A988E1B0D}" type="presParOf" srcId="{AC298B34-B7BB-455D-B6FB-719989AB0310}" destId="{817DE450-57D6-4E6E-906D-A80C35DCD312}" srcOrd="0" destOrd="0" presId="urn:microsoft.com/office/officeart/2018/5/layout/CenteredIconLabelDescriptionList"/>
    <dgm:cxn modelId="{3863034C-3616-4012-97B1-F43710BFF143}" type="presParOf" srcId="{AC298B34-B7BB-455D-B6FB-719989AB0310}" destId="{3CB42E78-E064-4160-891C-20DD7040F168}" srcOrd="1" destOrd="0" presId="urn:microsoft.com/office/officeart/2018/5/layout/CenteredIconLabelDescriptionList"/>
    <dgm:cxn modelId="{0497B922-0766-478C-90EF-8D33E7BACC88}" type="presParOf" srcId="{AC298B34-B7BB-455D-B6FB-719989AB0310}" destId="{F391A3EF-3974-4FBD-989D-4B6F22A3FB45}" srcOrd="2" destOrd="0" presId="urn:microsoft.com/office/officeart/2018/5/layout/CenteredIconLabelDescriptionList"/>
    <dgm:cxn modelId="{D4DADE39-6DB7-4C2E-B689-D525ADB18986}" type="presParOf" srcId="{AC298B34-B7BB-455D-B6FB-719989AB0310}" destId="{666AC71D-E8EB-4E14-A962-52271BE550FD}" srcOrd="3" destOrd="0" presId="urn:microsoft.com/office/officeart/2018/5/layout/CenteredIconLabelDescriptionList"/>
    <dgm:cxn modelId="{F7E62EA7-FA3A-4285-9C68-3BEB333F7659}" type="presParOf" srcId="{AC298B34-B7BB-455D-B6FB-719989AB0310}" destId="{F20221B2-1D34-4AB1-987A-02E19AE5C4A8}" srcOrd="4" destOrd="0" presId="urn:microsoft.com/office/officeart/2018/5/layout/CenteredIconLabelDescriptionList"/>
    <dgm:cxn modelId="{DDFC0345-60C9-437A-ABEA-8C9880DD740A}" type="presParOf" srcId="{96107C3A-91E9-4E72-9EB3-BE54B3BD36B4}" destId="{B0B1900C-0594-4A23-B8E1-9961E8D3B6D1}" srcOrd="1" destOrd="0" presId="urn:microsoft.com/office/officeart/2018/5/layout/CenteredIconLabelDescriptionList"/>
    <dgm:cxn modelId="{6364F979-AF79-4C57-B933-1C227E82CA9B}" type="presParOf" srcId="{96107C3A-91E9-4E72-9EB3-BE54B3BD36B4}" destId="{A6FDB282-6EC6-4631-AFF7-05927423A755}" srcOrd="2" destOrd="0" presId="urn:microsoft.com/office/officeart/2018/5/layout/CenteredIconLabelDescriptionList"/>
    <dgm:cxn modelId="{F8BD714D-82ED-4EAE-9EEE-E9E314BFC846}" type="presParOf" srcId="{A6FDB282-6EC6-4631-AFF7-05927423A755}" destId="{3F3B816B-2138-492D-AFA2-59D7BED53A2A}" srcOrd="0" destOrd="0" presId="urn:microsoft.com/office/officeart/2018/5/layout/CenteredIconLabelDescriptionList"/>
    <dgm:cxn modelId="{528FE2A6-CE4E-4DE4-8E82-0F9FF15057E0}" type="presParOf" srcId="{A6FDB282-6EC6-4631-AFF7-05927423A755}" destId="{4B971B05-5D50-4961-B3C5-C447D726C84D}" srcOrd="1" destOrd="0" presId="urn:microsoft.com/office/officeart/2018/5/layout/CenteredIconLabelDescriptionList"/>
    <dgm:cxn modelId="{2E7FD52D-DDE6-4B76-8906-F3D0612FE72D}" type="presParOf" srcId="{A6FDB282-6EC6-4631-AFF7-05927423A755}" destId="{246D7D3B-FEE5-42BD-B355-3F756A1BFB8C}" srcOrd="2" destOrd="0" presId="urn:microsoft.com/office/officeart/2018/5/layout/CenteredIconLabelDescriptionList"/>
    <dgm:cxn modelId="{044DCF2F-906C-4999-8978-270E273B3D59}" type="presParOf" srcId="{A6FDB282-6EC6-4631-AFF7-05927423A755}" destId="{47250308-9C5B-4C9E-B036-88669118B392}" srcOrd="3" destOrd="0" presId="urn:microsoft.com/office/officeart/2018/5/layout/CenteredIconLabelDescriptionList"/>
    <dgm:cxn modelId="{DFD5BEF9-E24E-40C4-A3B6-817D8E8E840F}" type="presParOf" srcId="{A6FDB282-6EC6-4631-AFF7-05927423A755}" destId="{D7B6E57F-EDD4-4A00-AC73-06DFB6B736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CF4A3-C030-44DC-8DDF-8B49703138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CF8A03-2B24-44CE-90C5-3254D3F2E28F}">
      <dgm:prSet/>
      <dgm:spPr/>
      <dgm:t>
        <a:bodyPr/>
        <a:lstStyle/>
        <a:p>
          <a:r>
            <a:rPr lang="en-IN" b="1"/>
            <a:t>Bravo Team</a:t>
          </a:r>
          <a:endParaRPr lang="en-US"/>
        </a:p>
      </dgm:t>
    </dgm:pt>
    <dgm:pt modelId="{8806D7FE-2277-48DD-AF12-1E3E11211005}" type="parTrans" cxnId="{5D599711-8F9D-44A0-BCF6-7D2F5FD55788}">
      <dgm:prSet/>
      <dgm:spPr/>
      <dgm:t>
        <a:bodyPr/>
        <a:lstStyle/>
        <a:p>
          <a:endParaRPr lang="en-US"/>
        </a:p>
      </dgm:t>
    </dgm:pt>
    <dgm:pt modelId="{2B7C23B6-AD26-4330-925B-29589141BFB8}" type="sibTrans" cxnId="{5D599711-8F9D-44A0-BCF6-7D2F5FD55788}">
      <dgm:prSet/>
      <dgm:spPr/>
      <dgm:t>
        <a:bodyPr/>
        <a:lstStyle/>
        <a:p>
          <a:endParaRPr lang="en-US"/>
        </a:p>
      </dgm:t>
    </dgm:pt>
    <dgm:pt modelId="{49689A74-702B-4F65-A867-BBB9175190D6}">
      <dgm:prSet/>
      <dgm:spPr/>
      <dgm:t>
        <a:bodyPr/>
        <a:lstStyle/>
        <a:p>
          <a:r>
            <a:rPr lang="en-IN" b="1"/>
            <a:t>Data Analyst’s – Supply chain Team</a:t>
          </a:r>
          <a:endParaRPr lang="en-US"/>
        </a:p>
      </dgm:t>
    </dgm:pt>
    <dgm:pt modelId="{CA05F8C0-89F3-46E7-9E77-12A12CCFE445}" type="parTrans" cxnId="{759A7EE2-CDC7-44C1-9FC3-E430FD1DCFA3}">
      <dgm:prSet/>
      <dgm:spPr/>
      <dgm:t>
        <a:bodyPr/>
        <a:lstStyle/>
        <a:p>
          <a:endParaRPr lang="en-US"/>
        </a:p>
      </dgm:t>
    </dgm:pt>
    <dgm:pt modelId="{D2D5482F-2BB1-47B9-B4F7-8125AFE82885}" type="sibTrans" cxnId="{759A7EE2-CDC7-44C1-9FC3-E430FD1DCFA3}">
      <dgm:prSet/>
      <dgm:spPr/>
      <dgm:t>
        <a:bodyPr/>
        <a:lstStyle/>
        <a:p>
          <a:endParaRPr lang="en-US"/>
        </a:p>
      </dgm:t>
    </dgm:pt>
    <dgm:pt modelId="{B9A02814-CFAF-4D53-97C5-3E3E3B0FC4E2}" type="pres">
      <dgm:prSet presAssocID="{DECCF4A3-C030-44DC-8DDF-8B49703138B7}" presName="root" presStyleCnt="0">
        <dgm:presLayoutVars>
          <dgm:dir/>
          <dgm:resizeHandles val="exact"/>
        </dgm:presLayoutVars>
      </dgm:prSet>
      <dgm:spPr/>
    </dgm:pt>
    <dgm:pt modelId="{07598B0C-CBB6-46D8-B6B7-8E63C689F845}" type="pres">
      <dgm:prSet presAssocID="{3CCF8A03-2B24-44CE-90C5-3254D3F2E28F}" presName="compNode" presStyleCnt="0"/>
      <dgm:spPr/>
    </dgm:pt>
    <dgm:pt modelId="{9E73A1F0-A6DB-4408-B89C-701A24C71A5F}" type="pres">
      <dgm:prSet presAssocID="{3CCF8A03-2B24-44CE-90C5-3254D3F2E2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27F72811-97A3-48F1-A4E6-B66D6BC313FC}" type="pres">
      <dgm:prSet presAssocID="{3CCF8A03-2B24-44CE-90C5-3254D3F2E28F}" presName="spaceRect" presStyleCnt="0"/>
      <dgm:spPr/>
    </dgm:pt>
    <dgm:pt modelId="{4E694C94-82FA-4513-A73A-4F75B9DDB510}" type="pres">
      <dgm:prSet presAssocID="{3CCF8A03-2B24-44CE-90C5-3254D3F2E28F}" presName="textRect" presStyleLbl="revTx" presStyleIdx="0" presStyleCnt="2">
        <dgm:presLayoutVars>
          <dgm:chMax val="1"/>
          <dgm:chPref val="1"/>
        </dgm:presLayoutVars>
      </dgm:prSet>
      <dgm:spPr/>
    </dgm:pt>
    <dgm:pt modelId="{21CA71C8-9B1F-456D-9FC0-5CF398D09E18}" type="pres">
      <dgm:prSet presAssocID="{2B7C23B6-AD26-4330-925B-29589141BFB8}" presName="sibTrans" presStyleCnt="0"/>
      <dgm:spPr/>
    </dgm:pt>
    <dgm:pt modelId="{1795D63F-2EB5-41A9-BC04-D81567311C31}" type="pres">
      <dgm:prSet presAssocID="{49689A74-702B-4F65-A867-BBB9175190D6}" presName="compNode" presStyleCnt="0"/>
      <dgm:spPr/>
    </dgm:pt>
    <dgm:pt modelId="{0DEC3C86-75FC-44D4-8D94-0641DD95D445}" type="pres">
      <dgm:prSet presAssocID="{49689A74-702B-4F65-A867-BBB9175190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95AC9F90-DFA1-4664-A921-5B1770A32229}" type="pres">
      <dgm:prSet presAssocID="{49689A74-702B-4F65-A867-BBB9175190D6}" presName="spaceRect" presStyleCnt="0"/>
      <dgm:spPr/>
    </dgm:pt>
    <dgm:pt modelId="{D6A3310B-C8AF-4D03-9888-7D9D653ABAC7}" type="pres">
      <dgm:prSet presAssocID="{49689A74-702B-4F65-A867-BBB9175190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599711-8F9D-44A0-BCF6-7D2F5FD55788}" srcId="{DECCF4A3-C030-44DC-8DDF-8B49703138B7}" destId="{3CCF8A03-2B24-44CE-90C5-3254D3F2E28F}" srcOrd="0" destOrd="0" parTransId="{8806D7FE-2277-48DD-AF12-1E3E11211005}" sibTransId="{2B7C23B6-AD26-4330-925B-29589141BFB8}"/>
    <dgm:cxn modelId="{4C41E115-291F-4F18-9151-953FEE5E0720}" type="presOf" srcId="{49689A74-702B-4F65-A867-BBB9175190D6}" destId="{D6A3310B-C8AF-4D03-9888-7D9D653ABAC7}" srcOrd="0" destOrd="0" presId="urn:microsoft.com/office/officeart/2018/2/layout/IconLabelList"/>
    <dgm:cxn modelId="{4E636D3F-D30D-4DE6-99B7-69234C09BA4A}" type="presOf" srcId="{DECCF4A3-C030-44DC-8DDF-8B49703138B7}" destId="{B9A02814-CFAF-4D53-97C5-3E3E3B0FC4E2}" srcOrd="0" destOrd="0" presId="urn:microsoft.com/office/officeart/2018/2/layout/IconLabelList"/>
    <dgm:cxn modelId="{4E7A11C0-6B2C-47B3-89DF-CDE45662C960}" type="presOf" srcId="{3CCF8A03-2B24-44CE-90C5-3254D3F2E28F}" destId="{4E694C94-82FA-4513-A73A-4F75B9DDB510}" srcOrd="0" destOrd="0" presId="urn:microsoft.com/office/officeart/2018/2/layout/IconLabelList"/>
    <dgm:cxn modelId="{759A7EE2-CDC7-44C1-9FC3-E430FD1DCFA3}" srcId="{DECCF4A3-C030-44DC-8DDF-8B49703138B7}" destId="{49689A74-702B-4F65-A867-BBB9175190D6}" srcOrd="1" destOrd="0" parTransId="{CA05F8C0-89F3-46E7-9E77-12A12CCFE445}" sibTransId="{D2D5482F-2BB1-47B9-B4F7-8125AFE82885}"/>
    <dgm:cxn modelId="{2EDF6A4D-D9E0-40D4-88AA-79F6ED5D9CA3}" type="presParOf" srcId="{B9A02814-CFAF-4D53-97C5-3E3E3B0FC4E2}" destId="{07598B0C-CBB6-46D8-B6B7-8E63C689F845}" srcOrd="0" destOrd="0" presId="urn:microsoft.com/office/officeart/2018/2/layout/IconLabelList"/>
    <dgm:cxn modelId="{84A23E94-2CB7-4FDC-9026-4FF25C847B13}" type="presParOf" srcId="{07598B0C-CBB6-46D8-B6B7-8E63C689F845}" destId="{9E73A1F0-A6DB-4408-B89C-701A24C71A5F}" srcOrd="0" destOrd="0" presId="urn:microsoft.com/office/officeart/2018/2/layout/IconLabelList"/>
    <dgm:cxn modelId="{155599FF-204D-4E09-98E0-5AFB23DC245C}" type="presParOf" srcId="{07598B0C-CBB6-46D8-B6B7-8E63C689F845}" destId="{27F72811-97A3-48F1-A4E6-B66D6BC313FC}" srcOrd="1" destOrd="0" presId="urn:microsoft.com/office/officeart/2018/2/layout/IconLabelList"/>
    <dgm:cxn modelId="{EBE328F2-EA3A-4BD6-A5A3-A950F4BF886D}" type="presParOf" srcId="{07598B0C-CBB6-46D8-B6B7-8E63C689F845}" destId="{4E694C94-82FA-4513-A73A-4F75B9DDB510}" srcOrd="2" destOrd="0" presId="urn:microsoft.com/office/officeart/2018/2/layout/IconLabelList"/>
    <dgm:cxn modelId="{7F0B3F8A-3303-4756-BA2C-952F24FC9458}" type="presParOf" srcId="{B9A02814-CFAF-4D53-97C5-3E3E3B0FC4E2}" destId="{21CA71C8-9B1F-456D-9FC0-5CF398D09E18}" srcOrd="1" destOrd="0" presId="urn:microsoft.com/office/officeart/2018/2/layout/IconLabelList"/>
    <dgm:cxn modelId="{02530529-F086-4E64-BEA8-A8DA7DF365B6}" type="presParOf" srcId="{B9A02814-CFAF-4D53-97C5-3E3E3B0FC4E2}" destId="{1795D63F-2EB5-41A9-BC04-D81567311C31}" srcOrd="2" destOrd="0" presId="urn:microsoft.com/office/officeart/2018/2/layout/IconLabelList"/>
    <dgm:cxn modelId="{C014EFFE-D94A-4C0D-9DD2-E334293090A2}" type="presParOf" srcId="{1795D63F-2EB5-41A9-BC04-D81567311C31}" destId="{0DEC3C86-75FC-44D4-8D94-0641DD95D445}" srcOrd="0" destOrd="0" presId="urn:microsoft.com/office/officeart/2018/2/layout/IconLabelList"/>
    <dgm:cxn modelId="{7FD0FAFB-0A28-4493-8575-64B087C12543}" type="presParOf" srcId="{1795D63F-2EB5-41A9-BC04-D81567311C31}" destId="{95AC9F90-DFA1-4664-A921-5B1770A32229}" srcOrd="1" destOrd="0" presId="urn:microsoft.com/office/officeart/2018/2/layout/IconLabelList"/>
    <dgm:cxn modelId="{F50B133C-61EC-4B3E-A202-DE123D931733}" type="presParOf" srcId="{1795D63F-2EB5-41A9-BC04-D81567311C31}" destId="{D6A3310B-C8AF-4D03-9888-7D9D653ABA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DE450-57D6-4E6E-906D-A80C35DCD312}">
      <dsp:nvSpPr>
        <dsp:cNvPr id="0" name=""/>
        <dsp:cNvSpPr/>
      </dsp:nvSpPr>
      <dsp:spPr>
        <a:xfrm>
          <a:off x="2153684" y="16273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1A3EF-3974-4FBD-989D-4B6F22A3FB45}">
      <dsp:nvSpPr>
        <dsp:cNvPr id="0" name=""/>
        <dsp:cNvSpPr/>
      </dsp:nvSpPr>
      <dsp:spPr>
        <a:xfrm>
          <a:off x="749684" y="18071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/>
            <a:t>Few key customers didn’t renew their annual contract due to service issue</a:t>
          </a:r>
          <a:endParaRPr lang="en-US" sz="1800" kern="1200"/>
        </a:p>
      </dsp:txBody>
      <dsp:txXfrm>
        <a:off x="749684" y="1807122"/>
        <a:ext cx="4320000" cy="648000"/>
      </dsp:txXfrm>
    </dsp:sp>
    <dsp:sp modelId="{F20221B2-1D34-4AB1-987A-02E19AE5C4A8}">
      <dsp:nvSpPr>
        <dsp:cNvPr id="0" name=""/>
        <dsp:cNvSpPr/>
      </dsp:nvSpPr>
      <dsp:spPr>
        <a:xfrm>
          <a:off x="749684" y="2516698"/>
          <a:ext cx="4320000" cy="72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B816B-2138-492D-AFA2-59D7BED53A2A}">
      <dsp:nvSpPr>
        <dsp:cNvPr id="0" name=""/>
        <dsp:cNvSpPr/>
      </dsp:nvSpPr>
      <dsp:spPr>
        <a:xfrm>
          <a:off x="7229685" y="1627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D7D3B-FEE5-42BD-B355-3F756A1BFB8C}">
      <dsp:nvSpPr>
        <dsp:cNvPr id="0" name=""/>
        <dsp:cNvSpPr/>
      </dsp:nvSpPr>
      <dsp:spPr>
        <a:xfrm>
          <a:off x="5825684" y="18071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/>
            <a:t>Suspected Reasons</a:t>
          </a:r>
          <a:endParaRPr lang="en-US" sz="1800" kern="1200"/>
        </a:p>
      </dsp:txBody>
      <dsp:txXfrm>
        <a:off x="5825684" y="1807122"/>
        <a:ext cx="4320000" cy="648000"/>
      </dsp:txXfrm>
    </dsp:sp>
    <dsp:sp modelId="{D7B6E57F-EDD4-4A00-AC73-06DFB6B736F5}">
      <dsp:nvSpPr>
        <dsp:cNvPr id="0" name=""/>
        <dsp:cNvSpPr/>
      </dsp:nvSpPr>
      <dsp:spPr>
        <a:xfrm>
          <a:off x="5825684" y="2516698"/>
          <a:ext cx="4320000" cy="72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Late delivery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Not delivering in Full</a:t>
          </a:r>
          <a:endParaRPr lang="en-US" sz="1400" kern="1200"/>
        </a:p>
      </dsp:txBody>
      <dsp:txXfrm>
        <a:off x="5825684" y="2516698"/>
        <a:ext cx="4320000" cy="724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3A1F0-A6DB-4408-B89C-701A24C71A5F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94C94-82FA-4513-A73A-4F75B9DDB510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Bravo Team</a:t>
          </a:r>
          <a:endParaRPr lang="en-US" sz="2500" kern="1200"/>
        </a:p>
      </dsp:txBody>
      <dsp:txXfrm>
        <a:off x="749684" y="2549312"/>
        <a:ext cx="4320000" cy="720000"/>
      </dsp:txXfrm>
    </dsp:sp>
    <dsp:sp modelId="{0DEC3C86-75FC-44D4-8D94-0641DD95D445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3310B-C8AF-4D03-9888-7D9D653ABAC7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Data Analyst’s – Supply chain Team</a:t>
          </a:r>
          <a:endParaRPr lang="en-US" sz="2500" kern="1200"/>
        </a:p>
      </dsp:txBody>
      <dsp:txXfrm>
        <a:off x="5825684" y="25493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4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2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2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59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4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54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3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5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4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4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1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3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20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8DCDE5-21F7-FE53-A6E7-4DA392EAC703}"/>
              </a:ext>
            </a:extLst>
          </p:cNvPr>
          <p:cNvSpPr txBox="1">
            <a:spLocks/>
          </p:cNvSpPr>
          <p:nvPr/>
        </p:nvSpPr>
        <p:spPr>
          <a:xfrm>
            <a:off x="4872012" y="1447800"/>
            <a:ext cx="5222325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Data Analysis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November Month – Presented By : Bravo team</a:t>
            </a: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6B031D-2765-1687-9117-DDE1F61EE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1" r="27432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2F2F2"/>
                </a:solidFill>
              </a:rPr>
              <a:t>Company’s Background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48250" y="2127027"/>
            <a:ext cx="6496050" cy="848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>
              <a:spcAft>
                <a:spcPts val="600"/>
              </a:spcAft>
            </a:pPr>
            <a:r>
              <a:rPr lang="en-IN" sz="48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GDS Mart</a:t>
            </a:r>
            <a:endParaRPr lang="en-IN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7017128" y="3083824"/>
            <a:ext cx="2778453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>
              <a:spcAft>
                <a:spcPts val="600"/>
              </a:spcAft>
            </a:pPr>
            <a:r>
              <a:rPr lang="en-IN" sz="19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FMCG Manufacturer</a:t>
            </a:r>
          </a:p>
          <a:p>
            <a:pPr algn="ctr" defTabSz="502920">
              <a:spcAft>
                <a:spcPts val="600"/>
              </a:spcAft>
            </a:pPr>
            <a:r>
              <a:rPr lang="en-IN" sz="1980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Gujarat, India. </a:t>
            </a:r>
            <a:r>
              <a:rPr lang="en-IN" sz="19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IN" b="1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6932455" y="4145116"/>
            <a:ext cx="169343" cy="55397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8296276" y="4192755"/>
            <a:ext cx="169343" cy="55397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9631100" y="4110082"/>
            <a:ext cx="169343" cy="55397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5806399" y="4651449"/>
            <a:ext cx="935833" cy="40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IN" sz="1980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Surat</a:t>
            </a:r>
            <a:endParaRPr lang="en-IN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7415671" y="4933180"/>
            <a:ext cx="1844867" cy="40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IN" sz="1980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Ahmedabad</a:t>
            </a:r>
            <a:endParaRPr lang="en-IN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9718670" y="4581459"/>
            <a:ext cx="1391527" cy="40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IN" sz="1980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Vadodra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44" name="TextBox 4">
            <a:extLst>
              <a:ext uri="{FF2B5EF4-FFF2-40B4-BE49-F238E27FC236}">
                <a16:creationId xmlns:a16="http://schemas.microsoft.com/office/drawing/2014/main" id="{8AB4B278-951C-5F1B-B3EA-4A90F963C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6720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92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Expectation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Clear understanding of key metrics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on-time delivery (OT) %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In-full delivery (IF) %</a:t>
            </a: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OnTime in full (OTIF) %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ristwatch face">
            <a:extLst>
              <a:ext uri="{FF2B5EF4-FFF2-40B4-BE49-F238E27FC236}">
                <a16:creationId xmlns:a16="http://schemas.microsoft.com/office/drawing/2014/main" id="{E8CA2BFB-9393-DB76-5F0E-A76BF8C77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4" r="2971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Who Am I 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BADD4BB-461F-BCBD-D016-10AABB0A8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61043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084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Dashboard Design</a:t>
            </a:r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FC93A-C6F8-DF40-437E-FDA3C97BC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03" y="647698"/>
            <a:ext cx="3031364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3C37-6F39-4A75-85BE-79200871D7CE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the Key Metrics (OT%, IF%, OTIF%) are far behind the target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 an average, orders are delayed 0.42 days from the agreed date of delivery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Lotus Mart, Coolblue, Acclaimed stores have the highest orders as well as delayed the most to deliver the products on time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it because we are not estimating the right delivery date?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it because we are receiving more orders than expected?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Ghee, curd and butter products are most delayed to deliver.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There is no noticeable improvements in any of the key metrics in the last few months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There is a huge gap in IF% for most of the customers. Is it because of less production?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bstract blurred background of department store">
            <a:extLst>
              <a:ext uri="{FF2B5EF4-FFF2-40B4-BE49-F238E27FC236}">
                <a16:creationId xmlns:a16="http://schemas.microsoft.com/office/drawing/2014/main" id="{AF530BA0-7B0C-7D98-3560-4C972BA58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0" r="31801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214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poppins</vt:lpstr>
      <vt:lpstr>Wingdings 3</vt:lpstr>
      <vt:lpstr>Ion</vt:lpstr>
      <vt:lpstr>PowerPoint Presentation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Hackathon_DA_Noob_1.0</dc:title>
  <dc:creator>Muneendra P</dc:creator>
  <cp:lastModifiedBy>Muneendra P</cp:lastModifiedBy>
  <cp:revision>3</cp:revision>
  <dcterms:created xsi:type="dcterms:W3CDTF">2022-10-22T05:58:05Z</dcterms:created>
  <dcterms:modified xsi:type="dcterms:W3CDTF">2023-11-04T14:53:34Z</dcterms:modified>
</cp:coreProperties>
</file>