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21" r:id="rId4"/>
    <p:sldMasterId id="2147483736" r:id="rId5"/>
  </p:sldMasterIdLst>
  <p:notesMasterIdLst>
    <p:notesMasterId r:id="rId13"/>
  </p:notesMasterIdLst>
  <p:sldIdLst>
    <p:sldId id="256" r:id="rId6"/>
    <p:sldId id="275" r:id="rId7"/>
    <p:sldId id="292" r:id="rId8"/>
    <p:sldId id="293" r:id="rId9"/>
    <p:sldId id="288" r:id="rId10"/>
    <p:sldId id="291" r:id="rId11"/>
    <p:sldId id="261" r:id="rId12"/>
  </p:sldIdLst>
  <p:sldSz cx="16256000" cy="9144000"/>
  <p:notesSz cx="7010400" cy="9296400"/>
  <p:defaultTextStyle>
    <a:defPPr>
      <a:defRPr lang="en-US"/>
    </a:defPPr>
    <a:lvl1pPr marL="0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2544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50896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76343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0178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27234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52684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07812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03577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rag Kumar" initials="AK" lastIdx="1" clrIdx="0">
    <p:extLst>
      <p:ext uri="{19B8F6BF-5375-455C-9EA6-DF929625EA0E}">
        <p15:presenceInfo xmlns:p15="http://schemas.microsoft.com/office/powerpoint/2012/main" userId="S-1-5-21-484763869-2052111302-1801674531-7220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3" autoAdjust="0"/>
    <p:restoredTop sz="81447" autoAdjust="0"/>
  </p:normalViewPr>
  <p:slideViewPr>
    <p:cSldViewPr snapToGrid="0" snapToObjects="1">
      <p:cViewPr varScale="1">
        <p:scale>
          <a:sx n="44" d="100"/>
          <a:sy n="44" d="100"/>
        </p:scale>
        <p:origin x="1554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26D60-CCD3-424E-A25C-768029D4335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D62C-AD83-4119-9207-13E907C7F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D62C-AD83-4119-9207-13E907C7FCC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9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D62C-AD83-4119-9207-13E907C7FC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65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D62C-AD83-4119-9207-13E907C7FC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49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D62C-AD83-4119-9207-13E907C7FC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90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D62C-AD83-4119-9207-13E907C7FC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2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D62C-AD83-4119-9207-13E907C7FC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1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165199" y="8181219"/>
            <a:ext cx="3793066" cy="358740"/>
          </a:xfrm>
        </p:spPr>
        <p:txBody>
          <a:bodyPr/>
          <a:lstStyle>
            <a:lvl1pPr algn="l">
              <a:defRPr sz="2100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201" y="8525655"/>
            <a:ext cx="2795344" cy="425743"/>
          </a:xfrm>
          <a:prstGeom prst="rect">
            <a:avLst/>
          </a:prstGeom>
          <a:noFill/>
        </p:spPr>
        <p:txBody>
          <a:bodyPr wrap="square" lIns="162531" tIns="81265" rIns="162531" bIns="81265" rtlCol="0">
            <a:spAutoFit/>
          </a:bodyPr>
          <a:lstStyle/>
          <a:p>
            <a:r>
              <a:rPr lang="en-US" sz="1700" b="1" spc="52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984603" y="6822624"/>
            <a:ext cx="7429431" cy="1070768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51445" y="7911752"/>
            <a:ext cx="3562587" cy="620053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9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851445" y="8531803"/>
            <a:ext cx="3562587" cy="41616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6922006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gn Of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0730" y="6431396"/>
            <a:ext cx="15664912" cy="1153977"/>
          </a:xfrm>
          <a:effectLst/>
        </p:spPr>
        <p:txBody>
          <a:bodyPr>
            <a:normAutofit/>
          </a:bodyPr>
          <a:lstStyle>
            <a:lvl1pPr algn="ctr">
              <a:defRPr sz="4600" baseline="0"/>
            </a:lvl1pPr>
          </a:lstStyle>
          <a:p>
            <a:r>
              <a:rPr lang="en-US" dirty="0"/>
              <a:t>Sign-Off Text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432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165199" y="8181219"/>
            <a:ext cx="3793066" cy="358740"/>
          </a:xfrm>
        </p:spPr>
        <p:txBody>
          <a:bodyPr/>
          <a:lstStyle>
            <a:lvl1pPr algn="l">
              <a:defRPr sz="2100"/>
            </a:lvl1pPr>
          </a:lstStyle>
          <a:p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984603" y="6822624"/>
            <a:ext cx="7429431" cy="1070768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spc="0" baseline="0">
                <a:solidFill>
                  <a:schemeClr val="tx1"/>
                </a:solidFill>
              </a:defRPr>
            </a:lvl1pPr>
          </a:lstStyle>
          <a:p>
            <a:pPr marL="0" marR="0" lvl="0" indent="0" algn="r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51445" y="7911752"/>
            <a:ext cx="3562587" cy="620053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851445" y="8531803"/>
            <a:ext cx="3562587" cy="41616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6820087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  <a:latin typeface="+mn-lt"/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  <a:latin typeface="+mj-lt"/>
              </a:defRPr>
            </a:lvl1pPr>
          </a:lstStyle>
          <a:p>
            <a:r>
              <a:rPr lang="en-US" dirty="0"/>
              <a:t>Subject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992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 Slid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  <a:latin typeface="+mn-lt"/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  <a:latin typeface="+mj-lt"/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16522" y="1629364"/>
            <a:ext cx="15623389" cy="829104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16522" y="2458471"/>
            <a:ext cx="15623389" cy="1421567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b="1">
                <a:solidFill>
                  <a:srgbClr val="787878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Decima</a:t>
            </a:r>
            <a:r>
              <a:rPr lang="en-US" dirty="0"/>
              <a:t> </a:t>
            </a:r>
            <a:r>
              <a:rPr lang="en-US" dirty="0" err="1"/>
              <a:t>eodem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typi</a:t>
            </a:r>
            <a:r>
              <a:rPr lang="en-US" dirty="0"/>
              <a:t>,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1" y="4139261"/>
            <a:ext cx="10897541" cy="415525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5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4399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Whit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  <a:latin typeface="+mn-lt"/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2" y="2615261"/>
            <a:ext cx="7285097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5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26" y="1629364"/>
            <a:ext cx="72846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  <a:latin typeface="+mj-lt"/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8116418" y="1629365"/>
            <a:ext cx="7808149" cy="6397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522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lunm Bullet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  <a:latin typeface="+mn-lt"/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89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1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25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  <a:latin typeface="+mj-lt"/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301336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1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301770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06122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1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306556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91369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1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2291802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3112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lunm Bullet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  <a:latin typeface="+mn-lt"/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1" y="2615261"/>
            <a:ext cx="501710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4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68" y="1629364"/>
            <a:ext cx="50168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  <a:latin typeface="+mj-lt"/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629754" y="2615261"/>
            <a:ext cx="501710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4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630228" y="1629364"/>
            <a:ext cx="50168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923882" y="2615261"/>
            <a:ext cx="501710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4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924358" y="1629364"/>
            <a:ext cx="50168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8189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0" y="3913483"/>
            <a:ext cx="15664912" cy="1153977"/>
          </a:xfrm>
          <a:effectLst/>
        </p:spPr>
        <p:txBody>
          <a:bodyPr>
            <a:normAutofit/>
          </a:bodyPr>
          <a:lstStyle>
            <a:lvl1pPr>
              <a:defRPr sz="4600">
                <a:latin typeface="+mj-lt"/>
              </a:defRPr>
            </a:lvl1pPr>
          </a:lstStyle>
          <a:p>
            <a:r>
              <a:rPr lang="en-US" dirty="0"/>
              <a:t>Subject Divider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4603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gn Of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0" y="6749449"/>
            <a:ext cx="15664912" cy="1153977"/>
          </a:xfrm>
          <a:effectLst/>
        </p:spPr>
        <p:txBody>
          <a:bodyPr>
            <a:normAutofit/>
          </a:bodyPr>
          <a:lstStyle>
            <a:lvl1pPr algn="ctr">
              <a:defRPr sz="4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Sign-Off Text</a:t>
            </a:r>
          </a:p>
        </p:txBody>
      </p:sp>
    </p:spTree>
    <p:extLst>
      <p:ext uri="{BB962C8B-B14F-4D97-AF65-F5344CB8AC3E}">
        <p14:creationId xmlns:p14="http://schemas.microsoft.com/office/powerpoint/2010/main" val="4412266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>
          <a:xfrm>
            <a:off x="165199" y="8181219"/>
            <a:ext cx="3793066" cy="358740"/>
          </a:xfrm>
        </p:spPr>
        <p:txBody>
          <a:bodyPr/>
          <a:lstStyle>
            <a:lvl1pPr algn="l">
              <a:defRPr sz="2100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201" y="8525655"/>
            <a:ext cx="2795344" cy="425743"/>
          </a:xfrm>
          <a:prstGeom prst="rect">
            <a:avLst/>
          </a:prstGeom>
          <a:noFill/>
        </p:spPr>
        <p:txBody>
          <a:bodyPr wrap="square" lIns="162531" tIns="81265" rIns="162531" bIns="81265" rtlCol="0">
            <a:spAutoFit/>
          </a:bodyPr>
          <a:lstStyle/>
          <a:p>
            <a:r>
              <a:rPr lang="en-US" sz="1700" b="1" spc="52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984603" y="6235249"/>
            <a:ext cx="7429431" cy="1070768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51445" y="7324377"/>
            <a:ext cx="3562587" cy="620053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9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851445" y="7944428"/>
            <a:ext cx="3562587" cy="41616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02" y="4205115"/>
            <a:ext cx="14630400" cy="815756"/>
          </a:xfrm>
          <a:prstGeom prst="rect">
            <a:avLst/>
          </a:prstGeom>
        </p:spPr>
        <p:txBody>
          <a:bodyPr vert="horz">
            <a:noAutofit/>
          </a:bodyPr>
          <a:lstStyle>
            <a:lvl1pPr algn="ctr">
              <a:defRPr sz="5699" b="1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2120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6000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412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6000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16522" y="1629364"/>
            <a:ext cx="15623389" cy="829104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16522" y="2458471"/>
            <a:ext cx="15623389" cy="1421567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b="1">
                <a:solidFill>
                  <a:srgbClr val="787878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Decima</a:t>
            </a:r>
            <a:r>
              <a:rPr lang="en-US" dirty="0"/>
              <a:t> </a:t>
            </a:r>
            <a:r>
              <a:rPr lang="en-US" dirty="0" err="1"/>
              <a:t>eodem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typi</a:t>
            </a:r>
            <a:r>
              <a:rPr lang="en-US" dirty="0"/>
              <a:t>,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1" y="4139261"/>
            <a:ext cx="10897541" cy="415525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5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85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6000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2" y="2615261"/>
            <a:ext cx="7285097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5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26" y="1629364"/>
            <a:ext cx="72846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8116418" y="1629365"/>
            <a:ext cx="7808149" cy="6397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610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2" y="2615261"/>
            <a:ext cx="7285097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500">
                <a:solidFill>
                  <a:srgbClr val="FFFFFF"/>
                </a:solidFill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FFFFFF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26" y="1629364"/>
            <a:ext cx="72846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chemeClr val="bg1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9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8116418" y="1629365"/>
            <a:ext cx="7808149" cy="6397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97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lunm 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6000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89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25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301336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301770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06122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306556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91369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2291802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65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lunm 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6000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1" y="2615261"/>
            <a:ext cx="501710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68" y="1629364"/>
            <a:ext cx="50168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629754" y="2615261"/>
            <a:ext cx="501710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630228" y="1629364"/>
            <a:ext cx="50168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923882" y="2615261"/>
            <a:ext cx="501710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924358" y="1629364"/>
            <a:ext cx="50168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039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0" y="3913483"/>
            <a:ext cx="15664912" cy="1153977"/>
          </a:xfrm>
          <a:effectLst/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dirty="0"/>
              <a:t>Subject Divider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724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8.jp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65416" y="8475135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l">
              <a:defRPr sz="1700">
                <a:solidFill>
                  <a:schemeClr val="bg1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1591860" y="3913483"/>
            <a:ext cx="13072284" cy="1153977"/>
          </a:xfrm>
          <a:prstGeom prst="rect">
            <a:avLst/>
          </a:prstGeom>
        </p:spPr>
        <p:txBody>
          <a:bodyPr vert="horz" lIns="162547" tIns="81273" rIns="162547" bIns="81273" rtlCol="0" anchor="ctr">
            <a:normAutofit/>
          </a:bodyPr>
          <a:lstStyle/>
          <a:p>
            <a:r>
              <a:rPr lang="en-US" dirty="0"/>
              <a:t>Subject Divider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11605912" y="8461655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6F608DB8-9692-5242-ABBC-2F0A48AC2060}" type="datetime1">
              <a:rPr lang="en-US" smtClean="0"/>
              <a:t>11/30/2018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34" r:id="rId2"/>
    <p:sldLayoutId id="2147483724" r:id="rId3"/>
    <p:sldLayoutId id="2147483744" r:id="rId4"/>
    <p:sldLayoutId id="2147483725" r:id="rId5"/>
    <p:sldLayoutId id="2147483735" r:id="rId6"/>
    <p:sldLayoutId id="2147483732" r:id="rId7"/>
    <p:sldLayoutId id="2147483733" r:id="rId8"/>
    <p:sldLayoutId id="2147483728" r:id="rId9"/>
    <p:sldLayoutId id="2147483729" r:id="rId10"/>
  </p:sldLayoutIdLst>
  <p:hf hdr="0" ftr="0" dt="0"/>
  <p:txStyles>
    <p:titleStyle>
      <a:lvl1pPr algn="l" defTabSz="812650" rtl="0" eaLnBrk="1" latinLnBrk="0" hangingPunct="1">
        <a:spcBef>
          <a:spcPct val="0"/>
        </a:spcBef>
        <a:buNone/>
        <a:defRPr sz="4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09488" indent="-609488" algn="l" defTabSz="812650" rtl="0" eaLnBrk="1" latinLnBrk="0" hangingPunct="1">
        <a:spcBef>
          <a:spcPct val="20000"/>
        </a:spcBef>
        <a:buFont typeface="Arial"/>
        <a:buChar char="•"/>
        <a:defRPr sz="5699" kern="1200">
          <a:solidFill>
            <a:schemeClr val="tx1"/>
          </a:solidFill>
          <a:latin typeface="+mn-lt"/>
          <a:ea typeface="+mn-ea"/>
          <a:cs typeface="+mn-cs"/>
        </a:defRPr>
      </a:lvl1pPr>
      <a:lvl2pPr marL="1320558" indent="-507906" algn="l" defTabSz="812650" rtl="0" eaLnBrk="1" latinLnBrk="0" hangingPunct="1">
        <a:spcBef>
          <a:spcPct val="20000"/>
        </a:spcBef>
        <a:buFont typeface="Arial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031626" indent="-406325" algn="l" defTabSz="812650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44276" indent="-406325" algn="l" defTabSz="812650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26" indent="-406325" algn="l" defTabSz="812650" rtl="0" eaLnBrk="1" latinLnBrk="0" hangingPunct="1">
        <a:spcBef>
          <a:spcPct val="20000"/>
        </a:spcBef>
        <a:buFont typeface="Arial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46957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22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09487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690752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65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30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795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6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25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59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855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2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65416" y="8475135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l">
              <a:defRPr sz="1700">
                <a:solidFill>
                  <a:schemeClr val="bg1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1591860" y="3913483"/>
            <a:ext cx="13072284" cy="1153977"/>
          </a:xfrm>
          <a:prstGeom prst="rect">
            <a:avLst/>
          </a:prstGeom>
        </p:spPr>
        <p:txBody>
          <a:bodyPr vert="horz" lIns="162547" tIns="81273" rIns="162547" bIns="81273" rtlCol="0" anchor="ctr">
            <a:normAutofit/>
          </a:bodyPr>
          <a:lstStyle/>
          <a:p>
            <a:r>
              <a:rPr lang="en-US" dirty="0"/>
              <a:t>Subject Divider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11605912" y="8461655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6F608DB8-9692-5242-ABBC-2F0A48AC2060}" type="datetime1">
              <a:rPr lang="en-US" smtClean="0"/>
              <a:t>11/30/2018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0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5" r:id="rId3"/>
    <p:sldLayoutId id="2147483739" r:id="rId4"/>
    <p:sldLayoutId id="2147483740" r:id="rId5"/>
    <p:sldLayoutId id="2147483741" r:id="rId6"/>
    <p:sldLayoutId id="2147483742" r:id="rId7"/>
    <p:sldLayoutId id="2147483743" r:id="rId8"/>
  </p:sldLayoutIdLst>
  <p:hf hdr="0" ftr="0" dt="0"/>
  <p:txStyles>
    <p:titleStyle>
      <a:lvl1pPr algn="l" defTabSz="812650" rtl="0" eaLnBrk="1" latinLnBrk="0" hangingPunct="1">
        <a:spcBef>
          <a:spcPct val="0"/>
        </a:spcBef>
        <a:buNone/>
        <a:defRPr sz="4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09488" indent="-609488" algn="l" defTabSz="812650" rtl="0" eaLnBrk="1" latinLnBrk="0" hangingPunct="1">
        <a:spcBef>
          <a:spcPct val="20000"/>
        </a:spcBef>
        <a:buFont typeface="Arial"/>
        <a:buChar char="•"/>
        <a:defRPr sz="5699" kern="1200">
          <a:solidFill>
            <a:schemeClr val="tx1"/>
          </a:solidFill>
          <a:latin typeface="+mn-lt"/>
          <a:ea typeface="+mn-ea"/>
          <a:cs typeface="+mn-cs"/>
        </a:defRPr>
      </a:lvl1pPr>
      <a:lvl2pPr marL="1320558" indent="-507906" algn="l" defTabSz="812650" rtl="0" eaLnBrk="1" latinLnBrk="0" hangingPunct="1">
        <a:spcBef>
          <a:spcPct val="20000"/>
        </a:spcBef>
        <a:buFont typeface="Arial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031626" indent="-406325" algn="l" defTabSz="812650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44276" indent="-406325" algn="l" defTabSz="812650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26" indent="-406325" algn="l" defTabSz="812650" rtl="0" eaLnBrk="1" latinLnBrk="0" hangingPunct="1">
        <a:spcBef>
          <a:spcPct val="20000"/>
        </a:spcBef>
        <a:buFont typeface="Arial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46957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22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09487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690752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65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30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795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6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25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59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855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2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826570" y="7134684"/>
            <a:ext cx="6932240" cy="1070768"/>
          </a:xfrm>
        </p:spPr>
        <p:txBody>
          <a:bodyPr/>
          <a:lstStyle/>
          <a:p>
            <a:r>
              <a:rPr lang="en-US" dirty="0"/>
              <a:t>API Simulation</a:t>
            </a:r>
          </a:p>
          <a:p>
            <a:r>
              <a:rPr lang="en-US" dirty="0"/>
              <a:t>Muneer Ahmed J &amp; Sudhakar G</a:t>
            </a:r>
          </a:p>
        </p:txBody>
      </p:sp>
    </p:spTree>
    <p:extLst>
      <p:ext uri="{BB962C8B-B14F-4D97-AF65-F5344CB8AC3E}">
        <p14:creationId xmlns:p14="http://schemas.microsoft.com/office/powerpoint/2010/main" val="377009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z="2400" smtClean="0"/>
              <a:pPr/>
              <a:t>1</a:t>
            </a:fld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521" y="1912667"/>
            <a:ext cx="14403034" cy="4960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05" indent="-341305"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  <a:buBlip>
                <a:blip r:embed="rId3"/>
              </a:buBlip>
            </a:pPr>
            <a:r>
              <a:rPr lang="en-US" sz="2400" dirty="0"/>
              <a:t>Problem Statement</a:t>
            </a:r>
          </a:p>
          <a:p>
            <a:pPr marL="341305" indent="-341305"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  <a:buBlip>
                <a:blip r:embed="rId3"/>
              </a:buBlip>
            </a:pPr>
            <a:r>
              <a:rPr lang="en-US" sz="2400" dirty="0"/>
              <a:t>Objective of API Simulation</a:t>
            </a:r>
          </a:p>
          <a:p>
            <a:pPr marL="341305" indent="-341305"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  <a:buBlip>
                <a:blip r:embed="rId3"/>
              </a:buBlip>
            </a:pPr>
            <a:r>
              <a:rPr lang="en-US" sz="2400" dirty="0"/>
              <a:t>API Simulator Demo</a:t>
            </a:r>
          </a:p>
          <a:p>
            <a:pPr marL="341305" indent="-341305"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  <a:buBlip>
                <a:blip r:embed="rId3"/>
              </a:buBlip>
            </a:pPr>
            <a:r>
              <a:rPr lang="en-US" sz="2400" dirty="0"/>
              <a:t>WireMock Demo</a:t>
            </a:r>
          </a:p>
          <a:p>
            <a:pPr marL="341305" indent="-341305"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  <a:buBlip>
                <a:blip r:embed="rId3"/>
              </a:buBlip>
            </a:pPr>
            <a:endParaRPr lang="en-US" sz="2400" dirty="0"/>
          </a:p>
          <a:p>
            <a:pPr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</a:pPr>
            <a:endParaRPr lang="en-US" sz="2400" dirty="0"/>
          </a:p>
          <a:p>
            <a:pPr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364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z="2400" smtClean="0"/>
              <a:pPr/>
              <a:t>2</a:t>
            </a:fld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521" y="1912667"/>
            <a:ext cx="14403034" cy="609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</a:pPr>
            <a:r>
              <a:rPr lang="en-US" sz="2400" dirty="0"/>
              <a:t>As we extensively work on Microservices Architecture which helps developers to develop &amp; deploy services independently, but still there is a tight dependency between Front End &amp; Backend REST API’s as well as between Backend REST API’s and Other Third Party API’s.</a:t>
            </a:r>
          </a:p>
          <a:p>
            <a:pPr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</a:pPr>
            <a:r>
              <a:rPr lang="en-US" sz="2400" dirty="0"/>
              <a:t>For instance, let consider a situation where backend developers build a REST API which collects some data from front end &amp; post it to the third party API’s. Now these API's are dependent on third party API's &amp; only when those third API's are completed &amp; deployed, we shall be able to integrate &amp; test the App End to End.</a:t>
            </a:r>
          </a:p>
          <a:p>
            <a:pPr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</a:pPr>
            <a:r>
              <a:rPr lang="en-US" sz="2400" dirty="0"/>
              <a:t>Also in situations, where the third party API's have some fixed outages or when they have restrictions in number of free requests per month</a:t>
            </a:r>
          </a:p>
          <a:p>
            <a:pPr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74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z="2400" smtClean="0"/>
              <a:pPr/>
              <a:t>3</a:t>
            </a:fld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</a:pPr>
            <a:r>
              <a:rPr lang="en-US" sz="3600" dirty="0"/>
              <a:t>Objective of API Simulation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520" y="1912667"/>
            <a:ext cx="15228279" cy="551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05" indent="-341305"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  <a:buBlip>
                <a:blip r:embed="rId3"/>
              </a:buBlip>
            </a:pPr>
            <a:r>
              <a:rPr lang="en-US" sz="2400" dirty="0"/>
              <a:t>Removes the dependency between the API’s</a:t>
            </a:r>
          </a:p>
          <a:p>
            <a:pPr marL="341305" indent="-341305"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  <a:buBlip>
                <a:blip r:embed="rId3"/>
              </a:buBlip>
            </a:pPr>
            <a:r>
              <a:rPr lang="en-US" sz="2400" dirty="0"/>
              <a:t>Reduces the Idle time of developers </a:t>
            </a:r>
          </a:p>
          <a:p>
            <a:pPr marL="341305" indent="-341305"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  <a:buBlip>
                <a:blip r:embed="rId3"/>
              </a:buBlip>
            </a:pPr>
            <a:r>
              <a:rPr lang="en-US" sz="2400" dirty="0"/>
              <a:t>Independent of  API’s outages</a:t>
            </a:r>
          </a:p>
          <a:p>
            <a:pPr marL="341305" indent="-341305"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  <a:buBlip>
                <a:blip r:embed="rId3"/>
              </a:buBlip>
            </a:pPr>
            <a:r>
              <a:rPr lang="en-US" sz="2400" dirty="0"/>
              <a:t>Cost effective when the dependent API’s have limitations in the number of requests/day</a:t>
            </a:r>
          </a:p>
          <a:p>
            <a:pPr marL="341305" indent="-341305"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  <a:buBlip>
                <a:blip r:embed="rId3"/>
              </a:buBlip>
            </a:pPr>
            <a:r>
              <a:rPr lang="en-US" sz="2400" dirty="0"/>
              <a:t>Mock API’s are faster compared to real API’s &amp; provides elegant way of Mocking instead of hardcoding the response</a:t>
            </a:r>
          </a:p>
          <a:p>
            <a:pPr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</a:pPr>
            <a:endParaRPr lang="en-US" sz="2400" dirty="0"/>
          </a:p>
          <a:p>
            <a:pPr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508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99" dirty="0">
                <a:solidFill>
                  <a:srgbClr val="FFFFFF"/>
                </a:solidFill>
              </a:rPr>
              <a:t>API Simulator- Demo </a:t>
            </a:r>
          </a:p>
        </p:txBody>
      </p:sp>
    </p:spTree>
    <p:extLst>
      <p:ext uri="{BB962C8B-B14F-4D97-AF65-F5344CB8AC3E}">
        <p14:creationId xmlns:p14="http://schemas.microsoft.com/office/powerpoint/2010/main" val="330228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99" dirty="0">
                <a:solidFill>
                  <a:srgbClr val="FFFFFF"/>
                </a:solidFill>
              </a:rPr>
              <a:t>WireMock - Demo </a:t>
            </a:r>
          </a:p>
        </p:txBody>
      </p:sp>
    </p:spTree>
    <p:extLst>
      <p:ext uri="{BB962C8B-B14F-4D97-AF65-F5344CB8AC3E}">
        <p14:creationId xmlns:p14="http://schemas.microsoft.com/office/powerpoint/2010/main" val="408057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68018783"/>
      </p:ext>
    </p:extLst>
  </p:cSld>
  <p:clrMapOvr>
    <a:masterClrMapping/>
  </p:clrMapOvr>
</p:sld>
</file>

<file path=ppt/theme/theme1.xml><?xml version="1.0" encoding="utf-8"?>
<a:theme xmlns:a="http://schemas.openxmlformats.org/drawingml/2006/main" name="Flex_Template">
  <a:themeElements>
    <a:clrScheme name="Custom 2">
      <a:dk1>
        <a:srgbClr val="777779"/>
      </a:dk1>
      <a:lt1>
        <a:srgbClr val="009ADD"/>
      </a:lt1>
      <a:dk2>
        <a:srgbClr val="000000"/>
      </a:dk2>
      <a:lt2>
        <a:srgbClr val="FFFFFF"/>
      </a:lt2>
      <a:accent1>
        <a:srgbClr val="005486"/>
      </a:accent1>
      <a:accent2>
        <a:srgbClr val="9E1B64"/>
      </a:accent2>
      <a:accent3>
        <a:srgbClr val="D03238"/>
      </a:accent3>
      <a:accent4>
        <a:srgbClr val="F58021"/>
      </a:accent4>
      <a:accent5>
        <a:srgbClr val="F9C20A"/>
      </a:accent5>
      <a:accent6>
        <a:srgbClr val="82BC00"/>
      </a:accent6>
      <a:hlink>
        <a:srgbClr val="777779"/>
      </a:hlink>
      <a:folHlink>
        <a:srgbClr val="6A47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lex_Template.pptx" id="{05664F35-B0EE-45C0-9F97-B0914ACEBB1D}" vid="{2AC56768-C116-4527-8B76-648CAB9553CF}"/>
    </a:ext>
  </a:extLst>
</a:theme>
</file>

<file path=ppt/theme/theme2.xml><?xml version="1.0" encoding="utf-8"?>
<a:theme xmlns:a="http://schemas.openxmlformats.org/drawingml/2006/main" name="1_Flex_template_3.0">
  <a:themeElements>
    <a:clrScheme name="Custom 2">
      <a:dk1>
        <a:srgbClr val="777779"/>
      </a:dk1>
      <a:lt1>
        <a:srgbClr val="009ADD"/>
      </a:lt1>
      <a:dk2>
        <a:srgbClr val="000000"/>
      </a:dk2>
      <a:lt2>
        <a:srgbClr val="FFFFFF"/>
      </a:lt2>
      <a:accent1>
        <a:srgbClr val="005486"/>
      </a:accent1>
      <a:accent2>
        <a:srgbClr val="9E1B64"/>
      </a:accent2>
      <a:accent3>
        <a:srgbClr val="D03238"/>
      </a:accent3>
      <a:accent4>
        <a:srgbClr val="F58021"/>
      </a:accent4>
      <a:accent5>
        <a:srgbClr val="F9C20A"/>
      </a:accent5>
      <a:accent6>
        <a:srgbClr val="82BC00"/>
      </a:accent6>
      <a:hlink>
        <a:srgbClr val="777779"/>
      </a:hlink>
      <a:folHlink>
        <a:srgbClr val="6A47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lex_Template.pptx" id="{05664F35-B0EE-45C0-9F97-B0914ACEBB1D}" vid="{DA1DF668-EEED-4BA6-AE39-A5683F28F8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1B55B74BC28C4AAB8A748D434E7586" ma:contentTypeVersion="11" ma:contentTypeDescription="Create a new document." ma:contentTypeScope="" ma:versionID="cdcdc0209da65e4dfbb7e29175c48a50">
  <xsd:schema xmlns:xsd="http://www.w3.org/2001/XMLSchema" xmlns:xs="http://www.w3.org/2001/XMLSchema" xmlns:p="http://schemas.microsoft.com/office/2006/metadata/properties" xmlns:ns2="d1292352-6e3d-45d8-96f8-493df860d6cb" xmlns:ns3="b859ad87-2a6b-46ad-9ed0-cd38fa569b74" targetNamespace="http://schemas.microsoft.com/office/2006/metadata/properties" ma:root="true" ma:fieldsID="a69d72573af8e6dea0381ac23765f686" ns2:_="" ns3:_="">
    <xsd:import namespace="d1292352-6e3d-45d8-96f8-493df860d6cb"/>
    <xsd:import namespace="b859ad87-2a6b-46ad-9ed0-cd38fa569b7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92352-6e3d-45d8-96f8-493df860d6c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9ad87-2a6b-46ad-9ed0-cd38fa569b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ED214D-ED08-45AF-AA9C-97030C932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292352-6e3d-45d8-96f8-493df860d6cb"/>
    <ds:schemaRef ds:uri="b859ad87-2a6b-46ad-9ed0-cd38fa569b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94F249-80EF-4743-9B6A-405EB3389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C509FA-993C-4490-BF5C-29B417E92CFC}">
  <ds:schemaRefs>
    <ds:schemaRef ds:uri="http://purl.org/dc/elements/1.1/"/>
    <ds:schemaRef ds:uri="http://purl.org/dc/terms/"/>
    <ds:schemaRef ds:uri="d1292352-6e3d-45d8-96f8-493df860d6cb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b859ad87-2a6b-46ad-9ed0-cd38fa569b74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Flex_Template</Template>
  <TotalTime>7314</TotalTime>
  <Words>228</Words>
  <Application>Microsoft Office PowerPoint</Application>
  <PresentationFormat>Custom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Flex_Template</vt:lpstr>
      <vt:lpstr>1_Flex_template_3.0</vt:lpstr>
      <vt:lpstr>PowerPoint Presentation</vt:lpstr>
      <vt:lpstr>Agenda</vt:lpstr>
      <vt:lpstr>Problem Statement</vt:lpstr>
      <vt:lpstr>Objective of API Simulation</vt:lpstr>
      <vt:lpstr>API Simulator- Demo </vt:lpstr>
      <vt:lpstr>WireMock - Demo </vt:lpstr>
      <vt:lpstr>Thank you!</vt:lpstr>
    </vt:vector>
  </TitlesOfParts>
  <Company>Flextronics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Hofer</dc:creator>
  <cp:lastModifiedBy>Muneer J</cp:lastModifiedBy>
  <cp:revision>827</cp:revision>
  <dcterms:created xsi:type="dcterms:W3CDTF">2016-09-27T08:56:32Z</dcterms:created>
  <dcterms:modified xsi:type="dcterms:W3CDTF">2018-11-30T03:59:10Z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0x010100731B55B74BC28C4AAB8A748D434E7586</vt:lpwstr>
  </property>
</Properties>
</file>