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21" r:id="rId4"/>
    <p:sldMasterId id="2147483736" r:id="rId5"/>
  </p:sldMasterIdLst>
  <p:notesMasterIdLst>
    <p:notesMasterId r:id="rId18"/>
  </p:notesMasterIdLst>
  <p:sldIdLst>
    <p:sldId id="256" r:id="rId6"/>
    <p:sldId id="275" r:id="rId7"/>
    <p:sldId id="315" r:id="rId8"/>
    <p:sldId id="316" r:id="rId9"/>
    <p:sldId id="301" r:id="rId10"/>
    <p:sldId id="303" r:id="rId11"/>
    <p:sldId id="304" r:id="rId12"/>
    <p:sldId id="296" r:id="rId13"/>
    <p:sldId id="302" r:id="rId14"/>
    <p:sldId id="318" r:id="rId15"/>
    <p:sldId id="317" r:id="rId16"/>
    <p:sldId id="261" r:id="rId17"/>
  </p:sldIdLst>
  <p:sldSz cx="16256000" cy="9144000"/>
  <p:notesSz cx="7010400" cy="9296400"/>
  <p:defaultTextStyle>
    <a:defPPr>
      <a:defRPr lang="en-US"/>
    </a:defPPr>
    <a:lvl1pPr marL="0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25448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50896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76343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01788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27234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52684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078128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03577" algn="l" defTabSz="1450896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rag Kumar" initials="AK" lastIdx="1" clrIdx="0">
    <p:extLst>
      <p:ext uri="{19B8F6BF-5375-455C-9EA6-DF929625EA0E}">
        <p15:presenceInfo xmlns:p15="http://schemas.microsoft.com/office/powerpoint/2012/main" userId="S-1-5-21-484763869-2052111302-1801674531-7220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3" autoAdjust="0"/>
    <p:restoredTop sz="81447" autoAdjust="0"/>
  </p:normalViewPr>
  <p:slideViewPr>
    <p:cSldViewPr snapToGrid="0" snapToObjects="1">
      <p:cViewPr varScale="1">
        <p:scale>
          <a:sx n="44" d="100"/>
          <a:sy n="44" d="100"/>
        </p:scale>
        <p:origin x="1554" y="3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26D60-CCD3-424E-A25C-768029D4335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8D62C-AD83-4119-9207-13E907C7F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D62C-AD83-4119-9207-13E907C7FCC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9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D62C-AD83-4119-9207-13E907C7FC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65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D62C-AD83-4119-9207-13E907C7FC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4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D62C-AD83-4119-9207-13E907C7FC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98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D62C-AD83-4119-9207-13E907C7FC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72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8D62C-AD83-4119-9207-13E907C7FC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4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165199" y="8181219"/>
            <a:ext cx="3793066" cy="358740"/>
          </a:xfrm>
        </p:spPr>
        <p:txBody>
          <a:bodyPr/>
          <a:lstStyle>
            <a:lvl1pPr algn="l">
              <a:defRPr sz="2100"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5201" y="8525655"/>
            <a:ext cx="2795344" cy="425743"/>
          </a:xfrm>
          <a:prstGeom prst="rect">
            <a:avLst/>
          </a:prstGeom>
          <a:noFill/>
        </p:spPr>
        <p:txBody>
          <a:bodyPr wrap="square" lIns="162531" tIns="81265" rIns="162531" bIns="81265" rtlCol="0">
            <a:spAutoFit/>
          </a:bodyPr>
          <a:lstStyle/>
          <a:p>
            <a:r>
              <a:rPr lang="en-US" sz="1700" b="1" spc="52" dirty="0">
                <a:solidFill>
                  <a:srgbClr val="FFFFFF"/>
                </a:solidFill>
                <a:latin typeface="+mj-lt"/>
              </a:rPr>
              <a:t>CONFIDENTIAL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984603" y="6822624"/>
            <a:ext cx="7429431" cy="1070768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 Presentation Title That Can Go On Two Lines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851445" y="7911752"/>
            <a:ext cx="3562587" cy="620053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9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851445" y="8531803"/>
            <a:ext cx="3562587" cy="41616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6922006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gn Of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0730" y="6431396"/>
            <a:ext cx="15664912" cy="1153977"/>
          </a:xfrm>
          <a:effectLst/>
        </p:spPr>
        <p:txBody>
          <a:bodyPr>
            <a:normAutofit/>
          </a:bodyPr>
          <a:lstStyle>
            <a:lvl1pPr algn="ctr">
              <a:defRPr sz="4600" baseline="0"/>
            </a:lvl1pPr>
          </a:lstStyle>
          <a:p>
            <a:r>
              <a:rPr lang="en-US" dirty="0"/>
              <a:t>Sign-Off Text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432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165199" y="8181219"/>
            <a:ext cx="3793066" cy="358740"/>
          </a:xfrm>
        </p:spPr>
        <p:txBody>
          <a:bodyPr/>
          <a:lstStyle>
            <a:lvl1pPr algn="l">
              <a:defRPr sz="2100"/>
            </a:lvl1pPr>
          </a:lstStyle>
          <a:p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984603" y="6822624"/>
            <a:ext cx="7429431" cy="1070768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spc="0" baseline="0">
                <a:solidFill>
                  <a:schemeClr val="tx1"/>
                </a:solidFill>
              </a:defRPr>
            </a:lvl1pPr>
          </a:lstStyle>
          <a:p>
            <a:pPr marL="0" marR="0" lvl="0" indent="0" algn="r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 Presentation Title That Can Go On Two Lines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851445" y="7911752"/>
            <a:ext cx="3562587" cy="620053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851445" y="8531803"/>
            <a:ext cx="3562587" cy="41616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2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6820087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  <a:latin typeface="+mn-lt"/>
              </a:defRPr>
            </a:lvl1pPr>
          </a:lstStyle>
          <a:p>
            <a:fld id="{C48D9196-7146-4672-A4BA-DB29036C6B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  <a:latin typeface="+mj-lt"/>
              </a:defRPr>
            </a:lvl1pPr>
          </a:lstStyle>
          <a:p>
            <a:r>
              <a:rPr lang="en-US" dirty="0"/>
              <a:t>Subject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9922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 Slide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  <a:latin typeface="+mn-lt"/>
              </a:defRPr>
            </a:lvl1pPr>
          </a:lstStyle>
          <a:p>
            <a:fld id="{C48D9196-7146-4672-A4BA-DB29036C6B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  <a:latin typeface="+mj-lt"/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16522" y="1629364"/>
            <a:ext cx="15623389" cy="829104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16522" y="2458471"/>
            <a:ext cx="15623389" cy="1421567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b="1">
                <a:solidFill>
                  <a:srgbClr val="787878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Decima</a:t>
            </a:r>
            <a:r>
              <a:rPr lang="en-US" dirty="0"/>
              <a:t> </a:t>
            </a:r>
            <a:r>
              <a:rPr lang="en-US" dirty="0" err="1"/>
              <a:t>eodem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typi</a:t>
            </a:r>
            <a:r>
              <a:rPr lang="en-US" dirty="0"/>
              <a:t>,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91" y="4139261"/>
            <a:ext cx="10897541" cy="415525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5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4399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Content White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  <a:latin typeface="+mn-lt"/>
              </a:defRPr>
            </a:lvl1pPr>
          </a:lstStyle>
          <a:p>
            <a:fld id="{C48D9196-7146-4672-A4BA-DB29036C6B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92" y="2615261"/>
            <a:ext cx="7285097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5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26" y="1629364"/>
            <a:ext cx="72846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  <a:latin typeface="+mj-lt"/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8116418" y="1629365"/>
            <a:ext cx="7808149" cy="6397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>
                <a:latin typeface="+mn-lt"/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522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lunm Bullet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  <a:latin typeface="+mn-lt"/>
              </a:defRPr>
            </a:lvl1pPr>
          </a:lstStyle>
          <a:p>
            <a:fld id="{C48D9196-7146-4672-A4BA-DB29036C6B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89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1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25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  <a:latin typeface="+mj-lt"/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301336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1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301770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06122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1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306556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91369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1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2291802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3112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lunm Bullet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  <a:latin typeface="+mn-lt"/>
              </a:defRPr>
            </a:lvl1pPr>
          </a:lstStyle>
          <a:p>
            <a:fld id="{C48D9196-7146-4672-A4BA-DB29036C6B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91" y="2615261"/>
            <a:ext cx="501710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4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68" y="1629364"/>
            <a:ext cx="50168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  <a:latin typeface="+mj-lt"/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629754" y="2615261"/>
            <a:ext cx="501710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4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5630228" y="1629364"/>
            <a:ext cx="50168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923882" y="2615261"/>
            <a:ext cx="501710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4"/>
              </a:buBlip>
              <a:defRPr sz="2400">
                <a:solidFill>
                  <a:srgbClr val="787878"/>
                </a:solidFill>
                <a:latin typeface="+mn-lt"/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  <a:latin typeface="+mn-lt"/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924358" y="1629364"/>
            <a:ext cx="50168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  <a:latin typeface="+mn-lt"/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8189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0" y="3913483"/>
            <a:ext cx="15664912" cy="1153977"/>
          </a:xfrm>
          <a:effectLst/>
        </p:spPr>
        <p:txBody>
          <a:bodyPr>
            <a:normAutofit/>
          </a:bodyPr>
          <a:lstStyle>
            <a:lvl1pPr>
              <a:defRPr sz="4600">
                <a:latin typeface="+mj-lt"/>
              </a:defRPr>
            </a:lvl1pPr>
          </a:lstStyle>
          <a:p>
            <a:r>
              <a:rPr lang="en-US" dirty="0"/>
              <a:t>Subject Divider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4603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gn Of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0" y="6749449"/>
            <a:ext cx="15664912" cy="1153977"/>
          </a:xfrm>
          <a:effectLst/>
        </p:spPr>
        <p:txBody>
          <a:bodyPr>
            <a:normAutofit/>
          </a:bodyPr>
          <a:lstStyle>
            <a:lvl1pPr algn="ctr">
              <a:defRPr sz="4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Sign-Off Text</a:t>
            </a:r>
          </a:p>
        </p:txBody>
      </p:sp>
    </p:spTree>
    <p:extLst>
      <p:ext uri="{BB962C8B-B14F-4D97-AF65-F5344CB8AC3E}">
        <p14:creationId xmlns:p14="http://schemas.microsoft.com/office/powerpoint/2010/main" val="44122666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 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>
          <a:xfrm>
            <a:off x="165199" y="8181219"/>
            <a:ext cx="3793066" cy="358740"/>
          </a:xfrm>
        </p:spPr>
        <p:txBody>
          <a:bodyPr/>
          <a:lstStyle>
            <a:lvl1pPr algn="l">
              <a:defRPr sz="2100"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5201" y="8525655"/>
            <a:ext cx="2795344" cy="425743"/>
          </a:xfrm>
          <a:prstGeom prst="rect">
            <a:avLst/>
          </a:prstGeom>
          <a:noFill/>
        </p:spPr>
        <p:txBody>
          <a:bodyPr wrap="square" lIns="162531" tIns="81265" rIns="162531" bIns="81265" rtlCol="0">
            <a:spAutoFit/>
          </a:bodyPr>
          <a:lstStyle/>
          <a:p>
            <a:r>
              <a:rPr lang="en-US" sz="1700" b="1" spc="52" dirty="0">
                <a:solidFill>
                  <a:srgbClr val="FFFFFF"/>
                </a:solidFill>
                <a:latin typeface="+mj-lt"/>
              </a:rPr>
              <a:t>CONFIDENTIAL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984603" y="6235249"/>
            <a:ext cx="7429431" cy="1070768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 Presentation Title That Can Go On Two Lines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851445" y="7324377"/>
            <a:ext cx="3562587" cy="620053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9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1851445" y="7944428"/>
            <a:ext cx="3562587" cy="41616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12802" y="4205115"/>
            <a:ext cx="14630400" cy="815756"/>
          </a:xfrm>
          <a:prstGeom prst="rect">
            <a:avLst/>
          </a:prstGeom>
        </p:spPr>
        <p:txBody>
          <a:bodyPr vert="horz">
            <a:noAutofit/>
          </a:bodyPr>
          <a:lstStyle>
            <a:lvl1pPr algn="ctr">
              <a:defRPr sz="5699" b="1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21206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6000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412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6000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16522" y="1629364"/>
            <a:ext cx="15623389" cy="829104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16522" y="2458471"/>
            <a:ext cx="15623389" cy="1421567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500" b="1">
                <a:solidFill>
                  <a:srgbClr val="787878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Ut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Decima</a:t>
            </a:r>
            <a:r>
              <a:rPr lang="en-US" dirty="0"/>
              <a:t> </a:t>
            </a:r>
            <a:r>
              <a:rPr lang="en-US" dirty="0" err="1"/>
              <a:t>eodem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typi</a:t>
            </a:r>
            <a:r>
              <a:rPr lang="en-US" dirty="0"/>
              <a:t>,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91" y="4139261"/>
            <a:ext cx="10897541" cy="4155253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5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85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Content 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6000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92" y="2615261"/>
            <a:ext cx="7285097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5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26" y="1629364"/>
            <a:ext cx="72846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8116418" y="1629365"/>
            <a:ext cx="7808149" cy="6397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610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92" y="2615261"/>
            <a:ext cx="7285097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500">
                <a:solidFill>
                  <a:srgbClr val="FFFFFF"/>
                </a:solidFill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FFFFFF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26" y="1629364"/>
            <a:ext cx="7284663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chemeClr val="bg1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9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8116418" y="1629365"/>
            <a:ext cx="7808149" cy="63976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097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lunm Bul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6000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89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25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301336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301770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06122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306556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91369" y="2615261"/>
            <a:ext cx="3649623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1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17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2291802" y="1629364"/>
            <a:ext cx="36494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965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lunm Bul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BACKGROUND_divider 01 copy copy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6256000" cy="1462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009ADD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6091" y="2615261"/>
            <a:ext cx="501710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4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16568" y="1629364"/>
            <a:ext cx="50168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6" name="Title 10"/>
          <p:cNvSpPr>
            <a:spLocks noGrp="1"/>
          </p:cNvSpPr>
          <p:nvPr>
            <p:ph type="title" hasCustomPrompt="1"/>
          </p:nvPr>
        </p:nvSpPr>
        <p:spPr>
          <a:xfrm>
            <a:off x="316521" y="366893"/>
            <a:ext cx="15622958" cy="837259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4000" b="1">
                <a:solidFill>
                  <a:srgbClr val="009BDE"/>
                </a:solidFill>
              </a:defRPr>
            </a:lvl1pPr>
          </a:lstStyle>
          <a:p>
            <a:r>
              <a:rPr lang="en-US" dirty="0"/>
              <a:t>Subject Title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629754" y="2615261"/>
            <a:ext cx="501710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4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5630228" y="1629364"/>
            <a:ext cx="50168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923882" y="2615261"/>
            <a:ext cx="5017108" cy="5411141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455084" indent="-455084">
              <a:spcAft>
                <a:spcPts val="1067"/>
              </a:spcAft>
              <a:buSzPct val="90000"/>
              <a:buFontTx/>
              <a:buBlip>
                <a:blip r:embed="rId3"/>
              </a:buBlip>
              <a:defRPr sz="2400">
                <a:solidFill>
                  <a:srgbClr val="787878"/>
                </a:solidFill>
              </a:defRPr>
            </a:lvl1pPr>
            <a:lvl2pPr marL="1056445" indent="-503843">
              <a:spcAft>
                <a:spcPts val="1067"/>
              </a:spcAft>
              <a:defRPr sz="2100">
                <a:solidFill>
                  <a:srgbClr val="787878"/>
                </a:solidFill>
              </a:defRPr>
            </a:lvl2pPr>
            <a:lvl3pPr>
              <a:defRPr sz="2100">
                <a:solidFill>
                  <a:srgbClr val="787878"/>
                </a:solidFill>
              </a:defRPr>
            </a:lvl3pPr>
            <a:lvl4pPr>
              <a:defRPr sz="2100">
                <a:solidFill>
                  <a:srgbClr val="787878"/>
                </a:solidFill>
              </a:defRPr>
            </a:lvl4pPr>
            <a:lvl5pPr>
              <a:defRPr sz="2100"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delores</a:t>
            </a:r>
            <a:r>
              <a:rPr lang="en-US" dirty="0"/>
              <a:t> eta </a:t>
            </a:r>
            <a:r>
              <a:rPr lang="en-US" dirty="0" err="1"/>
              <a:t>commecturere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verdure aurora</a:t>
            </a:r>
          </a:p>
          <a:p>
            <a:pPr lvl="1"/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; in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qui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nobis</a:t>
            </a:r>
            <a:r>
              <a:rPr lang="en-US" dirty="0"/>
              <a:t> </a:t>
            </a:r>
            <a:r>
              <a:rPr lang="en-US" dirty="0" err="1"/>
              <a:t>videntur</a:t>
            </a:r>
            <a:r>
              <a:rPr lang="en-US" dirty="0"/>
              <a:t> </a:t>
            </a:r>
            <a:r>
              <a:rPr lang="en-US" dirty="0" err="1"/>
              <a:t>parum</a:t>
            </a:r>
            <a:r>
              <a:rPr lang="en-US" dirty="0"/>
              <a:t> </a:t>
            </a:r>
            <a:r>
              <a:rPr lang="en-US" dirty="0" err="1"/>
              <a:t>clari</a:t>
            </a:r>
            <a:r>
              <a:rPr lang="en-US" dirty="0"/>
              <a:t> </a:t>
            </a:r>
            <a:r>
              <a:rPr lang="en-US" dirty="0" err="1"/>
              <a:t>fiant</a:t>
            </a:r>
            <a:r>
              <a:rPr lang="en-US" dirty="0"/>
              <a:t> </a:t>
            </a:r>
            <a:r>
              <a:rPr lang="en-US" dirty="0" err="1"/>
              <a:t>sollemnes</a:t>
            </a:r>
            <a:r>
              <a:rPr lang="en-US" dirty="0"/>
              <a:t> in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924358" y="1629364"/>
            <a:ext cx="5016807" cy="829104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marR="0" indent="0" algn="l" defTabSz="8126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>
                <a:solidFill>
                  <a:srgbClr val="005486"/>
                </a:solidFill>
              </a:defRPr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039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520" y="3913483"/>
            <a:ext cx="15664912" cy="1153977"/>
          </a:xfrm>
          <a:effectLst/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dirty="0"/>
              <a:t>Subject Divider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16522" y="8475135"/>
            <a:ext cx="3793066" cy="4882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34" y="8495047"/>
            <a:ext cx="951566" cy="38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724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8.jp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65416" y="8475135"/>
            <a:ext cx="3793066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l">
              <a:defRPr sz="1700">
                <a:solidFill>
                  <a:schemeClr val="bg1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1591860" y="3913483"/>
            <a:ext cx="13072284" cy="1153977"/>
          </a:xfrm>
          <a:prstGeom prst="rect">
            <a:avLst/>
          </a:prstGeom>
        </p:spPr>
        <p:txBody>
          <a:bodyPr vert="horz" lIns="162547" tIns="81273" rIns="162547" bIns="81273" rtlCol="0" anchor="ctr">
            <a:normAutofit/>
          </a:bodyPr>
          <a:lstStyle/>
          <a:p>
            <a:r>
              <a:rPr lang="en-US" dirty="0"/>
              <a:t>Subject Divider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>
          <a:xfrm>
            <a:off x="11605912" y="8461655"/>
            <a:ext cx="3793066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6F608DB8-9692-5242-ABBC-2F0A48AC2060}" type="datetime1">
              <a:rPr lang="en-US" smtClean="0"/>
              <a:t>12/21/2018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34" r:id="rId2"/>
    <p:sldLayoutId id="2147483724" r:id="rId3"/>
    <p:sldLayoutId id="2147483744" r:id="rId4"/>
    <p:sldLayoutId id="2147483725" r:id="rId5"/>
    <p:sldLayoutId id="2147483735" r:id="rId6"/>
    <p:sldLayoutId id="2147483732" r:id="rId7"/>
    <p:sldLayoutId id="2147483733" r:id="rId8"/>
    <p:sldLayoutId id="2147483728" r:id="rId9"/>
    <p:sldLayoutId id="2147483729" r:id="rId10"/>
  </p:sldLayoutIdLst>
  <p:hf hdr="0" ftr="0" dt="0"/>
  <p:txStyles>
    <p:titleStyle>
      <a:lvl1pPr algn="l" defTabSz="812650" rtl="0" eaLnBrk="1" latinLnBrk="0" hangingPunct="1">
        <a:spcBef>
          <a:spcPct val="0"/>
        </a:spcBef>
        <a:buNone/>
        <a:defRPr sz="4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09488" indent="-609488" algn="l" defTabSz="812650" rtl="0" eaLnBrk="1" latinLnBrk="0" hangingPunct="1">
        <a:spcBef>
          <a:spcPct val="20000"/>
        </a:spcBef>
        <a:buFont typeface="Arial"/>
        <a:buChar char="•"/>
        <a:defRPr sz="5699" kern="1200">
          <a:solidFill>
            <a:schemeClr val="tx1"/>
          </a:solidFill>
          <a:latin typeface="+mn-lt"/>
          <a:ea typeface="+mn-ea"/>
          <a:cs typeface="+mn-cs"/>
        </a:defRPr>
      </a:lvl1pPr>
      <a:lvl2pPr marL="1320558" indent="-507906" algn="l" defTabSz="812650" rtl="0" eaLnBrk="1" latinLnBrk="0" hangingPunct="1">
        <a:spcBef>
          <a:spcPct val="20000"/>
        </a:spcBef>
        <a:buFont typeface="Arial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031626" indent="-406325" algn="l" defTabSz="812650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44276" indent="-406325" algn="l" defTabSz="812650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26" indent="-406325" algn="l" defTabSz="812650" rtl="0" eaLnBrk="1" latinLnBrk="0" hangingPunct="1">
        <a:spcBef>
          <a:spcPct val="20000"/>
        </a:spcBef>
        <a:buFont typeface="Arial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46957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22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09487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690752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65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30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795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6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25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59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855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2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65416" y="8475135"/>
            <a:ext cx="3793066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l">
              <a:defRPr sz="1700">
                <a:solidFill>
                  <a:schemeClr val="bg1"/>
                </a:solidFill>
              </a:defRPr>
            </a:lvl1pPr>
          </a:lstStyle>
          <a:p>
            <a:fld id="{C48D9196-7146-4672-A4BA-DB29036C6B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</p:nvPr>
        </p:nvSpPr>
        <p:spPr>
          <a:xfrm>
            <a:off x="1591860" y="3913483"/>
            <a:ext cx="13072284" cy="1153977"/>
          </a:xfrm>
          <a:prstGeom prst="rect">
            <a:avLst/>
          </a:prstGeom>
        </p:spPr>
        <p:txBody>
          <a:bodyPr vert="horz" lIns="162547" tIns="81273" rIns="162547" bIns="81273" rtlCol="0" anchor="ctr">
            <a:normAutofit/>
          </a:bodyPr>
          <a:lstStyle/>
          <a:p>
            <a:r>
              <a:rPr lang="en-US" dirty="0"/>
              <a:t>Subject Divider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>
          <a:xfrm>
            <a:off x="11605912" y="8461655"/>
            <a:ext cx="3793066" cy="488244"/>
          </a:xfrm>
          <a:prstGeom prst="rect">
            <a:avLst/>
          </a:prstGeom>
        </p:spPr>
        <p:txBody>
          <a:bodyPr vert="horz" lIns="162547" tIns="81273" rIns="162547" bIns="81273" rtlCol="0" anchor="ctr"/>
          <a:lstStyle>
            <a:lvl1pPr algn="r">
              <a:defRPr sz="2100">
                <a:solidFill>
                  <a:schemeClr val="bg1"/>
                </a:solidFill>
              </a:defRPr>
            </a:lvl1pPr>
          </a:lstStyle>
          <a:p>
            <a:fld id="{6F608DB8-9692-5242-ABBC-2F0A48AC2060}" type="datetime1">
              <a:rPr lang="en-US" smtClean="0"/>
              <a:t>12/21/2018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0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5" r:id="rId3"/>
    <p:sldLayoutId id="2147483739" r:id="rId4"/>
    <p:sldLayoutId id="2147483740" r:id="rId5"/>
    <p:sldLayoutId id="2147483741" r:id="rId6"/>
    <p:sldLayoutId id="2147483742" r:id="rId7"/>
    <p:sldLayoutId id="2147483743" r:id="rId8"/>
  </p:sldLayoutIdLst>
  <p:hf hdr="0" ftr="0" dt="0"/>
  <p:txStyles>
    <p:titleStyle>
      <a:lvl1pPr algn="l" defTabSz="812650" rtl="0" eaLnBrk="1" latinLnBrk="0" hangingPunct="1">
        <a:spcBef>
          <a:spcPct val="0"/>
        </a:spcBef>
        <a:buNone/>
        <a:defRPr sz="4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09488" indent="-609488" algn="l" defTabSz="812650" rtl="0" eaLnBrk="1" latinLnBrk="0" hangingPunct="1">
        <a:spcBef>
          <a:spcPct val="20000"/>
        </a:spcBef>
        <a:buFont typeface="Arial"/>
        <a:buChar char="•"/>
        <a:defRPr sz="5699" kern="1200">
          <a:solidFill>
            <a:schemeClr val="tx1"/>
          </a:solidFill>
          <a:latin typeface="+mn-lt"/>
          <a:ea typeface="+mn-ea"/>
          <a:cs typeface="+mn-cs"/>
        </a:defRPr>
      </a:lvl1pPr>
      <a:lvl2pPr marL="1320558" indent="-507906" algn="l" defTabSz="812650" rtl="0" eaLnBrk="1" latinLnBrk="0" hangingPunct="1">
        <a:spcBef>
          <a:spcPct val="20000"/>
        </a:spcBef>
        <a:buFont typeface="Arial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031626" indent="-406325" algn="l" defTabSz="812650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44276" indent="-406325" algn="l" defTabSz="812650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26" indent="-406325" algn="l" defTabSz="812650" rtl="0" eaLnBrk="1" latinLnBrk="0" hangingPunct="1">
        <a:spcBef>
          <a:spcPct val="20000"/>
        </a:spcBef>
        <a:buFont typeface="Arial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46957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22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09487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6907526" indent="-406325" algn="l" defTabSz="812650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65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30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7950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06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25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59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855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1202" algn="l" defTabSz="81265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826570" y="7134684"/>
            <a:ext cx="6932240" cy="1070768"/>
          </a:xfrm>
        </p:spPr>
        <p:txBody>
          <a:bodyPr/>
          <a:lstStyle/>
          <a:p>
            <a:r>
              <a:rPr lang="en-US" dirty="0"/>
              <a:t>DevOps Documentation</a:t>
            </a:r>
          </a:p>
          <a:p>
            <a:r>
              <a:rPr lang="en-US" dirty="0"/>
              <a:t>Muneer Ahmed J</a:t>
            </a:r>
          </a:p>
        </p:txBody>
      </p:sp>
    </p:spTree>
    <p:extLst>
      <p:ext uri="{BB962C8B-B14F-4D97-AF65-F5344CB8AC3E}">
        <p14:creationId xmlns:p14="http://schemas.microsoft.com/office/powerpoint/2010/main" val="3770093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52A3B8-0F8D-4683-B4A4-972BF58A4C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6A825-81EF-427B-9037-BE1900FC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4CD69-C120-434F-849B-75C42FA10F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FB000-F39A-49CC-B16D-CDAF5A295B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6D9031-59B3-4EC0-AB5C-5621448227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6091" y="1629364"/>
            <a:ext cx="15622958" cy="751463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    </a:t>
            </a:r>
            <a:endParaRPr lang="en-US" sz="2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5DD221-A2B7-4BF3-ABA7-0A5EB8BB9BEE}"/>
              </a:ext>
            </a:extLst>
          </p:cNvPr>
          <p:cNvSpPr/>
          <p:nvPr/>
        </p:nvSpPr>
        <p:spPr>
          <a:xfrm>
            <a:off x="1021213" y="2535278"/>
            <a:ext cx="2674486" cy="82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BUILD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86524D-6B2E-4B3C-9157-4EB5C2B06AE5}"/>
              </a:ext>
            </a:extLst>
          </p:cNvPr>
          <p:cNvSpPr/>
          <p:nvPr/>
        </p:nvSpPr>
        <p:spPr>
          <a:xfrm>
            <a:off x="6150020" y="2535278"/>
            <a:ext cx="2368282" cy="82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DEV_DEPLOY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5131B-233E-4472-81FC-E0618480DD3C}"/>
              </a:ext>
            </a:extLst>
          </p:cNvPr>
          <p:cNvSpPr/>
          <p:nvPr/>
        </p:nvSpPr>
        <p:spPr>
          <a:xfrm>
            <a:off x="10407204" y="2592477"/>
            <a:ext cx="3244583" cy="829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EXECUTE_SELENIUM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1EACC6-0438-4AD2-8901-1431D292740E}"/>
              </a:ext>
            </a:extLst>
          </p:cNvPr>
          <p:cNvSpPr/>
          <p:nvPr/>
        </p:nvSpPr>
        <p:spPr>
          <a:xfrm>
            <a:off x="10407204" y="5144261"/>
            <a:ext cx="3244583" cy="9797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QA_PROMOTION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C2759B-D8EE-4660-9D8E-600792ECAAAA}"/>
              </a:ext>
            </a:extLst>
          </p:cNvPr>
          <p:cNvSpPr/>
          <p:nvPr/>
        </p:nvSpPr>
        <p:spPr>
          <a:xfrm>
            <a:off x="6150020" y="5144260"/>
            <a:ext cx="2368282" cy="945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QA_DEPLPOY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062B47-ABA1-4B69-A976-CA401FAD01DC}"/>
              </a:ext>
            </a:extLst>
          </p:cNvPr>
          <p:cNvSpPr/>
          <p:nvPr/>
        </p:nvSpPr>
        <p:spPr>
          <a:xfrm>
            <a:off x="1018723" y="5140927"/>
            <a:ext cx="2675731" cy="945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PROD_PROMOTION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54878-2C58-4242-9D6A-1678D2AA8E73}"/>
              </a:ext>
            </a:extLst>
          </p:cNvPr>
          <p:cNvSpPr/>
          <p:nvPr/>
        </p:nvSpPr>
        <p:spPr>
          <a:xfrm>
            <a:off x="1019968" y="7053565"/>
            <a:ext cx="2675731" cy="945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PROD_DEPLOY</a:t>
            </a:r>
          </a:p>
        </p:txBody>
      </p:sp>
      <p:sp>
        <p:nvSpPr>
          <p:cNvPr id="39" name="Text Box 2">
            <a:extLst>
              <a:ext uri="{FF2B5EF4-FFF2-40B4-BE49-F238E27FC236}">
                <a16:creationId xmlns:a16="http://schemas.microsoft.com/office/drawing/2014/main" id="{E8D50A20-5B1F-4D02-93E9-9C7A43356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723" y="1667328"/>
            <a:ext cx="4143827" cy="7911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 triggering, this job will check out the code from Git, Performs Sonar &amp; Checkmarx Scan &amp; Build the App and generates war file &amp; triggers next job</a:t>
            </a:r>
          </a:p>
        </p:txBody>
      </p:sp>
      <p:sp>
        <p:nvSpPr>
          <p:cNvPr id="40" name="Text Box 2">
            <a:extLst>
              <a:ext uri="{FF2B5EF4-FFF2-40B4-BE49-F238E27FC236}">
                <a16:creationId xmlns:a16="http://schemas.microsoft.com/office/drawing/2014/main" id="{87E7C571-7BB8-4E07-ACC3-53A763265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992" y="1657750"/>
            <a:ext cx="3433057" cy="829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 Success, deploys the war file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In DEV Server, sends email notification to users &amp; triggers next job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 Box 2">
            <a:extLst>
              <a:ext uri="{FF2B5EF4-FFF2-40B4-BE49-F238E27FC236}">
                <a16:creationId xmlns:a16="http://schemas.microsoft.com/office/drawing/2014/main" id="{09C71937-5BAB-4EAA-84D8-B179A4C0D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0856" y="1717552"/>
            <a:ext cx="3670746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 Success, </a:t>
            </a: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executes the Selenium test cases &amp; triggers next job 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FCC53567-930A-4A5A-89C0-A1E8954B1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14382" y="3976705"/>
            <a:ext cx="1924050" cy="12105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 Success, triggers an approval mail to authorized user for QA Deployment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697432-9096-4A69-9AD1-9D170D128E9B}"/>
              </a:ext>
            </a:extLst>
          </p:cNvPr>
          <p:cNvSpPr/>
          <p:nvPr/>
        </p:nvSpPr>
        <p:spPr>
          <a:xfrm>
            <a:off x="6090199" y="3668146"/>
            <a:ext cx="2973187" cy="14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Once the authorized person clicks the approval link sent in mail, triggers the QA_DEPLOY &amp; deploys the app in QA, sends email notification to users &amp; triggers next job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Text Box 2">
            <a:extLst>
              <a:ext uri="{FF2B5EF4-FFF2-40B4-BE49-F238E27FC236}">
                <a16:creationId xmlns:a16="http://schemas.microsoft.com/office/drawing/2014/main" id="{E08F808D-1D1E-40B0-9162-CE719C80B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153" y="4086137"/>
            <a:ext cx="1924050" cy="12105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 Success, triggers an approval mail to authorized user for PROD Deployment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D4356E-B532-4FED-8DBE-71EF13872D4B}"/>
              </a:ext>
            </a:extLst>
          </p:cNvPr>
          <p:cNvSpPr/>
          <p:nvPr/>
        </p:nvSpPr>
        <p:spPr>
          <a:xfrm>
            <a:off x="3877055" y="6770676"/>
            <a:ext cx="2973187" cy="1228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Once the authorized person clicks the approval link sent in mail, triggers the PROD_DEPLOY, sends email notification to users &amp; deploys the app in PROD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20BB2F-50A8-4817-B375-DBF5FAC01C8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695699" y="2949830"/>
            <a:ext cx="24543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149C2B-4EFB-43BF-9269-B144A532BC7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518302" y="3004060"/>
            <a:ext cx="1888902" cy="29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75101D-A978-464D-9730-3ED2D8F59BF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2029496" y="3421581"/>
            <a:ext cx="0" cy="1722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E66833-BC51-4F9D-BB49-88BAE76BA569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8518302" y="5616894"/>
            <a:ext cx="1888902" cy="17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4E26A08-9531-499C-A3B6-3995D4180B2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694454" y="5613561"/>
            <a:ext cx="2454704" cy="20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F5483B-8A4D-45E4-9629-D784F6D8CD4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2356589" y="6086195"/>
            <a:ext cx="1245" cy="96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88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Job Walkthrough</a:t>
            </a:r>
          </a:p>
        </p:txBody>
      </p:sp>
    </p:spTree>
    <p:extLst>
      <p:ext uri="{BB962C8B-B14F-4D97-AF65-F5344CB8AC3E}">
        <p14:creationId xmlns:p14="http://schemas.microsoft.com/office/powerpoint/2010/main" val="428453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6801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z="2400" smtClean="0"/>
              <a:pPr/>
              <a:t>1</a:t>
            </a:fld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6520" y="1912666"/>
            <a:ext cx="15228279" cy="6421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05" indent="-341305"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  <a:buBlip>
                <a:blip r:embed="rId3"/>
              </a:buBlip>
            </a:pPr>
            <a:r>
              <a:rPr lang="en-US" sz="2400" dirty="0"/>
              <a:t>Objective</a:t>
            </a:r>
          </a:p>
          <a:p>
            <a:pPr marL="341305" indent="-341305"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  <a:buBlip>
                <a:blip r:embed="rId3"/>
              </a:buBlip>
            </a:pPr>
            <a:r>
              <a:rPr lang="en-US" sz="2400" dirty="0"/>
              <a:t>Prerequisites for DevOps</a:t>
            </a:r>
          </a:p>
          <a:p>
            <a:pPr marL="341305" indent="-341305"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  <a:buBlip>
                <a:blip r:embed="rId3"/>
              </a:buBlip>
            </a:pPr>
            <a:r>
              <a:rPr lang="en-US" sz="2400" dirty="0"/>
              <a:t>Flow Diagram</a:t>
            </a:r>
          </a:p>
          <a:p>
            <a:pPr marL="341305" indent="-341305"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  <a:buBlip>
                <a:blip r:embed="rId3"/>
              </a:buBlip>
            </a:pPr>
            <a:r>
              <a:rPr lang="en-US" sz="2400" dirty="0"/>
              <a:t>CI/CD/CT Process Details</a:t>
            </a:r>
          </a:p>
          <a:p>
            <a:pPr marL="341305" indent="-341305"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  <a:buBlip>
                <a:blip r:embed="rId3"/>
              </a:buBlip>
            </a:pPr>
            <a:r>
              <a:rPr lang="en-US" sz="2400" dirty="0"/>
              <a:t>Branch Details</a:t>
            </a:r>
          </a:p>
          <a:p>
            <a:pPr marL="341305" indent="-341305"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  <a:buBlip>
                <a:blip r:embed="rId3"/>
              </a:buBlip>
            </a:pPr>
            <a:r>
              <a:rPr lang="en-US" sz="2400" dirty="0"/>
              <a:t>Pipeline Details</a:t>
            </a:r>
          </a:p>
          <a:p>
            <a:pPr marL="341305" indent="-341305"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  <a:buBlip>
                <a:blip r:embed="rId3"/>
              </a:buBlip>
            </a:pPr>
            <a:r>
              <a:rPr lang="en-US" sz="2400" dirty="0"/>
              <a:t>Jenkins Job Walkthrough</a:t>
            </a:r>
          </a:p>
          <a:p>
            <a:pPr marL="341305" indent="-341305"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  <a:buBlip>
                <a:blip r:embed="rId3"/>
              </a:buBlip>
            </a:pPr>
            <a:endParaRPr lang="en-US" sz="2400" dirty="0"/>
          </a:p>
          <a:p>
            <a:pPr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364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17827-431E-4CBE-8284-B6433019A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4ED3EF-B5E1-4774-8F6A-E528D580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DevOps?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7605D-A3DA-4D4F-B55A-3E05216576ED}"/>
              </a:ext>
            </a:extLst>
          </p:cNvPr>
          <p:cNvSpPr txBox="1"/>
          <p:nvPr/>
        </p:nvSpPr>
        <p:spPr>
          <a:xfrm>
            <a:off x="316521" y="1809750"/>
            <a:ext cx="15622957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500" dirty="0"/>
              <a:t> Manual work of logging into the server &amp; deploying the App can be removed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500" dirty="0"/>
              <a:t>Tampering of deployable component can be avoided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500" dirty="0"/>
              <a:t>Unit Tests, Sonar Quality &amp; Security Scan Checks and any Regression test suites cannot be skipped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500" dirty="0"/>
              <a:t>Email system can be integrated to notify Build &amp; Deployment Status to App users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500" dirty="0"/>
              <a:t>Build Approvals can be automated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500" dirty="0"/>
              <a:t>Release Management can be made simple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500" dirty="0"/>
              <a:t>Fast &amp; Reliable process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500" dirty="0"/>
          </a:p>
          <a:p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6812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FB8479-C99D-46E8-A63D-7FD12F1521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4E0615-080C-4EFC-9E90-568322B7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Prerequisites for DevOps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F792F-2D72-4404-888E-478A9FDBF02A}"/>
              </a:ext>
            </a:extLst>
          </p:cNvPr>
          <p:cNvSpPr txBox="1"/>
          <p:nvPr/>
        </p:nvSpPr>
        <p:spPr>
          <a:xfrm>
            <a:off x="316521" y="1937657"/>
            <a:ext cx="15622958" cy="420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/>
              <a:t>Project should be available in Version Control Repository &amp; should support any Build Tools such as Maven or Gradle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5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/>
              <a:t>No Tight coupling between Project &amp; Environment – Projects built in DEV Environment should be able to de deployed across all higher environments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5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/>
              <a:t>If Databases are different across higher environments. JNDI Lookup needs to be incorporated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5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/>
              <a:t>Environment related details should be injected from Server, not to be hard coded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1643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C63954-9409-4105-9AEF-89A619F5D7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F3D790-A93E-48CB-B540-E478013D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21" y="366893"/>
            <a:ext cx="15622958" cy="837259"/>
          </a:xfrm>
        </p:spPr>
        <p:txBody>
          <a:bodyPr/>
          <a:lstStyle/>
          <a:p>
            <a:r>
              <a:rPr lang="en-US" dirty="0"/>
              <a:t>Flow Diagram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386D9-31EA-4793-B436-A7630F8581A1}"/>
              </a:ext>
            </a:extLst>
          </p:cNvPr>
          <p:cNvSpPr/>
          <p:nvPr/>
        </p:nvSpPr>
        <p:spPr>
          <a:xfrm>
            <a:off x="724101" y="1798283"/>
            <a:ext cx="1915886" cy="1001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Master Branch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393BF-7C5F-41FC-8A51-9D3A61DE6DBA}"/>
              </a:ext>
            </a:extLst>
          </p:cNvPr>
          <p:cNvSpPr/>
          <p:nvPr/>
        </p:nvSpPr>
        <p:spPr>
          <a:xfrm>
            <a:off x="2677886" y="4572000"/>
            <a:ext cx="2133600" cy="10760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Release Branch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E6024D-D9C8-4137-AD68-4B28A3B96B0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671739" y="2799769"/>
            <a:ext cx="10305" cy="22512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59A85A-6EB9-45D2-AB05-A12D299EBF15}"/>
              </a:ext>
            </a:extLst>
          </p:cNvPr>
          <p:cNvCxnSpPr>
            <a:cxnSpLocks/>
          </p:cNvCxnSpPr>
          <p:nvPr/>
        </p:nvCxnSpPr>
        <p:spPr>
          <a:xfrm>
            <a:off x="1671738" y="5050971"/>
            <a:ext cx="1006148" cy="21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1D4B4-8AFD-4DB0-9E60-C6A1D3E1EC08}"/>
              </a:ext>
            </a:extLst>
          </p:cNvPr>
          <p:cNvSpPr/>
          <p:nvPr/>
        </p:nvSpPr>
        <p:spPr>
          <a:xfrm>
            <a:off x="4419600" y="5834743"/>
            <a:ext cx="3287485" cy="811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Feature Branch -1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</a:rPr>
              <a:t>(Flex PM Task Branch)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DAB0CE-3576-43C3-8E0A-5A6035CC1429}"/>
              </a:ext>
            </a:extLst>
          </p:cNvPr>
          <p:cNvSpPr/>
          <p:nvPr/>
        </p:nvSpPr>
        <p:spPr>
          <a:xfrm>
            <a:off x="4419600" y="6972511"/>
            <a:ext cx="3287485" cy="8119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Feature Branch -2</a:t>
            </a:r>
          </a:p>
          <a:p>
            <a:pPr algn="ctr"/>
            <a:r>
              <a:rPr lang="en-US" sz="1600" dirty="0">
                <a:solidFill>
                  <a:schemeClr val="tx2"/>
                </a:solidFill>
              </a:rPr>
              <a:t>(Flex PM Task Branch)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958578-7234-4F6C-BD48-78EBC698AFF4}"/>
              </a:ext>
            </a:extLst>
          </p:cNvPr>
          <p:cNvSpPr/>
          <p:nvPr/>
        </p:nvSpPr>
        <p:spPr>
          <a:xfrm>
            <a:off x="4419600" y="8086075"/>
            <a:ext cx="3287485" cy="6906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Hotfix/bugfix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4A8DA6-9969-4B14-9674-A8DECEADF3E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744686" y="5648062"/>
            <a:ext cx="0" cy="2827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A3C585-3721-4CC0-9F0E-A7644A8196A7}"/>
              </a:ext>
            </a:extLst>
          </p:cNvPr>
          <p:cNvCxnSpPr>
            <a:cxnSpLocks/>
          </p:cNvCxnSpPr>
          <p:nvPr/>
        </p:nvCxnSpPr>
        <p:spPr>
          <a:xfrm>
            <a:off x="3744686" y="6291943"/>
            <a:ext cx="6749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43767C4-2759-4FFD-89B0-460AAE04691F}"/>
              </a:ext>
            </a:extLst>
          </p:cNvPr>
          <p:cNvCxnSpPr>
            <a:cxnSpLocks/>
          </p:cNvCxnSpPr>
          <p:nvPr/>
        </p:nvCxnSpPr>
        <p:spPr>
          <a:xfrm>
            <a:off x="3744686" y="7315200"/>
            <a:ext cx="6749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655E68-DDCF-4AEF-8164-313C2B29E91A}"/>
              </a:ext>
            </a:extLst>
          </p:cNvPr>
          <p:cNvCxnSpPr>
            <a:cxnSpLocks/>
          </p:cNvCxnSpPr>
          <p:nvPr/>
        </p:nvCxnSpPr>
        <p:spPr>
          <a:xfrm>
            <a:off x="3744686" y="8475135"/>
            <a:ext cx="6749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22C036B-2FF6-43F9-B850-A819B5DB93FD}"/>
              </a:ext>
            </a:extLst>
          </p:cNvPr>
          <p:cNvCxnSpPr>
            <a:cxnSpLocks/>
          </p:cNvCxnSpPr>
          <p:nvPr/>
        </p:nvCxnSpPr>
        <p:spPr>
          <a:xfrm flipV="1">
            <a:off x="7707085" y="6291943"/>
            <a:ext cx="587829" cy="1411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A725094-4F61-4D4D-B23F-3A8C9E7183D8}"/>
              </a:ext>
            </a:extLst>
          </p:cNvPr>
          <p:cNvCxnSpPr>
            <a:cxnSpLocks/>
          </p:cNvCxnSpPr>
          <p:nvPr/>
        </p:nvCxnSpPr>
        <p:spPr>
          <a:xfrm flipV="1">
            <a:off x="8294914" y="5050971"/>
            <a:ext cx="0" cy="124097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284E6B-81F7-4915-9453-070B99F94DFC}"/>
              </a:ext>
            </a:extLst>
          </p:cNvPr>
          <p:cNvCxnSpPr>
            <a:cxnSpLocks/>
          </p:cNvCxnSpPr>
          <p:nvPr/>
        </p:nvCxnSpPr>
        <p:spPr>
          <a:xfrm flipH="1">
            <a:off x="4811486" y="5072743"/>
            <a:ext cx="34834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2F6A060-4541-4CDF-A61B-4A245D32C202}"/>
              </a:ext>
            </a:extLst>
          </p:cNvPr>
          <p:cNvCxnSpPr>
            <a:cxnSpLocks/>
          </p:cNvCxnSpPr>
          <p:nvPr/>
        </p:nvCxnSpPr>
        <p:spPr>
          <a:xfrm>
            <a:off x="8294914" y="6291943"/>
            <a:ext cx="0" cy="218319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2992B27-09A0-484D-96B4-09A9B9123DF3}"/>
              </a:ext>
            </a:extLst>
          </p:cNvPr>
          <p:cNvCxnSpPr>
            <a:cxnSpLocks/>
          </p:cNvCxnSpPr>
          <p:nvPr/>
        </p:nvCxnSpPr>
        <p:spPr>
          <a:xfrm>
            <a:off x="7707085" y="8475135"/>
            <a:ext cx="5878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137189-5BFD-46D5-9975-3EEBDEA300CE}"/>
              </a:ext>
            </a:extLst>
          </p:cNvPr>
          <p:cNvCxnSpPr>
            <a:cxnSpLocks/>
          </p:cNvCxnSpPr>
          <p:nvPr/>
        </p:nvCxnSpPr>
        <p:spPr>
          <a:xfrm flipH="1">
            <a:off x="7707085" y="7315200"/>
            <a:ext cx="587829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B749E82D-3441-4DB2-8B47-A679D9CDB85E}"/>
              </a:ext>
            </a:extLst>
          </p:cNvPr>
          <p:cNvSpPr/>
          <p:nvPr/>
        </p:nvSpPr>
        <p:spPr>
          <a:xfrm>
            <a:off x="8294914" y="2304307"/>
            <a:ext cx="2373077" cy="1126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CI/CD Pipeline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EF03547-E067-4773-B2B3-80C756C69BBB}"/>
              </a:ext>
            </a:extLst>
          </p:cNvPr>
          <p:cNvCxnSpPr/>
          <p:nvPr/>
        </p:nvCxnSpPr>
        <p:spPr>
          <a:xfrm>
            <a:off x="4811486" y="4789714"/>
            <a:ext cx="466996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4FDFBBE-50E0-4432-B03D-E08C1245C962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9481453" y="3430363"/>
            <a:ext cx="0" cy="1359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B039785-F878-4BDF-8928-BD1F9A7FD1E9}"/>
              </a:ext>
            </a:extLst>
          </p:cNvPr>
          <p:cNvSpPr/>
          <p:nvPr/>
        </p:nvSpPr>
        <p:spPr>
          <a:xfrm>
            <a:off x="5335362" y="1842487"/>
            <a:ext cx="1008288" cy="465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PROD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0E4D7D5-4F63-45B1-9AD3-8520F9162B6E}"/>
              </a:ext>
            </a:extLst>
          </p:cNvPr>
          <p:cNvSpPr/>
          <p:nvPr/>
        </p:nvSpPr>
        <p:spPr>
          <a:xfrm>
            <a:off x="5353731" y="2622470"/>
            <a:ext cx="1008287" cy="465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QA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A7A35F1-F553-4C11-A431-FBD918270178}"/>
              </a:ext>
            </a:extLst>
          </p:cNvPr>
          <p:cNvSpPr/>
          <p:nvPr/>
        </p:nvSpPr>
        <p:spPr>
          <a:xfrm>
            <a:off x="5372099" y="3440412"/>
            <a:ext cx="1008288" cy="4534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DEV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FC95B77-99B5-4E3E-BE58-FA1AC7FC6022}"/>
              </a:ext>
            </a:extLst>
          </p:cNvPr>
          <p:cNvCxnSpPr>
            <a:cxnSpLocks/>
            <a:stCxn id="84" idx="1"/>
            <a:endCxn id="103" idx="3"/>
          </p:cNvCxnSpPr>
          <p:nvPr/>
        </p:nvCxnSpPr>
        <p:spPr>
          <a:xfrm flipH="1">
            <a:off x="6380387" y="2867335"/>
            <a:ext cx="1914527" cy="79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C2DA73D-F4EC-4155-8231-78EA3F58DFD9}"/>
              </a:ext>
            </a:extLst>
          </p:cNvPr>
          <p:cNvCxnSpPr>
            <a:cxnSpLocks/>
            <a:stCxn id="84" idx="1"/>
            <a:endCxn id="102" idx="3"/>
          </p:cNvCxnSpPr>
          <p:nvPr/>
        </p:nvCxnSpPr>
        <p:spPr>
          <a:xfrm flipH="1" flipV="1">
            <a:off x="6362018" y="2855112"/>
            <a:ext cx="1932896" cy="1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EA04314-2151-408C-A942-F8EA806C0C0D}"/>
              </a:ext>
            </a:extLst>
          </p:cNvPr>
          <p:cNvCxnSpPr>
            <a:cxnSpLocks/>
            <a:stCxn id="84" idx="1"/>
            <a:endCxn id="101" idx="3"/>
          </p:cNvCxnSpPr>
          <p:nvPr/>
        </p:nvCxnSpPr>
        <p:spPr>
          <a:xfrm flipH="1" flipV="1">
            <a:off x="6343650" y="2075129"/>
            <a:ext cx="1951264" cy="79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77DA082-CDBE-47FF-A175-176B638976E0}"/>
              </a:ext>
            </a:extLst>
          </p:cNvPr>
          <p:cNvSpPr/>
          <p:nvPr/>
        </p:nvSpPr>
        <p:spPr>
          <a:xfrm>
            <a:off x="10673434" y="3629470"/>
            <a:ext cx="2647962" cy="500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Git Checkout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73E75C2-15C4-40E7-98D5-B46FD78DAE57}"/>
              </a:ext>
            </a:extLst>
          </p:cNvPr>
          <p:cNvSpPr/>
          <p:nvPr/>
        </p:nvSpPr>
        <p:spPr>
          <a:xfrm>
            <a:off x="10668008" y="4340716"/>
            <a:ext cx="2647953" cy="500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Sonar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3E6CBFA-4987-4B59-87A1-485FF81D860E}"/>
              </a:ext>
            </a:extLst>
          </p:cNvPr>
          <p:cNvSpPr/>
          <p:nvPr/>
        </p:nvSpPr>
        <p:spPr>
          <a:xfrm>
            <a:off x="10667972" y="5727252"/>
            <a:ext cx="2647945" cy="500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Junit &amp; BUILD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78D44FC-F08B-40F8-8908-D4FC275F26B0}"/>
              </a:ext>
            </a:extLst>
          </p:cNvPr>
          <p:cNvSpPr/>
          <p:nvPr/>
        </p:nvSpPr>
        <p:spPr>
          <a:xfrm>
            <a:off x="10668008" y="5026095"/>
            <a:ext cx="2647945" cy="500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Checkmarx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A057A81-5CC1-429C-B027-BE48579229F4}"/>
              </a:ext>
            </a:extLst>
          </p:cNvPr>
          <p:cNvSpPr/>
          <p:nvPr/>
        </p:nvSpPr>
        <p:spPr>
          <a:xfrm>
            <a:off x="10668000" y="6375818"/>
            <a:ext cx="2647953" cy="6166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Publish artifacts to Nexus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4B208CA-FE12-4973-9F6A-70A54F9B5CF8}"/>
              </a:ext>
            </a:extLst>
          </p:cNvPr>
          <p:cNvSpPr/>
          <p:nvPr/>
        </p:nvSpPr>
        <p:spPr>
          <a:xfrm>
            <a:off x="10673452" y="7112076"/>
            <a:ext cx="2647944" cy="500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Selenium Execution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843072D-6FC2-4A17-804A-AF244AAF2A99}"/>
              </a:ext>
            </a:extLst>
          </p:cNvPr>
          <p:cNvSpPr/>
          <p:nvPr/>
        </p:nvSpPr>
        <p:spPr>
          <a:xfrm>
            <a:off x="10667972" y="7778133"/>
            <a:ext cx="2647963" cy="500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Deployment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DCABE20-45DA-4642-B533-88A10CFEE3F5}"/>
              </a:ext>
            </a:extLst>
          </p:cNvPr>
          <p:cNvSpPr/>
          <p:nvPr/>
        </p:nvSpPr>
        <p:spPr>
          <a:xfrm>
            <a:off x="10667964" y="8462636"/>
            <a:ext cx="2647953" cy="500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Build Promotion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5B659D4-7374-4E79-BCC1-264F69AFB719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10039323" y="8713008"/>
            <a:ext cx="628641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E34B15C-351E-4DBF-B26C-58E1B0B9CE17}"/>
              </a:ext>
            </a:extLst>
          </p:cNvPr>
          <p:cNvCxnSpPr>
            <a:cxnSpLocks/>
          </p:cNvCxnSpPr>
          <p:nvPr/>
        </p:nvCxnSpPr>
        <p:spPr>
          <a:xfrm flipH="1" flipV="1">
            <a:off x="10039350" y="3432468"/>
            <a:ext cx="5452" cy="528054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4A20BB4-8938-4992-8135-5FF464C42A08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10044802" y="3879842"/>
            <a:ext cx="62863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2C13E8D-B1F4-4DE1-881B-2449F20E7F07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0039375" y="4591088"/>
            <a:ext cx="628633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A8DCFA6-7C46-42A0-96E2-7EA37FD070E2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10039367" y="5276467"/>
            <a:ext cx="628641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B52C94B-3CCC-4CB0-A599-A92925E202FD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10039331" y="5977624"/>
            <a:ext cx="628641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A661E0E-07C7-4EA7-9F9B-F5755BC45293}"/>
              </a:ext>
            </a:extLst>
          </p:cNvPr>
          <p:cNvCxnSpPr>
            <a:cxnSpLocks/>
            <a:endCxn id="114" idx="1"/>
          </p:cNvCxnSpPr>
          <p:nvPr/>
        </p:nvCxnSpPr>
        <p:spPr>
          <a:xfrm flipV="1">
            <a:off x="10039323" y="6684134"/>
            <a:ext cx="628677" cy="1225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7C7EA48-6FA4-4703-A7F8-6E2948939FB0}"/>
              </a:ext>
            </a:extLst>
          </p:cNvPr>
          <p:cNvCxnSpPr>
            <a:endCxn id="115" idx="1"/>
          </p:cNvCxnSpPr>
          <p:nvPr/>
        </p:nvCxnSpPr>
        <p:spPr>
          <a:xfrm>
            <a:off x="10044811" y="7362448"/>
            <a:ext cx="628641" cy="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F021FF8-2553-4175-8FF9-512518018804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10044802" y="8028505"/>
            <a:ext cx="62317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F7642FD-1370-438B-9A97-D724D4DBECE1}"/>
              </a:ext>
            </a:extLst>
          </p:cNvPr>
          <p:cNvSpPr/>
          <p:nvPr/>
        </p:nvSpPr>
        <p:spPr>
          <a:xfrm>
            <a:off x="12389739" y="1568838"/>
            <a:ext cx="2844800" cy="8372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Nexus Repository Manager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E91BB3C-551B-4B23-AF33-8CBCB839D8B9}"/>
              </a:ext>
            </a:extLst>
          </p:cNvPr>
          <p:cNvCxnSpPr>
            <a:cxnSpLocks/>
            <a:stCxn id="103" idx="0"/>
            <a:endCxn id="102" idx="2"/>
          </p:cNvCxnSpPr>
          <p:nvPr/>
        </p:nvCxnSpPr>
        <p:spPr>
          <a:xfrm flipH="1" flipV="1">
            <a:off x="5857875" y="3087754"/>
            <a:ext cx="18368" cy="35265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EB8B6EC3-3F38-41CC-8DF2-AECEEF566996}"/>
              </a:ext>
            </a:extLst>
          </p:cNvPr>
          <p:cNvCxnSpPr>
            <a:cxnSpLocks/>
            <a:stCxn id="102" idx="0"/>
            <a:endCxn id="101" idx="2"/>
          </p:cNvCxnSpPr>
          <p:nvPr/>
        </p:nvCxnSpPr>
        <p:spPr>
          <a:xfrm flipH="1" flipV="1">
            <a:off x="5839506" y="2307771"/>
            <a:ext cx="18369" cy="31469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4156159-7C4B-4B63-BA4F-212DAC217A6A}"/>
              </a:ext>
            </a:extLst>
          </p:cNvPr>
          <p:cNvSpPr/>
          <p:nvPr/>
        </p:nvSpPr>
        <p:spPr>
          <a:xfrm>
            <a:off x="5053691" y="1625600"/>
            <a:ext cx="1699088" cy="163880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69EBAE7-25BD-4BF9-AE1D-EC7B11E4B2FA}"/>
              </a:ext>
            </a:extLst>
          </p:cNvPr>
          <p:cNvCxnSpPr>
            <a:cxnSpLocks/>
            <a:stCxn id="176" idx="1"/>
          </p:cNvCxnSpPr>
          <p:nvPr/>
        </p:nvCxnSpPr>
        <p:spPr>
          <a:xfrm flipH="1" flipV="1">
            <a:off x="6752779" y="1962180"/>
            <a:ext cx="5636960" cy="2528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26D26FAE-87B2-4E8F-A81B-522E1F5E65A5}"/>
              </a:ext>
            </a:extLst>
          </p:cNvPr>
          <p:cNvSpPr txBox="1"/>
          <p:nvPr/>
        </p:nvSpPr>
        <p:spPr>
          <a:xfrm>
            <a:off x="697221" y="3074578"/>
            <a:ext cx="677108" cy="18215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/>
              <a:t>Merging</a:t>
            </a:r>
            <a:r>
              <a:rPr lang="en-US" sz="1800" dirty="0"/>
              <a:t> </a:t>
            </a:r>
            <a:r>
              <a:rPr lang="en-US" sz="1400" dirty="0"/>
              <a:t>Release</a:t>
            </a:r>
            <a:r>
              <a:rPr lang="en-US" sz="1800" dirty="0"/>
              <a:t> </a:t>
            </a:r>
            <a:r>
              <a:rPr lang="en-US" sz="1400" dirty="0"/>
              <a:t>into</a:t>
            </a:r>
            <a:r>
              <a:rPr lang="en-US" sz="1800" dirty="0"/>
              <a:t> </a:t>
            </a:r>
            <a:r>
              <a:rPr lang="en-US" sz="1400" dirty="0"/>
              <a:t>Master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BF7B9AC-4D90-4991-94AE-2FC09AEF6C30}"/>
              </a:ext>
            </a:extLst>
          </p:cNvPr>
          <p:cNvCxnSpPr/>
          <p:nvPr/>
        </p:nvCxnSpPr>
        <p:spPr>
          <a:xfrm flipH="1">
            <a:off x="1458686" y="5276467"/>
            <a:ext cx="1219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D5C78A0D-C00D-43DE-A4F2-D350FABB87CA}"/>
              </a:ext>
            </a:extLst>
          </p:cNvPr>
          <p:cNvCxnSpPr>
            <a:cxnSpLocks/>
          </p:cNvCxnSpPr>
          <p:nvPr/>
        </p:nvCxnSpPr>
        <p:spPr>
          <a:xfrm flipV="1">
            <a:off x="1458686" y="2799769"/>
            <a:ext cx="0" cy="2476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41A9EADD-EB24-45CF-B7F2-411E43EC4734}"/>
              </a:ext>
            </a:extLst>
          </p:cNvPr>
          <p:cNvSpPr txBox="1"/>
          <p:nvPr/>
        </p:nvSpPr>
        <p:spPr>
          <a:xfrm>
            <a:off x="3032655" y="5710321"/>
            <a:ext cx="615553" cy="248501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/>
              <a:t>Create feature/hotfix branch from  Release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14209BA-EA4C-4E33-B338-51A447138D7D}"/>
              </a:ext>
            </a:extLst>
          </p:cNvPr>
          <p:cNvSpPr txBox="1"/>
          <p:nvPr/>
        </p:nvSpPr>
        <p:spPr>
          <a:xfrm>
            <a:off x="8448860" y="5866022"/>
            <a:ext cx="615553" cy="248501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/>
              <a:t>Merge feature/hotfix branch to Release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2FF04BA-5400-4D6C-AC56-82264142BA35}"/>
              </a:ext>
            </a:extLst>
          </p:cNvPr>
          <p:cNvSpPr txBox="1"/>
          <p:nvPr/>
        </p:nvSpPr>
        <p:spPr>
          <a:xfrm>
            <a:off x="7871464" y="3702552"/>
            <a:ext cx="163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CI/CD Integration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53F0523-A941-4101-900A-E70675011F5D}"/>
              </a:ext>
            </a:extLst>
          </p:cNvPr>
          <p:cNvSpPr txBox="1"/>
          <p:nvPr/>
        </p:nvSpPr>
        <p:spPr>
          <a:xfrm>
            <a:off x="1706418" y="3087604"/>
            <a:ext cx="677108" cy="18215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/>
              <a:t>Create</a:t>
            </a:r>
            <a:r>
              <a:rPr lang="en-US" sz="1800" dirty="0"/>
              <a:t> </a:t>
            </a:r>
            <a:r>
              <a:rPr lang="en-US" sz="1400" dirty="0"/>
              <a:t>Release branch from  Master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364E8BE-D12C-4A45-860D-2AFF33F53C97}"/>
              </a:ext>
            </a:extLst>
          </p:cNvPr>
          <p:cNvSpPr txBox="1"/>
          <p:nvPr/>
        </p:nvSpPr>
        <p:spPr>
          <a:xfrm>
            <a:off x="4533160" y="2032657"/>
            <a:ext cx="400110" cy="179620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/>
              <a:t>Higher Environments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1A97D36-7E01-4008-A273-490ED2343BC8}"/>
              </a:ext>
            </a:extLst>
          </p:cNvPr>
          <p:cNvSpPr txBox="1"/>
          <p:nvPr/>
        </p:nvSpPr>
        <p:spPr>
          <a:xfrm>
            <a:off x="6968225" y="1643719"/>
            <a:ext cx="5012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approval, Promoting Build by picking artifacts from  Nexus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7D35D89-1DF2-4BF7-BC0B-88DDC1DFE8DD}"/>
              </a:ext>
            </a:extLst>
          </p:cNvPr>
          <p:cNvCxnSpPr>
            <a:cxnSpLocks/>
          </p:cNvCxnSpPr>
          <p:nvPr/>
        </p:nvCxnSpPr>
        <p:spPr>
          <a:xfrm>
            <a:off x="2383526" y="4340716"/>
            <a:ext cx="0" cy="46226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3046EA3-80D2-4561-8172-0177A0BD7C77}"/>
              </a:ext>
            </a:extLst>
          </p:cNvPr>
          <p:cNvCxnSpPr/>
          <p:nvPr/>
        </p:nvCxnSpPr>
        <p:spPr>
          <a:xfrm>
            <a:off x="2383526" y="4340716"/>
            <a:ext cx="668088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36F14BA-4B38-4470-A5C2-EED992137744}"/>
              </a:ext>
            </a:extLst>
          </p:cNvPr>
          <p:cNvCxnSpPr>
            <a:cxnSpLocks/>
          </p:cNvCxnSpPr>
          <p:nvPr/>
        </p:nvCxnSpPr>
        <p:spPr>
          <a:xfrm>
            <a:off x="9064413" y="4340716"/>
            <a:ext cx="64626" cy="46226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D320867-A5AC-4968-B18E-5BD60EEBD736}"/>
              </a:ext>
            </a:extLst>
          </p:cNvPr>
          <p:cNvCxnSpPr/>
          <p:nvPr/>
        </p:nvCxnSpPr>
        <p:spPr>
          <a:xfrm>
            <a:off x="2383526" y="8963379"/>
            <a:ext cx="67455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B2F374A0-1AB1-4F25-BD92-C6790DAA4F89}"/>
              </a:ext>
            </a:extLst>
          </p:cNvPr>
          <p:cNvSpPr txBox="1"/>
          <p:nvPr/>
        </p:nvSpPr>
        <p:spPr>
          <a:xfrm>
            <a:off x="1567646" y="5819293"/>
            <a:ext cx="615553" cy="248501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/>
              <a:t>This process will be followed for every release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1037C5-7129-4215-8B66-661242D210A1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10667991" y="2867335"/>
            <a:ext cx="3144148" cy="2535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306066-C599-4A31-9DFA-361687CD893B}"/>
              </a:ext>
            </a:extLst>
          </p:cNvPr>
          <p:cNvCxnSpPr>
            <a:endCxn id="176" idx="2"/>
          </p:cNvCxnSpPr>
          <p:nvPr/>
        </p:nvCxnSpPr>
        <p:spPr>
          <a:xfrm flipV="1">
            <a:off x="13812139" y="2406097"/>
            <a:ext cx="0" cy="521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24117CD-26D7-4762-A7D3-365D7A11E215}"/>
              </a:ext>
            </a:extLst>
          </p:cNvPr>
          <p:cNvSpPr/>
          <p:nvPr/>
        </p:nvSpPr>
        <p:spPr>
          <a:xfrm>
            <a:off x="13919200" y="4841459"/>
            <a:ext cx="1998471" cy="10245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243E5F-6EF8-4930-B393-CE7BED23CCD1}"/>
              </a:ext>
            </a:extLst>
          </p:cNvPr>
          <p:cNvSpPr txBox="1"/>
          <p:nvPr/>
        </p:nvSpPr>
        <p:spPr>
          <a:xfrm>
            <a:off x="13919200" y="5072743"/>
            <a:ext cx="2117244" cy="954107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Legends</a:t>
            </a:r>
          </a:p>
          <a:p>
            <a:endParaRPr lang="en-US" sz="1400" dirty="0"/>
          </a:p>
          <a:p>
            <a:r>
              <a:rPr lang="en-US" sz="1400" dirty="0"/>
              <a:t>            process involved</a:t>
            </a:r>
          </a:p>
          <a:p>
            <a:r>
              <a:rPr lang="en-US" sz="1400" dirty="0"/>
              <a:t>             Approval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4BE3908-2BF7-4847-8D6D-EF2169C663D9}"/>
              </a:ext>
            </a:extLst>
          </p:cNvPr>
          <p:cNvCxnSpPr>
            <a:cxnSpLocks/>
          </p:cNvCxnSpPr>
          <p:nvPr/>
        </p:nvCxnSpPr>
        <p:spPr>
          <a:xfrm flipV="1">
            <a:off x="14028973" y="5678563"/>
            <a:ext cx="441770" cy="1178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FD585A-7485-4F1F-9B29-F9C8C893DD41}"/>
              </a:ext>
            </a:extLst>
          </p:cNvPr>
          <p:cNvCxnSpPr>
            <a:cxnSpLocks/>
          </p:cNvCxnSpPr>
          <p:nvPr/>
        </p:nvCxnSpPr>
        <p:spPr>
          <a:xfrm>
            <a:off x="14028973" y="5866022"/>
            <a:ext cx="555289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5938C33-6346-49A2-8637-3594524055FA}"/>
              </a:ext>
            </a:extLst>
          </p:cNvPr>
          <p:cNvSpPr/>
          <p:nvPr/>
        </p:nvSpPr>
        <p:spPr>
          <a:xfrm>
            <a:off x="688155" y="6437687"/>
            <a:ext cx="565166" cy="163519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Checkmarx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363F95-97E8-4FB7-AF04-0C78B3394B6C}"/>
              </a:ext>
            </a:extLst>
          </p:cNvPr>
          <p:cNvCxnSpPr>
            <a:cxnSpLocks/>
          </p:cNvCxnSpPr>
          <p:nvPr/>
        </p:nvCxnSpPr>
        <p:spPr>
          <a:xfrm flipH="1">
            <a:off x="970738" y="5526838"/>
            <a:ext cx="1707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3A0C21-5897-4B6D-9B7C-F859F95D214E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970738" y="5526838"/>
            <a:ext cx="0" cy="910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AB0129-3132-4EF5-868E-05A817522F15}"/>
              </a:ext>
            </a:extLst>
          </p:cNvPr>
          <p:cNvSpPr txBox="1"/>
          <p:nvPr/>
        </p:nvSpPr>
        <p:spPr>
          <a:xfrm>
            <a:off x="152401" y="5276466"/>
            <a:ext cx="400110" cy="30278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/>
              <a:t>Execute Checkmarx every week</a:t>
            </a:r>
          </a:p>
        </p:txBody>
      </p:sp>
    </p:spTree>
    <p:extLst>
      <p:ext uri="{BB962C8B-B14F-4D97-AF65-F5344CB8AC3E}">
        <p14:creationId xmlns:p14="http://schemas.microsoft.com/office/powerpoint/2010/main" val="79460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9C42F2-BB52-4035-9E23-49B7577A15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52CD0F-009D-4ECA-8542-9573D04D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CI/CD/CT Process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B9FA7-46C1-42D2-984F-7C5011286D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6EB84-02FC-4830-841C-EC697810DB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571FE7-4C00-455C-81C8-EF57A642BA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6091" y="1629365"/>
            <a:ext cx="15623820" cy="7334014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CI/CD Engine will checkout the code changes from Release branch and does the automated build and deployment with below process</a:t>
            </a:r>
            <a:r>
              <a:rPr lang="en-US" sz="2800" dirty="0"/>
              <a:t>.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App will be built using Build Tools such as Maven or Gradle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SONAR will be executed, and it will check for code quality issues/warnings.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Checkmarx [or any other Security Scan] will be executed, and it will run a security scan for checking any vulnerability in the code.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Junit will be executed, and it will run the unit tests.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Nexus Repository Manager will be triggered &amp; it will upload the artifacts into defined Nexus Repository.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Regression Test Suites/Selenium Test cases will be executed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Once all the above process are successful, changes will be deployed into the DEV Environment and email will be triggered for Application users and a separate email will be triggered for Build Promotion.</a:t>
            </a:r>
          </a:p>
          <a:p>
            <a:pPr marL="1066952" lvl="1" indent="-514350">
              <a:buFont typeface="+mj-lt"/>
              <a:buAutoNum type="romanL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582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52A3B8-0F8D-4683-B4A4-972BF58A4C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6A825-81EF-427B-9037-BE1900FC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CI/CD/CT Process Details(Contd.,)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4CD69-C120-434F-849B-75C42FA10F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FB000-F39A-49CC-B16D-CDAF5A295B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6D9031-59B3-4EC0-AB5C-5621448227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6091" y="1629364"/>
            <a:ext cx="15622958" cy="7514636"/>
          </a:xfrm>
        </p:spPr>
        <p:txBody>
          <a:bodyPr/>
          <a:lstStyle/>
          <a:p>
            <a:pPr marL="457200" lvl="0" indent="-457200">
              <a:buFont typeface="+mj-lt"/>
              <a:buAutoNum type="arabicPeriod" startAt="2"/>
            </a:pPr>
            <a:r>
              <a:rPr lang="en-US" dirty="0"/>
              <a:t>Once Build Promotion is approved for QA  Environment, </a:t>
            </a:r>
          </a:p>
          <a:p>
            <a:pPr marL="1115711" lvl="1" indent="-514350">
              <a:buFont typeface="Wingdings" panose="05000000000000000000" pitchFamily="2" charset="2"/>
              <a:buChar char="ü"/>
            </a:pPr>
            <a:r>
              <a:rPr lang="en-US" sz="2500" dirty="0"/>
              <a:t>Artifacts generated during DEV Build will be downloaded from Nexus Repository and will be deployed to QA Environment &amp; triggers a mail for PROD Promotion.</a:t>
            </a:r>
          </a:p>
          <a:p>
            <a:pPr marL="457200" lvl="0" indent="-457200">
              <a:buFont typeface="+mj-lt"/>
              <a:buAutoNum type="arabicPeriod" startAt="2"/>
            </a:pPr>
            <a:r>
              <a:rPr lang="en-US" dirty="0"/>
              <a:t>Once Build Promotion is approved for PROD  Environment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500" dirty="0"/>
              <a:t>Artifacts generated during DEV Build will be downloaded from Nexus Repository and will be deployed to PROD Environment.</a:t>
            </a:r>
          </a:p>
        </p:txBody>
      </p:sp>
    </p:spTree>
    <p:extLst>
      <p:ext uri="{BB962C8B-B14F-4D97-AF65-F5344CB8AC3E}">
        <p14:creationId xmlns:p14="http://schemas.microsoft.com/office/powerpoint/2010/main" val="204198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C78DAC-05FF-4AED-AD7B-1D78C4785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E170B-AD28-41B5-8292-4E746503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defTabSz="609473">
              <a:lnSpc>
                <a:spcPct val="150000"/>
              </a:lnSpc>
              <a:spcBef>
                <a:spcPct val="20000"/>
              </a:spcBef>
              <a:spcAft>
                <a:spcPts val="800"/>
              </a:spcAft>
              <a:buClr>
                <a:schemeClr val="bg1"/>
              </a:buClr>
              <a:buSzPct val="90000"/>
            </a:pPr>
            <a:r>
              <a:rPr lang="en-US" sz="3600" b="1" kern="1200" dirty="0">
                <a:solidFill>
                  <a:srgbClr val="009BDE"/>
                </a:solidFill>
                <a:latin typeface="+mj-lt"/>
                <a:ea typeface="+mj-ea"/>
                <a:cs typeface="+mj-cs"/>
              </a:rPr>
              <a:t>Branch Details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BDC970-FAB2-4FE9-AA1D-B2856E7AE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6522" y="1915886"/>
            <a:ext cx="15196626" cy="704749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Master Branch: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This branch will contain the current </a:t>
            </a:r>
            <a:r>
              <a:rPr lang="en-US" u="sng" dirty="0"/>
              <a:t>PROD</a:t>
            </a:r>
            <a:r>
              <a:rPr lang="en-US" dirty="0"/>
              <a:t> code changes.</a:t>
            </a:r>
          </a:p>
          <a:p>
            <a:pPr marL="0" indent="0">
              <a:buNone/>
            </a:pPr>
            <a:r>
              <a:rPr lang="en-US" b="1" u="sng" dirty="0"/>
              <a:t>Release Branch: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This branch will be checked out from </a:t>
            </a:r>
            <a:r>
              <a:rPr lang="en-US" u="sng" dirty="0"/>
              <a:t>Master branch </a:t>
            </a:r>
            <a:r>
              <a:rPr lang="en-US" dirty="0"/>
              <a:t>by the developer which will contain the code changes for the current release.</a:t>
            </a:r>
          </a:p>
          <a:p>
            <a:pPr marL="0" indent="0">
              <a:buNone/>
            </a:pPr>
            <a:r>
              <a:rPr lang="en-US" b="1" dirty="0"/>
              <a:t>Naming convention</a:t>
            </a:r>
            <a:r>
              <a:rPr lang="en-US" dirty="0"/>
              <a:t>: release/{release number}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release/1.0</a:t>
            </a:r>
          </a:p>
          <a:p>
            <a:pPr marL="0" indent="0">
              <a:buNone/>
            </a:pPr>
            <a:r>
              <a:rPr lang="en-US" b="1" u="sng" dirty="0"/>
              <a:t>Feature Branch: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This branch will be checked out from </a:t>
            </a:r>
            <a:r>
              <a:rPr lang="en-US" u="sng" dirty="0"/>
              <a:t>Release branch</a:t>
            </a:r>
            <a:r>
              <a:rPr lang="en-US" dirty="0"/>
              <a:t> by the developer for developing the feature/story for the current release and it will be merged to release branch of the current release and moved sequentially from DEV to PROD.</a:t>
            </a:r>
          </a:p>
          <a:p>
            <a:pPr marL="0" indent="0">
              <a:buNone/>
            </a:pPr>
            <a:r>
              <a:rPr lang="en-US" b="1" dirty="0"/>
              <a:t>Naming convention</a:t>
            </a:r>
            <a:r>
              <a:rPr lang="en-US" dirty="0"/>
              <a:t>: feature/{flex PM task name}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feature/108466-01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5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FC2CC0-1677-4895-A55A-644296095F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9196-7146-4672-A4BA-DB29036C6B41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21946F-035F-4998-984A-5F68B739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Details(Contd.,)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3CB52-CFAE-42AC-B446-00D3320A1B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7D4C5-6707-4FD7-AFE6-F0B9228E52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D9F536-FF1D-4579-9E32-BA37F3809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6091" y="2045368"/>
            <a:ext cx="15622958" cy="6249147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HotFix Branch: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This branch will be checked out from </a:t>
            </a:r>
            <a:r>
              <a:rPr lang="en-US" u="sng" dirty="0"/>
              <a:t>Release branch</a:t>
            </a:r>
            <a:r>
              <a:rPr lang="en-US" dirty="0"/>
              <a:t> by the developer for bugs/issues identified in DEV or QA Environment and it will be merged to release branch of current release and moved sequentially from DEV to PROD</a:t>
            </a:r>
          </a:p>
          <a:p>
            <a:pPr marL="0" indent="0">
              <a:buNone/>
            </a:pPr>
            <a:r>
              <a:rPr lang="en-US" b="1" dirty="0"/>
              <a:t>Naming convention</a:t>
            </a:r>
            <a:r>
              <a:rPr lang="en-US" dirty="0"/>
              <a:t>: hotfix/{bug name}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hotfix/flex-okta-login-auth-issue.</a:t>
            </a:r>
          </a:p>
        </p:txBody>
      </p:sp>
    </p:spTree>
    <p:extLst>
      <p:ext uri="{BB962C8B-B14F-4D97-AF65-F5344CB8AC3E}">
        <p14:creationId xmlns:p14="http://schemas.microsoft.com/office/powerpoint/2010/main" val="3650568630"/>
      </p:ext>
    </p:extLst>
  </p:cSld>
  <p:clrMapOvr>
    <a:masterClrMapping/>
  </p:clrMapOvr>
</p:sld>
</file>

<file path=ppt/theme/theme1.xml><?xml version="1.0" encoding="utf-8"?>
<a:theme xmlns:a="http://schemas.openxmlformats.org/drawingml/2006/main" name="Flex_Template">
  <a:themeElements>
    <a:clrScheme name="Custom 2">
      <a:dk1>
        <a:srgbClr val="777779"/>
      </a:dk1>
      <a:lt1>
        <a:srgbClr val="009ADD"/>
      </a:lt1>
      <a:dk2>
        <a:srgbClr val="000000"/>
      </a:dk2>
      <a:lt2>
        <a:srgbClr val="FFFFFF"/>
      </a:lt2>
      <a:accent1>
        <a:srgbClr val="005486"/>
      </a:accent1>
      <a:accent2>
        <a:srgbClr val="9E1B64"/>
      </a:accent2>
      <a:accent3>
        <a:srgbClr val="D03238"/>
      </a:accent3>
      <a:accent4>
        <a:srgbClr val="F58021"/>
      </a:accent4>
      <a:accent5>
        <a:srgbClr val="F9C20A"/>
      </a:accent5>
      <a:accent6>
        <a:srgbClr val="82BC00"/>
      </a:accent6>
      <a:hlink>
        <a:srgbClr val="777779"/>
      </a:hlink>
      <a:folHlink>
        <a:srgbClr val="6A47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lex_Template.pptx" id="{05664F35-B0EE-45C0-9F97-B0914ACEBB1D}" vid="{2AC56768-C116-4527-8B76-648CAB9553CF}"/>
    </a:ext>
  </a:extLst>
</a:theme>
</file>

<file path=ppt/theme/theme2.xml><?xml version="1.0" encoding="utf-8"?>
<a:theme xmlns:a="http://schemas.openxmlformats.org/drawingml/2006/main" name="1_Flex_template_3.0">
  <a:themeElements>
    <a:clrScheme name="Custom 2">
      <a:dk1>
        <a:srgbClr val="777779"/>
      </a:dk1>
      <a:lt1>
        <a:srgbClr val="009ADD"/>
      </a:lt1>
      <a:dk2>
        <a:srgbClr val="000000"/>
      </a:dk2>
      <a:lt2>
        <a:srgbClr val="FFFFFF"/>
      </a:lt2>
      <a:accent1>
        <a:srgbClr val="005486"/>
      </a:accent1>
      <a:accent2>
        <a:srgbClr val="9E1B64"/>
      </a:accent2>
      <a:accent3>
        <a:srgbClr val="D03238"/>
      </a:accent3>
      <a:accent4>
        <a:srgbClr val="F58021"/>
      </a:accent4>
      <a:accent5>
        <a:srgbClr val="F9C20A"/>
      </a:accent5>
      <a:accent6>
        <a:srgbClr val="82BC00"/>
      </a:accent6>
      <a:hlink>
        <a:srgbClr val="777779"/>
      </a:hlink>
      <a:folHlink>
        <a:srgbClr val="6A47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lex_Template.pptx" id="{05664F35-B0EE-45C0-9F97-B0914ACEBB1D}" vid="{DA1DF668-EEED-4BA6-AE39-A5683F28F8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1B55B74BC28C4AAB8A748D434E7586" ma:contentTypeVersion="11" ma:contentTypeDescription="Create a new document." ma:contentTypeScope="" ma:versionID="cdcdc0209da65e4dfbb7e29175c48a50">
  <xsd:schema xmlns:xsd="http://www.w3.org/2001/XMLSchema" xmlns:xs="http://www.w3.org/2001/XMLSchema" xmlns:p="http://schemas.microsoft.com/office/2006/metadata/properties" xmlns:ns2="d1292352-6e3d-45d8-96f8-493df860d6cb" xmlns:ns3="b859ad87-2a6b-46ad-9ed0-cd38fa569b74" targetNamespace="http://schemas.microsoft.com/office/2006/metadata/properties" ma:root="true" ma:fieldsID="a69d72573af8e6dea0381ac23765f686" ns2:_="" ns3:_="">
    <xsd:import namespace="d1292352-6e3d-45d8-96f8-493df860d6cb"/>
    <xsd:import namespace="b859ad87-2a6b-46ad-9ed0-cd38fa569b7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92352-6e3d-45d8-96f8-493df860d6c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9ad87-2a6b-46ad-9ed0-cd38fa569b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C509FA-993C-4490-BF5C-29B417E92CFC}">
  <ds:schemaRefs>
    <ds:schemaRef ds:uri="http://purl.org/dc/elements/1.1/"/>
    <ds:schemaRef ds:uri="http://purl.org/dc/terms/"/>
    <ds:schemaRef ds:uri="d1292352-6e3d-45d8-96f8-493df860d6cb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b859ad87-2a6b-46ad-9ed0-cd38fa569b74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894F249-80EF-4743-9B6A-405EB3389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ED214D-ED08-45AF-AA9C-97030C932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292352-6e3d-45d8-96f8-493df860d6cb"/>
    <ds:schemaRef ds:uri="b859ad87-2a6b-46ad-9ed0-cd38fa569b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Flex_Template</Template>
  <TotalTime>6530</TotalTime>
  <Words>889</Words>
  <Application>Microsoft Office PowerPoint</Application>
  <PresentationFormat>Custom</PresentationFormat>
  <Paragraphs>138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Flex_Template</vt:lpstr>
      <vt:lpstr>1_Flex_template_3.0</vt:lpstr>
      <vt:lpstr>PowerPoint Presentation</vt:lpstr>
      <vt:lpstr>Agenda</vt:lpstr>
      <vt:lpstr>Why DevOps?</vt:lpstr>
      <vt:lpstr> Prerequisites for DevOps </vt:lpstr>
      <vt:lpstr>Flow Diagram </vt:lpstr>
      <vt:lpstr>CI/CD/CT Process Details</vt:lpstr>
      <vt:lpstr>CI/CD/CT Process Details(Contd.,)</vt:lpstr>
      <vt:lpstr>Branch Details</vt:lpstr>
      <vt:lpstr>Branch Details(Contd.,)</vt:lpstr>
      <vt:lpstr>Pipeline Details</vt:lpstr>
      <vt:lpstr>Jenkins Job Walkthrough</vt:lpstr>
      <vt:lpstr>Thank you!</vt:lpstr>
    </vt:vector>
  </TitlesOfParts>
  <Company>Flextronics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Hofer</dc:creator>
  <cp:lastModifiedBy>Muneer J</cp:lastModifiedBy>
  <cp:revision>697</cp:revision>
  <dcterms:created xsi:type="dcterms:W3CDTF">2016-09-27T08:56:32Z</dcterms:created>
  <dcterms:modified xsi:type="dcterms:W3CDTF">2018-12-21T09:17:36Z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0x010100731B55B74BC28C4AAB8A748D434E7586</vt:lpwstr>
  </property>
</Properties>
</file>