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6" d="100"/>
          <a:sy n="96" d="100"/>
        </p:scale>
        <p:origin x="9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FD93BD-1343-4003-A2A2-F3ABFA783BA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8867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1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7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 txBox="1">
            <a:spLocks/>
          </p:cNvSpPr>
          <p:nvPr userDrawn="1"/>
        </p:nvSpPr>
        <p:spPr>
          <a:xfrm>
            <a:off x="5795963" y="6294438"/>
            <a:ext cx="2808287" cy="44693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alt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Art.-Nr. 99.143.17</a:t>
            </a: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358775" y="6300000"/>
            <a:ext cx="8245475" cy="0"/>
          </a:xfrm>
          <a:prstGeom prst="line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60000"/>
            <a:ext cx="8244000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ABC18F-692F-43A3-A692-9ADC4155B5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2394000" cy="1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 für das Controlling im </a:t>
            </a:r>
            <a:r>
              <a:rPr lang="de-DE" dirty="0" err="1"/>
              <a:t>Scrum</a:t>
            </a:r>
            <a:r>
              <a:rPr lang="de-DE" dirty="0"/>
              <a:t>-Sprint</a:t>
            </a: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590CFF52-0C6E-45E7-9CF7-7CFA863D67D6}"/>
              </a:ext>
            </a:extLst>
          </p:cNvPr>
          <p:cNvSpPr>
            <a:spLocks/>
          </p:cNvSpPr>
          <p:nvPr/>
        </p:nvSpPr>
        <p:spPr bwMode="auto">
          <a:xfrm>
            <a:off x="2195513" y="1557338"/>
            <a:ext cx="4678362" cy="3090862"/>
          </a:xfrm>
          <a:custGeom>
            <a:avLst/>
            <a:gdLst>
              <a:gd name="T0" fmla="*/ 0 w 10000"/>
              <a:gd name="T1" fmla="*/ 0 h 10000"/>
              <a:gd name="T2" fmla="*/ 354152 w 10000"/>
              <a:gd name="T3" fmla="*/ 385740 h 10000"/>
              <a:gd name="T4" fmla="*/ 706433 w 10000"/>
              <a:gd name="T5" fmla="*/ 623736 h 10000"/>
              <a:gd name="T6" fmla="*/ 1077895 w 10000"/>
              <a:gd name="T7" fmla="*/ 776425 h 10000"/>
              <a:gd name="T8" fmla="*/ 1563976 w 10000"/>
              <a:gd name="T9" fmla="*/ 824024 h 10000"/>
              <a:gd name="T10" fmla="*/ 1801637 w 10000"/>
              <a:gd name="T11" fmla="*/ 1071602 h 10000"/>
              <a:gd name="T12" fmla="*/ 2154386 w 10000"/>
              <a:gd name="T13" fmla="*/ 1309598 h 10000"/>
              <a:gd name="T14" fmla="*/ 2516023 w 10000"/>
              <a:gd name="T15" fmla="*/ 1747882 h 10000"/>
              <a:gd name="T16" fmla="*/ 3092397 w 10000"/>
              <a:gd name="T17" fmla="*/ 1752519 h 10000"/>
              <a:gd name="T18" fmla="*/ 3259415 w 10000"/>
              <a:gd name="T19" fmla="*/ 2271784 h 10000"/>
              <a:gd name="T20" fmla="*/ 3601871 w 10000"/>
              <a:gd name="T21" fmla="*/ 2338546 h 10000"/>
              <a:gd name="T22" fmla="*/ 4164210 w 10000"/>
              <a:gd name="T23" fmla="*/ 2333601 h 10000"/>
              <a:gd name="T24" fmla="*/ 4306900 w 10000"/>
              <a:gd name="T25" fmla="*/ 2766940 h 10000"/>
              <a:gd name="T26" fmla="*/ 4678362 w 10000"/>
              <a:gd name="T27" fmla="*/ 3090862 h 1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757" y="1248"/>
                </a:lnTo>
                <a:lnTo>
                  <a:pt x="1510" y="2018"/>
                </a:lnTo>
                <a:lnTo>
                  <a:pt x="2304" y="2512"/>
                </a:lnTo>
                <a:lnTo>
                  <a:pt x="3343" y="2666"/>
                </a:lnTo>
                <a:lnTo>
                  <a:pt x="3851" y="3467"/>
                </a:lnTo>
                <a:lnTo>
                  <a:pt x="4605" y="4237"/>
                </a:lnTo>
                <a:lnTo>
                  <a:pt x="5378" y="5655"/>
                </a:lnTo>
                <a:lnTo>
                  <a:pt x="6610" y="5670"/>
                </a:lnTo>
                <a:cubicBezTo>
                  <a:pt x="6715" y="6107"/>
                  <a:pt x="6862" y="6913"/>
                  <a:pt x="6967" y="7350"/>
                </a:cubicBezTo>
                <a:lnTo>
                  <a:pt x="7699" y="7566"/>
                </a:lnTo>
                <a:lnTo>
                  <a:pt x="8901" y="7550"/>
                </a:lnTo>
                <a:cubicBezTo>
                  <a:pt x="9003" y="8017"/>
                  <a:pt x="9104" y="8485"/>
                  <a:pt x="9206" y="8952"/>
                </a:cubicBezTo>
                <a:lnTo>
                  <a:pt x="10000" y="10000"/>
                </a:lnTo>
              </a:path>
            </a:pathLst>
          </a:custGeom>
          <a:noFill/>
          <a:ln w="38100" cmpd="sng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61">
            <a:extLst>
              <a:ext uri="{FF2B5EF4-FFF2-40B4-BE49-F238E27FC236}">
                <a16:creationId xmlns:a16="http://schemas.microsoft.com/office/drawing/2014/main" id="{A3CB6E18-09E0-436A-B467-47570932C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644900"/>
            <a:ext cx="628650" cy="1008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>
              <a:cs typeface="Arial" panose="020B0604020202020204" pitchFamily="34" charset="0"/>
            </a:endParaRPr>
          </a:p>
        </p:txBody>
      </p:sp>
      <p:sp>
        <p:nvSpPr>
          <p:cNvPr id="15" name="Line 63">
            <a:extLst>
              <a:ext uri="{FF2B5EF4-FFF2-40B4-BE49-F238E27FC236}">
                <a16:creationId xmlns:a16="http://schemas.microsoft.com/office/drawing/2014/main" id="{3307630A-3745-4CD1-97F8-267C88B6A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1268413"/>
            <a:ext cx="0" cy="338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64">
            <a:extLst>
              <a:ext uri="{FF2B5EF4-FFF2-40B4-BE49-F238E27FC236}">
                <a16:creationId xmlns:a16="http://schemas.microsoft.com/office/drawing/2014/main" id="{143A53A8-B3A2-4B8C-9947-8C43241B5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652963"/>
            <a:ext cx="5473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65">
            <a:extLst>
              <a:ext uri="{FF2B5EF4-FFF2-40B4-BE49-F238E27FC236}">
                <a16:creationId xmlns:a16="http://schemas.microsoft.com/office/drawing/2014/main" id="{2834B196-497E-434E-AD71-20DC8429F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268413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>
                <a:cs typeface="Arial" panose="020B0604020202020204" pitchFamily="34" charset="0"/>
              </a:rPr>
              <a:t>Budget</a:t>
            </a:r>
          </a:p>
        </p:txBody>
      </p:sp>
      <p:sp>
        <p:nvSpPr>
          <p:cNvPr id="18" name="Text Box 66">
            <a:extLst>
              <a:ext uri="{FF2B5EF4-FFF2-40B4-BE49-F238E27FC236}">
                <a16:creationId xmlns:a16="http://schemas.microsoft.com/office/drawing/2014/main" id="{CE3EF7D7-248B-430B-9501-5CC21B6E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45085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cs typeface="Arial" panose="020B0604020202020204" pitchFamily="34" charset="0"/>
              </a:rPr>
              <a:t>Zeit</a:t>
            </a:r>
          </a:p>
        </p:txBody>
      </p:sp>
      <p:sp>
        <p:nvSpPr>
          <p:cNvPr id="19" name="Text Box 67">
            <a:extLst>
              <a:ext uri="{FF2B5EF4-FFF2-40B4-BE49-F238E27FC236}">
                <a16:creationId xmlns:a16="http://schemas.microsoft.com/office/drawing/2014/main" id="{6BAE3306-914A-4EF0-ABE2-44664E696BCA}"/>
              </a:ext>
            </a:extLst>
          </p:cNvPr>
          <p:cNvSpPr txBox="1">
            <a:spLocks noChangeArrowheads="1"/>
          </p:cNvSpPr>
          <p:nvPr/>
        </p:nvSpPr>
        <p:spPr bwMode="auto">
          <a:xfrm rot="18616792">
            <a:off x="1917701" y="4867275"/>
            <a:ext cx="5826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b="1">
                <a:cs typeface="Arial" panose="020B0604020202020204" pitchFamily="34" charset="0"/>
              </a:rPr>
              <a:t>Tag 1</a:t>
            </a:r>
          </a:p>
        </p:txBody>
      </p:sp>
      <p:sp>
        <p:nvSpPr>
          <p:cNvPr id="20" name="Text Box 68">
            <a:extLst>
              <a:ext uri="{FF2B5EF4-FFF2-40B4-BE49-F238E27FC236}">
                <a16:creationId xmlns:a16="http://schemas.microsoft.com/office/drawing/2014/main" id="{51B87D75-75BD-4970-AB02-D60F673B0EBD}"/>
              </a:ext>
            </a:extLst>
          </p:cNvPr>
          <p:cNvSpPr txBox="1">
            <a:spLocks noChangeArrowheads="1"/>
          </p:cNvSpPr>
          <p:nvPr/>
        </p:nvSpPr>
        <p:spPr bwMode="auto">
          <a:xfrm rot="18616792">
            <a:off x="2205038" y="4867275"/>
            <a:ext cx="5826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b="1">
                <a:cs typeface="Arial" panose="020B0604020202020204" pitchFamily="34" charset="0"/>
              </a:rPr>
              <a:t>Tag 2</a:t>
            </a:r>
          </a:p>
        </p:txBody>
      </p:sp>
      <p:sp>
        <p:nvSpPr>
          <p:cNvPr id="21" name="Text Box 69">
            <a:extLst>
              <a:ext uri="{FF2B5EF4-FFF2-40B4-BE49-F238E27FC236}">
                <a16:creationId xmlns:a16="http://schemas.microsoft.com/office/drawing/2014/main" id="{A0869292-3ACB-41F1-BD8A-9874B5674E50}"/>
              </a:ext>
            </a:extLst>
          </p:cNvPr>
          <p:cNvSpPr txBox="1">
            <a:spLocks noChangeArrowheads="1"/>
          </p:cNvSpPr>
          <p:nvPr/>
        </p:nvSpPr>
        <p:spPr bwMode="auto">
          <a:xfrm rot="18616792">
            <a:off x="2480469" y="4841082"/>
            <a:ext cx="650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b="1">
                <a:cs typeface="Arial" panose="020B0604020202020204" pitchFamily="34" charset="0"/>
              </a:rPr>
              <a:t>Tag …</a:t>
            </a:r>
          </a:p>
        </p:txBody>
      </p:sp>
      <p:sp>
        <p:nvSpPr>
          <p:cNvPr id="22" name="Line 70">
            <a:extLst>
              <a:ext uri="{FF2B5EF4-FFF2-40B4-BE49-F238E27FC236}">
                <a16:creationId xmlns:a16="http://schemas.microsoft.com/office/drawing/2014/main" id="{0BCF1E33-96B4-457A-BF42-C8197A831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557338"/>
            <a:ext cx="5040312" cy="3095625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71">
            <a:extLst>
              <a:ext uri="{FF2B5EF4-FFF2-40B4-BE49-F238E27FC236}">
                <a16:creationId xmlns:a16="http://schemas.microsoft.com/office/drawing/2014/main" id="{502324E0-441E-4C93-AC02-8413CDF87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>
                <a:solidFill>
                  <a:schemeClr val="accent6"/>
                </a:solidFill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4" name="Text Box 72">
            <a:extLst>
              <a:ext uri="{FF2B5EF4-FFF2-40B4-BE49-F238E27FC236}">
                <a16:creationId xmlns:a16="http://schemas.microsoft.com/office/drawing/2014/main" id="{EBB3A2C7-BFF2-4D79-BD48-B0F91ECB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2119313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>
                <a:solidFill>
                  <a:schemeClr val="hlink"/>
                </a:solidFill>
                <a:cs typeface="Arial" panose="020B0604020202020204" pitchFamily="34" charset="0"/>
              </a:rPr>
              <a:t>Ist</a:t>
            </a:r>
          </a:p>
        </p:txBody>
      </p:sp>
      <p:sp>
        <p:nvSpPr>
          <p:cNvPr id="25" name="Line 73">
            <a:extLst>
              <a:ext uri="{FF2B5EF4-FFF2-40B4-BE49-F238E27FC236}">
                <a16:creationId xmlns:a16="http://schemas.microsoft.com/office/drawing/2014/main" id="{DEDD3919-0B5E-4375-90E4-3D5EF8990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8" y="1557338"/>
            <a:ext cx="2889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74">
            <a:extLst>
              <a:ext uri="{FF2B5EF4-FFF2-40B4-BE49-F238E27FC236}">
                <a16:creationId xmlns:a16="http://schemas.microsoft.com/office/drawing/2014/main" id="{66F5B9AD-35E3-4504-90BC-3A94318FF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2276475"/>
            <a:ext cx="25241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76">
            <a:extLst>
              <a:ext uri="{FF2B5EF4-FFF2-40B4-BE49-F238E27FC236}">
                <a16:creationId xmlns:a16="http://schemas.microsoft.com/office/drawing/2014/main" id="{DD93E9E2-BB13-4ABC-A66F-850691390FE2}"/>
              </a:ext>
            </a:extLst>
          </p:cNvPr>
          <p:cNvSpPr txBox="1">
            <a:spLocks noChangeArrowheads="1"/>
          </p:cNvSpPr>
          <p:nvPr/>
        </p:nvSpPr>
        <p:spPr bwMode="auto">
          <a:xfrm rot="18616792">
            <a:off x="6396038" y="5016649"/>
            <a:ext cx="1404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b="1" dirty="0">
                <a:cs typeface="Arial" panose="020B0604020202020204" pitchFamily="34" charset="0"/>
              </a:rPr>
              <a:t>voraussichtlich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b="1" dirty="0">
                <a:cs typeface="Arial" panose="020B0604020202020204" pitchFamily="34" charset="0"/>
              </a:rPr>
              <a:t>Ende Sprint</a:t>
            </a:r>
          </a:p>
        </p:txBody>
      </p:sp>
      <p:sp>
        <p:nvSpPr>
          <p:cNvPr id="30" name="Oval 78">
            <a:extLst>
              <a:ext uri="{FF2B5EF4-FFF2-40B4-BE49-F238E27FC236}">
                <a16:creationId xmlns:a16="http://schemas.microsoft.com/office/drawing/2014/main" id="{7CDBA7DB-F723-42BC-8FD2-95F68157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373438"/>
            <a:ext cx="863600" cy="863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>
              <a:cs typeface="Arial" panose="020B0604020202020204" pitchFamily="34" charset="0"/>
            </a:endParaRPr>
          </a:p>
        </p:txBody>
      </p:sp>
      <p:sp>
        <p:nvSpPr>
          <p:cNvPr id="31" name="Text Box 79">
            <a:extLst>
              <a:ext uri="{FF2B5EF4-FFF2-40B4-BE49-F238E27FC236}">
                <a16:creationId xmlns:a16="http://schemas.microsoft.com/office/drawing/2014/main" id="{8DEB2BF2-B247-4EE3-9410-F1511E6D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2565400"/>
            <a:ext cx="1800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b="1">
                <a:cs typeface="Arial" panose="020B0604020202020204" pitchFamily="34" charset="0"/>
              </a:rPr>
              <a:t>Wenn das geplante Budget voraussichtlich nicht eingehalten werden kann, müssen Anpassungsmaßnahmen durchgeführt werden.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14FFAF72-3427-4D55-B8D0-4CF635AE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628775"/>
            <a:ext cx="18367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cs typeface="Arial" panose="020B0604020202020204" pitchFamily="34" charset="0"/>
              </a:rPr>
              <a:t>Zum Sprint-Start: geplantes Gesamtbudget (in Form von Geld oder Zeit)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cs typeface="Arial" panose="020B0604020202020204" pitchFamily="34" charset="0"/>
              </a:rPr>
              <a:t>Im Sprint-Verlauf: restliches Budget nach Abzug des bereits verwendeten Budgets</a:t>
            </a:r>
          </a:p>
        </p:txBody>
      </p:sp>
      <p:sp>
        <p:nvSpPr>
          <p:cNvPr id="33" name="Line 74">
            <a:extLst>
              <a:ext uri="{FF2B5EF4-FFF2-40B4-BE49-F238E27FC236}">
                <a16:creationId xmlns:a16="http://schemas.microsoft.com/office/drawing/2014/main" id="{90D2DA26-CC69-40AC-BDB2-48FEB4E7FD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030538"/>
            <a:ext cx="242888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4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-w-StandardGrafik2017.potx" id="{D90BE138-5E0B-4D24-848D-56096AB5F7D4}" vid="{65DADC8F-FAAE-421D-8C99-473E08C60941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b-w-StandardGrafik2017</Template>
  <TotalTime>0</TotalTime>
  <Words>58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</vt:lpstr>
      <vt:lpstr>Burndown-Chart für das Controlling im Scrum-Sprint</vt:lpstr>
    </vt:vector>
  </TitlesOfParts>
  <Company>b-wise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Burndown-Chart für das Controlling im Scrum-Sprint</dc:title>
  <dc:subject>Scrum, agiles Projektmanagement</dc:subject>
  <dc:creator>www.business-wissen.de</dc:creator>
  <cp:lastModifiedBy>Jürgen Fleig</cp:lastModifiedBy>
  <cp:revision>2</cp:revision>
  <dcterms:created xsi:type="dcterms:W3CDTF">2018-02-01T15:33:05Z</dcterms:created>
  <dcterms:modified xsi:type="dcterms:W3CDTF">2018-02-01T15:38:53Z</dcterms:modified>
</cp:coreProperties>
</file>