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8"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394" autoAdjust="0"/>
  </p:normalViewPr>
  <p:slideViewPr>
    <p:cSldViewPr snapToGrid="0">
      <p:cViewPr varScale="1">
        <p:scale>
          <a:sx n="52" d="100"/>
          <a:sy n="52" d="100"/>
        </p:scale>
        <p:origin x="1228"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FAB79-A84B-4057-9C70-D1C81E0BC6E7}"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B0C9A-720A-4F3E-A197-746600EBB21F}" type="slidenum">
              <a:rPr lang="en-US" smtClean="0"/>
              <a:t>‹#›</a:t>
            </a:fld>
            <a:endParaRPr lang="en-US"/>
          </a:p>
        </p:txBody>
      </p:sp>
    </p:spTree>
    <p:extLst>
      <p:ext uri="{BB962C8B-B14F-4D97-AF65-F5344CB8AC3E}">
        <p14:creationId xmlns:p14="http://schemas.microsoft.com/office/powerpoint/2010/main" val="318504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common-language-runtime-clr-in-c-shar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what-is-just-in-time-jit-compiler-in-dot-ne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2</a:t>
            </a:fld>
            <a:endParaRPr lang="en-US"/>
          </a:p>
        </p:txBody>
      </p:sp>
    </p:spTree>
    <p:extLst>
      <p:ext uri="{BB962C8B-B14F-4D97-AF65-F5344CB8AC3E}">
        <p14:creationId xmlns:p14="http://schemas.microsoft.com/office/powerpoint/2010/main" val="2090810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Marking Phase:</a:t>
            </a:r>
            <a:r>
              <a:rPr lang="en-US" sz="1200" b="0" i="0" kern="1200" dirty="0">
                <a:solidFill>
                  <a:schemeClr val="tx1"/>
                </a:solidFill>
                <a:effectLst/>
                <a:latin typeface="+mn-lt"/>
                <a:ea typeface="+mn-ea"/>
                <a:cs typeface="+mn-cs"/>
              </a:rPr>
              <a:t> A list of all the live objects is created during the marking phase. This is done by following the references from all the root objects. All of the objects that are not on the list of live objects are potentially deleted from the heap memory.</a:t>
            </a:r>
          </a:p>
          <a:p>
            <a:pPr fontAlgn="base"/>
            <a:r>
              <a:rPr lang="en-US" sz="1200" b="1" i="0" kern="1200" dirty="0">
                <a:solidFill>
                  <a:schemeClr val="tx1"/>
                </a:solidFill>
                <a:effectLst/>
                <a:latin typeface="+mn-lt"/>
                <a:ea typeface="+mn-ea"/>
                <a:cs typeface="+mn-cs"/>
              </a:rPr>
              <a:t>Relocating Phase:</a:t>
            </a:r>
            <a:r>
              <a:rPr lang="en-US" sz="1200" b="0" i="0" kern="1200" dirty="0">
                <a:solidFill>
                  <a:schemeClr val="tx1"/>
                </a:solidFill>
                <a:effectLst/>
                <a:latin typeface="+mn-lt"/>
                <a:ea typeface="+mn-ea"/>
                <a:cs typeface="+mn-cs"/>
              </a:rPr>
              <a:t> The references of all the objects that were on the list of all the live objects are updated in the relocating phase so that they point to the new location where the objects will be relocated to in the compacting phase.</a:t>
            </a:r>
          </a:p>
          <a:p>
            <a:pPr fontAlgn="base"/>
            <a:r>
              <a:rPr lang="en-US" sz="1200" b="1" i="0" kern="1200" dirty="0">
                <a:solidFill>
                  <a:schemeClr val="tx1"/>
                </a:solidFill>
                <a:effectLst/>
                <a:latin typeface="+mn-lt"/>
                <a:ea typeface="+mn-ea"/>
                <a:cs typeface="+mn-cs"/>
              </a:rPr>
              <a:t>Compacting Phase:</a:t>
            </a:r>
            <a:r>
              <a:rPr lang="en-US" sz="1200" b="0" i="0" kern="1200" dirty="0">
                <a:solidFill>
                  <a:schemeClr val="tx1"/>
                </a:solidFill>
                <a:effectLst/>
                <a:latin typeface="+mn-lt"/>
                <a:ea typeface="+mn-ea"/>
                <a:cs typeface="+mn-cs"/>
              </a:rPr>
              <a:t> The heap gets compacted in the compacting phase as the space occupied by the dead objects is released and the live objects remaining are moved. All the live objects that remain after the garbage collection are moved towards the older end of the heap memory in their original order.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rgbClr val="273239"/>
                </a:solidFill>
                <a:latin typeface="+mn-lt"/>
                <a:ea typeface="+mn-ea"/>
                <a:cs typeface="+mn-cs"/>
              </a:rPr>
              <a:t>The heap memory is organized into 3 generations so that various objects with different lifetimes can be handled appropriately during garbage collection. The memory to each Generation will be given by the </a:t>
            </a:r>
            <a:r>
              <a:rPr lang="en-US" sz="1000" b="1" u="sng" kern="1200" dirty="0">
                <a:solidFill>
                  <a:schemeClr val="tx1"/>
                </a:solidFill>
                <a:latin typeface="+mn-lt"/>
                <a:ea typeface="+mn-ea"/>
                <a:cs typeface="+mn-cs"/>
                <a:hlinkClick r:id="rId3"/>
              </a:rPr>
              <a:t>Common Language Runtime(CLR)</a:t>
            </a:r>
            <a:r>
              <a:rPr lang="en-US" sz="1000" kern="1200" dirty="0">
                <a:solidFill>
                  <a:srgbClr val="273239"/>
                </a:solidFill>
                <a:latin typeface="+mn-lt"/>
                <a:ea typeface="+mn-ea"/>
                <a:cs typeface="+mn-cs"/>
              </a:rPr>
              <a:t> depending on the project size. Internally, Optimization Engine will call the </a:t>
            </a:r>
            <a:r>
              <a:rPr lang="en-US" sz="1000" i="1" kern="1200" dirty="0">
                <a:solidFill>
                  <a:srgbClr val="273239"/>
                </a:solidFill>
                <a:latin typeface="+mn-lt"/>
                <a:ea typeface="+mn-ea"/>
                <a:cs typeface="+mn-cs"/>
              </a:rPr>
              <a:t>Collection Means Method</a:t>
            </a:r>
            <a:r>
              <a:rPr lang="en-US" sz="1000" kern="1200" dirty="0">
                <a:solidFill>
                  <a:srgbClr val="273239"/>
                </a:solidFill>
                <a:latin typeface="+mn-lt"/>
                <a:ea typeface="+mn-ea"/>
                <a:cs typeface="+mn-cs"/>
              </a:rPr>
              <a:t> to select which objects will go into Generation 1 or Generation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rgbClr val="273239"/>
              </a:solidFill>
              <a:latin typeface="+mn-lt"/>
              <a:ea typeface="+mn-ea"/>
              <a:cs typeface="+mn-cs"/>
            </a:endParaRPr>
          </a:p>
          <a:p>
            <a:pPr fontAlgn="base"/>
            <a:r>
              <a:rPr lang="en-US" sz="1200" b="1" i="0" kern="1200" dirty="0">
                <a:solidFill>
                  <a:schemeClr val="tx1"/>
                </a:solidFill>
                <a:effectLst/>
                <a:latin typeface="+mn-lt"/>
                <a:ea typeface="+mn-ea"/>
                <a:cs typeface="+mn-cs"/>
              </a:rPr>
              <a:t>Generation 0 : </a:t>
            </a:r>
            <a:r>
              <a:rPr lang="en-US" sz="1200" b="0" i="0" kern="1200" dirty="0">
                <a:solidFill>
                  <a:schemeClr val="tx1"/>
                </a:solidFill>
                <a:effectLst/>
                <a:latin typeface="+mn-lt"/>
                <a:ea typeface="+mn-ea"/>
                <a:cs typeface="+mn-cs"/>
              </a:rPr>
              <a:t>All the short-lived objects such as temporary variables are contained in the generation 0 of the heap memory. All the newly allocated objects are also generation 0 objects implicitly unless they are large objects. In general, the frequency of garbage collection is the highest in generation 0.</a:t>
            </a:r>
          </a:p>
          <a:p>
            <a:pPr fontAlgn="base"/>
            <a:r>
              <a:rPr lang="en-US" sz="1200" b="1" i="0" kern="1200" dirty="0">
                <a:solidFill>
                  <a:schemeClr val="tx1"/>
                </a:solidFill>
                <a:effectLst/>
                <a:latin typeface="+mn-lt"/>
                <a:ea typeface="+mn-ea"/>
                <a:cs typeface="+mn-cs"/>
              </a:rPr>
              <a:t>Generation 1 : </a:t>
            </a:r>
            <a:r>
              <a:rPr lang="en-US" sz="1200" b="0" i="0" kern="1200" dirty="0">
                <a:solidFill>
                  <a:schemeClr val="tx1"/>
                </a:solidFill>
                <a:effectLst/>
                <a:latin typeface="+mn-lt"/>
                <a:ea typeface="+mn-ea"/>
                <a:cs typeface="+mn-cs"/>
              </a:rPr>
              <a:t>If space occupied by some generation 0 objects that are not released in a garbage collection run, then these objects get moved to generation 1. The objects in this generation are a sort of buffer between the short-lived objects in generation 0 and the long-lived objects in generation 2.</a:t>
            </a:r>
          </a:p>
          <a:p>
            <a:pPr fontAlgn="base"/>
            <a:r>
              <a:rPr lang="en-US" sz="1200" b="1" i="0" kern="1200" dirty="0">
                <a:solidFill>
                  <a:schemeClr val="tx1"/>
                </a:solidFill>
                <a:effectLst/>
                <a:latin typeface="+mn-lt"/>
                <a:ea typeface="+mn-ea"/>
                <a:cs typeface="+mn-cs"/>
              </a:rPr>
              <a:t>Generation 2 : </a:t>
            </a:r>
            <a:r>
              <a:rPr lang="en-US" sz="1200" b="0" i="0" kern="1200" dirty="0">
                <a:solidFill>
                  <a:schemeClr val="tx1"/>
                </a:solidFill>
                <a:effectLst/>
                <a:latin typeface="+mn-lt"/>
                <a:ea typeface="+mn-ea"/>
                <a:cs typeface="+mn-cs"/>
              </a:rPr>
              <a:t>If space occupied by some generation 1 objects that are not released in the next garbage collection run, then these objects get moved to generation 2. The objects in generation 2 are long lived such as static objects as they remain in the heap memory for the whole process duration.</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Garbage collection of a generation implies the garbage collection of all its younger generations. This means that all the objects in that particular generation and its younger generations are released. Because of this reason, the garbage collection of generation 2 is called a full garbage collection as all the objects in the heap memory </a:t>
            </a:r>
            <a:r>
              <a:rPr lang="en-US" sz="1200" b="0" i="0" kern="1200" dirty="0" err="1">
                <a:solidFill>
                  <a:schemeClr val="tx1"/>
                </a:solidFill>
                <a:effectLst/>
                <a:latin typeface="+mn-lt"/>
                <a:ea typeface="+mn-ea"/>
                <a:cs typeface="+mn-cs"/>
              </a:rPr>
              <a:t>are.released</a:t>
            </a:r>
            <a:r>
              <a:rPr lang="en-US" sz="1200" b="0" i="0" kern="1200" dirty="0">
                <a:solidFill>
                  <a:schemeClr val="tx1"/>
                </a:solidFill>
                <a:effectLst/>
                <a:latin typeface="+mn-lt"/>
                <a:ea typeface="+mn-ea"/>
                <a:cs typeface="+mn-cs"/>
              </a:rPr>
              <a:t>. Also, the memory allocated to the Generation 2 will be greater than Generation 1’s memory and similarly the memory of Generation 1 will be greater than Generation 0’s memory(</a:t>
            </a:r>
            <a:r>
              <a:rPr lang="en-US" sz="1200" b="1" i="0" kern="1200" dirty="0">
                <a:solidFill>
                  <a:schemeClr val="tx1"/>
                </a:solidFill>
                <a:effectLst/>
                <a:latin typeface="+mn-lt"/>
                <a:ea typeface="+mn-ea"/>
                <a:cs typeface="+mn-cs"/>
              </a:rPr>
              <a:t>Generation 2 &gt; Generation 1 &gt; Generation 0</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16</a:t>
            </a:fld>
            <a:endParaRPr lang="en-US"/>
          </a:p>
        </p:txBody>
      </p:sp>
    </p:spTree>
    <p:extLst>
      <p:ext uri="{BB962C8B-B14F-4D97-AF65-F5344CB8AC3E}">
        <p14:creationId xmlns:p14="http://schemas.microsoft.com/office/powerpoint/2010/main" val="43373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18</a:t>
            </a:fld>
            <a:endParaRPr lang="en-US"/>
          </a:p>
        </p:txBody>
      </p:sp>
    </p:spTree>
    <p:extLst>
      <p:ext uri="{BB962C8B-B14F-4D97-AF65-F5344CB8AC3E}">
        <p14:creationId xmlns:p14="http://schemas.microsoft.com/office/powerpoint/2010/main" val="1171792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.NET assembly is the standard for components developed with the Microsoft.NET. Dot NET assemblies may or may not be executable, i.e., they might exist as the executable (.exe) file or dynamic link library (DLL) file.</a:t>
            </a:r>
          </a:p>
          <a:p>
            <a:r>
              <a:rPr lang="en-US" sz="1200" b="0" i="0" kern="1200" dirty="0">
                <a:solidFill>
                  <a:schemeClr val="tx1"/>
                </a:solidFill>
                <a:effectLst/>
                <a:latin typeface="+mn-lt"/>
                <a:ea typeface="+mn-ea"/>
                <a:cs typeface="+mn-cs"/>
              </a:rPr>
              <a:t>All the .NET assemblies contain the definition of types, versioning information for the type, meta-data, and manifest. The designers of .NET have worked a lot on the component (assembly) resolution.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An assembly can be a single file or it may consist of the multiple files. In the case of multi-file, there is one master module containing the manifest while other assemblies exist as non-manifest modules. A module in .NET is a subpart of a multi-file .NET assembly. Assembly is one of the most interesting and extremely useful areas of .NET architecture along with reflections and attributes.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.NET supports three kinds of assemblies:</a:t>
            </a:r>
          </a:p>
          <a:p>
            <a:r>
              <a:rPr lang="en-US" sz="1200" b="0" i="0" kern="1200" dirty="0">
                <a:solidFill>
                  <a:schemeClr val="tx1"/>
                </a:solidFill>
                <a:effectLst/>
                <a:latin typeface="+mn-lt"/>
                <a:ea typeface="+mn-ea"/>
                <a:cs typeface="+mn-cs"/>
              </a:rPr>
              <a:t>private</a:t>
            </a:r>
          </a:p>
          <a:p>
            <a:r>
              <a:rPr lang="en-US" sz="1200" b="0" i="0" kern="1200" dirty="0">
                <a:solidFill>
                  <a:schemeClr val="tx1"/>
                </a:solidFill>
                <a:effectLst/>
                <a:latin typeface="+mn-lt"/>
                <a:ea typeface="+mn-ea"/>
                <a:cs typeface="+mn-cs"/>
              </a:rPr>
              <a:t>shared</a:t>
            </a:r>
          </a:p>
          <a:p>
            <a:r>
              <a:rPr lang="en-US" sz="1200" b="0" i="0" kern="1200" dirty="0">
                <a:solidFill>
                  <a:schemeClr val="tx1"/>
                </a:solidFill>
                <a:effectLst/>
                <a:latin typeface="+mn-lt"/>
                <a:ea typeface="+mn-ea"/>
                <a:cs typeface="+mn-cs"/>
              </a:rPr>
              <a:t>satellite</a:t>
            </a:r>
          </a:p>
          <a:p>
            <a:endParaRPr lang="en-US" dirty="0"/>
          </a:p>
          <a:p>
            <a:r>
              <a:rPr lang="en-US" sz="1200" b="1" i="0" kern="1200" dirty="0">
                <a:solidFill>
                  <a:schemeClr val="tx1"/>
                </a:solidFill>
                <a:effectLst/>
                <a:latin typeface="+mn-lt"/>
                <a:ea typeface="+mn-ea"/>
                <a:cs typeface="+mn-cs"/>
              </a:rPr>
              <a:t>Private Assembly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Private assembly requires us to copy separately in all application folders where we want to use that assembly’s functionalities; without copying, we cannot access the private assembly features and power. Private assembly means every time we have one, we exclusively copy into the BIN folder of each application folder.</a:t>
            </a: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Public Assembly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Public assembly is not required to copy separately into all application folders. Public assembly is also called Shared Assembly. Only one copy is required in system level, there is no need to copy the assembly into the application folder.</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Public assembly should install in GAC.</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Shared assemblies (also called strong named assemblies) are copied to a single location (usually the Global assembly cache). For all calling assemblies within the same application, the same copy of the shared assembly is used from its original location. Hence, shared assemblies are not copied in the private folders of each calling assembly. Each shared assembly has a four-part name including its face name, version, public key token, and culture information. The public key token and version information makes it almost impossible for two different assemblies with the same name or for two similar assemblies with a different version to mix with each other.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GAC (Global Assembly Cache)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When the assembly is required for more than one project or application, we need to make the assembly with a strong name and keep it in GAC or in the Assembly folder by installing the assembly with the </a:t>
            </a:r>
            <a:r>
              <a:rPr lang="en-US" sz="1200" b="0" i="0" kern="1200" dirty="0" err="1">
                <a:solidFill>
                  <a:schemeClr val="tx1"/>
                </a:solidFill>
                <a:effectLst/>
                <a:latin typeface="+mn-lt"/>
                <a:ea typeface="+mn-ea"/>
                <a:cs typeface="+mn-cs"/>
              </a:rPr>
              <a:t>GACUtil</a:t>
            </a:r>
            <a:r>
              <a:rPr lang="en-US" sz="1200" b="0" i="0" kern="1200" dirty="0">
                <a:solidFill>
                  <a:schemeClr val="tx1"/>
                </a:solidFill>
                <a:effectLst/>
                <a:latin typeface="+mn-lt"/>
                <a:ea typeface="+mn-ea"/>
                <a:cs typeface="+mn-cs"/>
              </a:rPr>
              <a:t> command.</a:t>
            </a: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Satellite Assembly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Satellite assemblies are used for deploying language and culture-specific resources for an application.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21</a:t>
            </a:fld>
            <a:endParaRPr lang="en-US"/>
          </a:p>
        </p:txBody>
      </p:sp>
    </p:spTree>
    <p:extLst>
      <p:ext uri="{BB962C8B-B14F-4D97-AF65-F5344CB8AC3E}">
        <p14:creationId xmlns:p14="http://schemas.microsoft.com/office/powerpoint/2010/main" val="101745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p>
        </p:txBody>
      </p:sp>
      <p:sp>
        <p:nvSpPr>
          <p:cNvPr id="4" name="Slide Number Placeholder 3"/>
          <p:cNvSpPr>
            <a:spLocks noGrp="1"/>
          </p:cNvSpPr>
          <p:nvPr>
            <p:ph type="sldNum" sz="quarter" idx="5"/>
          </p:nvPr>
        </p:nvSpPr>
        <p:spPr/>
        <p:txBody>
          <a:bodyPr/>
          <a:lstStyle/>
          <a:p>
            <a:fld id="{085B0C9A-720A-4F3E-A197-746600EBB21F}" type="slidenum">
              <a:rPr lang="en-US" smtClean="0"/>
              <a:t>22</a:t>
            </a:fld>
            <a:endParaRPr lang="en-US"/>
          </a:p>
        </p:txBody>
      </p:sp>
    </p:spTree>
    <p:extLst>
      <p:ext uri="{BB962C8B-B14F-4D97-AF65-F5344CB8AC3E}">
        <p14:creationId xmlns:p14="http://schemas.microsoft.com/office/powerpoint/2010/main" val="122798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GAC stands for Global Assembly Cache. The Global Assembly Cache is a machine-wide cache that stores assemblies, which are the fundamental units of deployment and versioning in .NET.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develop applications in .NET, you typically compile your code into assemblies, which are files with the .</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or .exe extension. Assemblies contain compiled code, resources, and metadata that describe the types and dependencies of your application.</a:t>
            </a:r>
          </a:p>
          <a:p>
            <a:r>
              <a:rPr lang="en-US" sz="1200" b="0" i="0" kern="1200" dirty="0">
                <a:solidFill>
                  <a:schemeClr val="tx1"/>
                </a:solidFill>
                <a:effectLst/>
                <a:latin typeface="+mn-lt"/>
                <a:ea typeface="+mn-ea"/>
                <a:cs typeface="+mn-cs"/>
              </a:rPr>
              <a:t>The Global Assembly Cache provides a centralized location for storing and sharing assemblies across multiple applications on a computer. By placing an assembly in the GAC, you make it globally accessible to any .NET application running on that machine. This eliminates the need to copy the assembly into the application's local folder or maintain multiple copies of the same assembly in different locations.</a:t>
            </a:r>
          </a:p>
          <a:p>
            <a:r>
              <a:rPr lang="en-US" sz="1200" b="0" i="0" kern="1200" dirty="0">
                <a:solidFill>
                  <a:schemeClr val="tx1"/>
                </a:solidFill>
                <a:effectLst/>
                <a:latin typeface="+mn-lt"/>
                <a:ea typeface="+mn-ea"/>
                <a:cs typeface="+mn-cs"/>
              </a:rPr>
              <a:t>To install an assembly into the GAC, you can use the Global Assembly Cache tool (Gacutil.exe) provided by the .NET Framework. Gacutil.exe allows you to add, remove, and list assemblies in the GAC.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with the introduction of .NET Core and later .NET 5 and beyond, the concept of the Global Assembly Cache has been replaced by a different mechanism called "shared assemblies." In these newer versions of .NET, the GAC is no longer used, and assemblies are typically deployed as part of the application's deployment package or through other means specific to the deployment target (e.g., NuGet packages or self-contained deployments).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23</a:t>
            </a:fld>
            <a:endParaRPr lang="en-US"/>
          </a:p>
        </p:txBody>
      </p:sp>
    </p:spTree>
    <p:extLst>
      <p:ext uri="{BB962C8B-B14F-4D97-AF65-F5344CB8AC3E}">
        <p14:creationId xmlns:p14="http://schemas.microsoft.com/office/powerpoint/2010/main" val="272949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 .NET Framework is a software development platform created by Microsoft for building and running applications on Windows.</a:t>
            </a:r>
          </a:p>
          <a:p>
            <a:endParaRPr lang="en-US" dirty="0"/>
          </a:p>
          <a:p>
            <a:r>
              <a:rPr lang="en-US" dirty="0"/>
              <a:t>- Introduced in 2002, .NET Framework has evolved over the years and is widely used for developing a variety of applications, including web, desktop, mobile, and cloud-based solutions.</a:t>
            </a:r>
          </a:p>
          <a:p>
            <a:endParaRPr lang="en-US" dirty="0"/>
          </a:p>
          <a:p>
            <a:r>
              <a:rPr lang="en-US" dirty="0"/>
              <a:t>- .NET Framework provides a comprehensive and consistent programming model, allowing developers to write code in multiple languages such as C#, Visual Basic.NET, F#, and more.</a:t>
            </a:r>
          </a:p>
          <a:p>
            <a:endParaRPr lang="en-US" dirty="0"/>
          </a:p>
          <a:p>
            <a:r>
              <a:rPr lang="en-US" dirty="0"/>
              <a:t>- It includes a vast collection of libraries, frameworks, and tools that simplify and accelerate the development process, providing developers with ready-to-use components for common tasks.</a:t>
            </a:r>
          </a:p>
          <a:p>
            <a:endParaRPr lang="en-US" dirty="0"/>
          </a:p>
          <a:p>
            <a:r>
              <a:rPr lang="en-US" dirty="0"/>
              <a:t>- The core components of .NET Framework include the Common Language Runtime (CLR), Base Class Library (BCL), and a range of application frameworks such as ASP.NET for web development and Windows Forms and WPF for desktop applications.</a:t>
            </a:r>
          </a:p>
          <a:p>
            <a:endParaRPr lang="en-US" dirty="0"/>
          </a:p>
          <a:p>
            <a:r>
              <a:rPr lang="en-US" dirty="0"/>
              <a:t>- The CLR is the execution environment that manages the execution of .NET applications, providing services such as memory management, security, and exception handling.</a:t>
            </a:r>
          </a:p>
          <a:p>
            <a:endParaRPr lang="en-US" dirty="0"/>
          </a:p>
          <a:p>
            <a:r>
              <a:rPr lang="en-US" dirty="0"/>
              <a:t>- The BCL is a set of classes and APIs that provide fundamental functionality for developing applications, including data access, networking, file I/O, and more.</a:t>
            </a:r>
          </a:p>
          <a:p>
            <a:endParaRPr lang="en-US" dirty="0"/>
          </a:p>
          <a:p>
            <a:r>
              <a:rPr lang="en-US" dirty="0"/>
              <a:t>- The architecture of .NET Framework follows a managed code model, where applications are compiled into Intermediate Language (IL) code, which is then executed by the CLR at runtime.</a:t>
            </a:r>
          </a:p>
          <a:p>
            <a:endParaRPr lang="en-US" dirty="0"/>
          </a:p>
          <a:p>
            <a:r>
              <a:rPr lang="en-US" dirty="0"/>
              <a:t>- .NET Framework promotes code interoperability and language independence, allowing developers to integrate components written in different languages seamlessly.</a:t>
            </a:r>
          </a:p>
          <a:p>
            <a:endParaRPr lang="en-US" dirty="0"/>
          </a:p>
          <a:p>
            <a:r>
              <a:rPr lang="en-US" dirty="0"/>
              <a:t>- In modern software development, .NET Framework plays a significant role as it enables developers to build robust, scalable, and secure applications across various platforms and domains.</a:t>
            </a:r>
          </a:p>
          <a:p>
            <a:endParaRPr lang="en-US" dirty="0"/>
          </a:p>
          <a:p>
            <a:r>
              <a:rPr lang="en-US" dirty="0"/>
              <a:t>- With the introduction of newer versions of .NET, such as .NET Core and .NET 5/6, Microsoft has focused on enhancing performance, scalability, and cross-platform capabilities, making .NET an even more versatile and powerful framework.</a:t>
            </a:r>
          </a:p>
          <a:p>
            <a:endParaRPr lang="en-US" dirty="0"/>
          </a:p>
          <a:p>
            <a:r>
              <a:rPr lang="en-US" dirty="0"/>
              <a:t>- .NET Framework integrates with a wide range of development tools, including Microsoft Visual Studio, a comprehensive IDE that provides features like code editing, debugging, and project management.</a:t>
            </a:r>
          </a:p>
          <a:p>
            <a:endParaRPr lang="en-US" dirty="0"/>
          </a:p>
          <a:p>
            <a:r>
              <a:rPr lang="en-US" dirty="0"/>
              <a:t>- Microsoft Azure, a cloud computing platform, also supports .NET, allowing developers to deploy and host their .NET applications in the cloud environment.</a:t>
            </a:r>
          </a:p>
          <a:p>
            <a:endParaRPr lang="en-US" dirty="0"/>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3</a:t>
            </a:fld>
            <a:endParaRPr lang="en-US"/>
          </a:p>
        </p:txBody>
      </p:sp>
    </p:spTree>
    <p:extLst>
      <p:ext uri="{BB962C8B-B14F-4D97-AF65-F5344CB8AC3E}">
        <p14:creationId xmlns:p14="http://schemas.microsoft.com/office/powerpoint/2010/main" val="358908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4</a:t>
            </a:fld>
            <a:endParaRPr lang="en-US"/>
          </a:p>
        </p:txBody>
      </p:sp>
    </p:spTree>
    <p:extLst>
      <p:ext uri="{BB962C8B-B14F-4D97-AF65-F5344CB8AC3E}">
        <p14:creationId xmlns:p14="http://schemas.microsoft.com/office/powerpoint/2010/main" val="118418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UWP -&gt; Universal windows platform apps, </a:t>
            </a:r>
            <a:r>
              <a:rPr lang="en-US" sz="1200" b="0" i="0" kern="1200" dirty="0">
                <a:solidFill>
                  <a:schemeClr val="tx1"/>
                </a:solidFill>
                <a:effectLst/>
                <a:latin typeface="+mn-lt"/>
                <a:ea typeface="+mn-ea"/>
                <a:cs typeface="+mn-cs"/>
              </a:rPr>
              <a:t>The .NET Framework is composed of four main components:</a:t>
            </a:r>
          </a:p>
          <a:p>
            <a:r>
              <a:rPr lang="en-US" sz="1200" b="0" i="0" kern="1200" dirty="0">
                <a:solidFill>
                  <a:schemeClr val="tx1"/>
                </a:solidFill>
                <a:effectLst/>
                <a:latin typeface="+mn-lt"/>
                <a:ea typeface="+mn-ea"/>
                <a:cs typeface="+mn-cs"/>
              </a:rPr>
              <a:t>Common Language Runtime (CLR)</a:t>
            </a:r>
          </a:p>
          <a:p>
            <a:r>
              <a:rPr lang="en-US" sz="1200" b="0" i="0" kern="1200" dirty="0">
                <a:solidFill>
                  <a:schemeClr val="tx1"/>
                </a:solidFill>
                <a:effectLst/>
                <a:latin typeface="+mn-lt"/>
                <a:ea typeface="+mn-ea"/>
                <a:cs typeface="+mn-cs"/>
              </a:rPr>
              <a:t>Framework Class Library (FCL),</a:t>
            </a:r>
          </a:p>
          <a:p>
            <a:r>
              <a:rPr lang="en-US" sz="1200" b="0" i="0" kern="1200" dirty="0">
                <a:solidFill>
                  <a:schemeClr val="tx1"/>
                </a:solidFill>
                <a:effectLst/>
                <a:latin typeface="+mn-lt"/>
                <a:ea typeface="+mn-ea"/>
                <a:cs typeface="+mn-cs"/>
              </a:rPr>
              <a:t>Core Languages (WinForms, ASP.NET, and ADO.NET), and</a:t>
            </a:r>
          </a:p>
          <a:p>
            <a:r>
              <a:rPr lang="en-US" sz="1200" b="0" i="0" kern="1200" dirty="0">
                <a:solidFill>
                  <a:schemeClr val="tx1"/>
                </a:solidFill>
                <a:effectLst/>
                <a:latin typeface="+mn-lt"/>
                <a:ea typeface="+mn-ea"/>
                <a:cs typeface="+mn-cs"/>
              </a:rPr>
              <a:t>Other Modules (WCF, WPF, WF, Card Space, LINQ, Entity Framework, Parallel LINQ, Task Parallel Library, etc.)</a:t>
            </a:r>
          </a:p>
          <a:p>
            <a:endParaRPr lang="en-US" dirty="0"/>
          </a:p>
          <a:p>
            <a:r>
              <a:rPr lang="en-US" sz="1200" b="0" i="0" kern="1200" dirty="0">
                <a:solidFill>
                  <a:schemeClr val="tx1"/>
                </a:solidFill>
                <a:effectLst/>
                <a:latin typeface="+mn-lt"/>
                <a:ea typeface="+mn-ea"/>
                <a:cs typeface="+mn-cs"/>
              </a:rPr>
              <a:t>CLR (Common Language Runtime)</a:t>
            </a:r>
          </a:p>
          <a:p>
            <a:r>
              <a:rPr lang="en-US" sz="1200" b="0" i="0" kern="1200" dirty="0">
                <a:solidFill>
                  <a:schemeClr val="tx1"/>
                </a:solidFill>
                <a:effectLst/>
                <a:latin typeface="+mn-lt"/>
                <a:ea typeface="+mn-ea"/>
                <a:cs typeface="+mn-cs"/>
              </a:rPr>
              <a:t>It is a program execution engine that loads and executes the program. It converts the program into native code. It acts as an interface between the framework and operating system. It does exception handling, memory management, and garbage collection. Moreover, it provides security, type-safety, interoperability, and </a:t>
            </a:r>
            <a:r>
              <a:rPr lang="en-US" sz="1200" b="0" i="0" kern="1200" dirty="0" err="1">
                <a:solidFill>
                  <a:schemeClr val="tx1"/>
                </a:solidFill>
                <a:effectLst/>
                <a:latin typeface="+mn-lt"/>
                <a:ea typeface="+mn-ea"/>
                <a:cs typeface="+mn-cs"/>
              </a:rPr>
              <a:t>portablility</a:t>
            </a:r>
            <a:r>
              <a:rPr lang="en-US" sz="1200" b="0" i="0" kern="1200" dirty="0">
                <a:solidFill>
                  <a:schemeClr val="tx1"/>
                </a:solidFill>
                <a:effectLst/>
                <a:latin typeface="+mn-lt"/>
                <a:ea typeface="+mn-ea"/>
                <a:cs typeface="+mn-cs"/>
              </a:rPr>
              <a:t>.</a:t>
            </a:r>
          </a:p>
          <a:p>
            <a:endParaRPr lang="en-US" dirty="0"/>
          </a:p>
          <a:p>
            <a:r>
              <a:rPr lang="en-US" sz="1200" b="0" i="0" kern="1200" dirty="0">
                <a:solidFill>
                  <a:schemeClr val="tx1"/>
                </a:solidFill>
                <a:effectLst/>
                <a:latin typeface="+mn-lt"/>
                <a:ea typeface="+mn-ea"/>
                <a:cs typeface="+mn-cs"/>
              </a:rPr>
              <a:t>FCL (Framework Class Library)</a:t>
            </a:r>
          </a:p>
          <a:p>
            <a:r>
              <a:rPr lang="en-US" sz="1200" b="0" i="0" kern="1200" dirty="0">
                <a:solidFill>
                  <a:schemeClr val="tx1"/>
                </a:solidFill>
                <a:effectLst/>
                <a:latin typeface="+mn-lt"/>
                <a:ea typeface="+mn-ea"/>
                <a:cs typeface="+mn-cs"/>
              </a:rPr>
              <a:t>It is a standard library that is a collection of thousands of classes and used to build an application. The BCL (Base Class Library) is the core of the FCL and provides basic functionalities.</a:t>
            </a:r>
          </a:p>
          <a:p>
            <a:endParaRPr lang="en-US" dirty="0"/>
          </a:p>
          <a:p>
            <a:r>
              <a:rPr lang="en-US" sz="1200" b="0" i="0" kern="1200" dirty="0">
                <a:solidFill>
                  <a:schemeClr val="tx1"/>
                </a:solidFill>
                <a:effectLst/>
                <a:latin typeface="+mn-lt"/>
                <a:ea typeface="+mn-ea"/>
                <a:cs typeface="+mn-cs"/>
              </a:rPr>
              <a:t>WinForms</a:t>
            </a:r>
          </a:p>
          <a:p>
            <a:r>
              <a:rPr lang="en-US" sz="1200" b="0" i="0" kern="1200" dirty="0">
                <a:solidFill>
                  <a:schemeClr val="tx1"/>
                </a:solidFill>
                <a:effectLst/>
                <a:latin typeface="+mn-lt"/>
                <a:ea typeface="+mn-ea"/>
                <a:cs typeface="+mn-cs"/>
              </a:rPr>
              <a:t>Windows Forms is a smart client technology for the .NET Framework, a set of managed libraries that simplify common application tasks such as reading and writing to the file system.</a:t>
            </a:r>
          </a:p>
          <a:p>
            <a:r>
              <a:rPr lang="en-US" sz="1200" b="0" i="0" kern="1200" dirty="0">
                <a:solidFill>
                  <a:schemeClr val="tx1"/>
                </a:solidFill>
                <a:effectLst/>
                <a:latin typeface="+mn-lt"/>
                <a:ea typeface="+mn-ea"/>
                <a:cs typeface="+mn-cs"/>
              </a:rPr>
              <a:t>ASP.NET</a:t>
            </a:r>
          </a:p>
          <a:p>
            <a:r>
              <a:rPr lang="en-US" sz="1200" b="0" i="0" kern="1200" dirty="0">
                <a:solidFill>
                  <a:schemeClr val="tx1"/>
                </a:solidFill>
                <a:effectLst/>
                <a:latin typeface="+mn-lt"/>
                <a:ea typeface="+mn-ea"/>
                <a:cs typeface="+mn-cs"/>
              </a:rPr>
              <a:t>ASP.NET is a web framework designed and developed by Microsoft. It is used to develop websites, web applications, and web services. It provides a fantastic integration of HTML, CSS, and JavaScript. It was first released in January 2002.</a:t>
            </a:r>
          </a:p>
          <a:p>
            <a:r>
              <a:rPr lang="en-US" sz="1200" b="0" i="0" kern="1200" dirty="0">
                <a:solidFill>
                  <a:schemeClr val="tx1"/>
                </a:solidFill>
                <a:effectLst/>
                <a:latin typeface="+mn-lt"/>
                <a:ea typeface="+mn-ea"/>
                <a:cs typeface="+mn-cs"/>
              </a:rPr>
              <a:t>ADO.NET</a:t>
            </a:r>
          </a:p>
          <a:p>
            <a:r>
              <a:rPr lang="en-US" sz="1200" b="0" i="0" kern="1200" dirty="0">
                <a:solidFill>
                  <a:schemeClr val="tx1"/>
                </a:solidFill>
                <a:effectLst/>
                <a:latin typeface="+mn-lt"/>
                <a:ea typeface="+mn-ea"/>
                <a:cs typeface="+mn-cs"/>
              </a:rPr>
              <a:t>ADO.NET is a module of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Framework, which is used to establish a connection between application and data sources. Data sources can be such as SQL Server and XML. ADO .NET consists of classes that can be used to connect, retrieve, insert, and delete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WPF (Windows Presentation Foundation)</a:t>
            </a:r>
          </a:p>
          <a:p>
            <a:r>
              <a:rPr lang="en-US" sz="1200" b="0" i="0" kern="1200" dirty="0">
                <a:solidFill>
                  <a:schemeClr val="tx1"/>
                </a:solidFill>
                <a:effectLst/>
                <a:latin typeface="+mn-lt"/>
                <a:ea typeface="+mn-ea"/>
                <a:cs typeface="+mn-cs"/>
              </a:rPr>
              <a:t>Windows Presentation Foundation (WPF) is a graphical subsystem by Microsoft for rendering user interfaces in Windows-based applications. WPF, previously known as "Avalon", was initially released as part of .NET Framework 3.0 in 2006. WPF uses DirectX.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WCF (Windows Communication Foundation)</a:t>
            </a:r>
          </a:p>
          <a:p>
            <a:r>
              <a:rPr lang="en-US" sz="1200" b="0" i="0" kern="1200" dirty="0">
                <a:solidFill>
                  <a:schemeClr val="tx1"/>
                </a:solidFill>
                <a:effectLst/>
                <a:latin typeface="+mn-lt"/>
                <a:ea typeface="+mn-ea"/>
                <a:cs typeface="+mn-cs"/>
              </a:rPr>
              <a:t>It is a framework for building service-oriented applications. Using WCF, you can send data as asynchronous messages from one service endpoint to another.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WF (Workflow Foundation)</a:t>
            </a:r>
          </a:p>
          <a:p>
            <a:r>
              <a:rPr lang="en-US" sz="1200" b="0" i="0" kern="1200" dirty="0">
                <a:solidFill>
                  <a:schemeClr val="tx1"/>
                </a:solidFill>
                <a:effectLst/>
                <a:latin typeface="+mn-lt"/>
                <a:ea typeface="+mn-ea"/>
                <a:cs typeface="+mn-cs"/>
              </a:rPr>
              <a:t>Windows Workflow Foundation (WF) is a Microsoft technology that provides an API, an in-process workflow engine, and a </a:t>
            </a:r>
            <a:r>
              <a:rPr lang="en-US" sz="1200" b="0" i="0" kern="1200" dirty="0" err="1">
                <a:solidFill>
                  <a:schemeClr val="tx1"/>
                </a:solidFill>
                <a:effectLst/>
                <a:latin typeface="+mn-lt"/>
                <a:ea typeface="+mn-ea"/>
                <a:cs typeface="+mn-cs"/>
              </a:rPr>
              <a:t>rehostable</a:t>
            </a:r>
            <a:r>
              <a:rPr lang="en-US" sz="1200" b="0" i="0" kern="1200" dirty="0">
                <a:solidFill>
                  <a:schemeClr val="tx1"/>
                </a:solidFill>
                <a:effectLst/>
                <a:latin typeface="+mn-lt"/>
                <a:ea typeface="+mn-ea"/>
                <a:cs typeface="+mn-cs"/>
              </a:rPr>
              <a:t> designer to implement long-running processes as workflows within .NET applications.</a:t>
            </a:r>
          </a:p>
          <a:p>
            <a:r>
              <a:rPr lang="en-US" sz="1200" b="0" i="0" kern="1200" dirty="0">
                <a:solidFill>
                  <a:schemeClr val="tx1"/>
                </a:solidFill>
                <a:effectLst/>
                <a:latin typeface="+mn-lt"/>
                <a:ea typeface="+mn-ea"/>
                <a:cs typeface="+mn-cs"/>
              </a:rPr>
              <a:t>LINQ (Language Integrated Query)</a:t>
            </a:r>
          </a:p>
          <a:p>
            <a:r>
              <a:rPr lang="en-US" sz="1200" b="0" i="0" kern="1200" dirty="0">
                <a:solidFill>
                  <a:schemeClr val="tx1"/>
                </a:solidFill>
                <a:effectLst/>
                <a:latin typeface="+mn-lt"/>
                <a:ea typeface="+mn-ea"/>
                <a:cs typeface="+mn-cs"/>
              </a:rPr>
              <a:t>It is a query language, introduced in .NET 3.5 framework. It is used to make the query for data sources with C# or Visual Basics programming languages.</a:t>
            </a:r>
          </a:p>
          <a:p>
            <a:r>
              <a:rPr lang="en-US" sz="1200" b="0" i="0" kern="1200" dirty="0">
                <a:solidFill>
                  <a:schemeClr val="tx1"/>
                </a:solidFill>
                <a:effectLst/>
                <a:latin typeface="+mn-lt"/>
                <a:ea typeface="+mn-ea"/>
                <a:cs typeface="+mn-cs"/>
              </a:rPr>
              <a:t>Entity Framework</a:t>
            </a:r>
          </a:p>
          <a:p>
            <a:r>
              <a:rPr lang="en-US" sz="1200" b="0" i="0" kern="1200" dirty="0">
                <a:solidFill>
                  <a:schemeClr val="tx1"/>
                </a:solidFill>
                <a:effectLst/>
                <a:latin typeface="+mn-lt"/>
                <a:ea typeface="+mn-ea"/>
                <a:cs typeface="+mn-cs"/>
              </a:rPr>
              <a:t>It is an ORM based open source framework which is used to work with a database using .NET objects. It eliminates a lot of developers effort to handle the database. It is Microsoft's recommended technology to deal with the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Parallel LINQ</a:t>
            </a:r>
          </a:p>
          <a:p>
            <a:r>
              <a:rPr lang="en-US" sz="1200" b="0" i="0" kern="1200" dirty="0">
                <a:solidFill>
                  <a:schemeClr val="tx1"/>
                </a:solidFill>
                <a:effectLst/>
                <a:latin typeface="+mn-lt"/>
                <a:ea typeface="+mn-ea"/>
                <a:cs typeface="+mn-cs"/>
              </a:rPr>
              <a:t>Parallel LINQ or PLINQ is a parallel implementation of LINQ to objects. It combines the simplicity and readability of LINQ and provides the power of parallel programming.</a:t>
            </a:r>
          </a:p>
          <a:p>
            <a:r>
              <a:rPr lang="en-US" sz="1200" b="0" i="0" kern="1200" dirty="0">
                <a:solidFill>
                  <a:schemeClr val="tx1"/>
                </a:solidFill>
                <a:effectLst/>
                <a:latin typeface="+mn-lt"/>
                <a:ea typeface="+mn-ea"/>
                <a:cs typeface="+mn-cs"/>
              </a:rPr>
              <a:t>It can improve and provide fast speed to execute the LINQ query by using all available computer capabilities.</a:t>
            </a:r>
          </a:p>
          <a:p>
            <a:r>
              <a:rPr lang="en-US" sz="1200" b="0" i="0" kern="1200" dirty="0">
                <a:solidFill>
                  <a:schemeClr val="tx1"/>
                </a:solidFill>
                <a:effectLst/>
                <a:latin typeface="+mn-lt"/>
                <a:ea typeface="+mn-ea"/>
                <a:cs typeface="+mn-cs"/>
              </a:rPr>
              <a:t>Apart from the above features and libraries, .NET includes other APIs and Model to improve and enhance the .NET framework.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5</a:t>
            </a:fld>
            <a:endParaRPr lang="en-US"/>
          </a:p>
        </p:txBody>
      </p:sp>
    </p:spTree>
    <p:extLst>
      <p:ext uri="{BB962C8B-B14F-4D97-AF65-F5344CB8AC3E}">
        <p14:creationId xmlns:p14="http://schemas.microsoft.com/office/powerpoint/2010/main" val="253839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 CLR is a runtime environment that manages and executes the code written in any .NET programming language. CLR is the virtual machine component of the .NET framework. That language's compiler compiles the source code of applications developed using .NET compliant languages into CLR's intermediate language called MSIL, i.e., Microsoft intermediate language code. This code is platform-independent. It is comparable to byte code in java. Metadata is also generated during compilation and MSIL code and stored in a file known as the Manifest file. This metadata is generally about members and types required by CLR to execute MSIL code. A just-in-time compiler component of CLR converts MSIL code into native code of the machine. This code is platform-dependent. CLR manages memory, threads, exceptions, code execution, code safety, verification, and compilation.</a:t>
            </a:r>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6</a:t>
            </a:fld>
            <a:endParaRPr lang="en-US"/>
          </a:p>
        </p:txBody>
      </p:sp>
    </p:spTree>
    <p:extLst>
      <p:ext uri="{BB962C8B-B14F-4D97-AF65-F5344CB8AC3E}">
        <p14:creationId xmlns:p14="http://schemas.microsoft.com/office/powerpoint/2010/main" val="141492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Common type system:</a:t>
            </a:r>
          </a:p>
          <a:p>
            <a:r>
              <a:rPr lang="en-US" sz="1200" b="0" i="0" kern="1200" dirty="0">
                <a:solidFill>
                  <a:schemeClr val="tx1"/>
                </a:solidFill>
                <a:effectLst/>
                <a:latin typeface="+mn-lt"/>
                <a:ea typeface="+mn-ea"/>
                <a:cs typeface="+mn-cs"/>
              </a:rPr>
              <a:t>CTS provides guidelines for declaring, using, and managing data types at runtime. It offers cross-language communication. For example, VB.NET has an integer data type, and C# has an int data type for managing integers. After compilation, Int32 is used by both data types. So, CTS provides the data types using managed code. A common type system helps in writing language-independent code.</a:t>
            </a:r>
          </a:p>
          <a:p>
            <a:endParaRPr lang="en-US" dirty="0"/>
          </a:p>
          <a:p>
            <a:r>
              <a:rPr lang="en-US" sz="1200" b="1" i="0" kern="1200" dirty="0">
                <a:solidFill>
                  <a:schemeClr val="tx1"/>
                </a:solidFill>
                <a:effectLst/>
                <a:latin typeface="+mn-lt"/>
                <a:ea typeface="+mn-ea"/>
                <a:cs typeface="+mn-cs"/>
              </a:rPr>
              <a:t>It provides two categories of Types.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Value Type:</a:t>
            </a:r>
            <a:r>
              <a:rPr lang="en-US" sz="1200" b="0" i="0" kern="1200" dirty="0">
                <a:solidFill>
                  <a:schemeClr val="tx1"/>
                </a:solidFill>
                <a:effectLst/>
                <a:latin typeface="+mn-lt"/>
                <a:ea typeface="+mn-ea"/>
                <a:cs typeface="+mn-cs"/>
              </a:rPr>
              <a:t> A value type stores the data in memory allocated on the stack or inline in a structure. This category of Type holds the data directory. If one variable's value is copied to another, both the variables store data independently. It can be of inbuilt-in types, user-defined, or enumerations types. Built-in types are primitive data types like numeric, Boolean, char, and date. Users in the source code create user-defined types. An enumeration refers to a set of enumerated values represented by labels but stored as a numeric type.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Reference Type:</a:t>
            </a:r>
            <a:r>
              <a:rPr lang="en-US" sz="1200" b="0" i="0" kern="1200" dirty="0">
                <a:solidFill>
                  <a:schemeClr val="tx1"/>
                </a:solidFill>
                <a:effectLst/>
                <a:latin typeface="+mn-lt"/>
                <a:ea typeface="+mn-ea"/>
                <a:cs typeface="+mn-cs"/>
              </a:rPr>
              <a:t> A Reference type stores a reference to the value of a memory address and is allocated on the heap. Heap memory is used for dynamic memory allocation. Reference Type does not hold actual data directly but holds the address of data. Whenever a reference type object is made, it copies the address and not actual data. Therefore two variables will refer to the same data. If data of one Reference Type object is changed, the same is reflected for the other object. Reference types can be self-describing types, pointer types, or interference types. The self-describing types may be string, array, and class types that store metadata about themselves.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Common Language Specification (CLS):</a:t>
            </a:r>
          </a:p>
          <a:p>
            <a:r>
              <a:rPr lang="en-US" sz="1200" b="0" i="0" kern="1200" dirty="0">
                <a:solidFill>
                  <a:schemeClr val="tx1"/>
                </a:solidFill>
                <a:effectLst/>
                <a:latin typeface="+mn-lt"/>
                <a:ea typeface="+mn-ea"/>
                <a:cs typeface="+mn-cs"/>
              </a:rPr>
              <a:t>Common Language Specification (CLS) contains a set of rules to be followed by all NET-supported languages. The common rules make it easy to implement language integration and help in cross-language inheritance and debugging. Each language supported by NET Framework has its own syntax rules. But CLS ensures interoperability among applications developed using NET languages.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Garbage Collection:</a:t>
            </a:r>
          </a:p>
          <a:p>
            <a:r>
              <a:rPr lang="en-US" sz="1200" b="0" i="0" kern="1200" dirty="0">
                <a:solidFill>
                  <a:schemeClr val="tx1"/>
                </a:solidFill>
                <a:effectLst/>
                <a:latin typeface="+mn-lt"/>
                <a:ea typeface="+mn-ea"/>
                <a:cs typeface="+mn-cs"/>
              </a:rPr>
              <a:t>Garbage Collector is a component of CLR that works as an automatic memory manager. It helps manage memory by automatically allocating memory according to the requirement. It allocates heap memory to objects. When objects are not in use, it reclaims the memory allocated to them for future use. It also ensures the safety of objects by not allowing one object to use the content of another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Just in Time (JIT) Compiler:</a:t>
            </a:r>
          </a:p>
          <a:p>
            <a:r>
              <a:rPr lang="en-US" sz="1200" b="0" i="0" kern="1200" dirty="0">
                <a:solidFill>
                  <a:schemeClr val="tx1"/>
                </a:solidFill>
                <a:effectLst/>
                <a:latin typeface="+mn-lt"/>
                <a:ea typeface="+mn-ea"/>
                <a:cs typeface="+mn-cs"/>
              </a:rPr>
              <a:t>JIT Compiler is an important component of CLR. It converts the MSIL code into native code (i.e., machine-specific code). The .NET program is compiled either explicitly or implicitly. The developer or programmer calls a particular compiler to compile the program in the explicit compilation. In implicit compilation, the program is compiled twice. The source code is compiled into Microsoft Intermediate Language (MSIL) during the first compilation process. The MSIL code is converted into native code in the second compilation process. This process is called JIT compilation. There are three types of JIT compilers -Pre, </a:t>
            </a:r>
            <a:r>
              <a:rPr lang="en-US" sz="1200" b="0" i="0" kern="1200" dirty="0" err="1">
                <a:solidFill>
                  <a:schemeClr val="tx1"/>
                </a:solidFill>
                <a:effectLst/>
                <a:latin typeface="+mn-lt"/>
                <a:ea typeface="+mn-ea"/>
                <a:cs typeface="+mn-cs"/>
              </a:rPr>
              <a:t>Econo</a:t>
            </a:r>
            <a:r>
              <a:rPr lang="en-US" sz="1200" b="0" i="0" kern="1200" dirty="0">
                <a:solidFill>
                  <a:schemeClr val="tx1"/>
                </a:solidFill>
                <a:effectLst/>
                <a:latin typeface="+mn-lt"/>
                <a:ea typeface="+mn-ea"/>
                <a:cs typeface="+mn-cs"/>
              </a:rPr>
              <a:t>, and Normal. Pre JIT Compiler compiles entire MSIL code into native code before execution. </a:t>
            </a:r>
            <a:r>
              <a:rPr lang="en-US" sz="1200" b="0" i="0" kern="1200" dirty="0" err="1">
                <a:solidFill>
                  <a:schemeClr val="tx1"/>
                </a:solidFill>
                <a:effectLst/>
                <a:latin typeface="+mn-lt"/>
                <a:ea typeface="+mn-ea"/>
                <a:cs typeface="+mn-cs"/>
              </a:rPr>
              <a:t>Econo</a:t>
            </a:r>
            <a:r>
              <a:rPr lang="en-US" sz="1200" b="0" i="0" kern="1200" dirty="0">
                <a:solidFill>
                  <a:schemeClr val="tx1"/>
                </a:solidFill>
                <a:effectLst/>
                <a:latin typeface="+mn-lt"/>
                <a:ea typeface="+mn-ea"/>
                <a:cs typeface="+mn-cs"/>
              </a:rPr>
              <a:t> JIT Compiler compiles only those parts of MSIL code required during execution and removes those parts that are not required anymore. Normal JIT Compiler also compiles only those parts of MSIL code required during execution but places them in cache for future use. It does not require recompilations of already used parts as they have been placed in cache memory.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Metadata:</a:t>
            </a:r>
          </a:p>
          <a:p>
            <a:r>
              <a:rPr lang="en-US" sz="1200" b="0" i="0" kern="1200" dirty="0">
                <a:solidFill>
                  <a:schemeClr val="tx1"/>
                </a:solidFill>
                <a:effectLst/>
                <a:latin typeface="+mn-lt"/>
                <a:ea typeface="+mn-ea"/>
                <a:cs typeface="+mn-cs"/>
              </a:rPr>
              <a:t>A Metadata is a binary information about the program, either stored in a CLR Portable Executable file (PE) along with MSIL code or in the memory. During the execution of MSIL, metadata is also loaded into memory for proper interpretation of classes and related. Information used in code. So, metadata helps implement code in a language-neutral manner or achieve language interoperability.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Assemblies:</a:t>
            </a:r>
          </a:p>
          <a:p>
            <a:r>
              <a:rPr lang="en-US" sz="1200" b="0" i="0" kern="1200" dirty="0">
                <a:solidFill>
                  <a:schemeClr val="tx1"/>
                </a:solidFill>
                <a:effectLst/>
                <a:latin typeface="+mn-lt"/>
                <a:ea typeface="+mn-ea"/>
                <a:cs typeface="+mn-cs"/>
              </a:rPr>
              <a:t>An assembly is a fundamental unit of physical code grouping. It consists of the assembly manifest, metadata, MSIL code, and a set of resources like image files. It is also considered a basic deployment unit, version control, reuse, security permissions,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8</a:t>
            </a:fld>
            <a:endParaRPr lang="en-US"/>
          </a:p>
        </p:txBody>
      </p:sp>
    </p:spTree>
    <p:extLst>
      <p:ext uri="{BB962C8B-B14F-4D97-AF65-F5344CB8AC3E}">
        <p14:creationId xmlns:p14="http://schemas.microsoft.com/office/powerpoint/2010/main" val="650024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a:t>
            </a:r>
            <a:r>
              <a:rPr lang="en-US" sz="1200" b="1" i="0" kern="1200" dirty="0">
                <a:solidFill>
                  <a:schemeClr val="tx1"/>
                </a:solidFill>
                <a:effectLst/>
                <a:latin typeface="+mn-lt"/>
                <a:ea typeface="+mn-ea"/>
                <a:cs typeface="+mn-cs"/>
              </a:rPr>
              <a:t>. Managed code:</a:t>
            </a:r>
          </a:p>
          <a:p>
            <a:r>
              <a:rPr lang="en-US" sz="1200" b="0" i="0" kern="1200" dirty="0">
                <a:solidFill>
                  <a:schemeClr val="tx1"/>
                </a:solidFill>
                <a:effectLst/>
                <a:latin typeface="+mn-lt"/>
                <a:ea typeface="+mn-ea"/>
                <a:cs typeface="+mn-cs"/>
              </a:rPr>
              <a:t>Any language that is written in the .NET framework is managed code. Managed code use CLR, which looks after your applications by managing memory, handling security, allowing cross-language debugging, etc.</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What are the advantages of using Managed Code?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improves the security of the application like when you use runtime environment, it automatically checks the memory buffers to guard against buffer overflow.</a:t>
            </a:r>
          </a:p>
          <a:p>
            <a:pPr fontAlgn="base"/>
            <a:r>
              <a:rPr lang="en-US" sz="1200" b="0" i="0" kern="1200" dirty="0">
                <a:solidFill>
                  <a:schemeClr val="tx1"/>
                </a:solidFill>
                <a:effectLst/>
                <a:latin typeface="+mn-lt"/>
                <a:ea typeface="+mn-ea"/>
                <a:cs typeface="+mn-cs"/>
              </a:rPr>
              <a:t>It implement the garbage collection automatically.</a:t>
            </a:r>
          </a:p>
          <a:p>
            <a:pPr fontAlgn="base"/>
            <a:r>
              <a:rPr lang="en-US" sz="1200" b="0" i="0" kern="1200" dirty="0">
                <a:solidFill>
                  <a:schemeClr val="tx1"/>
                </a:solidFill>
                <a:effectLst/>
                <a:latin typeface="+mn-lt"/>
                <a:ea typeface="+mn-ea"/>
                <a:cs typeface="+mn-cs"/>
              </a:rPr>
              <a:t>It also provides runtime type checking/dynamic type checking.</a:t>
            </a:r>
          </a:p>
          <a:p>
            <a:pPr fontAlgn="base"/>
            <a:r>
              <a:rPr lang="en-US" sz="1200" b="0" i="0" kern="1200" dirty="0">
                <a:solidFill>
                  <a:schemeClr val="tx1"/>
                </a:solidFill>
                <a:effectLst/>
                <a:latin typeface="+mn-lt"/>
                <a:ea typeface="+mn-ea"/>
                <a:cs typeface="+mn-cs"/>
              </a:rPr>
              <a:t>It also provides reference checking which means it checks whether the reference point to the valid object or not and also check they are not duplicate.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What are the disadvantages of Managed Code?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main disadvantage of managed language is that you are not allowed to allocate memory directly, or you cannot get the low-level access of the CPU architecture.</a:t>
            </a:r>
          </a:p>
          <a:p>
            <a:pPr fontAlgn="base"/>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Unmanaged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code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code developed outside the .NET framework is known as unmanaged code. Applications that do not run under the control of the CLR are said to be unmanaged. Certain languages such as C++ can be used to write such applications, such as low-level access functions of the operating system. Background compatibility with VB, ASP, and COM are examples of unmanaged code. This code is executed with the help of wrapper classes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What are the advantages of using Unmanaged Code?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provides the low-level access to the programmer.</a:t>
            </a:r>
          </a:p>
          <a:p>
            <a:pPr fontAlgn="base"/>
            <a:r>
              <a:rPr lang="en-US" sz="1200" b="0" i="0" kern="1200" dirty="0">
                <a:solidFill>
                  <a:schemeClr val="tx1"/>
                </a:solidFill>
                <a:effectLst/>
                <a:latin typeface="+mn-lt"/>
                <a:ea typeface="+mn-ea"/>
                <a:cs typeface="+mn-cs"/>
              </a:rPr>
              <a:t>It also provides direct access to the hardware.</a:t>
            </a:r>
          </a:p>
          <a:p>
            <a:pPr fontAlgn="base"/>
            <a:r>
              <a:rPr lang="en-US" sz="1200" b="0" i="0" kern="1200" dirty="0">
                <a:solidFill>
                  <a:schemeClr val="tx1"/>
                </a:solidFill>
                <a:effectLst/>
                <a:latin typeface="+mn-lt"/>
                <a:ea typeface="+mn-ea"/>
                <a:cs typeface="+mn-cs"/>
              </a:rPr>
              <a:t>It allows the programmer to bypass some parameters and restriction that are used by the managed code framework.</a:t>
            </a:r>
          </a:p>
          <a:p>
            <a:pPr fontAlgn="base"/>
            <a:r>
              <a:rPr lang="en-US" sz="1200" b="1" i="0" kern="1200" dirty="0">
                <a:solidFill>
                  <a:schemeClr val="tx1"/>
                </a:solidFill>
                <a:effectLst/>
                <a:latin typeface="+mn-lt"/>
                <a:ea typeface="+mn-ea"/>
                <a:cs typeface="+mn-cs"/>
              </a:rPr>
              <a:t>What are the disadvantages of Unmanaged Code?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It does not provide security to the application.</a:t>
            </a:r>
          </a:p>
          <a:p>
            <a:pPr fontAlgn="base"/>
            <a:r>
              <a:rPr lang="en-US" sz="1200" b="0" i="0" kern="1200" dirty="0">
                <a:solidFill>
                  <a:schemeClr val="tx1"/>
                </a:solidFill>
                <a:effectLst/>
                <a:latin typeface="+mn-lt"/>
                <a:ea typeface="+mn-ea"/>
                <a:cs typeface="+mn-cs"/>
              </a:rPr>
              <a:t>Due to the access to memory allocation the issues related to memory occur like memory buffer overflow, etc.</a:t>
            </a:r>
          </a:p>
          <a:p>
            <a:pPr fontAlgn="base"/>
            <a:r>
              <a:rPr lang="en-US" sz="1200" b="0" i="0" kern="1200" dirty="0">
                <a:solidFill>
                  <a:schemeClr val="tx1"/>
                </a:solidFill>
                <a:effectLst/>
                <a:latin typeface="+mn-lt"/>
                <a:ea typeface="+mn-ea"/>
                <a:cs typeface="+mn-cs"/>
              </a:rPr>
              <a:t>Error and exceptions are also handled by the programmer.</a:t>
            </a:r>
          </a:p>
          <a:p>
            <a:pPr fontAlgn="base"/>
            <a:r>
              <a:rPr lang="en-US" sz="1200" b="0" i="0" kern="1200" dirty="0">
                <a:solidFill>
                  <a:schemeClr val="tx1"/>
                </a:solidFill>
                <a:effectLst/>
                <a:latin typeface="+mn-lt"/>
                <a:ea typeface="+mn-ea"/>
                <a:cs typeface="+mn-cs"/>
              </a:rPr>
              <a:t>It does not focus on garbage collection.</a:t>
            </a: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10</a:t>
            </a:fld>
            <a:endParaRPr lang="en-US"/>
          </a:p>
        </p:txBody>
      </p:sp>
    </p:spTree>
    <p:extLst>
      <p:ext uri="{BB962C8B-B14F-4D97-AF65-F5344CB8AC3E}">
        <p14:creationId xmlns:p14="http://schemas.microsoft.com/office/powerpoint/2010/main" val="218733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Base Class Library Support:</a:t>
            </a:r>
            <a:r>
              <a:rPr lang="en-US" sz="1200" b="0" i="0" kern="1200" dirty="0">
                <a:solidFill>
                  <a:schemeClr val="tx1"/>
                </a:solidFill>
                <a:effectLst/>
                <a:latin typeface="+mn-lt"/>
                <a:ea typeface="+mn-ea"/>
                <a:cs typeface="+mn-cs"/>
              </a:rPr>
              <a:t> The Common Language Runtime provides support for the base class library. The BCL contains multiple libraries that provide various features such as </a:t>
            </a:r>
            <a:r>
              <a:rPr lang="en-US" sz="1200" b="0" i="1" kern="1200" dirty="0">
                <a:solidFill>
                  <a:schemeClr val="tx1"/>
                </a:solidFill>
                <a:effectLst/>
                <a:latin typeface="+mn-lt"/>
                <a:ea typeface="+mn-ea"/>
                <a:cs typeface="+mn-cs"/>
              </a:rPr>
              <a:t>Collections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I/O</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XML</a:t>
            </a:r>
            <a:r>
              <a:rPr lang="en-US" sz="1200" b="0"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DataType</a:t>
            </a:r>
            <a:r>
              <a:rPr lang="en-US" sz="1200" b="0" i="1" kern="1200" dirty="0">
                <a:solidFill>
                  <a:schemeClr val="tx1"/>
                </a:solidFill>
                <a:effectLst/>
                <a:latin typeface="+mn-lt"/>
                <a:ea typeface="+mn-ea"/>
                <a:cs typeface="+mn-cs"/>
              </a:rPr>
              <a:t> definitions</a:t>
            </a:r>
            <a:r>
              <a:rPr lang="en-US" sz="1200" b="0" i="0" kern="1200" dirty="0">
                <a:solidFill>
                  <a:schemeClr val="tx1"/>
                </a:solidFill>
                <a:effectLst/>
                <a:latin typeface="+mn-lt"/>
                <a:ea typeface="+mn-ea"/>
                <a:cs typeface="+mn-cs"/>
              </a:rPr>
              <a:t>, etc. for the multiple </a:t>
            </a:r>
            <a:r>
              <a:rPr lang="en-US" sz="1200" b="0" i="1" kern="1200" dirty="0">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programming languages.</a:t>
            </a:r>
          </a:p>
          <a:p>
            <a:pPr fontAlgn="base"/>
            <a:r>
              <a:rPr lang="en-US" sz="1200" b="1" i="0" kern="1200" dirty="0">
                <a:solidFill>
                  <a:schemeClr val="tx1"/>
                </a:solidFill>
                <a:effectLst/>
                <a:latin typeface="+mn-lt"/>
                <a:ea typeface="+mn-ea"/>
                <a:cs typeface="+mn-cs"/>
              </a:rPr>
              <a:t>Thread Support:</a:t>
            </a:r>
            <a:r>
              <a:rPr lang="en-US" sz="1200" b="0" i="0" kern="1200" dirty="0">
                <a:solidFill>
                  <a:schemeClr val="tx1"/>
                </a:solidFill>
                <a:effectLst/>
                <a:latin typeface="+mn-lt"/>
                <a:ea typeface="+mn-ea"/>
                <a:cs typeface="+mn-cs"/>
              </a:rPr>
              <a:t> The CLR provides thread support for managing the parallel execution of multiple threads. The </a:t>
            </a:r>
            <a:r>
              <a:rPr lang="en-US" sz="1200" b="0" i="1" kern="1200" dirty="0" err="1">
                <a:solidFill>
                  <a:schemeClr val="tx1"/>
                </a:solidFill>
                <a:effectLst/>
                <a:latin typeface="+mn-lt"/>
                <a:ea typeface="+mn-ea"/>
                <a:cs typeface="+mn-cs"/>
              </a:rPr>
              <a:t>System.Threading</a:t>
            </a:r>
            <a:r>
              <a:rPr lang="en-US" sz="1200" b="0" i="1" kern="1200" dirty="0">
                <a:solidFill>
                  <a:schemeClr val="tx1"/>
                </a:solidFill>
                <a:effectLst/>
                <a:latin typeface="+mn-lt"/>
                <a:ea typeface="+mn-ea"/>
                <a:cs typeface="+mn-cs"/>
              </a:rPr>
              <a:t> class</a:t>
            </a:r>
            <a:r>
              <a:rPr lang="en-US" sz="1200" b="0" i="0" kern="1200" dirty="0">
                <a:solidFill>
                  <a:schemeClr val="tx1"/>
                </a:solidFill>
                <a:effectLst/>
                <a:latin typeface="+mn-lt"/>
                <a:ea typeface="+mn-ea"/>
                <a:cs typeface="+mn-cs"/>
              </a:rPr>
              <a:t> is used as the base class for this.</a:t>
            </a:r>
          </a:p>
          <a:p>
            <a:pPr fontAlgn="base"/>
            <a:r>
              <a:rPr lang="en-US" sz="1200" b="1" i="0" kern="1200" dirty="0">
                <a:solidFill>
                  <a:schemeClr val="tx1"/>
                </a:solidFill>
                <a:effectLst/>
                <a:latin typeface="+mn-lt"/>
                <a:ea typeface="+mn-ea"/>
                <a:cs typeface="+mn-cs"/>
              </a:rPr>
              <a:t>COM </a:t>
            </a:r>
            <a:r>
              <a:rPr lang="en-US" sz="1200" b="1" i="0" kern="1200" dirty="0" err="1">
                <a:solidFill>
                  <a:schemeClr val="tx1"/>
                </a:solidFill>
                <a:effectLst/>
                <a:latin typeface="+mn-lt"/>
                <a:ea typeface="+mn-ea"/>
                <a:cs typeface="+mn-cs"/>
              </a:rPr>
              <a:t>Marshaller</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Communication with the COM (Component Object Model) component in the .NET application is provided using the COM </a:t>
            </a:r>
            <a:r>
              <a:rPr lang="en-US" sz="1200" b="0" i="0" kern="1200" dirty="0" err="1">
                <a:solidFill>
                  <a:schemeClr val="tx1"/>
                </a:solidFill>
                <a:effectLst/>
                <a:latin typeface="+mn-lt"/>
                <a:ea typeface="+mn-ea"/>
                <a:cs typeface="+mn-cs"/>
              </a:rPr>
              <a:t>marshaller</a:t>
            </a:r>
            <a:r>
              <a:rPr lang="en-US" sz="1200" b="0" i="0" kern="1200" dirty="0">
                <a:solidFill>
                  <a:schemeClr val="tx1"/>
                </a:solidFill>
                <a:effectLst/>
                <a:latin typeface="+mn-lt"/>
                <a:ea typeface="+mn-ea"/>
                <a:cs typeface="+mn-cs"/>
              </a:rPr>
              <a:t>. This provides the COM interoperability support.</a:t>
            </a:r>
          </a:p>
          <a:p>
            <a:pPr fontAlgn="base"/>
            <a:r>
              <a:rPr lang="en-US" sz="1200" b="1" i="0" kern="1200" dirty="0">
                <a:solidFill>
                  <a:schemeClr val="tx1"/>
                </a:solidFill>
                <a:effectLst/>
                <a:latin typeface="+mn-lt"/>
                <a:ea typeface="+mn-ea"/>
                <a:cs typeface="+mn-cs"/>
              </a:rPr>
              <a:t>Type Checker: </a:t>
            </a:r>
            <a:r>
              <a:rPr lang="en-US" sz="1200" b="0" i="0" kern="1200" dirty="0">
                <a:solidFill>
                  <a:schemeClr val="tx1"/>
                </a:solidFill>
                <a:effectLst/>
                <a:latin typeface="+mn-lt"/>
                <a:ea typeface="+mn-ea"/>
                <a:cs typeface="+mn-cs"/>
              </a:rPr>
              <a:t>Type safety is provided by the type checker by using the Common Type System (CTS) and the Common Language Specification (CLS) that are provided in the CLR to verify the types that are used in an application.</a:t>
            </a:r>
          </a:p>
          <a:p>
            <a:pPr fontAlgn="base"/>
            <a:r>
              <a:rPr lang="en-US" sz="1200" b="1" i="0" kern="1200" dirty="0">
                <a:solidFill>
                  <a:schemeClr val="tx1"/>
                </a:solidFill>
                <a:effectLst/>
                <a:latin typeface="+mn-lt"/>
                <a:ea typeface="+mn-ea"/>
                <a:cs typeface="+mn-cs"/>
              </a:rPr>
              <a:t>Exception Manager: </a:t>
            </a:r>
            <a:r>
              <a:rPr lang="en-US" sz="1200" b="0" i="0" kern="1200" dirty="0">
                <a:solidFill>
                  <a:schemeClr val="tx1"/>
                </a:solidFill>
                <a:effectLst/>
                <a:latin typeface="+mn-lt"/>
                <a:ea typeface="+mn-ea"/>
                <a:cs typeface="+mn-cs"/>
              </a:rPr>
              <a:t>The exception manager in the CLR handles the exceptions regardless of the </a:t>
            </a:r>
            <a:r>
              <a:rPr lang="en-US" sz="1200" b="0" i="1" kern="1200" dirty="0">
                <a:solidFill>
                  <a:schemeClr val="tx1"/>
                </a:solidFill>
                <a:effectLst/>
                <a:latin typeface="+mn-lt"/>
                <a:ea typeface="+mn-ea"/>
                <a:cs typeface="+mn-cs"/>
              </a:rPr>
              <a:t>.NET Language</a:t>
            </a:r>
            <a:r>
              <a:rPr lang="en-US" sz="1200" b="0" i="0" kern="1200" dirty="0">
                <a:solidFill>
                  <a:schemeClr val="tx1"/>
                </a:solidFill>
                <a:effectLst/>
                <a:latin typeface="+mn-lt"/>
                <a:ea typeface="+mn-ea"/>
                <a:cs typeface="+mn-cs"/>
              </a:rPr>
              <a:t> that created them. For a particular application, the catch block of the exceptions are executed in case they occur and if there is no catch block then the application is terminated.</a:t>
            </a:r>
          </a:p>
          <a:p>
            <a:pPr fontAlgn="base"/>
            <a:r>
              <a:rPr lang="en-US" sz="1200" b="1" i="0" kern="1200" dirty="0">
                <a:solidFill>
                  <a:schemeClr val="tx1"/>
                </a:solidFill>
                <a:effectLst/>
                <a:latin typeface="+mn-lt"/>
                <a:ea typeface="+mn-ea"/>
                <a:cs typeface="+mn-cs"/>
              </a:rPr>
              <a:t>Security Engine: </a:t>
            </a:r>
            <a:r>
              <a:rPr lang="en-US" sz="1200" b="0" i="0" kern="1200" dirty="0">
                <a:solidFill>
                  <a:schemeClr val="tx1"/>
                </a:solidFill>
                <a:effectLst/>
                <a:latin typeface="+mn-lt"/>
                <a:ea typeface="+mn-ea"/>
                <a:cs typeface="+mn-cs"/>
              </a:rPr>
              <a:t>The security engine in the CLR handles the security permissions at various levels such as the code level, folder level, and machine level. This is done using the various tools that are provided in the </a:t>
            </a:r>
            <a:r>
              <a:rPr lang="en-US" sz="1200" b="0" i="1" kern="1200" dirty="0">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framework.</a:t>
            </a:r>
          </a:p>
          <a:p>
            <a:pPr fontAlgn="base"/>
            <a:r>
              <a:rPr lang="en-US" sz="1200" b="1" i="0" kern="1200" dirty="0">
                <a:solidFill>
                  <a:schemeClr val="tx1"/>
                </a:solidFill>
                <a:effectLst/>
                <a:latin typeface="+mn-lt"/>
                <a:ea typeface="+mn-ea"/>
                <a:cs typeface="+mn-cs"/>
              </a:rPr>
              <a:t>Debug Engine: </a:t>
            </a:r>
            <a:r>
              <a:rPr lang="en-US" sz="1200" b="0" i="0" kern="1200" dirty="0">
                <a:solidFill>
                  <a:schemeClr val="tx1"/>
                </a:solidFill>
                <a:effectLst/>
                <a:latin typeface="+mn-lt"/>
                <a:ea typeface="+mn-ea"/>
                <a:cs typeface="+mn-cs"/>
              </a:rPr>
              <a:t>An application can be debugged during the run-time using the debug engine. There are various </a:t>
            </a:r>
            <a:r>
              <a:rPr lang="en-US" sz="1200" b="0" i="0" kern="1200" dirty="0" err="1">
                <a:solidFill>
                  <a:schemeClr val="tx1"/>
                </a:solidFill>
                <a:effectLst/>
                <a:latin typeface="+mn-lt"/>
                <a:ea typeface="+mn-ea"/>
                <a:cs typeface="+mn-cs"/>
              </a:rPr>
              <a:t>ICorDebug</a:t>
            </a:r>
            <a:r>
              <a:rPr lang="en-US" sz="1200" b="0" i="0" kern="1200" dirty="0">
                <a:solidFill>
                  <a:schemeClr val="tx1"/>
                </a:solidFill>
                <a:effectLst/>
                <a:latin typeface="+mn-lt"/>
                <a:ea typeface="+mn-ea"/>
                <a:cs typeface="+mn-cs"/>
              </a:rPr>
              <a:t> interfaces that are used to track the managed code of the application that is being debugged.</a:t>
            </a:r>
          </a:p>
          <a:p>
            <a:pPr fontAlgn="base"/>
            <a:r>
              <a:rPr lang="en-US" sz="1200" b="1" i="0" kern="1200" dirty="0">
                <a:solidFill>
                  <a:schemeClr val="tx1"/>
                </a:solidFill>
                <a:effectLst/>
                <a:latin typeface="+mn-lt"/>
                <a:ea typeface="+mn-ea"/>
                <a:cs typeface="+mn-cs"/>
              </a:rPr>
              <a:t>JIT Compiler: </a:t>
            </a:r>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3"/>
              </a:rPr>
              <a:t>JIT compiler</a:t>
            </a:r>
            <a:r>
              <a:rPr lang="en-US" sz="1200" b="0" i="0" kern="1200" dirty="0">
                <a:solidFill>
                  <a:schemeClr val="tx1"/>
                </a:solidFill>
                <a:effectLst/>
                <a:latin typeface="+mn-lt"/>
                <a:ea typeface="+mn-ea"/>
                <a:cs typeface="+mn-cs"/>
              </a:rPr>
              <a:t> in the CLR converts the Microsoft Intermediate Language (MSIL) into the machine code that is specific to the computer environment that the JIT compiler runs on. The compiled MSIL is stored so that it is available for subsequent calls if required.</a:t>
            </a:r>
          </a:p>
          <a:p>
            <a:pPr fontAlgn="base"/>
            <a:r>
              <a:rPr lang="en-US" sz="1200" b="1" i="0" kern="1200" dirty="0">
                <a:solidFill>
                  <a:schemeClr val="tx1"/>
                </a:solidFill>
                <a:effectLst/>
                <a:latin typeface="+mn-lt"/>
                <a:ea typeface="+mn-ea"/>
                <a:cs typeface="+mn-cs"/>
              </a:rPr>
              <a:t>Code Manager:</a:t>
            </a:r>
            <a:r>
              <a:rPr lang="en-US" sz="1200" b="0" i="0" kern="1200" dirty="0">
                <a:solidFill>
                  <a:schemeClr val="tx1"/>
                </a:solidFill>
                <a:effectLst/>
                <a:latin typeface="+mn-lt"/>
                <a:ea typeface="+mn-ea"/>
                <a:cs typeface="+mn-cs"/>
              </a:rPr>
              <a:t> The code manager in CLR manages the code developed in the .NET framework i.e. the managed code. The managed code is converted to intermediate language by a language-specific compiler and then the intermediate language is converted into the machine code by the Just-In-Time (JIT) compiler.</a:t>
            </a:r>
          </a:p>
          <a:p>
            <a:pPr fontAlgn="base"/>
            <a:r>
              <a:rPr lang="en-US" sz="1200" b="1" i="0" kern="1200" dirty="0">
                <a:solidFill>
                  <a:schemeClr val="tx1"/>
                </a:solidFill>
                <a:effectLst/>
                <a:latin typeface="+mn-lt"/>
                <a:ea typeface="+mn-ea"/>
                <a:cs typeface="+mn-cs"/>
              </a:rPr>
              <a:t>Garbage Collector:</a:t>
            </a:r>
            <a:r>
              <a:rPr lang="en-US" sz="1200" b="0" i="0" kern="1200" dirty="0">
                <a:solidFill>
                  <a:schemeClr val="tx1"/>
                </a:solidFill>
                <a:effectLst/>
                <a:latin typeface="+mn-lt"/>
                <a:ea typeface="+mn-ea"/>
                <a:cs typeface="+mn-cs"/>
              </a:rPr>
              <a:t> Automatic memory management is made possible using the garbage collector in CLR. The garbage collector automatically releases the memory space after it is no longer required so that it can be reallocated.</a:t>
            </a:r>
          </a:p>
          <a:p>
            <a:pPr fontAlgn="base"/>
            <a:r>
              <a:rPr lang="en-US" sz="1200" b="1" i="0" kern="1200" dirty="0">
                <a:solidFill>
                  <a:schemeClr val="tx1"/>
                </a:solidFill>
                <a:effectLst/>
                <a:latin typeface="+mn-lt"/>
                <a:ea typeface="+mn-ea"/>
                <a:cs typeface="+mn-cs"/>
              </a:rPr>
              <a:t>CLR Loader: </a:t>
            </a:r>
            <a:r>
              <a:rPr lang="en-US" sz="1200" b="0" i="0" kern="1200" dirty="0">
                <a:solidFill>
                  <a:schemeClr val="tx1"/>
                </a:solidFill>
                <a:effectLst/>
                <a:latin typeface="+mn-lt"/>
                <a:ea typeface="+mn-ea"/>
                <a:cs typeface="+mn-cs"/>
              </a:rPr>
              <a:t>Various modules, resources, assemblies, etc. are loaded by the CLR loader. Also, this loader loads the modules on demand if they are actually required so that the program initialization time is faster and the resources consumed are lesser.</a:t>
            </a:r>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11</a:t>
            </a:fld>
            <a:endParaRPr lang="en-US"/>
          </a:p>
        </p:txBody>
      </p:sp>
    </p:spTree>
    <p:extLst>
      <p:ext uri="{BB962C8B-B14F-4D97-AF65-F5344CB8AC3E}">
        <p14:creationId xmlns:p14="http://schemas.microsoft.com/office/powerpoint/2010/main" val="80378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Some of the key features of the garbage collector in C# include:</a:t>
            </a:r>
          </a:p>
          <a:p>
            <a:pPr fontAlgn="base"/>
            <a:r>
              <a:rPr lang="en-US" sz="1200" b="0" i="0" kern="1200" dirty="0">
                <a:solidFill>
                  <a:schemeClr val="tx1"/>
                </a:solidFill>
                <a:effectLst/>
                <a:latin typeface="+mn-lt"/>
                <a:ea typeface="+mn-ea"/>
                <a:cs typeface="+mn-cs"/>
              </a:rPr>
              <a:t>Automatic memory management: With the garbage collector, developers don’t need to worry about manually allocating or freeing up memory. The garbage collector takes care of memory management automatically, which can help reduce the risk of memory leaks and other issues.</a:t>
            </a:r>
          </a:p>
          <a:p>
            <a:pPr fontAlgn="base"/>
            <a:r>
              <a:rPr lang="en-US" sz="1200" b="0" i="0" kern="1200" dirty="0">
                <a:solidFill>
                  <a:schemeClr val="tx1"/>
                </a:solidFill>
                <a:effectLst/>
                <a:latin typeface="+mn-lt"/>
                <a:ea typeface="+mn-ea"/>
                <a:cs typeface="+mn-cs"/>
              </a:rPr>
              <a:t>Low impact on application performance: The garbage collector runs in the background and typically has a low impact on application performance. However, in some cases, garbage collection can cause brief pauses or slowdowns in the application, particularly when large amounts of memory need to be freed up at once.</a:t>
            </a:r>
          </a:p>
          <a:p>
            <a:pPr fontAlgn="base"/>
            <a:r>
              <a:rPr lang="en-US" sz="1200" b="0" i="0" kern="1200" dirty="0">
                <a:solidFill>
                  <a:schemeClr val="tx1"/>
                </a:solidFill>
                <a:effectLst/>
                <a:latin typeface="+mn-lt"/>
                <a:ea typeface="+mn-ea"/>
                <a:cs typeface="+mn-cs"/>
              </a:rPr>
              <a:t>Generation-based collection: The garbage collector in C# uses a generation-based approach to memory management. Objects are initially allocated in a “young” generation and are moved to an “old” generation if they survive multiple garbage collection cycles. This approach helps reduce the amount of time required for garbage collection, as most objects are collected in the young generation.</a:t>
            </a:r>
          </a:p>
          <a:p>
            <a:pPr fontAlgn="base"/>
            <a:r>
              <a:rPr lang="en-US" sz="1200" b="0" i="0" kern="1200" dirty="0">
                <a:solidFill>
                  <a:schemeClr val="tx1"/>
                </a:solidFill>
                <a:effectLst/>
                <a:latin typeface="+mn-lt"/>
                <a:ea typeface="+mn-ea"/>
                <a:cs typeface="+mn-cs"/>
              </a:rPr>
              <a:t>Finalization: The garbage collector also provides support for finalization, which is a process that allows objects to perform cleanup tasks before they are destroyed. Objects with finalizers are moved to a separate finalization queue, which is processed by the garbage collector after all other objects have been collected.</a:t>
            </a:r>
          </a:p>
          <a:p>
            <a:endParaRPr lang="en-US" dirty="0"/>
          </a:p>
        </p:txBody>
      </p:sp>
      <p:sp>
        <p:nvSpPr>
          <p:cNvPr id="4" name="Slide Number Placeholder 3"/>
          <p:cNvSpPr>
            <a:spLocks noGrp="1"/>
          </p:cNvSpPr>
          <p:nvPr>
            <p:ph type="sldNum" sz="quarter" idx="5"/>
          </p:nvPr>
        </p:nvSpPr>
        <p:spPr/>
        <p:txBody>
          <a:bodyPr/>
          <a:lstStyle/>
          <a:p>
            <a:fld id="{085B0C9A-720A-4F3E-A197-746600EBB21F}" type="slidenum">
              <a:rPr lang="en-US" smtClean="0"/>
              <a:t>15</a:t>
            </a:fld>
            <a:endParaRPr lang="en-US"/>
          </a:p>
        </p:txBody>
      </p:sp>
    </p:spTree>
    <p:extLst>
      <p:ext uri="{BB962C8B-B14F-4D97-AF65-F5344CB8AC3E}">
        <p14:creationId xmlns:p14="http://schemas.microsoft.com/office/powerpoint/2010/main" val="3963845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67C252-8302-4EE7-A721-524196DA655E}" type="datetime1">
              <a:rPr lang="en-US" smtClean="0"/>
              <a:t>7/12/2023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DEF21D-0A11-45BE-903C-3AAF6DE159EE}"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B51D69-DF30-45E4-8A77-3C6D31B10D75}"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14A286-15CF-4184-B3A0-05D1B42AEF55}"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78711-FD5E-45A2-86E3-C923386B82D8}"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648221-04CB-4AA9-9951-C0C712721389}" type="datetime1">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11DD5F-CD04-4190-8E05-68359A930516}" type="datetime1">
              <a:rPr lang="en-US" smtClean="0"/>
              <a:t>7/12/2023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BC057C0-7020-46B0-9105-644BD2D3E1A5}"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BEB4F1-AD58-4D8D-82FB-306EA988B955}"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B3164-C124-41E6-ADBA-047056656683}"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FAE01E-941D-4EE3-9182-614348984F3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5A9C6-9DEE-4092-A261-E84D5212BB26}"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E2663-F787-4DA8-9214-B4ABB5F28CC3}" type="datetime1">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F1B39-6B73-4D90-A1AF-B41EE2A842E7}" type="datetime1">
              <a:rPr lang="en-US" smtClean="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AC5A7-24D2-4192-88E6-9B51E7D6DD33}" type="datetime1">
              <a:rPr lang="en-US" smtClean="0"/>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B47934-86BF-4377-9643-1597297AA18E}"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76FAA2-D3E0-4172-AE67-AA223A2B7D79}"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D65578E-A9B1-4C0E-AA34-6B9C6A06CD4E}" type="datetime1">
              <a:rPr lang="en-US" smtClean="0"/>
              <a:t>7/12/2023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186F-56E4-429B-974F-0BAD411D7083}"/>
              </a:ext>
            </a:extLst>
          </p:cNvPr>
          <p:cNvSpPr>
            <a:spLocks noGrp="1"/>
          </p:cNvSpPr>
          <p:nvPr>
            <p:ph type="ctrTitle"/>
          </p:nvPr>
        </p:nvSpPr>
        <p:spPr/>
        <p:txBody>
          <a:bodyPr/>
          <a:lstStyle/>
          <a:p>
            <a:r>
              <a:rPr lang="en-US" dirty="0"/>
              <a:t>.NET Framework	</a:t>
            </a:r>
          </a:p>
        </p:txBody>
      </p:sp>
      <p:sp>
        <p:nvSpPr>
          <p:cNvPr id="3" name="Subtitle 2">
            <a:extLst>
              <a:ext uri="{FF2B5EF4-FFF2-40B4-BE49-F238E27FC236}">
                <a16:creationId xmlns:a16="http://schemas.microsoft.com/office/drawing/2014/main" id="{022ED5C1-FBB0-45DB-B22B-02077278A5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007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F843-B5FC-4993-A307-B2A0F2D39D43}"/>
              </a:ext>
            </a:extLst>
          </p:cNvPr>
          <p:cNvSpPr>
            <a:spLocks noGrp="1"/>
          </p:cNvSpPr>
          <p:nvPr>
            <p:ph type="title"/>
          </p:nvPr>
        </p:nvSpPr>
        <p:spPr>
          <a:xfrm>
            <a:off x="657114" y="679572"/>
            <a:ext cx="8761413" cy="706964"/>
          </a:xfrm>
        </p:spPr>
        <p:txBody>
          <a:bodyPr/>
          <a:lstStyle/>
          <a:p>
            <a:r>
              <a:rPr lang="en-US" dirty="0"/>
              <a:t>Managed Code &amp; Unmanaged Code</a:t>
            </a:r>
          </a:p>
        </p:txBody>
      </p:sp>
      <p:sp>
        <p:nvSpPr>
          <p:cNvPr id="3" name="Slide Number Placeholder 2">
            <a:extLst>
              <a:ext uri="{FF2B5EF4-FFF2-40B4-BE49-F238E27FC236}">
                <a16:creationId xmlns:a16="http://schemas.microsoft.com/office/drawing/2014/main" id="{DFDE8A64-E436-46E4-86B5-3CEAE71EBFC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5">
            <a:extLst>
              <a:ext uri="{FF2B5EF4-FFF2-40B4-BE49-F238E27FC236}">
                <a16:creationId xmlns:a16="http://schemas.microsoft.com/office/drawing/2014/main" id="{D965F0CE-0ADC-4488-8837-090FC298023C}"/>
              </a:ext>
            </a:extLst>
          </p:cNvPr>
          <p:cNvPicPr>
            <a:picLocks noChangeAspect="1"/>
          </p:cNvPicPr>
          <p:nvPr/>
        </p:nvPicPr>
        <p:blipFill>
          <a:blip r:embed="rId3"/>
          <a:stretch>
            <a:fillRect/>
          </a:stretch>
        </p:blipFill>
        <p:spPr>
          <a:xfrm>
            <a:off x="1549401" y="2368021"/>
            <a:ext cx="8406870" cy="3524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699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943C-BCA6-4CFF-8376-5F9B842FDA04}"/>
              </a:ext>
            </a:extLst>
          </p:cNvPr>
          <p:cNvSpPr>
            <a:spLocks noGrp="1"/>
          </p:cNvSpPr>
          <p:nvPr>
            <p:ph type="title"/>
          </p:nvPr>
        </p:nvSpPr>
        <p:spPr/>
        <p:txBody>
          <a:bodyPr/>
          <a:lstStyle/>
          <a:p>
            <a:r>
              <a:rPr lang="en-US" dirty="0"/>
              <a:t>.NET CLR Structure</a:t>
            </a:r>
          </a:p>
        </p:txBody>
      </p:sp>
      <p:sp>
        <p:nvSpPr>
          <p:cNvPr id="3" name="Slide Number Placeholder 2">
            <a:extLst>
              <a:ext uri="{FF2B5EF4-FFF2-40B4-BE49-F238E27FC236}">
                <a16:creationId xmlns:a16="http://schemas.microsoft.com/office/drawing/2014/main" id="{BBF0F515-0535-428B-BFE2-99927B5B071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A008A07F-250D-4F88-9BE9-5CB7CBA063D7}"/>
              </a:ext>
            </a:extLst>
          </p:cNvPr>
          <p:cNvPicPr>
            <a:picLocks noChangeAspect="1"/>
          </p:cNvPicPr>
          <p:nvPr/>
        </p:nvPicPr>
        <p:blipFill>
          <a:blip r:embed="rId3"/>
          <a:stretch>
            <a:fillRect/>
          </a:stretch>
        </p:blipFill>
        <p:spPr>
          <a:xfrm>
            <a:off x="1154954" y="2195512"/>
            <a:ext cx="9055846" cy="4347291"/>
          </a:xfrm>
          <a:prstGeom prst="rect">
            <a:avLst/>
          </a:prstGeom>
        </p:spPr>
      </p:pic>
    </p:spTree>
    <p:extLst>
      <p:ext uri="{BB962C8B-B14F-4D97-AF65-F5344CB8AC3E}">
        <p14:creationId xmlns:p14="http://schemas.microsoft.com/office/powerpoint/2010/main" val="283044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C221-8A58-4A94-96C9-9C6D28480A36}"/>
              </a:ext>
            </a:extLst>
          </p:cNvPr>
          <p:cNvSpPr>
            <a:spLocks noGrp="1"/>
          </p:cNvSpPr>
          <p:nvPr>
            <p:ph type="title"/>
          </p:nvPr>
        </p:nvSpPr>
        <p:spPr/>
        <p:txBody>
          <a:bodyPr/>
          <a:lstStyle/>
          <a:p>
            <a:r>
              <a:rPr lang="en-US" dirty="0" err="1"/>
              <a:t>.Net</a:t>
            </a:r>
            <a:r>
              <a:rPr lang="en-US" dirty="0"/>
              <a:t> Framework Class Library</a:t>
            </a:r>
          </a:p>
        </p:txBody>
      </p:sp>
      <p:sp>
        <p:nvSpPr>
          <p:cNvPr id="3" name="Slide Number Placeholder 2">
            <a:extLst>
              <a:ext uri="{FF2B5EF4-FFF2-40B4-BE49-F238E27FC236}">
                <a16:creationId xmlns:a16="http://schemas.microsoft.com/office/drawing/2014/main" id="{B31506DB-274B-437B-A3AF-4B377E817B8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TextBox 3">
            <a:extLst>
              <a:ext uri="{FF2B5EF4-FFF2-40B4-BE49-F238E27FC236}">
                <a16:creationId xmlns:a16="http://schemas.microsoft.com/office/drawing/2014/main" id="{B44CC7AC-348E-43C3-8E3A-53FC6C47BA9D}"/>
              </a:ext>
            </a:extLst>
          </p:cNvPr>
          <p:cNvSpPr txBox="1"/>
          <p:nvPr/>
        </p:nvSpPr>
        <p:spPr>
          <a:xfrm>
            <a:off x="534185" y="2214991"/>
            <a:ext cx="11123629" cy="4610173"/>
          </a:xfrm>
          <a:prstGeom prst="rect">
            <a:avLst/>
          </a:prstGeom>
          <a:noFill/>
        </p:spPr>
        <p:txBody>
          <a:bodyPr wrap="square" rtlCol="0">
            <a:spAutoFit/>
          </a:bodyPr>
          <a:lstStyle/>
          <a:p>
            <a:pPr>
              <a:lnSpc>
                <a:spcPct val="150000"/>
              </a:lnSpc>
            </a:pPr>
            <a:r>
              <a:rPr lang="en-US" dirty="0"/>
              <a:t>.NET Framework Class Library is the collection of classes, namespaces, interfaces and value types that are used for .NET applications.</a:t>
            </a:r>
          </a:p>
          <a:p>
            <a:pPr>
              <a:lnSpc>
                <a:spcPct val="150000"/>
              </a:lnSpc>
            </a:pPr>
            <a:r>
              <a:rPr lang="en-US" dirty="0"/>
              <a:t>It contains thousands of classes that supports the following functions.</a:t>
            </a:r>
          </a:p>
          <a:p>
            <a:pPr marL="342900" indent="-342900">
              <a:lnSpc>
                <a:spcPct val="150000"/>
              </a:lnSpc>
              <a:buFont typeface="Arial" panose="020B0604020202020204" pitchFamily="34" charset="0"/>
              <a:buChar char="•"/>
            </a:pPr>
            <a:r>
              <a:rPr lang="en-US" dirty="0"/>
              <a:t>Base and user-defined data types</a:t>
            </a:r>
          </a:p>
          <a:p>
            <a:pPr marL="342900" indent="-342900">
              <a:lnSpc>
                <a:spcPct val="150000"/>
              </a:lnSpc>
              <a:buFont typeface="Arial" panose="020B0604020202020204" pitchFamily="34" charset="0"/>
              <a:buChar char="•"/>
            </a:pPr>
            <a:r>
              <a:rPr lang="en-US" dirty="0"/>
              <a:t>Support for exceptions handling</a:t>
            </a:r>
          </a:p>
          <a:p>
            <a:pPr marL="342900" indent="-342900">
              <a:lnSpc>
                <a:spcPct val="150000"/>
              </a:lnSpc>
              <a:buFont typeface="Arial" panose="020B0604020202020204" pitchFamily="34" charset="0"/>
              <a:buChar char="•"/>
            </a:pPr>
            <a:r>
              <a:rPr lang="en-US" dirty="0"/>
              <a:t>input/output and stream operations</a:t>
            </a:r>
          </a:p>
          <a:p>
            <a:pPr marL="342900" indent="-342900">
              <a:lnSpc>
                <a:spcPct val="150000"/>
              </a:lnSpc>
              <a:buFont typeface="Arial" panose="020B0604020202020204" pitchFamily="34" charset="0"/>
              <a:buChar char="•"/>
            </a:pPr>
            <a:r>
              <a:rPr lang="en-US" dirty="0"/>
              <a:t>Communications with the underlying system</a:t>
            </a:r>
          </a:p>
          <a:p>
            <a:pPr marL="342900" indent="-342900">
              <a:lnSpc>
                <a:spcPct val="150000"/>
              </a:lnSpc>
              <a:buFont typeface="Arial" panose="020B0604020202020204" pitchFamily="34" charset="0"/>
              <a:buChar char="•"/>
            </a:pPr>
            <a:r>
              <a:rPr lang="en-US" dirty="0"/>
              <a:t>Access to data</a:t>
            </a:r>
          </a:p>
          <a:p>
            <a:pPr marL="342900" indent="-342900">
              <a:lnSpc>
                <a:spcPct val="150000"/>
              </a:lnSpc>
              <a:buFont typeface="Arial" panose="020B0604020202020204" pitchFamily="34" charset="0"/>
              <a:buChar char="•"/>
            </a:pPr>
            <a:r>
              <a:rPr lang="en-US" dirty="0"/>
              <a:t>Ability to create Windows-based GUI applications</a:t>
            </a:r>
          </a:p>
          <a:p>
            <a:pPr marL="342900" indent="-342900">
              <a:lnSpc>
                <a:spcPct val="150000"/>
              </a:lnSpc>
              <a:buFont typeface="Arial" panose="020B0604020202020204" pitchFamily="34" charset="0"/>
              <a:buChar char="•"/>
            </a:pPr>
            <a:r>
              <a:rPr lang="en-US" dirty="0"/>
              <a:t>Ability to create web-client and server applications</a:t>
            </a:r>
          </a:p>
          <a:p>
            <a:pPr marL="342900" indent="-342900">
              <a:lnSpc>
                <a:spcPct val="150000"/>
              </a:lnSpc>
              <a:buFont typeface="Arial" panose="020B0604020202020204" pitchFamily="34" charset="0"/>
              <a:buChar char="•"/>
            </a:pPr>
            <a:r>
              <a:rPr lang="en-US" dirty="0"/>
              <a:t>Support for creating web services</a:t>
            </a:r>
          </a:p>
        </p:txBody>
      </p:sp>
    </p:spTree>
    <p:extLst>
      <p:ext uri="{BB962C8B-B14F-4D97-AF65-F5344CB8AC3E}">
        <p14:creationId xmlns:p14="http://schemas.microsoft.com/office/powerpoint/2010/main" val="22770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5A9F-AE70-4D76-80D3-9B1239BB8D9E}"/>
              </a:ext>
            </a:extLst>
          </p:cNvPr>
          <p:cNvSpPr>
            <a:spLocks noGrp="1"/>
          </p:cNvSpPr>
          <p:nvPr>
            <p:ph type="title"/>
          </p:nvPr>
        </p:nvSpPr>
        <p:spPr/>
        <p:txBody>
          <a:bodyPr/>
          <a:lstStyle/>
          <a:p>
            <a:r>
              <a:rPr lang="en-US" dirty="0"/>
              <a:t>.NET Framework Base Class Library</a:t>
            </a:r>
            <a:br>
              <a:rPr lang="en-US" dirty="0"/>
            </a:br>
            <a:endParaRPr lang="en-US" dirty="0"/>
          </a:p>
        </p:txBody>
      </p:sp>
      <p:sp>
        <p:nvSpPr>
          <p:cNvPr id="3" name="Slide Number Placeholder 2">
            <a:extLst>
              <a:ext uri="{FF2B5EF4-FFF2-40B4-BE49-F238E27FC236}">
                <a16:creationId xmlns:a16="http://schemas.microsoft.com/office/drawing/2014/main" id="{E1B4F070-839A-4347-AD8A-F5F686653A9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Rectangle 3">
            <a:extLst>
              <a:ext uri="{FF2B5EF4-FFF2-40B4-BE49-F238E27FC236}">
                <a16:creationId xmlns:a16="http://schemas.microsoft.com/office/drawing/2014/main" id="{BCE04A4F-A762-434F-B707-D8B81839E447}"/>
              </a:ext>
            </a:extLst>
          </p:cNvPr>
          <p:cNvSpPr/>
          <p:nvPr/>
        </p:nvSpPr>
        <p:spPr>
          <a:xfrm>
            <a:off x="574158" y="2657042"/>
            <a:ext cx="4551134" cy="3265446"/>
          </a:xfrm>
          <a:prstGeom prst="rect">
            <a:avLst/>
          </a:prstGeom>
        </p:spPr>
        <p:txBody>
          <a:bodyPr wrap="square">
            <a:spAutoFit/>
          </a:bodyPr>
          <a:lstStyle/>
          <a:p>
            <a:pPr>
              <a:lnSpc>
                <a:spcPct val="150000"/>
              </a:lnSpc>
            </a:pPr>
            <a:r>
              <a:rPr lang="en-US" dirty="0">
                <a:solidFill>
                  <a:srgbClr val="333333"/>
                </a:solidFill>
              </a:rPr>
              <a:t>.</a:t>
            </a:r>
            <a:r>
              <a:rPr lang="en-US" sz="2000" dirty="0">
                <a:solidFill>
                  <a:srgbClr val="333333"/>
                </a:solidFill>
              </a:rPr>
              <a:t>NET Base Class Library is the sub-part of the Framework that provides library support for Common Language Runtime to work properly. It includes the System namespace and core types of the .NET framework.</a:t>
            </a:r>
            <a:endParaRPr lang="en-US" dirty="0"/>
          </a:p>
        </p:txBody>
      </p:sp>
      <p:pic>
        <p:nvPicPr>
          <p:cNvPr id="5" name="Picture 4">
            <a:extLst>
              <a:ext uri="{FF2B5EF4-FFF2-40B4-BE49-F238E27FC236}">
                <a16:creationId xmlns:a16="http://schemas.microsoft.com/office/drawing/2014/main" id="{1FE2E75D-B991-4E02-9087-768DD2F7C289}"/>
              </a:ext>
            </a:extLst>
          </p:cNvPr>
          <p:cNvPicPr>
            <a:picLocks noChangeAspect="1"/>
          </p:cNvPicPr>
          <p:nvPr/>
        </p:nvPicPr>
        <p:blipFill>
          <a:blip r:embed="rId2"/>
          <a:stretch>
            <a:fillRect/>
          </a:stretch>
        </p:blipFill>
        <p:spPr>
          <a:xfrm>
            <a:off x="5125292" y="2286000"/>
            <a:ext cx="6613052" cy="4525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12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D43-D834-4138-8F08-5E3773936C3A}"/>
              </a:ext>
            </a:extLst>
          </p:cNvPr>
          <p:cNvSpPr>
            <a:spLocks noGrp="1"/>
          </p:cNvSpPr>
          <p:nvPr>
            <p:ph type="title"/>
          </p:nvPr>
        </p:nvSpPr>
        <p:spPr>
          <a:xfrm>
            <a:off x="1154954" y="973668"/>
            <a:ext cx="8761413" cy="706964"/>
          </a:xfrm>
        </p:spPr>
        <p:txBody>
          <a:bodyPr/>
          <a:lstStyle/>
          <a:p>
            <a:r>
              <a:rPr lang="en-US" dirty="0"/>
              <a:t>Garbage Collector</a:t>
            </a:r>
          </a:p>
        </p:txBody>
      </p:sp>
      <p:sp>
        <p:nvSpPr>
          <p:cNvPr id="3" name="Slide Number Placeholder 2">
            <a:extLst>
              <a:ext uri="{FF2B5EF4-FFF2-40B4-BE49-F238E27FC236}">
                <a16:creationId xmlns:a16="http://schemas.microsoft.com/office/drawing/2014/main" id="{857C9B05-9BFF-4210-B5ED-38DBBF3FB42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TextBox 3">
            <a:extLst>
              <a:ext uri="{FF2B5EF4-FFF2-40B4-BE49-F238E27FC236}">
                <a16:creationId xmlns:a16="http://schemas.microsoft.com/office/drawing/2014/main" id="{781ABD1F-53AC-4007-BAB7-113C5E74714A}"/>
              </a:ext>
            </a:extLst>
          </p:cNvPr>
          <p:cNvSpPr txBox="1"/>
          <p:nvPr/>
        </p:nvSpPr>
        <p:spPr>
          <a:xfrm>
            <a:off x="534185" y="2714721"/>
            <a:ext cx="11123629" cy="2540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Garbage collection is a memory management technique used in the .NET Framework and many other programming languages.</a:t>
            </a:r>
          </a:p>
          <a:p>
            <a:pPr marL="285750" indent="-285750">
              <a:lnSpc>
                <a:spcPct val="150000"/>
              </a:lnSpc>
              <a:buFont typeface="Arial" panose="020B0604020202020204" pitchFamily="34" charset="0"/>
              <a:buChar char="•"/>
            </a:pPr>
            <a:r>
              <a:rPr lang="en-US" dirty="0"/>
              <a:t>The garbage collector works by periodically scanning the application’s memory to determine which objects are still being used and which are no longer needed.</a:t>
            </a:r>
          </a:p>
          <a:p>
            <a:pPr marL="285750" indent="-285750">
              <a:lnSpc>
                <a:spcPct val="150000"/>
              </a:lnSpc>
              <a:buFont typeface="Arial" panose="020B0604020202020204" pitchFamily="34" charset="0"/>
              <a:buChar char="•"/>
            </a:pPr>
            <a:r>
              <a:rPr lang="en-US" dirty="0"/>
              <a:t>Objects that are no longer being used are marked for garbage collection, and their memory is freed up automatically by the garbage collector.</a:t>
            </a:r>
          </a:p>
        </p:txBody>
      </p:sp>
    </p:spTree>
    <p:extLst>
      <p:ext uri="{BB962C8B-B14F-4D97-AF65-F5344CB8AC3E}">
        <p14:creationId xmlns:p14="http://schemas.microsoft.com/office/powerpoint/2010/main" val="250826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CE0D-3DF7-42F6-A373-7B94A15D2F4C}"/>
              </a:ext>
            </a:extLst>
          </p:cNvPr>
          <p:cNvSpPr>
            <a:spLocks noGrp="1"/>
          </p:cNvSpPr>
          <p:nvPr>
            <p:ph type="title"/>
          </p:nvPr>
        </p:nvSpPr>
        <p:spPr/>
        <p:txBody>
          <a:bodyPr/>
          <a:lstStyle/>
          <a:p>
            <a:r>
              <a:rPr lang="en-US" dirty="0"/>
              <a:t>GC continue…</a:t>
            </a:r>
          </a:p>
        </p:txBody>
      </p:sp>
      <p:sp>
        <p:nvSpPr>
          <p:cNvPr id="3" name="Slide Number Placeholder 2">
            <a:extLst>
              <a:ext uri="{FF2B5EF4-FFF2-40B4-BE49-F238E27FC236}">
                <a16:creationId xmlns:a16="http://schemas.microsoft.com/office/drawing/2014/main" id="{9E040B48-DCF9-4471-9FED-C5CF599462B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TextBox 3">
            <a:extLst>
              <a:ext uri="{FF2B5EF4-FFF2-40B4-BE49-F238E27FC236}">
                <a16:creationId xmlns:a16="http://schemas.microsoft.com/office/drawing/2014/main" id="{F79DDAC7-82FF-4431-95DA-828851C41FB8}"/>
              </a:ext>
            </a:extLst>
          </p:cNvPr>
          <p:cNvSpPr txBox="1"/>
          <p:nvPr/>
        </p:nvSpPr>
        <p:spPr>
          <a:xfrm>
            <a:off x="534185" y="2547553"/>
            <a:ext cx="11123629" cy="2532681"/>
          </a:xfrm>
          <a:prstGeom prst="rect">
            <a:avLst/>
          </a:prstGeom>
          <a:noFill/>
        </p:spPr>
        <p:txBody>
          <a:bodyPr wrap="square" rtlCol="0">
            <a:spAutoFit/>
          </a:bodyPr>
          <a:lstStyle/>
          <a:p>
            <a:pPr>
              <a:lnSpc>
                <a:spcPct val="150000"/>
              </a:lnSpc>
            </a:pPr>
            <a:r>
              <a:rPr lang="en-US" dirty="0"/>
              <a:t>Key Features</a:t>
            </a:r>
          </a:p>
          <a:p>
            <a:pPr marL="342900" indent="-342900">
              <a:lnSpc>
                <a:spcPct val="150000"/>
              </a:lnSpc>
              <a:buAutoNum type="arabicPeriod"/>
            </a:pPr>
            <a:r>
              <a:rPr lang="en-US" dirty="0"/>
              <a:t>Automatic memory management.</a:t>
            </a:r>
          </a:p>
          <a:p>
            <a:pPr marL="342900" indent="-342900">
              <a:lnSpc>
                <a:spcPct val="150000"/>
              </a:lnSpc>
              <a:buAutoNum type="arabicPeriod"/>
            </a:pPr>
            <a:r>
              <a:rPr lang="en-US" dirty="0"/>
              <a:t>Low impact on application performance</a:t>
            </a:r>
          </a:p>
          <a:p>
            <a:pPr marL="342900" indent="-342900">
              <a:lnSpc>
                <a:spcPct val="150000"/>
              </a:lnSpc>
              <a:buAutoNum type="arabicPeriod"/>
            </a:pPr>
            <a:r>
              <a:rPr lang="en-US" dirty="0"/>
              <a:t>Generation based collection</a:t>
            </a:r>
          </a:p>
          <a:p>
            <a:pPr marL="342900" indent="-342900">
              <a:lnSpc>
                <a:spcPct val="150000"/>
              </a:lnSpc>
              <a:buAutoNum type="arabicPeriod"/>
            </a:pPr>
            <a:r>
              <a:rPr lang="en-US" dirty="0"/>
              <a:t>Finalization</a:t>
            </a:r>
          </a:p>
          <a:p>
            <a:pPr>
              <a:lnSpc>
                <a:spcPct val="150000"/>
              </a:lnSpc>
            </a:pPr>
            <a:endParaRPr lang="en-US" dirty="0"/>
          </a:p>
        </p:txBody>
      </p:sp>
    </p:spTree>
    <p:extLst>
      <p:ext uri="{BB962C8B-B14F-4D97-AF65-F5344CB8AC3E}">
        <p14:creationId xmlns:p14="http://schemas.microsoft.com/office/powerpoint/2010/main" val="30188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835A-2870-48A5-99E5-086FD958CF44}"/>
              </a:ext>
            </a:extLst>
          </p:cNvPr>
          <p:cNvSpPr>
            <a:spLocks noGrp="1"/>
          </p:cNvSpPr>
          <p:nvPr>
            <p:ph type="title"/>
          </p:nvPr>
        </p:nvSpPr>
        <p:spPr/>
        <p:txBody>
          <a:bodyPr/>
          <a:lstStyle/>
          <a:p>
            <a:r>
              <a:rPr lang="en-US" dirty="0"/>
              <a:t>Phase in GC</a:t>
            </a:r>
          </a:p>
        </p:txBody>
      </p:sp>
      <p:sp>
        <p:nvSpPr>
          <p:cNvPr id="3" name="Slide Number Placeholder 2">
            <a:extLst>
              <a:ext uri="{FF2B5EF4-FFF2-40B4-BE49-F238E27FC236}">
                <a16:creationId xmlns:a16="http://schemas.microsoft.com/office/drawing/2014/main" id="{AA259529-1476-45A3-AFD9-05F0047032D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TextBox 4">
            <a:extLst>
              <a:ext uri="{FF2B5EF4-FFF2-40B4-BE49-F238E27FC236}">
                <a16:creationId xmlns:a16="http://schemas.microsoft.com/office/drawing/2014/main" id="{4E069AD3-38BE-413F-91B0-69AA70706A50}"/>
              </a:ext>
            </a:extLst>
          </p:cNvPr>
          <p:cNvSpPr txBox="1"/>
          <p:nvPr/>
        </p:nvSpPr>
        <p:spPr>
          <a:xfrm>
            <a:off x="534185" y="2395743"/>
            <a:ext cx="11123629" cy="462819"/>
          </a:xfrm>
          <a:prstGeom prst="rect">
            <a:avLst/>
          </a:prstGeom>
          <a:noFill/>
        </p:spPr>
        <p:txBody>
          <a:bodyPr wrap="square" rtlCol="0">
            <a:spAutoFit/>
          </a:bodyPr>
          <a:lstStyle/>
          <a:p>
            <a:pPr>
              <a:lnSpc>
                <a:spcPct val="150000"/>
              </a:lnSpc>
            </a:pPr>
            <a:r>
              <a:rPr lang="en-US" dirty="0"/>
              <a:t>There are mainly </a:t>
            </a:r>
            <a:r>
              <a:rPr lang="en-US" b="1" dirty="0"/>
              <a:t>3</a:t>
            </a:r>
            <a:r>
              <a:rPr lang="en-US" dirty="0"/>
              <a:t> phases in garbage collection.</a:t>
            </a:r>
          </a:p>
        </p:txBody>
      </p:sp>
      <p:pic>
        <p:nvPicPr>
          <p:cNvPr id="6" name="Picture 5">
            <a:extLst>
              <a:ext uri="{FF2B5EF4-FFF2-40B4-BE49-F238E27FC236}">
                <a16:creationId xmlns:a16="http://schemas.microsoft.com/office/drawing/2014/main" id="{F343471F-C0B2-43BA-8E3B-0E56AE439E8B}"/>
              </a:ext>
            </a:extLst>
          </p:cNvPr>
          <p:cNvPicPr>
            <a:picLocks noChangeAspect="1"/>
          </p:cNvPicPr>
          <p:nvPr/>
        </p:nvPicPr>
        <p:blipFill>
          <a:blip r:embed="rId3"/>
          <a:stretch>
            <a:fillRect/>
          </a:stretch>
        </p:blipFill>
        <p:spPr>
          <a:xfrm>
            <a:off x="2389547" y="3116157"/>
            <a:ext cx="3146113" cy="3271401"/>
          </a:xfrm>
          <a:prstGeom prst="rect">
            <a:avLst/>
          </a:prstGeom>
        </p:spPr>
      </p:pic>
      <p:pic>
        <p:nvPicPr>
          <p:cNvPr id="7" name="Picture 6">
            <a:extLst>
              <a:ext uri="{FF2B5EF4-FFF2-40B4-BE49-F238E27FC236}">
                <a16:creationId xmlns:a16="http://schemas.microsoft.com/office/drawing/2014/main" id="{50508ABA-A831-43AE-ADA6-2425799D5846}"/>
              </a:ext>
            </a:extLst>
          </p:cNvPr>
          <p:cNvPicPr>
            <a:picLocks noChangeAspect="1"/>
          </p:cNvPicPr>
          <p:nvPr/>
        </p:nvPicPr>
        <p:blipFill>
          <a:blip r:embed="rId4"/>
          <a:stretch>
            <a:fillRect/>
          </a:stretch>
        </p:blipFill>
        <p:spPr>
          <a:xfrm>
            <a:off x="7111999" y="3148882"/>
            <a:ext cx="3399534" cy="3189933"/>
          </a:xfrm>
          <a:prstGeom prst="rect">
            <a:avLst/>
          </a:prstGeom>
        </p:spPr>
      </p:pic>
      <p:sp>
        <p:nvSpPr>
          <p:cNvPr id="9" name="Rectangle 8">
            <a:extLst>
              <a:ext uri="{FF2B5EF4-FFF2-40B4-BE49-F238E27FC236}">
                <a16:creationId xmlns:a16="http://schemas.microsoft.com/office/drawing/2014/main" id="{F28BA29B-B261-4D56-A02F-A475DAA15411}"/>
              </a:ext>
            </a:extLst>
          </p:cNvPr>
          <p:cNvSpPr/>
          <p:nvPr/>
        </p:nvSpPr>
        <p:spPr>
          <a:xfrm>
            <a:off x="6656342" y="2779550"/>
            <a:ext cx="4356577" cy="369332"/>
          </a:xfrm>
          <a:prstGeom prst="rect">
            <a:avLst/>
          </a:prstGeom>
        </p:spPr>
        <p:txBody>
          <a:bodyPr wrap="none">
            <a:spAutoFit/>
          </a:bodyPr>
          <a:lstStyle/>
          <a:p>
            <a:r>
              <a:rPr lang="en-US" b="1" dirty="0">
                <a:solidFill>
                  <a:srgbClr val="273239"/>
                </a:solidFill>
                <a:latin typeface="Nunito"/>
              </a:rPr>
              <a:t>Generation 2 &gt; Generation 1 &gt; Generation 0</a:t>
            </a:r>
            <a:endParaRPr lang="en-US" dirty="0"/>
          </a:p>
        </p:txBody>
      </p:sp>
    </p:spTree>
    <p:extLst>
      <p:ext uri="{BB962C8B-B14F-4D97-AF65-F5344CB8AC3E}">
        <p14:creationId xmlns:p14="http://schemas.microsoft.com/office/powerpoint/2010/main" val="85792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9F33-B694-48B9-BCE4-CE7A10DBDEA5}"/>
              </a:ext>
            </a:extLst>
          </p:cNvPr>
          <p:cNvSpPr>
            <a:spLocks noGrp="1"/>
          </p:cNvSpPr>
          <p:nvPr>
            <p:ph type="title"/>
          </p:nvPr>
        </p:nvSpPr>
        <p:spPr/>
        <p:txBody>
          <a:bodyPr/>
          <a:lstStyle/>
          <a:p>
            <a:r>
              <a:rPr lang="en-US" dirty="0"/>
              <a:t>Benefits of GC</a:t>
            </a:r>
          </a:p>
        </p:txBody>
      </p:sp>
      <p:sp>
        <p:nvSpPr>
          <p:cNvPr id="3" name="Slide Number Placeholder 2">
            <a:extLst>
              <a:ext uri="{FF2B5EF4-FFF2-40B4-BE49-F238E27FC236}">
                <a16:creationId xmlns:a16="http://schemas.microsoft.com/office/drawing/2014/main" id="{2F9C3C1A-1551-4832-BC83-D5C5BA63EFB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4" name="TextBox 3">
            <a:extLst>
              <a:ext uri="{FF2B5EF4-FFF2-40B4-BE49-F238E27FC236}">
                <a16:creationId xmlns:a16="http://schemas.microsoft.com/office/drawing/2014/main" id="{9EECF132-C25A-4E42-B892-5A3C590448B7}"/>
              </a:ext>
            </a:extLst>
          </p:cNvPr>
          <p:cNvSpPr txBox="1"/>
          <p:nvPr/>
        </p:nvSpPr>
        <p:spPr>
          <a:xfrm>
            <a:off x="534185" y="2547553"/>
            <a:ext cx="11123629" cy="3363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Garbage Collection succeeds in allocating objects efficiently on the heap memory using the generations of garbage collection.</a:t>
            </a:r>
          </a:p>
          <a:p>
            <a:pPr marL="285750" indent="-285750">
              <a:lnSpc>
                <a:spcPct val="150000"/>
              </a:lnSpc>
              <a:buFont typeface="Arial" panose="020B0604020202020204" pitchFamily="34" charset="0"/>
              <a:buChar char="•"/>
            </a:pPr>
            <a:r>
              <a:rPr lang="en-US" dirty="0"/>
              <a:t>Manual freeing of memory is not needed as garbage collection automatically releases the memory space after it is no longer required.</a:t>
            </a:r>
          </a:p>
          <a:p>
            <a:pPr marL="285750" indent="-285750">
              <a:lnSpc>
                <a:spcPct val="150000"/>
              </a:lnSpc>
              <a:buFont typeface="Arial" panose="020B0604020202020204" pitchFamily="34" charset="0"/>
              <a:buChar char="•"/>
            </a:pPr>
            <a:r>
              <a:rPr lang="en-US" dirty="0"/>
              <a:t>Garbage collection handles memory allocation safely so that no object uses the contents of another object mistakenly.</a:t>
            </a:r>
          </a:p>
          <a:p>
            <a:pPr marL="285750" indent="-285750">
              <a:lnSpc>
                <a:spcPct val="150000"/>
              </a:lnSpc>
              <a:buFont typeface="Arial" panose="020B0604020202020204" pitchFamily="34" charset="0"/>
              <a:buChar char="•"/>
            </a:pPr>
            <a:r>
              <a:rPr lang="en-US" dirty="0"/>
              <a:t>The constructors of newly created objects do not have to initialize all the data fields as garbage collection clears the memory of objects that were previously released.</a:t>
            </a:r>
          </a:p>
        </p:txBody>
      </p:sp>
    </p:spTree>
    <p:extLst>
      <p:ext uri="{BB962C8B-B14F-4D97-AF65-F5344CB8AC3E}">
        <p14:creationId xmlns:p14="http://schemas.microsoft.com/office/powerpoint/2010/main" val="146937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191E-155F-4DA8-98D5-120DE9BDC9B7}"/>
              </a:ext>
            </a:extLst>
          </p:cNvPr>
          <p:cNvSpPr>
            <a:spLocks noGrp="1"/>
          </p:cNvSpPr>
          <p:nvPr>
            <p:ph type="title"/>
          </p:nvPr>
        </p:nvSpPr>
        <p:spPr/>
        <p:txBody>
          <a:bodyPr/>
          <a:lstStyle/>
          <a:p>
            <a:r>
              <a:rPr lang="en-US" dirty="0"/>
              <a:t>Common Type System</a:t>
            </a:r>
          </a:p>
        </p:txBody>
      </p:sp>
      <p:sp>
        <p:nvSpPr>
          <p:cNvPr id="3" name="Slide Number Placeholder 2">
            <a:extLst>
              <a:ext uri="{FF2B5EF4-FFF2-40B4-BE49-F238E27FC236}">
                <a16:creationId xmlns:a16="http://schemas.microsoft.com/office/drawing/2014/main" id="{DF7B6AFF-6545-499C-8AC1-AF37D26153C3}"/>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a:extLst>
              <a:ext uri="{FF2B5EF4-FFF2-40B4-BE49-F238E27FC236}">
                <a16:creationId xmlns:a16="http://schemas.microsoft.com/office/drawing/2014/main" id="{D2CA8E16-36C6-4009-BEEB-7EB078B100AB}"/>
              </a:ext>
            </a:extLst>
          </p:cNvPr>
          <p:cNvPicPr>
            <a:picLocks noChangeAspect="1"/>
          </p:cNvPicPr>
          <p:nvPr/>
        </p:nvPicPr>
        <p:blipFill>
          <a:blip r:embed="rId3"/>
          <a:stretch>
            <a:fillRect/>
          </a:stretch>
        </p:blipFill>
        <p:spPr>
          <a:xfrm>
            <a:off x="6881812" y="2892954"/>
            <a:ext cx="4219575" cy="2562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A3E49990-EA93-4A39-B828-40BFB48B1CA4}"/>
              </a:ext>
            </a:extLst>
          </p:cNvPr>
          <p:cNvSpPr/>
          <p:nvPr/>
        </p:nvSpPr>
        <p:spPr>
          <a:xfrm>
            <a:off x="785812" y="2892954"/>
            <a:ext cx="6096000" cy="3779176"/>
          </a:xfrm>
          <a:prstGeom prst="rect">
            <a:avLst/>
          </a:prstGeom>
        </p:spPr>
        <p:txBody>
          <a:bodyPr>
            <a:spAutoFit/>
          </a:bodyPr>
          <a:lstStyle/>
          <a:p>
            <a:pPr>
              <a:lnSpc>
                <a:spcPct val="150000"/>
              </a:lnSpc>
            </a:pPr>
            <a:r>
              <a:rPr lang="en-US" dirty="0"/>
              <a:t>The CTS is a standard which defines how the types are declared, used and managed in the CLR.</a:t>
            </a:r>
          </a:p>
          <a:p>
            <a:pPr>
              <a:lnSpc>
                <a:spcPct val="150000"/>
              </a:lnSpc>
            </a:pPr>
            <a:r>
              <a:rPr lang="en-US" dirty="0"/>
              <a:t>CTS defines the basic data types that IL understands.</a:t>
            </a:r>
          </a:p>
          <a:p>
            <a:pPr>
              <a:lnSpc>
                <a:spcPct val="150000"/>
              </a:lnSpc>
            </a:pPr>
            <a:r>
              <a:rPr lang="en-US" dirty="0"/>
              <a:t>Value Type :  Contains the value that need to be stored directly on the stack or allocated inline in a structure. </a:t>
            </a:r>
          </a:p>
          <a:p>
            <a:pPr>
              <a:lnSpc>
                <a:spcPct val="150000"/>
              </a:lnSpc>
            </a:pPr>
            <a:r>
              <a:rPr lang="en-US" dirty="0"/>
              <a:t>Reference Type : Stores a reference to the values Memory address and are allocated on the heap</a:t>
            </a:r>
          </a:p>
          <a:p>
            <a:pPr>
              <a:lnSpc>
                <a:spcPct val="150000"/>
              </a:lnSpc>
            </a:pPr>
            <a:endParaRPr lang="en-US" dirty="0"/>
          </a:p>
        </p:txBody>
      </p:sp>
    </p:spTree>
    <p:extLst>
      <p:ext uri="{BB962C8B-B14F-4D97-AF65-F5344CB8AC3E}">
        <p14:creationId xmlns:p14="http://schemas.microsoft.com/office/powerpoint/2010/main" val="374806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75F6-C0B9-4D69-ACFC-0AC29897AEFF}"/>
              </a:ext>
            </a:extLst>
          </p:cNvPr>
          <p:cNvSpPr>
            <a:spLocks noGrp="1"/>
          </p:cNvSpPr>
          <p:nvPr>
            <p:ph type="title"/>
          </p:nvPr>
        </p:nvSpPr>
        <p:spPr/>
        <p:txBody>
          <a:bodyPr/>
          <a:lstStyle/>
          <a:p>
            <a:r>
              <a:rPr lang="en-US" dirty="0"/>
              <a:t>Common Language </a:t>
            </a:r>
            <a:r>
              <a:rPr lang="en-US" dirty="0" err="1"/>
              <a:t>Specfication</a:t>
            </a:r>
            <a:endParaRPr lang="en-US" dirty="0"/>
          </a:p>
        </p:txBody>
      </p:sp>
      <p:sp>
        <p:nvSpPr>
          <p:cNvPr id="3" name="Slide Number Placeholder 2">
            <a:extLst>
              <a:ext uri="{FF2B5EF4-FFF2-40B4-BE49-F238E27FC236}">
                <a16:creationId xmlns:a16="http://schemas.microsoft.com/office/drawing/2014/main" id="{CB3D0830-54C7-4B01-97DE-145DCE60D2D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TextBox 3">
            <a:extLst>
              <a:ext uri="{FF2B5EF4-FFF2-40B4-BE49-F238E27FC236}">
                <a16:creationId xmlns:a16="http://schemas.microsoft.com/office/drawing/2014/main" id="{1AE6D245-1BE2-4B8F-9098-6F4D5A9204EC}"/>
              </a:ext>
            </a:extLst>
          </p:cNvPr>
          <p:cNvSpPr txBox="1"/>
          <p:nvPr/>
        </p:nvSpPr>
        <p:spPr>
          <a:xfrm>
            <a:off x="534185" y="2801553"/>
            <a:ext cx="11123629" cy="21171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CLS is the collection of the rules and constraints that every language (that seeks to </a:t>
            </a:r>
            <a:r>
              <a:rPr lang="en-US" dirty="0" err="1"/>
              <a:t>achevie</a:t>
            </a:r>
            <a:r>
              <a:rPr lang="en-US" dirty="0"/>
              <a:t> </a:t>
            </a:r>
            <a:r>
              <a:rPr lang="en-US" dirty="0" err="1"/>
              <a:t>.Net</a:t>
            </a:r>
            <a:r>
              <a:rPr lang="en-US" dirty="0"/>
              <a:t> compatibility) must follow.</a:t>
            </a:r>
          </a:p>
          <a:p>
            <a:pPr marL="285750" indent="-285750">
              <a:lnSpc>
                <a:spcPct val="150000"/>
              </a:lnSpc>
              <a:buFont typeface="Arial" panose="020B0604020202020204" pitchFamily="34" charset="0"/>
              <a:buChar char="•"/>
            </a:pPr>
            <a:r>
              <a:rPr lang="en-US" dirty="0"/>
              <a:t>CLS is nothing but guidelines that language to follow so that it can communicate with other </a:t>
            </a:r>
            <a:r>
              <a:rPr lang="en-US" dirty="0" err="1"/>
              <a:t>.Net</a:t>
            </a:r>
            <a:r>
              <a:rPr lang="en-US" dirty="0"/>
              <a:t> languages in a seamless manner.</a:t>
            </a:r>
          </a:p>
          <a:p>
            <a:pPr marL="285750" indent="-285750">
              <a:lnSpc>
                <a:spcPct val="150000"/>
              </a:lnSpc>
              <a:buFont typeface="Arial" panose="020B0604020202020204" pitchFamily="34" charset="0"/>
              <a:buChar char="•"/>
            </a:pPr>
            <a:r>
              <a:rPr lang="en-US" dirty="0"/>
              <a:t>It is a subset of the CTS. </a:t>
            </a:r>
          </a:p>
        </p:txBody>
      </p:sp>
    </p:spTree>
    <p:extLst>
      <p:ext uri="{BB962C8B-B14F-4D97-AF65-F5344CB8AC3E}">
        <p14:creationId xmlns:p14="http://schemas.microsoft.com/office/powerpoint/2010/main" val="350711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C0A6-3C15-46D2-8E6D-B1637DFECEE9}"/>
              </a:ext>
            </a:extLst>
          </p:cNvPr>
          <p:cNvSpPr>
            <a:spLocks noGrp="1"/>
          </p:cNvSpPr>
          <p:nvPr>
            <p:ph type="title"/>
          </p:nvPr>
        </p:nvSpPr>
        <p:spPr/>
        <p:txBody>
          <a:bodyPr/>
          <a:lstStyle/>
          <a:p>
            <a:r>
              <a:rPr lang="en-US" dirty="0"/>
              <a:t>Topics </a:t>
            </a:r>
          </a:p>
        </p:txBody>
      </p:sp>
      <p:sp>
        <p:nvSpPr>
          <p:cNvPr id="3" name="Rectangle 2">
            <a:extLst>
              <a:ext uri="{FF2B5EF4-FFF2-40B4-BE49-F238E27FC236}">
                <a16:creationId xmlns:a16="http://schemas.microsoft.com/office/drawing/2014/main" id="{F7E50F12-FB83-4BC0-A4C8-CF337F81C3F8}"/>
              </a:ext>
            </a:extLst>
          </p:cNvPr>
          <p:cNvSpPr/>
          <p:nvPr/>
        </p:nvSpPr>
        <p:spPr>
          <a:xfrm>
            <a:off x="472911" y="1854723"/>
            <a:ext cx="11246177" cy="43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sz="2200" dirty="0"/>
              <a:t>Introduction to .NET Framework: Overview of .NET, its history, Architecture and its role in modern software development.</a:t>
            </a:r>
          </a:p>
          <a:p>
            <a:pPr marL="285750" lvl="0" indent="-285750">
              <a:buFont typeface="Arial" panose="020B0604020202020204" pitchFamily="34" charset="0"/>
              <a:buChar char="•"/>
            </a:pPr>
            <a:r>
              <a:rPr lang="en-US" sz="2200" dirty="0"/>
              <a:t>.NET Common Language Runtime (CLR): Understanding how the CLR executes .NET applications and manages memory, exceptions, and security.</a:t>
            </a:r>
          </a:p>
          <a:p>
            <a:pPr marL="285750" lvl="0" indent="-285750">
              <a:buFont typeface="Arial" panose="020B0604020202020204" pitchFamily="34" charset="0"/>
              <a:buChar char="•"/>
            </a:pPr>
            <a:r>
              <a:rPr lang="en-US" sz="2200" dirty="0"/>
              <a:t>FCL</a:t>
            </a:r>
          </a:p>
          <a:p>
            <a:pPr marL="285750" lvl="0" indent="-285750">
              <a:buFont typeface="Arial" panose="020B0604020202020204" pitchFamily="34" charset="0"/>
              <a:buChar char="•"/>
            </a:pPr>
            <a:r>
              <a:rPr lang="en-US" sz="2200" dirty="0"/>
              <a:t>GC (Garbage collector)</a:t>
            </a:r>
          </a:p>
          <a:p>
            <a:pPr marL="285750" lvl="0" indent="-285750">
              <a:buFont typeface="Arial" panose="020B0604020202020204" pitchFamily="34" charset="0"/>
              <a:buChar char="•"/>
            </a:pPr>
            <a:r>
              <a:rPr lang="en-US" sz="2200" dirty="0"/>
              <a:t>CTS, CLS</a:t>
            </a:r>
          </a:p>
          <a:p>
            <a:pPr marL="285750" lvl="0" indent="-285750">
              <a:buFont typeface="Arial" panose="020B0604020202020204" pitchFamily="34" charset="0"/>
              <a:buChar char="•"/>
            </a:pPr>
            <a:r>
              <a:rPr lang="en-US" sz="2200" dirty="0"/>
              <a:t>Visual Studio IDE: Introduction to Visual Studio, the integrated development environment for .NET, and its key features for coding, debugging, and testing.</a:t>
            </a:r>
          </a:p>
          <a:p>
            <a:pPr marL="285750" lvl="0" indent="-285750">
              <a:buFont typeface="Arial" panose="020B0604020202020204" pitchFamily="34" charset="0"/>
              <a:buChar char="•"/>
            </a:pPr>
            <a:r>
              <a:rPr lang="en-US" sz="2200" dirty="0"/>
              <a:t>.NET Assemblies and the GAC: Understanding the concept of assemblies, how they are deployed, and the Global Assembly Cache (GAC).</a:t>
            </a:r>
          </a:p>
          <a:p>
            <a:endParaRPr lang="en-US" b="1" dirty="0"/>
          </a:p>
        </p:txBody>
      </p:sp>
      <p:sp>
        <p:nvSpPr>
          <p:cNvPr id="4" name="Slide Number Placeholder 3">
            <a:extLst>
              <a:ext uri="{FF2B5EF4-FFF2-40B4-BE49-F238E27FC236}">
                <a16:creationId xmlns:a16="http://schemas.microsoft.com/office/drawing/2014/main" id="{B2194DF4-0DBF-43DD-A10B-27124DBE058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488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89DA-4BB4-4B4E-89A9-FD5900F52F4A}"/>
              </a:ext>
            </a:extLst>
          </p:cNvPr>
          <p:cNvSpPr>
            <a:spLocks noGrp="1"/>
          </p:cNvSpPr>
          <p:nvPr>
            <p:ph type="title"/>
          </p:nvPr>
        </p:nvSpPr>
        <p:spPr/>
        <p:txBody>
          <a:bodyPr/>
          <a:lstStyle/>
          <a:p>
            <a:r>
              <a:rPr lang="en-US" dirty="0"/>
              <a:t>Intro Visual Studio IDE</a:t>
            </a:r>
          </a:p>
        </p:txBody>
      </p:sp>
      <p:sp>
        <p:nvSpPr>
          <p:cNvPr id="3" name="Slide Number Placeholder 2">
            <a:extLst>
              <a:ext uri="{FF2B5EF4-FFF2-40B4-BE49-F238E27FC236}">
                <a16:creationId xmlns:a16="http://schemas.microsoft.com/office/drawing/2014/main" id="{AD6E01C1-6586-4F7E-986B-0D333CA2CE87}"/>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854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E835-74FD-4805-AE9B-0B506DAD2B64}"/>
              </a:ext>
            </a:extLst>
          </p:cNvPr>
          <p:cNvSpPr>
            <a:spLocks noGrp="1"/>
          </p:cNvSpPr>
          <p:nvPr>
            <p:ph type="title"/>
          </p:nvPr>
        </p:nvSpPr>
        <p:spPr/>
        <p:txBody>
          <a:bodyPr/>
          <a:lstStyle/>
          <a:p>
            <a:r>
              <a:rPr lang="en-US" dirty="0"/>
              <a:t>What is a </a:t>
            </a:r>
            <a:r>
              <a:rPr lang="en-US" dirty="0" err="1"/>
              <a:t>.Net</a:t>
            </a:r>
            <a:r>
              <a:rPr lang="en-US" dirty="0"/>
              <a:t> Assembly?</a:t>
            </a:r>
          </a:p>
        </p:txBody>
      </p:sp>
      <p:sp>
        <p:nvSpPr>
          <p:cNvPr id="3" name="Slide Number Placeholder 2">
            <a:extLst>
              <a:ext uri="{FF2B5EF4-FFF2-40B4-BE49-F238E27FC236}">
                <a16:creationId xmlns:a16="http://schemas.microsoft.com/office/drawing/2014/main" id="{F44B664C-CA1A-4A17-BD8A-C21F3DE35BD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Rectangle 3">
            <a:extLst>
              <a:ext uri="{FF2B5EF4-FFF2-40B4-BE49-F238E27FC236}">
                <a16:creationId xmlns:a16="http://schemas.microsoft.com/office/drawing/2014/main" id="{85F07312-19C0-4308-9DFB-043B4531BF7C}"/>
              </a:ext>
            </a:extLst>
          </p:cNvPr>
          <p:cNvSpPr/>
          <p:nvPr/>
        </p:nvSpPr>
        <p:spPr>
          <a:xfrm>
            <a:off x="1154954" y="2828836"/>
            <a:ext cx="10495179" cy="3693319"/>
          </a:xfrm>
          <a:prstGeom prst="rect">
            <a:avLst/>
          </a:prstGeom>
        </p:spPr>
        <p:txBody>
          <a:bodyPr wrap="square">
            <a:spAutoFit/>
          </a:bodyPr>
          <a:lstStyle/>
          <a:p>
            <a:r>
              <a:rPr lang="en-US" dirty="0">
                <a:solidFill>
                  <a:srgbClr val="212121"/>
                </a:solidFill>
                <a:latin typeface="+mj-lt"/>
              </a:rPr>
              <a:t>The .NET assembly is the standard for components developed with the Microsoft.NET. Dot NET assemblies may or may not be executable, i.e., they might exist as the executable (.exe) file or dynamic link library (DLL) file.</a:t>
            </a:r>
          </a:p>
          <a:p>
            <a:endParaRPr lang="en-US" dirty="0">
              <a:solidFill>
                <a:srgbClr val="212121"/>
              </a:solidFill>
              <a:latin typeface="+mj-lt"/>
            </a:endParaRPr>
          </a:p>
          <a:p>
            <a:endParaRPr lang="en-US" dirty="0">
              <a:solidFill>
                <a:srgbClr val="212121"/>
              </a:solidFill>
              <a:latin typeface="+mj-lt"/>
            </a:endParaRPr>
          </a:p>
          <a:p>
            <a:r>
              <a:rPr lang="en-US" dirty="0"/>
              <a:t>.NET supports three kinds of assemblies:</a:t>
            </a:r>
          </a:p>
          <a:p>
            <a:pPr marL="285750" indent="-285750">
              <a:buFont typeface="Arial" panose="020B0604020202020204" pitchFamily="34" charset="0"/>
              <a:buChar char="•"/>
            </a:pPr>
            <a:r>
              <a:rPr lang="en-US" dirty="0"/>
              <a:t>private</a:t>
            </a:r>
          </a:p>
          <a:p>
            <a:pPr marL="285750" indent="-285750">
              <a:buFont typeface="Arial" panose="020B0604020202020204" pitchFamily="34" charset="0"/>
              <a:buChar char="•"/>
            </a:pPr>
            <a:r>
              <a:rPr lang="en-US" dirty="0"/>
              <a:t>shared</a:t>
            </a:r>
          </a:p>
          <a:p>
            <a:pPr marL="285750" indent="-285750">
              <a:buFont typeface="Arial" panose="020B0604020202020204" pitchFamily="34" charset="0"/>
              <a:buChar char="•"/>
            </a:pPr>
            <a:r>
              <a:rPr lang="en-US" dirty="0"/>
              <a:t>Satellite</a:t>
            </a:r>
          </a:p>
          <a:p>
            <a:pPr marL="285750" indent="-285750">
              <a:buFont typeface="Arial" panose="020B0604020202020204" pitchFamily="34" charset="0"/>
              <a:buChar char="•"/>
            </a:pPr>
            <a:endParaRPr lang="en-US" dirty="0"/>
          </a:p>
          <a:p>
            <a:r>
              <a:rPr lang="en-US" dirty="0"/>
              <a:t> </a:t>
            </a:r>
          </a:p>
          <a:p>
            <a:endParaRPr lang="en-US" dirty="0"/>
          </a:p>
          <a:p>
            <a:endParaRPr lang="en-US" dirty="0">
              <a:latin typeface="+mj-lt"/>
            </a:endParaRPr>
          </a:p>
        </p:txBody>
      </p:sp>
    </p:spTree>
    <p:extLst>
      <p:ext uri="{BB962C8B-B14F-4D97-AF65-F5344CB8AC3E}">
        <p14:creationId xmlns:p14="http://schemas.microsoft.com/office/powerpoint/2010/main" val="243513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45EF-9E08-43A1-8317-9AF035455849}"/>
              </a:ext>
            </a:extLst>
          </p:cNvPr>
          <p:cNvSpPr>
            <a:spLocks noGrp="1"/>
          </p:cNvSpPr>
          <p:nvPr>
            <p:ph type="title"/>
          </p:nvPr>
        </p:nvSpPr>
        <p:spPr/>
        <p:txBody>
          <a:bodyPr/>
          <a:lstStyle/>
          <a:p>
            <a:r>
              <a:rPr lang="en-US" dirty="0"/>
              <a:t>ILDASM and ILASM</a:t>
            </a:r>
          </a:p>
        </p:txBody>
      </p:sp>
      <p:sp>
        <p:nvSpPr>
          <p:cNvPr id="3" name="Slide Number Placeholder 2">
            <a:extLst>
              <a:ext uri="{FF2B5EF4-FFF2-40B4-BE49-F238E27FC236}">
                <a16:creationId xmlns:a16="http://schemas.microsoft.com/office/drawing/2014/main" id="{E3481059-4E6B-4746-857D-6C64FF07664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4" name="Rectangle 3">
            <a:extLst>
              <a:ext uri="{FF2B5EF4-FFF2-40B4-BE49-F238E27FC236}">
                <a16:creationId xmlns:a16="http://schemas.microsoft.com/office/drawing/2014/main" id="{9BA83D0E-B4B8-4204-AE50-91A0BB67DF2C}"/>
              </a:ext>
            </a:extLst>
          </p:cNvPr>
          <p:cNvSpPr/>
          <p:nvPr/>
        </p:nvSpPr>
        <p:spPr>
          <a:xfrm>
            <a:off x="1154954" y="2468012"/>
            <a:ext cx="10486440" cy="4247317"/>
          </a:xfrm>
          <a:prstGeom prst="rect">
            <a:avLst/>
          </a:prstGeom>
        </p:spPr>
        <p:txBody>
          <a:bodyPr wrap="square">
            <a:spAutoFit/>
          </a:bodyPr>
          <a:lstStyle/>
          <a:p>
            <a:pPr marL="285750" indent="-285750">
              <a:buFont typeface="Arial" panose="020B0604020202020204" pitchFamily="34" charset="0"/>
              <a:buChar char="•"/>
            </a:pPr>
            <a:r>
              <a:rPr lang="en-US" dirty="0">
                <a:solidFill>
                  <a:srgbClr val="212121"/>
                </a:solidFill>
              </a:rPr>
              <a:t>Any </a:t>
            </a:r>
            <a:r>
              <a:rPr lang="en-US" dirty="0" err="1">
                <a:solidFill>
                  <a:srgbClr val="212121"/>
                </a:solidFill>
              </a:rPr>
              <a:t>.Net</a:t>
            </a:r>
            <a:r>
              <a:rPr lang="en-US" dirty="0">
                <a:solidFill>
                  <a:srgbClr val="212121"/>
                </a:solidFill>
              </a:rPr>
              <a:t> application – compile – Assembly (.EXE or .DLL)</a:t>
            </a:r>
          </a:p>
          <a:p>
            <a:endParaRPr lang="en-US" dirty="0">
              <a:solidFill>
                <a:srgbClr val="212121"/>
              </a:solidFill>
            </a:endParaRPr>
          </a:p>
          <a:p>
            <a:pPr marL="285750" indent="-285750">
              <a:buFont typeface="Arial" panose="020B0604020202020204" pitchFamily="34" charset="0"/>
              <a:buChar char="•"/>
            </a:pPr>
            <a:r>
              <a:rPr lang="en-US" dirty="0">
                <a:solidFill>
                  <a:srgbClr val="212121"/>
                </a:solidFill>
              </a:rPr>
              <a:t>Assembly contains –Manifest and IL</a:t>
            </a:r>
          </a:p>
          <a:p>
            <a:endParaRPr lang="en-US" dirty="0">
              <a:solidFill>
                <a:srgbClr val="212121"/>
              </a:solidFill>
            </a:endParaRPr>
          </a:p>
          <a:p>
            <a:pPr marL="285750" indent="-285750">
              <a:buFont typeface="Arial" panose="020B0604020202020204" pitchFamily="34" charset="0"/>
              <a:buChar char="•"/>
            </a:pPr>
            <a:r>
              <a:rPr lang="en-US" dirty="0">
                <a:solidFill>
                  <a:srgbClr val="212121"/>
                </a:solidFill>
              </a:rPr>
              <a:t>Some information in the assembly manifest can be modified using attributes.</a:t>
            </a:r>
          </a:p>
          <a:p>
            <a:pPr marL="285750" indent="-285750">
              <a:buFont typeface="Arial" panose="020B0604020202020204" pitchFamily="34" charset="0"/>
              <a:buChar char="•"/>
            </a:pPr>
            <a:endParaRPr lang="en-US" dirty="0">
              <a:solidFill>
                <a:srgbClr val="212121"/>
              </a:solidFill>
            </a:endParaRPr>
          </a:p>
          <a:p>
            <a:pPr marL="285750" indent="-285750">
              <a:buFont typeface="Arial" panose="020B0604020202020204" pitchFamily="34" charset="0"/>
              <a:buChar char="•"/>
            </a:pPr>
            <a:r>
              <a:rPr lang="en-US" dirty="0">
                <a:solidFill>
                  <a:srgbClr val="212121"/>
                </a:solidFill>
              </a:rPr>
              <a:t>ILDASM(</a:t>
            </a:r>
            <a:r>
              <a:rPr lang="en-US" dirty="0" err="1">
                <a:solidFill>
                  <a:srgbClr val="212121"/>
                </a:solidFill>
              </a:rPr>
              <a:t>Internediate</a:t>
            </a:r>
            <a:r>
              <a:rPr lang="en-US" dirty="0">
                <a:solidFill>
                  <a:srgbClr val="212121"/>
                </a:solidFill>
              </a:rPr>
              <a:t> Language Disassembler) is used to peek at the assembly manifest and IL. This tool can be used to export manifest and IL to a text file.,</a:t>
            </a:r>
          </a:p>
          <a:p>
            <a:pPr marL="285750" indent="-285750">
              <a:buFont typeface="Arial" panose="020B0604020202020204" pitchFamily="34" charset="0"/>
              <a:buChar char="•"/>
            </a:pPr>
            <a:endParaRPr lang="en-US" dirty="0">
              <a:solidFill>
                <a:srgbClr val="212121"/>
              </a:solidFill>
            </a:endParaRPr>
          </a:p>
          <a:p>
            <a:pPr marL="285750" indent="-285750">
              <a:buFont typeface="Arial" panose="020B0604020202020204" pitchFamily="34" charset="0"/>
              <a:buChar char="•"/>
            </a:pPr>
            <a:r>
              <a:rPr lang="en-US" dirty="0">
                <a:solidFill>
                  <a:srgbClr val="212121"/>
                </a:solidFill>
              </a:rPr>
              <a:t>ILASM.exe (Intermediate Language Assembler) is used to reconstruct an assembly from a text file that contains manifest and IL</a:t>
            </a:r>
          </a:p>
          <a:p>
            <a:pPr marL="285750" indent="-285750">
              <a:buFont typeface="Arial" panose="020B0604020202020204" pitchFamily="34" charset="0"/>
              <a:buChar char="•"/>
            </a:pPr>
            <a:endParaRPr lang="en-US" dirty="0">
              <a:solidFill>
                <a:srgbClr val="212121"/>
              </a:solidFill>
            </a:endParaRPr>
          </a:p>
          <a:p>
            <a:r>
              <a:rPr lang="en-US" dirty="0">
                <a:solidFill>
                  <a:srgbClr val="212121"/>
                </a:solidFill>
              </a:rPr>
              <a:t>Note : Run ildasm.exe assemblyname.exe to disassembly </a:t>
            </a:r>
          </a:p>
          <a:p>
            <a:r>
              <a:rPr lang="en-US" dirty="0">
                <a:solidFill>
                  <a:srgbClr val="212121"/>
                </a:solidFill>
              </a:rPr>
              <a:t>Run ilasm.</a:t>
            </a:r>
            <a:r>
              <a:rPr lang="en-US">
                <a:solidFill>
                  <a:srgbClr val="212121"/>
                </a:solidFill>
              </a:rPr>
              <a:t>exe fullyqualified</a:t>
            </a:r>
            <a:endParaRPr lang="en-US" dirty="0">
              <a:solidFill>
                <a:srgbClr val="212121"/>
              </a:solidFill>
            </a:endParaRPr>
          </a:p>
          <a:p>
            <a:r>
              <a:rPr lang="en-US" dirty="0">
                <a:solidFill>
                  <a:srgbClr val="212121"/>
                </a:solidFill>
              </a:rPr>
              <a:t> </a:t>
            </a:r>
          </a:p>
        </p:txBody>
      </p:sp>
    </p:spTree>
    <p:extLst>
      <p:ext uri="{BB962C8B-B14F-4D97-AF65-F5344CB8AC3E}">
        <p14:creationId xmlns:p14="http://schemas.microsoft.com/office/powerpoint/2010/main" val="380370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2B2B-ADD4-4B39-8145-958AB9A4B8B3}"/>
              </a:ext>
            </a:extLst>
          </p:cNvPr>
          <p:cNvSpPr>
            <a:spLocks noGrp="1"/>
          </p:cNvSpPr>
          <p:nvPr>
            <p:ph type="title"/>
          </p:nvPr>
        </p:nvSpPr>
        <p:spPr/>
        <p:txBody>
          <a:bodyPr/>
          <a:lstStyle/>
          <a:p>
            <a:r>
              <a:rPr lang="en-US" dirty="0"/>
              <a:t>GAC – Global Assembly Cache</a:t>
            </a:r>
          </a:p>
        </p:txBody>
      </p:sp>
      <p:sp>
        <p:nvSpPr>
          <p:cNvPr id="3" name="Slide Number Placeholder 2">
            <a:extLst>
              <a:ext uri="{FF2B5EF4-FFF2-40B4-BE49-F238E27FC236}">
                <a16:creationId xmlns:a16="http://schemas.microsoft.com/office/drawing/2014/main" id="{34C70184-5DD5-4F9D-AB83-B1BDAFBA0117}"/>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4" name="Rectangle 3">
            <a:extLst>
              <a:ext uri="{FF2B5EF4-FFF2-40B4-BE49-F238E27FC236}">
                <a16:creationId xmlns:a16="http://schemas.microsoft.com/office/drawing/2014/main" id="{86DFDDF5-63B6-4D01-BC62-66EB1BB19B68}"/>
              </a:ext>
            </a:extLst>
          </p:cNvPr>
          <p:cNvSpPr/>
          <p:nvPr/>
        </p:nvSpPr>
        <p:spPr>
          <a:xfrm>
            <a:off x="1154954" y="2828836"/>
            <a:ext cx="10495179" cy="4524315"/>
          </a:xfrm>
          <a:prstGeom prst="rect">
            <a:avLst/>
          </a:prstGeom>
        </p:spPr>
        <p:txBody>
          <a:bodyPr wrap="square">
            <a:spAutoFit/>
          </a:bodyPr>
          <a:lstStyle/>
          <a:p>
            <a:r>
              <a:rPr lang="en-US" dirty="0">
                <a:solidFill>
                  <a:srgbClr val="212121"/>
                </a:solidFill>
                <a:latin typeface="+mj-lt"/>
              </a:rPr>
              <a:t>GAC contains strong-named assemblies. Assemblies in the GAC can be shared by all applications running on that machine, without having to copy the assembly locally.</a:t>
            </a:r>
          </a:p>
          <a:p>
            <a:endParaRPr lang="en-US" dirty="0">
              <a:solidFill>
                <a:srgbClr val="212121"/>
              </a:solidFill>
              <a:latin typeface="+mj-lt"/>
            </a:endParaRPr>
          </a:p>
          <a:p>
            <a:r>
              <a:rPr lang="en-US" dirty="0">
                <a:solidFill>
                  <a:srgbClr val="212121"/>
                </a:solidFill>
                <a:latin typeface="+mj-lt"/>
              </a:rPr>
              <a:t>Its recommended to install an assembly into GAC, only when required and shared by applications, otherwise they should be kept private.</a:t>
            </a:r>
          </a:p>
          <a:p>
            <a:endParaRPr lang="en-US" dirty="0">
              <a:solidFill>
                <a:srgbClr val="212121"/>
              </a:solidFill>
              <a:latin typeface="+mj-lt"/>
            </a:endParaRPr>
          </a:p>
          <a:p>
            <a:r>
              <a:rPr lang="en-US" dirty="0">
                <a:solidFill>
                  <a:srgbClr val="212121"/>
                </a:solidFill>
                <a:latin typeface="+mj-lt"/>
              </a:rPr>
              <a:t>C:\Windows\assembly </a:t>
            </a:r>
            <a:r>
              <a:rPr lang="en-US" dirty="0">
                <a:solidFill>
                  <a:srgbClr val="212121"/>
                </a:solidFill>
                <a:latin typeface="+mj-lt"/>
                <a:sym typeface="Wingdings" panose="05000000000000000000" pitchFamily="2" charset="2"/>
              </a:rPr>
              <a:t></a:t>
            </a:r>
            <a:r>
              <a:rPr lang="en-US" dirty="0">
                <a:solidFill>
                  <a:srgbClr val="212121"/>
                </a:solidFill>
                <a:latin typeface="+mj-lt"/>
              </a:rPr>
              <a:t>For .NET 2.0-3.5 assemblies</a:t>
            </a:r>
          </a:p>
          <a:p>
            <a:r>
              <a:rPr lang="en-US" dirty="0">
                <a:solidFill>
                  <a:srgbClr val="212121"/>
                </a:solidFill>
                <a:latin typeface="+mj-lt"/>
              </a:rPr>
              <a:t>C:\Windows\Microsoft.NET\assembly </a:t>
            </a:r>
            <a:r>
              <a:rPr lang="en-US" dirty="0">
                <a:solidFill>
                  <a:srgbClr val="212121"/>
                </a:solidFill>
                <a:latin typeface="+mj-lt"/>
                <a:sym typeface="Wingdings" panose="05000000000000000000" pitchFamily="2" charset="2"/>
              </a:rPr>
              <a:t> For .NET 4.0 assemblies</a:t>
            </a:r>
            <a:endParaRPr lang="en-US" dirty="0">
              <a:solidFill>
                <a:srgbClr val="212121"/>
              </a:solidFill>
              <a:latin typeface="+mj-lt"/>
            </a:endParaRPr>
          </a:p>
          <a:p>
            <a:endParaRPr lang="en-US" dirty="0"/>
          </a:p>
          <a:p>
            <a:pPr marL="285750" indent="-285750">
              <a:buFont typeface="Arial" panose="020B0604020202020204" pitchFamily="34" charset="0"/>
              <a:buChar char="•"/>
            </a:pPr>
            <a:r>
              <a:rPr lang="en-US" dirty="0"/>
              <a:t>To Install assembly use gacutil.exe –</a:t>
            </a:r>
            <a:r>
              <a:rPr lang="en-US" dirty="0" err="1"/>
              <a:t>i</a:t>
            </a:r>
            <a:r>
              <a:rPr lang="en-US" dirty="0"/>
              <a:t> assemblyname.dll</a:t>
            </a:r>
          </a:p>
          <a:p>
            <a:pPr marL="285750" indent="-285750">
              <a:buFont typeface="Arial" panose="020B0604020202020204" pitchFamily="34" charset="0"/>
              <a:buChar char="•"/>
            </a:pPr>
            <a:r>
              <a:rPr lang="en-US" dirty="0"/>
              <a:t>To uninstall assembly use gacutil.exe –u </a:t>
            </a:r>
            <a:r>
              <a:rPr lang="en-US" dirty="0" err="1"/>
              <a:t>asseblyname</a:t>
            </a:r>
            <a:endParaRPr lang="en-US" dirty="0"/>
          </a:p>
          <a:p>
            <a:r>
              <a:rPr lang="en-US" dirty="0"/>
              <a:t> </a:t>
            </a:r>
          </a:p>
          <a:p>
            <a:r>
              <a:rPr lang="en-US" dirty="0"/>
              <a:t>Note: Only strong-named assemblies can be deployed in GAC</a:t>
            </a:r>
          </a:p>
          <a:p>
            <a:r>
              <a:rPr lang="en-US" dirty="0"/>
              <a:t>C:\windows\system32&gt;sn.exe -k c:\SampleStrongKeys.snk</a:t>
            </a:r>
          </a:p>
          <a:p>
            <a:endParaRPr lang="en-US" dirty="0"/>
          </a:p>
          <a:p>
            <a:endParaRPr lang="en-US" dirty="0">
              <a:latin typeface="+mj-lt"/>
            </a:endParaRPr>
          </a:p>
        </p:txBody>
      </p:sp>
    </p:spTree>
    <p:extLst>
      <p:ext uri="{BB962C8B-B14F-4D97-AF65-F5344CB8AC3E}">
        <p14:creationId xmlns:p14="http://schemas.microsoft.com/office/powerpoint/2010/main" val="2981651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038F7C-3287-4C5F-95D2-83868D39B03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26307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3DC4-0F45-46E2-A916-FB52E19213C1}"/>
              </a:ext>
            </a:extLst>
          </p:cNvPr>
          <p:cNvSpPr>
            <a:spLocks noGrp="1"/>
          </p:cNvSpPr>
          <p:nvPr>
            <p:ph type="title"/>
          </p:nvPr>
        </p:nvSpPr>
        <p:spPr/>
        <p:txBody>
          <a:bodyPr/>
          <a:lstStyle/>
          <a:p>
            <a:r>
              <a:rPr lang="en-US" dirty="0" err="1"/>
              <a:t>.Net</a:t>
            </a:r>
            <a:r>
              <a:rPr lang="en-US" dirty="0"/>
              <a:t> Framework	</a:t>
            </a:r>
          </a:p>
        </p:txBody>
      </p:sp>
      <p:sp>
        <p:nvSpPr>
          <p:cNvPr id="3" name="TextBox 2">
            <a:extLst>
              <a:ext uri="{FF2B5EF4-FFF2-40B4-BE49-F238E27FC236}">
                <a16:creationId xmlns:a16="http://schemas.microsoft.com/office/drawing/2014/main" id="{AC9EFC32-A500-4315-A072-B0EC0D472693}"/>
              </a:ext>
            </a:extLst>
          </p:cNvPr>
          <p:cNvSpPr txBox="1"/>
          <p:nvPr/>
        </p:nvSpPr>
        <p:spPr>
          <a:xfrm>
            <a:off x="534185" y="2216986"/>
            <a:ext cx="11123629" cy="43858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.NET Framework is a software development platform created by Microsoft for building and running applications on Windows.</a:t>
            </a:r>
          </a:p>
          <a:p>
            <a:pPr marL="342900" indent="-342900">
              <a:lnSpc>
                <a:spcPct val="150000"/>
              </a:lnSpc>
              <a:buFont typeface="Arial" panose="020B0604020202020204" pitchFamily="34" charset="0"/>
              <a:buChar char="•"/>
            </a:pPr>
            <a:r>
              <a:rPr lang="en-US" dirty="0"/>
              <a:t>First beta version released in 2000.</a:t>
            </a:r>
          </a:p>
          <a:p>
            <a:pPr marL="342900" indent="-342900">
              <a:lnSpc>
                <a:spcPct val="150000"/>
              </a:lnSpc>
              <a:buFont typeface="Arial" panose="020B0604020202020204" pitchFamily="34" charset="0"/>
              <a:buChar char="•"/>
            </a:pPr>
            <a:r>
              <a:rPr lang="en-US" dirty="0" err="1"/>
              <a:t>.Net</a:t>
            </a:r>
            <a:r>
              <a:rPr lang="en-US" dirty="0"/>
              <a:t> framework provides a comprehensive and consistent programming model, allowing developers to write code in multiple languages such as C#, </a:t>
            </a:r>
            <a:r>
              <a:rPr lang="en-US" dirty="0" err="1"/>
              <a:t>VB.Net</a:t>
            </a:r>
            <a:r>
              <a:rPr lang="en-US" dirty="0"/>
              <a:t>, F# and more.</a:t>
            </a:r>
          </a:p>
          <a:p>
            <a:pPr marL="342900" indent="-342900">
              <a:lnSpc>
                <a:spcPct val="150000"/>
              </a:lnSpc>
              <a:buFont typeface="Arial" panose="020B0604020202020204" pitchFamily="34" charset="0"/>
              <a:buChar char="•"/>
            </a:pPr>
            <a:r>
              <a:rPr lang="en-US" dirty="0"/>
              <a:t>It includes vast collection of libraries, frameworks, and tools.</a:t>
            </a:r>
          </a:p>
          <a:p>
            <a:pPr marL="342900" indent="-342900">
              <a:lnSpc>
                <a:spcPct val="150000"/>
              </a:lnSpc>
              <a:buFont typeface="Arial" panose="020B0604020202020204" pitchFamily="34" charset="0"/>
              <a:buChar char="•"/>
            </a:pPr>
            <a:r>
              <a:rPr lang="en-US" dirty="0"/>
              <a:t>CLR and BCL core components.</a:t>
            </a:r>
          </a:p>
          <a:p>
            <a:pPr marL="342900" indent="-342900">
              <a:lnSpc>
                <a:spcPct val="150000"/>
              </a:lnSpc>
              <a:buFont typeface="Arial" panose="020B0604020202020204" pitchFamily="34" charset="0"/>
              <a:buChar char="•"/>
            </a:pPr>
            <a:r>
              <a:rPr lang="en-US" dirty="0"/>
              <a:t>The CLR is the execution environment that manages the execution of .NET applications, providing services such as memory management, security, and exception handling.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112E0C8-8B72-4992-97F8-AF7A71C87BF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873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46B4-CB34-450B-AD9E-6DD3F296817F}"/>
              </a:ext>
            </a:extLst>
          </p:cNvPr>
          <p:cNvSpPr>
            <a:spLocks noGrp="1"/>
          </p:cNvSpPr>
          <p:nvPr>
            <p:ph type="title"/>
          </p:nvPr>
        </p:nvSpPr>
        <p:spPr/>
        <p:txBody>
          <a:bodyPr/>
          <a:lstStyle/>
          <a:p>
            <a:r>
              <a:rPr lang="en-US" dirty="0"/>
              <a:t>Continue…</a:t>
            </a:r>
          </a:p>
        </p:txBody>
      </p:sp>
      <p:sp>
        <p:nvSpPr>
          <p:cNvPr id="3" name="TextBox 2">
            <a:extLst>
              <a:ext uri="{FF2B5EF4-FFF2-40B4-BE49-F238E27FC236}">
                <a16:creationId xmlns:a16="http://schemas.microsoft.com/office/drawing/2014/main" id="{D3A40099-5149-42AD-A4C7-4E7A2E3E9295}"/>
              </a:ext>
            </a:extLst>
          </p:cNvPr>
          <p:cNvSpPr txBox="1"/>
          <p:nvPr/>
        </p:nvSpPr>
        <p:spPr>
          <a:xfrm>
            <a:off x="534185" y="2622336"/>
            <a:ext cx="11123629" cy="3970318"/>
          </a:xfrm>
          <a:prstGeom prst="rect">
            <a:avLst/>
          </a:prstGeom>
          <a:noFill/>
        </p:spPr>
        <p:txBody>
          <a:bodyPr wrap="square" rtlCol="0">
            <a:spAutoFit/>
          </a:bodyPr>
          <a:lstStyle/>
          <a:p>
            <a:pPr marL="342900" indent="-342900">
              <a:buFont typeface="Arial" panose="020B0604020202020204" pitchFamily="34" charset="0"/>
              <a:buChar char="•"/>
            </a:pPr>
            <a:r>
              <a:rPr lang="en-US" dirty="0"/>
              <a:t>The BCL is a set of classes and APIs that provide fundamental functionality for developing applications, including data access, networking, file I/O, and more.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architecture of .NET Framework follows a managed code model, where applications are compiled into Intermediate Language (IL) code, which is then executed by the CLR at runtime.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 Framework promotes code interoperability and language independence, allowing developers to integrate components written in different languages seamlessly.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modern software development, .NET Framework plays a significant role, enabling developers to build robust, scalable, and secure applications across various platforms and domains.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6079B96-2A03-4F67-B5F6-9584BC64593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5120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5099-B53B-4834-AD37-2D6DAD233F02}"/>
              </a:ext>
            </a:extLst>
          </p:cNvPr>
          <p:cNvSpPr>
            <a:spLocks noGrp="1"/>
          </p:cNvSpPr>
          <p:nvPr>
            <p:ph type="title"/>
          </p:nvPr>
        </p:nvSpPr>
        <p:spPr>
          <a:xfrm>
            <a:off x="561066" y="492901"/>
            <a:ext cx="8761413" cy="706964"/>
          </a:xfrm>
        </p:spPr>
        <p:txBody>
          <a:bodyPr/>
          <a:lstStyle/>
          <a:p>
            <a:r>
              <a:rPr lang="en-US" dirty="0" err="1"/>
              <a:t>.Net</a:t>
            </a:r>
            <a:r>
              <a:rPr lang="en-US" dirty="0"/>
              <a:t> Framework Architecture</a:t>
            </a:r>
          </a:p>
        </p:txBody>
      </p:sp>
      <p:pic>
        <p:nvPicPr>
          <p:cNvPr id="4" name="Picture 3">
            <a:extLst>
              <a:ext uri="{FF2B5EF4-FFF2-40B4-BE49-F238E27FC236}">
                <a16:creationId xmlns:a16="http://schemas.microsoft.com/office/drawing/2014/main" id="{50361F60-4F5F-4174-8ED7-18A11F57D5C6}"/>
              </a:ext>
            </a:extLst>
          </p:cNvPr>
          <p:cNvPicPr>
            <a:picLocks noChangeAspect="1"/>
          </p:cNvPicPr>
          <p:nvPr/>
        </p:nvPicPr>
        <p:blipFill>
          <a:blip r:embed="rId3"/>
          <a:stretch>
            <a:fillRect/>
          </a:stretch>
        </p:blipFill>
        <p:spPr>
          <a:xfrm>
            <a:off x="834443" y="1103042"/>
            <a:ext cx="9704724" cy="5849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7378CA0D-25D5-4CC6-B4EA-ED575599906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7181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F847-3472-4478-A237-93037F95EB48}"/>
              </a:ext>
            </a:extLst>
          </p:cNvPr>
          <p:cNvSpPr>
            <a:spLocks noGrp="1"/>
          </p:cNvSpPr>
          <p:nvPr>
            <p:ph type="title"/>
          </p:nvPr>
        </p:nvSpPr>
        <p:spPr/>
        <p:txBody>
          <a:bodyPr/>
          <a:lstStyle/>
          <a:p>
            <a:r>
              <a:rPr lang="en-US" dirty="0"/>
              <a:t>CLR (Common Language Runtime)</a:t>
            </a:r>
          </a:p>
        </p:txBody>
      </p:sp>
      <p:sp>
        <p:nvSpPr>
          <p:cNvPr id="3" name="TextBox 2">
            <a:extLst>
              <a:ext uri="{FF2B5EF4-FFF2-40B4-BE49-F238E27FC236}">
                <a16:creationId xmlns:a16="http://schemas.microsoft.com/office/drawing/2014/main" id="{19D4D51D-8035-4C79-921A-4AA7069772CB}"/>
              </a:ext>
            </a:extLst>
          </p:cNvPr>
          <p:cNvSpPr txBox="1"/>
          <p:nvPr/>
        </p:nvSpPr>
        <p:spPr>
          <a:xfrm>
            <a:off x="534185" y="2622336"/>
            <a:ext cx="11123629" cy="41946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err="1"/>
              <a:t>.Net</a:t>
            </a:r>
            <a:r>
              <a:rPr lang="en-US" dirty="0"/>
              <a:t> CLR is a runtime environment that manages and executes the code written in any </a:t>
            </a:r>
            <a:r>
              <a:rPr lang="en-US" dirty="0" err="1"/>
              <a:t>.net</a:t>
            </a:r>
            <a:r>
              <a:rPr lang="en-US" dirty="0"/>
              <a:t> programming language</a:t>
            </a:r>
          </a:p>
          <a:p>
            <a:pPr marL="342900" indent="-342900">
              <a:lnSpc>
                <a:spcPct val="150000"/>
              </a:lnSpc>
              <a:buFont typeface="Arial" panose="020B0604020202020204" pitchFamily="34" charset="0"/>
              <a:buChar char="•"/>
            </a:pPr>
            <a:r>
              <a:rPr lang="en-US" dirty="0"/>
              <a:t>CLR is the virtual machine component of the .NET framework.</a:t>
            </a:r>
          </a:p>
          <a:p>
            <a:pPr marL="342900" indent="-342900">
              <a:lnSpc>
                <a:spcPct val="150000"/>
              </a:lnSpc>
              <a:buFont typeface="Arial" panose="020B0604020202020204" pitchFamily="34" charset="0"/>
              <a:buChar char="•"/>
            </a:pPr>
            <a:r>
              <a:rPr lang="en-US" dirty="0"/>
              <a:t>The Language compiler complies the source code to MSIL (Microsoft Intermediate language)</a:t>
            </a:r>
          </a:p>
          <a:p>
            <a:pPr marL="342900" indent="-342900">
              <a:lnSpc>
                <a:spcPct val="150000"/>
              </a:lnSpc>
              <a:buFont typeface="Arial" panose="020B0604020202020204" pitchFamily="34" charset="0"/>
              <a:buChar char="•"/>
            </a:pPr>
            <a:r>
              <a:rPr lang="en-US" dirty="0"/>
              <a:t>MSIL code is Platform independent and its stored in a Manifest file.</a:t>
            </a:r>
          </a:p>
          <a:p>
            <a:pPr marL="342900" indent="-342900">
              <a:lnSpc>
                <a:spcPct val="150000"/>
              </a:lnSpc>
              <a:buFont typeface="Arial" panose="020B0604020202020204" pitchFamily="34" charset="0"/>
              <a:buChar char="•"/>
            </a:pPr>
            <a:r>
              <a:rPr lang="en-US" dirty="0"/>
              <a:t>JIT (Just-in-time complier) component of CLR converts MSIL code into native code.</a:t>
            </a:r>
          </a:p>
          <a:p>
            <a:pPr marL="342900" indent="-342900">
              <a:lnSpc>
                <a:spcPct val="150000"/>
              </a:lnSpc>
              <a:buFont typeface="Arial" panose="020B0604020202020204" pitchFamily="34" charset="0"/>
              <a:buChar char="•"/>
            </a:pPr>
            <a:r>
              <a:rPr lang="en-US" dirty="0"/>
              <a:t>CLR manages memory, threads, exceptions, code execution, code safety, verification, and compilation.</a:t>
            </a:r>
          </a:p>
          <a:p>
            <a:pPr marL="342900" indent="-342900">
              <a:lnSpc>
                <a:spcPct val="150000"/>
              </a:lnSpc>
              <a:buFont typeface="Arial" panose="020B0604020202020204" pitchFamily="34" charset="0"/>
              <a:buChar char="•"/>
            </a:pPr>
            <a:endParaRPr lang="en-US" dirty="0"/>
          </a:p>
          <a:p>
            <a:pPr marL="342900" indent="-342900">
              <a:lnSpc>
                <a:spcPct val="150000"/>
              </a:lnSpc>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592ABDF-04FD-4645-81BA-AE38D60E9B5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9877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386F84-9767-4D0F-A1ED-52BCA2681799}"/>
              </a:ext>
            </a:extLst>
          </p:cNvPr>
          <p:cNvPicPr>
            <a:picLocks noChangeAspect="1"/>
          </p:cNvPicPr>
          <p:nvPr/>
        </p:nvPicPr>
        <p:blipFill>
          <a:blip r:embed="rId2"/>
          <a:stretch>
            <a:fillRect/>
          </a:stretch>
        </p:blipFill>
        <p:spPr>
          <a:xfrm>
            <a:off x="1654857" y="2200607"/>
            <a:ext cx="5672579" cy="9837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26B3B244-2A7A-4649-A349-3D57E1D679E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4">
            <a:extLst>
              <a:ext uri="{FF2B5EF4-FFF2-40B4-BE49-F238E27FC236}">
                <a16:creationId xmlns:a16="http://schemas.microsoft.com/office/drawing/2014/main" id="{61AADC64-E1BD-4071-A8BA-BDFC1C412739}"/>
              </a:ext>
            </a:extLst>
          </p:cNvPr>
          <p:cNvSpPr/>
          <p:nvPr/>
        </p:nvSpPr>
        <p:spPr>
          <a:xfrm>
            <a:off x="560162" y="1552799"/>
            <a:ext cx="6903893" cy="369332"/>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Converting Source code into Native code</a:t>
            </a:r>
          </a:p>
        </p:txBody>
      </p:sp>
      <p:pic>
        <p:nvPicPr>
          <p:cNvPr id="6" name="Picture 5">
            <a:extLst>
              <a:ext uri="{FF2B5EF4-FFF2-40B4-BE49-F238E27FC236}">
                <a16:creationId xmlns:a16="http://schemas.microsoft.com/office/drawing/2014/main" id="{CF1BCF3F-437B-490D-9621-9165E850C9D5}"/>
              </a:ext>
            </a:extLst>
          </p:cNvPr>
          <p:cNvPicPr>
            <a:picLocks noChangeAspect="1"/>
          </p:cNvPicPr>
          <p:nvPr/>
        </p:nvPicPr>
        <p:blipFill>
          <a:blip r:embed="rId3"/>
          <a:stretch>
            <a:fillRect/>
          </a:stretch>
        </p:blipFill>
        <p:spPr>
          <a:xfrm>
            <a:off x="1654857" y="3388057"/>
            <a:ext cx="6638925" cy="3095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5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707D-1256-4AFF-B41C-80D771FE54A4}"/>
              </a:ext>
            </a:extLst>
          </p:cNvPr>
          <p:cNvSpPr>
            <a:spLocks noGrp="1"/>
          </p:cNvSpPr>
          <p:nvPr>
            <p:ph type="title"/>
          </p:nvPr>
        </p:nvSpPr>
        <p:spPr/>
        <p:txBody>
          <a:bodyPr/>
          <a:lstStyle/>
          <a:p>
            <a:r>
              <a:rPr lang="en-US" dirty="0"/>
              <a:t>Components of CLR</a:t>
            </a:r>
          </a:p>
        </p:txBody>
      </p:sp>
      <p:sp>
        <p:nvSpPr>
          <p:cNvPr id="3" name="Slide Number Placeholder 2">
            <a:extLst>
              <a:ext uri="{FF2B5EF4-FFF2-40B4-BE49-F238E27FC236}">
                <a16:creationId xmlns:a16="http://schemas.microsoft.com/office/drawing/2014/main" id="{40524E53-4D3D-4689-93E7-B4304F4F8E0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TextBox 3">
            <a:extLst>
              <a:ext uri="{FF2B5EF4-FFF2-40B4-BE49-F238E27FC236}">
                <a16:creationId xmlns:a16="http://schemas.microsoft.com/office/drawing/2014/main" id="{63566E81-48C5-4D7D-8FFF-DC4829AB7871}"/>
              </a:ext>
            </a:extLst>
          </p:cNvPr>
          <p:cNvSpPr txBox="1"/>
          <p:nvPr/>
        </p:nvSpPr>
        <p:spPr>
          <a:xfrm>
            <a:off x="534185" y="2622336"/>
            <a:ext cx="11123629" cy="3363678"/>
          </a:xfrm>
          <a:prstGeom prst="rect">
            <a:avLst/>
          </a:prstGeom>
          <a:noFill/>
        </p:spPr>
        <p:txBody>
          <a:bodyPr wrap="square" rtlCol="0">
            <a:spAutoFit/>
          </a:bodyPr>
          <a:lstStyle/>
          <a:p>
            <a:pPr>
              <a:lnSpc>
                <a:spcPct val="150000"/>
              </a:lnSpc>
            </a:pPr>
            <a:r>
              <a:rPr lang="en-US" dirty="0"/>
              <a:t>The main components of CLR are : </a:t>
            </a:r>
          </a:p>
          <a:p>
            <a:pPr marL="285750" indent="-285750">
              <a:lnSpc>
                <a:spcPct val="150000"/>
              </a:lnSpc>
              <a:buFont typeface="Arial" panose="020B0604020202020204" pitchFamily="34" charset="0"/>
              <a:buChar char="•"/>
            </a:pPr>
            <a:r>
              <a:rPr lang="en-US" dirty="0"/>
              <a:t> Common type system (CTS)</a:t>
            </a:r>
          </a:p>
          <a:p>
            <a:pPr marL="285750" indent="-285750">
              <a:lnSpc>
                <a:spcPct val="150000"/>
              </a:lnSpc>
              <a:buFont typeface="Arial" panose="020B0604020202020204" pitchFamily="34" charset="0"/>
              <a:buChar char="•"/>
            </a:pPr>
            <a:r>
              <a:rPr lang="en-US" dirty="0"/>
              <a:t>Common language speciation (CLS)</a:t>
            </a:r>
          </a:p>
          <a:p>
            <a:pPr marL="285750" indent="-285750">
              <a:lnSpc>
                <a:spcPct val="150000"/>
              </a:lnSpc>
              <a:buFont typeface="Arial" panose="020B0604020202020204" pitchFamily="34" charset="0"/>
              <a:buChar char="•"/>
            </a:pPr>
            <a:r>
              <a:rPr lang="en-US" dirty="0"/>
              <a:t>Garbage Collector (GC)</a:t>
            </a:r>
          </a:p>
          <a:p>
            <a:pPr marL="285750" indent="-285750">
              <a:lnSpc>
                <a:spcPct val="150000"/>
              </a:lnSpc>
              <a:buFont typeface="Arial" panose="020B0604020202020204" pitchFamily="34" charset="0"/>
              <a:buChar char="•"/>
            </a:pPr>
            <a:r>
              <a:rPr lang="en-US" dirty="0"/>
              <a:t>Just in Time Compiler (JIT)</a:t>
            </a:r>
          </a:p>
          <a:p>
            <a:pPr marL="285750" indent="-285750">
              <a:lnSpc>
                <a:spcPct val="150000"/>
              </a:lnSpc>
              <a:buFont typeface="Arial" panose="020B0604020202020204" pitchFamily="34" charset="0"/>
              <a:buChar char="•"/>
            </a:pPr>
            <a:r>
              <a:rPr lang="en-US" dirty="0"/>
              <a:t>Metadata and Assemblies</a:t>
            </a:r>
          </a:p>
          <a:p>
            <a:pPr>
              <a:lnSpc>
                <a:spcPct val="150000"/>
              </a:lnSpc>
            </a:pPr>
            <a:endParaRPr lang="en-US" dirty="0"/>
          </a:p>
          <a:p>
            <a:pPr marL="342900" indent="-342900">
              <a:lnSpc>
                <a:spcPct val="150000"/>
              </a:lnSpc>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9A729C3-D9E7-4D5E-BE12-18E1B539C411}"/>
              </a:ext>
            </a:extLst>
          </p:cNvPr>
          <p:cNvPicPr>
            <a:picLocks noChangeAspect="1"/>
          </p:cNvPicPr>
          <p:nvPr/>
        </p:nvPicPr>
        <p:blipFill>
          <a:blip r:embed="rId3"/>
          <a:stretch>
            <a:fillRect/>
          </a:stretch>
        </p:blipFill>
        <p:spPr>
          <a:xfrm>
            <a:off x="5384128" y="2494125"/>
            <a:ext cx="5514975" cy="305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116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DA62-B4E1-4A4C-8AF2-DD7AA0D1C724}"/>
              </a:ext>
            </a:extLst>
          </p:cNvPr>
          <p:cNvSpPr>
            <a:spLocks noGrp="1"/>
          </p:cNvSpPr>
          <p:nvPr>
            <p:ph type="title"/>
          </p:nvPr>
        </p:nvSpPr>
        <p:spPr/>
        <p:txBody>
          <a:bodyPr/>
          <a:lstStyle/>
          <a:p>
            <a:r>
              <a:rPr lang="en-US" dirty="0"/>
              <a:t>.NET CLR Functions</a:t>
            </a:r>
          </a:p>
        </p:txBody>
      </p:sp>
      <p:sp>
        <p:nvSpPr>
          <p:cNvPr id="3" name="Slide Number Placeholder 2">
            <a:extLst>
              <a:ext uri="{FF2B5EF4-FFF2-40B4-BE49-F238E27FC236}">
                <a16:creationId xmlns:a16="http://schemas.microsoft.com/office/drawing/2014/main" id="{05CEA08C-728E-4A44-B96F-54583AC17F6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extBox 3">
            <a:extLst>
              <a:ext uri="{FF2B5EF4-FFF2-40B4-BE49-F238E27FC236}">
                <a16:creationId xmlns:a16="http://schemas.microsoft.com/office/drawing/2014/main" id="{C5A805FB-FB8E-4BEB-9B06-8A8B81056F77}"/>
              </a:ext>
            </a:extLst>
          </p:cNvPr>
          <p:cNvSpPr txBox="1"/>
          <p:nvPr/>
        </p:nvSpPr>
        <p:spPr>
          <a:xfrm>
            <a:off x="534185" y="2214991"/>
            <a:ext cx="11123629" cy="502567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t>It converts the program into native code.</a:t>
            </a:r>
          </a:p>
          <a:p>
            <a:pPr marL="342900" indent="-342900">
              <a:lnSpc>
                <a:spcPct val="150000"/>
              </a:lnSpc>
              <a:buFont typeface="Arial" panose="020B0604020202020204" pitchFamily="34" charset="0"/>
              <a:buChar char="•"/>
            </a:pPr>
            <a:r>
              <a:rPr lang="en-US" dirty="0"/>
              <a:t>Handles Exceptions</a:t>
            </a:r>
          </a:p>
          <a:p>
            <a:pPr marL="342900" indent="-342900">
              <a:lnSpc>
                <a:spcPct val="150000"/>
              </a:lnSpc>
              <a:buFont typeface="Arial" panose="020B0604020202020204" pitchFamily="34" charset="0"/>
              <a:buChar char="•"/>
            </a:pPr>
            <a:r>
              <a:rPr lang="en-US" dirty="0"/>
              <a:t>Provides type-safety</a:t>
            </a:r>
          </a:p>
          <a:p>
            <a:pPr marL="342900" indent="-342900">
              <a:lnSpc>
                <a:spcPct val="150000"/>
              </a:lnSpc>
              <a:buFont typeface="Arial" panose="020B0604020202020204" pitchFamily="34" charset="0"/>
              <a:buChar char="•"/>
            </a:pPr>
            <a:r>
              <a:rPr lang="en-US" dirty="0"/>
              <a:t>Memory management</a:t>
            </a:r>
          </a:p>
          <a:p>
            <a:pPr marL="342900" indent="-342900">
              <a:lnSpc>
                <a:spcPct val="150000"/>
              </a:lnSpc>
              <a:buFont typeface="Arial" panose="020B0604020202020204" pitchFamily="34" charset="0"/>
              <a:buChar char="•"/>
            </a:pPr>
            <a:r>
              <a:rPr lang="en-US" dirty="0"/>
              <a:t>Provides security</a:t>
            </a:r>
          </a:p>
          <a:p>
            <a:pPr marL="342900" indent="-342900">
              <a:lnSpc>
                <a:spcPct val="150000"/>
              </a:lnSpc>
              <a:buFont typeface="Arial" panose="020B0604020202020204" pitchFamily="34" charset="0"/>
              <a:buChar char="•"/>
            </a:pPr>
            <a:r>
              <a:rPr lang="en-US" dirty="0"/>
              <a:t>Improved performance</a:t>
            </a:r>
          </a:p>
          <a:p>
            <a:pPr marL="342900" indent="-342900">
              <a:lnSpc>
                <a:spcPct val="150000"/>
              </a:lnSpc>
              <a:buFont typeface="Arial" panose="020B0604020202020204" pitchFamily="34" charset="0"/>
              <a:buChar char="•"/>
            </a:pPr>
            <a:r>
              <a:rPr lang="en-US" dirty="0"/>
              <a:t>Language independent</a:t>
            </a:r>
          </a:p>
          <a:p>
            <a:pPr marL="342900" indent="-342900">
              <a:lnSpc>
                <a:spcPct val="150000"/>
              </a:lnSpc>
              <a:buFont typeface="Arial" panose="020B0604020202020204" pitchFamily="34" charset="0"/>
              <a:buChar char="•"/>
            </a:pPr>
            <a:r>
              <a:rPr lang="en-US" dirty="0"/>
              <a:t>Platform independent</a:t>
            </a:r>
          </a:p>
          <a:p>
            <a:pPr marL="342900" indent="-342900">
              <a:lnSpc>
                <a:spcPct val="150000"/>
              </a:lnSpc>
              <a:buFont typeface="Arial" panose="020B0604020202020204" pitchFamily="34" charset="0"/>
              <a:buChar char="•"/>
            </a:pPr>
            <a:r>
              <a:rPr lang="en-US" dirty="0"/>
              <a:t>Garbage collection</a:t>
            </a:r>
          </a:p>
          <a:p>
            <a:pPr marL="342900" indent="-342900">
              <a:lnSpc>
                <a:spcPct val="150000"/>
              </a:lnSpc>
              <a:buFont typeface="Arial" panose="020B0604020202020204" pitchFamily="34" charset="0"/>
              <a:buChar char="•"/>
            </a:pPr>
            <a:r>
              <a:rPr lang="en-US" dirty="0"/>
              <a:t>Provides language features such as inheritance, interfaces, and overloading for object-oriented programs.</a:t>
            </a:r>
          </a:p>
          <a:p>
            <a:pPr marL="342900" indent="-34290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417827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2375</TotalTime>
  <Words>5659</Words>
  <Application>Microsoft Office PowerPoint</Application>
  <PresentationFormat>Widescreen</PresentationFormat>
  <Paragraphs>359</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Nunito</vt:lpstr>
      <vt:lpstr>Wingdings</vt:lpstr>
      <vt:lpstr>Wingdings 3</vt:lpstr>
      <vt:lpstr>Ion Boardroom</vt:lpstr>
      <vt:lpstr>.NET Framework </vt:lpstr>
      <vt:lpstr>Topics </vt:lpstr>
      <vt:lpstr>.Net Framework </vt:lpstr>
      <vt:lpstr>Continue…</vt:lpstr>
      <vt:lpstr>.Net Framework Architecture</vt:lpstr>
      <vt:lpstr>CLR (Common Language Runtime)</vt:lpstr>
      <vt:lpstr>PowerPoint Presentation</vt:lpstr>
      <vt:lpstr>Components of CLR</vt:lpstr>
      <vt:lpstr>.NET CLR Functions</vt:lpstr>
      <vt:lpstr>Managed Code &amp; Unmanaged Code</vt:lpstr>
      <vt:lpstr>.NET CLR Structure</vt:lpstr>
      <vt:lpstr>.Net Framework Class Library</vt:lpstr>
      <vt:lpstr>.NET Framework Base Class Library </vt:lpstr>
      <vt:lpstr>Garbage Collector</vt:lpstr>
      <vt:lpstr>GC continue…</vt:lpstr>
      <vt:lpstr>Phase in GC</vt:lpstr>
      <vt:lpstr>Benefits of GC</vt:lpstr>
      <vt:lpstr>Common Type System</vt:lpstr>
      <vt:lpstr>Common Language Specfication</vt:lpstr>
      <vt:lpstr>Intro Visual Studio IDE</vt:lpstr>
      <vt:lpstr>What is a .Net Assembly?</vt:lpstr>
      <vt:lpstr>ILDASM and ILASM</vt:lpstr>
      <vt:lpstr>GAC – Global Assembly Cache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dc:title>
  <dc:creator>Muneer Pinjar</dc:creator>
  <cp:lastModifiedBy>Muneer Pinjar</cp:lastModifiedBy>
  <cp:revision>42</cp:revision>
  <dcterms:created xsi:type="dcterms:W3CDTF">2023-07-09T08:31:08Z</dcterms:created>
  <dcterms:modified xsi:type="dcterms:W3CDTF">2023-07-12T01:26:00Z</dcterms:modified>
</cp:coreProperties>
</file>