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81" r:id="rId48"/>
    <p:sldId id="27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BAF79-372C-446D-BBD7-3D9C1E854F03}">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27128" autoAdjust="0"/>
  </p:normalViewPr>
  <p:slideViewPr>
    <p:cSldViewPr snapToGrid="0">
      <p:cViewPr>
        <p:scale>
          <a:sx n="66" d="100"/>
          <a:sy n="66" d="100"/>
        </p:scale>
        <p:origin x="684" y="-28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565ED-3AC8-436C-A262-B504BBB8CEF6}"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1976D-9638-417D-8F17-AC88B0979F0F}" type="slidenum">
              <a:rPr lang="en-US" smtClean="0"/>
              <a:t>‹#›</a:t>
            </a:fld>
            <a:endParaRPr lang="en-US"/>
          </a:p>
        </p:txBody>
      </p:sp>
    </p:spTree>
    <p:extLst>
      <p:ext uri="{BB962C8B-B14F-4D97-AF65-F5344CB8AC3E}">
        <p14:creationId xmlns:p14="http://schemas.microsoft.com/office/powerpoint/2010/main" val="424678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different-ways-to-initialize-a-variable-in-c-c/"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geeksforgeeks.org/c-data-types-2/" TargetMode="External"/><Relationship Id="rId4" Type="http://schemas.openxmlformats.org/officeDocument/2006/relationships/hyperlink" Target="https://www.geeksforgeeks.org/introduction-to-c-sharp/"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eksforgeeks.org/c-variable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geeksforgeeks.org/introduction-to-c-shar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c-namespac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www.geeksforgeeks.org/c-sharp-operators/#Assignment%20Operators" TargetMode="External"/><Relationship Id="rId3" Type="http://schemas.openxmlformats.org/officeDocument/2006/relationships/hyperlink" Target="https://www.geeksforgeeks.org/introduction-to-c-sharp/" TargetMode="External"/><Relationship Id="rId7" Type="http://schemas.openxmlformats.org/officeDocument/2006/relationships/hyperlink" Target="https://www.geeksforgeeks.org/c-sharp-operators/#Bitwise%20Operators"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geeksforgeeks.org/c-sharp-operators/#Logical%20Operators" TargetMode="External"/><Relationship Id="rId5" Type="http://schemas.openxmlformats.org/officeDocument/2006/relationships/hyperlink" Target="https://www.geeksforgeeks.org/c-sharp-operators/#Relational%20Operators" TargetMode="External"/><Relationship Id="rId4" Type="http://schemas.openxmlformats.org/officeDocument/2006/relationships/hyperlink" Target="https://www.geeksforgeeks.org/c-sharp-operators/#Arithmetic%20Operators" TargetMode="External"/><Relationship Id="rId9" Type="http://schemas.openxmlformats.org/officeDocument/2006/relationships/hyperlink" Target="https://www.geeksforgeeks.org/c-sharp-operators/#Conditional%20Operator"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dotnet/csharp/programming-guide/xmldoc/xml-documentation-comment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geeksforgeeks.org/c-namespac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geeksforgeeks.org/c-type-castin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geeksforgeeks.org/c-is-operator-keyword/"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www.geeksforgeeks.org/c-as-operator-keyword/" TargetMode="Externa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www.geeksforgeeks.org/c-operators/" TargetMode="External"/><Relationship Id="rId3" Type="http://schemas.openxmlformats.org/officeDocument/2006/relationships/hyperlink" Target="https://www.geeksforgeeks.org/c-sharp-class-and-object/" TargetMode="External"/><Relationship Id="rId7" Type="http://schemas.openxmlformats.org/officeDocument/2006/relationships/hyperlink" Target="https://www.geeksforgeeks.org/c-properties/"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www.geeksforgeeks.org/c-sharp-constructors/" TargetMode="External"/><Relationship Id="rId5" Type="http://schemas.openxmlformats.org/officeDocument/2006/relationships/hyperlink" Target="https://www.geeksforgeeks.org/c-sharp-methods/" TargetMode="External"/><Relationship Id="rId4" Type="http://schemas.openxmlformats.org/officeDocument/2006/relationships/hyperlink" Target="https://www.geeksforgeeks.org/c-sharp-variables/" TargetMode="External"/><Relationship Id="rId9" Type="http://schemas.openxmlformats.org/officeDocument/2006/relationships/hyperlink" Target="https://www.geeksforgeeks.org/c-sealed-clas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Syntax and Structure:</a:t>
            </a:r>
          </a:p>
          <a:p>
            <a:r>
              <a:rPr lang="en-US" dirty="0"/>
              <a:t>   - C# syntax is similar to other C-style languages, such as C, C++, and Java, making it relatively easy for developers familiar with those languages to learn C#.</a:t>
            </a:r>
          </a:p>
          <a:p>
            <a:r>
              <a:rPr lang="en-US" dirty="0"/>
              <a:t>   - It enforces strict syntax rules and is a strongly typed language, meaning variables must be declared with a specific type and can't be implicitly converted between incompatible types.</a:t>
            </a:r>
          </a:p>
          <a:p>
            <a:endParaRPr lang="en-US" dirty="0"/>
          </a:p>
          <a:p>
            <a:r>
              <a:rPr lang="en-US" dirty="0"/>
              <a:t>2. Object-Oriented Programming (OOP) Support:</a:t>
            </a:r>
          </a:p>
          <a:p>
            <a:r>
              <a:rPr lang="en-US" dirty="0"/>
              <a:t>   - C# is fully object-oriented, providing features like classes, objects, inheritance, and polymorphism.</a:t>
            </a:r>
          </a:p>
          <a:p>
            <a:r>
              <a:rPr lang="en-US" dirty="0"/>
              <a:t>   - It supports encapsulation through access modifiers (public, private, protected), allowing developers to control the visibility and accessibility of members within classes.</a:t>
            </a:r>
          </a:p>
          <a:p>
            <a:r>
              <a:rPr lang="en-US" dirty="0"/>
              <a:t>   - C# supports inheritance, enabling the creation of derived classes that inherit properties and behaviors from base classes.</a:t>
            </a:r>
          </a:p>
          <a:p>
            <a:endParaRPr lang="en-US" dirty="0"/>
          </a:p>
          <a:p>
            <a:r>
              <a:rPr lang="en-US" dirty="0"/>
              <a:t>3. Memory Management:</a:t>
            </a:r>
          </a:p>
          <a:p>
            <a:r>
              <a:rPr lang="en-US" dirty="0"/>
              <a:t>   - C# incorporates automatic memory management through a garbage collector.</a:t>
            </a:r>
          </a:p>
          <a:p>
            <a:r>
              <a:rPr lang="en-US" dirty="0"/>
              <a:t>   - The garbage collector identifies and releases memory that is no longer in use, reducing the burden on developers to manually manage memory allocation and deallocation.</a:t>
            </a:r>
          </a:p>
          <a:p>
            <a:endParaRPr lang="en-US" dirty="0"/>
          </a:p>
          <a:p>
            <a:r>
              <a:rPr lang="en-US" dirty="0"/>
              <a:t>4. Exception Handling:</a:t>
            </a:r>
          </a:p>
          <a:p>
            <a:r>
              <a:rPr lang="en-US" dirty="0"/>
              <a:t>   - C# has built-in exception handling mechanisms that allow developers to catch and handle runtime errors gracefully.</a:t>
            </a:r>
          </a:p>
          <a:p>
            <a:r>
              <a:rPr lang="en-US" dirty="0"/>
              <a:t>   - Exceptions can be caught, logged, and appropriate actions can be taken to handle exceptional conditions.</a:t>
            </a:r>
          </a:p>
          <a:p>
            <a:endParaRPr lang="en-US" dirty="0"/>
          </a:p>
          <a:p>
            <a:r>
              <a:rPr lang="en-US" dirty="0"/>
              <a:t>5. Language Interoperability:</a:t>
            </a:r>
          </a:p>
          <a:p>
            <a:r>
              <a:rPr lang="en-US" dirty="0"/>
              <a:t>   - C# is designed to interoperate seamlessly with other languages within the .NET ecosystem, such as VB.NET, F#, and managed C++.</a:t>
            </a:r>
          </a:p>
          <a:p>
            <a:r>
              <a:rPr lang="en-US" dirty="0"/>
              <a:t>   - It adheres to the Common Language Infrastructure (CLI) standards, enabling code written in different .NET languages to work together.</a:t>
            </a:r>
          </a:p>
          <a:p>
            <a:endParaRPr lang="en-US" dirty="0"/>
          </a:p>
          <a:p>
            <a:r>
              <a:rPr lang="en-US" dirty="0"/>
              <a:t>6. Standard Library:</a:t>
            </a:r>
          </a:p>
          <a:p>
            <a:r>
              <a:rPr lang="en-US" dirty="0"/>
              <a:t>   - C# benefits from the extensive standard library known as the Base Class Library (BCL).</a:t>
            </a:r>
          </a:p>
          <a:p>
            <a:r>
              <a:rPr lang="en-US" dirty="0"/>
              <a:t>   - The BCL provides a rich set of classes and APIs for common programming tasks, such as file I/O, networking, collections, threading, and more.</a:t>
            </a:r>
          </a:p>
          <a:p>
            <a:endParaRPr lang="en-US" dirty="0"/>
          </a:p>
          <a:p>
            <a:r>
              <a:rPr lang="en-US" dirty="0"/>
              <a:t>7. Platforms and Frameworks:</a:t>
            </a:r>
          </a:p>
          <a:p>
            <a:r>
              <a:rPr lang="en-US" dirty="0"/>
              <a:t>   - C# is widely used for developing various types of applications, including desktop, web, and mobile.</a:t>
            </a:r>
          </a:p>
          <a:p>
            <a:r>
              <a:rPr lang="en-US" dirty="0"/>
              <a:t>   - It is supported by multiple frameworks, such as .NET Framework (for Windows applications), .NET Core (cross-platform development), Xamarin (mobile app development), and ASP.NET (web development).</a:t>
            </a:r>
          </a:p>
          <a:p>
            <a:r>
              <a:rPr lang="en-US" dirty="0"/>
              <a:t>   - C# is also used in game development with the Unity game engine.</a:t>
            </a:r>
          </a:p>
          <a:p>
            <a:endParaRPr lang="en-US" dirty="0"/>
          </a:p>
          <a:p>
            <a:r>
              <a:rPr lang="en-US" dirty="0"/>
              <a:t>8. Development Tools:</a:t>
            </a:r>
          </a:p>
          <a:p>
            <a:r>
              <a:rPr lang="en-US" dirty="0"/>
              <a:t>   - Microsoft offers powerful Integrated Development Environments (IDEs) for C# development, including Visual Studio and Visual Studio Code.</a:t>
            </a:r>
          </a:p>
          <a:p>
            <a:r>
              <a:rPr lang="en-US" dirty="0"/>
              <a:t>   - Additionally, there are other popular IDEs like JetBrains Rider and </a:t>
            </a:r>
            <a:r>
              <a:rPr lang="en-US" dirty="0" err="1"/>
              <a:t>MonoDevelop</a:t>
            </a:r>
            <a:r>
              <a:rPr lang="en-US" dirty="0"/>
              <a:t> that provide C# development capabilities.</a:t>
            </a:r>
          </a:p>
          <a:p>
            <a:endParaRPr lang="en-US" dirty="0"/>
          </a:p>
          <a:p>
            <a:r>
              <a:rPr lang="en-US" dirty="0"/>
              <a:t>C# continues to evolve with regular updates and new language features. It provides a solid foundation for building robust, scalable, and high-performance applications within the .NET ecosystem.</a:t>
            </a:r>
          </a:p>
        </p:txBody>
      </p:sp>
      <p:sp>
        <p:nvSpPr>
          <p:cNvPr id="4" name="Slide Number Placeholder 3"/>
          <p:cNvSpPr>
            <a:spLocks noGrp="1"/>
          </p:cNvSpPr>
          <p:nvPr>
            <p:ph type="sldNum" sz="quarter" idx="5"/>
          </p:nvPr>
        </p:nvSpPr>
        <p:spPr/>
        <p:txBody>
          <a:bodyPr/>
          <a:lstStyle/>
          <a:p>
            <a:fld id="{9DE1976D-9638-417D-8F17-AC88B0979F0F}" type="slidenum">
              <a:rPr lang="en-US" smtClean="0"/>
              <a:t>3</a:t>
            </a:fld>
            <a:endParaRPr lang="en-US"/>
          </a:p>
        </p:txBody>
      </p:sp>
    </p:spTree>
    <p:extLst>
      <p:ext uri="{BB962C8B-B14F-4D97-AF65-F5344CB8AC3E}">
        <p14:creationId xmlns:p14="http://schemas.microsoft.com/office/powerpoint/2010/main" val="95360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Examples: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Valid Variables Names</a:t>
            </a:r>
          </a:p>
          <a:p>
            <a:pPr fontAlgn="base"/>
            <a:r>
              <a:rPr lang="en-US" sz="1200" b="0" i="0" kern="1200" dirty="0">
                <a:solidFill>
                  <a:schemeClr val="tx1"/>
                </a:solidFill>
                <a:effectLst/>
                <a:latin typeface="+mn-lt"/>
                <a:ea typeface="+mn-ea"/>
                <a:cs typeface="+mn-cs"/>
              </a:rPr>
              <a:t>int age;</a:t>
            </a:r>
          </a:p>
          <a:p>
            <a:pPr fontAlgn="base"/>
            <a:r>
              <a:rPr lang="en-US" sz="1200" b="0" i="0" kern="1200" dirty="0">
                <a:solidFill>
                  <a:schemeClr val="tx1"/>
                </a:solidFill>
                <a:effectLst/>
                <a:latin typeface="+mn-lt"/>
                <a:ea typeface="+mn-ea"/>
                <a:cs typeface="+mn-cs"/>
              </a:rPr>
              <a:t> float _</a:t>
            </a:r>
            <a:r>
              <a:rPr lang="en-US" sz="1200" b="0" i="0" kern="1200" dirty="0" err="1">
                <a:solidFill>
                  <a:schemeClr val="tx1"/>
                </a:solidFill>
                <a:effectLst/>
                <a:latin typeface="+mn-lt"/>
                <a:ea typeface="+mn-ea"/>
                <a:cs typeface="+mn-cs"/>
              </a:rPr>
              <a:t>studentname</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Invalid Variables Names</a:t>
            </a:r>
          </a:p>
          <a:p>
            <a:pPr fontAlgn="base"/>
            <a:r>
              <a:rPr lang="en-US" sz="1200" b="0" i="0" kern="1200" dirty="0">
                <a:solidFill>
                  <a:schemeClr val="tx1"/>
                </a:solidFill>
                <a:effectLst/>
                <a:latin typeface="+mn-lt"/>
                <a:ea typeface="+mn-ea"/>
                <a:cs typeface="+mn-cs"/>
              </a:rPr>
              <a:t>int if; // "if" is a keyword</a:t>
            </a:r>
          </a:p>
          <a:p>
            <a:pPr fontAlgn="base"/>
            <a:r>
              <a:rPr lang="en-US" sz="1200" b="0" i="0" kern="1200" dirty="0">
                <a:solidFill>
                  <a:schemeClr val="tx1"/>
                </a:solidFill>
                <a:effectLst/>
                <a:latin typeface="+mn-lt"/>
                <a:ea typeface="+mn-ea"/>
                <a:cs typeface="+mn-cs"/>
              </a:rPr>
              <a:t> float 12studentname; // Cannot start with digit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Defining or Declaring a Variable</a:t>
            </a:r>
          </a:p>
          <a:p>
            <a:pPr fontAlgn="base"/>
            <a:r>
              <a:rPr lang="en-US" sz="1200" b="0" i="0" kern="1200" dirty="0">
                <a:solidFill>
                  <a:schemeClr val="tx1"/>
                </a:solidFill>
                <a:effectLst/>
                <a:latin typeface="+mn-lt"/>
                <a:ea typeface="+mn-ea"/>
                <a:cs typeface="+mn-cs"/>
              </a:rPr>
              <a:t>There are some rules that must be followed while declaring variables :</a:t>
            </a:r>
          </a:p>
          <a:p>
            <a:pPr fontAlgn="base"/>
            <a:r>
              <a:rPr lang="en-US" sz="1200" b="0" i="0" kern="1200" dirty="0">
                <a:solidFill>
                  <a:schemeClr val="tx1"/>
                </a:solidFill>
                <a:effectLst/>
                <a:latin typeface="+mn-lt"/>
                <a:ea typeface="+mn-ea"/>
                <a:cs typeface="+mn-cs"/>
              </a:rPr>
              <a:t>specify its type (such as int)</a:t>
            </a:r>
          </a:p>
          <a:p>
            <a:pPr fontAlgn="base"/>
            <a:r>
              <a:rPr lang="en-US" sz="1200" b="0" i="0" kern="1200" dirty="0">
                <a:solidFill>
                  <a:schemeClr val="tx1"/>
                </a:solidFill>
                <a:effectLst/>
                <a:latin typeface="+mn-lt"/>
                <a:ea typeface="+mn-ea"/>
                <a:cs typeface="+mn-cs"/>
              </a:rPr>
              <a:t>specify its name (such as age)</a:t>
            </a:r>
          </a:p>
          <a:p>
            <a:pPr fontAlgn="base"/>
            <a:r>
              <a:rPr lang="en-US" sz="1200" b="0" i="0" kern="1200" dirty="0">
                <a:solidFill>
                  <a:schemeClr val="tx1"/>
                </a:solidFill>
                <a:effectLst/>
                <a:latin typeface="+mn-lt"/>
                <a:ea typeface="+mn-ea"/>
                <a:cs typeface="+mn-cs"/>
              </a:rPr>
              <a:t>Can provide initial value(such as 17)</a:t>
            </a:r>
          </a:p>
          <a:p>
            <a:pPr fontAlgn="base"/>
            <a:r>
              <a:rPr lang="en-US" sz="1200" b="1" i="0" kern="1200" dirty="0">
                <a:solidFill>
                  <a:schemeClr val="tx1"/>
                </a:solidFill>
                <a:effectLst/>
                <a:latin typeface="+mn-lt"/>
                <a:ea typeface="+mn-ea"/>
                <a:cs typeface="+mn-cs"/>
              </a:rPr>
              <a:t>Example :</a:t>
            </a:r>
            <a:endParaRPr lang="en-US" sz="1200" b="0" i="0" kern="1200" dirty="0">
              <a:solidFill>
                <a:schemeClr val="tx1"/>
              </a:solidFill>
              <a:effectLst/>
              <a:latin typeface="+mn-lt"/>
              <a:ea typeface="+mn-ea"/>
              <a:cs typeface="+mn-cs"/>
            </a:endParaRPr>
          </a:p>
          <a:p>
            <a:r>
              <a:rPr lang="en-US" dirty="0"/>
              <a:t>int geeks;</a:t>
            </a:r>
          </a:p>
          <a:p>
            <a:r>
              <a:rPr lang="en-US" dirty="0"/>
              <a:t> float interest;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13</a:t>
            </a:fld>
            <a:endParaRPr lang="en-US"/>
          </a:p>
        </p:txBody>
      </p:sp>
    </p:spTree>
    <p:extLst>
      <p:ext uri="{BB962C8B-B14F-4D97-AF65-F5344CB8AC3E}">
        <p14:creationId xmlns:p14="http://schemas.microsoft.com/office/powerpoint/2010/main" val="1452813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 </a:t>
            </a:r>
            <a:r>
              <a:rPr lang="en-US" sz="1200" b="0" i="0" u="sng" kern="1200" dirty="0">
                <a:solidFill>
                  <a:schemeClr val="tx1"/>
                </a:solidFill>
                <a:effectLst/>
                <a:latin typeface="+mn-lt"/>
                <a:ea typeface="+mn-ea"/>
                <a:cs typeface="+mn-cs"/>
                <a:hlinkClick r:id="rId3"/>
              </a:rPr>
              <a:t>initializing</a:t>
            </a:r>
            <a:r>
              <a:rPr lang="en-US" sz="1200" b="0" i="0" kern="1200" dirty="0">
                <a:solidFill>
                  <a:schemeClr val="tx1"/>
                </a:solidFill>
                <a:effectLst/>
                <a:latin typeface="+mn-lt"/>
                <a:ea typeface="+mn-ea"/>
                <a:cs typeface="+mn-cs"/>
              </a:rPr>
              <a:t> means to assign some value to the variable. Basically, the actual use of variables comes under the initialization part. In </a:t>
            </a:r>
            <a:r>
              <a:rPr lang="en-US" sz="1200" b="0" i="0" u="sng" kern="1200" dirty="0">
                <a:solidFill>
                  <a:schemeClr val="tx1"/>
                </a:solidFill>
                <a:effectLst/>
                <a:latin typeface="+mn-lt"/>
                <a:ea typeface="+mn-ea"/>
                <a:cs typeface="+mn-cs"/>
                <a:hlinkClick r:id="rId4"/>
              </a:rPr>
              <a:t>C#</a:t>
            </a:r>
            <a:r>
              <a:rPr lang="en-US" sz="1200" b="0" i="0" kern="1200" dirty="0">
                <a:solidFill>
                  <a:schemeClr val="tx1"/>
                </a:solidFill>
                <a:effectLst/>
                <a:latin typeface="+mn-lt"/>
                <a:ea typeface="+mn-ea"/>
                <a:cs typeface="+mn-cs"/>
              </a:rPr>
              <a:t> each data type has some </a:t>
            </a:r>
            <a:r>
              <a:rPr lang="en-US" sz="1200" b="0" i="0" u="sng" kern="1200" dirty="0">
                <a:solidFill>
                  <a:schemeClr val="tx1"/>
                </a:solidFill>
                <a:effectLst/>
                <a:latin typeface="+mn-lt"/>
                <a:ea typeface="+mn-ea"/>
                <a:cs typeface="+mn-cs"/>
                <a:hlinkClick r:id="rId5"/>
              </a:rPr>
              <a:t>default value</a:t>
            </a:r>
            <a:r>
              <a:rPr lang="en-US" sz="1200" b="0" i="0" kern="1200" dirty="0">
                <a:solidFill>
                  <a:schemeClr val="tx1"/>
                </a:solidFill>
                <a:effectLst/>
                <a:latin typeface="+mn-lt"/>
                <a:ea typeface="+mn-ea"/>
                <a:cs typeface="+mn-cs"/>
              </a:rPr>
              <a:t> which is used when there is no explicitly set value for a given variable. Initialization can be done separately or may be with declaration.</a:t>
            </a:r>
          </a:p>
          <a:p>
            <a:endParaRPr lang="en-US" dirty="0"/>
          </a:p>
          <a:p>
            <a:endParaRPr lang="en-US" dirty="0"/>
          </a:p>
          <a:p>
            <a:pPr fontAlgn="base"/>
            <a:r>
              <a:rPr lang="en-US" sz="1200" b="1" i="0" kern="1200" dirty="0">
                <a:solidFill>
                  <a:schemeClr val="tx1"/>
                </a:solidFill>
                <a:effectLst/>
                <a:latin typeface="+mn-lt"/>
                <a:ea typeface="+mn-ea"/>
                <a:cs typeface="+mn-cs"/>
              </a:rPr>
              <a:t>Example :</a:t>
            </a:r>
            <a:endParaRPr lang="en-US" sz="1200" b="0" i="0" kern="1200" dirty="0">
              <a:solidFill>
                <a:schemeClr val="tx1"/>
              </a:solidFill>
              <a:effectLst/>
              <a:latin typeface="+mn-lt"/>
              <a:ea typeface="+mn-ea"/>
              <a:cs typeface="+mn-cs"/>
            </a:endParaRPr>
          </a:p>
          <a:p>
            <a:r>
              <a:rPr lang="en-US" dirty="0"/>
              <a:t>int y = 7; // Declaring and initializing the variable at same time int x; // Declaring variable x </a:t>
            </a:r>
            <a:r>
              <a:rPr lang="en-US" dirty="0" err="1"/>
              <a:t>x</a:t>
            </a:r>
            <a:r>
              <a:rPr lang="en-US" dirty="0"/>
              <a:t> = 5; // initializing x with value 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1. Compile Time Initialization</a:t>
            </a:r>
          </a:p>
          <a:p>
            <a:endParaRPr lang="en-US" dirty="0"/>
          </a:p>
          <a:p>
            <a:r>
              <a:rPr lang="en-US" sz="1200" b="0" i="0" kern="1200" dirty="0">
                <a:solidFill>
                  <a:schemeClr val="tx1"/>
                </a:solidFill>
                <a:effectLst/>
                <a:latin typeface="+mn-lt"/>
                <a:ea typeface="+mn-ea"/>
                <a:cs typeface="+mn-cs"/>
              </a:rPr>
              <a:t>It means to provide the value to the variable during the compilation of the program. If the programmer didn’t provide any value then the compiler will provide some default value to the variables in some cases. Generally, this type of initialization helpful when the programmer wants to provide some default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t>
            </a:r>
          </a:p>
          <a:p>
            <a:r>
              <a:rPr lang="en-US" dirty="0"/>
              <a:t>// C# program to demonstrate the</a:t>
            </a:r>
          </a:p>
          <a:p>
            <a:r>
              <a:rPr lang="en-US" dirty="0"/>
              <a:t>// Compile Time Initialization</a:t>
            </a:r>
          </a:p>
          <a:p>
            <a:r>
              <a:rPr lang="en-US" dirty="0"/>
              <a:t>using System;</a:t>
            </a:r>
          </a:p>
          <a:p>
            <a:r>
              <a:rPr lang="en-US" dirty="0"/>
              <a:t>class Geeks {</a:t>
            </a:r>
          </a:p>
          <a:p>
            <a:r>
              <a:rPr lang="en-US" dirty="0"/>
              <a:t>	</a:t>
            </a:r>
          </a:p>
          <a:p>
            <a:r>
              <a:rPr lang="en-US" dirty="0"/>
              <a:t>		// only declaration, compiler will</a:t>
            </a:r>
          </a:p>
          <a:p>
            <a:r>
              <a:rPr lang="en-US" dirty="0"/>
              <a:t>		// provide the default value 0 to it</a:t>
            </a:r>
          </a:p>
          <a:p>
            <a:r>
              <a:rPr lang="en-US" dirty="0"/>
              <a:t>		int y;</a:t>
            </a:r>
          </a:p>
          <a:p>
            <a:r>
              <a:rPr lang="en-US" dirty="0"/>
              <a:t>	</a:t>
            </a:r>
          </a:p>
          <a:p>
            <a:r>
              <a:rPr lang="en-US" dirty="0"/>
              <a:t>	// Main Method</a:t>
            </a:r>
          </a:p>
          <a:p>
            <a:r>
              <a:rPr lang="en-US" dirty="0"/>
              <a:t>	public static void Main(String []</a:t>
            </a:r>
            <a:r>
              <a:rPr lang="en-US" dirty="0" err="1"/>
              <a:t>args</a:t>
            </a:r>
            <a:r>
              <a:rPr lang="en-US" dirty="0"/>
              <a:t>)</a:t>
            </a:r>
          </a:p>
          <a:p>
            <a:r>
              <a:rPr lang="en-US" dirty="0"/>
              <a:t>	{</a:t>
            </a:r>
          </a:p>
          <a:p>
            <a:r>
              <a:rPr lang="en-US" dirty="0"/>
              <a:t>		</a:t>
            </a:r>
          </a:p>
          <a:p>
            <a:r>
              <a:rPr lang="en-US" dirty="0"/>
              <a:t>		// Compile Time Initialization of variable 'x'</a:t>
            </a:r>
          </a:p>
          <a:p>
            <a:r>
              <a:rPr lang="en-US" dirty="0"/>
              <a:t>		// Assigning value 32 to x</a:t>
            </a:r>
          </a:p>
          <a:p>
            <a:r>
              <a:rPr lang="en-US" dirty="0"/>
              <a:t>		int x = 32;	</a:t>
            </a:r>
          </a:p>
          <a:p>
            <a:r>
              <a:rPr lang="en-US" dirty="0"/>
              <a:t>		</a:t>
            </a:r>
          </a:p>
          <a:p>
            <a:r>
              <a:rPr lang="en-US" dirty="0"/>
              <a:t>		// printing the value</a:t>
            </a:r>
          </a:p>
          <a:p>
            <a:r>
              <a:rPr lang="en-US" dirty="0"/>
              <a:t>		</a:t>
            </a:r>
            <a:r>
              <a:rPr lang="en-US" dirty="0" err="1"/>
              <a:t>Console.WriteLine</a:t>
            </a:r>
            <a:r>
              <a:rPr lang="en-US" dirty="0"/>
              <a:t>("Value of x is "+x);</a:t>
            </a:r>
          </a:p>
          <a:p>
            <a:r>
              <a:rPr lang="en-US" dirty="0"/>
              <a:t>		</a:t>
            </a:r>
          </a:p>
          <a:p>
            <a:r>
              <a:rPr lang="en-US" dirty="0"/>
              <a:t>		// creating object to access</a:t>
            </a:r>
          </a:p>
          <a:p>
            <a:r>
              <a:rPr lang="en-US" dirty="0"/>
              <a:t>		// the variable y</a:t>
            </a:r>
          </a:p>
          <a:p>
            <a:r>
              <a:rPr lang="en-US" dirty="0"/>
              <a:t>		Geeks </a:t>
            </a:r>
            <a:r>
              <a:rPr lang="en-US" dirty="0" err="1"/>
              <a:t>gfg</a:t>
            </a:r>
            <a:r>
              <a:rPr lang="en-US" dirty="0"/>
              <a:t> = new Geeks();</a:t>
            </a:r>
          </a:p>
          <a:p>
            <a:r>
              <a:rPr lang="en-US" dirty="0"/>
              <a:t>		</a:t>
            </a:r>
          </a:p>
          <a:p>
            <a:r>
              <a:rPr lang="en-US" dirty="0"/>
              <a:t>		// printing the value</a:t>
            </a:r>
          </a:p>
          <a:p>
            <a:r>
              <a:rPr lang="en-US" dirty="0"/>
              <a:t>		</a:t>
            </a:r>
            <a:r>
              <a:rPr lang="en-US" dirty="0" err="1"/>
              <a:t>Console.WriteLine</a:t>
            </a:r>
            <a:r>
              <a:rPr lang="en-US" dirty="0"/>
              <a:t>("Value of y is "+</a:t>
            </a:r>
            <a:r>
              <a:rPr lang="en-US" dirty="0" err="1"/>
              <a:t>gfg.y</a:t>
            </a:r>
            <a:r>
              <a:rPr lang="en-US" dirty="0"/>
              <a:t>);</a:t>
            </a:r>
          </a:p>
          <a:p>
            <a:r>
              <a:rPr lang="en-US" dirty="0"/>
              <a:t>	}</a:t>
            </a:r>
          </a:p>
          <a:p>
            <a:r>
              <a:rPr lang="en-US" dirty="0"/>
              <a:t>}</a:t>
            </a:r>
          </a:p>
          <a:p>
            <a:endParaRPr lang="en-US" dirty="0"/>
          </a:p>
          <a:p>
            <a:endParaRPr lang="en-US" dirty="0"/>
          </a:p>
          <a:p>
            <a:pPr fontAlgn="base"/>
            <a:r>
              <a:rPr lang="en-US" sz="1200" b="1" i="0" kern="1200" dirty="0">
                <a:solidFill>
                  <a:schemeClr val="tx1"/>
                </a:solidFill>
                <a:effectLst/>
                <a:latin typeface="+mn-lt"/>
                <a:ea typeface="+mn-ea"/>
                <a:cs typeface="+mn-cs"/>
              </a:rPr>
              <a:t>2. Run Time Initialization</a:t>
            </a:r>
          </a:p>
          <a:p>
            <a:pPr fontAlgn="base"/>
            <a:r>
              <a:rPr lang="en-US" sz="1200" b="0" i="0" kern="1200" dirty="0">
                <a:solidFill>
                  <a:schemeClr val="tx1"/>
                </a:solidFill>
                <a:effectLst/>
                <a:latin typeface="+mn-lt"/>
                <a:ea typeface="+mn-ea"/>
                <a:cs typeface="+mn-cs"/>
              </a:rPr>
              <a:t>In this, the user has to enter the value and that value is copied to the required variable. In this type of initialization, there is one more possibility in which value is assigned to variable after completion of a function call.</a:t>
            </a:r>
          </a:p>
          <a:p>
            <a:endParaRPr lang="en-US" dirty="0"/>
          </a:p>
          <a:p>
            <a:endParaRPr lang="en-US" dirty="0"/>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a:t>Input : 45 Output : Value of num is 45 Input : 27 Output : Value of num is 27</a:t>
            </a:r>
          </a:p>
          <a:p>
            <a:endParaRPr lang="en-US" dirty="0"/>
          </a:p>
          <a:p>
            <a:r>
              <a:rPr lang="en-US" dirty="0"/>
              <a:t>// C# program to demonstrate the</a:t>
            </a:r>
          </a:p>
          <a:p>
            <a:r>
              <a:rPr lang="en-US" dirty="0"/>
              <a:t>// Run Time Initialization</a:t>
            </a:r>
          </a:p>
          <a:p>
            <a:r>
              <a:rPr lang="en-US" dirty="0"/>
              <a:t>using System;</a:t>
            </a:r>
          </a:p>
          <a:p>
            <a:r>
              <a:rPr lang="en-US" dirty="0"/>
              <a:t>class Geeks {</a:t>
            </a:r>
          </a:p>
          <a:p>
            <a:r>
              <a:rPr lang="en-US" dirty="0"/>
              <a:t>	</a:t>
            </a:r>
          </a:p>
          <a:p>
            <a:r>
              <a:rPr lang="en-US" dirty="0"/>
              <a:t>	// Main Method</a:t>
            </a:r>
          </a:p>
          <a:p>
            <a:r>
              <a:rPr lang="en-US" dirty="0"/>
              <a:t>	public static void Main(String []</a:t>
            </a:r>
            <a:r>
              <a:rPr lang="en-US" dirty="0" err="1"/>
              <a:t>args</a:t>
            </a:r>
            <a:r>
              <a:rPr lang="en-US" dirty="0"/>
              <a:t>)</a:t>
            </a:r>
          </a:p>
          <a:p>
            <a:r>
              <a:rPr lang="en-US" dirty="0"/>
              <a:t>	{</a:t>
            </a:r>
          </a:p>
          <a:p>
            <a:r>
              <a:rPr lang="en-US" dirty="0"/>
              <a:t>		</a:t>
            </a:r>
          </a:p>
          <a:p>
            <a:r>
              <a:rPr lang="en-US" dirty="0"/>
              <a:t>		// Value will be taken from user</a:t>
            </a:r>
          </a:p>
          <a:p>
            <a:r>
              <a:rPr lang="en-US" dirty="0"/>
              <a:t>		// input and assigned to variable</a:t>
            </a:r>
          </a:p>
          <a:p>
            <a:r>
              <a:rPr lang="en-US" dirty="0"/>
              <a:t>		// num</a:t>
            </a:r>
          </a:p>
          <a:p>
            <a:r>
              <a:rPr lang="en-US" dirty="0"/>
              <a:t>		int num = Convert.ToInt32(</a:t>
            </a:r>
            <a:r>
              <a:rPr lang="en-US" dirty="0" err="1"/>
              <a:t>Console.ReadLine</a:t>
            </a:r>
            <a:r>
              <a:rPr lang="en-US" dirty="0"/>
              <a:t>());</a:t>
            </a:r>
          </a:p>
          <a:p>
            <a:endParaRPr lang="en-US" dirty="0"/>
          </a:p>
          <a:p>
            <a:r>
              <a:rPr lang="en-US" dirty="0"/>
              <a:t>		// printing the result</a:t>
            </a:r>
          </a:p>
          <a:p>
            <a:r>
              <a:rPr lang="en-US" dirty="0"/>
              <a:t>		</a:t>
            </a:r>
            <a:r>
              <a:rPr lang="en-US" dirty="0" err="1"/>
              <a:t>Console.WriteLine</a:t>
            </a:r>
            <a:r>
              <a:rPr lang="en-US" dirty="0"/>
              <a:t>("Value of num is " + num);</a:t>
            </a:r>
          </a:p>
          <a:p>
            <a:endParaRPr lang="en-US" dirty="0"/>
          </a:p>
          <a:p>
            <a:r>
              <a:rPr lang="en-US" dirty="0"/>
              <a:t>	}</a:t>
            </a:r>
          </a:p>
          <a:p>
            <a:r>
              <a:rPr lang="en-US" dirty="0"/>
              <a:t>}</a:t>
            </a:r>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Here the </a:t>
            </a:r>
            <a:r>
              <a:rPr lang="en-US" sz="1200" b="0" i="0" kern="1200" dirty="0" err="1">
                <a:solidFill>
                  <a:schemeClr val="tx1"/>
                </a:solidFill>
                <a:effectLst/>
                <a:latin typeface="+mn-lt"/>
                <a:ea typeface="+mn-ea"/>
                <a:cs typeface="+mn-cs"/>
              </a:rPr>
              <a:t>Console.ReadLine</a:t>
            </a:r>
            <a:r>
              <a:rPr lang="en-US" sz="1200" b="0" i="0" kern="1200" dirty="0">
                <a:solidFill>
                  <a:schemeClr val="tx1"/>
                </a:solidFill>
                <a:effectLst/>
                <a:latin typeface="+mn-lt"/>
                <a:ea typeface="+mn-ea"/>
                <a:cs typeface="+mn-cs"/>
              </a:rPr>
              <a:t>() method asks the user to enter the value and later on it puts the same value in the “num” variable. Hence the value will be displayed according to the user input.</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14</a:t>
            </a:fld>
            <a:endParaRPr lang="en-US"/>
          </a:p>
        </p:txBody>
      </p:sp>
    </p:spTree>
    <p:extLst>
      <p:ext uri="{BB962C8B-B14F-4D97-AF65-F5344CB8AC3E}">
        <p14:creationId xmlns:p14="http://schemas.microsoft.com/office/powerpoint/2010/main" val="41505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u="sng" kern="1200" dirty="0">
                <a:solidFill>
                  <a:schemeClr val="tx1"/>
                </a:solidFill>
                <a:effectLst/>
                <a:latin typeface="+mn-lt"/>
                <a:ea typeface="+mn-ea"/>
                <a:cs typeface="+mn-cs"/>
                <a:hlinkClick r:id="rId3"/>
              </a:rPr>
              <a:t>variable</a:t>
            </a:r>
            <a:r>
              <a:rPr lang="en-US" sz="1200" b="0" i="0" kern="1200" dirty="0">
                <a:solidFill>
                  <a:schemeClr val="tx1"/>
                </a:solidFill>
                <a:effectLst/>
                <a:latin typeface="+mn-lt"/>
                <a:ea typeface="+mn-ea"/>
                <a:cs typeface="+mn-cs"/>
              </a:rPr>
              <a:t> is a name given to a memory location and all the operations done on the variable effects that memory location. In </a:t>
            </a:r>
            <a:r>
              <a:rPr lang="en-US" sz="1200" b="0" i="0" u="sng" kern="1200" dirty="0">
                <a:solidFill>
                  <a:schemeClr val="tx1"/>
                </a:solidFill>
                <a:effectLst/>
                <a:latin typeface="+mn-lt"/>
                <a:ea typeface="+mn-ea"/>
                <a:cs typeface="+mn-cs"/>
                <a:hlinkClick r:id="rId4"/>
              </a:rPr>
              <a:t>C#</a:t>
            </a:r>
            <a:r>
              <a:rPr lang="en-US" sz="1200" b="0" i="0" kern="1200" dirty="0">
                <a:solidFill>
                  <a:schemeClr val="tx1"/>
                </a:solidFill>
                <a:effectLst/>
                <a:latin typeface="+mn-lt"/>
                <a:ea typeface="+mn-ea"/>
                <a:cs typeface="+mn-cs"/>
              </a:rPr>
              <a:t>, all the variables must be declared before they can be used. It is the basic unit of storage in a program. The value stored in a variable can be changed during program execution.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Local variables</a:t>
            </a:r>
          </a:p>
          <a:p>
            <a:pPr fontAlgn="base"/>
            <a:r>
              <a:rPr lang="en-US" sz="1200" b="0" i="0" kern="1200" dirty="0">
                <a:solidFill>
                  <a:schemeClr val="tx1"/>
                </a:solidFill>
                <a:effectLst/>
                <a:latin typeface="+mn-lt"/>
                <a:ea typeface="+mn-ea"/>
                <a:cs typeface="+mn-cs"/>
              </a:rPr>
              <a:t>Instance variables or Non – Static Variables</a:t>
            </a:r>
          </a:p>
          <a:p>
            <a:pPr fontAlgn="base"/>
            <a:r>
              <a:rPr lang="en-US" sz="1200" b="0" i="0" kern="1200" dirty="0">
                <a:solidFill>
                  <a:schemeClr val="tx1"/>
                </a:solidFill>
                <a:effectLst/>
                <a:latin typeface="+mn-lt"/>
                <a:ea typeface="+mn-ea"/>
                <a:cs typeface="+mn-cs"/>
              </a:rPr>
              <a:t>Static Variables or Class Variables</a:t>
            </a:r>
          </a:p>
          <a:p>
            <a:pPr fontAlgn="base"/>
            <a:r>
              <a:rPr lang="en-US" sz="1200" b="0" i="0" kern="1200" dirty="0">
                <a:solidFill>
                  <a:schemeClr val="tx1"/>
                </a:solidFill>
                <a:effectLst/>
                <a:latin typeface="+mn-lt"/>
                <a:ea typeface="+mn-ea"/>
                <a:cs typeface="+mn-cs"/>
              </a:rPr>
              <a:t>Constant Variables</a:t>
            </a:r>
          </a:p>
          <a:p>
            <a:pPr fontAlgn="base"/>
            <a:r>
              <a:rPr lang="en-US" sz="1200" b="0" i="0" kern="1200" dirty="0" err="1">
                <a:solidFill>
                  <a:schemeClr val="tx1"/>
                </a:solidFill>
                <a:effectLst/>
                <a:latin typeface="+mn-lt"/>
                <a:ea typeface="+mn-ea"/>
                <a:cs typeface="+mn-cs"/>
              </a:rPr>
              <a:t>Readonly</a:t>
            </a:r>
            <a:r>
              <a:rPr lang="en-US" sz="1200" b="0" i="0" kern="1200" dirty="0">
                <a:solidFill>
                  <a:schemeClr val="tx1"/>
                </a:solidFill>
                <a:effectLst/>
                <a:latin typeface="+mn-lt"/>
                <a:ea typeface="+mn-ea"/>
                <a:cs typeface="+mn-cs"/>
              </a:rPr>
              <a:t> Variables</a:t>
            </a:r>
          </a:p>
          <a:p>
            <a:endParaRPr lang="en-US" dirty="0"/>
          </a:p>
          <a:p>
            <a:pPr fontAlgn="base"/>
            <a:r>
              <a:rPr lang="en-US" sz="1200" b="1" i="0" kern="1200" dirty="0">
                <a:solidFill>
                  <a:schemeClr val="tx1"/>
                </a:solidFill>
                <a:effectLst/>
                <a:latin typeface="+mn-lt"/>
                <a:ea typeface="+mn-ea"/>
                <a:cs typeface="+mn-cs"/>
              </a:rPr>
              <a:t>Local Variables</a:t>
            </a:r>
          </a:p>
          <a:p>
            <a:pPr fontAlgn="base"/>
            <a:r>
              <a:rPr lang="en-US" sz="1200" b="0" i="0" kern="1200" dirty="0">
                <a:solidFill>
                  <a:schemeClr val="tx1"/>
                </a:solidFill>
                <a:effectLst/>
                <a:latin typeface="+mn-lt"/>
                <a:ea typeface="+mn-ea"/>
                <a:cs typeface="+mn-cs"/>
              </a:rPr>
              <a:t>A variable defined within a block or method or constructor is called local variable.  </a:t>
            </a:r>
          </a:p>
          <a:p>
            <a:pPr fontAlgn="base"/>
            <a:r>
              <a:rPr lang="en-US" sz="1200" b="0" i="0" kern="1200" dirty="0">
                <a:solidFill>
                  <a:schemeClr val="tx1"/>
                </a:solidFill>
                <a:effectLst/>
                <a:latin typeface="+mn-lt"/>
                <a:ea typeface="+mn-ea"/>
                <a:cs typeface="+mn-cs"/>
              </a:rPr>
              <a:t>These variables are created when the block is entered or the function is called and destroyed after exiting from the block or when the call returns from the function.</a:t>
            </a:r>
          </a:p>
          <a:p>
            <a:pPr fontAlgn="base"/>
            <a:r>
              <a:rPr lang="en-US" sz="1200" b="0" i="0" kern="1200" dirty="0">
                <a:solidFill>
                  <a:schemeClr val="tx1"/>
                </a:solidFill>
                <a:effectLst/>
                <a:latin typeface="+mn-lt"/>
                <a:ea typeface="+mn-ea"/>
                <a:cs typeface="+mn-cs"/>
              </a:rPr>
              <a:t>The scope of these variables exists only within the block in which the variable is declared. i.e. we can access these variables only within that block.</a:t>
            </a:r>
          </a:p>
          <a:p>
            <a:endParaRPr lang="en-US" dirty="0"/>
          </a:p>
          <a:p>
            <a:r>
              <a:rPr lang="en-US" sz="1200" b="1" i="0" kern="1200" dirty="0">
                <a:solidFill>
                  <a:schemeClr val="tx1"/>
                </a:solidFill>
                <a:effectLst/>
                <a:latin typeface="+mn-lt"/>
                <a:ea typeface="+mn-ea"/>
                <a:cs typeface="+mn-cs"/>
              </a:rPr>
              <a:t>Example 1:</a:t>
            </a:r>
            <a:r>
              <a:rPr lang="en-US" sz="1200" b="0" i="0" kern="1200" dirty="0">
                <a:solidFill>
                  <a:schemeClr val="tx1"/>
                </a:solidFill>
                <a:effectLst/>
                <a:latin typeface="+mn-lt"/>
                <a:ea typeface="+mn-ea"/>
                <a:cs typeface="+mn-cs"/>
              </a:rPr>
              <a:t> </a:t>
            </a:r>
          </a:p>
          <a:p>
            <a:r>
              <a:rPr lang="en-US" dirty="0"/>
              <a:t>// C# program to demonstrate</a:t>
            </a:r>
          </a:p>
          <a:p>
            <a:r>
              <a:rPr lang="en-US" dirty="0"/>
              <a:t>// the local variables</a:t>
            </a:r>
          </a:p>
          <a:p>
            <a:r>
              <a:rPr lang="en-US" dirty="0"/>
              <a:t>using System;</a:t>
            </a:r>
          </a:p>
          <a:p>
            <a:r>
              <a:rPr lang="en-US" dirty="0"/>
              <a:t>class </a:t>
            </a:r>
            <a:r>
              <a:rPr lang="en-US" dirty="0" err="1"/>
              <a:t>StudentDetails</a:t>
            </a:r>
            <a:r>
              <a:rPr lang="en-US" dirty="0"/>
              <a:t> {</a:t>
            </a:r>
          </a:p>
          <a:p>
            <a:r>
              <a:rPr lang="en-US" dirty="0"/>
              <a:t>	</a:t>
            </a:r>
          </a:p>
          <a:p>
            <a:r>
              <a:rPr lang="en-US" dirty="0"/>
              <a:t>	// Method</a:t>
            </a:r>
          </a:p>
          <a:p>
            <a:r>
              <a:rPr lang="en-US" dirty="0"/>
              <a:t>	public void </a:t>
            </a:r>
            <a:r>
              <a:rPr lang="en-US" dirty="0" err="1"/>
              <a:t>StudentAge</a:t>
            </a:r>
            <a:r>
              <a:rPr lang="en-US" dirty="0"/>
              <a:t>()</a:t>
            </a:r>
          </a:p>
          <a:p>
            <a:r>
              <a:rPr lang="en-US" dirty="0"/>
              <a:t>	{</a:t>
            </a:r>
          </a:p>
          <a:p>
            <a:r>
              <a:rPr lang="en-US" dirty="0"/>
              <a:t>		</a:t>
            </a:r>
          </a:p>
          <a:p>
            <a:r>
              <a:rPr lang="en-US" dirty="0"/>
              <a:t>		// local variable age</a:t>
            </a:r>
          </a:p>
          <a:p>
            <a:r>
              <a:rPr lang="en-US" dirty="0"/>
              <a:t>		int age = 0;</a:t>
            </a:r>
          </a:p>
          <a:p>
            <a:r>
              <a:rPr lang="en-US" dirty="0"/>
              <a:t>		</a:t>
            </a:r>
          </a:p>
          <a:p>
            <a:r>
              <a:rPr lang="en-US" dirty="0"/>
              <a:t>		age = age + 10;</a:t>
            </a:r>
          </a:p>
          <a:p>
            <a:r>
              <a:rPr lang="en-US" dirty="0"/>
              <a:t>		</a:t>
            </a:r>
            <a:r>
              <a:rPr lang="en-US" dirty="0" err="1"/>
              <a:t>Console.WriteLine</a:t>
            </a:r>
            <a:r>
              <a:rPr lang="en-US" dirty="0"/>
              <a:t>("Student age is : " + age);</a:t>
            </a:r>
          </a:p>
          <a:p>
            <a:r>
              <a:rPr lang="en-US" dirty="0"/>
              <a:t>	}</a:t>
            </a:r>
          </a:p>
          <a:p>
            <a:endParaRPr lang="en-US" dirty="0"/>
          </a:p>
          <a:p>
            <a:r>
              <a:rPr lang="en-US" dirty="0"/>
              <a:t>	// Main Method</a:t>
            </a:r>
          </a:p>
          <a:p>
            <a:r>
              <a:rPr lang="en-US" dirty="0"/>
              <a:t>	public static void Main(String[] </a:t>
            </a:r>
            <a:r>
              <a:rPr lang="en-US" dirty="0" err="1"/>
              <a:t>args</a:t>
            </a:r>
            <a:r>
              <a:rPr lang="en-US" dirty="0"/>
              <a:t>)</a:t>
            </a:r>
          </a:p>
          <a:p>
            <a:r>
              <a:rPr lang="en-US" dirty="0"/>
              <a:t>	{</a:t>
            </a:r>
          </a:p>
          <a:p>
            <a:r>
              <a:rPr lang="en-US" dirty="0"/>
              <a:t>		</a:t>
            </a:r>
          </a:p>
          <a:p>
            <a:r>
              <a:rPr lang="en-US" dirty="0"/>
              <a:t>		// Creating object</a:t>
            </a:r>
          </a:p>
          <a:p>
            <a:r>
              <a:rPr lang="en-US" dirty="0"/>
              <a:t>		</a:t>
            </a:r>
            <a:r>
              <a:rPr lang="en-US" dirty="0" err="1"/>
              <a:t>StudentDetails</a:t>
            </a:r>
            <a:r>
              <a:rPr lang="en-US" dirty="0"/>
              <a:t> obj = new </a:t>
            </a:r>
            <a:r>
              <a:rPr lang="en-US" dirty="0" err="1"/>
              <a:t>StudentDetails</a:t>
            </a:r>
            <a:r>
              <a:rPr lang="en-US" dirty="0"/>
              <a:t>();</a:t>
            </a:r>
          </a:p>
          <a:p>
            <a:r>
              <a:rPr lang="en-US" dirty="0"/>
              <a:t>		</a:t>
            </a:r>
          </a:p>
          <a:p>
            <a:r>
              <a:rPr lang="en-US" dirty="0"/>
              <a:t>		// calling the function</a:t>
            </a:r>
          </a:p>
          <a:p>
            <a:r>
              <a:rPr lang="en-US" dirty="0"/>
              <a:t>		</a:t>
            </a:r>
            <a:r>
              <a:rPr lang="en-US" dirty="0" err="1"/>
              <a:t>obj.StudentAge</a:t>
            </a:r>
            <a:r>
              <a:rPr lang="en-US" dirty="0"/>
              <a:t>();</a:t>
            </a:r>
          </a:p>
          <a:p>
            <a:r>
              <a:rPr lang="en-US" dirty="0"/>
              <a:t>	}</a:t>
            </a:r>
          </a:p>
          <a:p>
            <a:r>
              <a:rPr lang="en-US" dirty="0"/>
              <a:t>}</a:t>
            </a:r>
          </a:p>
          <a:p>
            <a:endParaRPr lang="en-US" dirty="0"/>
          </a:p>
          <a:p>
            <a:r>
              <a:rPr lang="en-US" dirty="0"/>
              <a:t>Ex: 2</a:t>
            </a:r>
          </a:p>
          <a:p>
            <a:r>
              <a:rPr lang="en-US" dirty="0"/>
              <a:t>// C# program to demonstrate the error</a:t>
            </a:r>
          </a:p>
          <a:p>
            <a:r>
              <a:rPr lang="en-US" dirty="0"/>
              <a:t>// due to using the local variable</a:t>
            </a:r>
          </a:p>
          <a:p>
            <a:r>
              <a:rPr lang="en-US" dirty="0"/>
              <a:t>// outside its scope</a:t>
            </a:r>
          </a:p>
          <a:p>
            <a:r>
              <a:rPr lang="en-US" dirty="0"/>
              <a:t>using System;</a:t>
            </a:r>
          </a:p>
          <a:p>
            <a:endParaRPr lang="en-US" dirty="0"/>
          </a:p>
          <a:p>
            <a:r>
              <a:rPr lang="en-US" dirty="0"/>
              <a:t>class </a:t>
            </a:r>
            <a:r>
              <a:rPr lang="en-US" dirty="0" err="1"/>
              <a:t>StudentDetails</a:t>
            </a:r>
            <a:r>
              <a:rPr lang="en-US" dirty="0"/>
              <a:t> {</a:t>
            </a:r>
          </a:p>
          <a:p>
            <a:r>
              <a:rPr lang="en-US" dirty="0"/>
              <a:t>	</a:t>
            </a:r>
          </a:p>
          <a:p>
            <a:r>
              <a:rPr lang="en-US" dirty="0"/>
              <a:t>	// Method</a:t>
            </a:r>
          </a:p>
          <a:p>
            <a:r>
              <a:rPr lang="en-US" dirty="0"/>
              <a:t>	public void </a:t>
            </a:r>
            <a:r>
              <a:rPr lang="en-US" dirty="0" err="1"/>
              <a:t>StudentAge</a:t>
            </a:r>
            <a:r>
              <a:rPr lang="en-US" dirty="0"/>
              <a:t>()</a:t>
            </a:r>
          </a:p>
          <a:p>
            <a:r>
              <a:rPr lang="en-US" dirty="0"/>
              <a:t>	{</a:t>
            </a:r>
          </a:p>
          <a:p>
            <a:r>
              <a:rPr lang="en-US" dirty="0"/>
              <a:t>		</a:t>
            </a:r>
          </a:p>
          <a:p>
            <a:r>
              <a:rPr lang="en-US" dirty="0"/>
              <a:t>		// local variable age</a:t>
            </a:r>
          </a:p>
          <a:p>
            <a:r>
              <a:rPr lang="en-US" dirty="0"/>
              <a:t>		int age = 0;</a:t>
            </a:r>
          </a:p>
          <a:p>
            <a:r>
              <a:rPr lang="en-US" dirty="0"/>
              <a:t>		age = age + 10;</a:t>
            </a:r>
          </a:p>
          <a:p>
            <a:r>
              <a:rPr lang="en-US" dirty="0"/>
              <a:t>	}</a:t>
            </a:r>
          </a:p>
          <a:p>
            <a:endParaRPr lang="en-US" dirty="0"/>
          </a:p>
          <a:p>
            <a:r>
              <a:rPr lang="en-US" dirty="0"/>
              <a:t>	// Main Method</a:t>
            </a:r>
          </a:p>
          <a:p>
            <a:r>
              <a:rPr lang="en-US" dirty="0"/>
              <a:t>	public static void Main(String[] </a:t>
            </a:r>
            <a:r>
              <a:rPr lang="en-US" dirty="0" err="1"/>
              <a:t>args</a:t>
            </a:r>
            <a:r>
              <a:rPr lang="en-US" dirty="0"/>
              <a:t>)</a:t>
            </a:r>
          </a:p>
          <a:p>
            <a:r>
              <a:rPr lang="en-US" dirty="0"/>
              <a:t>	{</a:t>
            </a:r>
          </a:p>
          <a:p>
            <a:r>
              <a:rPr lang="en-US" dirty="0"/>
              <a:t>		</a:t>
            </a:r>
          </a:p>
          <a:p>
            <a:r>
              <a:rPr lang="en-US" dirty="0"/>
              <a:t>		// using local variable age outside it's scope</a:t>
            </a:r>
          </a:p>
          <a:p>
            <a:r>
              <a:rPr lang="en-US" dirty="0"/>
              <a:t>		</a:t>
            </a:r>
            <a:r>
              <a:rPr lang="en-US" dirty="0" err="1"/>
              <a:t>Console.WriteLine</a:t>
            </a:r>
            <a:r>
              <a:rPr lang="en-US" dirty="0"/>
              <a:t>("Student age is : " + age);</a:t>
            </a:r>
          </a:p>
          <a:p>
            <a:r>
              <a:rPr lang="en-US" dirty="0"/>
              <a:t>	}</a:t>
            </a:r>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Instance Variables or Non – </a:t>
            </a:r>
            <a:r>
              <a:rPr lang="fr-FR" sz="1200" b="1" i="0" kern="1200" dirty="0" err="1">
                <a:solidFill>
                  <a:schemeClr val="tx1"/>
                </a:solidFill>
                <a:effectLst/>
                <a:latin typeface="+mn-lt"/>
                <a:ea typeface="+mn-ea"/>
                <a:cs typeface="+mn-cs"/>
              </a:rPr>
              <a:t>Static</a:t>
            </a:r>
            <a:r>
              <a:rPr lang="fr-FR" sz="1200" b="1" i="0" kern="1200" dirty="0">
                <a:solidFill>
                  <a:schemeClr val="tx1"/>
                </a:solidFill>
                <a:effectLst/>
                <a:latin typeface="+mn-lt"/>
                <a:ea typeface="+mn-ea"/>
                <a:cs typeface="+mn-cs"/>
              </a:rPr>
              <a:t> Variables</a:t>
            </a:r>
          </a:p>
          <a:p>
            <a:endParaRPr lang="en-US" dirty="0"/>
          </a:p>
          <a:p>
            <a:r>
              <a:rPr lang="en-US" sz="1200" b="0" i="0" kern="1200" dirty="0">
                <a:solidFill>
                  <a:schemeClr val="tx1"/>
                </a:solidFill>
                <a:effectLst/>
                <a:latin typeface="+mn-lt"/>
                <a:ea typeface="+mn-ea"/>
                <a:cs typeface="+mn-cs"/>
              </a:rPr>
              <a:t>Instance variables are non-static variables and are declared in a class but outside any method, constructor or block. As instance variables are declared in a class, these variables are created when an object of the class is created and destroyed when the object is destroyed. Unlike local variables, we may use access specifiers for instance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 // C# program to illustrate the</a:t>
            </a:r>
          </a:p>
          <a:p>
            <a:r>
              <a:rPr lang="en-US" sz="1200" b="0" i="0" kern="1200" dirty="0">
                <a:solidFill>
                  <a:schemeClr val="tx1"/>
                </a:solidFill>
                <a:effectLst/>
                <a:latin typeface="+mn-lt"/>
                <a:ea typeface="+mn-ea"/>
                <a:cs typeface="+mn-cs"/>
              </a:rPr>
              <a:t>// Instance variables</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Marks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These variables are instance variables.</a:t>
            </a:r>
          </a:p>
          <a:p>
            <a:r>
              <a:rPr lang="en-US" sz="1200" b="0" i="0" kern="1200" dirty="0">
                <a:solidFill>
                  <a:schemeClr val="tx1"/>
                </a:solidFill>
                <a:effectLst/>
                <a:latin typeface="+mn-lt"/>
                <a:ea typeface="+mn-ea"/>
                <a:cs typeface="+mn-cs"/>
              </a:rPr>
              <a:t>	// These variables are in a class and</a:t>
            </a:r>
          </a:p>
          <a:p>
            <a:r>
              <a:rPr lang="en-US" sz="1200" b="0" i="0" kern="1200" dirty="0">
                <a:solidFill>
                  <a:schemeClr val="tx1"/>
                </a:solidFill>
                <a:effectLst/>
                <a:latin typeface="+mn-lt"/>
                <a:ea typeface="+mn-ea"/>
                <a:cs typeface="+mn-cs"/>
              </a:rPr>
              <a:t>	// are not inside any function</a:t>
            </a:r>
          </a:p>
          <a:p>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engMarks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mathsMarks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phyMarks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public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first object</a:t>
            </a:r>
          </a:p>
          <a:p>
            <a:r>
              <a:rPr lang="en-US" sz="1200" b="0" i="0" kern="1200" dirty="0">
                <a:solidFill>
                  <a:schemeClr val="tx1"/>
                </a:solidFill>
                <a:effectLst/>
                <a:latin typeface="+mn-lt"/>
                <a:ea typeface="+mn-ea"/>
                <a:cs typeface="+mn-cs"/>
              </a:rPr>
              <a:t>		Marks obj1 = new Marks();</a:t>
            </a:r>
          </a:p>
          <a:p>
            <a:r>
              <a:rPr lang="en-US" sz="1200" b="0" i="0" kern="1200" dirty="0">
                <a:solidFill>
                  <a:schemeClr val="tx1"/>
                </a:solidFill>
                <a:effectLst/>
                <a:latin typeface="+mn-lt"/>
                <a:ea typeface="+mn-ea"/>
                <a:cs typeface="+mn-cs"/>
              </a:rPr>
              <a:t>		obj1.engMarks = 90;</a:t>
            </a:r>
          </a:p>
          <a:p>
            <a:r>
              <a:rPr lang="en-US" sz="1200" b="0" i="0" kern="1200" dirty="0">
                <a:solidFill>
                  <a:schemeClr val="tx1"/>
                </a:solidFill>
                <a:effectLst/>
                <a:latin typeface="+mn-lt"/>
                <a:ea typeface="+mn-ea"/>
                <a:cs typeface="+mn-cs"/>
              </a:rPr>
              <a:t>		obj1.mathsMarks = 80;</a:t>
            </a:r>
          </a:p>
          <a:p>
            <a:r>
              <a:rPr lang="en-US" sz="1200" b="0" i="0" kern="1200" dirty="0">
                <a:solidFill>
                  <a:schemeClr val="tx1"/>
                </a:solidFill>
                <a:effectLst/>
                <a:latin typeface="+mn-lt"/>
                <a:ea typeface="+mn-ea"/>
                <a:cs typeface="+mn-cs"/>
              </a:rPr>
              <a:t>		obj1.phyMarks = 93;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second object</a:t>
            </a:r>
          </a:p>
          <a:p>
            <a:r>
              <a:rPr lang="en-US" sz="1200" b="0" i="0" kern="1200" dirty="0">
                <a:solidFill>
                  <a:schemeClr val="tx1"/>
                </a:solidFill>
                <a:effectLst/>
                <a:latin typeface="+mn-lt"/>
                <a:ea typeface="+mn-ea"/>
                <a:cs typeface="+mn-cs"/>
              </a:rPr>
              <a:t>		Marks obj2 = new Marks();</a:t>
            </a:r>
          </a:p>
          <a:p>
            <a:r>
              <a:rPr lang="en-US" sz="1200" b="0" i="0" kern="1200" dirty="0">
                <a:solidFill>
                  <a:schemeClr val="tx1"/>
                </a:solidFill>
                <a:effectLst/>
                <a:latin typeface="+mn-lt"/>
                <a:ea typeface="+mn-ea"/>
                <a:cs typeface="+mn-cs"/>
              </a:rPr>
              <a:t>		obj2.engMarks = 95;</a:t>
            </a:r>
          </a:p>
          <a:p>
            <a:r>
              <a:rPr lang="en-US" sz="1200" b="0" i="0" kern="1200" dirty="0">
                <a:solidFill>
                  <a:schemeClr val="tx1"/>
                </a:solidFill>
                <a:effectLst/>
                <a:latin typeface="+mn-lt"/>
                <a:ea typeface="+mn-ea"/>
                <a:cs typeface="+mn-cs"/>
              </a:rPr>
              <a:t>		obj2.mathsMarks = 70;</a:t>
            </a:r>
          </a:p>
          <a:p>
            <a:r>
              <a:rPr lang="en-US" sz="1200" b="0" i="0" kern="1200" dirty="0">
                <a:solidFill>
                  <a:schemeClr val="tx1"/>
                </a:solidFill>
                <a:effectLst/>
                <a:latin typeface="+mn-lt"/>
                <a:ea typeface="+mn-ea"/>
                <a:cs typeface="+mn-cs"/>
              </a:rPr>
              <a:t>		obj2.phyMarks = 90;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displaying marks for first object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("Marks for first object:");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(obj1.engMarks);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(obj1.mathsMarks);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(obj1.phyMarks);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displaying marks for second object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("Marks for second object:");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(obj2.engMarks);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(obj2.mathsMarks);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(obj2.phyMarks);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Static Variables or Class Variables</a:t>
            </a:r>
          </a:p>
          <a:p>
            <a:endParaRPr lang="en-US" dirty="0"/>
          </a:p>
          <a:p>
            <a:r>
              <a:rPr lang="en-US" sz="1200" b="0" i="0" kern="1200" dirty="0">
                <a:solidFill>
                  <a:schemeClr val="tx1"/>
                </a:solidFill>
                <a:effectLst/>
                <a:latin typeface="+mn-lt"/>
                <a:ea typeface="+mn-ea"/>
                <a:cs typeface="+mn-cs"/>
              </a:rPr>
              <a:t>Static variables are also known as Class variables. If a variable is explicitly declared with the static modifier or if a variable is declared under any static block then these variables are known as static variables. </a:t>
            </a:r>
          </a:p>
          <a:p>
            <a:pPr fontAlgn="base"/>
            <a:r>
              <a:rPr lang="en-US" sz="1200" b="0" i="0" kern="1200" dirty="0">
                <a:solidFill>
                  <a:schemeClr val="tx1"/>
                </a:solidFill>
                <a:effectLst/>
                <a:latin typeface="+mn-lt"/>
                <a:ea typeface="+mn-ea"/>
                <a:cs typeface="+mn-cs"/>
              </a:rPr>
              <a:t>These variables are declared similarly as instance variables, the difference is that static variables are declared using the static keyword within a class outside any method constructor or block.</a:t>
            </a:r>
          </a:p>
          <a:p>
            <a:pPr fontAlgn="base"/>
            <a:r>
              <a:rPr lang="en-US" sz="1200" b="0" i="0" kern="1200" dirty="0">
                <a:solidFill>
                  <a:schemeClr val="tx1"/>
                </a:solidFill>
                <a:effectLst/>
                <a:latin typeface="+mn-lt"/>
                <a:ea typeface="+mn-ea"/>
                <a:cs typeface="+mn-cs"/>
              </a:rPr>
              <a:t>Unlike instance variables, we can only have one copy of a static variable per class irrespective of how many objects we create.</a:t>
            </a:r>
          </a:p>
          <a:p>
            <a:pPr fontAlgn="base"/>
            <a:r>
              <a:rPr lang="en-US" sz="1200" b="0" i="0" kern="1200" dirty="0">
                <a:solidFill>
                  <a:schemeClr val="tx1"/>
                </a:solidFill>
                <a:effectLst/>
                <a:latin typeface="+mn-lt"/>
                <a:ea typeface="+mn-ea"/>
                <a:cs typeface="+mn-cs"/>
              </a:rPr>
              <a:t>Static variables are created at the start of program execution and destroyed automatically when execution ends.</a:t>
            </a:r>
          </a:p>
          <a:p>
            <a:endParaRPr lang="en-US" dirty="0"/>
          </a:p>
          <a:p>
            <a:pPr fontAlgn="base"/>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To access static variables, there is no need to create any object of that class, simply access the variable as: </a:t>
            </a:r>
          </a:p>
          <a:p>
            <a:r>
              <a:rPr lang="en-US" dirty="0" err="1"/>
              <a:t>class_name.variable_name</a:t>
            </a:r>
            <a:r>
              <a:rPr lang="en-US" dirty="0"/>
              <a:t>;</a:t>
            </a:r>
          </a:p>
          <a:p>
            <a:r>
              <a:rPr lang="en-US" dirty="0"/>
              <a:t>Ex:</a:t>
            </a:r>
          </a:p>
          <a:p>
            <a:r>
              <a:rPr lang="en-US" dirty="0"/>
              <a:t>// C# program to illustrate</a:t>
            </a:r>
          </a:p>
          <a:p>
            <a:r>
              <a:rPr lang="en-US" dirty="0"/>
              <a:t>// the static variables</a:t>
            </a:r>
          </a:p>
          <a:p>
            <a:r>
              <a:rPr lang="en-US" dirty="0"/>
              <a:t>using System;</a:t>
            </a:r>
          </a:p>
          <a:p>
            <a:r>
              <a:rPr lang="en-US" dirty="0"/>
              <a:t>class Emp {</a:t>
            </a:r>
          </a:p>
          <a:p>
            <a:endParaRPr lang="en-US" dirty="0"/>
          </a:p>
          <a:p>
            <a:r>
              <a:rPr lang="en-US" dirty="0"/>
              <a:t>	// static variable salary</a:t>
            </a:r>
          </a:p>
          <a:p>
            <a:r>
              <a:rPr lang="en-US" dirty="0"/>
              <a:t>	static double salary;</a:t>
            </a:r>
          </a:p>
          <a:p>
            <a:r>
              <a:rPr lang="en-US" dirty="0"/>
              <a:t>	static String name = "</a:t>
            </a:r>
            <a:r>
              <a:rPr lang="en-US" dirty="0" err="1"/>
              <a:t>Aks</a:t>
            </a:r>
            <a:r>
              <a:rPr lang="en-US" dirty="0"/>
              <a:t>";</a:t>
            </a:r>
          </a:p>
          <a:p>
            <a:endParaRPr lang="en-US" dirty="0"/>
          </a:p>
          <a:p>
            <a:r>
              <a:rPr lang="en-US" dirty="0"/>
              <a:t>	// Main Method</a:t>
            </a:r>
          </a:p>
          <a:p>
            <a:r>
              <a:rPr lang="en-US" dirty="0"/>
              <a:t>	public static void Main(String[] </a:t>
            </a:r>
            <a:r>
              <a:rPr lang="en-US" dirty="0" err="1"/>
              <a:t>args</a:t>
            </a:r>
            <a:r>
              <a:rPr lang="en-US" dirty="0"/>
              <a:t>)</a:t>
            </a:r>
          </a:p>
          <a:p>
            <a:r>
              <a:rPr lang="en-US" dirty="0"/>
              <a:t>	{</a:t>
            </a:r>
          </a:p>
          <a:p>
            <a:endParaRPr lang="en-US" dirty="0"/>
          </a:p>
          <a:p>
            <a:r>
              <a:rPr lang="en-US" dirty="0"/>
              <a:t>		// accessing static variable</a:t>
            </a:r>
          </a:p>
          <a:p>
            <a:r>
              <a:rPr lang="en-US" dirty="0"/>
              <a:t>		// without object</a:t>
            </a:r>
          </a:p>
          <a:p>
            <a:r>
              <a:rPr lang="en-US" dirty="0"/>
              <a:t>		</a:t>
            </a:r>
            <a:r>
              <a:rPr lang="en-US" dirty="0" err="1"/>
              <a:t>Emp.salary</a:t>
            </a:r>
            <a:r>
              <a:rPr lang="en-US" dirty="0"/>
              <a:t> = 100000;</a:t>
            </a:r>
          </a:p>
          <a:p>
            <a:r>
              <a:rPr lang="en-US" dirty="0"/>
              <a:t>		</a:t>
            </a:r>
          </a:p>
          <a:p>
            <a:r>
              <a:rPr lang="en-US" dirty="0"/>
              <a:t>		</a:t>
            </a:r>
            <a:r>
              <a:rPr lang="en-US" dirty="0" err="1"/>
              <a:t>Console.WriteLine</a:t>
            </a:r>
            <a:r>
              <a:rPr lang="en-US" dirty="0"/>
              <a:t>(Emp.name + "'s average salary:"</a:t>
            </a:r>
          </a:p>
          <a:p>
            <a:r>
              <a:rPr lang="en-US" dirty="0"/>
              <a:t>										+ </a:t>
            </a:r>
            <a:r>
              <a:rPr lang="en-US" dirty="0" err="1"/>
              <a:t>Emp.salary</a:t>
            </a:r>
            <a:r>
              <a:rPr lang="en-US" dirty="0"/>
              <a:t>);</a:t>
            </a:r>
          </a:p>
          <a:p>
            <a:r>
              <a:rPr lang="en-US" dirty="0"/>
              <a:t>	}</a:t>
            </a:r>
          </a:p>
          <a:p>
            <a:r>
              <a:rPr lang="en-US" dirty="0"/>
              <a:t>}</a:t>
            </a:r>
          </a:p>
          <a:p>
            <a:endParaRPr lang="en-US" dirty="0"/>
          </a:p>
          <a:p>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Initialization of non-static variables is associated with instance creation and constructor calls, so non-static variables can be initialized through the constructor also. We don’t initialize a static variable through constructor because every time constructor call, it will override the existing value with a new value.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Difference between Instance variable &amp; Static variable</a:t>
            </a:r>
          </a:p>
          <a:p>
            <a:endParaRPr lang="en-US" dirty="0"/>
          </a:p>
          <a:p>
            <a:pPr fontAlgn="base"/>
            <a:r>
              <a:rPr lang="en-US" sz="1200" b="0" i="0" kern="1200" dirty="0">
                <a:solidFill>
                  <a:schemeClr val="tx1"/>
                </a:solidFill>
                <a:effectLst/>
                <a:latin typeface="+mn-lt"/>
                <a:ea typeface="+mn-ea"/>
                <a:cs typeface="+mn-cs"/>
              </a:rPr>
              <a:t>Each object will have its own copy of instance variable whereas We can only have one copy of a static variable per class irrespective of how many objects we create.</a:t>
            </a:r>
          </a:p>
          <a:p>
            <a:pPr fontAlgn="base"/>
            <a:r>
              <a:rPr lang="en-US" sz="1200" b="0" i="0" kern="1200" dirty="0">
                <a:solidFill>
                  <a:schemeClr val="tx1"/>
                </a:solidFill>
                <a:effectLst/>
                <a:latin typeface="+mn-lt"/>
                <a:ea typeface="+mn-ea"/>
                <a:cs typeface="+mn-cs"/>
              </a:rPr>
              <a:t>Changes made in an instance variable using one object will not be reflected in other objects as each object has its own copy of instance variable. In the case of static, changes will be reflected in other objects as static variables are common to all object of a class.</a:t>
            </a:r>
          </a:p>
          <a:p>
            <a:pPr fontAlgn="base"/>
            <a:r>
              <a:rPr lang="en-US" sz="1200" b="0" i="0" kern="1200" dirty="0">
                <a:solidFill>
                  <a:schemeClr val="tx1"/>
                </a:solidFill>
                <a:effectLst/>
                <a:latin typeface="+mn-lt"/>
                <a:ea typeface="+mn-ea"/>
                <a:cs typeface="+mn-cs"/>
              </a:rPr>
              <a:t>We can access instance variables through object references and Static Variables can be accessed directly using class name.</a:t>
            </a:r>
          </a:p>
          <a:p>
            <a:pPr fontAlgn="base"/>
            <a:r>
              <a:rPr lang="en-US" sz="1200" b="0" i="0" kern="1200" dirty="0">
                <a:solidFill>
                  <a:schemeClr val="tx1"/>
                </a:solidFill>
                <a:effectLst/>
                <a:latin typeface="+mn-lt"/>
                <a:ea typeface="+mn-ea"/>
                <a:cs typeface="+mn-cs"/>
              </a:rPr>
              <a:t>In the life cycle of a class a static variable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initialized one and only one time, whereas instance variables are initialized for 0 times if no instance is created and n times if n instances are created.</a:t>
            </a:r>
          </a:p>
          <a:p>
            <a:pPr fontAlgn="base"/>
            <a:r>
              <a:rPr lang="en-US" sz="1200" b="0" i="0" kern="1200" dirty="0">
                <a:solidFill>
                  <a:schemeClr val="tx1"/>
                </a:solidFill>
                <a:effectLst/>
                <a:latin typeface="+mn-lt"/>
                <a:ea typeface="+mn-ea"/>
                <a:cs typeface="+mn-cs"/>
              </a:rPr>
              <a:t>The Syntax for static and instance variables are :</a:t>
            </a:r>
          </a:p>
          <a:p>
            <a:endParaRPr lang="en-US" dirty="0"/>
          </a:p>
          <a:p>
            <a:r>
              <a:rPr lang="en-US" dirty="0"/>
              <a:t>class Example { static int a; // static variable int b; // instance variable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Constants Variables</a:t>
            </a:r>
          </a:p>
          <a:p>
            <a:endParaRPr lang="en-US" dirty="0"/>
          </a:p>
          <a:p>
            <a:endParaRPr lang="en-US" dirty="0"/>
          </a:p>
          <a:p>
            <a:pPr fontAlgn="base"/>
            <a:r>
              <a:rPr lang="en-US" sz="1200" b="0" i="0" kern="1200" dirty="0">
                <a:solidFill>
                  <a:schemeClr val="tx1"/>
                </a:solidFill>
                <a:effectLst/>
                <a:latin typeface="+mn-lt"/>
                <a:ea typeface="+mn-ea"/>
                <a:cs typeface="+mn-cs"/>
              </a:rPr>
              <a:t>If a variable is declared by using the keyword “</a:t>
            </a:r>
            <a:r>
              <a:rPr lang="en-US" sz="1200" b="1" i="0" kern="1200" dirty="0">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then it as a constant variable and these constant variables can’t be modified once after their declaration, so it’s must initialize at the time of declaration only.</a:t>
            </a:r>
          </a:p>
          <a:p>
            <a:pPr fontAlgn="base"/>
            <a:r>
              <a:rPr lang="en-US" sz="1200" b="1" i="0" kern="1200" dirty="0">
                <a:solidFill>
                  <a:schemeClr val="tx1"/>
                </a:solidFill>
                <a:effectLst/>
                <a:latin typeface="+mn-lt"/>
                <a:ea typeface="+mn-ea"/>
                <a:cs typeface="+mn-cs"/>
              </a:rPr>
              <a:t>Example 1: </a:t>
            </a:r>
            <a:r>
              <a:rPr lang="en-US" sz="1200" b="0" i="0" kern="1200" dirty="0">
                <a:solidFill>
                  <a:schemeClr val="tx1"/>
                </a:solidFill>
                <a:effectLst/>
                <a:latin typeface="+mn-lt"/>
                <a:ea typeface="+mn-ea"/>
                <a:cs typeface="+mn-cs"/>
              </a:rPr>
              <a:t>Below program will show the error because no value is provided at the time of constant variable declaration. </a:t>
            </a:r>
          </a:p>
          <a:p>
            <a:endParaRPr lang="en-US" dirty="0"/>
          </a:p>
          <a:p>
            <a:r>
              <a:rPr lang="en-US" dirty="0"/>
              <a:t>// C# program to illustrate the</a:t>
            </a:r>
          </a:p>
          <a:p>
            <a:r>
              <a:rPr lang="en-US" dirty="0"/>
              <a:t>// constant variables</a:t>
            </a:r>
          </a:p>
          <a:p>
            <a:r>
              <a:rPr lang="en-US" dirty="0"/>
              <a:t>using System;</a:t>
            </a:r>
          </a:p>
          <a:p>
            <a:r>
              <a:rPr lang="en-US" dirty="0"/>
              <a:t>class Program {</a:t>
            </a:r>
          </a:p>
          <a:p>
            <a:endParaRPr lang="en-US" dirty="0"/>
          </a:p>
          <a:p>
            <a:r>
              <a:rPr lang="en-US" dirty="0"/>
              <a:t>	// constant variable max</a:t>
            </a:r>
          </a:p>
          <a:p>
            <a:r>
              <a:rPr lang="en-US" dirty="0"/>
              <a:t>	// but no value is provided</a:t>
            </a:r>
          </a:p>
          <a:p>
            <a:r>
              <a:rPr lang="en-US" dirty="0"/>
              <a:t>	const float max;</a:t>
            </a:r>
          </a:p>
          <a:p>
            <a:endParaRPr lang="en-US" dirty="0"/>
          </a:p>
          <a:p>
            <a:r>
              <a:rPr lang="en-US" dirty="0"/>
              <a:t>	// Main Method</a:t>
            </a:r>
          </a:p>
          <a:p>
            <a:r>
              <a:rPr lang="en-US" dirty="0"/>
              <a:t>	public static void Main()</a:t>
            </a:r>
          </a:p>
          <a:p>
            <a:r>
              <a:rPr lang="en-US" dirty="0"/>
              <a:t>	{</a:t>
            </a:r>
          </a:p>
          <a:p>
            <a:r>
              <a:rPr lang="en-US" dirty="0"/>
              <a:t>		</a:t>
            </a:r>
          </a:p>
          <a:p>
            <a:r>
              <a:rPr lang="en-US" dirty="0"/>
              <a:t>		// creating object</a:t>
            </a:r>
          </a:p>
          <a:p>
            <a:r>
              <a:rPr lang="en-US" dirty="0"/>
              <a:t>		Program obj = new Program();</a:t>
            </a:r>
          </a:p>
          <a:p>
            <a:r>
              <a:rPr lang="en-US" dirty="0"/>
              <a:t>		</a:t>
            </a:r>
          </a:p>
          <a:p>
            <a:r>
              <a:rPr lang="en-US" dirty="0"/>
              <a:t>		// it will give error</a:t>
            </a:r>
          </a:p>
          <a:p>
            <a:r>
              <a:rPr lang="en-US" dirty="0"/>
              <a:t>		</a:t>
            </a:r>
            <a:r>
              <a:rPr lang="en-US" dirty="0" err="1"/>
              <a:t>Console.WriteLine</a:t>
            </a:r>
            <a:r>
              <a:rPr lang="en-US" dirty="0"/>
              <a:t>("The value of b is = " + </a:t>
            </a:r>
            <a:r>
              <a:rPr lang="en-US" dirty="0" err="1"/>
              <a:t>Program.b</a:t>
            </a:r>
            <a:r>
              <a:rPr lang="en-US" dirty="0"/>
              <a:t>);</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Error:</a:t>
            </a:r>
            <a:endParaRPr lang="en-US" sz="1200" b="0" i="0" kern="1200" dirty="0">
              <a:solidFill>
                <a:schemeClr val="tx1"/>
              </a:solidFill>
              <a:effectLst/>
              <a:latin typeface="+mn-lt"/>
              <a:ea typeface="+mn-ea"/>
              <a:cs typeface="+mn-cs"/>
            </a:endParaRPr>
          </a:p>
          <a:p>
            <a:pPr fontAlgn="base"/>
            <a:r>
              <a:rPr lang="en-US" dirty="0" err="1">
                <a:effectLst/>
              </a:rPr>
              <a:t>prog.cs</a:t>
            </a:r>
            <a:r>
              <a:rPr lang="en-US" dirty="0">
                <a:effectLst/>
              </a:rPr>
              <a:t>(8,17): error CS0145: A const field requires a value to be provided </a:t>
            </a:r>
          </a:p>
          <a:p>
            <a:endParaRPr lang="en-US" dirty="0"/>
          </a:p>
          <a:p>
            <a:endParaRPr lang="en-US" dirty="0"/>
          </a:p>
          <a:p>
            <a:r>
              <a:rPr lang="en-US" sz="1200" b="1" i="0" kern="1200" dirty="0">
                <a:solidFill>
                  <a:schemeClr val="tx1"/>
                </a:solidFill>
                <a:effectLst/>
                <a:latin typeface="+mn-lt"/>
                <a:ea typeface="+mn-ea"/>
                <a:cs typeface="+mn-cs"/>
              </a:rPr>
              <a:t>Example 2: </a:t>
            </a:r>
            <a:r>
              <a:rPr lang="en-US" sz="1200" b="0" i="0" kern="1200" dirty="0">
                <a:solidFill>
                  <a:schemeClr val="tx1"/>
                </a:solidFill>
                <a:effectLst/>
                <a:latin typeface="+mn-lt"/>
                <a:ea typeface="+mn-ea"/>
                <a:cs typeface="+mn-cs"/>
              </a:rPr>
              <a:t>Program to show the use of constant variables  </a:t>
            </a:r>
          </a:p>
          <a:p>
            <a:endParaRPr lang="en-US" sz="1200" b="0" i="0" kern="1200" dirty="0">
              <a:solidFill>
                <a:schemeClr val="tx1"/>
              </a:solidFill>
              <a:effectLst/>
              <a:latin typeface="+mn-lt"/>
              <a:ea typeface="+mn-ea"/>
              <a:cs typeface="+mn-cs"/>
            </a:endParaRPr>
          </a:p>
          <a:p>
            <a:r>
              <a:rPr lang="en-US" dirty="0"/>
              <a:t>// C# program to illustrate the</a:t>
            </a:r>
          </a:p>
          <a:p>
            <a:r>
              <a:rPr lang="en-US" dirty="0"/>
              <a:t>// constant variable</a:t>
            </a:r>
          </a:p>
          <a:p>
            <a:r>
              <a:rPr lang="en-US" dirty="0"/>
              <a:t>using System;</a:t>
            </a:r>
          </a:p>
          <a:p>
            <a:r>
              <a:rPr lang="en-US" dirty="0"/>
              <a:t>class Program {</a:t>
            </a:r>
          </a:p>
          <a:p>
            <a:endParaRPr lang="en-US" dirty="0"/>
          </a:p>
          <a:p>
            <a:r>
              <a:rPr lang="en-US" dirty="0"/>
              <a:t>	// instance variable</a:t>
            </a:r>
          </a:p>
          <a:p>
            <a:r>
              <a:rPr lang="en-US" dirty="0"/>
              <a:t>	int a = 10;</a:t>
            </a:r>
          </a:p>
          <a:p>
            <a:r>
              <a:rPr lang="en-US" dirty="0"/>
              <a:t>	</a:t>
            </a:r>
          </a:p>
          <a:p>
            <a:r>
              <a:rPr lang="en-US" dirty="0"/>
              <a:t>	// static variable</a:t>
            </a:r>
          </a:p>
          <a:p>
            <a:r>
              <a:rPr lang="en-US" dirty="0"/>
              <a:t>	static int b = 20;</a:t>
            </a:r>
          </a:p>
          <a:p>
            <a:endParaRPr lang="en-US" dirty="0"/>
          </a:p>
          <a:p>
            <a:r>
              <a:rPr lang="en-US" dirty="0"/>
              <a:t>	// constant variable</a:t>
            </a:r>
          </a:p>
          <a:p>
            <a:r>
              <a:rPr lang="en-US" dirty="0"/>
              <a:t>	const float max = 50;</a:t>
            </a:r>
          </a:p>
          <a:p>
            <a:endParaRPr lang="en-US" dirty="0"/>
          </a:p>
          <a:p>
            <a:r>
              <a:rPr lang="en-US" dirty="0"/>
              <a:t>	// Main Method</a:t>
            </a:r>
          </a:p>
          <a:p>
            <a:r>
              <a:rPr lang="en-US" dirty="0"/>
              <a:t>	public static void Main()</a:t>
            </a:r>
          </a:p>
          <a:p>
            <a:r>
              <a:rPr lang="en-US" dirty="0"/>
              <a:t>	{</a:t>
            </a:r>
          </a:p>
          <a:p>
            <a:r>
              <a:rPr lang="en-US" dirty="0"/>
              <a:t>		</a:t>
            </a:r>
          </a:p>
          <a:p>
            <a:r>
              <a:rPr lang="en-US" dirty="0"/>
              <a:t>		// creating object</a:t>
            </a:r>
          </a:p>
          <a:p>
            <a:r>
              <a:rPr lang="en-US" dirty="0"/>
              <a:t>		Program obj = new Program();</a:t>
            </a:r>
          </a:p>
          <a:p>
            <a:r>
              <a:rPr lang="en-US" dirty="0"/>
              <a:t>		</a:t>
            </a:r>
          </a:p>
          <a:p>
            <a:r>
              <a:rPr lang="en-US" dirty="0"/>
              <a:t>		// displaying result</a:t>
            </a:r>
          </a:p>
          <a:p>
            <a:r>
              <a:rPr lang="en-US" dirty="0"/>
              <a:t>		</a:t>
            </a:r>
            <a:r>
              <a:rPr lang="en-US" dirty="0" err="1"/>
              <a:t>Console.WriteLine</a:t>
            </a:r>
            <a:r>
              <a:rPr lang="en-US" dirty="0"/>
              <a:t>("The value of a is = " + </a:t>
            </a:r>
            <a:r>
              <a:rPr lang="en-US" dirty="0" err="1"/>
              <a:t>obj.a</a:t>
            </a:r>
            <a:r>
              <a:rPr lang="en-US" dirty="0"/>
              <a:t>);</a:t>
            </a:r>
          </a:p>
          <a:p>
            <a:r>
              <a:rPr lang="en-US" dirty="0"/>
              <a:t>		</a:t>
            </a:r>
            <a:r>
              <a:rPr lang="en-US" dirty="0" err="1"/>
              <a:t>Console.WriteLine</a:t>
            </a:r>
            <a:r>
              <a:rPr lang="en-US" dirty="0"/>
              <a:t>("The value of b is = " + </a:t>
            </a:r>
            <a:r>
              <a:rPr lang="en-US" dirty="0" err="1"/>
              <a:t>Program.b</a:t>
            </a:r>
            <a:r>
              <a:rPr lang="en-US" dirty="0"/>
              <a:t>);</a:t>
            </a:r>
          </a:p>
          <a:p>
            <a:r>
              <a:rPr lang="en-US" dirty="0"/>
              <a:t>		</a:t>
            </a:r>
            <a:r>
              <a:rPr lang="en-US" dirty="0" err="1"/>
              <a:t>Console.WriteLine</a:t>
            </a:r>
            <a:r>
              <a:rPr lang="en-US" dirty="0"/>
              <a:t>("The value of max is = " + </a:t>
            </a:r>
            <a:r>
              <a:rPr lang="en-US" dirty="0" err="1"/>
              <a:t>Program.max</a:t>
            </a:r>
            <a:r>
              <a:rPr lang="en-US" dirty="0"/>
              <a:t>);</a:t>
            </a:r>
          </a:p>
          <a:p>
            <a:r>
              <a:rPr lang="en-US" dirty="0"/>
              <a:t>	}</a:t>
            </a:r>
          </a:p>
          <a:p>
            <a:r>
              <a:rPr lang="en-US" dirty="0"/>
              <a:t>}</a:t>
            </a:r>
          </a:p>
          <a:p>
            <a:endParaRPr lang="en-US" dirty="0"/>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The value of a is = 10 The value of b is = 20 The value of max is = 50</a:t>
            </a:r>
          </a:p>
          <a:p>
            <a:endParaRPr lang="en-US" dirty="0"/>
          </a:p>
          <a:p>
            <a:pPr fontAlgn="base"/>
            <a:r>
              <a:rPr lang="en-US" sz="1200" b="1" i="0" kern="1200" dirty="0">
                <a:solidFill>
                  <a:schemeClr val="tx1"/>
                </a:solidFill>
                <a:effectLst/>
                <a:latin typeface="+mn-lt"/>
                <a:ea typeface="+mn-ea"/>
                <a:cs typeface="+mn-cs"/>
              </a:rPr>
              <a:t>Important Points about Constant Variables:</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behavior of constant variables will be similar to the behavior of static variables</a:t>
            </a:r>
            <a:r>
              <a:rPr lang="en-US" sz="1200" b="0" i="0" kern="1200" dirty="0">
                <a:solidFill>
                  <a:schemeClr val="tx1"/>
                </a:solidFill>
                <a:effectLst/>
                <a:latin typeface="+mn-lt"/>
                <a:ea typeface="+mn-ea"/>
                <a:cs typeface="+mn-cs"/>
              </a:rPr>
              <a:t> i.e. initialized one and only one time in the life cycle of a class and doesn’t require the instance of the class for accessing or initializing.</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difference between a static and constant variable</a:t>
            </a:r>
            <a:r>
              <a:rPr lang="en-US" sz="1200" b="0" i="0" kern="1200" dirty="0">
                <a:solidFill>
                  <a:schemeClr val="tx1"/>
                </a:solidFill>
                <a:effectLst/>
                <a:latin typeface="+mn-lt"/>
                <a:ea typeface="+mn-ea"/>
                <a:cs typeface="+mn-cs"/>
              </a:rPr>
              <a:t> is, static variables can be modified whereas constant variables can’t be modified once it declared.</a:t>
            </a:r>
          </a:p>
          <a:p>
            <a:endParaRPr lang="en-US" dirty="0"/>
          </a:p>
          <a:p>
            <a:endParaRPr lang="en-US" dirty="0"/>
          </a:p>
          <a:p>
            <a:pPr fontAlgn="base"/>
            <a:r>
              <a:rPr lang="en-US" sz="1200" b="1" i="0" kern="1200" dirty="0">
                <a:solidFill>
                  <a:schemeClr val="tx1"/>
                </a:solidFill>
                <a:effectLst/>
                <a:latin typeface="+mn-lt"/>
                <a:ea typeface="+mn-ea"/>
                <a:cs typeface="+mn-cs"/>
              </a:rPr>
              <a:t>Read-Only Variables</a:t>
            </a:r>
          </a:p>
          <a:p>
            <a:pPr fontAlgn="base"/>
            <a:r>
              <a:rPr lang="en-US" sz="1200" b="0" i="0" kern="1200" dirty="0">
                <a:solidFill>
                  <a:schemeClr val="tx1"/>
                </a:solidFill>
                <a:effectLst/>
                <a:latin typeface="+mn-lt"/>
                <a:ea typeface="+mn-ea"/>
                <a:cs typeface="+mn-cs"/>
              </a:rPr>
              <a:t>If a variable is declared by using the </a:t>
            </a:r>
            <a:r>
              <a:rPr lang="en-US" sz="1200" b="1" i="0" kern="1200" dirty="0" err="1">
                <a:solidFill>
                  <a:schemeClr val="tx1"/>
                </a:solidFill>
                <a:effectLst/>
                <a:latin typeface="+mn-lt"/>
                <a:ea typeface="+mn-ea"/>
                <a:cs typeface="+mn-cs"/>
              </a:rPr>
              <a:t>readonly</a:t>
            </a:r>
            <a:r>
              <a:rPr lang="en-US" sz="1200" b="1" i="0" kern="1200" dirty="0">
                <a:solidFill>
                  <a:schemeClr val="tx1"/>
                </a:solidFill>
                <a:effectLst/>
                <a:latin typeface="+mn-lt"/>
                <a:ea typeface="+mn-ea"/>
                <a:cs typeface="+mn-cs"/>
              </a:rPr>
              <a:t> keyword</a:t>
            </a:r>
            <a:r>
              <a:rPr lang="en-US" sz="1200" b="0" i="0" kern="1200" dirty="0">
                <a:solidFill>
                  <a:schemeClr val="tx1"/>
                </a:solidFill>
                <a:effectLst/>
                <a:latin typeface="+mn-lt"/>
                <a:ea typeface="+mn-ea"/>
                <a:cs typeface="+mn-cs"/>
              </a:rPr>
              <a:t> then it will be read-only variables and these variables can’t be modified like constants but after initialization. </a:t>
            </a:r>
          </a:p>
          <a:p>
            <a:pPr fontAlgn="base"/>
            <a:r>
              <a:rPr lang="en-US" sz="1200" b="0" i="0" kern="1200" dirty="0">
                <a:solidFill>
                  <a:schemeClr val="tx1"/>
                </a:solidFill>
                <a:effectLst/>
                <a:latin typeface="+mn-lt"/>
                <a:ea typeface="+mn-ea"/>
                <a:cs typeface="+mn-cs"/>
              </a:rPr>
              <a:t>It’s not compulsory to initialize a read-only variable at the time of the declaration, they can also be initialized under the constructor.</a:t>
            </a:r>
          </a:p>
          <a:p>
            <a:pPr fontAlgn="base"/>
            <a:r>
              <a:rPr lang="en-US" sz="1200" b="0" i="0" kern="1200" dirty="0">
                <a:solidFill>
                  <a:schemeClr val="tx1"/>
                </a:solidFill>
                <a:effectLst/>
                <a:latin typeface="+mn-lt"/>
                <a:ea typeface="+mn-ea"/>
                <a:cs typeface="+mn-cs"/>
              </a:rPr>
              <a:t>The behavior of read-only variables will be similar to the behavior of non-static variables, i.e. initialized only after creating the instance of the class and once for each instance of the class created.</a:t>
            </a:r>
          </a:p>
          <a:p>
            <a:endParaRPr lang="en-US" dirty="0"/>
          </a:p>
          <a:p>
            <a:r>
              <a:rPr lang="en-US" sz="1200" b="1" i="0" kern="1200" dirty="0">
                <a:solidFill>
                  <a:schemeClr val="tx1"/>
                </a:solidFill>
                <a:effectLst/>
                <a:latin typeface="+mn-lt"/>
                <a:ea typeface="+mn-ea"/>
                <a:cs typeface="+mn-cs"/>
              </a:rPr>
              <a:t>Example 1: </a:t>
            </a:r>
            <a:r>
              <a:rPr lang="en-US" sz="1200" b="0" i="0" kern="1200" dirty="0">
                <a:solidFill>
                  <a:schemeClr val="tx1"/>
                </a:solidFill>
                <a:effectLst/>
                <a:latin typeface="+mn-lt"/>
                <a:ea typeface="+mn-ea"/>
                <a:cs typeface="+mn-cs"/>
              </a:rPr>
              <a:t>In below program, read-only variables k is not initialized with any value but when we print the value of the variable the default value of int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0 will display as follows :</a:t>
            </a:r>
          </a:p>
          <a:p>
            <a:endParaRPr lang="en-US" sz="1200" b="0" i="0" kern="1200" dirty="0">
              <a:solidFill>
                <a:schemeClr val="tx1"/>
              </a:solidFill>
              <a:effectLst/>
              <a:latin typeface="+mn-lt"/>
              <a:ea typeface="+mn-ea"/>
              <a:cs typeface="+mn-cs"/>
            </a:endParaRPr>
          </a:p>
          <a:p>
            <a:r>
              <a:rPr lang="en-US" dirty="0"/>
              <a:t>// C# program to show the use</a:t>
            </a:r>
          </a:p>
          <a:p>
            <a:r>
              <a:rPr lang="en-US" dirty="0"/>
              <a:t>// of </a:t>
            </a:r>
            <a:r>
              <a:rPr lang="en-US" dirty="0" err="1"/>
              <a:t>readonly</a:t>
            </a:r>
            <a:r>
              <a:rPr lang="en-US" dirty="0"/>
              <a:t> variables</a:t>
            </a:r>
          </a:p>
          <a:p>
            <a:r>
              <a:rPr lang="en-US" dirty="0"/>
              <a:t>// without initializing it</a:t>
            </a:r>
          </a:p>
          <a:p>
            <a:r>
              <a:rPr lang="en-US" dirty="0"/>
              <a:t>using System;</a:t>
            </a:r>
          </a:p>
          <a:p>
            <a:r>
              <a:rPr lang="en-US" dirty="0"/>
              <a:t>class Program {</a:t>
            </a:r>
          </a:p>
          <a:p>
            <a:endParaRPr lang="en-US" dirty="0"/>
          </a:p>
          <a:p>
            <a:r>
              <a:rPr lang="en-US" dirty="0"/>
              <a:t>	// instance variable</a:t>
            </a:r>
          </a:p>
          <a:p>
            <a:r>
              <a:rPr lang="en-US" dirty="0"/>
              <a:t>	int a = 80;</a:t>
            </a:r>
          </a:p>
          <a:p>
            <a:r>
              <a:rPr lang="en-US" dirty="0"/>
              <a:t>	</a:t>
            </a:r>
          </a:p>
          <a:p>
            <a:r>
              <a:rPr lang="en-US" dirty="0"/>
              <a:t>	// static variable</a:t>
            </a:r>
          </a:p>
          <a:p>
            <a:r>
              <a:rPr lang="en-US" dirty="0"/>
              <a:t>	static int b = 40;</a:t>
            </a:r>
          </a:p>
          <a:p>
            <a:endParaRPr lang="en-US" dirty="0"/>
          </a:p>
          <a:p>
            <a:r>
              <a:rPr lang="en-US" dirty="0"/>
              <a:t>	// Constant variables</a:t>
            </a:r>
          </a:p>
          <a:p>
            <a:r>
              <a:rPr lang="en-US" dirty="0"/>
              <a:t>	const float max = 50;</a:t>
            </a:r>
          </a:p>
          <a:p>
            <a:r>
              <a:rPr lang="en-US" dirty="0"/>
              <a:t>	</a:t>
            </a:r>
          </a:p>
          <a:p>
            <a:r>
              <a:rPr lang="en-US" dirty="0"/>
              <a:t>	// </a:t>
            </a:r>
            <a:r>
              <a:rPr lang="en-US" dirty="0" err="1"/>
              <a:t>readonly</a:t>
            </a:r>
            <a:r>
              <a:rPr lang="en-US" dirty="0"/>
              <a:t> variables</a:t>
            </a:r>
          </a:p>
          <a:p>
            <a:r>
              <a:rPr lang="en-US" dirty="0"/>
              <a:t>	</a:t>
            </a:r>
            <a:r>
              <a:rPr lang="en-US" dirty="0" err="1"/>
              <a:t>readonly</a:t>
            </a:r>
            <a:r>
              <a:rPr lang="en-US" dirty="0"/>
              <a:t> int k;</a:t>
            </a:r>
          </a:p>
          <a:p>
            <a:endParaRPr lang="en-US" dirty="0"/>
          </a:p>
          <a:p>
            <a:r>
              <a:rPr lang="en-US" dirty="0"/>
              <a:t>	// Main Method</a:t>
            </a:r>
          </a:p>
          <a:p>
            <a:r>
              <a:rPr lang="en-US" dirty="0"/>
              <a:t>	public static void Main()</a:t>
            </a:r>
          </a:p>
          <a:p>
            <a:r>
              <a:rPr lang="en-US" dirty="0"/>
              <a:t>	{</a:t>
            </a:r>
          </a:p>
          <a:p>
            <a:r>
              <a:rPr lang="en-US" dirty="0"/>
              <a:t>		</a:t>
            </a:r>
          </a:p>
          <a:p>
            <a:r>
              <a:rPr lang="en-US" dirty="0"/>
              <a:t>		// Creating object</a:t>
            </a:r>
          </a:p>
          <a:p>
            <a:r>
              <a:rPr lang="en-US" dirty="0"/>
              <a:t>		Program obj = new Program();</a:t>
            </a:r>
          </a:p>
          <a:p>
            <a:r>
              <a:rPr lang="en-US" dirty="0"/>
              <a:t>		</a:t>
            </a:r>
          </a:p>
          <a:p>
            <a:r>
              <a:rPr lang="en-US" dirty="0"/>
              <a:t>		</a:t>
            </a:r>
            <a:r>
              <a:rPr lang="en-US" dirty="0" err="1"/>
              <a:t>Console.WriteLine</a:t>
            </a:r>
            <a:r>
              <a:rPr lang="en-US" dirty="0"/>
              <a:t>("The value of a is = " + </a:t>
            </a:r>
            <a:r>
              <a:rPr lang="en-US" dirty="0" err="1"/>
              <a:t>obj.a</a:t>
            </a:r>
            <a:r>
              <a:rPr lang="en-US" dirty="0"/>
              <a:t>);</a:t>
            </a:r>
          </a:p>
          <a:p>
            <a:r>
              <a:rPr lang="en-US" dirty="0"/>
              <a:t>		</a:t>
            </a:r>
            <a:r>
              <a:rPr lang="en-US" dirty="0" err="1"/>
              <a:t>Console.WriteLine</a:t>
            </a:r>
            <a:r>
              <a:rPr lang="en-US" dirty="0"/>
              <a:t>("The value of b is = " + </a:t>
            </a:r>
            <a:r>
              <a:rPr lang="en-US" dirty="0" err="1"/>
              <a:t>Program.b</a:t>
            </a:r>
            <a:r>
              <a:rPr lang="en-US" dirty="0"/>
              <a:t>);</a:t>
            </a:r>
          </a:p>
          <a:p>
            <a:r>
              <a:rPr lang="en-US" dirty="0"/>
              <a:t>		</a:t>
            </a:r>
            <a:r>
              <a:rPr lang="en-US" dirty="0" err="1"/>
              <a:t>Console.WriteLine</a:t>
            </a:r>
            <a:r>
              <a:rPr lang="en-US" dirty="0"/>
              <a:t>("The value of max is = " + </a:t>
            </a:r>
            <a:r>
              <a:rPr lang="en-US" dirty="0" err="1"/>
              <a:t>Program.max</a:t>
            </a:r>
            <a:r>
              <a:rPr lang="en-US" dirty="0"/>
              <a:t>);</a:t>
            </a:r>
          </a:p>
          <a:p>
            <a:r>
              <a:rPr lang="en-US" dirty="0"/>
              <a:t>		</a:t>
            </a:r>
            <a:r>
              <a:rPr lang="en-US" dirty="0" err="1"/>
              <a:t>Console.WriteLine</a:t>
            </a:r>
            <a:r>
              <a:rPr lang="en-US" dirty="0"/>
              <a:t>("The value of k is = " + </a:t>
            </a:r>
            <a:r>
              <a:rPr lang="en-US" dirty="0" err="1"/>
              <a:t>obj.k</a:t>
            </a:r>
            <a:r>
              <a:rPr lang="en-US" dirty="0"/>
              <a:t>);</a:t>
            </a:r>
          </a:p>
          <a:p>
            <a:r>
              <a:rPr lang="en-US" dirty="0"/>
              <a:t>	}</a:t>
            </a:r>
          </a:p>
          <a:p>
            <a:r>
              <a:rPr lang="en-US" dirty="0"/>
              <a:t>}</a:t>
            </a:r>
          </a:p>
          <a:p>
            <a:endParaRPr lang="en-US" dirty="0"/>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The value of a is = 80 The value of b is = 40 The value of max is = 50 The value of k is = 0</a:t>
            </a:r>
          </a:p>
          <a:p>
            <a:endParaRPr lang="en-US" dirty="0"/>
          </a:p>
          <a:p>
            <a:r>
              <a:rPr lang="en-US" sz="1200" b="1" i="0" kern="1200" dirty="0">
                <a:solidFill>
                  <a:schemeClr val="tx1"/>
                </a:solidFill>
                <a:effectLst/>
                <a:latin typeface="+mn-lt"/>
                <a:ea typeface="+mn-ea"/>
                <a:cs typeface="+mn-cs"/>
              </a:rPr>
              <a:t>Example 2: </a:t>
            </a:r>
            <a:r>
              <a:rPr lang="en-US" sz="1200" b="0" i="0" kern="1200" dirty="0">
                <a:solidFill>
                  <a:schemeClr val="tx1"/>
                </a:solidFill>
                <a:effectLst/>
                <a:latin typeface="+mn-lt"/>
                <a:ea typeface="+mn-ea"/>
                <a:cs typeface="+mn-cs"/>
              </a:rPr>
              <a:t>To show the initialization of </a:t>
            </a:r>
            <a:r>
              <a:rPr lang="en-US" sz="1200" b="0" i="0" kern="1200" dirty="0" err="1">
                <a:solidFill>
                  <a:schemeClr val="tx1"/>
                </a:solidFill>
                <a:effectLst/>
                <a:latin typeface="+mn-lt"/>
                <a:ea typeface="+mn-ea"/>
                <a:cs typeface="+mn-cs"/>
              </a:rPr>
              <a:t>readonly</a:t>
            </a:r>
            <a:r>
              <a:rPr lang="en-US" sz="1200" b="0" i="0" kern="1200" dirty="0">
                <a:solidFill>
                  <a:schemeClr val="tx1"/>
                </a:solidFill>
                <a:effectLst/>
                <a:latin typeface="+mn-lt"/>
                <a:ea typeface="+mn-ea"/>
                <a:cs typeface="+mn-cs"/>
              </a:rPr>
              <a:t> variable in the constructor.</a:t>
            </a:r>
          </a:p>
          <a:p>
            <a:endParaRPr lang="en-US" sz="1200" b="0" i="0" kern="1200" dirty="0">
              <a:solidFill>
                <a:schemeClr val="tx1"/>
              </a:solidFill>
              <a:effectLst/>
              <a:latin typeface="+mn-lt"/>
              <a:ea typeface="+mn-ea"/>
              <a:cs typeface="+mn-cs"/>
            </a:endParaRPr>
          </a:p>
          <a:p>
            <a:r>
              <a:rPr lang="en-US" dirty="0"/>
              <a:t>// C# program to illustrate the</a:t>
            </a:r>
          </a:p>
          <a:p>
            <a:r>
              <a:rPr lang="en-US" dirty="0"/>
              <a:t>// initialization of </a:t>
            </a:r>
            <a:r>
              <a:rPr lang="en-US" dirty="0" err="1"/>
              <a:t>readonly</a:t>
            </a:r>
            <a:endParaRPr lang="en-US" dirty="0"/>
          </a:p>
          <a:p>
            <a:r>
              <a:rPr lang="en-US" dirty="0"/>
              <a:t>// variables in the constructor</a:t>
            </a:r>
          </a:p>
          <a:p>
            <a:r>
              <a:rPr lang="en-US" dirty="0"/>
              <a:t>using System;</a:t>
            </a:r>
          </a:p>
          <a:p>
            <a:r>
              <a:rPr lang="en-US" dirty="0"/>
              <a:t>class Geeks {</a:t>
            </a:r>
          </a:p>
          <a:p>
            <a:endParaRPr lang="en-US" dirty="0"/>
          </a:p>
          <a:p>
            <a:r>
              <a:rPr lang="en-US" dirty="0"/>
              <a:t>	// instance variable</a:t>
            </a:r>
          </a:p>
          <a:p>
            <a:r>
              <a:rPr lang="en-US" dirty="0"/>
              <a:t>	int a = 80;</a:t>
            </a:r>
          </a:p>
          <a:p>
            <a:r>
              <a:rPr lang="en-US" dirty="0"/>
              <a:t>	</a:t>
            </a:r>
          </a:p>
          <a:p>
            <a:r>
              <a:rPr lang="en-US" dirty="0"/>
              <a:t>	// static variable</a:t>
            </a:r>
          </a:p>
          <a:p>
            <a:r>
              <a:rPr lang="en-US" dirty="0"/>
              <a:t>	static int b = 40;</a:t>
            </a:r>
          </a:p>
          <a:p>
            <a:endParaRPr lang="en-US" dirty="0"/>
          </a:p>
          <a:p>
            <a:r>
              <a:rPr lang="en-US" dirty="0"/>
              <a:t>	// Constant variables</a:t>
            </a:r>
          </a:p>
          <a:p>
            <a:r>
              <a:rPr lang="en-US" dirty="0"/>
              <a:t>	const float max = 50;</a:t>
            </a:r>
          </a:p>
          <a:p>
            <a:r>
              <a:rPr lang="en-US" dirty="0"/>
              <a:t>	</a:t>
            </a:r>
          </a:p>
          <a:p>
            <a:r>
              <a:rPr lang="en-US" dirty="0"/>
              <a:t>	// </a:t>
            </a:r>
            <a:r>
              <a:rPr lang="en-US" dirty="0" err="1"/>
              <a:t>readonly</a:t>
            </a:r>
            <a:r>
              <a:rPr lang="en-US" dirty="0"/>
              <a:t> variables</a:t>
            </a:r>
          </a:p>
          <a:p>
            <a:r>
              <a:rPr lang="en-US" dirty="0"/>
              <a:t>	</a:t>
            </a:r>
            <a:r>
              <a:rPr lang="en-US" dirty="0" err="1"/>
              <a:t>readonly</a:t>
            </a:r>
            <a:r>
              <a:rPr lang="en-US" dirty="0"/>
              <a:t> int k;</a:t>
            </a:r>
          </a:p>
          <a:p>
            <a:endParaRPr lang="en-US" dirty="0"/>
          </a:p>
          <a:p>
            <a:r>
              <a:rPr lang="en-US" dirty="0"/>
              <a:t>	// constructor</a:t>
            </a:r>
          </a:p>
          <a:p>
            <a:r>
              <a:rPr lang="en-US" dirty="0"/>
              <a:t>	public Geeks()</a:t>
            </a:r>
          </a:p>
          <a:p>
            <a:r>
              <a:rPr lang="en-US" dirty="0"/>
              <a:t>	{</a:t>
            </a:r>
          </a:p>
          <a:p>
            <a:endParaRPr lang="en-US" dirty="0"/>
          </a:p>
          <a:p>
            <a:r>
              <a:rPr lang="en-US" dirty="0"/>
              <a:t>		// initializing </a:t>
            </a:r>
            <a:r>
              <a:rPr lang="en-US" dirty="0" err="1"/>
              <a:t>readonly</a:t>
            </a:r>
            <a:endParaRPr lang="en-US" dirty="0"/>
          </a:p>
          <a:p>
            <a:r>
              <a:rPr lang="en-US" dirty="0"/>
              <a:t>		// variable k</a:t>
            </a:r>
          </a:p>
          <a:p>
            <a:r>
              <a:rPr lang="en-US" dirty="0"/>
              <a:t>		</a:t>
            </a:r>
            <a:r>
              <a:rPr lang="en-US" dirty="0" err="1"/>
              <a:t>this.k</a:t>
            </a:r>
            <a:r>
              <a:rPr lang="en-US" dirty="0"/>
              <a:t> = 90;</a:t>
            </a:r>
          </a:p>
          <a:p>
            <a:r>
              <a:rPr lang="en-US" dirty="0"/>
              <a:t>	}</a:t>
            </a:r>
          </a:p>
          <a:p>
            <a:endParaRPr lang="en-US" dirty="0"/>
          </a:p>
          <a:p>
            <a:r>
              <a:rPr lang="en-US" dirty="0"/>
              <a:t>	// Main Method</a:t>
            </a:r>
          </a:p>
          <a:p>
            <a:r>
              <a:rPr lang="en-US" dirty="0"/>
              <a:t>	public static void Main()</a:t>
            </a:r>
          </a:p>
          <a:p>
            <a:r>
              <a:rPr lang="en-US" dirty="0"/>
              <a:t>	{</a:t>
            </a:r>
          </a:p>
          <a:p>
            <a:r>
              <a:rPr lang="en-US" dirty="0"/>
              <a:t>		</a:t>
            </a:r>
          </a:p>
          <a:p>
            <a:r>
              <a:rPr lang="en-US" dirty="0"/>
              <a:t>		// Creating object</a:t>
            </a:r>
          </a:p>
          <a:p>
            <a:r>
              <a:rPr lang="en-US" dirty="0"/>
              <a:t>		Geeks obj = new Geeks();</a:t>
            </a:r>
          </a:p>
          <a:p>
            <a:endParaRPr lang="en-US" dirty="0"/>
          </a:p>
          <a:p>
            <a:r>
              <a:rPr lang="en-US" dirty="0"/>
              <a:t>		</a:t>
            </a:r>
            <a:r>
              <a:rPr lang="en-US" dirty="0" err="1"/>
              <a:t>Console.WriteLine</a:t>
            </a:r>
            <a:r>
              <a:rPr lang="en-US" dirty="0"/>
              <a:t>("The value of a is = " + </a:t>
            </a:r>
            <a:r>
              <a:rPr lang="en-US" dirty="0" err="1"/>
              <a:t>obj.a</a:t>
            </a:r>
            <a:r>
              <a:rPr lang="en-US" dirty="0"/>
              <a:t>);</a:t>
            </a:r>
          </a:p>
          <a:p>
            <a:r>
              <a:rPr lang="en-US" dirty="0"/>
              <a:t>		</a:t>
            </a:r>
            <a:r>
              <a:rPr lang="en-US" dirty="0" err="1"/>
              <a:t>Console.WriteLine</a:t>
            </a:r>
            <a:r>
              <a:rPr lang="en-US" dirty="0"/>
              <a:t>("The value of b is = " + </a:t>
            </a:r>
            <a:r>
              <a:rPr lang="en-US" dirty="0" err="1"/>
              <a:t>Geeks.b</a:t>
            </a:r>
            <a:r>
              <a:rPr lang="en-US" dirty="0"/>
              <a:t>);</a:t>
            </a:r>
          </a:p>
          <a:p>
            <a:r>
              <a:rPr lang="en-US" dirty="0"/>
              <a:t>		</a:t>
            </a:r>
            <a:r>
              <a:rPr lang="en-US" dirty="0" err="1"/>
              <a:t>Console.WriteLine</a:t>
            </a:r>
            <a:r>
              <a:rPr lang="en-US" dirty="0"/>
              <a:t>("The value of max is = " + </a:t>
            </a:r>
            <a:r>
              <a:rPr lang="en-US" dirty="0" err="1"/>
              <a:t>Geeks.max</a:t>
            </a:r>
            <a:r>
              <a:rPr lang="en-US" dirty="0"/>
              <a:t>);</a:t>
            </a:r>
          </a:p>
          <a:p>
            <a:r>
              <a:rPr lang="en-US" dirty="0"/>
              <a:t>		</a:t>
            </a:r>
            <a:r>
              <a:rPr lang="en-US" dirty="0" err="1"/>
              <a:t>Console.WriteLine</a:t>
            </a:r>
            <a:r>
              <a:rPr lang="en-US" dirty="0"/>
              <a:t>("The value of k is = " + </a:t>
            </a:r>
            <a:r>
              <a:rPr lang="en-US" dirty="0" err="1"/>
              <a:t>obj.k</a:t>
            </a:r>
            <a:r>
              <a:rPr lang="en-US" dirty="0"/>
              <a:t>);</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 :</a:t>
            </a:r>
            <a:r>
              <a:rPr lang="en-US" sz="1200" b="0" i="0" kern="1200" dirty="0">
                <a:solidFill>
                  <a:schemeClr val="tx1"/>
                </a:solidFill>
                <a:effectLst/>
                <a:latin typeface="+mn-lt"/>
                <a:ea typeface="+mn-ea"/>
                <a:cs typeface="+mn-cs"/>
              </a:rPr>
              <a:t> </a:t>
            </a:r>
          </a:p>
          <a:p>
            <a:r>
              <a:rPr lang="en-US" dirty="0"/>
              <a:t>The value of a is = 80 The value of b is = 40 The value of max is = 50 The value of k is = 90</a:t>
            </a:r>
          </a:p>
          <a:p>
            <a:endParaRPr lang="en-US" dirty="0"/>
          </a:p>
          <a:p>
            <a:r>
              <a:rPr lang="en-US" sz="1200" b="1" i="0" kern="1200" dirty="0">
                <a:solidFill>
                  <a:schemeClr val="tx1"/>
                </a:solidFill>
                <a:effectLst/>
                <a:latin typeface="+mn-lt"/>
                <a:ea typeface="+mn-ea"/>
                <a:cs typeface="+mn-cs"/>
              </a:rPr>
              <a:t>Example 3: </a:t>
            </a:r>
            <a:r>
              <a:rPr lang="en-US" sz="1200" b="0" i="0" kern="1200" dirty="0">
                <a:solidFill>
                  <a:schemeClr val="tx1"/>
                </a:solidFill>
                <a:effectLst/>
                <a:latin typeface="+mn-lt"/>
                <a:ea typeface="+mn-ea"/>
                <a:cs typeface="+mn-cs"/>
              </a:rPr>
              <a:t>Program to demonstrate when the </a:t>
            </a:r>
            <a:r>
              <a:rPr lang="en-US" sz="1200" b="0" i="0" kern="1200" dirty="0" err="1">
                <a:solidFill>
                  <a:schemeClr val="tx1"/>
                </a:solidFill>
                <a:effectLst/>
                <a:latin typeface="+mn-lt"/>
                <a:ea typeface="+mn-ea"/>
                <a:cs typeface="+mn-cs"/>
              </a:rPr>
              <a:t>readonly</a:t>
            </a:r>
            <a:r>
              <a:rPr lang="en-US" sz="1200" b="0" i="0" kern="1200" dirty="0">
                <a:solidFill>
                  <a:schemeClr val="tx1"/>
                </a:solidFill>
                <a:effectLst/>
                <a:latin typeface="+mn-lt"/>
                <a:ea typeface="+mn-ea"/>
                <a:cs typeface="+mn-cs"/>
              </a:rPr>
              <a:t> variable is initialized after its declaration and outside constructor :</a:t>
            </a:r>
          </a:p>
          <a:p>
            <a:endParaRPr lang="en-US" sz="1200" b="0" i="0" kern="1200" dirty="0">
              <a:solidFill>
                <a:schemeClr val="tx1"/>
              </a:solidFill>
              <a:effectLst/>
              <a:latin typeface="+mn-lt"/>
              <a:ea typeface="+mn-ea"/>
              <a:cs typeface="+mn-cs"/>
            </a:endParaRPr>
          </a:p>
          <a:p>
            <a:r>
              <a:rPr lang="en-US" dirty="0"/>
              <a:t>// C# program to illustrate the</a:t>
            </a:r>
          </a:p>
          <a:p>
            <a:r>
              <a:rPr lang="en-US" dirty="0"/>
              <a:t>// initialization of </a:t>
            </a:r>
            <a:r>
              <a:rPr lang="en-US" dirty="0" err="1"/>
              <a:t>readonly</a:t>
            </a:r>
            <a:endParaRPr lang="en-US" dirty="0"/>
          </a:p>
          <a:p>
            <a:r>
              <a:rPr lang="en-US" dirty="0"/>
              <a:t>// variables twice</a:t>
            </a:r>
          </a:p>
          <a:p>
            <a:r>
              <a:rPr lang="en-US" dirty="0"/>
              <a:t>using System;</a:t>
            </a:r>
          </a:p>
          <a:p>
            <a:r>
              <a:rPr lang="en-US" dirty="0"/>
              <a:t>class Geeks {</a:t>
            </a:r>
          </a:p>
          <a:p>
            <a:endParaRPr lang="en-US" dirty="0"/>
          </a:p>
          <a:p>
            <a:r>
              <a:rPr lang="en-US" dirty="0"/>
              <a:t>	// instance variable</a:t>
            </a:r>
          </a:p>
          <a:p>
            <a:r>
              <a:rPr lang="en-US" dirty="0"/>
              <a:t>	int a = 80;</a:t>
            </a:r>
          </a:p>
          <a:p>
            <a:r>
              <a:rPr lang="en-US" dirty="0"/>
              <a:t>	</a:t>
            </a:r>
          </a:p>
          <a:p>
            <a:r>
              <a:rPr lang="en-US" dirty="0"/>
              <a:t>	// static variable</a:t>
            </a:r>
          </a:p>
          <a:p>
            <a:r>
              <a:rPr lang="en-US" dirty="0"/>
              <a:t>	static int b = 40;</a:t>
            </a:r>
          </a:p>
          <a:p>
            <a:endParaRPr lang="en-US" dirty="0"/>
          </a:p>
          <a:p>
            <a:r>
              <a:rPr lang="en-US" dirty="0"/>
              <a:t>	// Constant variables</a:t>
            </a:r>
          </a:p>
          <a:p>
            <a:r>
              <a:rPr lang="en-US" dirty="0"/>
              <a:t>	const float max = 50;</a:t>
            </a:r>
          </a:p>
          <a:p>
            <a:r>
              <a:rPr lang="en-US" dirty="0"/>
              <a:t>	</a:t>
            </a:r>
          </a:p>
          <a:p>
            <a:r>
              <a:rPr lang="en-US" dirty="0"/>
              <a:t>	// </a:t>
            </a:r>
            <a:r>
              <a:rPr lang="en-US" dirty="0" err="1"/>
              <a:t>readonly</a:t>
            </a:r>
            <a:r>
              <a:rPr lang="en-US" dirty="0"/>
              <a:t> variables</a:t>
            </a:r>
          </a:p>
          <a:p>
            <a:r>
              <a:rPr lang="en-US" dirty="0"/>
              <a:t>	</a:t>
            </a:r>
            <a:r>
              <a:rPr lang="en-US" dirty="0" err="1"/>
              <a:t>readonly</a:t>
            </a:r>
            <a:r>
              <a:rPr lang="en-US" dirty="0"/>
              <a:t> int k;</a:t>
            </a:r>
          </a:p>
          <a:p>
            <a:endParaRPr lang="en-US" dirty="0"/>
          </a:p>
          <a:p>
            <a:r>
              <a:rPr lang="en-US" dirty="0"/>
              <a:t>	// constructor</a:t>
            </a:r>
          </a:p>
          <a:p>
            <a:r>
              <a:rPr lang="en-US" dirty="0"/>
              <a:t>	public Geeks()</a:t>
            </a:r>
          </a:p>
          <a:p>
            <a:r>
              <a:rPr lang="en-US" dirty="0"/>
              <a:t>	{</a:t>
            </a:r>
          </a:p>
          <a:p>
            <a:endParaRPr lang="en-US" dirty="0"/>
          </a:p>
          <a:p>
            <a:r>
              <a:rPr lang="en-US" dirty="0"/>
              <a:t>		// first time initializing</a:t>
            </a:r>
          </a:p>
          <a:p>
            <a:r>
              <a:rPr lang="en-US" dirty="0"/>
              <a:t>		// </a:t>
            </a:r>
            <a:r>
              <a:rPr lang="en-US" dirty="0" err="1"/>
              <a:t>readonly</a:t>
            </a:r>
            <a:r>
              <a:rPr lang="en-US" dirty="0"/>
              <a:t> variable k</a:t>
            </a:r>
          </a:p>
          <a:p>
            <a:r>
              <a:rPr lang="en-US" dirty="0"/>
              <a:t>		</a:t>
            </a:r>
            <a:r>
              <a:rPr lang="en-US" dirty="0" err="1"/>
              <a:t>this.k</a:t>
            </a:r>
            <a:r>
              <a:rPr lang="en-US" dirty="0"/>
              <a:t> = 90;</a:t>
            </a:r>
          </a:p>
          <a:p>
            <a:r>
              <a:rPr lang="en-US" dirty="0"/>
              <a:t>	}</a:t>
            </a:r>
          </a:p>
          <a:p>
            <a:endParaRPr lang="en-US" dirty="0"/>
          </a:p>
          <a:p>
            <a:r>
              <a:rPr lang="en-US" dirty="0"/>
              <a:t>	// Main Method</a:t>
            </a:r>
          </a:p>
          <a:p>
            <a:r>
              <a:rPr lang="en-US" dirty="0"/>
              <a:t>	public static void Main()</a:t>
            </a:r>
          </a:p>
          <a:p>
            <a:r>
              <a:rPr lang="en-US" dirty="0"/>
              <a:t>	{</a:t>
            </a:r>
          </a:p>
          <a:p>
            <a:r>
              <a:rPr lang="en-US" dirty="0"/>
              <a:t>		</a:t>
            </a:r>
          </a:p>
          <a:p>
            <a:r>
              <a:rPr lang="en-US" dirty="0"/>
              <a:t>		// Creating object</a:t>
            </a:r>
          </a:p>
          <a:p>
            <a:r>
              <a:rPr lang="en-US" dirty="0"/>
              <a:t>		Geeks obj = new Geeks();</a:t>
            </a:r>
          </a:p>
          <a:p>
            <a:endParaRPr lang="en-US" dirty="0"/>
          </a:p>
          <a:p>
            <a:r>
              <a:rPr lang="en-US" dirty="0"/>
              <a:t>		</a:t>
            </a:r>
            <a:r>
              <a:rPr lang="en-US" dirty="0" err="1"/>
              <a:t>Console.WriteLine</a:t>
            </a:r>
            <a:r>
              <a:rPr lang="en-US" dirty="0"/>
              <a:t>("The value of a is = " + </a:t>
            </a:r>
            <a:r>
              <a:rPr lang="en-US" dirty="0" err="1"/>
              <a:t>obj.a</a:t>
            </a:r>
            <a:r>
              <a:rPr lang="en-US" dirty="0"/>
              <a:t>);</a:t>
            </a:r>
          </a:p>
          <a:p>
            <a:r>
              <a:rPr lang="en-US" dirty="0"/>
              <a:t>		</a:t>
            </a:r>
            <a:r>
              <a:rPr lang="en-US" dirty="0" err="1"/>
              <a:t>Console.WriteLine</a:t>
            </a:r>
            <a:r>
              <a:rPr lang="en-US" dirty="0"/>
              <a:t>("The value of b is = " + </a:t>
            </a:r>
            <a:r>
              <a:rPr lang="en-US" dirty="0" err="1"/>
              <a:t>Geeks.b</a:t>
            </a:r>
            <a:r>
              <a:rPr lang="en-US" dirty="0"/>
              <a:t>);</a:t>
            </a:r>
          </a:p>
          <a:p>
            <a:r>
              <a:rPr lang="en-US" dirty="0"/>
              <a:t>		</a:t>
            </a:r>
            <a:r>
              <a:rPr lang="en-US" dirty="0" err="1"/>
              <a:t>Console.WriteLine</a:t>
            </a:r>
            <a:r>
              <a:rPr lang="en-US" dirty="0"/>
              <a:t>("The value of max is = " + </a:t>
            </a:r>
            <a:r>
              <a:rPr lang="en-US" dirty="0" err="1"/>
              <a:t>Geeks.max</a:t>
            </a:r>
            <a:r>
              <a:rPr lang="en-US" dirty="0"/>
              <a:t>);</a:t>
            </a:r>
          </a:p>
          <a:p>
            <a:endParaRPr lang="en-US" dirty="0"/>
          </a:p>
          <a:p>
            <a:r>
              <a:rPr lang="en-US" dirty="0"/>
              <a:t>		// initializing </a:t>
            </a:r>
            <a:r>
              <a:rPr lang="en-US" dirty="0" err="1"/>
              <a:t>readonly</a:t>
            </a:r>
            <a:r>
              <a:rPr lang="en-US" dirty="0"/>
              <a:t> variable again</a:t>
            </a:r>
          </a:p>
          <a:p>
            <a:r>
              <a:rPr lang="en-US" dirty="0"/>
              <a:t>		// will compile time error</a:t>
            </a:r>
          </a:p>
          <a:p>
            <a:r>
              <a:rPr lang="en-US" dirty="0"/>
              <a:t>		</a:t>
            </a:r>
            <a:r>
              <a:rPr lang="en-US" dirty="0" err="1"/>
              <a:t>obj.k</a:t>
            </a:r>
            <a:r>
              <a:rPr lang="en-US" dirty="0"/>
              <a:t> = 55;</a:t>
            </a:r>
          </a:p>
          <a:p>
            <a:endParaRPr lang="en-US" dirty="0"/>
          </a:p>
          <a:p>
            <a:r>
              <a:rPr lang="en-US" dirty="0"/>
              <a:t>		</a:t>
            </a:r>
            <a:r>
              <a:rPr lang="en-US" dirty="0" err="1"/>
              <a:t>Console.WriteLine</a:t>
            </a:r>
            <a:r>
              <a:rPr lang="en-US" dirty="0"/>
              <a:t>("The value of k is = " + </a:t>
            </a:r>
            <a:r>
              <a:rPr lang="en-US" dirty="0" err="1"/>
              <a:t>obj.k</a:t>
            </a:r>
            <a:r>
              <a:rPr lang="en-US" dirty="0"/>
              <a:t>);</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Error:</a:t>
            </a:r>
            <a:endParaRPr lang="en-US" sz="1200" b="0" i="0" kern="1200" dirty="0">
              <a:solidFill>
                <a:schemeClr val="tx1"/>
              </a:solidFill>
              <a:effectLst/>
              <a:latin typeface="+mn-lt"/>
              <a:ea typeface="+mn-ea"/>
              <a:cs typeface="+mn-cs"/>
            </a:endParaRPr>
          </a:p>
          <a:p>
            <a:pPr fontAlgn="base"/>
            <a:r>
              <a:rPr lang="en-US" dirty="0" err="1">
                <a:effectLst/>
              </a:rPr>
              <a:t>prog.cs</a:t>
            </a:r>
            <a:r>
              <a:rPr lang="en-US" dirty="0">
                <a:effectLst/>
              </a:rPr>
              <a:t>(41,13): error CS0191: A </a:t>
            </a:r>
            <a:r>
              <a:rPr lang="en-US" dirty="0" err="1">
                <a:effectLst/>
              </a:rPr>
              <a:t>readonly</a:t>
            </a:r>
            <a:r>
              <a:rPr lang="en-US" dirty="0">
                <a:effectLst/>
              </a:rPr>
              <a:t> field `</a:t>
            </a:r>
            <a:r>
              <a:rPr lang="en-US" dirty="0" err="1">
                <a:effectLst/>
              </a:rPr>
              <a:t>Geeks.k</a:t>
            </a:r>
            <a:r>
              <a:rPr lang="en-US" dirty="0">
                <a:effectLst/>
              </a:rPr>
              <a:t>’ cannot be assigned to (except in a constructor or a variable initializer) </a:t>
            </a:r>
          </a:p>
          <a:p>
            <a:endParaRPr lang="en-US" dirty="0"/>
          </a:p>
          <a:p>
            <a:endParaRPr lang="en-US" dirty="0"/>
          </a:p>
          <a:p>
            <a:pPr fontAlgn="base"/>
            <a:r>
              <a:rPr lang="en-US" sz="1200" b="1" i="0" kern="1200" dirty="0">
                <a:solidFill>
                  <a:schemeClr val="tx1"/>
                </a:solidFill>
                <a:effectLst/>
                <a:latin typeface="+mn-lt"/>
                <a:ea typeface="+mn-ea"/>
                <a:cs typeface="+mn-cs"/>
              </a:rPr>
              <a:t>Important Points about Read-Only Variables: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only </a:t>
            </a:r>
            <a:r>
              <a:rPr lang="en-US" sz="1200" b="1" i="0" kern="1200" dirty="0">
                <a:solidFill>
                  <a:schemeClr val="tx1"/>
                </a:solidFill>
                <a:effectLst/>
                <a:latin typeface="+mn-lt"/>
                <a:ea typeface="+mn-ea"/>
                <a:cs typeface="+mn-cs"/>
              </a:rPr>
              <a:t>difference between read-only and instance variables</a:t>
            </a:r>
            <a:r>
              <a:rPr lang="en-US" sz="1200" b="0" i="0" kern="1200" dirty="0">
                <a:solidFill>
                  <a:schemeClr val="tx1"/>
                </a:solidFill>
                <a:effectLst/>
                <a:latin typeface="+mn-lt"/>
                <a:ea typeface="+mn-ea"/>
                <a:cs typeface="+mn-cs"/>
              </a:rPr>
              <a:t> is that the instance variables can be modified but read-only variable can’t be modified.</a:t>
            </a:r>
          </a:p>
          <a:p>
            <a:pPr fontAlgn="base"/>
            <a:r>
              <a:rPr lang="en-US" sz="1200" b="0" i="0" kern="1200" dirty="0">
                <a:solidFill>
                  <a:schemeClr val="tx1"/>
                </a:solidFill>
                <a:effectLst/>
                <a:latin typeface="+mn-lt"/>
                <a:ea typeface="+mn-ea"/>
                <a:cs typeface="+mn-cs"/>
              </a:rPr>
              <a:t>Constant variable is a fixed value for the whole class whereas read-only variables is a fixed value specific to an instance of class.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15</a:t>
            </a:fld>
            <a:endParaRPr lang="en-US"/>
          </a:p>
        </p:txBody>
      </p:sp>
    </p:spTree>
    <p:extLst>
      <p:ext uri="{BB962C8B-B14F-4D97-AF65-F5344CB8AC3E}">
        <p14:creationId xmlns:p14="http://schemas.microsoft.com/office/powerpoint/2010/main" val="3566427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Implicitly typed variables are those variables which are declared without specifying the </a:t>
            </a:r>
            <a:r>
              <a:rPr lang="en-US" sz="1200" b="0" i="1" u="sng" kern="1200" dirty="0">
                <a:solidFill>
                  <a:schemeClr val="tx1"/>
                </a:solidFill>
                <a:effectLst/>
                <a:latin typeface="+mn-lt"/>
                <a:ea typeface="+mn-ea"/>
                <a:cs typeface="+mn-cs"/>
                <a:hlinkClick r:id="rId3"/>
              </a:rPr>
              <a:t>.NET type</a:t>
            </a:r>
            <a:r>
              <a:rPr lang="en-US" sz="1200" b="0" i="0" kern="1200" dirty="0">
                <a:solidFill>
                  <a:schemeClr val="tx1"/>
                </a:solidFill>
                <a:effectLst/>
                <a:latin typeface="+mn-lt"/>
                <a:ea typeface="+mn-ea"/>
                <a:cs typeface="+mn-cs"/>
              </a:rPr>
              <a:t> explicitly. In implicitly typed variable, the type of the variable is automatically deduced at compile time by the compiler from the value used to initialize the variable. The implicitly typed variable concept is introduced in C# 3.0. The implicitly typed variable is not designed to replace the normal variable declaration, it is designed to handle some special-case situation like LINQ(Language-Integrated Query).</a:t>
            </a:r>
          </a:p>
          <a:p>
            <a:pPr fontAlgn="base"/>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Why it is termed Local?</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Answer:</a:t>
            </a:r>
            <a:r>
              <a:rPr lang="en-US" sz="1200" b="0" i="0" kern="1200" dirty="0">
                <a:solidFill>
                  <a:schemeClr val="tx1"/>
                </a:solidFill>
                <a:effectLst/>
                <a:latin typeface="+mn-lt"/>
                <a:ea typeface="+mn-ea"/>
                <a:cs typeface="+mn-cs"/>
              </a:rPr>
              <a:t> It is not allowed to use </a:t>
            </a:r>
            <a:r>
              <a:rPr lang="en-US" sz="1200" b="0" i="1" kern="1200" dirty="0">
                <a:solidFill>
                  <a:schemeClr val="tx1"/>
                </a:solidFill>
                <a:effectLst/>
                <a:latin typeface="+mn-lt"/>
                <a:ea typeface="+mn-ea"/>
                <a:cs typeface="+mn-cs"/>
              </a:rPr>
              <a:t>var </a:t>
            </a:r>
            <a:r>
              <a:rPr lang="en-US" sz="1200" b="0" i="0" kern="1200" dirty="0">
                <a:solidFill>
                  <a:schemeClr val="tx1"/>
                </a:solidFill>
                <a:effectLst/>
                <a:latin typeface="+mn-lt"/>
                <a:ea typeface="+mn-ea"/>
                <a:cs typeface="+mn-cs"/>
              </a:rPr>
              <a:t>as a parameter value or return type in the method or defining it at class level etc. because the </a:t>
            </a:r>
            <a:r>
              <a:rPr lang="en-US" sz="1200" b="1" i="1" kern="1200" dirty="0">
                <a:solidFill>
                  <a:schemeClr val="tx1"/>
                </a:solidFill>
                <a:effectLst/>
                <a:latin typeface="+mn-lt"/>
                <a:ea typeface="+mn-ea"/>
                <a:cs typeface="+mn-cs"/>
              </a:rPr>
              <a:t>scope of the implicitly typed variable is local</a:t>
            </a:r>
            <a:r>
              <a:rPr lang="en-US" sz="1200" b="0" i="0" kern="1200" dirty="0">
                <a:solidFill>
                  <a:schemeClr val="tx1"/>
                </a:solidFill>
                <a:effectLst/>
                <a:latin typeface="+mn-lt"/>
                <a:ea typeface="+mn-ea"/>
                <a:cs typeface="+mn-cs"/>
              </a:rPr>
              <a:t>.</a:t>
            </a:r>
          </a:p>
          <a:p>
            <a:endParaRPr lang="en-US" dirty="0"/>
          </a:p>
          <a:p>
            <a:r>
              <a:rPr lang="en-US" dirty="0"/>
              <a:t>Ex: // C# program to illustrate</a:t>
            </a:r>
          </a:p>
          <a:p>
            <a:r>
              <a:rPr lang="en-US" dirty="0"/>
              <a:t>// implicitly typed local variable</a:t>
            </a:r>
          </a:p>
          <a:p>
            <a:r>
              <a:rPr lang="en-US" dirty="0"/>
              <a:t>using System;</a:t>
            </a:r>
          </a:p>
          <a:p>
            <a:endParaRPr lang="en-US" dirty="0"/>
          </a:p>
          <a:p>
            <a:r>
              <a:rPr lang="en-US" dirty="0"/>
              <a:t>public class GFG {</a:t>
            </a:r>
          </a:p>
          <a:p>
            <a:r>
              <a:rPr lang="en-US" dirty="0"/>
              <a:t>	</a:t>
            </a:r>
          </a:p>
          <a:p>
            <a:r>
              <a:rPr lang="en-US" dirty="0"/>
              <a:t>	// declaring and initializing implicitly</a:t>
            </a:r>
          </a:p>
          <a:p>
            <a:r>
              <a:rPr lang="en-US" dirty="0"/>
              <a:t>	// typed local variable at class level.</a:t>
            </a:r>
          </a:p>
          <a:p>
            <a:r>
              <a:rPr lang="en-US" dirty="0"/>
              <a:t>	// It will give compile time error</a:t>
            </a:r>
          </a:p>
          <a:p>
            <a:r>
              <a:rPr lang="en-US" dirty="0"/>
              <a:t>	var imp = 15;</a:t>
            </a:r>
          </a:p>
          <a:p>
            <a:endParaRPr lang="en-US" dirty="0"/>
          </a:p>
          <a:p>
            <a:r>
              <a:rPr lang="en-US" dirty="0"/>
              <a:t>	// Main method</a:t>
            </a:r>
          </a:p>
          <a:p>
            <a:r>
              <a:rPr lang="en-US" dirty="0"/>
              <a:t>	static public void Main()</a:t>
            </a:r>
          </a:p>
          <a:p>
            <a:r>
              <a:rPr lang="en-US" dirty="0"/>
              <a:t>	{</a:t>
            </a:r>
          </a:p>
          <a:p>
            <a:endParaRPr lang="en-US" dirty="0"/>
          </a:p>
          <a:p>
            <a:r>
              <a:rPr lang="en-US" dirty="0"/>
              <a:t>		// trying to print the value of 'imp'</a:t>
            </a:r>
          </a:p>
          <a:p>
            <a:r>
              <a:rPr lang="en-US" dirty="0"/>
              <a:t>		</a:t>
            </a:r>
            <a:r>
              <a:rPr lang="en-US" dirty="0" err="1"/>
              <a:t>Console.WriteLine</a:t>
            </a:r>
            <a:r>
              <a:rPr lang="en-US" dirty="0"/>
              <a:t>(</a:t>
            </a:r>
            <a:r>
              <a:rPr lang="en-US" dirty="0" err="1"/>
              <a:t>GFG.imp</a:t>
            </a:r>
            <a:r>
              <a:rPr lang="en-US" dirty="0"/>
              <a:t>);</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Compile-Time Error:</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1" kern="1200" dirty="0" err="1">
                <a:solidFill>
                  <a:schemeClr val="tx1"/>
                </a:solidFill>
                <a:effectLst/>
                <a:latin typeface="+mn-lt"/>
                <a:ea typeface="+mn-ea"/>
                <a:cs typeface="+mn-cs"/>
              </a:rPr>
              <a:t>prog.cs</a:t>
            </a:r>
            <a:r>
              <a:rPr lang="en-US" sz="1200" b="0" i="1" kern="1200" dirty="0">
                <a:solidFill>
                  <a:schemeClr val="tx1"/>
                </a:solidFill>
                <a:effectLst/>
                <a:latin typeface="+mn-lt"/>
                <a:ea typeface="+mn-ea"/>
                <a:cs typeface="+mn-cs"/>
              </a:rPr>
              <a:t>(10,2): error CS0825: The contextual keyword </a:t>
            </a:r>
            <a:r>
              <a:rPr lang="en-US" sz="1200" b="1" i="1" kern="1200" dirty="0">
                <a:solidFill>
                  <a:schemeClr val="tx1"/>
                </a:solidFill>
                <a:effectLst/>
                <a:latin typeface="+mn-lt"/>
                <a:ea typeface="+mn-ea"/>
                <a:cs typeface="+mn-cs"/>
              </a:rPr>
              <a:t>`var’ may only appear within a local variable declaration</a:t>
            </a:r>
          </a:p>
          <a:p>
            <a:endParaRPr lang="en-US" sz="1200" b="1" i="1" kern="1200" dirty="0">
              <a:solidFill>
                <a:schemeClr val="tx1"/>
              </a:solidFill>
              <a:effectLst/>
              <a:latin typeface="+mn-lt"/>
              <a:ea typeface="+mn-ea"/>
              <a:cs typeface="+mn-cs"/>
            </a:endParaRPr>
          </a:p>
          <a:p>
            <a:endParaRPr lang="en-US" dirty="0"/>
          </a:p>
          <a:p>
            <a:endParaRPr lang="en-US" dirty="0"/>
          </a:p>
          <a:p>
            <a:endParaRPr lang="en-US" dirty="0"/>
          </a:p>
          <a:p>
            <a:pPr fontAlgn="base"/>
            <a:r>
              <a:rPr lang="en-US" b="1" dirty="0">
                <a:effectLst/>
              </a:rPr>
              <a:t>Important Points:</a:t>
            </a:r>
            <a:endParaRPr lang="en-US" dirty="0">
              <a:effectLst/>
            </a:endParaRPr>
          </a:p>
          <a:p>
            <a:pPr fontAlgn="base"/>
            <a:r>
              <a:rPr lang="en-US" dirty="0">
                <a:effectLst/>
              </a:rPr>
              <a:t>Implicitly typed variables are generally declared using </a:t>
            </a:r>
            <a:r>
              <a:rPr lang="en-US" b="1" dirty="0">
                <a:effectLst/>
              </a:rPr>
              <a:t>var</a:t>
            </a:r>
            <a:r>
              <a:rPr lang="en-US" dirty="0">
                <a:effectLst/>
              </a:rPr>
              <a:t> keyword as shown below:</a:t>
            </a:r>
          </a:p>
          <a:p>
            <a:pPr fontAlgn="base"/>
            <a:r>
              <a:rPr lang="en-US" dirty="0">
                <a:effectLst/>
              </a:rPr>
              <a:t>var </a:t>
            </a:r>
            <a:r>
              <a:rPr lang="en-US" dirty="0" err="1">
                <a:effectLst/>
              </a:rPr>
              <a:t>ivariable</a:t>
            </a:r>
            <a:r>
              <a:rPr lang="en-US" dirty="0">
                <a:effectLst/>
              </a:rPr>
              <a:t> = 10; </a:t>
            </a:r>
          </a:p>
          <a:p>
            <a:pPr fontAlgn="base"/>
            <a:r>
              <a:rPr lang="en-US" dirty="0">
                <a:effectLst/>
              </a:rPr>
              <a:t>In implicitly typed variables, you are not allowed to declare multiple </a:t>
            </a:r>
            <a:r>
              <a:rPr lang="en-US" i="1" dirty="0">
                <a:effectLst/>
              </a:rPr>
              <a:t>var </a:t>
            </a:r>
            <a:r>
              <a:rPr lang="en-US" dirty="0">
                <a:effectLst/>
              </a:rPr>
              <a:t>in a single statement as shown below: var </a:t>
            </a:r>
            <a:r>
              <a:rPr lang="en-US" dirty="0" err="1">
                <a:effectLst/>
              </a:rPr>
              <a:t>ivalue</a:t>
            </a:r>
            <a:r>
              <a:rPr lang="en-US" dirty="0">
                <a:effectLst/>
              </a:rPr>
              <a:t> = 20, a = 30; // invalid</a:t>
            </a:r>
          </a:p>
          <a:p>
            <a:pPr fontAlgn="base"/>
            <a:r>
              <a:rPr lang="en-US" dirty="0">
                <a:effectLst/>
              </a:rPr>
              <a:t>It is not allowed to use </a:t>
            </a:r>
            <a:r>
              <a:rPr lang="en-US" i="1" dirty="0">
                <a:effectLst/>
              </a:rPr>
              <a:t>var </a:t>
            </a:r>
            <a:r>
              <a:rPr lang="en-US" dirty="0">
                <a:effectLst/>
              </a:rPr>
              <a:t>as a field type in class level.</a:t>
            </a:r>
          </a:p>
          <a:p>
            <a:pPr fontAlgn="base"/>
            <a:r>
              <a:rPr lang="en-US" dirty="0">
                <a:effectLst/>
              </a:rPr>
              <a:t>It is allowed to use the expression in </a:t>
            </a:r>
            <a:r>
              <a:rPr lang="en-US" i="1" dirty="0">
                <a:effectLst/>
              </a:rPr>
              <a:t>var </a:t>
            </a:r>
            <a:r>
              <a:rPr lang="en-US" dirty="0" err="1">
                <a:effectLst/>
              </a:rPr>
              <a:t>like:Var</a:t>
            </a:r>
            <a:r>
              <a:rPr lang="en-US" dirty="0">
                <a:effectLst/>
              </a:rPr>
              <a:t> b-=39</a:t>
            </a:r>
          </a:p>
          <a:p>
            <a:pPr fontAlgn="base"/>
            <a:r>
              <a:rPr lang="en-US" dirty="0">
                <a:effectLst/>
              </a:rPr>
              <a:t>In C#, one cannot declare implicitly typed variable without any initialization like: var </a:t>
            </a:r>
            <a:r>
              <a:rPr lang="en-US" dirty="0" err="1">
                <a:effectLst/>
              </a:rPr>
              <a:t>ivalue</a:t>
            </a:r>
            <a:r>
              <a:rPr lang="en-US" dirty="0">
                <a:effectLst/>
              </a:rPr>
              <a:t>; // invalid</a:t>
            </a:r>
          </a:p>
          <a:p>
            <a:pPr fontAlgn="base"/>
            <a:r>
              <a:rPr lang="en-US" dirty="0">
                <a:effectLst/>
              </a:rPr>
              <a:t>It is not allowed to use a null value in implicitly typed variable like: var value = null; // invalid</a:t>
            </a:r>
          </a:p>
          <a:p>
            <a:pPr fontAlgn="base"/>
            <a:r>
              <a:rPr lang="en-US" dirty="0">
                <a:effectLst/>
              </a:rPr>
              <a:t>The initializer cannot contain any object or collection, it may contain a new expression that includes an object or collection initializer like:// Not allowed var data = { 23, 24, 10}; // Allowed var data = new int [] {23, 34, 455, 65}; </a:t>
            </a:r>
          </a:p>
          <a:p>
            <a:r>
              <a:rPr lang="en-US" dirty="0">
                <a:effectLst/>
              </a:rPr>
              <a:t>It is not allowed to initialize implicitly typed variable with different types more than one type like:</a:t>
            </a:r>
            <a:r>
              <a:rPr lang="en-US" sz="1200" b="0" i="0" kern="1200" dirty="0">
                <a:solidFill>
                  <a:schemeClr val="tx1"/>
                </a:solidFill>
                <a:effectLst/>
                <a:latin typeface="+mn-lt"/>
                <a:ea typeface="+mn-ea"/>
                <a:cs typeface="+mn-cs"/>
              </a:rPr>
              <a:t>// It will give error because // the type of the value is different // one is of string type and another // one is of int type var value = "</a:t>
            </a:r>
            <a:r>
              <a:rPr lang="en-US" sz="1200" b="0" i="0" kern="1200" dirty="0" err="1">
                <a:solidFill>
                  <a:schemeClr val="tx1"/>
                </a:solidFill>
                <a:effectLst/>
                <a:latin typeface="+mn-lt"/>
                <a:ea typeface="+mn-ea"/>
                <a:cs typeface="+mn-cs"/>
              </a:rPr>
              <a:t>sd</a:t>
            </a:r>
            <a:r>
              <a:rPr lang="en-US" sz="1200" b="0" i="0" kern="1200" dirty="0">
                <a:solidFill>
                  <a:schemeClr val="tx1"/>
                </a:solidFill>
                <a:effectLst/>
                <a:latin typeface="+mn-lt"/>
                <a:ea typeface="+mn-ea"/>
                <a:cs typeface="+mn-cs"/>
              </a:rPr>
              <a:t>" value = new int[]{1, 2, }; </a:t>
            </a:r>
            <a:br>
              <a:rPr lang="en-US" dirty="0">
                <a:effectLst/>
              </a:rPr>
            </a:br>
            <a:endParaRPr lang="en-US" dirty="0">
              <a:effectLst/>
            </a:endParaRPr>
          </a:p>
          <a:p>
            <a:r>
              <a:rPr lang="en-US" dirty="0">
                <a:effectLst/>
              </a:rPr>
              <a:t>Ex 1 :</a:t>
            </a:r>
          </a:p>
          <a:p>
            <a:r>
              <a:rPr lang="en-US" dirty="0"/>
              <a:t>// C# program to illustrate the </a:t>
            </a:r>
          </a:p>
          <a:p>
            <a:r>
              <a:rPr lang="en-US" dirty="0"/>
              <a:t>// concept of implicitly typed variable </a:t>
            </a:r>
          </a:p>
          <a:p>
            <a:r>
              <a:rPr lang="en-US" dirty="0"/>
              <a:t>using System; </a:t>
            </a:r>
          </a:p>
          <a:p>
            <a:endParaRPr lang="en-US" dirty="0"/>
          </a:p>
          <a:p>
            <a:r>
              <a:rPr lang="en-US" dirty="0"/>
              <a:t>public class GFG { </a:t>
            </a:r>
          </a:p>
          <a:p>
            <a:endParaRPr lang="en-US" dirty="0"/>
          </a:p>
          <a:p>
            <a:r>
              <a:rPr lang="en-US" dirty="0"/>
              <a:t>	// Main method </a:t>
            </a:r>
          </a:p>
          <a:p>
            <a:r>
              <a:rPr lang="en-US" dirty="0"/>
              <a:t>	static public void Main() </a:t>
            </a:r>
          </a:p>
          <a:p>
            <a:r>
              <a:rPr lang="en-US" dirty="0"/>
              <a:t>	{ </a:t>
            </a:r>
          </a:p>
          <a:p>
            <a:endParaRPr lang="en-US" dirty="0"/>
          </a:p>
          <a:p>
            <a:r>
              <a:rPr lang="en-US" dirty="0"/>
              <a:t>		// Declaring and initializing </a:t>
            </a:r>
          </a:p>
          <a:p>
            <a:r>
              <a:rPr lang="en-US" dirty="0"/>
              <a:t>		// implicitly typed variables </a:t>
            </a:r>
          </a:p>
          <a:p>
            <a:r>
              <a:rPr lang="en-US" dirty="0"/>
              <a:t>		var a = 50; </a:t>
            </a:r>
          </a:p>
          <a:p>
            <a:r>
              <a:rPr lang="en-US" dirty="0"/>
              <a:t>		var b = "Welcome! Geeks"; </a:t>
            </a:r>
          </a:p>
          <a:p>
            <a:r>
              <a:rPr lang="en-US" dirty="0"/>
              <a:t>		var c = 340.67d; </a:t>
            </a:r>
          </a:p>
          <a:p>
            <a:r>
              <a:rPr lang="en-US" dirty="0"/>
              <a:t>		var d = false; </a:t>
            </a:r>
          </a:p>
          <a:p>
            <a:endParaRPr lang="en-US" dirty="0"/>
          </a:p>
          <a:p>
            <a:r>
              <a:rPr lang="en-US" dirty="0"/>
              <a:t>		// Display the type of the variables </a:t>
            </a:r>
          </a:p>
          <a:p>
            <a:r>
              <a:rPr lang="en-US" dirty="0"/>
              <a:t>		</a:t>
            </a:r>
            <a:r>
              <a:rPr lang="en-US" dirty="0" err="1"/>
              <a:t>Console.WriteLine</a:t>
            </a:r>
            <a:r>
              <a:rPr lang="en-US" dirty="0"/>
              <a:t>("Type of 'a' is : {0} ", </a:t>
            </a:r>
            <a:r>
              <a:rPr lang="en-US" dirty="0" err="1"/>
              <a:t>a.GetType</a:t>
            </a:r>
            <a:r>
              <a:rPr lang="en-US" dirty="0"/>
              <a:t>()); </a:t>
            </a:r>
          </a:p>
          <a:p>
            <a:endParaRPr lang="en-US" dirty="0"/>
          </a:p>
          <a:p>
            <a:r>
              <a:rPr lang="en-US" dirty="0"/>
              <a:t>		</a:t>
            </a:r>
            <a:r>
              <a:rPr lang="en-US" dirty="0" err="1"/>
              <a:t>Console.WriteLine</a:t>
            </a:r>
            <a:r>
              <a:rPr lang="en-US" dirty="0"/>
              <a:t>("Type of 'b' is : {0} ", </a:t>
            </a:r>
            <a:r>
              <a:rPr lang="en-US" dirty="0" err="1"/>
              <a:t>b.GetType</a:t>
            </a:r>
            <a:r>
              <a:rPr lang="en-US" dirty="0"/>
              <a:t>()); </a:t>
            </a:r>
          </a:p>
          <a:p>
            <a:endParaRPr lang="en-US" dirty="0"/>
          </a:p>
          <a:p>
            <a:r>
              <a:rPr lang="en-US" dirty="0"/>
              <a:t>		</a:t>
            </a:r>
            <a:r>
              <a:rPr lang="en-US" dirty="0" err="1"/>
              <a:t>Console.WriteLine</a:t>
            </a:r>
            <a:r>
              <a:rPr lang="en-US" dirty="0"/>
              <a:t>("Type of 'c' is : {0} ", </a:t>
            </a:r>
            <a:r>
              <a:rPr lang="en-US" dirty="0" err="1"/>
              <a:t>c.GetType</a:t>
            </a:r>
            <a:r>
              <a:rPr lang="en-US" dirty="0"/>
              <a:t>()); </a:t>
            </a:r>
          </a:p>
          <a:p>
            <a:endParaRPr lang="en-US" dirty="0"/>
          </a:p>
          <a:p>
            <a:r>
              <a:rPr lang="en-US" dirty="0"/>
              <a:t>		</a:t>
            </a:r>
            <a:r>
              <a:rPr lang="en-US" dirty="0" err="1"/>
              <a:t>Console.WriteLine</a:t>
            </a:r>
            <a:r>
              <a:rPr lang="en-US" dirty="0"/>
              <a:t>("Type of 'd' is : {0} ", </a:t>
            </a:r>
            <a:r>
              <a:rPr lang="en-US" dirty="0" err="1"/>
              <a:t>d.GetType</a:t>
            </a:r>
            <a:r>
              <a:rPr lang="en-US" dirty="0"/>
              <a:t>()); </a:t>
            </a:r>
          </a:p>
          <a:p>
            <a:r>
              <a:rPr lang="en-US" dirty="0"/>
              <a:t>	} </a:t>
            </a:r>
          </a:p>
          <a:p>
            <a:r>
              <a:rPr lang="en-US" dirty="0"/>
              <a:t>} </a:t>
            </a:r>
          </a:p>
          <a:p>
            <a:r>
              <a:rPr lang="en-US" sz="1200" b="1" i="0" kern="1200" dirty="0" err="1">
                <a:solidFill>
                  <a:schemeClr val="tx1"/>
                </a:solidFill>
                <a:effectLst/>
                <a:latin typeface="+mn-lt"/>
                <a:ea typeface="+mn-ea"/>
                <a:cs typeface="+mn-cs"/>
              </a:rPr>
              <a:t>Output:</a:t>
            </a:r>
            <a:r>
              <a:rPr lang="en-US" dirty="0" err="1"/>
              <a:t>Type</a:t>
            </a:r>
            <a:r>
              <a:rPr lang="en-US" dirty="0"/>
              <a:t> of 'a' is : System.Int32 Type of 'b' is : </a:t>
            </a:r>
            <a:r>
              <a:rPr lang="en-US" dirty="0" err="1"/>
              <a:t>System.String</a:t>
            </a:r>
            <a:r>
              <a:rPr lang="en-US" dirty="0"/>
              <a:t> Type of 'c' is : </a:t>
            </a:r>
            <a:r>
              <a:rPr lang="en-US" dirty="0" err="1"/>
              <a:t>System.Double</a:t>
            </a:r>
            <a:r>
              <a:rPr lang="en-US" dirty="0"/>
              <a:t> Type of 'd' is : </a:t>
            </a:r>
            <a:r>
              <a:rPr lang="en-US" dirty="0" err="1"/>
              <a:t>System.Boolean</a:t>
            </a:r>
            <a:endParaRPr lang="en-US" dirty="0"/>
          </a:p>
          <a:p>
            <a:endParaRPr lang="en-US" dirty="0"/>
          </a:p>
          <a:p>
            <a:r>
              <a:rPr lang="en-US" dirty="0"/>
              <a:t>Ex:2</a:t>
            </a:r>
          </a:p>
          <a:p>
            <a:r>
              <a:rPr lang="en-US" dirty="0"/>
              <a:t>// C# program to illustrate the</a:t>
            </a:r>
          </a:p>
          <a:p>
            <a:r>
              <a:rPr lang="en-US" dirty="0"/>
              <a:t>// use of implicitly typed variable</a:t>
            </a:r>
          </a:p>
          <a:p>
            <a:r>
              <a:rPr lang="en-US" dirty="0"/>
              <a:t>using System;</a:t>
            </a:r>
          </a:p>
          <a:p>
            <a:endParaRPr lang="en-US" dirty="0"/>
          </a:p>
          <a:p>
            <a:r>
              <a:rPr lang="en-US" dirty="0"/>
              <a:t>class GFG {</a:t>
            </a:r>
          </a:p>
          <a:p>
            <a:endParaRPr lang="en-US" dirty="0"/>
          </a:p>
          <a:p>
            <a:r>
              <a:rPr lang="en-US" dirty="0"/>
              <a:t>	// Main method</a:t>
            </a:r>
          </a:p>
          <a:p>
            <a:r>
              <a:rPr lang="en-US" dirty="0"/>
              <a:t>	static public void Main()</a:t>
            </a:r>
          </a:p>
          <a:p>
            <a:r>
              <a:rPr lang="en-US" dirty="0"/>
              <a:t>	{</a:t>
            </a:r>
          </a:p>
          <a:p>
            <a:endParaRPr lang="en-US" dirty="0"/>
          </a:p>
          <a:p>
            <a:r>
              <a:rPr lang="en-US" dirty="0"/>
              <a:t>		// implicitly typed variables</a:t>
            </a:r>
          </a:p>
          <a:p>
            <a:r>
              <a:rPr lang="en-US" dirty="0"/>
              <a:t>		var Base = 13;</a:t>
            </a:r>
          </a:p>
          <a:p>
            <a:r>
              <a:rPr lang="en-US" dirty="0"/>
              <a:t>		var Height = 20;</a:t>
            </a:r>
          </a:p>
          <a:p>
            <a:r>
              <a:rPr lang="en-US" dirty="0"/>
              <a:t>		var Area = (Base * Height) / 2;</a:t>
            </a:r>
          </a:p>
          <a:p>
            <a:endParaRPr lang="en-US" dirty="0"/>
          </a:p>
          <a:p>
            <a:r>
              <a:rPr lang="en-US" dirty="0"/>
              <a:t>		// Display result</a:t>
            </a:r>
          </a:p>
          <a:p>
            <a:r>
              <a:rPr lang="en-US" dirty="0"/>
              <a:t>		</a:t>
            </a:r>
            <a:r>
              <a:rPr lang="en-US" dirty="0" err="1"/>
              <a:t>Console.WriteLine</a:t>
            </a:r>
            <a:r>
              <a:rPr lang="en-US" dirty="0"/>
              <a:t>("Height of triangle is: " + Height</a:t>
            </a:r>
          </a:p>
          <a:p>
            <a:r>
              <a:rPr lang="en-US" dirty="0"/>
              <a:t>					+ "\</a:t>
            </a:r>
            <a:r>
              <a:rPr lang="en-US" dirty="0" err="1"/>
              <a:t>nBase</a:t>
            </a:r>
            <a:r>
              <a:rPr lang="en-US" dirty="0"/>
              <a:t> of the triangle is: " + Base);</a:t>
            </a:r>
          </a:p>
          <a:p>
            <a:endParaRPr lang="en-US" dirty="0"/>
          </a:p>
          <a:p>
            <a:r>
              <a:rPr lang="en-US" dirty="0"/>
              <a:t>		</a:t>
            </a:r>
            <a:r>
              <a:rPr lang="en-US" dirty="0" err="1"/>
              <a:t>Console.Write</a:t>
            </a:r>
            <a:r>
              <a:rPr lang="en-US" dirty="0"/>
              <a:t>("Area of the triangle is: {0}", Area);</a:t>
            </a:r>
          </a:p>
          <a:p>
            <a:r>
              <a:rPr lang="en-US" dirty="0"/>
              <a:t>	}</a:t>
            </a:r>
          </a:p>
          <a:p>
            <a:r>
              <a:rPr lang="en-US" dirty="0"/>
              <a:t>}</a:t>
            </a:r>
          </a:p>
          <a:p>
            <a:endParaRPr lang="en-US" dirty="0"/>
          </a:p>
          <a:p>
            <a:r>
              <a:rPr lang="en-US" sz="1200" b="1" i="0" kern="1200" dirty="0" err="1">
                <a:solidFill>
                  <a:schemeClr val="tx1"/>
                </a:solidFill>
                <a:effectLst/>
                <a:latin typeface="+mn-lt"/>
                <a:ea typeface="+mn-ea"/>
                <a:cs typeface="+mn-cs"/>
              </a:rPr>
              <a:t>Output:</a:t>
            </a:r>
            <a:r>
              <a:rPr lang="en-US" dirty="0" err="1"/>
              <a:t>Height</a:t>
            </a:r>
            <a:r>
              <a:rPr lang="en-US" dirty="0"/>
              <a:t> of triangle is: 20 Base of the triangle is: 13 Area of the triangle is: 130</a:t>
            </a:r>
            <a:br>
              <a:rPr lang="en-US" dirty="0"/>
            </a:br>
            <a:endParaRPr lang="en-US" dirty="0"/>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Implicitly typed local variables can be used as a local variable in a function, in foreach, and for loop, as an anonymous type, in LINQ query expression, in using statement etc.</a:t>
            </a:r>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16</a:t>
            </a:fld>
            <a:endParaRPr lang="en-US"/>
          </a:p>
        </p:txBody>
      </p:sp>
    </p:spTree>
    <p:extLst>
      <p:ext uri="{BB962C8B-B14F-4D97-AF65-F5344CB8AC3E}">
        <p14:creationId xmlns:p14="http://schemas.microsoft.com/office/powerpoint/2010/main" val="1313149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effectLst/>
              </a:rPr>
              <a:t>Important Points:</a:t>
            </a:r>
            <a:endParaRPr lang="en-US" dirty="0">
              <a:effectLst/>
            </a:endParaRPr>
          </a:p>
          <a:p>
            <a:pPr fontAlgn="base"/>
            <a:r>
              <a:rPr lang="en-US" dirty="0">
                <a:effectLst/>
              </a:rPr>
              <a:t>Implicitly typed variables are generally declared using </a:t>
            </a:r>
            <a:r>
              <a:rPr lang="en-US" b="1" dirty="0">
                <a:effectLst/>
              </a:rPr>
              <a:t>var</a:t>
            </a:r>
            <a:r>
              <a:rPr lang="en-US" dirty="0">
                <a:effectLst/>
              </a:rPr>
              <a:t> keyword as shown below:</a:t>
            </a:r>
          </a:p>
          <a:p>
            <a:pPr fontAlgn="base"/>
            <a:r>
              <a:rPr lang="en-US" dirty="0">
                <a:effectLst/>
              </a:rPr>
              <a:t>var </a:t>
            </a:r>
            <a:r>
              <a:rPr lang="en-US" dirty="0" err="1">
                <a:effectLst/>
              </a:rPr>
              <a:t>ivariable</a:t>
            </a:r>
            <a:r>
              <a:rPr lang="en-US" dirty="0">
                <a:effectLst/>
              </a:rPr>
              <a:t> = 10; </a:t>
            </a:r>
          </a:p>
          <a:p>
            <a:pPr fontAlgn="base"/>
            <a:endParaRPr lang="en-US" dirty="0">
              <a:effectLst/>
            </a:endParaRPr>
          </a:p>
          <a:p>
            <a:pPr fontAlgn="base"/>
            <a:r>
              <a:rPr lang="en-US" dirty="0">
                <a:effectLst/>
              </a:rPr>
              <a:t>In implicitly typed variables, you are not allowed to declare multiple </a:t>
            </a:r>
            <a:r>
              <a:rPr lang="en-US" i="1" dirty="0">
                <a:effectLst/>
              </a:rPr>
              <a:t>var </a:t>
            </a:r>
            <a:r>
              <a:rPr lang="en-US" dirty="0">
                <a:effectLst/>
              </a:rPr>
              <a:t>in a single statement as shown below: var </a:t>
            </a:r>
            <a:r>
              <a:rPr lang="en-US" dirty="0" err="1">
                <a:effectLst/>
              </a:rPr>
              <a:t>ivalue</a:t>
            </a:r>
            <a:r>
              <a:rPr lang="en-US" dirty="0">
                <a:effectLst/>
              </a:rPr>
              <a:t> = 20, a = 30; // invalid</a:t>
            </a:r>
          </a:p>
          <a:p>
            <a:pPr fontAlgn="base"/>
            <a:endParaRPr lang="en-US" dirty="0">
              <a:effectLst/>
            </a:endParaRPr>
          </a:p>
          <a:p>
            <a:pPr fontAlgn="base"/>
            <a:r>
              <a:rPr lang="en-US" dirty="0">
                <a:effectLst/>
              </a:rPr>
              <a:t>It is not allowed to use </a:t>
            </a:r>
            <a:r>
              <a:rPr lang="en-US" i="1" dirty="0">
                <a:effectLst/>
              </a:rPr>
              <a:t>var </a:t>
            </a:r>
            <a:r>
              <a:rPr lang="en-US" dirty="0">
                <a:effectLst/>
              </a:rPr>
              <a:t>as a field type in class level.</a:t>
            </a:r>
          </a:p>
          <a:p>
            <a:pPr fontAlgn="base"/>
            <a:endParaRPr lang="en-US" dirty="0">
              <a:effectLst/>
            </a:endParaRPr>
          </a:p>
          <a:p>
            <a:pPr fontAlgn="base"/>
            <a:r>
              <a:rPr lang="en-US" dirty="0">
                <a:effectLst/>
              </a:rPr>
              <a:t>It is allowed to use the expression in </a:t>
            </a:r>
            <a:r>
              <a:rPr lang="en-US" i="1" dirty="0">
                <a:effectLst/>
              </a:rPr>
              <a:t>var </a:t>
            </a:r>
            <a:r>
              <a:rPr lang="en-US" dirty="0" err="1">
                <a:effectLst/>
              </a:rPr>
              <a:t>like:Var</a:t>
            </a:r>
            <a:r>
              <a:rPr lang="en-US" dirty="0">
                <a:effectLst/>
              </a:rPr>
              <a:t> b-=39</a:t>
            </a:r>
          </a:p>
          <a:p>
            <a:pPr fontAlgn="base"/>
            <a:endParaRPr lang="en-US" dirty="0">
              <a:effectLst/>
            </a:endParaRPr>
          </a:p>
          <a:p>
            <a:pPr fontAlgn="base"/>
            <a:r>
              <a:rPr lang="en-US" dirty="0">
                <a:effectLst/>
              </a:rPr>
              <a:t>In C#, one cannot declare implicitly typed variable without any initialization like: var </a:t>
            </a:r>
            <a:r>
              <a:rPr lang="en-US" dirty="0" err="1">
                <a:effectLst/>
              </a:rPr>
              <a:t>ivalue</a:t>
            </a:r>
            <a:r>
              <a:rPr lang="en-US" dirty="0">
                <a:effectLst/>
              </a:rPr>
              <a:t>; // invalid</a:t>
            </a:r>
          </a:p>
          <a:p>
            <a:pPr fontAlgn="base"/>
            <a:endParaRPr lang="en-US" dirty="0">
              <a:effectLst/>
            </a:endParaRPr>
          </a:p>
          <a:p>
            <a:pPr fontAlgn="base"/>
            <a:r>
              <a:rPr lang="en-US" dirty="0">
                <a:effectLst/>
              </a:rPr>
              <a:t>It is not allowed to use a null value in implicitly typed variable like: var value = null; // invalid</a:t>
            </a:r>
          </a:p>
          <a:p>
            <a:pPr fontAlgn="base"/>
            <a:endParaRPr lang="en-US" dirty="0">
              <a:effectLst/>
            </a:endParaRPr>
          </a:p>
          <a:p>
            <a:pPr fontAlgn="base"/>
            <a:r>
              <a:rPr lang="en-US" dirty="0">
                <a:effectLst/>
              </a:rPr>
              <a:t>The initializer cannot contain any object or collection, it may contain a new expression that includes an object or collection initializer like:// Not allowed var data = { 23, 24, 10}; // Allowed var data = new int [] {23, 34, 455, 65}; </a:t>
            </a:r>
          </a:p>
          <a:p>
            <a:pPr fontAlgn="base"/>
            <a:endParaRPr lang="en-US" dirty="0">
              <a:effectLst/>
            </a:endParaRPr>
          </a:p>
          <a:p>
            <a:r>
              <a:rPr lang="en-US" dirty="0">
                <a:effectLst/>
              </a:rPr>
              <a:t>It is not allowed to initialize implicitly typed variable with different types more than one type like:</a:t>
            </a:r>
            <a:r>
              <a:rPr lang="en-US" sz="1200" b="0" i="0" kern="1200" dirty="0">
                <a:solidFill>
                  <a:schemeClr val="tx1"/>
                </a:solidFill>
                <a:effectLst/>
                <a:latin typeface="+mn-lt"/>
                <a:ea typeface="+mn-ea"/>
                <a:cs typeface="+mn-cs"/>
              </a:rPr>
              <a:t>// It will give error because // the type of the value is different // one is of string type and another // one is of int type var value = "</a:t>
            </a:r>
            <a:r>
              <a:rPr lang="en-US" sz="1200" b="0" i="0" kern="1200" dirty="0" err="1">
                <a:solidFill>
                  <a:schemeClr val="tx1"/>
                </a:solidFill>
                <a:effectLst/>
                <a:latin typeface="+mn-lt"/>
                <a:ea typeface="+mn-ea"/>
                <a:cs typeface="+mn-cs"/>
              </a:rPr>
              <a:t>sd</a:t>
            </a:r>
            <a:r>
              <a:rPr lang="en-US" sz="1200" b="0" i="0" kern="1200" dirty="0">
                <a:solidFill>
                  <a:schemeClr val="tx1"/>
                </a:solidFill>
                <a:effectLst/>
                <a:latin typeface="+mn-lt"/>
                <a:ea typeface="+mn-ea"/>
                <a:cs typeface="+mn-cs"/>
              </a:rPr>
              <a:t>" value = new int[]{1, 2, }; </a:t>
            </a:r>
            <a:br>
              <a:rPr lang="en-US" dirty="0">
                <a:effectLst/>
              </a:rPr>
            </a:br>
            <a:endParaRPr lang="en-US" dirty="0">
              <a:effectLst/>
            </a:endParaRPr>
          </a:p>
          <a:p>
            <a:r>
              <a:rPr lang="en-US" dirty="0">
                <a:effectLst/>
              </a:rPr>
              <a:t>Ex 1 :</a:t>
            </a:r>
          </a:p>
          <a:p>
            <a:r>
              <a:rPr lang="en-US" dirty="0"/>
              <a:t>// C# program to illustrate the </a:t>
            </a:r>
          </a:p>
          <a:p>
            <a:r>
              <a:rPr lang="en-US" dirty="0"/>
              <a:t>// concept of implicitly typed variable </a:t>
            </a:r>
          </a:p>
          <a:p>
            <a:r>
              <a:rPr lang="en-US" dirty="0"/>
              <a:t>using System; </a:t>
            </a:r>
          </a:p>
          <a:p>
            <a:endParaRPr lang="en-US" dirty="0"/>
          </a:p>
          <a:p>
            <a:r>
              <a:rPr lang="en-US" dirty="0"/>
              <a:t>public class GFG { </a:t>
            </a:r>
          </a:p>
          <a:p>
            <a:endParaRPr lang="en-US" dirty="0"/>
          </a:p>
          <a:p>
            <a:r>
              <a:rPr lang="en-US" dirty="0"/>
              <a:t>	// Main method </a:t>
            </a:r>
          </a:p>
          <a:p>
            <a:r>
              <a:rPr lang="en-US" dirty="0"/>
              <a:t>	static public void Main() </a:t>
            </a:r>
          </a:p>
          <a:p>
            <a:r>
              <a:rPr lang="en-US" dirty="0"/>
              <a:t>	{ </a:t>
            </a:r>
          </a:p>
          <a:p>
            <a:endParaRPr lang="en-US" dirty="0"/>
          </a:p>
          <a:p>
            <a:r>
              <a:rPr lang="en-US" dirty="0"/>
              <a:t>		// Declaring and initializing </a:t>
            </a:r>
          </a:p>
          <a:p>
            <a:r>
              <a:rPr lang="en-US" dirty="0"/>
              <a:t>		// implicitly typed variables </a:t>
            </a:r>
          </a:p>
          <a:p>
            <a:r>
              <a:rPr lang="en-US" dirty="0"/>
              <a:t>		var a = 50; </a:t>
            </a:r>
          </a:p>
          <a:p>
            <a:r>
              <a:rPr lang="en-US" dirty="0"/>
              <a:t>		var b = "Welcome! Geeks"; </a:t>
            </a:r>
          </a:p>
          <a:p>
            <a:r>
              <a:rPr lang="en-US" dirty="0"/>
              <a:t>		var c = 340.67d; </a:t>
            </a:r>
          </a:p>
          <a:p>
            <a:r>
              <a:rPr lang="en-US" dirty="0"/>
              <a:t>		var d = false; </a:t>
            </a:r>
          </a:p>
          <a:p>
            <a:endParaRPr lang="en-US" dirty="0"/>
          </a:p>
          <a:p>
            <a:r>
              <a:rPr lang="en-US" dirty="0"/>
              <a:t>		// Display the type of the variables </a:t>
            </a:r>
          </a:p>
          <a:p>
            <a:r>
              <a:rPr lang="en-US" dirty="0"/>
              <a:t>		</a:t>
            </a:r>
            <a:r>
              <a:rPr lang="en-US" dirty="0" err="1"/>
              <a:t>Console.WriteLine</a:t>
            </a:r>
            <a:r>
              <a:rPr lang="en-US" dirty="0"/>
              <a:t>("Type of 'a' is : {0} ", </a:t>
            </a:r>
            <a:r>
              <a:rPr lang="en-US" dirty="0" err="1"/>
              <a:t>a.GetType</a:t>
            </a:r>
            <a:r>
              <a:rPr lang="en-US" dirty="0"/>
              <a:t>()); </a:t>
            </a:r>
          </a:p>
          <a:p>
            <a:endParaRPr lang="en-US" dirty="0"/>
          </a:p>
          <a:p>
            <a:r>
              <a:rPr lang="en-US" dirty="0"/>
              <a:t>		</a:t>
            </a:r>
            <a:r>
              <a:rPr lang="en-US" dirty="0" err="1"/>
              <a:t>Console.WriteLine</a:t>
            </a:r>
            <a:r>
              <a:rPr lang="en-US" dirty="0"/>
              <a:t>("Type of 'b' is : {0} ", </a:t>
            </a:r>
            <a:r>
              <a:rPr lang="en-US" dirty="0" err="1"/>
              <a:t>b.GetType</a:t>
            </a:r>
            <a:r>
              <a:rPr lang="en-US" dirty="0"/>
              <a:t>()); </a:t>
            </a:r>
          </a:p>
          <a:p>
            <a:endParaRPr lang="en-US" dirty="0"/>
          </a:p>
          <a:p>
            <a:r>
              <a:rPr lang="en-US" dirty="0"/>
              <a:t>		</a:t>
            </a:r>
            <a:r>
              <a:rPr lang="en-US" dirty="0" err="1"/>
              <a:t>Console.WriteLine</a:t>
            </a:r>
            <a:r>
              <a:rPr lang="en-US" dirty="0"/>
              <a:t>("Type of 'c' is : {0} ", </a:t>
            </a:r>
            <a:r>
              <a:rPr lang="en-US" dirty="0" err="1"/>
              <a:t>c.GetType</a:t>
            </a:r>
            <a:r>
              <a:rPr lang="en-US" dirty="0"/>
              <a:t>()); </a:t>
            </a:r>
          </a:p>
          <a:p>
            <a:endParaRPr lang="en-US" dirty="0"/>
          </a:p>
          <a:p>
            <a:r>
              <a:rPr lang="en-US" dirty="0"/>
              <a:t>		</a:t>
            </a:r>
            <a:r>
              <a:rPr lang="en-US" dirty="0" err="1"/>
              <a:t>Console.WriteLine</a:t>
            </a:r>
            <a:r>
              <a:rPr lang="en-US" dirty="0"/>
              <a:t>("Type of 'd' is : {0} ", </a:t>
            </a:r>
            <a:r>
              <a:rPr lang="en-US" dirty="0" err="1"/>
              <a:t>d.GetType</a:t>
            </a:r>
            <a:r>
              <a:rPr lang="en-US" dirty="0"/>
              <a:t>()); </a:t>
            </a:r>
          </a:p>
          <a:p>
            <a:r>
              <a:rPr lang="en-US" dirty="0"/>
              <a:t>	} </a:t>
            </a:r>
          </a:p>
          <a:p>
            <a:r>
              <a:rPr lang="en-US" dirty="0"/>
              <a:t>} </a:t>
            </a:r>
          </a:p>
          <a:p>
            <a:r>
              <a:rPr lang="en-US" sz="1200" b="1" i="0" kern="1200" dirty="0" err="1">
                <a:solidFill>
                  <a:schemeClr val="tx1"/>
                </a:solidFill>
                <a:effectLst/>
                <a:latin typeface="+mn-lt"/>
                <a:ea typeface="+mn-ea"/>
                <a:cs typeface="+mn-cs"/>
              </a:rPr>
              <a:t>Output:</a:t>
            </a:r>
            <a:r>
              <a:rPr lang="en-US" dirty="0" err="1"/>
              <a:t>Type</a:t>
            </a:r>
            <a:r>
              <a:rPr lang="en-US" dirty="0"/>
              <a:t> of 'a' is : System.Int32 Type of 'b' is : </a:t>
            </a:r>
            <a:r>
              <a:rPr lang="en-US" dirty="0" err="1"/>
              <a:t>System.String</a:t>
            </a:r>
            <a:r>
              <a:rPr lang="en-US" dirty="0"/>
              <a:t> Type of 'c' is : </a:t>
            </a:r>
            <a:r>
              <a:rPr lang="en-US" dirty="0" err="1"/>
              <a:t>System.Double</a:t>
            </a:r>
            <a:r>
              <a:rPr lang="en-US" dirty="0"/>
              <a:t> Type of 'd' is : </a:t>
            </a:r>
            <a:r>
              <a:rPr lang="en-US" dirty="0" err="1"/>
              <a:t>System.Boolean</a:t>
            </a:r>
            <a:endParaRPr lang="en-US" dirty="0"/>
          </a:p>
          <a:p>
            <a:endParaRPr lang="en-US" dirty="0"/>
          </a:p>
          <a:p>
            <a:r>
              <a:rPr lang="en-US" dirty="0"/>
              <a:t>Ex:2</a:t>
            </a:r>
          </a:p>
          <a:p>
            <a:r>
              <a:rPr lang="en-US" dirty="0"/>
              <a:t>// C# program to illustrate the</a:t>
            </a:r>
          </a:p>
          <a:p>
            <a:r>
              <a:rPr lang="en-US" dirty="0"/>
              <a:t>// use of implicitly typed variable</a:t>
            </a:r>
          </a:p>
          <a:p>
            <a:r>
              <a:rPr lang="en-US" dirty="0"/>
              <a:t>using System;</a:t>
            </a:r>
          </a:p>
          <a:p>
            <a:endParaRPr lang="en-US" dirty="0"/>
          </a:p>
          <a:p>
            <a:r>
              <a:rPr lang="en-US" dirty="0"/>
              <a:t>class GFG {</a:t>
            </a:r>
          </a:p>
          <a:p>
            <a:endParaRPr lang="en-US" dirty="0"/>
          </a:p>
          <a:p>
            <a:r>
              <a:rPr lang="en-US" dirty="0"/>
              <a:t>	// Main method</a:t>
            </a:r>
          </a:p>
          <a:p>
            <a:r>
              <a:rPr lang="en-US" dirty="0"/>
              <a:t>	static public void Main()</a:t>
            </a:r>
          </a:p>
          <a:p>
            <a:r>
              <a:rPr lang="en-US" dirty="0"/>
              <a:t>	{</a:t>
            </a:r>
          </a:p>
          <a:p>
            <a:endParaRPr lang="en-US" dirty="0"/>
          </a:p>
          <a:p>
            <a:r>
              <a:rPr lang="en-US" dirty="0"/>
              <a:t>		// implicitly typed variables</a:t>
            </a:r>
          </a:p>
          <a:p>
            <a:r>
              <a:rPr lang="en-US" dirty="0"/>
              <a:t>		var Base = 13;</a:t>
            </a:r>
          </a:p>
          <a:p>
            <a:r>
              <a:rPr lang="en-US" dirty="0"/>
              <a:t>		var Height = 20;</a:t>
            </a:r>
          </a:p>
          <a:p>
            <a:r>
              <a:rPr lang="en-US" dirty="0"/>
              <a:t>		var Area = (Base * Height) / 2;</a:t>
            </a:r>
          </a:p>
          <a:p>
            <a:endParaRPr lang="en-US" dirty="0"/>
          </a:p>
          <a:p>
            <a:r>
              <a:rPr lang="en-US" dirty="0"/>
              <a:t>		// Display result</a:t>
            </a:r>
          </a:p>
          <a:p>
            <a:r>
              <a:rPr lang="en-US" dirty="0"/>
              <a:t>		</a:t>
            </a:r>
            <a:r>
              <a:rPr lang="en-US" dirty="0" err="1"/>
              <a:t>Console.WriteLine</a:t>
            </a:r>
            <a:r>
              <a:rPr lang="en-US" dirty="0"/>
              <a:t>("Height of triangle is: " + Height</a:t>
            </a:r>
          </a:p>
          <a:p>
            <a:r>
              <a:rPr lang="en-US" dirty="0"/>
              <a:t>					+ "\</a:t>
            </a:r>
            <a:r>
              <a:rPr lang="en-US" dirty="0" err="1"/>
              <a:t>nBase</a:t>
            </a:r>
            <a:r>
              <a:rPr lang="en-US" dirty="0"/>
              <a:t> of the triangle is: " + Base);</a:t>
            </a:r>
          </a:p>
          <a:p>
            <a:endParaRPr lang="en-US" dirty="0"/>
          </a:p>
          <a:p>
            <a:r>
              <a:rPr lang="en-US" dirty="0"/>
              <a:t>		</a:t>
            </a:r>
            <a:r>
              <a:rPr lang="en-US" dirty="0" err="1"/>
              <a:t>Console.Write</a:t>
            </a:r>
            <a:r>
              <a:rPr lang="en-US" dirty="0"/>
              <a:t>("Area of the triangle is: {0}", Area);</a:t>
            </a:r>
          </a:p>
          <a:p>
            <a:r>
              <a:rPr lang="en-US" dirty="0"/>
              <a:t>	}</a:t>
            </a:r>
          </a:p>
          <a:p>
            <a:r>
              <a:rPr lang="en-US" dirty="0"/>
              <a:t>}</a:t>
            </a:r>
          </a:p>
          <a:p>
            <a:endParaRPr lang="en-US" dirty="0"/>
          </a:p>
          <a:p>
            <a:r>
              <a:rPr lang="en-US" sz="1200" b="1" i="0" kern="1200" dirty="0" err="1">
                <a:solidFill>
                  <a:schemeClr val="tx1"/>
                </a:solidFill>
                <a:effectLst/>
                <a:latin typeface="+mn-lt"/>
                <a:ea typeface="+mn-ea"/>
                <a:cs typeface="+mn-cs"/>
              </a:rPr>
              <a:t>Output:</a:t>
            </a:r>
            <a:r>
              <a:rPr lang="en-US" dirty="0" err="1"/>
              <a:t>Height</a:t>
            </a:r>
            <a:r>
              <a:rPr lang="en-US" dirty="0"/>
              <a:t> of triangle is: 20 Base of the triangle is: 13 Area of the triangle is: 130</a:t>
            </a:r>
            <a:br>
              <a:rPr lang="en-US" dirty="0"/>
            </a:br>
            <a:endParaRPr lang="en-US" dirty="0"/>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Implicitly typed local variables can be used as a local variable in a function, in foreach, and for loop, as an anonymous type, in LINQ query expression, in using statement etc.</a:t>
            </a:r>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17</a:t>
            </a:fld>
            <a:endParaRPr lang="en-US"/>
          </a:p>
        </p:txBody>
      </p:sp>
    </p:spTree>
    <p:extLst>
      <p:ext uri="{BB962C8B-B14F-4D97-AF65-F5344CB8AC3E}">
        <p14:creationId xmlns:p14="http://schemas.microsoft.com/office/powerpoint/2010/main" val="2635452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C# 4.0, a new type is introduced that is known as a dynamic type. It is used to avoid the compile-time type checking. The compiler does not check the type of the dynamic type variable at compile time, instead of this, the compiler gets the type at the run time. The dynamic type variable is created using dynamic keyword.</a:t>
            </a: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pPr fontAlgn="base"/>
            <a:r>
              <a:rPr lang="en-US" dirty="0"/>
              <a:t>dynamic value = 123;</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18</a:t>
            </a:fld>
            <a:endParaRPr lang="en-US"/>
          </a:p>
        </p:txBody>
      </p:sp>
    </p:spTree>
    <p:extLst>
      <p:ext uri="{BB962C8B-B14F-4D97-AF65-F5344CB8AC3E}">
        <p14:creationId xmlns:p14="http://schemas.microsoft.com/office/powerpoint/2010/main" val="241086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Important Points: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most of the cases, the dynamic type behaves like object types.</a:t>
            </a:r>
          </a:p>
          <a:p>
            <a:pPr fontAlgn="base"/>
            <a:r>
              <a:rPr lang="en-US" sz="1200" b="0" i="0" kern="1200" dirty="0">
                <a:solidFill>
                  <a:schemeClr val="tx1"/>
                </a:solidFill>
                <a:effectLst/>
                <a:latin typeface="+mn-lt"/>
                <a:ea typeface="+mn-ea"/>
                <a:cs typeface="+mn-cs"/>
              </a:rPr>
              <a:t>You can get the actual type of the dynamic variable at runtime by using </a:t>
            </a:r>
            <a:r>
              <a:rPr lang="en-US" sz="1200" b="0" i="1" kern="1200" dirty="0" err="1">
                <a:solidFill>
                  <a:schemeClr val="tx1"/>
                </a:solidFill>
                <a:effectLst/>
                <a:latin typeface="+mn-lt"/>
                <a:ea typeface="+mn-ea"/>
                <a:cs typeface="+mn-cs"/>
              </a:rPr>
              <a:t>GetType</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method. The dynamic type changes its type at the run time based on the value present on the right-hand side. As shown in the below example.</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endParaRPr lang="en-US" dirty="0"/>
          </a:p>
          <a:p>
            <a:r>
              <a:rPr lang="en-US" dirty="0"/>
              <a:t>// C# program to illustrate how to get the</a:t>
            </a:r>
          </a:p>
          <a:p>
            <a:r>
              <a:rPr lang="en-US" dirty="0"/>
              <a:t>// actual type of the dynamic type variable</a:t>
            </a:r>
          </a:p>
          <a:p>
            <a:r>
              <a:rPr lang="en-US" dirty="0"/>
              <a:t>using System;</a:t>
            </a:r>
          </a:p>
          <a:p>
            <a:endParaRPr lang="en-US" dirty="0"/>
          </a:p>
          <a:p>
            <a:r>
              <a:rPr lang="en-US" dirty="0"/>
              <a:t>class GFG {</a:t>
            </a:r>
          </a:p>
          <a:p>
            <a:endParaRPr lang="en-US" dirty="0"/>
          </a:p>
          <a:p>
            <a:r>
              <a:rPr lang="en-US" dirty="0"/>
              <a:t>	// Main Method</a:t>
            </a:r>
          </a:p>
          <a:p>
            <a:r>
              <a:rPr lang="en-US" dirty="0"/>
              <a:t>	static public void Main()</a:t>
            </a:r>
          </a:p>
          <a:p>
            <a:r>
              <a:rPr lang="en-US" dirty="0"/>
              <a:t>	{</a:t>
            </a:r>
          </a:p>
          <a:p>
            <a:endParaRPr lang="en-US" dirty="0"/>
          </a:p>
          <a:p>
            <a:r>
              <a:rPr lang="en-US" dirty="0"/>
              <a:t>		// Dynamic variables</a:t>
            </a:r>
          </a:p>
          <a:p>
            <a:r>
              <a:rPr lang="en-US" dirty="0"/>
              <a:t>		dynamic value1 = "</a:t>
            </a:r>
            <a:r>
              <a:rPr lang="en-US" dirty="0" err="1"/>
              <a:t>GeeksforGeeks</a:t>
            </a:r>
            <a:r>
              <a:rPr lang="en-US" dirty="0"/>
              <a:t>";</a:t>
            </a:r>
          </a:p>
          <a:p>
            <a:r>
              <a:rPr lang="en-US" dirty="0"/>
              <a:t>		dynamic value2 = 123234;</a:t>
            </a:r>
          </a:p>
          <a:p>
            <a:r>
              <a:rPr lang="en-US" dirty="0"/>
              <a:t>		dynamic value3 = 2132.55;</a:t>
            </a:r>
          </a:p>
          <a:p>
            <a:r>
              <a:rPr lang="en-US" dirty="0"/>
              <a:t>		dynamic value4 = false;</a:t>
            </a:r>
          </a:p>
          <a:p>
            <a:endParaRPr lang="en-US" dirty="0"/>
          </a:p>
          <a:p>
            <a:r>
              <a:rPr lang="en-US" dirty="0"/>
              <a:t>		// Get the actual type of</a:t>
            </a:r>
          </a:p>
          <a:p>
            <a:r>
              <a:rPr lang="en-US" dirty="0"/>
              <a:t>		// dynamic variables</a:t>
            </a:r>
          </a:p>
          <a:p>
            <a:r>
              <a:rPr lang="en-US" dirty="0"/>
              <a:t>		// Using </a:t>
            </a:r>
            <a:r>
              <a:rPr lang="en-US" dirty="0" err="1"/>
              <a:t>GetType</a:t>
            </a:r>
            <a:r>
              <a:rPr lang="en-US" dirty="0"/>
              <a:t>() method</a:t>
            </a:r>
          </a:p>
          <a:p>
            <a:r>
              <a:rPr lang="en-US" dirty="0"/>
              <a:t>		</a:t>
            </a:r>
            <a:r>
              <a:rPr lang="en-US" dirty="0" err="1"/>
              <a:t>Console.WriteLine</a:t>
            </a:r>
            <a:r>
              <a:rPr lang="en-US" dirty="0"/>
              <a:t>("Get the actual type of value1: {0}",</a:t>
            </a:r>
          </a:p>
          <a:p>
            <a:r>
              <a:rPr lang="en-US" dirty="0"/>
              <a:t>								value1.GetType().</a:t>
            </a:r>
            <a:r>
              <a:rPr lang="en-US" dirty="0" err="1"/>
              <a:t>ToString</a:t>
            </a:r>
            <a:r>
              <a:rPr lang="en-US" dirty="0"/>
              <a:t>());</a:t>
            </a:r>
          </a:p>
          <a:p>
            <a:endParaRPr lang="en-US" dirty="0"/>
          </a:p>
          <a:p>
            <a:r>
              <a:rPr lang="en-US" dirty="0"/>
              <a:t>		</a:t>
            </a:r>
            <a:r>
              <a:rPr lang="en-US" dirty="0" err="1"/>
              <a:t>Console.WriteLine</a:t>
            </a:r>
            <a:r>
              <a:rPr lang="en-US" dirty="0"/>
              <a:t>("Get the actual type of value2: {0}",</a:t>
            </a:r>
          </a:p>
          <a:p>
            <a:r>
              <a:rPr lang="en-US" dirty="0"/>
              <a:t>								value2.GetType().</a:t>
            </a:r>
            <a:r>
              <a:rPr lang="en-US" dirty="0" err="1"/>
              <a:t>ToString</a:t>
            </a:r>
            <a:r>
              <a:rPr lang="en-US" dirty="0"/>
              <a:t>());</a:t>
            </a:r>
          </a:p>
          <a:p>
            <a:endParaRPr lang="en-US" dirty="0"/>
          </a:p>
          <a:p>
            <a:r>
              <a:rPr lang="en-US" dirty="0"/>
              <a:t>		</a:t>
            </a:r>
            <a:r>
              <a:rPr lang="en-US" dirty="0" err="1"/>
              <a:t>Console.WriteLine</a:t>
            </a:r>
            <a:r>
              <a:rPr lang="en-US" dirty="0"/>
              <a:t>("Get the actual type of value3: {0}",</a:t>
            </a:r>
          </a:p>
          <a:p>
            <a:r>
              <a:rPr lang="en-US" dirty="0"/>
              <a:t>								value3.GetType().</a:t>
            </a:r>
            <a:r>
              <a:rPr lang="en-US" dirty="0" err="1"/>
              <a:t>ToString</a:t>
            </a:r>
            <a:r>
              <a:rPr lang="en-US" dirty="0"/>
              <a:t>());</a:t>
            </a:r>
          </a:p>
          <a:p>
            <a:endParaRPr lang="en-US" dirty="0"/>
          </a:p>
          <a:p>
            <a:r>
              <a:rPr lang="en-US" dirty="0"/>
              <a:t>		</a:t>
            </a:r>
            <a:r>
              <a:rPr lang="en-US" dirty="0" err="1"/>
              <a:t>Console.WriteLine</a:t>
            </a:r>
            <a:r>
              <a:rPr lang="en-US" dirty="0"/>
              <a:t>("Get the actual type of value4: {0}",</a:t>
            </a:r>
          </a:p>
          <a:p>
            <a:r>
              <a:rPr lang="en-US" dirty="0"/>
              <a:t>								value4.GetType().</a:t>
            </a:r>
            <a:r>
              <a:rPr lang="en-US" dirty="0" err="1"/>
              <a:t>ToString</a:t>
            </a:r>
            <a:r>
              <a:rPr lang="en-US" dirty="0"/>
              <a:t>());</a:t>
            </a:r>
          </a:p>
          <a:p>
            <a:r>
              <a:rPr lang="en-US" dirty="0"/>
              <a:t>	}</a:t>
            </a:r>
          </a:p>
          <a:p>
            <a:r>
              <a:rPr lang="en-US" dirty="0"/>
              <a:t>}</a:t>
            </a:r>
          </a:p>
          <a:p>
            <a:endParaRPr lang="en-US" dirty="0"/>
          </a:p>
          <a:p>
            <a:endParaRPr lang="en-US" dirty="0"/>
          </a:p>
          <a:p>
            <a:endParaRPr lang="en-US" dirty="0"/>
          </a:p>
          <a:p>
            <a:r>
              <a:rPr lang="en-US" dirty="0"/>
              <a:t>Output </a:t>
            </a:r>
          </a:p>
          <a:p>
            <a:endParaRPr lang="en-US" dirty="0"/>
          </a:p>
          <a:p>
            <a:r>
              <a:rPr lang="en-US" dirty="0"/>
              <a:t>Get the actual type of value1: </a:t>
            </a:r>
            <a:r>
              <a:rPr lang="en-US" dirty="0" err="1"/>
              <a:t>System.String</a:t>
            </a:r>
            <a:endParaRPr lang="en-US" dirty="0"/>
          </a:p>
          <a:p>
            <a:r>
              <a:rPr lang="en-US" dirty="0"/>
              <a:t> Get the actual type of value2: System.Int32 </a:t>
            </a:r>
          </a:p>
          <a:p>
            <a:r>
              <a:rPr lang="en-US" dirty="0"/>
              <a:t>Get the actual type of value3: </a:t>
            </a:r>
            <a:r>
              <a:rPr lang="en-US" dirty="0" err="1"/>
              <a:t>System.Double</a:t>
            </a:r>
            <a:r>
              <a:rPr lang="en-US" dirty="0"/>
              <a:t> </a:t>
            </a:r>
          </a:p>
          <a:p>
            <a:r>
              <a:rPr lang="en-US" dirty="0"/>
              <a:t>Get the actual type of value4: </a:t>
            </a:r>
            <a:r>
              <a:rPr lang="en-US" dirty="0" err="1"/>
              <a:t>System.Boolean</a:t>
            </a:r>
            <a:endParaRPr lang="en-US" dirty="0"/>
          </a:p>
          <a:p>
            <a:endParaRPr lang="en-US" dirty="0"/>
          </a:p>
          <a:p>
            <a:pPr fontAlgn="base"/>
            <a:r>
              <a:rPr lang="en-US" sz="1200" b="0" i="0" kern="1200" dirty="0">
                <a:solidFill>
                  <a:schemeClr val="tx1"/>
                </a:solidFill>
                <a:effectLst/>
                <a:latin typeface="+mn-lt"/>
                <a:ea typeface="+mn-ea"/>
                <a:cs typeface="+mn-cs"/>
              </a:rPr>
              <a:t>When you assign a class object to the dynamic type, then the compiler does not check for the right method and property name of the dynamic type which holds the custom class object.</a:t>
            </a:r>
          </a:p>
          <a:p>
            <a:pPr fontAlgn="base"/>
            <a:r>
              <a:rPr lang="en-US" sz="1200" b="0" i="0" kern="1200" dirty="0">
                <a:solidFill>
                  <a:schemeClr val="tx1"/>
                </a:solidFill>
                <a:effectLst/>
                <a:latin typeface="+mn-lt"/>
                <a:ea typeface="+mn-ea"/>
                <a:cs typeface="+mn-cs"/>
              </a:rPr>
              <a:t>You can also pass a dynamic type parameter in the method so that the method can accept any type of parameter at run time. As shown in the below example.</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p>
          <a:p>
            <a:pPr fontAlgn="base"/>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how to pass</a:t>
            </a:r>
          </a:p>
          <a:p>
            <a:pPr fontAlgn="base"/>
            <a:r>
              <a:rPr lang="en-US" sz="1200" b="0" i="0" kern="1200" dirty="0">
                <a:solidFill>
                  <a:schemeClr val="tx1"/>
                </a:solidFill>
                <a:effectLst/>
                <a:latin typeface="+mn-lt"/>
                <a:ea typeface="+mn-ea"/>
                <a:cs typeface="+mn-cs"/>
              </a:rPr>
              <a:t>// dynamic type parameters in the method</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Method which contains dynamic parameters</a:t>
            </a:r>
          </a:p>
          <a:p>
            <a:pPr fontAlgn="base"/>
            <a:r>
              <a:rPr lang="en-US" sz="1200" b="0" i="0" kern="1200" dirty="0">
                <a:solidFill>
                  <a:schemeClr val="tx1"/>
                </a:solidFill>
                <a:effectLst/>
                <a:latin typeface="+mn-lt"/>
                <a:ea typeface="+mn-ea"/>
                <a:cs typeface="+mn-cs"/>
              </a:rPr>
              <a:t>	public static void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(dynamic s1, dynamic s2)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(s1 + s2);</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public void Main()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Calling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 method</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("G", "G");</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("Geeks", "</a:t>
            </a:r>
            <a:r>
              <a:rPr lang="en-US" sz="1200" b="0" i="0" kern="1200" dirty="0" err="1">
                <a:solidFill>
                  <a:schemeClr val="tx1"/>
                </a:solidFill>
                <a:effectLst/>
                <a:latin typeface="+mn-lt"/>
                <a:ea typeface="+mn-ea"/>
                <a:cs typeface="+mn-cs"/>
              </a:rPr>
              <a:t>forGeeks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("Cat", "Dog");</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("Hello", 1232);</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addstr</a:t>
            </a:r>
            <a:r>
              <a:rPr lang="en-US" sz="1200" b="0" i="0" kern="1200" dirty="0">
                <a:solidFill>
                  <a:schemeClr val="tx1"/>
                </a:solidFill>
                <a:effectLst/>
                <a:latin typeface="+mn-lt"/>
                <a:ea typeface="+mn-ea"/>
                <a:cs typeface="+mn-cs"/>
              </a:rPr>
              <a:t>(12, 30);</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GG </a:t>
            </a:r>
          </a:p>
          <a:p>
            <a:r>
              <a:rPr lang="en-US" dirty="0" err="1"/>
              <a:t>GeeksforGeeks</a:t>
            </a:r>
            <a:r>
              <a:rPr lang="en-US" dirty="0"/>
              <a:t> </a:t>
            </a:r>
          </a:p>
          <a:p>
            <a:r>
              <a:rPr lang="en-US" dirty="0" err="1"/>
              <a:t>CatDog</a:t>
            </a:r>
            <a:r>
              <a:rPr lang="en-US" dirty="0"/>
              <a:t> </a:t>
            </a:r>
          </a:p>
          <a:p>
            <a:r>
              <a:rPr lang="en-US" dirty="0"/>
              <a:t>Hello</a:t>
            </a:r>
          </a:p>
          <a:p>
            <a:r>
              <a:rPr lang="en-US" dirty="0"/>
              <a:t>1232 </a:t>
            </a:r>
          </a:p>
          <a:p>
            <a:r>
              <a:rPr lang="en-US" dirty="0"/>
              <a:t>42</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compiler will throw an exception at runtime if the methods and the properties are not compatible.</a:t>
            </a:r>
          </a:p>
          <a:p>
            <a:pPr fontAlgn="base"/>
            <a:r>
              <a:rPr lang="en-US" sz="1200" b="0" i="0" kern="1200" dirty="0">
                <a:solidFill>
                  <a:schemeClr val="tx1"/>
                </a:solidFill>
                <a:effectLst/>
                <a:latin typeface="+mn-lt"/>
                <a:ea typeface="+mn-ea"/>
                <a:cs typeface="+mn-cs"/>
              </a:rPr>
              <a:t>It does not support the </a:t>
            </a:r>
            <a:r>
              <a:rPr lang="en-US" sz="1200" b="0" i="1" kern="1200" dirty="0" err="1">
                <a:solidFill>
                  <a:schemeClr val="tx1"/>
                </a:solidFill>
                <a:effectLst/>
                <a:latin typeface="+mn-lt"/>
                <a:ea typeface="+mn-ea"/>
                <a:cs typeface="+mn-cs"/>
              </a:rPr>
              <a:t>intellisense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a:t>
            </a:r>
          </a:p>
          <a:p>
            <a:pPr fontAlgn="base"/>
            <a:r>
              <a:rPr lang="en-US" sz="1200" b="0" i="0" kern="1200" dirty="0">
                <a:solidFill>
                  <a:schemeClr val="tx1"/>
                </a:solidFill>
                <a:effectLst/>
                <a:latin typeface="+mn-lt"/>
                <a:ea typeface="+mn-ea"/>
                <a:cs typeface="+mn-cs"/>
              </a:rPr>
              <a:t>The compiler does not throw an error on dynamic type at compile time if there is no type checking for dynamic type.</a:t>
            </a:r>
          </a:p>
          <a:p>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19</a:t>
            </a:fld>
            <a:endParaRPr lang="en-US"/>
          </a:p>
        </p:txBody>
      </p:sp>
    </p:spTree>
    <p:extLst>
      <p:ext uri="{BB962C8B-B14F-4D97-AF65-F5344CB8AC3E}">
        <p14:creationId xmlns:p14="http://schemas.microsoft.com/office/powerpoint/2010/main" val="2477949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20</a:t>
            </a:fld>
            <a:endParaRPr lang="en-US"/>
          </a:p>
        </p:txBody>
      </p:sp>
    </p:spTree>
    <p:extLst>
      <p:ext uri="{BB962C8B-B14F-4D97-AF65-F5344CB8AC3E}">
        <p14:creationId xmlns:p14="http://schemas.microsoft.com/office/powerpoint/2010/main" val="350614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part of the program where a particular variable is accessible is termed as the Scope of that variable. A variable can be defined in a class, method, loop etc. In C/C++, all identifiers are lexically (or statically) scoped, </a:t>
            </a:r>
            <a:r>
              <a:rPr lang="en-US" sz="1200" b="0" i="0" kern="1200" dirty="0" err="1">
                <a:solidFill>
                  <a:schemeClr val="tx1"/>
                </a:solidFill>
                <a:effectLst/>
                <a:latin typeface="+mn-lt"/>
                <a:ea typeface="+mn-ea"/>
                <a:cs typeface="+mn-cs"/>
              </a:rPr>
              <a:t>i.e.scope</a:t>
            </a:r>
            <a:r>
              <a:rPr lang="en-US" sz="1200" b="0" i="0" kern="1200" dirty="0">
                <a:solidFill>
                  <a:schemeClr val="tx1"/>
                </a:solidFill>
                <a:effectLst/>
                <a:latin typeface="+mn-lt"/>
                <a:ea typeface="+mn-ea"/>
                <a:cs typeface="+mn-cs"/>
              </a:rPr>
              <a:t> of a variable can be determined at compile time and independent of the function call stack. But the C# programs are organized in the form of classes.</a:t>
            </a:r>
          </a:p>
          <a:p>
            <a:pPr fontAlgn="base"/>
            <a:r>
              <a:rPr lang="en-US" sz="1200" b="0" i="0" kern="1200" dirty="0">
                <a:solidFill>
                  <a:schemeClr val="tx1"/>
                </a:solidFill>
                <a:effectLst/>
                <a:latin typeface="+mn-lt"/>
                <a:ea typeface="+mn-ea"/>
                <a:cs typeface="+mn-cs"/>
              </a:rPr>
              <a:t>So C# scope rules of variables can be divided into three categories as follows:</a:t>
            </a:r>
          </a:p>
          <a:p>
            <a:pPr fontAlgn="base"/>
            <a:r>
              <a:rPr lang="en-US" sz="1200" b="1" i="0" kern="1200" dirty="0">
                <a:solidFill>
                  <a:schemeClr val="tx1"/>
                </a:solidFill>
                <a:effectLst/>
                <a:latin typeface="+mn-lt"/>
                <a:ea typeface="+mn-ea"/>
                <a:cs typeface="+mn-cs"/>
              </a:rPr>
              <a:t>Class Level Scope</a:t>
            </a:r>
          </a:p>
          <a:p>
            <a:pPr fontAlgn="base"/>
            <a:r>
              <a:rPr lang="en-US" sz="1200" b="1" i="0" kern="1200" dirty="0">
                <a:solidFill>
                  <a:schemeClr val="tx1"/>
                </a:solidFill>
                <a:effectLst/>
                <a:latin typeface="+mn-lt"/>
                <a:ea typeface="+mn-ea"/>
                <a:cs typeface="+mn-cs"/>
              </a:rPr>
              <a:t>Method Level</a:t>
            </a:r>
          </a:p>
          <a:p>
            <a:pPr fontAlgn="base"/>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ScopeBlock</a:t>
            </a:r>
            <a:r>
              <a:rPr lang="en-US" sz="1200" b="1" i="0" kern="1200" dirty="0">
                <a:solidFill>
                  <a:schemeClr val="tx1"/>
                </a:solidFill>
                <a:effectLst/>
                <a:latin typeface="+mn-lt"/>
                <a:ea typeface="+mn-ea"/>
                <a:cs typeface="+mn-cs"/>
              </a:rPr>
              <a:t> Level Scope</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Class Level Scope</a:t>
            </a:r>
          </a:p>
          <a:p>
            <a:pPr fontAlgn="base"/>
            <a:r>
              <a:rPr lang="en-US" sz="1200" b="0" i="0" kern="1200" dirty="0">
                <a:solidFill>
                  <a:schemeClr val="tx1"/>
                </a:solidFill>
                <a:effectLst/>
                <a:latin typeface="+mn-lt"/>
                <a:ea typeface="+mn-ea"/>
                <a:cs typeface="+mn-cs"/>
              </a:rPr>
              <a:t>Declaring the variables in a class but outside any method can be directly accessed anywhere in the class.</a:t>
            </a:r>
          </a:p>
          <a:p>
            <a:pPr fontAlgn="base"/>
            <a:r>
              <a:rPr lang="en-US" sz="1200" b="0" i="0" kern="1200" dirty="0">
                <a:solidFill>
                  <a:schemeClr val="tx1"/>
                </a:solidFill>
                <a:effectLst/>
                <a:latin typeface="+mn-lt"/>
                <a:ea typeface="+mn-ea"/>
                <a:cs typeface="+mn-cs"/>
              </a:rPr>
              <a:t>These variables are also termed as the fields or class members.</a:t>
            </a:r>
          </a:p>
          <a:p>
            <a:pPr fontAlgn="base"/>
            <a:r>
              <a:rPr lang="en-US" sz="1200" b="0" i="0" kern="1200" dirty="0">
                <a:solidFill>
                  <a:schemeClr val="tx1"/>
                </a:solidFill>
                <a:effectLst/>
                <a:latin typeface="+mn-lt"/>
                <a:ea typeface="+mn-ea"/>
                <a:cs typeface="+mn-cs"/>
              </a:rPr>
              <a:t>Class level scoped variable can be accessed by the non-static methods of the class in which it is declared.</a:t>
            </a:r>
          </a:p>
          <a:p>
            <a:pPr fontAlgn="base"/>
            <a:r>
              <a:rPr lang="en-US" sz="1200" b="0" i="0" kern="1200" dirty="0">
                <a:solidFill>
                  <a:schemeClr val="tx1"/>
                </a:solidFill>
                <a:effectLst/>
                <a:latin typeface="+mn-lt"/>
                <a:ea typeface="+mn-ea"/>
                <a:cs typeface="+mn-cs"/>
              </a:rPr>
              <a:t>Access modifier of class level variables doesn’t affect their scope within a class.</a:t>
            </a:r>
          </a:p>
          <a:p>
            <a:pPr fontAlgn="base"/>
            <a:r>
              <a:rPr lang="en-US" sz="1200" b="0" i="0" kern="1200" dirty="0">
                <a:solidFill>
                  <a:schemeClr val="tx1"/>
                </a:solidFill>
                <a:effectLst/>
                <a:latin typeface="+mn-lt"/>
                <a:ea typeface="+mn-ea"/>
                <a:cs typeface="+mn-cs"/>
              </a:rPr>
              <a:t>Member variables can also be accessed outside the class by using the access modifiers.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 </a:t>
            </a: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Class Level Scope of variables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declaring a Class</a:t>
            </a:r>
          </a:p>
          <a:p>
            <a:pPr fontAlgn="base"/>
            <a:r>
              <a:rPr lang="en-US" sz="1200" b="0" i="0" kern="1200" dirty="0">
                <a:solidFill>
                  <a:schemeClr val="tx1"/>
                </a:solidFill>
                <a:effectLst/>
                <a:latin typeface="+mn-lt"/>
                <a:ea typeface="+mn-ea"/>
                <a:cs typeface="+mn-cs"/>
              </a:rPr>
              <a:t>class GFG { // from here class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this is a class level variable</a:t>
            </a:r>
          </a:p>
          <a:p>
            <a:pPr fontAlgn="base"/>
            <a:r>
              <a:rPr lang="en-US" sz="1200" b="0" i="0" kern="1200" dirty="0">
                <a:solidFill>
                  <a:schemeClr val="tx1"/>
                </a:solidFill>
                <a:effectLst/>
                <a:latin typeface="+mn-lt"/>
                <a:ea typeface="+mn-ea"/>
                <a:cs typeface="+mn-cs"/>
              </a:rPr>
              <a:t>	// having class level scope</a:t>
            </a:r>
          </a:p>
          <a:p>
            <a:pPr fontAlgn="base"/>
            <a:r>
              <a:rPr lang="en-US" sz="1200" b="0" i="0" kern="1200" dirty="0">
                <a:solidFill>
                  <a:schemeClr val="tx1"/>
                </a:solidFill>
                <a:effectLst/>
                <a:latin typeface="+mn-lt"/>
                <a:ea typeface="+mn-ea"/>
                <a:cs typeface="+mn-cs"/>
              </a:rPr>
              <a:t>	int a = 10;</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a method</a:t>
            </a:r>
          </a:p>
          <a:p>
            <a:pPr fontAlgn="base"/>
            <a:r>
              <a:rPr lang="en-US" sz="1200" b="0" i="0" kern="1200" dirty="0">
                <a:solidFill>
                  <a:schemeClr val="tx1"/>
                </a:solidFill>
                <a:effectLst/>
                <a:latin typeface="+mn-lt"/>
                <a:ea typeface="+mn-ea"/>
                <a:cs typeface="+mn-cs"/>
              </a:rPr>
              <a:t>	public void display()</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accessing class level variable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here method ends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here class level scope ends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Method Level Scope</a:t>
            </a:r>
          </a:p>
          <a:p>
            <a:pPr fontAlgn="base"/>
            <a:r>
              <a:rPr lang="en-US" sz="1200" b="0" i="0" kern="1200" dirty="0">
                <a:solidFill>
                  <a:schemeClr val="tx1"/>
                </a:solidFill>
                <a:effectLst/>
                <a:latin typeface="+mn-lt"/>
                <a:ea typeface="+mn-ea"/>
                <a:cs typeface="+mn-cs"/>
              </a:rPr>
              <a:t>Variables that are declared inside a method have method level scope. These are not accessible outside the method.</a:t>
            </a:r>
          </a:p>
          <a:p>
            <a:pPr fontAlgn="base"/>
            <a:r>
              <a:rPr lang="en-US" sz="1200" b="0" i="0" kern="1200" dirty="0">
                <a:solidFill>
                  <a:schemeClr val="tx1"/>
                </a:solidFill>
                <a:effectLst/>
                <a:latin typeface="+mn-lt"/>
                <a:ea typeface="+mn-ea"/>
                <a:cs typeface="+mn-cs"/>
              </a:rPr>
              <a:t>However, these variables can be accessed by the nested code blocks inside a method.</a:t>
            </a:r>
          </a:p>
          <a:p>
            <a:pPr fontAlgn="base"/>
            <a:r>
              <a:rPr lang="en-US" sz="1200" b="0" i="0" kern="1200" dirty="0">
                <a:solidFill>
                  <a:schemeClr val="tx1"/>
                </a:solidFill>
                <a:effectLst/>
                <a:latin typeface="+mn-lt"/>
                <a:ea typeface="+mn-ea"/>
                <a:cs typeface="+mn-cs"/>
              </a:rPr>
              <a:t>These variables are termed as the local variables.</a:t>
            </a:r>
          </a:p>
          <a:p>
            <a:pPr fontAlgn="base"/>
            <a:r>
              <a:rPr lang="en-US" sz="1200" b="0" i="0" kern="1200" dirty="0">
                <a:solidFill>
                  <a:schemeClr val="tx1"/>
                </a:solidFill>
                <a:effectLst/>
                <a:latin typeface="+mn-lt"/>
                <a:ea typeface="+mn-ea"/>
                <a:cs typeface="+mn-cs"/>
              </a:rPr>
              <a:t>There will be a compile-time error if these variables are declared twice with the same name in the same scope.</a:t>
            </a:r>
          </a:p>
          <a:p>
            <a:pPr fontAlgn="base"/>
            <a:r>
              <a:rPr lang="en-US" sz="1200" b="0" i="0" kern="1200" dirty="0">
                <a:solidFill>
                  <a:schemeClr val="tx1"/>
                </a:solidFill>
                <a:effectLst/>
                <a:latin typeface="+mn-lt"/>
                <a:ea typeface="+mn-ea"/>
                <a:cs typeface="+mn-cs"/>
              </a:rPr>
              <a:t>These variables don’t exist after method’s execution is over.</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Method Level Scope of variables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declaring a Class</a:t>
            </a:r>
          </a:p>
          <a:p>
            <a:pPr fontAlgn="base"/>
            <a:r>
              <a:rPr lang="en-US" sz="1200" b="0" i="0" kern="1200" dirty="0">
                <a:solidFill>
                  <a:schemeClr val="tx1"/>
                </a:solidFill>
                <a:effectLst/>
                <a:latin typeface="+mn-lt"/>
                <a:ea typeface="+mn-ea"/>
                <a:cs typeface="+mn-cs"/>
              </a:rPr>
              <a:t>class GFG { // from here class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a method</a:t>
            </a:r>
          </a:p>
          <a:p>
            <a:pPr fontAlgn="base"/>
            <a:r>
              <a:rPr lang="en-US" sz="1200" b="0" i="0" kern="1200" dirty="0">
                <a:solidFill>
                  <a:schemeClr val="tx1"/>
                </a:solidFill>
                <a:effectLst/>
                <a:latin typeface="+mn-lt"/>
                <a:ea typeface="+mn-ea"/>
                <a:cs typeface="+mn-cs"/>
              </a:rPr>
              <a:t>	public void display()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from here method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this variable has</a:t>
            </a:r>
          </a:p>
          <a:p>
            <a:pPr fontAlgn="base"/>
            <a:r>
              <a:rPr lang="en-US" sz="1200" b="0" i="0" kern="1200" dirty="0">
                <a:solidFill>
                  <a:schemeClr val="tx1"/>
                </a:solidFill>
                <a:effectLst/>
                <a:latin typeface="+mn-lt"/>
                <a:ea typeface="+mn-ea"/>
                <a:cs typeface="+mn-cs"/>
              </a:rPr>
              <a:t>		// method level scope</a:t>
            </a:r>
          </a:p>
          <a:p>
            <a:pPr fontAlgn="base"/>
            <a:r>
              <a:rPr lang="en-US" sz="1200" b="0" i="0" kern="1200" dirty="0">
                <a:solidFill>
                  <a:schemeClr val="tx1"/>
                </a:solidFill>
                <a:effectLst/>
                <a:latin typeface="+mn-lt"/>
                <a:ea typeface="+mn-ea"/>
                <a:cs typeface="+mn-cs"/>
              </a:rPr>
              <a:t>		int m = 47;</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accessing method level variable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here method level scope ends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a method</a:t>
            </a:r>
          </a:p>
          <a:p>
            <a:pPr fontAlgn="base"/>
            <a:r>
              <a:rPr lang="en-US" sz="1200" b="0" i="0" kern="1200" dirty="0">
                <a:solidFill>
                  <a:schemeClr val="tx1"/>
                </a:solidFill>
                <a:effectLst/>
                <a:latin typeface="+mn-lt"/>
                <a:ea typeface="+mn-ea"/>
                <a:cs typeface="+mn-cs"/>
              </a:rPr>
              <a:t>	public void display1()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from here method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it will give compile time error as</a:t>
            </a:r>
          </a:p>
          <a:p>
            <a:pPr fontAlgn="base"/>
            <a:r>
              <a:rPr lang="en-US" sz="1200" b="0" i="0" kern="1200" dirty="0">
                <a:solidFill>
                  <a:schemeClr val="tx1"/>
                </a:solidFill>
                <a:effectLst/>
                <a:latin typeface="+mn-lt"/>
                <a:ea typeface="+mn-ea"/>
                <a:cs typeface="+mn-cs"/>
              </a:rPr>
              <a:t>		// you are trying to access the local</a:t>
            </a:r>
          </a:p>
          <a:p>
            <a:pPr fontAlgn="base"/>
            <a:r>
              <a:rPr lang="en-US" sz="1200" b="0" i="0" kern="1200" dirty="0">
                <a:solidFill>
                  <a:schemeClr val="tx1"/>
                </a:solidFill>
                <a:effectLst/>
                <a:latin typeface="+mn-lt"/>
                <a:ea typeface="+mn-ea"/>
                <a:cs typeface="+mn-cs"/>
              </a:rPr>
              <a:t>		// variable of method display()</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here method level scope ends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here class level scope ends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Block Level Scope</a:t>
            </a:r>
          </a:p>
          <a:p>
            <a:pPr fontAlgn="base"/>
            <a:r>
              <a:rPr lang="en-US" sz="1200" b="0" i="0" kern="1200" dirty="0">
                <a:solidFill>
                  <a:schemeClr val="tx1"/>
                </a:solidFill>
                <a:effectLst/>
                <a:latin typeface="+mn-lt"/>
                <a:ea typeface="+mn-ea"/>
                <a:cs typeface="+mn-cs"/>
              </a:rPr>
              <a:t>These variables are generally declared inside the for, while statement etc.</a:t>
            </a:r>
          </a:p>
          <a:p>
            <a:pPr fontAlgn="base"/>
            <a:r>
              <a:rPr lang="en-US" sz="1200" b="0" i="0" kern="1200" dirty="0">
                <a:solidFill>
                  <a:schemeClr val="tx1"/>
                </a:solidFill>
                <a:effectLst/>
                <a:latin typeface="+mn-lt"/>
                <a:ea typeface="+mn-ea"/>
                <a:cs typeface="+mn-cs"/>
              </a:rPr>
              <a:t>These variables are also termed as the loop variables or statements variable as they have limited their scope up to the body of the statement in which it declared.</a:t>
            </a:r>
          </a:p>
          <a:p>
            <a:pPr fontAlgn="base"/>
            <a:r>
              <a:rPr lang="en-US" sz="1200" b="0" i="0" kern="1200" dirty="0">
                <a:solidFill>
                  <a:schemeClr val="tx1"/>
                </a:solidFill>
                <a:effectLst/>
                <a:latin typeface="+mn-lt"/>
                <a:ea typeface="+mn-ea"/>
                <a:cs typeface="+mn-cs"/>
              </a:rPr>
              <a:t>Generally, a loop inside a method has three level of nested code blocks(i.e. class level, method level, loop level).</a:t>
            </a:r>
          </a:p>
          <a:p>
            <a:pPr fontAlgn="base"/>
            <a:r>
              <a:rPr lang="en-US" sz="1200" b="0" i="0" kern="1200" dirty="0">
                <a:solidFill>
                  <a:schemeClr val="tx1"/>
                </a:solidFill>
                <a:effectLst/>
                <a:latin typeface="+mn-lt"/>
                <a:ea typeface="+mn-ea"/>
                <a:cs typeface="+mn-cs"/>
              </a:rPr>
              <a:t>The variable which is declared outside the loop is also accessible within the nested loops. It means a class level variable will be accessible to the methods and all loops. Method level variable will be accessible to loop and method inside that method.</a:t>
            </a:r>
          </a:p>
          <a:p>
            <a:pPr fontAlgn="base"/>
            <a:r>
              <a:rPr lang="en-US" sz="1200" b="0" i="0" kern="1200" dirty="0">
                <a:solidFill>
                  <a:schemeClr val="tx1"/>
                </a:solidFill>
                <a:effectLst/>
                <a:latin typeface="+mn-lt"/>
                <a:ea typeface="+mn-ea"/>
                <a:cs typeface="+mn-cs"/>
              </a:rPr>
              <a:t>A variable which is declared inside a loop body will not be visible to the outside of loop body.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 </a:t>
            </a:r>
          </a:p>
          <a:p>
            <a:pPr fontAlgn="base"/>
            <a:r>
              <a:rPr lang="en-US" sz="1200" b="0" i="0" kern="1200" dirty="0">
                <a:solidFill>
                  <a:schemeClr val="tx1"/>
                </a:solidFill>
                <a:effectLst/>
                <a:latin typeface="+mn-lt"/>
                <a:ea typeface="+mn-ea"/>
                <a:cs typeface="+mn-cs"/>
              </a:rPr>
              <a:t>// C# code to illustrate the Block</a:t>
            </a:r>
          </a:p>
          <a:p>
            <a:pPr fontAlgn="base"/>
            <a:r>
              <a:rPr lang="en-US" sz="1200" b="0" i="0" kern="1200" dirty="0">
                <a:solidFill>
                  <a:schemeClr val="tx1"/>
                </a:solidFill>
                <a:effectLst/>
                <a:latin typeface="+mn-lt"/>
                <a:ea typeface="+mn-ea"/>
                <a:cs typeface="+mn-cs"/>
              </a:rPr>
              <a:t>// Level scope of variables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declaring a Class</a:t>
            </a:r>
          </a:p>
          <a:p>
            <a:pPr fontAlgn="base"/>
            <a:r>
              <a:rPr lang="en-US" sz="1200" b="0" i="0" kern="1200" dirty="0">
                <a:solidFill>
                  <a:schemeClr val="tx1"/>
                </a:solidFill>
                <a:effectLst/>
                <a:latin typeface="+mn-lt"/>
                <a:ea typeface="+mn-ea"/>
                <a:cs typeface="+mn-cs"/>
              </a:rPr>
              <a:t>class GFG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from here class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a method</a:t>
            </a:r>
          </a:p>
          <a:p>
            <a:pPr fontAlgn="base"/>
            <a:r>
              <a:rPr lang="en-US" sz="1200" b="0" i="0" kern="1200" dirty="0">
                <a:solidFill>
                  <a:schemeClr val="tx1"/>
                </a:solidFill>
                <a:effectLst/>
                <a:latin typeface="+mn-lt"/>
                <a:ea typeface="+mn-ea"/>
                <a:cs typeface="+mn-cs"/>
              </a:rPr>
              <a:t>	public void display()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from here method level scope starts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this variable has</a:t>
            </a:r>
          </a:p>
          <a:p>
            <a:pPr fontAlgn="base"/>
            <a:r>
              <a:rPr lang="en-US" sz="1200" b="0" i="0" kern="1200" dirty="0">
                <a:solidFill>
                  <a:schemeClr val="tx1"/>
                </a:solidFill>
                <a:effectLst/>
                <a:latin typeface="+mn-lt"/>
                <a:ea typeface="+mn-ea"/>
                <a:cs typeface="+mn-cs"/>
              </a:rPr>
              <a:t>		// method level scope</a:t>
            </a:r>
          </a:p>
          <a:p>
            <a:pPr fontAlgn="base"/>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0;</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0;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&lt; 4;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accessing method level variable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here j is block level variable</a:t>
            </a:r>
          </a:p>
          <a:p>
            <a:pPr fontAlgn="base"/>
            <a:r>
              <a:rPr lang="en-US" sz="1200" b="0" i="0" kern="1200" dirty="0">
                <a:solidFill>
                  <a:schemeClr val="tx1"/>
                </a:solidFill>
                <a:effectLst/>
                <a:latin typeface="+mn-lt"/>
                <a:ea typeface="+mn-ea"/>
                <a:cs typeface="+mn-cs"/>
              </a:rPr>
              <a:t>		// it is only accessible inside</a:t>
            </a:r>
          </a:p>
          <a:p>
            <a:pPr fontAlgn="base"/>
            <a:r>
              <a:rPr lang="en-US" sz="1200" b="0" i="0" kern="1200" dirty="0">
                <a:solidFill>
                  <a:schemeClr val="tx1"/>
                </a:solidFill>
                <a:effectLst/>
                <a:latin typeface="+mn-lt"/>
                <a:ea typeface="+mn-ea"/>
                <a:cs typeface="+mn-cs"/>
              </a:rPr>
              <a:t>		// this for loop</a:t>
            </a:r>
          </a:p>
          <a:p>
            <a:pPr fontAlgn="base"/>
            <a:r>
              <a:rPr lang="en-US" sz="1200" b="0" i="0" kern="1200" dirty="0">
                <a:solidFill>
                  <a:schemeClr val="tx1"/>
                </a:solidFill>
                <a:effectLst/>
                <a:latin typeface="+mn-lt"/>
                <a:ea typeface="+mn-ea"/>
                <a:cs typeface="+mn-cs"/>
              </a:rPr>
              <a:t>		for (int j = 0; j &lt; 5; </a:t>
            </a:r>
            <a:r>
              <a:rPr lang="en-US" sz="1200" b="0" i="0" kern="1200" dirty="0" err="1">
                <a:solidFill>
                  <a:schemeClr val="tx1"/>
                </a:solidFill>
                <a:effectLst/>
                <a:latin typeface="+mn-lt"/>
                <a:ea typeface="+mn-ea"/>
                <a:cs typeface="+mn-cs"/>
              </a:rPr>
              <a:t>j++</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accessing block level variable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(j);</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this will give error as block level</a:t>
            </a:r>
          </a:p>
          <a:p>
            <a:pPr fontAlgn="base"/>
            <a:r>
              <a:rPr lang="en-US" sz="1200" b="0" i="0" kern="1200" dirty="0">
                <a:solidFill>
                  <a:schemeClr val="tx1"/>
                </a:solidFill>
                <a:effectLst/>
                <a:latin typeface="+mn-lt"/>
                <a:ea typeface="+mn-ea"/>
                <a:cs typeface="+mn-cs"/>
              </a:rPr>
              <a:t>		// variable can't be accessed outside</a:t>
            </a:r>
          </a:p>
          <a:p>
            <a:pPr fontAlgn="base"/>
            <a:r>
              <a:rPr lang="en-US" sz="1200" b="0" i="0" kern="1200" dirty="0">
                <a:solidFill>
                  <a:schemeClr val="tx1"/>
                </a:solidFill>
                <a:effectLst/>
                <a:latin typeface="+mn-lt"/>
                <a:ea typeface="+mn-ea"/>
                <a:cs typeface="+mn-cs"/>
              </a:rPr>
              <a:t>		// the block</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(j);</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 here method level scope ends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here class level scope ends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21</a:t>
            </a:fld>
            <a:endParaRPr lang="en-US"/>
          </a:p>
        </p:txBody>
      </p:sp>
    </p:spTree>
    <p:extLst>
      <p:ext uri="{BB962C8B-B14F-4D97-AF65-F5344CB8AC3E}">
        <p14:creationId xmlns:p14="http://schemas.microsoft.com/office/powerpoint/2010/main" val="19560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public Accessibility Level</a:t>
            </a:r>
          </a:p>
          <a:p>
            <a:pPr fontAlgn="base"/>
            <a:r>
              <a:rPr lang="en-US" sz="1200" b="0" i="0" kern="1200" dirty="0">
                <a:solidFill>
                  <a:schemeClr val="tx1"/>
                </a:solidFill>
                <a:effectLst/>
                <a:latin typeface="+mn-lt"/>
                <a:ea typeface="+mn-ea"/>
                <a:cs typeface="+mn-cs"/>
              </a:rPr>
              <a:t>Access is granted to the entire program. This means that another method or another assembly which contains the class reference can access these members or types. This access modifier has the most permissive access level in comparison to all other access modifiers.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a:t>
            </a:r>
          </a:p>
          <a:p>
            <a:pPr fontAlgn="base"/>
            <a:r>
              <a:rPr lang="en-US" dirty="0"/>
              <a:t>public </a:t>
            </a:r>
            <a:r>
              <a:rPr lang="en-US" dirty="0" err="1"/>
              <a:t>TypeName</a:t>
            </a:r>
            <a:r>
              <a:rPr lang="en-US" sz="1200" b="1" i="0" kern="1200" dirty="0" err="1">
                <a:solidFill>
                  <a:schemeClr val="tx1"/>
                </a:solidFill>
                <a:effectLst/>
                <a:latin typeface="+mn-lt"/>
                <a:ea typeface="+mn-ea"/>
                <a:cs typeface="+mn-cs"/>
              </a:rPr>
              <a:t>Example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 we declare a class </a:t>
            </a:r>
            <a:r>
              <a:rPr lang="en-US" sz="1200" b="0" i="1" kern="1200" dirty="0">
                <a:solidFill>
                  <a:schemeClr val="tx1"/>
                </a:solidFill>
                <a:effectLst/>
                <a:latin typeface="+mn-lt"/>
                <a:ea typeface="+mn-ea"/>
                <a:cs typeface="+mn-cs"/>
              </a:rPr>
              <a:t>Student </a:t>
            </a:r>
            <a:r>
              <a:rPr lang="en-US" sz="1200" b="0" i="0" kern="1200" dirty="0">
                <a:solidFill>
                  <a:schemeClr val="tx1"/>
                </a:solidFill>
                <a:effectLst/>
                <a:latin typeface="+mn-lt"/>
                <a:ea typeface="+mn-ea"/>
                <a:cs typeface="+mn-cs"/>
              </a:rPr>
              <a:t>which consists of two class members </a:t>
            </a:r>
            <a:r>
              <a:rPr lang="en-US" sz="1200" b="0" i="1" kern="1200" dirty="0" err="1">
                <a:solidFill>
                  <a:schemeClr val="tx1"/>
                </a:solidFill>
                <a:effectLst/>
                <a:latin typeface="+mn-lt"/>
                <a:ea typeface="+mn-ea"/>
                <a:cs typeface="+mn-cs"/>
              </a:rPr>
              <a:t>rollNo</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a:t>
            </a:r>
            <a:r>
              <a:rPr lang="en-US" sz="1200" b="0" i="1" kern="1200" dirty="0">
                <a:solidFill>
                  <a:schemeClr val="tx1"/>
                </a:solidFill>
                <a:effectLst/>
                <a:latin typeface="+mn-lt"/>
                <a:ea typeface="+mn-ea"/>
                <a:cs typeface="+mn-cs"/>
              </a:rPr>
              <a:t>name </a:t>
            </a:r>
            <a:r>
              <a:rPr lang="en-US" sz="1200" b="0" i="0" kern="1200" dirty="0">
                <a:solidFill>
                  <a:schemeClr val="tx1"/>
                </a:solidFill>
                <a:effectLst/>
                <a:latin typeface="+mn-lt"/>
                <a:ea typeface="+mn-ea"/>
                <a:cs typeface="+mn-cs"/>
              </a:rPr>
              <a:t>which are public. These members can access from anywhere throughout the code in the current and another assembly in the program. The methods </a:t>
            </a:r>
            <a:r>
              <a:rPr lang="en-US" sz="1200" b="0" i="1" kern="1200" dirty="0" err="1">
                <a:solidFill>
                  <a:schemeClr val="tx1"/>
                </a:solidFill>
                <a:effectLst/>
                <a:latin typeface="+mn-lt"/>
                <a:ea typeface="+mn-ea"/>
                <a:cs typeface="+mn-cs"/>
              </a:rPr>
              <a:t>getRollNo</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a:t>
            </a:r>
            <a:r>
              <a:rPr lang="en-US" sz="1200" b="0" i="1" kern="1200" dirty="0" err="1">
                <a:solidFill>
                  <a:schemeClr val="tx1"/>
                </a:solidFill>
                <a:effectLst/>
                <a:latin typeface="+mn-lt"/>
                <a:ea typeface="+mn-ea"/>
                <a:cs typeface="+mn-cs"/>
              </a:rPr>
              <a:t>getName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are also declared as public.</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 </a:t>
            </a:r>
          </a:p>
          <a:p>
            <a:pPr fontAlgn="base"/>
            <a:r>
              <a:rPr lang="en-US" sz="1200" b="0" i="0" kern="1200" dirty="0">
                <a:solidFill>
                  <a:schemeClr val="tx1"/>
                </a:solidFill>
                <a:effectLst/>
                <a:latin typeface="+mn-lt"/>
                <a:ea typeface="+mn-ea"/>
                <a:cs typeface="+mn-cs"/>
              </a:rPr>
              <a:t>// C# Program to show the use of</a:t>
            </a:r>
          </a:p>
          <a:p>
            <a:pPr fontAlgn="base"/>
            <a:r>
              <a:rPr lang="en-US" sz="1200" b="0" i="0" kern="1200" dirty="0">
                <a:solidFill>
                  <a:schemeClr val="tx1"/>
                </a:solidFill>
                <a:effectLst/>
                <a:latin typeface="+mn-lt"/>
                <a:ea typeface="+mn-ea"/>
                <a:cs typeface="+mn-cs"/>
              </a:rPr>
              <a:t>// public Access Modifier</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publicAccessModifier</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Student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members </a:t>
            </a:r>
            <a:r>
              <a:rPr lang="en-US" sz="1200" b="0" i="0" kern="1200" dirty="0" err="1">
                <a:solidFill>
                  <a:schemeClr val="tx1"/>
                </a:solidFill>
                <a:effectLst/>
                <a:latin typeface="+mn-lt"/>
                <a:ea typeface="+mn-ea"/>
                <a:cs typeface="+mn-cs"/>
              </a:rPr>
              <a:t>rollNo</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and name as public</a:t>
            </a:r>
          </a:p>
          <a:p>
            <a:pPr fontAlgn="base"/>
            <a:r>
              <a:rPr lang="en-US" sz="1200" b="0" i="0" kern="1200" dirty="0">
                <a:solidFill>
                  <a:schemeClr val="tx1"/>
                </a:solidFill>
                <a:effectLst/>
                <a:latin typeface="+mn-lt"/>
                <a:ea typeface="+mn-ea"/>
                <a:cs typeface="+mn-cs"/>
              </a:rPr>
              <a:t>	public int </a:t>
            </a:r>
            <a:r>
              <a:rPr lang="en-US" sz="1200" b="0" i="0" kern="1200" dirty="0" err="1">
                <a:solidFill>
                  <a:schemeClr val="tx1"/>
                </a:solidFill>
                <a:effectLst/>
                <a:latin typeface="+mn-lt"/>
                <a:ea typeface="+mn-ea"/>
                <a:cs typeface="+mn-cs"/>
              </a:rPr>
              <a:t>rollNo</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public string name;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Constructor</a:t>
            </a:r>
          </a:p>
          <a:p>
            <a:pPr fontAlgn="base"/>
            <a:r>
              <a:rPr lang="en-US" sz="1200" b="0" i="0" kern="1200" dirty="0">
                <a:solidFill>
                  <a:schemeClr val="tx1"/>
                </a:solidFill>
                <a:effectLst/>
                <a:latin typeface="+mn-lt"/>
                <a:ea typeface="+mn-ea"/>
                <a:cs typeface="+mn-cs"/>
              </a:rPr>
              <a:t>	public Student(int r, string n)</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rollNo</a:t>
            </a:r>
            <a:r>
              <a:rPr lang="en-US" sz="1200" b="0" i="0" kern="1200" dirty="0">
                <a:solidFill>
                  <a:schemeClr val="tx1"/>
                </a:solidFill>
                <a:effectLst/>
                <a:latin typeface="+mn-lt"/>
                <a:ea typeface="+mn-ea"/>
                <a:cs typeface="+mn-cs"/>
              </a:rPr>
              <a:t> = r;</a:t>
            </a:r>
          </a:p>
          <a:p>
            <a:pPr fontAlgn="base"/>
            <a:r>
              <a:rPr lang="en-US" sz="1200" b="0" i="0" kern="1200" dirty="0">
                <a:solidFill>
                  <a:schemeClr val="tx1"/>
                </a:solidFill>
                <a:effectLst/>
                <a:latin typeface="+mn-lt"/>
                <a:ea typeface="+mn-ea"/>
                <a:cs typeface="+mn-cs"/>
              </a:rPr>
              <a:t>		name = 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methods </a:t>
            </a:r>
            <a:r>
              <a:rPr lang="en-US" sz="1200" b="0" i="0" kern="1200" dirty="0" err="1">
                <a:solidFill>
                  <a:schemeClr val="tx1"/>
                </a:solidFill>
                <a:effectLst/>
                <a:latin typeface="+mn-lt"/>
                <a:ea typeface="+mn-ea"/>
                <a:cs typeface="+mn-cs"/>
              </a:rPr>
              <a:t>getRollNo</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getName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also declared as public</a:t>
            </a:r>
          </a:p>
          <a:p>
            <a:pPr fontAlgn="base"/>
            <a:r>
              <a:rPr lang="en-US" sz="1200" b="0" i="0" kern="1200" dirty="0">
                <a:solidFill>
                  <a:schemeClr val="tx1"/>
                </a:solidFill>
                <a:effectLst/>
                <a:latin typeface="+mn-lt"/>
                <a:ea typeface="+mn-ea"/>
                <a:cs typeface="+mn-cs"/>
              </a:rPr>
              <a:t>	public int </a:t>
            </a:r>
            <a:r>
              <a:rPr lang="en-US" sz="1200" b="0" i="0" kern="1200" dirty="0" err="1">
                <a:solidFill>
                  <a:schemeClr val="tx1"/>
                </a:solidFill>
                <a:effectLst/>
                <a:latin typeface="+mn-lt"/>
                <a:ea typeface="+mn-ea"/>
                <a:cs typeface="+mn-cs"/>
              </a:rPr>
              <a:t>getRollNo</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rollNo</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public string </a:t>
            </a:r>
            <a:r>
              <a:rPr lang="en-US" sz="1200" b="0" i="0" kern="1200" dirty="0" err="1">
                <a:solidFill>
                  <a:schemeClr val="tx1"/>
                </a:solidFill>
                <a:effectLst/>
                <a:latin typeface="+mn-lt"/>
                <a:ea typeface="+mn-ea"/>
                <a:cs typeface="+mn-cs"/>
              </a:rPr>
              <a:t>getName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name;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Program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Creating object of the class Student</a:t>
            </a:r>
          </a:p>
          <a:p>
            <a:pPr fontAlgn="base"/>
            <a:r>
              <a:rPr lang="en-US" sz="1200" b="0" i="0" kern="1200" dirty="0">
                <a:solidFill>
                  <a:schemeClr val="tx1"/>
                </a:solidFill>
                <a:effectLst/>
                <a:latin typeface="+mn-lt"/>
                <a:ea typeface="+mn-ea"/>
                <a:cs typeface="+mn-cs"/>
              </a:rPr>
              <a:t>		Student S = new Student(1, "Astrid");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Displaying details directly</a:t>
            </a:r>
          </a:p>
          <a:p>
            <a:pPr fontAlgn="base"/>
            <a:r>
              <a:rPr lang="en-US" sz="1200" b="0" i="0" kern="1200" dirty="0">
                <a:solidFill>
                  <a:schemeClr val="tx1"/>
                </a:solidFill>
                <a:effectLst/>
                <a:latin typeface="+mn-lt"/>
                <a:ea typeface="+mn-ea"/>
                <a:cs typeface="+mn-cs"/>
              </a:rPr>
              <a:t>		// using the class members</a:t>
            </a:r>
          </a:p>
          <a:p>
            <a:pPr fontAlgn="base"/>
            <a:r>
              <a:rPr lang="en-US" sz="1200" b="0" i="0" kern="1200" dirty="0">
                <a:solidFill>
                  <a:schemeClr val="tx1"/>
                </a:solidFill>
                <a:effectLst/>
                <a:latin typeface="+mn-lt"/>
                <a:ea typeface="+mn-ea"/>
                <a:cs typeface="+mn-cs"/>
              </a:rPr>
              <a:t>		// accessible through another method</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("Roll number: {0}", </a:t>
            </a:r>
            <a:r>
              <a:rPr lang="en-US" sz="1200" b="0" i="0" kern="1200" dirty="0" err="1">
                <a:solidFill>
                  <a:schemeClr val="tx1"/>
                </a:solidFill>
                <a:effectLst/>
                <a:latin typeface="+mn-lt"/>
                <a:ea typeface="+mn-ea"/>
                <a:cs typeface="+mn-cs"/>
              </a:rPr>
              <a:t>S.rollNo</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{0}", S.name);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Displaying details using</a:t>
            </a:r>
          </a:p>
          <a:p>
            <a:pPr fontAlgn="base"/>
            <a:r>
              <a:rPr lang="en-US" sz="1200" b="0" i="0" kern="1200" dirty="0">
                <a:solidFill>
                  <a:schemeClr val="tx1"/>
                </a:solidFill>
                <a:effectLst/>
                <a:latin typeface="+mn-lt"/>
                <a:ea typeface="+mn-ea"/>
                <a:cs typeface="+mn-cs"/>
              </a:rPr>
              <a:t>		// member method also public</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("Roll number: {0}", </a:t>
            </a:r>
            <a:r>
              <a:rPr lang="en-US" sz="1200" b="0" i="0" kern="1200" dirty="0" err="1">
                <a:solidFill>
                  <a:schemeClr val="tx1"/>
                </a:solidFill>
                <a:effectLst/>
                <a:latin typeface="+mn-lt"/>
                <a:ea typeface="+mn-ea"/>
                <a:cs typeface="+mn-cs"/>
              </a:rPr>
              <a:t>S.getRollNo</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{0}", </a:t>
            </a:r>
            <a:r>
              <a:rPr lang="en-US" sz="1200" b="0" i="0" kern="1200" dirty="0" err="1">
                <a:solidFill>
                  <a:schemeClr val="tx1"/>
                </a:solidFill>
                <a:effectLst/>
                <a:latin typeface="+mn-lt"/>
                <a:ea typeface="+mn-ea"/>
                <a:cs typeface="+mn-cs"/>
              </a:rPr>
              <a:t>S.getName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Roll number: 1 </a:t>
            </a:r>
          </a:p>
          <a:p>
            <a:r>
              <a:rPr lang="en-US" dirty="0"/>
              <a:t>Name: Astrid</a:t>
            </a:r>
          </a:p>
          <a:p>
            <a:r>
              <a:rPr lang="en-US" dirty="0"/>
              <a:t> Roll number: 1 </a:t>
            </a:r>
          </a:p>
          <a:p>
            <a:r>
              <a:rPr lang="en-US" dirty="0"/>
              <a:t>Name: Astrid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protected Accessibility Level</a:t>
            </a:r>
          </a:p>
          <a:p>
            <a:pPr fontAlgn="base"/>
            <a:r>
              <a:rPr lang="en-US" sz="1200" b="0" i="0" kern="1200" dirty="0">
                <a:solidFill>
                  <a:schemeClr val="tx1"/>
                </a:solidFill>
                <a:effectLst/>
                <a:latin typeface="+mn-lt"/>
                <a:ea typeface="+mn-ea"/>
                <a:cs typeface="+mn-cs"/>
              </a:rPr>
              <a:t>Access is limited to the class that contains the member and derived types of this class. It means a class which is the subclass of the containing class anywhere in the program can access the protected members.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dirty="0"/>
              <a:t>protected TypeName</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the code given below, the class Y inherits from X, therefore, any protected members of X can be accessed from Y but the values cannot be modified.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show the use of</a:t>
            </a:r>
          </a:p>
          <a:p>
            <a:pPr fontAlgn="base"/>
            <a:r>
              <a:rPr lang="en-US" sz="1200" b="0" i="0" kern="1200" dirty="0">
                <a:solidFill>
                  <a:schemeClr val="tx1"/>
                </a:solidFill>
                <a:effectLst/>
                <a:latin typeface="+mn-lt"/>
                <a:ea typeface="+mn-ea"/>
                <a:cs typeface="+mn-cs"/>
              </a:rPr>
              <a:t>// protected Access Modifier</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protectedAccessModifier</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X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Member x declared</a:t>
            </a:r>
          </a:p>
          <a:p>
            <a:pPr fontAlgn="base"/>
            <a:r>
              <a:rPr lang="en-US" sz="1200" b="0" i="0" kern="1200" dirty="0">
                <a:solidFill>
                  <a:schemeClr val="tx1"/>
                </a:solidFill>
                <a:effectLst/>
                <a:latin typeface="+mn-lt"/>
                <a:ea typeface="+mn-ea"/>
                <a:cs typeface="+mn-cs"/>
              </a:rPr>
              <a:t>	// as protected</a:t>
            </a:r>
          </a:p>
          <a:p>
            <a:pPr fontAlgn="base"/>
            <a:r>
              <a:rPr lang="en-US" sz="1200" b="0" i="0" kern="1200" dirty="0">
                <a:solidFill>
                  <a:schemeClr val="tx1"/>
                </a:solidFill>
                <a:effectLst/>
                <a:latin typeface="+mn-lt"/>
                <a:ea typeface="+mn-ea"/>
                <a:cs typeface="+mn-cs"/>
              </a:rPr>
              <a:t>	protected int x;</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x = 10;</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class Y inherits the</a:t>
            </a:r>
          </a:p>
          <a:p>
            <a:pPr fontAlgn="base"/>
            <a:r>
              <a:rPr lang="en-US" sz="1200" b="0" i="0" kern="1200" dirty="0">
                <a:solidFill>
                  <a:schemeClr val="tx1"/>
                </a:solidFill>
                <a:effectLst/>
                <a:latin typeface="+mn-lt"/>
                <a:ea typeface="+mn-ea"/>
                <a:cs typeface="+mn-cs"/>
              </a:rPr>
              <a:t>// class X</a:t>
            </a:r>
          </a:p>
          <a:p>
            <a:pPr fontAlgn="base"/>
            <a:r>
              <a:rPr lang="en-US" sz="1200" b="0" i="0" kern="1200" dirty="0">
                <a:solidFill>
                  <a:schemeClr val="tx1"/>
                </a:solidFill>
                <a:effectLst/>
                <a:latin typeface="+mn-lt"/>
                <a:ea typeface="+mn-ea"/>
                <a:cs typeface="+mn-cs"/>
              </a:rPr>
              <a:t>class Y : X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Members of Y can access 'x'</a:t>
            </a:r>
          </a:p>
          <a:p>
            <a:pPr fontAlgn="base"/>
            <a:r>
              <a:rPr lang="en-US" sz="1200" b="0" i="0" kern="1200" dirty="0">
                <a:solidFill>
                  <a:schemeClr val="tx1"/>
                </a:solidFill>
                <a:effectLst/>
                <a:latin typeface="+mn-lt"/>
                <a:ea typeface="+mn-ea"/>
                <a:cs typeface="+mn-cs"/>
              </a:rPr>
              <a:t>	public int </a:t>
            </a:r>
            <a:r>
              <a:rPr lang="en-US" sz="1200" b="0" i="0" kern="1200" dirty="0" err="1">
                <a:solidFill>
                  <a:schemeClr val="tx1"/>
                </a:solidFill>
                <a:effectLst/>
                <a:latin typeface="+mn-lt"/>
                <a:ea typeface="+mn-ea"/>
                <a:cs typeface="+mn-cs"/>
              </a:rPr>
              <a:t>getX</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Program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X obj1 = new X();</a:t>
            </a:r>
          </a:p>
          <a:p>
            <a:pPr fontAlgn="base"/>
            <a:r>
              <a:rPr lang="en-US" sz="1200" b="0" i="0" kern="1200" dirty="0">
                <a:solidFill>
                  <a:schemeClr val="tx1"/>
                </a:solidFill>
                <a:effectLst/>
                <a:latin typeface="+mn-lt"/>
                <a:ea typeface="+mn-ea"/>
                <a:cs typeface="+mn-cs"/>
              </a:rPr>
              <a:t>		Y obj2 = new 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Displaying the value of x</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x is : {0}", obj2.getX());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Value of x is : 10</a:t>
            </a:r>
          </a:p>
          <a:p>
            <a:pPr fontAlgn="base"/>
            <a:endParaRPr lang="en-US" dirty="0"/>
          </a:p>
          <a:p>
            <a:pPr fontAlgn="base"/>
            <a:r>
              <a:rPr lang="en-US" sz="1200" b="1" i="0" kern="1200" dirty="0">
                <a:solidFill>
                  <a:schemeClr val="tx1"/>
                </a:solidFill>
                <a:effectLst/>
                <a:latin typeface="+mn-lt"/>
                <a:ea typeface="+mn-ea"/>
                <a:cs typeface="+mn-cs"/>
              </a:rPr>
              <a:t>internal Accessibility Level</a:t>
            </a:r>
          </a:p>
          <a:p>
            <a:pPr fontAlgn="base"/>
            <a:r>
              <a:rPr lang="en-US" sz="1200" b="0" i="0" kern="1200" dirty="0">
                <a:solidFill>
                  <a:schemeClr val="tx1"/>
                </a:solidFill>
                <a:effectLst/>
                <a:latin typeface="+mn-lt"/>
                <a:ea typeface="+mn-ea"/>
                <a:cs typeface="+mn-cs"/>
              </a:rPr>
              <a:t>Access is limited to only the current Assembly, that is any class or type declared as internal is accessible anywhere inside the same namespace. It is the </a:t>
            </a:r>
            <a:r>
              <a:rPr lang="en-US" sz="1200" b="1" i="1" kern="1200" dirty="0">
                <a:solidFill>
                  <a:schemeClr val="tx1"/>
                </a:solidFill>
                <a:effectLst/>
                <a:latin typeface="+mn-lt"/>
                <a:ea typeface="+mn-ea"/>
                <a:cs typeface="+mn-cs"/>
              </a:rPr>
              <a:t>default access modifier in C#</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dirty="0"/>
              <a:t>internal </a:t>
            </a:r>
            <a:r>
              <a:rPr lang="en-US" dirty="0" err="1"/>
              <a:t>TypeName</a:t>
            </a:r>
            <a:r>
              <a:rPr lang="en-US" sz="1200" b="1" i="0" kern="1200" dirty="0" err="1">
                <a:solidFill>
                  <a:schemeClr val="tx1"/>
                </a:solidFill>
                <a:effectLst/>
                <a:latin typeface="+mn-lt"/>
                <a:ea typeface="+mn-ea"/>
                <a:cs typeface="+mn-cs"/>
              </a:rPr>
              <a:t>Example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 the code given below, The class Complex is a part of </a:t>
            </a:r>
            <a:r>
              <a:rPr lang="en-US" sz="1200" b="0" i="1" kern="1200" dirty="0" err="1">
                <a:solidFill>
                  <a:schemeClr val="tx1"/>
                </a:solidFill>
                <a:effectLst/>
                <a:latin typeface="+mn-lt"/>
                <a:ea typeface="+mn-ea"/>
                <a:cs typeface="+mn-cs"/>
              </a:rPr>
              <a:t>internalAccessModifier</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namespace and is accessible throughout it.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show use of</a:t>
            </a:r>
          </a:p>
          <a:p>
            <a:pPr fontAlgn="base"/>
            <a:r>
              <a:rPr lang="en-US" sz="1200" b="0" i="0" kern="1200" dirty="0">
                <a:solidFill>
                  <a:schemeClr val="tx1"/>
                </a:solidFill>
                <a:effectLst/>
                <a:latin typeface="+mn-lt"/>
                <a:ea typeface="+mn-ea"/>
                <a:cs typeface="+mn-cs"/>
              </a:rPr>
              <a:t>// internal access modifier</a:t>
            </a:r>
          </a:p>
          <a:p>
            <a:pPr fontAlgn="base"/>
            <a:r>
              <a:rPr lang="en-US" sz="1200" b="0" i="0" kern="1200" dirty="0">
                <a:solidFill>
                  <a:schemeClr val="tx1"/>
                </a:solidFill>
                <a:effectLst/>
                <a:latin typeface="+mn-lt"/>
                <a:ea typeface="+mn-ea"/>
                <a:cs typeface="+mn-cs"/>
              </a:rPr>
              <a:t>// Inside the file </a:t>
            </a:r>
            <a:r>
              <a:rPr lang="en-US" sz="1200" b="0" i="0" kern="1200" dirty="0" err="1">
                <a:solidFill>
                  <a:schemeClr val="tx1"/>
                </a:solidFill>
                <a:effectLst/>
                <a:latin typeface="+mn-lt"/>
                <a:ea typeface="+mn-ea"/>
                <a:cs typeface="+mn-cs"/>
              </a:rPr>
              <a:t>Program.cs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internalAccessModifier</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Declare class Complex as internal</a:t>
            </a:r>
          </a:p>
          <a:p>
            <a:pPr fontAlgn="base"/>
            <a:r>
              <a:rPr lang="en-US" sz="1200" b="0" i="0" kern="1200" dirty="0">
                <a:solidFill>
                  <a:schemeClr val="tx1"/>
                </a:solidFill>
                <a:effectLst/>
                <a:latin typeface="+mn-lt"/>
                <a:ea typeface="+mn-ea"/>
                <a:cs typeface="+mn-cs"/>
              </a:rPr>
              <a:t>internal class Complex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int real;</a:t>
            </a:r>
          </a:p>
          <a:p>
            <a:pPr fontAlgn="base"/>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img</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setData</a:t>
            </a:r>
            <a:r>
              <a:rPr lang="en-US" sz="1200" b="0" i="0" kern="1200" dirty="0">
                <a:solidFill>
                  <a:schemeClr val="tx1"/>
                </a:solidFill>
                <a:effectLst/>
                <a:latin typeface="+mn-lt"/>
                <a:ea typeface="+mn-ea"/>
                <a:cs typeface="+mn-cs"/>
              </a:rPr>
              <a:t>(int r, 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real = r;</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img</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displayData</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("Real = {0}", real);</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("Imaginary = {0}", </a:t>
            </a:r>
            <a:r>
              <a:rPr lang="en-US" sz="1200" b="0" i="0" kern="1200" dirty="0" err="1">
                <a:solidFill>
                  <a:schemeClr val="tx1"/>
                </a:solidFill>
                <a:effectLst/>
                <a:latin typeface="+mn-lt"/>
                <a:ea typeface="+mn-ea"/>
                <a:cs typeface="+mn-cs"/>
              </a:rPr>
              <a:t>img</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Class</a:t>
            </a:r>
          </a:p>
          <a:p>
            <a:pPr fontAlgn="base"/>
            <a:r>
              <a:rPr lang="en-US" sz="1200" b="0" i="0" kern="1200" dirty="0">
                <a:solidFill>
                  <a:schemeClr val="tx1"/>
                </a:solidFill>
                <a:effectLst/>
                <a:latin typeface="+mn-lt"/>
                <a:ea typeface="+mn-ea"/>
                <a:cs typeface="+mn-cs"/>
              </a:rPr>
              <a:t>class Program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Instantiate the class Complex</a:t>
            </a:r>
          </a:p>
          <a:p>
            <a:pPr fontAlgn="base"/>
            <a:r>
              <a:rPr lang="en-US" sz="1200" b="0" i="0" kern="1200" dirty="0">
                <a:solidFill>
                  <a:schemeClr val="tx1"/>
                </a:solidFill>
                <a:effectLst/>
                <a:latin typeface="+mn-lt"/>
                <a:ea typeface="+mn-ea"/>
                <a:cs typeface="+mn-cs"/>
              </a:rPr>
              <a:t>		// in separate class but within</a:t>
            </a:r>
          </a:p>
          <a:p>
            <a:pPr fontAlgn="base"/>
            <a:r>
              <a:rPr lang="en-US" sz="1200" b="0" i="0" kern="1200" dirty="0">
                <a:solidFill>
                  <a:schemeClr val="tx1"/>
                </a:solidFill>
                <a:effectLst/>
                <a:latin typeface="+mn-lt"/>
                <a:ea typeface="+mn-ea"/>
                <a:cs typeface="+mn-cs"/>
              </a:rPr>
              <a:t>		// the same assembly</a:t>
            </a:r>
          </a:p>
          <a:p>
            <a:pPr fontAlgn="base"/>
            <a:r>
              <a:rPr lang="en-US" sz="1200" b="0" i="0" kern="1200" dirty="0">
                <a:solidFill>
                  <a:schemeClr val="tx1"/>
                </a:solidFill>
                <a:effectLst/>
                <a:latin typeface="+mn-lt"/>
                <a:ea typeface="+mn-ea"/>
                <a:cs typeface="+mn-cs"/>
              </a:rPr>
              <a:t>		Complex c = new Complex();</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Accessible in class Program</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c.setData</a:t>
            </a:r>
            <a:r>
              <a:rPr lang="en-US" sz="1200" b="0" i="0" kern="1200" dirty="0">
                <a:solidFill>
                  <a:schemeClr val="tx1"/>
                </a:solidFill>
                <a:effectLst/>
                <a:latin typeface="+mn-lt"/>
                <a:ea typeface="+mn-ea"/>
                <a:cs typeface="+mn-cs"/>
              </a:rPr>
              <a:t>(2, 1);</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c.displayData</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Real = 2 Imaginary = 1</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In the same code if you add another file, the class </a:t>
            </a:r>
            <a:r>
              <a:rPr lang="en-US" sz="1200" b="0" i="1" kern="1200" dirty="0">
                <a:solidFill>
                  <a:schemeClr val="tx1"/>
                </a:solidFill>
                <a:effectLst/>
                <a:latin typeface="+mn-lt"/>
                <a:ea typeface="+mn-ea"/>
                <a:cs typeface="+mn-cs"/>
              </a:rPr>
              <a:t>Complex</a:t>
            </a:r>
            <a:r>
              <a:rPr lang="en-US" sz="1200" b="0" i="0" kern="1200" dirty="0">
                <a:solidFill>
                  <a:schemeClr val="tx1"/>
                </a:solidFill>
                <a:effectLst/>
                <a:latin typeface="+mn-lt"/>
                <a:ea typeface="+mn-ea"/>
                <a:cs typeface="+mn-cs"/>
              </a:rPr>
              <a:t> will not be accessible in that namespace and compiler gives an error.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inside file </a:t>
            </a:r>
            <a:r>
              <a:rPr lang="en-US" sz="1200" b="0" i="0" kern="1200" dirty="0" err="1">
                <a:solidFill>
                  <a:schemeClr val="tx1"/>
                </a:solidFill>
                <a:effectLst/>
                <a:latin typeface="+mn-lt"/>
                <a:ea typeface="+mn-ea"/>
                <a:cs typeface="+mn-cs"/>
              </a:rPr>
              <a:t>xyz.cs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separate </a:t>
            </a:r>
            <a:r>
              <a:rPr lang="en-US" sz="1200" b="0" i="0" kern="1200" dirty="0" err="1">
                <a:solidFill>
                  <a:schemeClr val="tx1"/>
                </a:solidFill>
                <a:effectLst/>
                <a:latin typeface="+mn-lt"/>
                <a:ea typeface="+mn-ea"/>
                <a:cs typeface="+mn-cs"/>
              </a:rPr>
              <a:t>nampespace</a:t>
            </a:r>
            <a:r>
              <a:rPr lang="en-US" sz="1200" b="0" i="0" kern="1200" dirty="0">
                <a:solidFill>
                  <a:schemeClr val="tx1"/>
                </a:solidFill>
                <a:effectLst/>
                <a:latin typeface="+mn-lt"/>
                <a:ea typeface="+mn-ea"/>
                <a:cs typeface="+mn-cs"/>
              </a:rPr>
              <a:t> named </a:t>
            </a:r>
            <a:r>
              <a:rPr lang="en-US" sz="1200" b="0" i="0" kern="1200" dirty="0" err="1">
                <a:solidFill>
                  <a:schemeClr val="tx1"/>
                </a:solidFill>
                <a:effectLst/>
                <a:latin typeface="+mn-lt"/>
                <a:ea typeface="+mn-ea"/>
                <a:cs typeface="+mn-cs"/>
              </a:rPr>
              <a:t>xyz</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xyz</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text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Will give an error during compilation</a:t>
            </a:r>
          </a:p>
          <a:p>
            <a:r>
              <a:rPr lang="en-US" sz="1200" b="0" i="0" kern="1200" dirty="0">
                <a:solidFill>
                  <a:schemeClr val="tx1"/>
                </a:solidFill>
                <a:effectLst/>
                <a:latin typeface="+mn-lt"/>
                <a:ea typeface="+mn-ea"/>
                <a:cs typeface="+mn-cs"/>
              </a:rPr>
              <a:t>	Complex c1 = new Complex();</a:t>
            </a:r>
          </a:p>
          <a:p>
            <a:r>
              <a:rPr lang="en-US" sz="1200" b="0" i="0" kern="1200" dirty="0">
                <a:solidFill>
                  <a:schemeClr val="tx1"/>
                </a:solidFill>
                <a:effectLst/>
                <a:latin typeface="+mn-lt"/>
                <a:ea typeface="+mn-ea"/>
                <a:cs typeface="+mn-cs"/>
              </a:rPr>
              <a:t>	c1.setData(2, 3);</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error CS1519</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protected internal Accessibility Level</a:t>
            </a:r>
          </a:p>
          <a:p>
            <a:pPr fontAlgn="base"/>
            <a:r>
              <a:rPr lang="en-US" sz="1200" b="0" i="0" kern="1200" dirty="0">
                <a:solidFill>
                  <a:schemeClr val="tx1"/>
                </a:solidFill>
                <a:effectLst/>
                <a:latin typeface="+mn-lt"/>
                <a:ea typeface="+mn-ea"/>
                <a:cs typeface="+mn-cs"/>
              </a:rPr>
              <a:t>Access is limited to the current assembly or the derived types of the containing class. It means access is granted to any class which is derived from the containing class within or outside the current Assembly.</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dirty="0"/>
              <a:t>protected internal TypeName</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the code given below, the member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declared as protected internal therefore it is accessible throughout the class </a:t>
            </a:r>
            <a:r>
              <a:rPr lang="en-US" sz="1200" b="0" i="1" kern="1200" dirty="0">
                <a:solidFill>
                  <a:schemeClr val="tx1"/>
                </a:solidFill>
                <a:effectLst/>
                <a:latin typeface="+mn-lt"/>
                <a:ea typeface="+mn-ea"/>
                <a:cs typeface="+mn-cs"/>
              </a:rPr>
              <a:t>Parent </a:t>
            </a:r>
            <a:r>
              <a:rPr lang="en-US" sz="1200" b="0" i="0" kern="1200" dirty="0">
                <a:solidFill>
                  <a:schemeClr val="tx1"/>
                </a:solidFill>
                <a:effectLst/>
                <a:latin typeface="+mn-lt"/>
                <a:ea typeface="+mn-ea"/>
                <a:cs typeface="+mn-cs"/>
              </a:rPr>
              <a:t>and also in any other class in the same assembly like </a:t>
            </a:r>
            <a:r>
              <a:rPr lang="en-US" sz="1200" b="0" i="1" kern="1200" dirty="0">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It is also accessible inside another class derived from </a:t>
            </a:r>
            <a:r>
              <a:rPr lang="en-US" sz="1200" b="0" i="1" kern="1200" dirty="0">
                <a:solidFill>
                  <a:schemeClr val="tx1"/>
                </a:solidFill>
                <a:effectLst/>
                <a:latin typeface="+mn-lt"/>
                <a:ea typeface="+mn-ea"/>
                <a:cs typeface="+mn-cs"/>
              </a:rPr>
              <a:t>Parent</a:t>
            </a:r>
            <a:r>
              <a:rPr lang="en-US" sz="1200" b="0" i="0" kern="1200" dirty="0">
                <a:solidFill>
                  <a:schemeClr val="tx1"/>
                </a:solidFill>
                <a:effectLst/>
                <a:latin typeface="+mn-lt"/>
                <a:ea typeface="+mn-ea"/>
                <a:cs typeface="+mn-cs"/>
              </a:rPr>
              <a:t>, namely </a:t>
            </a:r>
            <a:r>
              <a:rPr lang="en-US" sz="1200" b="0" i="1" kern="1200" dirty="0">
                <a:solidFill>
                  <a:schemeClr val="tx1"/>
                </a:solidFill>
                <a:effectLst/>
                <a:latin typeface="+mn-lt"/>
                <a:ea typeface="+mn-ea"/>
                <a:cs typeface="+mn-cs"/>
              </a:rPr>
              <a:t>Child </a:t>
            </a:r>
            <a:r>
              <a:rPr lang="en-US" sz="1200" b="0" i="0" kern="1200" dirty="0">
                <a:solidFill>
                  <a:schemeClr val="tx1"/>
                </a:solidFill>
                <a:effectLst/>
                <a:latin typeface="+mn-lt"/>
                <a:ea typeface="+mn-ea"/>
                <a:cs typeface="+mn-cs"/>
              </a:rPr>
              <a:t>which is inside another assembly.</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Inside file </a:t>
            </a:r>
            <a:r>
              <a:rPr lang="en-US" sz="1200" b="0" i="0" kern="1200" dirty="0" err="1">
                <a:solidFill>
                  <a:schemeClr val="tx1"/>
                </a:solidFill>
                <a:effectLst/>
                <a:latin typeface="+mn-lt"/>
                <a:ea typeface="+mn-ea"/>
                <a:cs typeface="+mn-cs"/>
              </a:rPr>
              <a:t>parent.cs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public class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Declaring member as protected internal</a:t>
            </a:r>
          </a:p>
          <a:p>
            <a:pPr fontAlgn="base"/>
            <a:r>
              <a:rPr lang="en-US" sz="1200" b="0" i="0" kern="1200" dirty="0">
                <a:solidFill>
                  <a:schemeClr val="tx1"/>
                </a:solidFill>
                <a:effectLst/>
                <a:latin typeface="+mn-lt"/>
                <a:ea typeface="+mn-ea"/>
                <a:cs typeface="+mn-cs"/>
              </a:rPr>
              <a:t>	protected internal int value;</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ABC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Trying to access</a:t>
            </a:r>
          </a:p>
          <a:p>
            <a:pPr fontAlgn="base"/>
            <a:r>
              <a:rPr lang="en-US" sz="1200" b="0" i="0" kern="1200" dirty="0">
                <a:solidFill>
                  <a:schemeClr val="tx1"/>
                </a:solidFill>
                <a:effectLst/>
                <a:latin typeface="+mn-lt"/>
                <a:ea typeface="+mn-ea"/>
                <a:cs typeface="+mn-cs"/>
              </a:rPr>
              <a:t>	// value in another class</a:t>
            </a: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testAccess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Member value is Accessible</a:t>
            </a:r>
          </a:p>
          <a:p>
            <a:pPr fontAlgn="base"/>
            <a:r>
              <a:rPr lang="en-US" sz="1200" b="0" i="0" kern="1200" dirty="0">
                <a:solidFill>
                  <a:schemeClr val="tx1"/>
                </a:solidFill>
                <a:effectLst/>
                <a:latin typeface="+mn-lt"/>
                <a:ea typeface="+mn-ea"/>
                <a:cs typeface="+mn-cs"/>
              </a:rPr>
              <a:t>		Parent obj1 = new Parent();</a:t>
            </a:r>
          </a:p>
          <a:p>
            <a:pPr fontAlgn="base"/>
            <a:r>
              <a:rPr lang="en-US" sz="1200" b="0" i="0" kern="1200" dirty="0">
                <a:solidFill>
                  <a:schemeClr val="tx1"/>
                </a:solidFill>
                <a:effectLst/>
                <a:latin typeface="+mn-lt"/>
                <a:ea typeface="+mn-ea"/>
                <a:cs typeface="+mn-cs"/>
              </a:rPr>
              <a:t>		obj1.value = 12;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Inside file </a:t>
            </a:r>
            <a:r>
              <a:rPr lang="en-US" sz="1200" b="0" i="0" kern="1200" dirty="0" err="1">
                <a:solidFill>
                  <a:schemeClr val="tx1"/>
                </a:solidFill>
                <a:effectLst/>
                <a:latin typeface="+mn-lt"/>
                <a:ea typeface="+mn-ea"/>
                <a:cs typeface="+mn-cs"/>
              </a:rPr>
              <a:t>GFg.cs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Child :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public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Accessing value in another assembly</a:t>
            </a:r>
          </a:p>
          <a:p>
            <a:pPr fontAlgn="base"/>
            <a:r>
              <a:rPr lang="en-US" sz="1200" b="0" i="0" kern="1200" dirty="0">
                <a:solidFill>
                  <a:schemeClr val="tx1"/>
                </a:solidFill>
                <a:effectLst/>
                <a:latin typeface="+mn-lt"/>
                <a:ea typeface="+mn-ea"/>
                <a:cs typeface="+mn-cs"/>
              </a:rPr>
              <a:t>		Child obj3 = new Child();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Member value is Accessible</a:t>
            </a:r>
          </a:p>
          <a:p>
            <a:pPr fontAlgn="base"/>
            <a:r>
              <a:rPr lang="en-US" sz="1200" b="0" i="0" kern="1200" dirty="0">
                <a:solidFill>
                  <a:schemeClr val="tx1"/>
                </a:solidFill>
                <a:effectLst/>
                <a:latin typeface="+mn-lt"/>
                <a:ea typeface="+mn-ea"/>
                <a:cs typeface="+mn-cs"/>
              </a:rPr>
              <a:t>		obj3.value = 9;</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 " + obj3.value);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Value = 9</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private Accessibility Level</a:t>
            </a:r>
          </a:p>
          <a:p>
            <a:pPr fontAlgn="base"/>
            <a:r>
              <a:rPr lang="en-US" sz="1200" b="0" i="0" kern="1200" dirty="0">
                <a:solidFill>
                  <a:schemeClr val="tx1"/>
                </a:solidFill>
                <a:effectLst/>
                <a:latin typeface="+mn-lt"/>
                <a:ea typeface="+mn-ea"/>
                <a:cs typeface="+mn-cs"/>
              </a:rPr>
              <a:t>Access is only granted to the containing class. Any other class inside the current or another assembly is not granted access to these members.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dirty="0"/>
              <a:t>private TypeName</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this code we declare the member value of class </a:t>
            </a:r>
            <a:r>
              <a:rPr lang="en-US" sz="1200" b="0" i="1" kern="1200" dirty="0">
                <a:solidFill>
                  <a:schemeClr val="tx1"/>
                </a:solidFill>
                <a:effectLst/>
                <a:latin typeface="+mn-lt"/>
                <a:ea typeface="+mn-ea"/>
                <a:cs typeface="+mn-cs"/>
              </a:rPr>
              <a:t>Parent </a:t>
            </a:r>
            <a:r>
              <a:rPr lang="en-US" sz="1200" b="0" i="0" kern="1200" dirty="0">
                <a:solidFill>
                  <a:schemeClr val="tx1"/>
                </a:solidFill>
                <a:effectLst/>
                <a:latin typeface="+mn-lt"/>
                <a:ea typeface="+mn-ea"/>
                <a:cs typeface="+mn-cs"/>
              </a:rPr>
              <a:t>as private therefore its access is restricted to only the containing class. We try to access value inside of a derived class named </a:t>
            </a:r>
            <a:r>
              <a:rPr lang="en-US" sz="1200" b="0" i="1" kern="1200" dirty="0">
                <a:solidFill>
                  <a:schemeClr val="tx1"/>
                </a:solidFill>
                <a:effectLst/>
                <a:latin typeface="+mn-lt"/>
                <a:ea typeface="+mn-ea"/>
                <a:cs typeface="+mn-cs"/>
              </a:rPr>
              <a:t>Child</a:t>
            </a:r>
            <a:r>
              <a:rPr lang="en-US" sz="1200" b="0" i="0" kern="1200" dirty="0">
                <a:solidFill>
                  <a:schemeClr val="tx1"/>
                </a:solidFill>
                <a:effectLst/>
                <a:latin typeface="+mn-lt"/>
                <a:ea typeface="+mn-ea"/>
                <a:cs typeface="+mn-cs"/>
              </a:rPr>
              <a:t> but the compiler throws an error {error CS0122: ‘</a:t>
            </a:r>
            <a:r>
              <a:rPr lang="en-US" sz="1200" b="0" i="0" kern="1200" dirty="0" err="1">
                <a:solidFill>
                  <a:schemeClr val="tx1"/>
                </a:solidFill>
                <a:effectLst/>
                <a:latin typeface="+mn-lt"/>
                <a:ea typeface="+mn-ea"/>
                <a:cs typeface="+mn-cs"/>
              </a:rPr>
              <a:t>PrivateAccessModifier.Parent.value</a:t>
            </a:r>
            <a:r>
              <a:rPr lang="en-US" sz="1200" b="0" i="0" kern="1200" dirty="0">
                <a:solidFill>
                  <a:schemeClr val="tx1"/>
                </a:solidFill>
                <a:effectLst/>
                <a:latin typeface="+mn-lt"/>
                <a:ea typeface="+mn-ea"/>
                <a:cs typeface="+mn-cs"/>
              </a:rPr>
              <a:t>’ is inaccessible due to its protection level}. Similarly, inside main {which is a method in another class}. </a:t>
            </a:r>
            <a:r>
              <a:rPr lang="en-US" sz="1200" b="0" i="1" kern="1200" dirty="0" err="1">
                <a:solidFill>
                  <a:schemeClr val="tx1"/>
                </a:solidFill>
                <a:effectLst/>
                <a:latin typeface="+mn-lt"/>
                <a:ea typeface="+mn-ea"/>
                <a:cs typeface="+mn-cs"/>
              </a:rPr>
              <a:t>obj.value</a:t>
            </a:r>
            <a:r>
              <a:rPr lang="en-US" sz="1200" b="0" i="0" kern="1200" dirty="0">
                <a:solidFill>
                  <a:schemeClr val="tx1"/>
                </a:solidFill>
                <a:effectLst/>
                <a:latin typeface="+mn-lt"/>
                <a:ea typeface="+mn-ea"/>
                <a:cs typeface="+mn-cs"/>
              </a:rPr>
              <a:t> will throw the above error. So we can use public member methods that can set or get values of private members.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show use of</a:t>
            </a:r>
          </a:p>
          <a:p>
            <a:pPr fontAlgn="base"/>
            <a:r>
              <a:rPr lang="en-US" sz="1200" b="0" i="0" kern="1200" dirty="0">
                <a:solidFill>
                  <a:schemeClr val="tx1"/>
                </a:solidFill>
                <a:effectLst/>
                <a:latin typeface="+mn-lt"/>
                <a:ea typeface="+mn-ea"/>
                <a:cs typeface="+mn-cs"/>
              </a:rPr>
              <a:t>// the private access modifier</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PrivateAccessModifier</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Member is declared as private</a:t>
            </a:r>
          </a:p>
          <a:p>
            <a:pPr fontAlgn="base"/>
            <a:r>
              <a:rPr lang="en-US" sz="1200" b="0" i="0" kern="1200" dirty="0">
                <a:solidFill>
                  <a:schemeClr val="tx1"/>
                </a:solidFill>
                <a:effectLst/>
                <a:latin typeface="+mn-lt"/>
                <a:ea typeface="+mn-ea"/>
                <a:cs typeface="+mn-cs"/>
              </a:rPr>
              <a:t>	private int value;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value is Accessible</a:t>
            </a:r>
          </a:p>
          <a:p>
            <a:pPr fontAlgn="base"/>
            <a:r>
              <a:rPr lang="en-US" sz="1200" b="0" i="0" kern="1200" dirty="0">
                <a:solidFill>
                  <a:schemeClr val="tx1"/>
                </a:solidFill>
                <a:effectLst/>
                <a:latin typeface="+mn-lt"/>
                <a:ea typeface="+mn-ea"/>
                <a:cs typeface="+mn-cs"/>
              </a:rPr>
              <a:t>	// only inside the class</a:t>
            </a: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setValue</a:t>
            </a:r>
            <a:r>
              <a:rPr lang="en-US" sz="1200" b="0" i="0" kern="1200" dirty="0">
                <a:solidFill>
                  <a:schemeClr val="tx1"/>
                </a:solidFill>
                <a:effectLst/>
                <a:latin typeface="+mn-lt"/>
                <a:ea typeface="+mn-ea"/>
                <a:cs typeface="+mn-cs"/>
              </a:rPr>
              <a:t>(int v)</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value = v;</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int </a:t>
            </a:r>
            <a:r>
              <a:rPr lang="en-US" sz="1200" b="0" i="0" kern="1200" dirty="0" err="1">
                <a:solidFill>
                  <a:schemeClr val="tx1"/>
                </a:solidFill>
                <a:effectLst/>
                <a:latin typeface="+mn-lt"/>
                <a:ea typeface="+mn-ea"/>
                <a:cs typeface="+mn-cs"/>
              </a:rPr>
              <a:t>getValue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value;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class Child :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showValue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Trying to access value</a:t>
            </a:r>
          </a:p>
          <a:p>
            <a:pPr fontAlgn="base"/>
            <a:r>
              <a:rPr lang="en-US" sz="1200" b="0" i="0" kern="1200" dirty="0">
                <a:solidFill>
                  <a:schemeClr val="tx1"/>
                </a:solidFill>
                <a:effectLst/>
                <a:latin typeface="+mn-lt"/>
                <a:ea typeface="+mn-ea"/>
                <a:cs typeface="+mn-cs"/>
              </a:rPr>
              <a:t>		// Inside a derived class</a:t>
            </a:r>
          </a:p>
          <a:p>
            <a:pPr fontAlgn="base"/>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 "Value = " + value );</a:t>
            </a:r>
          </a:p>
          <a:p>
            <a:pPr fontAlgn="base"/>
            <a:r>
              <a:rPr lang="en-US" sz="1200" b="0" i="0" kern="1200" dirty="0">
                <a:solidFill>
                  <a:schemeClr val="tx1"/>
                </a:solidFill>
                <a:effectLst/>
                <a:latin typeface="+mn-lt"/>
                <a:ea typeface="+mn-ea"/>
                <a:cs typeface="+mn-cs"/>
              </a:rPr>
              <a:t>		// Gives an error</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Class</a:t>
            </a:r>
          </a:p>
          <a:p>
            <a:pPr fontAlgn="base"/>
            <a:r>
              <a:rPr lang="en-US" sz="1200" b="0" i="0" kern="1200" dirty="0">
                <a:solidFill>
                  <a:schemeClr val="tx1"/>
                </a:solidFill>
                <a:effectLst/>
                <a:latin typeface="+mn-lt"/>
                <a:ea typeface="+mn-ea"/>
                <a:cs typeface="+mn-cs"/>
              </a:rPr>
              <a:t>class Program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Parent obj = new Parent();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obj.value</a:t>
            </a:r>
            <a:r>
              <a:rPr lang="en-US" sz="1200" b="0" i="0" kern="1200" dirty="0">
                <a:solidFill>
                  <a:schemeClr val="tx1"/>
                </a:solidFill>
                <a:effectLst/>
                <a:latin typeface="+mn-lt"/>
                <a:ea typeface="+mn-ea"/>
                <a:cs typeface="+mn-cs"/>
              </a:rPr>
              <a:t> = 5;</a:t>
            </a:r>
          </a:p>
          <a:p>
            <a:pPr fontAlgn="base"/>
            <a:r>
              <a:rPr lang="en-US" sz="1200" b="0" i="0" kern="1200" dirty="0">
                <a:solidFill>
                  <a:schemeClr val="tx1"/>
                </a:solidFill>
                <a:effectLst/>
                <a:latin typeface="+mn-lt"/>
                <a:ea typeface="+mn-ea"/>
                <a:cs typeface="+mn-cs"/>
              </a:rPr>
              <a:t>		// Also gives an error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Use public functions to assign</a:t>
            </a:r>
          </a:p>
          <a:p>
            <a:pPr fontAlgn="base"/>
            <a:r>
              <a:rPr lang="en-US" sz="1200" b="0" i="0" kern="1200" dirty="0">
                <a:solidFill>
                  <a:schemeClr val="tx1"/>
                </a:solidFill>
                <a:effectLst/>
                <a:latin typeface="+mn-lt"/>
                <a:ea typeface="+mn-ea"/>
                <a:cs typeface="+mn-cs"/>
              </a:rPr>
              <a:t>		// and use value of the member 'value'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obj.setValue</a:t>
            </a:r>
            <a:r>
              <a:rPr lang="en-US" sz="1200" b="0" i="0" kern="1200" dirty="0">
                <a:solidFill>
                  <a:schemeClr val="tx1"/>
                </a:solidFill>
                <a:effectLst/>
                <a:latin typeface="+mn-lt"/>
                <a:ea typeface="+mn-ea"/>
                <a:cs typeface="+mn-cs"/>
              </a:rPr>
              <a:t>(4);</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 " + </a:t>
            </a:r>
            <a:r>
              <a:rPr lang="en-US" sz="1200" b="0" i="0" kern="1200" dirty="0" err="1">
                <a:solidFill>
                  <a:schemeClr val="tx1"/>
                </a:solidFill>
                <a:effectLst/>
                <a:latin typeface="+mn-lt"/>
                <a:ea typeface="+mn-ea"/>
                <a:cs typeface="+mn-cs"/>
              </a:rPr>
              <a:t>obj.getValue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Value = 4</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private protected Accessibility Level</a:t>
            </a:r>
          </a:p>
          <a:p>
            <a:pPr fontAlgn="base"/>
            <a:r>
              <a:rPr lang="en-US" sz="1200" b="0" i="0" kern="1200" dirty="0">
                <a:solidFill>
                  <a:schemeClr val="tx1"/>
                </a:solidFill>
                <a:effectLst/>
                <a:latin typeface="+mn-lt"/>
                <a:ea typeface="+mn-ea"/>
                <a:cs typeface="+mn-cs"/>
              </a:rPr>
              <a:t>Access is granted to the containing class and its derived types present in the current assembly. This modifier is valid in C# version 7.2 and later.</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dirty="0"/>
              <a:t>private protected TypeName</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This code is same as the code above but since the Access modifier for member value is ‘private protected’ it is now accessible inside the derived class or Parent namely Child. Any derived class that maybe present in another assembly will not be able to access these private protected members.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show use of</a:t>
            </a:r>
          </a:p>
          <a:p>
            <a:pPr fontAlgn="base"/>
            <a:r>
              <a:rPr lang="en-US" sz="1200" b="0" i="0" kern="1200" dirty="0">
                <a:solidFill>
                  <a:schemeClr val="tx1"/>
                </a:solidFill>
                <a:effectLst/>
                <a:latin typeface="+mn-lt"/>
                <a:ea typeface="+mn-ea"/>
                <a:cs typeface="+mn-cs"/>
              </a:rPr>
              <a:t>// the private protected</a:t>
            </a:r>
          </a:p>
          <a:p>
            <a:pPr fontAlgn="base"/>
            <a:r>
              <a:rPr lang="en-US" sz="1200" b="0" i="0" kern="1200" dirty="0">
                <a:solidFill>
                  <a:schemeClr val="tx1"/>
                </a:solidFill>
                <a:effectLst/>
                <a:latin typeface="+mn-lt"/>
                <a:ea typeface="+mn-ea"/>
                <a:cs typeface="+mn-cs"/>
              </a:rPr>
              <a:t>// Accessibility Level</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PrivateProtectedAccessModifier</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Member is declared as private protected</a:t>
            </a:r>
          </a:p>
          <a:p>
            <a:pPr fontAlgn="base"/>
            <a:r>
              <a:rPr lang="en-US" sz="1200" b="0" i="0" kern="1200" dirty="0">
                <a:solidFill>
                  <a:schemeClr val="tx1"/>
                </a:solidFill>
                <a:effectLst/>
                <a:latin typeface="+mn-lt"/>
                <a:ea typeface="+mn-ea"/>
                <a:cs typeface="+mn-cs"/>
              </a:rPr>
              <a:t>	private protected int value;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value is Accessible only inside the class</a:t>
            </a: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setValue</a:t>
            </a:r>
            <a:r>
              <a:rPr lang="en-US" sz="1200" b="0" i="0" kern="1200" dirty="0">
                <a:solidFill>
                  <a:schemeClr val="tx1"/>
                </a:solidFill>
                <a:effectLst/>
                <a:latin typeface="+mn-lt"/>
                <a:ea typeface="+mn-ea"/>
                <a:cs typeface="+mn-cs"/>
              </a:rPr>
              <a:t>(int v)</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value = v;</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public int </a:t>
            </a:r>
            <a:r>
              <a:rPr lang="en-US" sz="1200" b="0" i="0" kern="1200" dirty="0" err="1">
                <a:solidFill>
                  <a:schemeClr val="tx1"/>
                </a:solidFill>
                <a:effectLst/>
                <a:latin typeface="+mn-lt"/>
                <a:ea typeface="+mn-ea"/>
                <a:cs typeface="+mn-cs"/>
              </a:rPr>
              <a:t>getValue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value;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Child : Parent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public void </a:t>
            </a:r>
            <a:r>
              <a:rPr lang="en-US" sz="1200" b="0" i="0" kern="1200" dirty="0" err="1">
                <a:solidFill>
                  <a:schemeClr val="tx1"/>
                </a:solidFill>
                <a:effectLst/>
                <a:latin typeface="+mn-lt"/>
                <a:ea typeface="+mn-ea"/>
                <a:cs typeface="+mn-cs"/>
              </a:rPr>
              <a:t>showValue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Trying to access value</a:t>
            </a:r>
          </a:p>
          <a:p>
            <a:pPr fontAlgn="base"/>
            <a:r>
              <a:rPr lang="en-US" sz="1200" b="0" i="0" kern="1200" dirty="0">
                <a:solidFill>
                  <a:schemeClr val="tx1"/>
                </a:solidFill>
                <a:effectLst/>
                <a:latin typeface="+mn-lt"/>
                <a:ea typeface="+mn-ea"/>
                <a:cs typeface="+mn-cs"/>
              </a:rPr>
              <a:t>		// Inside a derived class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 " + value);</a:t>
            </a:r>
          </a:p>
          <a:p>
            <a:pPr fontAlgn="base"/>
            <a:r>
              <a:rPr lang="en-US" sz="1200" b="0" i="0" kern="1200" dirty="0">
                <a:solidFill>
                  <a:schemeClr val="tx1"/>
                </a:solidFill>
                <a:effectLst/>
                <a:latin typeface="+mn-lt"/>
                <a:ea typeface="+mn-ea"/>
                <a:cs typeface="+mn-cs"/>
              </a:rPr>
              <a:t>		// value is accessible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Code</a:t>
            </a:r>
          </a:p>
          <a:p>
            <a:pPr fontAlgn="base"/>
            <a:r>
              <a:rPr lang="en-US" sz="1200" b="0" i="0" kern="1200" dirty="0">
                <a:solidFill>
                  <a:schemeClr val="tx1"/>
                </a:solidFill>
                <a:effectLst/>
                <a:latin typeface="+mn-lt"/>
                <a:ea typeface="+mn-ea"/>
                <a:cs typeface="+mn-cs"/>
              </a:rPr>
              <a:t>class Program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Parent obj = new Parent();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obj.value</a:t>
            </a:r>
            <a:r>
              <a:rPr lang="en-US" sz="1200" b="0" i="0" kern="1200" dirty="0">
                <a:solidFill>
                  <a:schemeClr val="tx1"/>
                </a:solidFill>
                <a:effectLst/>
                <a:latin typeface="+mn-lt"/>
                <a:ea typeface="+mn-ea"/>
                <a:cs typeface="+mn-cs"/>
              </a:rPr>
              <a:t> = 5;</a:t>
            </a:r>
          </a:p>
          <a:p>
            <a:pPr fontAlgn="base"/>
            <a:r>
              <a:rPr lang="en-US" sz="1200" b="0" i="0" kern="1200" dirty="0">
                <a:solidFill>
                  <a:schemeClr val="tx1"/>
                </a:solidFill>
                <a:effectLst/>
                <a:latin typeface="+mn-lt"/>
                <a:ea typeface="+mn-ea"/>
                <a:cs typeface="+mn-cs"/>
              </a:rPr>
              <a:t>		// Also gives an error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Use public functions to assign</a:t>
            </a:r>
          </a:p>
          <a:p>
            <a:pPr fontAlgn="base"/>
            <a:r>
              <a:rPr lang="en-US" sz="1200" b="0" i="0" kern="1200" dirty="0">
                <a:solidFill>
                  <a:schemeClr val="tx1"/>
                </a:solidFill>
                <a:effectLst/>
                <a:latin typeface="+mn-lt"/>
                <a:ea typeface="+mn-ea"/>
                <a:cs typeface="+mn-cs"/>
              </a:rPr>
              <a:t>		// and use value of the member 'value'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obj.setValue</a:t>
            </a:r>
            <a:r>
              <a:rPr lang="en-US" sz="1200" b="0" i="0" kern="1200" dirty="0">
                <a:solidFill>
                  <a:schemeClr val="tx1"/>
                </a:solidFill>
                <a:effectLst/>
                <a:latin typeface="+mn-lt"/>
                <a:ea typeface="+mn-ea"/>
                <a:cs typeface="+mn-cs"/>
              </a:rPr>
              <a:t>(4);</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 " + </a:t>
            </a:r>
            <a:r>
              <a:rPr lang="en-US" sz="1200" b="0" i="0" kern="1200" dirty="0" err="1">
                <a:solidFill>
                  <a:schemeClr val="tx1"/>
                </a:solidFill>
                <a:effectLst/>
                <a:latin typeface="+mn-lt"/>
                <a:ea typeface="+mn-ea"/>
                <a:cs typeface="+mn-cs"/>
              </a:rPr>
              <a:t>obj.getValue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Value = 4</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Important Points: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Namespaces doesn’t allow the access modifiers as they have no access restrictions.</a:t>
            </a:r>
          </a:p>
          <a:p>
            <a:pPr fontAlgn="base"/>
            <a:r>
              <a:rPr lang="en-US" sz="1200" b="0" i="0" kern="1200" dirty="0">
                <a:solidFill>
                  <a:schemeClr val="tx1"/>
                </a:solidFill>
                <a:effectLst/>
                <a:latin typeface="+mn-lt"/>
                <a:ea typeface="+mn-ea"/>
                <a:cs typeface="+mn-cs"/>
              </a:rPr>
              <a:t>The user is allowed to use only one accessibility at a time except the </a:t>
            </a:r>
            <a:r>
              <a:rPr lang="en-US" sz="1200" b="0" i="1" kern="1200" dirty="0">
                <a:solidFill>
                  <a:schemeClr val="tx1"/>
                </a:solidFill>
                <a:effectLst/>
                <a:latin typeface="+mn-lt"/>
                <a:ea typeface="+mn-ea"/>
                <a:cs typeface="+mn-cs"/>
              </a:rPr>
              <a:t>private protected</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protected internal</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The default accessibility for the top-level types(that are not nested in other types, can only have public or internal accessibility) is internal.</a:t>
            </a:r>
          </a:p>
          <a:p>
            <a:pPr fontAlgn="base"/>
            <a:r>
              <a:rPr lang="en-US" sz="1200" b="0" i="0" kern="1200" dirty="0">
                <a:solidFill>
                  <a:schemeClr val="tx1"/>
                </a:solidFill>
                <a:effectLst/>
                <a:latin typeface="+mn-lt"/>
                <a:ea typeface="+mn-ea"/>
                <a:cs typeface="+mn-cs"/>
              </a:rPr>
              <a:t>If no access modifier is specified for a member declaration, then the default accessibility is used based on the context.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dirty="0"/>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23</a:t>
            </a:fld>
            <a:endParaRPr lang="en-US"/>
          </a:p>
        </p:txBody>
      </p:sp>
    </p:spTree>
    <p:extLst>
      <p:ext uri="{BB962C8B-B14F-4D97-AF65-F5344CB8AC3E}">
        <p14:creationId xmlns:p14="http://schemas.microsoft.com/office/powerpoint/2010/main" val="53053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Explain with real time example </a:t>
            </a:r>
          </a:p>
          <a:p>
            <a:pPr fontAlgn="base"/>
            <a:r>
              <a:rPr lang="en-US" sz="1200" b="1" i="0" kern="1200" dirty="0">
                <a:solidFill>
                  <a:schemeClr val="tx1"/>
                </a:solidFill>
                <a:effectLst/>
                <a:latin typeface="+mn-lt"/>
                <a:ea typeface="+mn-ea"/>
                <a:cs typeface="+mn-cs"/>
              </a:rPr>
              <a:t>Explanation:</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using System:</a:t>
            </a:r>
            <a:r>
              <a:rPr lang="en-US" sz="1200" b="0" i="0" kern="1200" dirty="0">
                <a:solidFill>
                  <a:schemeClr val="tx1"/>
                </a:solidFill>
                <a:effectLst/>
                <a:latin typeface="+mn-lt"/>
                <a:ea typeface="+mn-ea"/>
                <a:cs typeface="+mn-cs"/>
              </a:rPr>
              <a:t> System is a </a:t>
            </a:r>
            <a:r>
              <a:rPr lang="en-US" sz="1200" b="0" i="0" u="sng" kern="1200" dirty="0">
                <a:solidFill>
                  <a:schemeClr val="tx1"/>
                </a:solidFill>
                <a:effectLst/>
                <a:latin typeface="+mn-lt"/>
                <a:ea typeface="+mn-ea"/>
                <a:cs typeface="+mn-cs"/>
                <a:hlinkClick r:id="rId3"/>
              </a:rPr>
              <a:t>namespace</a:t>
            </a:r>
            <a:r>
              <a:rPr lang="en-US" sz="1200" b="0" i="0" kern="1200" dirty="0">
                <a:solidFill>
                  <a:schemeClr val="tx1"/>
                </a:solidFill>
                <a:effectLst/>
                <a:latin typeface="+mn-lt"/>
                <a:ea typeface="+mn-ea"/>
                <a:cs typeface="+mn-cs"/>
              </a:rPr>
              <a:t> which contains the commonly used types. It is specified with a </a:t>
            </a:r>
            <a:r>
              <a:rPr lang="en-US" sz="1200" b="1" i="0" kern="1200" dirty="0">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System directive.</a:t>
            </a:r>
          </a:p>
          <a:p>
            <a:pPr fontAlgn="base"/>
            <a:r>
              <a:rPr lang="en-US" sz="1200" b="1" i="0" kern="1200" dirty="0">
                <a:solidFill>
                  <a:schemeClr val="tx1"/>
                </a:solidFill>
                <a:effectLst/>
                <a:latin typeface="+mn-lt"/>
                <a:ea typeface="+mn-ea"/>
                <a:cs typeface="+mn-cs"/>
              </a:rPr>
              <a:t>namespace </a:t>
            </a:r>
            <a:r>
              <a:rPr lang="en-US" sz="1200" b="1" i="0" kern="1200" dirty="0" err="1">
                <a:solidFill>
                  <a:schemeClr val="tx1"/>
                </a:solidFill>
                <a:effectLst/>
                <a:latin typeface="+mn-lt"/>
                <a:ea typeface="+mn-ea"/>
                <a:cs typeface="+mn-cs"/>
              </a:rPr>
              <a:t>HelloWorldApp</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Here namespace is the keyword which is used to define the namespace. </a:t>
            </a:r>
            <a:r>
              <a:rPr lang="en-US" sz="1200" b="0" i="1" kern="1200" dirty="0" err="1">
                <a:solidFill>
                  <a:schemeClr val="tx1"/>
                </a:solidFill>
                <a:effectLst/>
                <a:latin typeface="+mn-lt"/>
                <a:ea typeface="+mn-ea"/>
                <a:cs typeface="+mn-cs"/>
              </a:rPr>
              <a:t>HelloWorldApp</a:t>
            </a:r>
            <a:r>
              <a:rPr lang="en-US" sz="1200" b="0" i="0" kern="1200" dirty="0">
                <a:solidFill>
                  <a:schemeClr val="tx1"/>
                </a:solidFill>
                <a:effectLst/>
                <a:latin typeface="+mn-lt"/>
                <a:ea typeface="+mn-ea"/>
                <a:cs typeface="+mn-cs"/>
              </a:rPr>
              <a:t> is the user-defined name given to namespace. For more details, you can refer to </a:t>
            </a:r>
            <a:r>
              <a:rPr lang="en-US" sz="1200" b="0" i="0" u="sng" kern="1200" dirty="0">
                <a:solidFill>
                  <a:schemeClr val="tx1"/>
                </a:solidFill>
                <a:effectLst/>
                <a:latin typeface="+mn-lt"/>
                <a:ea typeface="+mn-ea"/>
                <a:cs typeface="+mn-cs"/>
                <a:hlinkClick r:id="rId3"/>
              </a:rPr>
              <a:t>C# | Namespaces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class Geeks:</a:t>
            </a:r>
            <a:r>
              <a:rPr lang="en-US" sz="1200" b="0" i="0" kern="1200" dirty="0">
                <a:solidFill>
                  <a:schemeClr val="tx1"/>
                </a:solidFill>
                <a:effectLst/>
                <a:latin typeface="+mn-lt"/>
                <a:ea typeface="+mn-ea"/>
                <a:cs typeface="+mn-cs"/>
              </a:rPr>
              <a:t> Here </a:t>
            </a:r>
            <a:r>
              <a:rPr lang="en-US" sz="1200" b="0" i="1" kern="1200" dirty="0">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is the keyword which is used for the declaration of classes. </a:t>
            </a:r>
            <a:r>
              <a:rPr lang="en-US" sz="1200" b="0" i="1" kern="1200" dirty="0">
                <a:solidFill>
                  <a:schemeClr val="tx1"/>
                </a:solidFill>
                <a:effectLst/>
                <a:latin typeface="+mn-lt"/>
                <a:ea typeface="+mn-ea"/>
                <a:cs typeface="+mn-cs"/>
              </a:rPr>
              <a:t>Geeks</a:t>
            </a:r>
            <a:r>
              <a:rPr lang="en-US" sz="1200" b="0" i="0" kern="1200" dirty="0">
                <a:solidFill>
                  <a:schemeClr val="tx1"/>
                </a:solidFill>
                <a:effectLst/>
                <a:latin typeface="+mn-lt"/>
                <a:ea typeface="+mn-ea"/>
                <a:cs typeface="+mn-cs"/>
              </a:rPr>
              <a:t> is the user-defined name of the class.</a:t>
            </a:r>
          </a:p>
          <a:p>
            <a:pPr fontAlgn="base"/>
            <a:r>
              <a:rPr lang="en-US" sz="1200" b="1" i="0" kern="1200" dirty="0">
                <a:solidFill>
                  <a:schemeClr val="tx1"/>
                </a:solidFill>
                <a:effectLst/>
                <a:latin typeface="+mn-lt"/>
                <a:ea typeface="+mn-ea"/>
                <a:cs typeface="+mn-cs"/>
              </a:rPr>
              <a:t>static void Main(string[] </a:t>
            </a:r>
            <a:r>
              <a:rPr lang="en-US" sz="1200" b="1" i="0" kern="1200" dirty="0" err="1">
                <a:solidFill>
                  <a:schemeClr val="tx1"/>
                </a:solidFill>
                <a:effectLst/>
                <a:latin typeface="+mn-lt"/>
                <a:ea typeface="+mn-ea"/>
                <a:cs typeface="+mn-cs"/>
              </a:rPr>
              <a:t>args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Here </a:t>
            </a:r>
            <a:r>
              <a:rPr lang="en-US" sz="1200" b="0" i="1"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keyword tells us that this method is accessible without instantiating the class. </a:t>
            </a:r>
            <a:r>
              <a:rPr lang="en-US" sz="1200" b="0" i="1" kern="1200" dirty="0">
                <a:solidFill>
                  <a:schemeClr val="tx1"/>
                </a:solidFill>
                <a:effectLst/>
                <a:latin typeface="+mn-lt"/>
                <a:ea typeface="+mn-ea"/>
                <a:cs typeface="+mn-cs"/>
              </a:rPr>
              <a:t>void</a:t>
            </a:r>
            <a:r>
              <a:rPr lang="en-US" sz="1200" b="0" i="0" kern="1200" dirty="0">
                <a:solidFill>
                  <a:schemeClr val="tx1"/>
                </a:solidFill>
                <a:effectLst/>
                <a:latin typeface="+mn-lt"/>
                <a:ea typeface="+mn-ea"/>
                <a:cs typeface="+mn-cs"/>
              </a:rPr>
              <a:t> keyword tells that this method will not return anything. </a:t>
            </a:r>
            <a:r>
              <a:rPr lang="en-US" sz="1200" b="0" i="1"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method is the entry point of our application. In our program, </a:t>
            </a:r>
            <a:r>
              <a:rPr lang="en-US" sz="1200" b="0" i="1" kern="1200" dirty="0">
                <a:solidFill>
                  <a:schemeClr val="tx1"/>
                </a:solidFill>
                <a:effectLst/>
                <a:latin typeface="+mn-lt"/>
                <a:ea typeface="+mn-ea"/>
                <a:cs typeface="+mn-cs"/>
              </a:rPr>
              <a:t>Main()</a:t>
            </a:r>
            <a:r>
              <a:rPr lang="en-US" sz="1200" b="0" i="0" kern="1200" dirty="0">
                <a:solidFill>
                  <a:schemeClr val="tx1"/>
                </a:solidFill>
                <a:effectLst/>
                <a:latin typeface="+mn-lt"/>
                <a:ea typeface="+mn-ea"/>
                <a:cs typeface="+mn-cs"/>
              </a:rPr>
              <a:t> method specifies its behavior with the statement </a:t>
            </a:r>
            <a:r>
              <a:rPr lang="en-US" sz="1200" b="0" i="1" kern="1200" dirty="0" err="1">
                <a:solidFill>
                  <a:schemeClr val="tx1"/>
                </a:solidFill>
                <a:effectLst/>
                <a:latin typeface="+mn-lt"/>
                <a:ea typeface="+mn-ea"/>
                <a:cs typeface="+mn-cs"/>
              </a:rPr>
              <a:t>Console.WriteLine</a:t>
            </a:r>
            <a:r>
              <a:rPr lang="en-US" sz="1200" b="0" i="1" kern="1200" dirty="0">
                <a:solidFill>
                  <a:schemeClr val="tx1"/>
                </a:solidFill>
                <a:effectLst/>
                <a:latin typeface="+mn-lt"/>
                <a:ea typeface="+mn-ea"/>
                <a:cs typeface="+mn-cs"/>
              </a:rPr>
              <a:t>(“Hello World!”);</a:t>
            </a:r>
            <a:r>
              <a:rPr lang="en-US" sz="1200" b="0" i="0" kern="1200" dirty="0">
                <a:solidFill>
                  <a:schemeClr val="tx1"/>
                </a:solidFill>
                <a:effectLst/>
                <a:latin typeface="+mn-lt"/>
                <a:ea typeface="+mn-ea"/>
                <a:cs typeface="+mn-cs"/>
              </a:rPr>
              <a:t>.</a:t>
            </a:r>
          </a:p>
          <a:p>
            <a:pPr fontAlgn="base"/>
            <a:r>
              <a:rPr lang="en-US" sz="1200" b="1" i="0" kern="1200" dirty="0" err="1">
                <a:solidFill>
                  <a:schemeClr val="tx1"/>
                </a:solidFill>
                <a:effectLst/>
                <a:latin typeface="+mn-lt"/>
                <a:ea typeface="+mn-ea"/>
                <a:cs typeface="+mn-cs"/>
              </a:rPr>
              <a:t>Console.WriteLine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Here </a:t>
            </a:r>
            <a:r>
              <a:rPr lang="en-US" sz="1200" b="0" i="1" kern="1200" dirty="0">
                <a:solidFill>
                  <a:schemeClr val="tx1"/>
                </a:solidFill>
                <a:effectLst/>
                <a:latin typeface="+mn-lt"/>
                <a:ea typeface="+mn-ea"/>
                <a:cs typeface="+mn-cs"/>
              </a:rPr>
              <a:t>WriteLine()</a:t>
            </a:r>
            <a:r>
              <a:rPr lang="en-US" sz="1200" b="0" i="0" kern="1200" dirty="0">
                <a:solidFill>
                  <a:schemeClr val="tx1"/>
                </a:solidFill>
                <a:effectLst/>
                <a:latin typeface="+mn-lt"/>
                <a:ea typeface="+mn-ea"/>
                <a:cs typeface="+mn-cs"/>
              </a:rPr>
              <a:t> is a method of the Console class defined in the System namespace.</a:t>
            </a:r>
          </a:p>
          <a:p>
            <a:pPr fontAlgn="base"/>
            <a:r>
              <a:rPr lang="en-US" sz="1200" b="1" i="0" kern="1200" dirty="0" err="1">
                <a:solidFill>
                  <a:schemeClr val="tx1"/>
                </a:solidFill>
                <a:effectLst/>
                <a:latin typeface="+mn-lt"/>
                <a:ea typeface="+mn-ea"/>
                <a:cs typeface="+mn-cs"/>
              </a:rPr>
              <a:t>Console.ReadKey</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is for the VS.NET Users. This makes the program wait for a key press and prevents the screen from running and closing quickly.</a:t>
            </a:r>
          </a:p>
        </p:txBody>
      </p:sp>
      <p:sp>
        <p:nvSpPr>
          <p:cNvPr id="4" name="Slide Number Placeholder 3"/>
          <p:cNvSpPr>
            <a:spLocks noGrp="1"/>
          </p:cNvSpPr>
          <p:nvPr>
            <p:ph type="sldNum" sz="quarter" idx="5"/>
          </p:nvPr>
        </p:nvSpPr>
        <p:spPr/>
        <p:txBody>
          <a:bodyPr/>
          <a:lstStyle/>
          <a:p>
            <a:fld id="{9DE1976D-9638-417D-8F17-AC88B0979F0F}" type="slidenum">
              <a:rPr lang="en-US" smtClean="0"/>
              <a:t>4</a:t>
            </a:fld>
            <a:endParaRPr lang="en-US"/>
          </a:p>
        </p:txBody>
      </p:sp>
    </p:spTree>
    <p:extLst>
      <p:ext uri="{BB962C8B-B14F-4D97-AF65-F5344CB8AC3E}">
        <p14:creationId xmlns:p14="http://schemas.microsoft.com/office/powerpoint/2010/main" val="2165811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Operators are the foundation of any programming language. Thus the functionality of </a:t>
            </a:r>
            <a:r>
              <a:rPr lang="en-US" sz="1200" b="1"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language is incomplete without the use of operators. Operators allow us to perform different kinds of operations on </a:t>
            </a:r>
            <a:r>
              <a:rPr lang="en-US" sz="1200" b="1" i="0" kern="1200" dirty="0">
                <a:solidFill>
                  <a:schemeClr val="tx1"/>
                </a:solidFill>
                <a:effectLst/>
                <a:latin typeface="+mn-lt"/>
                <a:ea typeface="+mn-ea"/>
                <a:cs typeface="+mn-cs"/>
              </a:rPr>
              <a:t>operands</a:t>
            </a:r>
            <a:r>
              <a:rPr lang="en-US" sz="1200" b="0" i="0"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operators Can be categorized </a:t>
            </a:r>
            <a:r>
              <a:rPr lang="en-US" sz="1200" b="1" i="0" kern="1200" dirty="0">
                <a:solidFill>
                  <a:schemeClr val="tx1"/>
                </a:solidFill>
                <a:effectLst/>
                <a:latin typeface="+mn-lt"/>
                <a:ea typeface="+mn-ea"/>
                <a:cs typeface="+mn-cs"/>
              </a:rPr>
              <a:t>based upon</a:t>
            </a:r>
            <a:r>
              <a:rPr lang="en-US" sz="1200" b="0" i="0" kern="1200" dirty="0">
                <a:solidFill>
                  <a:schemeClr val="tx1"/>
                </a:solidFill>
                <a:effectLst/>
                <a:latin typeface="+mn-lt"/>
                <a:ea typeface="+mn-ea"/>
                <a:cs typeface="+mn-cs"/>
              </a:rPr>
              <a:t> their different </a:t>
            </a:r>
            <a:r>
              <a:rPr lang="en-US" sz="1200" b="1" i="0" kern="1200" dirty="0">
                <a:solidFill>
                  <a:schemeClr val="tx1"/>
                </a:solidFill>
                <a:effectLst/>
                <a:latin typeface="+mn-lt"/>
                <a:ea typeface="+mn-ea"/>
                <a:cs typeface="+mn-cs"/>
              </a:rPr>
              <a:t>functionality</a:t>
            </a:r>
            <a:r>
              <a:rPr lang="en-US" sz="1200" b="0" i="0" kern="1200" dirty="0">
                <a:solidFill>
                  <a:schemeClr val="tx1"/>
                </a:solidFill>
                <a:effectLst/>
                <a:latin typeface="+mn-lt"/>
                <a:ea typeface="+mn-ea"/>
                <a:cs typeface="+mn-cs"/>
              </a:rPr>
              <a:t> :</a:t>
            </a:r>
          </a:p>
          <a:p>
            <a:pPr fontAlgn="base"/>
            <a:r>
              <a:rPr lang="en-US" sz="1200" b="0" i="0" u="sng" kern="1200" dirty="0">
                <a:solidFill>
                  <a:schemeClr val="tx1"/>
                </a:solidFill>
                <a:effectLst/>
                <a:latin typeface="+mn-lt"/>
                <a:ea typeface="+mn-ea"/>
                <a:cs typeface="+mn-cs"/>
                <a:hlinkClick r:id="rId4"/>
              </a:rPr>
              <a:t>Arithmetic Operators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5"/>
              </a:rPr>
              <a:t>Relational Operators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6"/>
              </a:rPr>
              <a:t>Logical Operators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7"/>
              </a:rPr>
              <a:t>Bitwise Operators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8"/>
              </a:rPr>
              <a:t>Assignment Operators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9"/>
              </a:rPr>
              <a:t>Conditional Operator</a:t>
            </a:r>
            <a:endParaRPr lang="en-US" sz="1200" b="0" i="0" kern="1200" dirty="0">
              <a:solidFill>
                <a:schemeClr val="tx1"/>
              </a:solidFill>
              <a:effectLst/>
              <a:latin typeface="+mn-lt"/>
              <a:ea typeface="+mn-ea"/>
              <a:cs typeface="+mn-cs"/>
            </a:endParaRPr>
          </a:p>
          <a:p>
            <a:endParaRPr lang="en-US" dirty="0"/>
          </a:p>
          <a:p>
            <a:pPr fontAlgn="base"/>
            <a:r>
              <a:rPr lang="en-US" sz="1200" b="0" i="0" kern="1200" dirty="0">
                <a:solidFill>
                  <a:schemeClr val="tx1"/>
                </a:solidFill>
                <a:effectLst/>
                <a:latin typeface="+mn-lt"/>
                <a:ea typeface="+mn-ea"/>
                <a:cs typeface="+mn-cs"/>
              </a:rPr>
              <a:t>In C#, Operators can also categorized </a:t>
            </a:r>
            <a:r>
              <a:rPr lang="en-US" sz="1200" b="1" i="0" kern="1200" dirty="0">
                <a:solidFill>
                  <a:schemeClr val="tx1"/>
                </a:solidFill>
                <a:effectLst/>
                <a:latin typeface="+mn-lt"/>
                <a:ea typeface="+mn-ea"/>
                <a:cs typeface="+mn-cs"/>
              </a:rPr>
              <a:t>based upon Number of Operands : </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Unary Operator:</a:t>
            </a:r>
            <a:r>
              <a:rPr lang="en-US" sz="1200" b="0" i="0" kern="1200" dirty="0">
                <a:solidFill>
                  <a:schemeClr val="tx1"/>
                </a:solidFill>
                <a:effectLst/>
                <a:latin typeface="+mn-lt"/>
                <a:ea typeface="+mn-ea"/>
                <a:cs typeface="+mn-cs"/>
              </a:rPr>
              <a:t> Operator that takes </a:t>
            </a:r>
            <a:r>
              <a:rPr lang="en-US" sz="1200" b="1" i="0" kern="1200" dirty="0">
                <a:solidFill>
                  <a:schemeClr val="tx1"/>
                </a:solidFill>
                <a:effectLst/>
                <a:latin typeface="+mn-lt"/>
                <a:ea typeface="+mn-ea"/>
                <a:cs typeface="+mn-cs"/>
              </a:rPr>
              <a:t>one</a:t>
            </a:r>
            <a:r>
              <a:rPr lang="en-US" sz="1200" b="0" i="0" kern="1200" dirty="0">
                <a:solidFill>
                  <a:schemeClr val="tx1"/>
                </a:solidFill>
                <a:effectLst/>
                <a:latin typeface="+mn-lt"/>
                <a:ea typeface="+mn-ea"/>
                <a:cs typeface="+mn-cs"/>
              </a:rPr>
              <a:t> operand to perform the operation.</a:t>
            </a:r>
          </a:p>
          <a:p>
            <a:pPr fontAlgn="base"/>
            <a:r>
              <a:rPr lang="en-US" sz="1200" b="1" i="0" kern="1200" dirty="0">
                <a:solidFill>
                  <a:schemeClr val="tx1"/>
                </a:solidFill>
                <a:effectLst/>
                <a:latin typeface="+mn-lt"/>
                <a:ea typeface="+mn-ea"/>
                <a:cs typeface="+mn-cs"/>
              </a:rPr>
              <a:t>Binary Operator:</a:t>
            </a:r>
            <a:r>
              <a:rPr lang="en-US" sz="1200" b="0" i="0" kern="1200" dirty="0">
                <a:solidFill>
                  <a:schemeClr val="tx1"/>
                </a:solidFill>
                <a:effectLst/>
                <a:latin typeface="+mn-lt"/>
                <a:ea typeface="+mn-ea"/>
                <a:cs typeface="+mn-cs"/>
              </a:rPr>
              <a:t> Operator that takes </a:t>
            </a:r>
            <a:r>
              <a:rPr lang="en-US" sz="1200" b="1" i="0" kern="1200" dirty="0">
                <a:solidFill>
                  <a:schemeClr val="tx1"/>
                </a:solidFill>
                <a:effectLst/>
                <a:latin typeface="+mn-lt"/>
                <a:ea typeface="+mn-ea"/>
                <a:cs typeface="+mn-cs"/>
              </a:rPr>
              <a:t>two</a:t>
            </a:r>
            <a:r>
              <a:rPr lang="en-US" sz="1200" b="0" i="0" kern="1200" dirty="0">
                <a:solidFill>
                  <a:schemeClr val="tx1"/>
                </a:solidFill>
                <a:effectLst/>
                <a:latin typeface="+mn-lt"/>
                <a:ea typeface="+mn-ea"/>
                <a:cs typeface="+mn-cs"/>
              </a:rPr>
              <a:t> operands to perform the operation.</a:t>
            </a:r>
          </a:p>
          <a:p>
            <a:pPr fontAlgn="base"/>
            <a:r>
              <a:rPr lang="en-US" sz="1200" b="1" i="0" kern="1200" dirty="0">
                <a:solidFill>
                  <a:schemeClr val="tx1"/>
                </a:solidFill>
                <a:effectLst/>
                <a:latin typeface="+mn-lt"/>
                <a:ea typeface="+mn-ea"/>
                <a:cs typeface="+mn-cs"/>
              </a:rPr>
              <a:t>Ternary Operator:</a:t>
            </a:r>
            <a:r>
              <a:rPr lang="en-US" sz="1200" b="0" i="0" kern="1200" dirty="0">
                <a:solidFill>
                  <a:schemeClr val="tx1"/>
                </a:solidFill>
                <a:effectLst/>
                <a:latin typeface="+mn-lt"/>
                <a:ea typeface="+mn-ea"/>
                <a:cs typeface="+mn-cs"/>
              </a:rPr>
              <a:t> Operator that takes </a:t>
            </a:r>
            <a:r>
              <a:rPr lang="en-US" sz="1200" b="1" i="0" kern="1200" dirty="0">
                <a:solidFill>
                  <a:schemeClr val="tx1"/>
                </a:solidFill>
                <a:effectLst/>
                <a:latin typeface="+mn-lt"/>
                <a:ea typeface="+mn-ea"/>
                <a:cs typeface="+mn-cs"/>
              </a:rPr>
              <a:t>three</a:t>
            </a:r>
            <a:r>
              <a:rPr lang="en-US" sz="1200" b="0" i="0" kern="1200" dirty="0">
                <a:solidFill>
                  <a:schemeClr val="tx1"/>
                </a:solidFill>
                <a:effectLst/>
                <a:latin typeface="+mn-lt"/>
                <a:ea typeface="+mn-ea"/>
                <a:cs typeface="+mn-cs"/>
              </a:rPr>
              <a:t> operands to perform the operation.</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24</a:t>
            </a:fld>
            <a:endParaRPr lang="en-US"/>
          </a:p>
        </p:txBody>
      </p:sp>
    </p:spTree>
    <p:extLst>
      <p:ext uri="{BB962C8B-B14F-4D97-AF65-F5344CB8AC3E}">
        <p14:creationId xmlns:p14="http://schemas.microsoft.com/office/powerpoint/2010/main" val="63427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a:t>
            </a:r>
          </a:p>
          <a:p>
            <a:r>
              <a:rPr lang="en-US" dirty="0"/>
              <a:t>  // C# program to demonstrate the working</a:t>
            </a:r>
          </a:p>
          <a:p>
            <a:r>
              <a:rPr lang="en-US" dirty="0"/>
              <a:t>// of Binary Arithmetic Operators</a:t>
            </a:r>
          </a:p>
          <a:p>
            <a:r>
              <a:rPr lang="en-US" dirty="0"/>
              <a:t>using System;</a:t>
            </a:r>
          </a:p>
          <a:p>
            <a:r>
              <a:rPr lang="en-US" dirty="0"/>
              <a:t>namespace Arithmetic</a:t>
            </a:r>
          </a:p>
          <a:p>
            <a:r>
              <a:rPr lang="en-US" dirty="0"/>
              <a:t>{</a:t>
            </a:r>
          </a:p>
          <a:p>
            <a:r>
              <a:rPr lang="en-US" dirty="0"/>
              <a:t>	class GFG</a:t>
            </a:r>
          </a:p>
          <a:p>
            <a:r>
              <a:rPr lang="en-US" dirty="0"/>
              <a:t>	{</a:t>
            </a:r>
          </a:p>
          <a:p>
            <a:r>
              <a:rPr lang="en-US" dirty="0"/>
              <a:t>		</a:t>
            </a:r>
          </a:p>
          <a:p>
            <a:r>
              <a:rPr lang="en-US" dirty="0"/>
              <a:t>		// Main Function</a:t>
            </a:r>
          </a:p>
          <a:p>
            <a:r>
              <a:rPr lang="en-US" dirty="0"/>
              <a:t>		static void Main(string[] </a:t>
            </a:r>
            <a:r>
              <a:rPr lang="en-US" dirty="0" err="1"/>
              <a:t>args</a:t>
            </a:r>
            <a:r>
              <a:rPr lang="en-US" dirty="0"/>
              <a:t>)</a:t>
            </a:r>
          </a:p>
          <a:p>
            <a:r>
              <a:rPr lang="en-US" dirty="0"/>
              <a:t>		{</a:t>
            </a:r>
          </a:p>
          <a:p>
            <a:r>
              <a:rPr lang="en-US" dirty="0"/>
              <a:t>			</a:t>
            </a:r>
          </a:p>
          <a:p>
            <a:r>
              <a:rPr lang="en-US" dirty="0"/>
              <a:t>			int result;</a:t>
            </a:r>
          </a:p>
          <a:p>
            <a:r>
              <a:rPr lang="en-US" dirty="0"/>
              <a:t>			int x = 10, y = 5;</a:t>
            </a:r>
          </a:p>
          <a:p>
            <a:r>
              <a:rPr lang="en-US" dirty="0"/>
              <a:t>			</a:t>
            </a:r>
          </a:p>
          <a:p>
            <a:r>
              <a:rPr lang="en-US" dirty="0"/>
              <a:t>			// Addition</a:t>
            </a:r>
          </a:p>
          <a:p>
            <a:r>
              <a:rPr lang="en-US" dirty="0"/>
              <a:t>			result = (x + y);</a:t>
            </a:r>
          </a:p>
          <a:p>
            <a:r>
              <a:rPr lang="en-US" dirty="0"/>
              <a:t>			</a:t>
            </a:r>
            <a:r>
              <a:rPr lang="en-US" dirty="0" err="1"/>
              <a:t>Console.WriteLine</a:t>
            </a:r>
            <a:r>
              <a:rPr lang="en-US" dirty="0"/>
              <a:t>("Addition Operator: " + result);</a:t>
            </a:r>
          </a:p>
          <a:p>
            <a:r>
              <a:rPr lang="en-US" dirty="0"/>
              <a:t>			</a:t>
            </a:r>
          </a:p>
          <a:p>
            <a:r>
              <a:rPr lang="en-US" dirty="0"/>
              <a:t>			// Subtraction</a:t>
            </a:r>
          </a:p>
          <a:p>
            <a:r>
              <a:rPr lang="en-US" dirty="0"/>
              <a:t>			result = (x - y);</a:t>
            </a:r>
          </a:p>
          <a:p>
            <a:r>
              <a:rPr lang="en-US" dirty="0"/>
              <a:t>			</a:t>
            </a:r>
            <a:r>
              <a:rPr lang="en-US" dirty="0" err="1"/>
              <a:t>Console.WriteLine</a:t>
            </a:r>
            <a:r>
              <a:rPr lang="en-US" dirty="0"/>
              <a:t>("Subtraction Operator: " + result);</a:t>
            </a:r>
          </a:p>
          <a:p>
            <a:r>
              <a:rPr lang="en-US" dirty="0"/>
              <a:t>			</a:t>
            </a:r>
          </a:p>
          <a:p>
            <a:r>
              <a:rPr lang="en-US" dirty="0"/>
              <a:t>			// Multiplication</a:t>
            </a:r>
          </a:p>
          <a:p>
            <a:r>
              <a:rPr lang="en-US" dirty="0"/>
              <a:t>			result = (x * y);</a:t>
            </a:r>
          </a:p>
          <a:p>
            <a:r>
              <a:rPr lang="en-US" dirty="0"/>
              <a:t>			</a:t>
            </a:r>
            <a:r>
              <a:rPr lang="en-US" dirty="0" err="1"/>
              <a:t>Console.WriteLine</a:t>
            </a:r>
            <a:r>
              <a:rPr lang="en-US" dirty="0"/>
              <a:t>("Multiplication Operator: "+ result);</a:t>
            </a:r>
          </a:p>
          <a:p>
            <a:r>
              <a:rPr lang="en-US" dirty="0"/>
              <a:t>			</a:t>
            </a:r>
          </a:p>
          <a:p>
            <a:r>
              <a:rPr lang="en-US" dirty="0"/>
              <a:t>			// Division</a:t>
            </a:r>
          </a:p>
          <a:p>
            <a:r>
              <a:rPr lang="en-US" dirty="0"/>
              <a:t>			result = (x / y);</a:t>
            </a:r>
          </a:p>
          <a:p>
            <a:r>
              <a:rPr lang="en-US" dirty="0"/>
              <a:t>			</a:t>
            </a:r>
            <a:r>
              <a:rPr lang="en-US" dirty="0" err="1"/>
              <a:t>Console.WriteLine</a:t>
            </a:r>
            <a:r>
              <a:rPr lang="en-US" dirty="0"/>
              <a:t>("Division Operator: " + result);</a:t>
            </a:r>
          </a:p>
          <a:p>
            <a:r>
              <a:rPr lang="en-US" dirty="0"/>
              <a:t>			</a:t>
            </a:r>
          </a:p>
          <a:p>
            <a:r>
              <a:rPr lang="en-US" dirty="0"/>
              <a:t>			// Modulo</a:t>
            </a:r>
          </a:p>
          <a:p>
            <a:r>
              <a:rPr lang="en-US" dirty="0"/>
              <a:t>			result = (x % y);</a:t>
            </a:r>
          </a:p>
          <a:p>
            <a:r>
              <a:rPr lang="en-US" dirty="0"/>
              <a:t>			</a:t>
            </a:r>
            <a:r>
              <a:rPr lang="en-US" dirty="0" err="1"/>
              <a:t>Console.WriteLine</a:t>
            </a:r>
            <a:r>
              <a:rPr lang="en-US" dirty="0"/>
              <a:t>("Modulo Operator: " + result);</a:t>
            </a:r>
          </a:p>
          <a:p>
            <a:r>
              <a:rPr lang="en-US" dirty="0"/>
              <a:t>		}</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Addition Operator: 15</a:t>
            </a:r>
          </a:p>
          <a:p>
            <a:r>
              <a:rPr lang="en-US" dirty="0"/>
              <a:t> Subtraction Operator: 5</a:t>
            </a:r>
          </a:p>
          <a:p>
            <a:r>
              <a:rPr lang="en-US" dirty="0"/>
              <a:t> Multiplication Operator: 50 </a:t>
            </a:r>
          </a:p>
          <a:p>
            <a:r>
              <a:rPr lang="en-US" dirty="0"/>
              <a:t>Division Operator: 2</a:t>
            </a:r>
          </a:p>
          <a:p>
            <a:r>
              <a:rPr lang="en-US" dirty="0"/>
              <a:t> Modulo Operator: 0</a:t>
            </a:r>
          </a:p>
          <a:p>
            <a:endParaRPr lang="en-US" dirty="0"/>
          </a:p>
          <a:p>
            <a:endParaRPr lang="en-US" dirty="0"/>
          </a:p>
          <a:p>
            <a:pPr fontAlgn="base"/>
            <a:r>
              <a:rPr lang="en-US" sz="1200" b="0" i="0" kern="1200" dirty="0">
                <a:solidFill>
                  <a:schemeClr val="tx1"/>
                </a:solidFill>
                <a:effectLst/>
                <a:latin typeface="+mn-lt"/>
                <a:ea typeface="+mn-ea"/>
                <a:cs typeface="+mn-cs"/>
              </a:rPr>
              <a:t>The ones falling into the category of </a:t>
            </a:r>
            <a:r>
              <a:rPr lang="en-US" sz="1200" b="1" i="0" kern="1200" dirty="0">
                <a:solidFill>
                  <a:schemeClr val="tx1"/>
                </a:solidFill>
                <a:effectLst/>
                <a:latin typeface="+mn-lt"/>
                <a:ea typeface="+mn-ea"/>
                <a:cs typeface="+mn-cs"/>
              </a:rPr>
              <a:t>Unary Operators</a:t>
            </a:r>
            <a:r>
              <a:rPr lang="en-US" sz="1200" b="0" i="0" kern="1200" dirty="0">
                <a:solidFill>
                  <a:schemeClr val="tx1"/>
                </a:solidFill>
                <a:effectLst/>
                <a:latin typeface="+mn-lt"/>
                <a:ea typeface="+mn-ea"/>
                <a:cs typeface="+mn-cs"/>
              </a:rPr>
              <a:t> are:</a:t>
            </a:r>
          </a:p>
          <a:p>
            <a:pPr fontAlgn="base"/>
            <a:r>
              <a:rPr lang="en-US" sz="1200" b="1" i="0" kern="1200" dirty="0">
                <a:solidFill>
                  <a:schemeClr val="tx1"/>
                </a:solidFill>
                <a:effectLst/>
                <a:latin typeface="+mn-lt"/>
                <a:ea typeface="+mn-ea"/>
                <a:cs typeface="+mn-cs"/>
              </a:rPr>
              <a:t>Increment:</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is used to increment the value of an integer. When placed before the variable name (also called </a:t>
            </a:r>
            <a:r>
              <a:rPr lang="en-US" sz="1200" b="1" i="0" kern="1200" dirty="0">
                <a:solidFill>
                  <a:schemeClr val="tx1"/>
                </a:solidFill>
                <a:effectLst/>
                <a:latin typeface="+mn-lt"/>
                <a:ea typeface="+mn-ea"/>
                <a:cs typeface="+mn-cs"/>
              </a:rPr>
              <a:t>pre-increment</a:t>
            </a:r>
            <a:r>
              <a:rPr lang="en-US" sz="1200" b="0" i="0" kern="1200" dirty="0">
                <a:solidFill>
                  <a:schemeClr val="tx1"/>
                </a:solidFill>
                <a:effectLst/>
                <a:latin typeface="+mn-lt"/>
                <a:ea typeface="+mn-ea"/>
                <a:cs typeface="+mn-cs"/>
              </a:rPr>
              <a:t> operator), its value is incremented instantly. For example, </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when it is placed after the variable name (also called</a:t>
            </a:r>
            <a:r>
              <a:rPr lang="en-US" sz="1200" b="1" i="0" kern="1200" dirty="0">
                <a:solidFill>
                  <a:schemeClr val="tx1"/>
                </a:solidFill>
                <a:effectLst/>
                <a:latin typeface="+mn-lt"/>
                <a:ea typeface="+mn-ea"/>
                <a:cs typeface="+mn-cs"/>
              </a:rPr>
              <a:t> post-increment operator</a:t>
            </a:r>
            <a:r>
              <a:rPr lang="en-US" sz="1200" b="0" i="0" kern="1200" dirty="0">
                <a:solidFill>
                  <a:schemeClr val="tx1"/>
                </a:solidFill>
                <a:effectLst/>
                <a:latin typeface="+mn-lt"/>
                <a:ea typeface="+mn-ea"/>
                <a:cs typeface="+mn-cs"/>
              </a:rPr>
              <a:t>), its value is preserved temporarily until the execution of this statement and it gets updated before the execution of the next statement. For example, </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Decrement:</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operator is used to decrement the value of an integer. When placed before the variable name (also called </a:t>
            </a:r>
            <a:r>
              <a:rPr lang="en-US" sz="1200" b="1" i="0" kern="1200" dirty="0">
                <a:solidFill>
                  <a:schemeClr val="tx1"/>
                </a:solidFill>
                <a:effectLst/>
                <a:latin typeface="+mn-lt"/>
                <a:ea typeface="+mn-ea"/>
                <a:cs typeface="+mn-cs"/>
              </a:rPr>
              <a:t>pre-decrement operator</a:t>
            </a:r>
            <a:r>
              <a:rPr lang="en-US" sz="1200" b="0" i="0" kern="1200" dirty="0">
                <a:solidFill>
                  <a:schemeClr val="tx1"/>
                </a:solidFill>
                <a:effectLst/>
                <a:latin typeface="+mn-lt"/>
                <a:ea typeface="+mn-ea"/>
                <a:cs typeface="+mn-cs"/>
              </a:rPr>
              <a:t>), its value is decremented instantly. For example,</a:t>
            </a:r>
            <a:r>
              <a:rPr lang="en-US" sz="1200" b="1" i="0" kern="1200" dirty="0">
                <a:solidFill>
                  <a:schemeClr val="tx1"/>
                </a:solidFill>
                <a:effectLst/>
                <a:latin typeface="+mn-lt"/>
                <a:ea typeface="+mn-ea"/>
                <a:cs typeface="+mn-cs"/>
              </a:rPr>
              <a:t> – -x</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when it is placed after the variable name (also called </a:t>
            </a:r>
            <a:r>
              <a:rPr lang="en-US" sz="1200" b="1" i="0" kern="1200" dirty="0">
                <a:solidFill>
                  <a:schemeClr val="tx1"/>
                </a:solidFill>
                <a:effectLst/>
                <a:latin typeface="+mn-lt"/>
                <a:ea typeface="+mn-ea"/>
                <a:cs typeface="+mn-cs"/>
              </a:rPr>
              <a:t>post-decrement operator</a:t>
            </a:r>
            <a:r>
              <a:rPr lang="en-US" sz="1200" b="0" i="0" kern="1200" dirty="0">
                <a:solidFill>
                  <a:schemeClr val="tx1"/>
                </a:solidFill>
                <a:effectLst/>
                <a:latin typeface="+mn-lt"/>
                <a:ea typeface="+mn-ea"/>
                <a:cs typeface="+mn-cs"/>
              </a:rPr>
              <a:t>), its value is preserved temporarily until the execution of this statement and it gets updated before the execution of the next statement. For example, </a:t>
            </a:r>
            <a:r>
              <a:rPr lang="en-US" sz="1200" b="1"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demonstrate the working</a:t>
            </a:r>
          </a:p>
          <a:p>
            <a:pPr fontAlgn="base"/>
            <a:r>
              <a:rPr lang="en-US" sz="1200" b="0" i="0" kern="1200" dirty="0">
                <a:solidFill>
                  <a:schemeClr val="tx1"/>
                </a:solidFill>
                <a:effectLst/>
                <a:latin typeface="+mn-lt"/>
                <a:ea typeface="+mn-ea"/>
                <a:cs typeface="+mn-cs"/>
              </a:rPr>
              <a:t>// of Unary Arithmetic Operators</a:t>
            </a:r>
          </a:p>
          <a:p>
            <a:pPr fontAlgn="base"/>
            <a:r>
              <a:rPr lang="en-US" sz="1200" b="0" i="0" kern="1200" dirty="0">
                <a:solidFill>
                  <a:schemeClr val="tx1"/>
                </a:solidFill>
                <a:effectLst/>
                <a:latin typeface="+mn-lt"/>
                <a:ea typeface="+mn-ea"/>
                <a:cs typeface="+mn-cs"/>
              </a:rPr>
              <a:t>using System;</a:t>
            </a:r>
          </a:p>
          <a:p>
            <a:pPr fontAlgn="base"/>
            <a:r>
              <a:rPr lang="en-US" sz="1200" b="0" i="0" kern="1200" dirty="0">
                <a:solidFill>
                  <a:schemeClr val="tx1"/>
                </a:solidFill>
                <a:effectLst/>
                <a:latin typeface="+mn-lt"/>
                <a:ea typeface="+mn-ea"/>
                <a:cs typeface="+mn-cs"/>
              </a:rPr>
              <a:t>namespace Arithmetic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class GFG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Function</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int a = 10, res;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post-increment example:</a:t>
            </a:r>
          </a:p>
          <a:p>
            <a:pPr fontAlgn="base"/>
            <a:r>
              <a:rPr lang="en-US" sz="1200" b="0" i="0" kern="1200" dirty="0">
                <a:solidFill>
                  <a:schemeClr val="tx1"/>
                </a:solidFill>
                <a:effectLst/>
                <a:latin typeface="+mn-lt"/>
                <a:ea typeface="+mn-ea"/>
                <a:cs typeface="+mn-cs"/>
              </a:rPr>
              <a:t>			// res is assigned 10 only,</a:t>
            </a:r>
          </a:p>
          <a:p>
            <a:pPr fontAlgn="base"/>
            <a:r>
              <a:rPr lang="en-US" sz="1200" b="0" i="0" kern="1200" dirty="0">
                <a:solidFill>
                  <a:schemeClr val="tx1"/>
                </a:solidFill>
                <a:effectLst/>
                <a:latin typeface="+mn-lt"/>
                <a:ea typeface="+mn-ea"/>
                <a:cs typeface="+mn-cs"/>
              </a:rPr>
              <a:t>			// a is not updated yet</a:t>
            </a:r>
          </a:p>
          <a:p>
            <a:pPr fontAlgn="base"/>
            <a:r>
              <a:rPr lang="en-US" sz="1200" b="0" i="0" kern="1200" dirty="0">
                <a:solidFill>
                  <a:schemeClr val="tx1"/>
                </a:solidFill>
                <a:effectLst/>
                <a:latin typeface="+mn-lt"/>
                <a:ea typeface="+mn-ea"/>
                <a:cs typeface="+mn-cs"/>
              </a:rPr>
              <a:t>			res = a++;</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 becomes 11 now</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 is {0} and res is {1}", a, res);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post-decrement example:</a:t>
            </a:r>
          </a:p>
          <a:p>
            <a:pPr fontAlgn="base"/>
            <a:r>
              <a:rPr lang="en-US" sz="1200" b="0" i="0" kern="1200" dirty="0">
                <a:solidFill>
                  <a:schemeClr val="tx1"/>
                </a:solidFill>
                <a:effectLst/>
                <a:latin typeface="+mn-lt"/>
                <a:ea typeface="+mn-ea"/>
                <a:cs typeface="+mn-cs"/>
              </a:rPr>
              <a:t>			// res is assigned 11 only, a is not updated yet</a:t>
            </a:r>
          </a:p>
          <a:p>
            <a:pPr fontAlgn="base"/>
            <a:r>
              <a:rPr lang="en-US" sz="1200" b="0" i="0" kern="1200" dirty="0">
                <a:solidFill>
                  <a:schemeClr val="tx1"/>
                </a:solidFill>
                <a:effectLst/>
                <a:latin typeface="+mn-lt"/>
                <a:ea typeface="+mn-ea"/>
                <a:cs typeface="+mn-cs"/>
              </a:rPr>
              <a:t>			res = a--;</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 becomes 10 now</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 is {0} and res is {1}", a, res);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pre-increment example:</a:t>
            </a:r>
          </a:p>
          <a:p>
            <a:pPr fontAlgn="base"/>
            <a:r>
              <a:rPr lang="en-US" sz="1200" b="0" i="0" kern="1200" dirty="0">
                <a:solidFill>
                  <a:schemeClr val="tx1"/>
                </a:solidFill>
                <a:effectLst/>
                <a:latin typeface="+mn-lt"/>
                <a:ea typeface="+mn-ea"/>
                <a:cs typeface="+mn-cs"/>
              </a:rPr>
              <a:t>			// res is assigned 11 now since a</a:t>
            </a:r>
          </a:p>
          <a:p>
            <a:pPr fontAlgn="base"/>
            <a:r>
              <a:rPr lang="en-US" sz="1200" b="0" i="0" kern="1200" dirty="0">
                <a:solidFill>
                  <a:schemeClr val="tx1"/>
                </a:solidFill>
                <a:effectLst/>
                <a:latin typeface="+mn-lt"/>
                <a:ea typeface="+mn-ea"/>
                <a:cs typeface="+mn-cs"/>
              </a:rPr>
              <a:t>			// is updated here itself</a:t>
            </a:r>
          </a:p>
          <a:p>
            <a:pPr fontAlgn="base"/>
            <a:r>
              <a:rPr lang="en-US" sz="1200" b="0" i="0" kern="1200" dirty="0">
                <a:solidFill>
                  <a:schemeClr val="tx1"/>
                </a:solidFill>
                <a:effectLst/>
                <a:latin typeface="+mn-lt"/>
                <a:ea typeface="+mn-ea"/>
                <a:cs typeface="+mn-cs"/>
              </a:rPr>
              <a:t>			res = ++a;</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 and res have same values = 11</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 is {0} and res is {1}", a, res);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pre-decrement example:</a:t>
            </a:r>
          </a:p>
          <a:p>
            <a:pPr fontAlgn="base"/>
            <a:r>
              <a:rPr lang="en-US" sz="1200" b="0" i="0" kern="1200" dirty="0">
                <a:solidFill>
                  <a:schemeClr val="tx1"/>
                </a:solidFill>
                <a:effectLst/>
                <a:latin typeface="+mn-lt"/>
                <a:ea typeface="+mn-ea"/>
                <a:cs typeface="+mn-cs"/>
              </a:rPr>
              <a:t>			// res is assigned 10 only since</a:t>
            </a:r>
          </a:p>
          <a:p>
            <a:pPr fontAlgn="base"/>
            <a:r>
              <a:rPr lang="en-US" sz="1200" b="0" i="0" kern="1200" dirty="0">
                <a:solidFill>
                  <a:schemeClr val="tx1"/>
                </a:solidFill>
                <a:effectLst/>
                <a:latin typeface="+mn-lt"/>
                <a:ea typeface="+mn-ea"/>
                <a:cs typeface="+mn-cs"/>
              </a:rPr>
              <a:t>			// a is updated here itself</a:t>
            </a:r>
          </a:p>
          <a:p>
            <a:pPr fontAlgn="base"/>
            <a:r>
              <a:rPr lang="en-US" sz="1200" b="0" i="0" kern="1200" dirty="0">
                <a:solidFill>
                  <a:schemeClr val="tx1"/>
                </a:solidFill>
                <a:effectLst/>
                <a:latin typeface="+mn-lt"/>
                <a:ea typeface="+mn-ea"/>
                <a:cs typeface="+mn-cs"/>
              </a:rPr>
              <a:t>			res = --a;</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 and res have same values = 10</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 is {0} and res is {1}",a, res);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a is 11 and res is 10 </a:t>
            </a:r>
          </a:p>
          <a:p>
            <a:r>
              <a:rPr lang="en-US" dirty="0"/>
              <a:t>a is 10 and res is 11 </a:t>
            </a:r>
          </a:p>
          <a:p>
            <a:r>
              <a:rPr lang="en-US" dirty="0"/>
              <a:t>a is 11 and res is 11</a:t>
            </a:r>
          </a:p>
          <a:p>
            <a:r>
              <a:rPr lang="en-US" dirty="0"/>
              <a:t> a is 10 and res is 10</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25</a:t>
            </a:fld>
            <a:endParaRPr lang="en-US"/>
          </a:p>
        </p:txBody>
      </p:sp>
    </p:spTree>
    <p:extLst>
      <p:ext uri="{BB962C8B-B14F-4D97-AF65-F5344CB8AC3E}">
        <p14:creationId xmlns:p14="http://schemas.microsoft.com/office/powerpoint/2010/main" val="606488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Relational Operators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Relational operators are used for comparison of two values. Let’s see them one by one:</a:t>
            </a:r>
          </a:p>
          <a:p>
            <a:pPr fontAlgn="base"/>
            <a:r>
              <a:rPr lang="en-US" sz="1200" b="1" i="0" kern="1200" dirty="0">
                <a:solidFill>
                  <a:schemeClr val="tx1"/>
                </a:solidFill>
                <a:effectLst/>
                <a:latin typeface="+mn-lt"/>
                <a:ea typeface="+mn-ea"/>
                <a:cs typeface="+mn-cs"/>
              </a:rPr>
              <a:t>‘=='(Equal To)</a:t>
            </a:r>
            <a:r>
              <a:rPr lang="en-US" sz="1200" b="0" i="0" kern="1200" dirty="0">
                <a:solidFill>
                  <a:schemeClr val="tx1"/>
                </a:solidFill>
                <a:effectLst/>
                <a:latin typeface="+mn-lt"/>
                <a:ea typeface="+mn-ea"/>
                <a:cs typeface="+mn-cs"/>
              </a:rPr>
              <a:t> operator checks whether the two given operands are equal or not. If so, it returns true. Otherwise it returns false. For example, </a:t>
            </a:r>
            <a:r>
              <a:rPr lang="en-US" sz="1200" b="1" i="0" kern="1200" dirty="0">
                <a:solidFill>
                  <a:schemeClr val="tx1"/>
                </a:solidFill>
                <a:effectLst/>
                <a:latin typeface="+mn-lt"/>
                <a:ea typeface="+mn-ea"/>
                <a:cs typeface="+mn-cs"/>
              </a:rPr>
              <a:t>5==5</a:t>
            </a:r>
            <a:r>
              <a:rPr lang="en-US" sz="1200" b="0" i="0" kern="1200" dirty="0">
                <a:solidFill>
                  <a:schemeClr val="tx1"/>
                </a:solidFill>
                <a:effectLst/>
                <a:latin typeface="+mn-lt"/>
                <a:ea typeface="+mn-ea"/>
                <a:cs typeface="+mn-cs"/>
              </a:rPr>
              <a:t> will return true.</a:t>
            </a:r>
          </a:p>
          <a:p>
            <a:pPr fontAlgn="base"/>
            <a:r>
              <a:rPr lang="en-US" sz="1200" b="1" i="0" kern="1200" dirty="0">
                <a:solidFill>
                  <a:schemeClr val="tx1"/>
                </a:solidFill>
                <a:effectLst/>
                <a:latin typeface="+mn-lt"/>
                <a:ea typeface="+mn-ea"/>
                <a:cs typeface="+mn-cs"/>
              </a:rPr>
              <a:t>‘!='(Not Equal To)</a:t>
            </a:r>
            <a:r>
              <a:rPr lang="en-US" sz="1200" b="0" i="0" kern="1200" dirty="0">
                <a:solidFill>
                  <a:schemeClr val="tx1"/>
                </a:solidFill>
                <a:effectLst/>
                <a:latin typeface="+mn-lt"/>
                <a:ea typeface="+mn-ea"/>
                <a:cs typeface="+mn-cs"/>
              </a:rPr>
              <a:t> operator checks whether the two given operands are equal or not. If not, it returns true. Otherwise it returns false. It is the exact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complement of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For example, </a:t>
            </a:r>
            <a:r>
              <a:rPr lang="en-US" sz="1200" b="1" i="0" kern="1200" dirty="0">
                <a:solidFill>
                  <a:schemeClr val="tx1"/>
                </a:solidFill>
                <a:effectLst/>
                <a:latin typeface="+mn-lt"/>
                <a:ea typeface="+mn-ea"/>
                <a:cs typeface="+mn-cs"/>
              </a:rPr>
              <a:t>5!=5</a:t>
            </a:r>
            <a:r>
              <a:rPr lang="en-US" sz="1200" b="0" i="0" kern="1200" dirty="0">
                <a:solidFill>
                  <a:schemeClr val="tx1"/>
                </a:solidFill>
                <a:effectLst/>
                <a:latin typeface="+mn-lt"/>
                <a:ea typeface="+mn-ea"/>
                <a:cs typeface="+mn-cs"/>
              </a:rPr>
              <a:t> will return false.</a:t>
            </a:r>
          </a:p>
          <a:p>
            <a:pPr fontAlgn="base"/>
            <a:r>
              <a:rPr lang="en-US" sz="1200" b="1" i="0" kern="1200" dirty="0">
                <a:solidFill>
                  <a:schemeClr val="tx1"/>
                </a:solidFill>
                <a:effectLst/>
                <a:latin typeface="+mn-lt"/>
                <a:ea typeface="+mn-ea"/>
                <a:cs typeface="+mn-cs"/>
              </a:rPr>
              <a:t>‘&gt;'(Greater Than)</a:t>
            </a:r>
            <a:r>
              <a:rPr lang="en-US" sz="1200" b="0" i="0" kern="1200" dirty="0">
                <a:solidFill>
                  <a:schemeClr val="tx1"/>
                </a:solidFill>
                <a:effectLst/>
                <a:latin typeface="+mn-lt"/>
                <a:ea typeface="+mn-ea"/>
                <a:cs typeface="+mn-cs"/>
              </a:rPr>
              <a:t> operator checks whether the first operand is greater than the second operand. If so, it returns true. Otherwise it returns false. For example, </a:t>
            </a:r>
            <a:r>
              <a:rPr lang="en-US" sz="1200" b="1" i="0" kern="1200" dirty="0">
                <a:solidFill>
                  <a:schemeClr val="tx1"/>
                </a:solidFill>
                <a:effectLst/>
                <a:latin typeface="+mn-lt"/>
                <a:ea typeface="+mn-ea"/>
                <a:cs typeface="+mn-cs"/>
              </a:rPr>
              <a:t>6&gt;5</a:t>
            </a:r>
            <a:r>
              <a:rPr lang="en-US" sz="1200" b="0" i="0" kern="1200" dirty="0">
                <a:solidFill>
                  <a:schemeClr val="tx1"/>
                </a:solidFill>
                <a:effectLst/>
                <a:latin typeface="+mn-lt"/>
                <a:ea typeface="+mn-ea"/>
                <a:cs typeface="+mn-cs"/>
              </a:rPr>
              <a:t> will return true.</a:t>
            </a:r>
          </a:p>
          <a:p>
            <a:pPr fontAlgn="base"/>
            <a:r>
              <a:rPr lang="en-US" sz="1200" b="1" i="0" kern="1200" dirty="0">
                <a:solidFill>
                  <a:schemeClr val="tx1"/>
                </a:solidFill>
                <a:effectLst/>
                <a:latin typeface="+mn-lt"/>
                <a:ea typeface="+mn-ea"/>
                <a:cs typeface="+mn-cs"/>
              </a:rPr>
              <a:t>‘&lt;‘(Less Than)</a:t>
            </a:r>
            <a:r>
              <a:rPr lang="en-US" sz="1200" b="0" i="0" kern="1200" dirty="0">
                <a:solidFill>
                  <a:schemeClr val="tx1"/>
                </a:solidFill>
                <a:effectLst/>
                <a:latin typeface="+mn-lt"/>
                <a:ea typeface="+mn-ea"/>
                <a:cs typeface="+mn-cs"/>
              </a:rPr>
              <a:t> operator checks whether the first operand is lesser than the second operand. If so, it returns true. Otherwise it returns false. For example, </a:t>
            </a:r>
            <a:r>
              <a:rPr lang="en-US" sz="1200" b="1" i="0" kern="1200" dirty="0">
                <a:solidFill>
                  <a:schemeClr val="tx1"/>
                </a:solidFill>
                <a:effectLst/>
                <a:latin typeface="+mn-lt"/>
                <a:ea typeface="+mn-ea"/>
                <a:cs typeface="+mn-cs"/>
              </a:rPr>
              <a:t>6&lt;5</a:t>
            </a:r>
            <a:r>
              <a:rPr lang="en-US" sz="1200" b="0" i="0" kern="1200" dirty="0">
                <a:solidFill>
                  <a:schemeClr val="tx1"/>
                </a:solidFill>
                <a:effectLst/>
                <a:latin typeface="+mn-lt"/>
                <a:ea typeface="+mn-ea"/>
                <a:cs typeface="+mn-cs"/>
              </a:rPr>
              <a:t> will return false.</a:t>
            </a:r>
          </a:p>
          <a:p>
            <a:pPr fontAlgn="base"/>
            <a:r>
              <a:rPr lang="en-US" sz="1200" b="1" i="0" kern="1200" dirty="0">
                <a:solidFill>
                  <a:schemeClr val="tx1"/>
                </a:solidFill>
                <a:effectLst/>
                <a:latin typeface="+mn-lt"/>
                <a:ea typeface="+mn-ea"/>
                <a:cs typeface="+mn-cs"/>
              </a:rPr>
              <a:t>‘&gt;='(Greater Than Equal To)</a:t>
            </a:r>
            <a:r>
              <a:rPr lang="en-US" sz="1200" b="0" i="0" kern="1200" dirty="0">
                <a:solidFill>
                  <a:schemeClr val="tx1"/>
                </a:solidFill>
                <a:effectLst/>
                <a:latin typeface="+mn-lt"/>
                <a:ea typeface="+mn-ea"/>
                <a:cs typeface="+mn-cs"/>
              </a:rPr>
              <a:t> operator checks whether the first operand is greater than or equal to the second operand. If so, it returns true. Otherwise it returns false. For example, </a:t>
            </a:r>
            <a:r>
              <a:rPr lang="en-US" sz="1200" b="1" i="0" kern="1200" dirty="0">
                <a:solidFill>
                  <a:schemeClr val="tx1"/>
                </a:solidFill>
                <a:effectLst/>
                <a:latin typeface="+mn-lt"/>
                <a:ea typeface="+mn-ea"/>
                <a:cs typeface="+mn-cs"/>
              </a:rPr>
              <a:t>5&gt;=5</a:t>
            </a:r>
            <a:r>
              <a:rPr lang="en-US" sz="1200" b="0" i="0" kern="1200" dirty="0">
                <a:solidFill>
                  <a:schemeClr val="tx1"/>
                </a:solidFill>
                <a:effectLst/>
                <a:latin typeface="+mn-lt"/>
                <a:ea typeface="+mn-ea"/>
                <a:cs typeface="+mn-cs"/>
              </a:rPr>
              <a:t> will return true.</a:t>
            </a:r>
          </a:p>
          <a:p>
            <a:pPr fontAlgn="base"/>
            <a:r>
              <a:rPr lang="en-US" sz="1200" b="1" i="0" kern="1200" dirty="0">
                <a:solidFill>
                  <a:schemeClr val="tx1"/>
                </a:solidFill>
                <a:effectLst/>
                <a:latin typeface="+mn-lt"/>
                <a:ea typeface="+mn-ea"/>
                <a:cs typeface="+mn-cs"/>
              </a:rPr>
              <a:t>‘&lt;='(Less Than Equal To)</a:t>
            </a:r>
            <a:r>
              <a:rPr lang="en-US" sz="1200" b="0" i="0" kern="1200" dirty="0">
                <a:solidFill>
                  <a:schemeClr val="tx1"/>
                </a:solidFill>
                <a:effectLst/>
                <a:latin typeface="+mn-lt"/>
                <a:ea typeface="+mn-ea"/>
                <a:cs typeface="+mn-cs"/>
              </a:rPr>
              <a:t> operator checks whether the first operand is lesser than or equal to the second operand. If so, it returns true. Otherwise it returns false. For example, </a:t>
            </a:r>
            <a:r>
              <a:rPr lang="en-US" sz="1200" b="1" i="0" kern="1200" dirty="0">
                <a:solidFill>
                  <a:schemeClr val="tx1"/>
                </a:solidFill>
                <a:effectLst/>
                <a:latin typeface="+mn-lt"/>
                <a:ea typeface="+mn-ea"/>
                <a:cs typeface="+mn-cs"/>
              </a:rPr>
              <a:t>5&lt;=5</a:t>
            </a:r>
            <a:r>
              <a:rPr lang="en-US" sz="1200" b="0" i="0" kern="1200" dirty="0">
                <a:solidFill>
                  <a:schemeClr val="tx1"/>
                </a:solidFill>
                <a:effectLst/>
                <a:latin typeface="+mn-lt"/>
                <a:ea typeface="+mn-ea"/>
                <a:cs typeface="+mn-cs"/>
              </a:rPr>
              <a:t> will also return true.</a:t>
            </a:r>
          </a:p>
          <a:p>
            <a:endParaRPr lang="en-US" dirty="0"/>
          </a:p>
          <a:p>
            <a:r>
              <a:rPr lang="en-US" dirty="0"/>
              <a:t>Ex :</a:t>
            </a:r>
          </a:p>
          <a:p>
            <a:endParaRPr lang="en-US" dirty="0"/>
          </a:p>
          <a:p>
            <a:r>
              <a:rPr lang="en-US" dirty="0"/>
              <a:t>// C# program to demonstrate the working</a:t>
            </a:r>
          </a:p>
          <a:p>
            <a:r>
              <a:rPr lang="en-US" dirty="0"/>
              <a:t>// of Relational Operators</a:t>
            </a:r>
          </a:p>
          <a:p>
            <a:r>
              <a:rPr lang="en-US" dirty="0"/>
              <a:t>using System;</a:t>
            </a:r>
          </a:p>
          <a:p>
            <a:r>
              <a:rPr lang="en-US" dirty="0"/>
              <a:t>namespace Relational {</a:t>
            </a:r>
          </a:p>
          <a:p>
            <a:r>
              <a:rPr lang="en-US" dirty="0"/>
              <a:t>	</a:t>
            </a:r>
          </a:p>
          <a:p>
            <a:r>
              <a:rPr lang="en-US" dirty="0"/>
              <a:t>class GFG {</a:t>
            </a:r>
          </a:p>
          <a:p>
            <a:r>
              <a:rPr lang="en-US" dirty="0"/>
              <a:t>	</a:t>
            </a:r>
          </a:p>
          <a:p>
            <a:r>
              <a:rPr lang="en-US" dirty="0"/>
              <a:t>	// Main Function</a:t>
            </a:r>
          </a:p>
          <a:p>
            <a:r>
              <a:rPr lang="en-US" dirty="0"/>
              <a:t>	static void Main(string[] </a:t>
            </a:r>
            <a:r>
              <a:rPr lang="en-US" dirty="0" err="1"/>
              <a:t>args</a:t>
            </a:r>
            <a:r>
              <a:rPr lang="en-US" dirty="0"/>
              <a:t>)</a:t>
            </a:r>
          </a:p>
          <a:p>
            <a:r>
              <a:rPr lang="en-US" dirty="0"/>
              <a:t>	{</a:t>
            </a:r>
          </a:p>
          <a:p>
            <a:r>
              <a:rPr lang="en-US" dirty="0"/>
              <a:t>		bool result;</a:t>
            </a:r>
          </a:p>
          <a:p>
            <a:r>
              <a:rPr lang="en-US" dirty="0"/>
              <a:t>		int x = 5, y = 10;</a:t>
            </a:r>
          </a:p>
          <a:p>
            <a:r>
              <a:rPr lang="en-US" dirty="0"/>
              <a:t>		</a:t>
            </a:r>
          </a:p>
          <a:p>
            <a:r>
              <a:rPr lang="en-US" dirty="0"/>
              <a:t>		// Equal to Operator</a:t>
            </a:r>
          </a:p>
          <a:p>
            <a:r>
              <a:rPr lang="en-US" dirty="0"/>
              <a:t>		result = (x == y);</a:t>
            </a:r>
          </a:p>
          <a:p>
            <a:r>
              <a:rPr lang="en-US" dirty="0"/>
              <a:t>		</a:t>
            </a:r>
            <a:r>
              <a:rPr lang="en-US" dirty="0" err="1"/>
              <a:t>Console.WriteLine</a:t>
            </a:r>
            <a:r>
              <a:rPr lang="en-US" dirty="0"/>
              <a:t>("Equal to Operator: " + result);</a:t>
            </a:r>
          </a:p>
          <a:p>
            <a:r>
              <a:rPr lang="en-US" dirty="0"/>
              <a:t>		</a:t>
            </a:r>
          </a:p>
          <a:p>
            <a:r>
              <a:rPr lang="en-US" dirty="0"/>
              <a:t>		// Greater than Operator</a:t>
            </a:r>
          </a:p>
          <a:p>
            <a:r>
              <a:rPr lang="en-US" dirty="0"/>
              <a:t>		result = (x &gt; y);</a:t>
            </a:r>
          </a:p>
          <a:p>
            <a:r>
              <a:rPr lang="en-US" dirty="0"/>
              <a:t>		</a:t>
            </a:r>
            <a:r>
              <a:rPr lang="en-US" dirty="0" err="1"/>
              <a:t>Console.WriteLine</a:t>
            </a:r>
            <a:r>
              <a:rPr lang="en-US" dirty="0"/>
              <a:t>("Greater than Operator: " + result);</a:t>
            </a:r>
          </a:p>
          <a:p>
            <a:r>
              <a:rPr lang="en-US" dirty="0"/>
              <a:t>		</a:t>
            </a:r>
          </a:p>
          <a:p>
            <a:r>
              <a:rPr lang="en-US" dirty="0"/>
              <a:t>		// Less than Operator</a:t>
            </a:r>
          </a:p>
          <a:p>
            <a:r>
              <a:rPr lang="en-US" dirty="0"/>
              <a:t>		result = (x &lt; y);</a:t>
            </a:r>
          </a:p>
          <a:p>
            <a:r>
              <a:rPr lang="en-US" dirty="0"/>
              <a:t>		</a:t>
            </a:r>
            <a:r>
              <a:rPr lang="en-US" dirty="0" err="1"/>
              <a:t>Console.WriteLine</a:t>
            </a:r>
            <a:r>
              <a:rPr lang="en-US" dirty="0"/>
              <a:t>("Less than Operator: " + result);</a:t>
            </a:r>
          </a:p>
          <a:p>
            <a:r>
              <a:rPr lang="en-US" dirty="0"/>
              <a:t>		</a:t>
            </a:r>
          </a:p>
          <a:p>
            <a:r>
              <a:rPr lang="en-US" dirty="0"/>
              <a:t>		// Greater than Equal to Operator</a:t>
            </a:r>
          </a:p>
          <a:p>
            <a:r>
              <a:rPr lang="en-US" dirty="0"/>
              <a:t>		result = (x &gt;= y);</a:t>
            </a:r>
          </a:p>
          <a:p>
            <a:r>
              <a:rPr lang="en-US" dirty="0"/>
              <a:t>		</a:t>
            </a:r>
            <a:r>
              <a:rPr lang="en-US" dirty="0" err="1"/>
              <a:t>Console.WriteLine</a:t>
            </a:r>
            <a:r>
              <a:rPr lang="en-US" dirty="0"/>
              <a:t>("Greater than or Equal to: "+ result);</a:t>
            </a:r>
          </a:p>
          <a:p>
            <a:r>
              <a:rPr lang="en-US" dirty="0"/>
              <a:t>		</a:t>
            </a:r>
          </a:p>
          <a:p>
            <a:r>
              <a:rPr lang="en-US" dirty="0"/>
              <a:t>		// Less than Equal to Operator</a:t>
            </a:r>
          </a:p>
          <a:p>
            <a:r>
              <a:rPr lang="en-US" dirty="0"/>
              <a:t>		result = (x &lt;= y);</a:t>
            </a:r>
          </a:p>
          <a:p>
            <a:r>
              <a:rPr lang="en-US" dirty="0"/>
              <a:t>		</a:t>
            </a:r>
            <a:r>
              <a:rPr lang="en-US" dirty="0" err="1"/>
              <a:t>Console.WriteLine</a:t>
            </a:r>
            <a:r>
              <a:rPr lang="en-US" dirty="0"/>
              <a:t>("Lesser than or Equal to: "+ result);</a:t>
            </a:r>
          </a:p>
          <a:p>
            <a:r>
              <a:rPr lang="en-US" dirty="0"/>
              <a:t>		</a:t>
            </a:r>
          </a:p>
          <a:p>
            <a:r>
              <a:rPr lang="en-US" dirty="0"/>
              <a:t>		// Not Equal To Operator</a:t>
            </a:r>
          </a:p>
          <a:p>
            <a:r>
              <a:rPr lang="en-US" dirty="0"/>
              <a:t>		result = (x != y);</a:t>
            </a:r>
          </a:p>
          <a:p>
            <a:r>
              <a:rPr lang="en-US" dirty="0"/>
              <a:t>		</a:t>
            </a:r>
            <a:r>
              <a:rPr lang="en-US" dirty="0" err="1"/>
              <a:t>Console.WriteLine</a:t>
            </a:r>
            <a:r>
              <a:rPr lang="en-US" dirty="0"/>
              <a:t>("Not Equal to Operator: " + result);</a:t>
            </a:r>
          </a:p>
          <a:p>
            <a:r>
              <a:rPr lang="en-US" dirty="0"/>
              <a:t>	}</a:t>
            </a:r>
          </a:p>
          <a:p>
            <a:r>
              <a:rPr lang="en-US" dirty="0"/>
              <a:t>}</a:t>
            </a:r>
          </a:p>
          <a:p>
            <a:r>
              <a:rPr lang="en-US" dirty="0"/>
              <a:t>}</a:t>
            </a:r>
          </a:p>
          <a:p>
            <a:endParaRPr lang="en-US" dirty="0"/>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Equal to Operator: False Greater than Operator: False Less than Operator: True Greater than or Equal to: False Lesser than or Equal to: True Not Equal to Operator: True</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26</a:t>
            </a:fld>
            <a:endParaRPr lang="en-US"/>
          </a:p>
        </p:txBody>
      </p:sp>
    </p:spTree>
    <p:extLst>
      <p:ext uri="{BB962C8B-B14F-4D97-AF65-F5344CB8AC3E}">
        <p14:creationId xmlns:p14="http://schemas.microsoft.com/office/powerpoint/2010/main" val="3306028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Logical Operators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They are used to combine two or more conditions/constraints or to complement the evaluation of the original condition in consideration. They are described below:</a:t>
            </a:r>
          </a:p>
          <a:p>
            <a:pPr fontAlgn="base"/>
            <a:r>
              <a:rPr lang="en-US" sz="1200" b="1" i="0" kern="1200" dirty="0">
                <a:solidFill>
                  <a:schemeClr val="tx1"/>
                </a:solidFill>
                <a:effectLst/>
                <a:latin typeface="+mn-lt"/>
                <a:ea typeface="+mn-ea"/>
                <a:cs typeface="+mn-cs"/>
              </a:rPr>
              <a:t>Logical AND:</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‘&amp;&amp;’</a:t>
            </a:r>
            <a:r>
              <a:rPr lang="en-US" sz="1200" b="0" i="0" kern="1200" dirty="0">
                <a:solidFill>
                  <a:schemeClr val="tx1"/>
                </a:solidFill>
                <a:effectLst/>
                <a:latin typeface="+mn-lt"/>
                <a:ea typeface="+mn-ea"/>
                <a:cs typeface="+mn-cs"/>
              </a:rPr>
              <a:t> operator returns true when both the conditions in consideration are satisfied. Otherwise it returns false. For example, </a:t>
            </a:r>
            <a:r>
              <a:rPr lang="en-US" sz="1200" b="1" i="0" kern="1200" dirty="0">
                <a:solidFill>
                  <a:schemeClr val="tx1"/>
                </a:solidFill>
                <a:effectLst/>
                <a:latin typeface="+mn-lt"/>
                <a:ea typeface="+mn-ea"/>
                <a:cs typeface="+mn-cs"/>
              </a:rPr>
              <a:t>a &amp;&amp; b</a:t>
            </a:r>
            <a:r>
              <a:rPr lang="en-US" sz="1200" b="0" i="0" kern="1200" dirty="0">
                <a:solidFill>
                  <a:schemeClr val="tx1"/>
                </a:solidFill>
                <a:effectLst/>
                <a:latin typeface="+mn-lt"/>
                <a:ea typeface="+mn-ea"/>
                <a:cs typeface="+mn-cs"/>
              </a:rPr>
              <a:t> returns true when both a and b are true (i.e. non-zero).</a:t>
            </a:r>
          </a:p>
          <a:p>
            <a:pPr fontAlgn="base"/>
            <a:r>
              <a:rPr lang="en-US" sz="1200" b="1" i="0" kern="1200" dirty="0">
                <a:solidFill>
                  <a:schemeClr val="tx1"/>
                </a:solidFill>
                <a:effectLst/>
                <a:latin typeface="+mn-lt"/>
                <a:ea typeface="+mn-ea"/>
                <a:cs typeface="+mn-cs"/>
              </a:rPr>
              <a:t>Logical OR:</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returns true when one (or both) of the conditions in consideration is satisfied. Otherwise it returns false. For example, </a:t>
            </a:r>
            <a:r>
              <a:rPr lang="en-US" sz="1200" b="1" i="0" kern="1200" dirty="0">
                <a:solidFill>
                  <a:schemeClr val="tx1"/>
                </a:solidFill>
                <a:effectLst/>
                <a:latin typeface="+mn-lt"/>
                <a:ea typeface="+mn-ea"/>
                <a:cs typeface="+mn-cs"/>
              </a:rPr>
              <a:t>a || b</a:t>
            </a:r>
            <a:r>
              <a:rPr lang="en-US" sz="1200" b="0" i="0" kern="1200" dirty="0">
                <a:solidFill>
                  <a:schemeClr val="tx1"/>
                </a:solidFill>
                <a:effectLst/>
                <a:latin typeface="+mn-lt"/>
                <a:ea typeface="+mn-ea"/>
                <a:cs typeface="+mn-cs"/>
              </a:rPr>
              <a:t> returns true if one of a or b is true (i.e. non-zero). Of course, it returns true when both a and b are true.</a:t>
            </a:r>
          </a:p>
          <a:p>
            <a:pPr fontAlgn="base"/>
            <a:r>
              <a:rPr lang="en-US" sz="1200" b="1" i="0" kern="1200" dirty="0">
                <a:solidFill>
                  <a:schemeClr val="tx1"/>
                </a:solidFill>
                <a:effectLst/>
                <a:latin typeface="+mn-lt"/>
                <a:ea typeface="+mn-ea"/>
                <a:cs typeface="+mn-cs"/>
              </a:rPr>
              <a:t>Logical NOT:</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returns true the condition in consideration is not satisfied. Otherwise it returns false. For example,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returns true if a is false, i.e. when a=0.</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 </a:t>
            </a:r>
          </a:p>
          <a:p>
            <a:pPr fontAlgn="base"/>
            <a:r>
              <a:rPr lang="en-US" sz="1200" b="0" i="0" kern="1200" dirty="0">
                <a:solidFill>
                  <a:schemeClr val="tx1"/>
                </a:solidFill>
                <a:effectLst/>
                <a:latin typeface="+mn-lt"/>
                <a:ea typeface="+mn-ea"/>
                <a:cs typeface="+mn-cs"/>
              </a:rPr>
              <a:t>// C# program to demonstrate the working</a:t>
            </a:r>
          </a:p>
          <a:p>
            <a:pPr fontAlgn="base"/>
            <a:r>
              <a:rPr lang="en-US" sz="1200" b="0" i="0" kern="1200" dirty="0">
                <a:solidFill>
                  <a:schemeClr val="tx1"/>
                </a:solidFill>
                <a:effectLst/>
                <a:latin typeface="+mn-lt"/>
                <a:ea typeface="+mn-ea"/>
                <a:cs typeface="+mn-cs"/>
              </a:rPr>
              <a:t>// of Logical Operators</a:t>
            </a:r>
          </a:p>
          <a:p>
            <a:pPr fontAlgn="base"/>
            <a:r>
              <a:rPr lang="en-US" sz="1200" b="0" i="0" kern="1200" dirty="0">
                <a:solidFill>
                  <a:schemeClr val="tx1"/>
                </a:solidFill>
                <a:effectLst/>
                <a:latin typeface="+mn-lt"/>
                <a:ea typeface="+mn-ea"/>
                <a:cs typeface="+mn-cs"/>
              </a:rPr>
              <a:t>using System;</a:t>
            </a:r>
          </a:p>
          <a:p>
            <a:pPr fontAlgn="base"/>
            <a:r>
              <a:rPr lang="en-US" sz="1200" b="0" i="0" kern="1200" dirty="0">
                <a:solidFill>
                  <a:schemeClr val="tx1"/>
                </a:solidFill>
                <a:effectLst/>
                <a:latin typeface="+mn-lt"/>
                <a:ea typeface="+mn-ea"/>
                <a:cs typeface="+mn-cs"/>
              </a:rPr>
              <a:t>namespace Logical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class GFG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Function</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bool a = </a:t>
            </a:r>
            <a:r>
              <a:rPr lang="en-US" sz="1200" b="0" i="0" kern="1200" dirty="0" err="1">
                <a:solidFill>
                  <a:schemeClr val="tx1"/>
                </a:solidFill>
                <a:effectLst/>
                <a:latin typeface="+mn-lt"/>
                <a:ea typeface="+mn-ea"/>
                <a:cs typeface="+mn-cs"/>
              </a:rPr>
              <a:t>true,b</a:t>
            </a:r>
            <a:r>
              <a:rPr lang="en-US" sz="1200" b="0" i="0" kern="1200" dirty="0">
                <a:solidFill>
                  <a:schemeClr val="tx1"/>
                </a:solidFill>
                <a:effectLst/>
                <a:latin typeface="+mn-lt"/>
                <a:ea typeface="+mn-ea"/>
                <a:cs typeface="+mn-cs"/>
              </a:rPr>
              <a:t> = false, result;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AND operator</a:t>
            </a:r>
          </a:p>
          <a:p>
            <a:pPr fontAlgn="base"/>
            <a:r>
              <a:rPr lang="en-US" sz="1200" b="0" i="0" kern="1200" dirty="0">
                <a:solidFill>
                  <a:schemeClr val="tx1"/>
                </a:solidFill>
                <a:effectLst/>
                <a:latin typeface="+mn-lt"/>
                <a:ea typeface="+mn-ea"/>
                <a:cs typeface="+mn-cs"/>
              </a:rPr>
              <a:t>			result = a &amp;&amp; b;</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("AND Operator: " + result);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OR operator</a:t>
            </a:r>
          </a:p>
          <a:p>
            <a:pPr fontAlgn="base"/>
            <a:r>
              <a:rPr lang="en-US" sz="1200" b="0" i="0" kern="1200" dirty="0">
                <a:solidFill>
                  <a:schemeClr val="tx1"/>
                </a:solidFill>
                <a:effectLst/>
                <a:latin typeface="+mn-lt"/>
                <a:ea typeface="+mn-ea"/>
                <a:cs typeface="+mn-cs"/>
              </a:rPr>
              <a:t>			result = a || b;</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("OR Operator: " + result);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NOT operator</a:t>
            </a:r>
          </a:p>
          <a:p>
            <a:pPr fontAlgn="base"/>
            <a:r>
              <a:rPr lang="en-US" sz="1200" b="0" i="0" kern="1200" dirty="0">
                <a:solidFill>
                  <a:schemeClr val="tx1"/>
                </a:solidFill>
                <a:effectLst/>
                <a:latin typeface="+mn-lt"/>
                <a:ea typeface="+mn-ea"/>
                <a:cs typeface="+mn-cs"/>
              </a:rPr>
              <a:t>			result = !a;</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("NOT Operator: " + result);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AND Operator: False </a:t>
            </a:r>
          </a:p>
          <a:p>
            <a:r>
              <a:rPr lang="en-US" dirty="0"/>
              <a:t>OR Operator: True</a:t>
            </a:r>
          </a:p>
          <a:p>
            <a:r>
              <a:rPr lang="en-US" dirty="0"/>
              <a:t> NOT Operator: False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27</a:t>
            </a:fld>
            <a:endParaRPr lang="en-US"/>
          </a:p>
        </p:txBody>
      </p:sp>
    </p:spTree>
    <p:extLst>
      <p:ext uri="{BB962C8B-B14F-4D97-AF65-F5344CB8AC3E}">
        <p14:creationId xmlns:p14="http://schemas.microsoft.com/office/powerpoint/2010/main" val="3754684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C#, there are 6 bitwise operators which work at bit level or used to perform bit by bit operations. Following are the bitwise operators :</a:t>
            </a:r>
          </a:p>
          <a:p>
            <a:pPr fontAlgn="base"/>
            <a:r>
              <a:rPr lang="en-US" sz="1200" b="1" i="0" kern="1200" dirty="0">
                <a:solidFill>
                  <a:schemeClr val="tx1"/>
                </a:solidFill>
                <a:effectLst/>
                <a:latin typeface="+mn-lt"/>
                <a:ea typeface="+mn-ea"/>
                <a:cs typeface="+mn-cs"/>
              </a:rPr>
              <a:t>&amp; (bitwise AND)</a:t>
            </a:r>
            <a:r>
              <a:rPr lang="en-US" sz="1200" b="0" i="0" kern="1200" dirty="0">
                <a:solidFill>
                  <a:schemeClr val="tx1"/>
                </a:solidFill>
                <a:effectLst/>
                <a:latin typeface="+mn-lt"/>
                <a:ea typeface="+mn-ea"/>
                <a:cs typeface="+mn-cs"/>
              </a:rPr>
              <a:t> Takes two numbers as operands and does AND on every bit of two numbers. The result of AND is 1 only if both bits are 1.</a:t>
            </a:r>
          </a:p>
          <a:p>
            <a:pPr fontAlgn="base"/>
            <a:r>
              <a:rPr lang="en-US" sz="1200" b="1" i="0" kern="1200" dirty="0">
                <a:solidFill>
                  <a:schemeClr val="tx1"/>
                </a:solidFill>
                <a:effectLst/>
                <a:latin typeface="+mn-lt"/>
                <a:ea typeface="+mn-ea"/>
                <a:cs typeface="+mn-cs"/>
              </a:rPr>
              <a:t>| (bitwise OR)</a:t>
            </a:r>
            <a:r>
              <a:rPr lang="en-US" sz="1200" b="0" i="0" kern="1200" dirty="0">
                <a:solidFill>
                  <a:schemeClr val="tx1"/>
                </a:solidFill>
                <a:effectLst/>
                <a:latin typeface="+mn-lt"/>
                <a:ea typeface="+mn-ea"/>
                <a:cs typeface="+mn-cs"/>
              </a:rPr>
              <a:t> Takes two numbers as operands and does OR on every bit of two numbers. The result of OR is 1 any of the two bits is 1.</a:t>
            </a:r>
          </a:p>
          <a:p>
            <a:pPr fontAlgn="base"/>
            <a:r>
              <a:rPr lang="en-US" sz="1200" b="1" i="0" kern="1200" dirty="0">
                <a:solidFill>
                  <a:schemeClr val="tx1"/>
                </a:solidFill>
                <a:effectLst/>
                <a:latin typeface="+mn-lt"/>
                <a:ea typeface="+mn-ea"/>
                <a:cs typeface="+mn-cs"/>
              </a:rPr>
              <a:t>^ (bitwise XOR)</a:t>
            </a:r>
            <a:r>
              <a:rPr lang="en-US" sz="1200" b="0" i="0" kern="1200" dirty="0">
                <a:solidFill>
                  <a:schemeClr val="tx1"/>
                </a:solidFill>
                <a:effectLst/>
                <a:latin typeface="+mn-lt"/>
                <a:ea typeface="+mn-ea"/>
                <a:cs typeface="+mn-cs"/>
              </a:rPr>
              <a:t> Takes two numbers as operands and does XOR on every bit of two numbers. The result of XOR is 1 if the two bits are different.</a:t>
            </a:r>
          </a:p>
          <a:p>
            <a:pPr fontAlgn="base"/>
            <a:r>
              <a:rPr lang="en-US" sz="1200" b="1" i="0" kern="1200" dirty="0">
                <a:solidFill>
                  <a:schemeClr val="tx1"/>
                </a:solidFill>
                <a:effectLst/>
                <a:latin typeface="+mn-lt"/>
                <a:ea typeface="+mn-ea"/>
                <a:cs typeface="+mn-cs"/>
              </a:rPr>
              <a:t>&lt;&lt; (left shift)</a:t>
            </a:r>
            <a:r>
              <a:rPr lang="en-US" sz="1200" b="0" i="0" kern="1200" dirty="0">
                <a:solidFill>
                  <a:schemeClr val="tx1"/>
                </a:solidFill>
                <a:effectLst/>
                <a:latin typeface="+mn-lt"/>
                <a:ea typeface="+mn-ea"/>
                <a:cs typeface="+mn-cs"/>
              </a:rPr>
              <a:t> Takes two numbers, left shifts the bits of the first operand, the second operand decides the number of places to shift.</a:t>
            </a:r>
          </a:p>
          <a:p>
            <a:pPr fontAlgn="base"/>
            <a:r>
              <a:rPr lang="en-US" sz="1200" b="1" i="0" kern="1200" dirty="0">
                <a:solidFill>
                  <a:schemeClr val="tx1"/>
                </a:solidFill>
                <a:effectLst/>
                <a:latin typeface="+mn-lt"/>
                <a:ea typeface="+mn-ea"/>
                <a:cs typeface="+mn-cs"/>
              </a:rPr>
              <a:t>&gt;&gt; (right shift)</a:t>
            </a:r>
            <a:r>
              <a:rPr lang="en-US" sz="1200" b="0" i="0" kern="1200" dirty="0">
                <a:solidFill>
                  <a:schemeClr val="tx1"/>
                </a:solidFill>
                <a:effectLst/>
                <a:latin typeface="+mn-lt"/>
                <a:ea typeface="+mn-ea"/>
                <a:cs typeface="+mn-cs"/>
              </a:rPr>
              <a:t> Takes two numbers, right shifts the bits of the first operand, the second operand decides the number of places to shift.</a:t>
            </a:r>
          </a:p>
          <a:p>
            <a:endParaRPr lang="en-US" dirty="0"/>
          </a:p>
          <a:p>
            <a:endParaRPr lang="en-US" dirty="0"/>
          </a:p>
          <a:p>
            <a:r>
              <a:rPr lang="en-US" dirty="0"/>
              <a:t>Ex : </a:t>
            </a:r>
          </a:p>
          <a:p>
            <a:endParaRPr lang="en-US" dirty="0"/>
          </a:p>
          <a:p>
            <a:r>
              <a:rPr lang="en-US" dirty="0"/>
              <a:t>// C# program to demonstrate the working</a:t>
            </a:r>
          </a:p>
          <a:p>
            <a:r>
              <a:rPr lang="en-US" dirty="0"/>
              <a:t>// of Bitwise Operators</a:t>
            </a:r>
          </a:p>
          <a:p>
            <a:r>
              <a:rPr lang="en-US" dirty="0"/>
              <a:t>using System;</a:t>
            </a:r>
          </a:p>
          <a:p>
            <a:r>
              <a:rPr lang="en-US" dirty="0"/>
              <a:t>namespace Bitwise {</a:t>
            </a:r>
          </a:p>
          <a:p>
            <a:r>
              <a:rPr lang="en-US" dirty="0"/>
              <a:t>	</a:t>
            </a:r>
          </a:p>
          <a:p>
            <a:r>
              <a:rPr lang="en-US" dirty="0"/>
              <a:t>class GFG {</a:t>
            </a:r>
          </a:p>
          <a:p>
            <a:r>
              <a:rPr lang="en-US" dirty="0"/>
              <a:t>	</a:t>
            </a:r>
          </a:p>
          <a:p>
            <a:r>
              <a:rPr lang="en-US" dirty="0"/>
              <a:t>	// Main Function</a:t>
            </a:r>
          </a:p>
          <a:p>
            <a:r>
              <a:rPr lang="en-US" dirty="0"/>
              <a:t>	static void Main(string[] </a:t>
            </a:r>
            <a:r>
              <a:rPr lang="en-US" dirty="0" err="1"/>
              <a:t>args</a:t>
            </a:r>
            <a:r>
              <a:rPr lang="en-US" dirty="0"/>
              <a:t>)</a:t>
            </a:r>
          </a:p>
          <a:p>
            <a:r>
              <a:rPr lang="en-US" dirty="0"/>
              <a:t>	{</a:t>
            </a:r>
          </a:p>
          <a:p>
            <a:r>
              <a:rPr lang="en-US" dirty="0"/>
              <a:t>		int x = 5, y = 10, result;</a:t>
            </a:r>
          </a:p>
          <a:p>
            <a:r>
              <a:rPr lang="en-US" dirty="0"/>
              <a:t>		</a:t>
            </a:r>
          </a:p>
          <a:p>
            <a:r>
              <a:rPr lang="en-US" dirty="0"/>
              <a:t>			// Bitwise AND Operator</a:t>
            </a:r>
          </a:p>
          <a:p>
            <a:r>
              <a:rPr lang="en-US" dirty="0"/>
              <a:t>			result = x &amp; y;</a:t>
            </a:r>
          </a:p>
          <a:p>
            <a:r>
              <a:rPr lang="en-US" dirty="0"/>
              <a:t>			</a:t>
            </a:r>
            <a:r>
              <a:rPr lang="en-US" dirty="0" err="1"/>
              <a:t>Console.WriteLine</a:t>
            </a:r>
            <a:r>
              <a:rPr lang="en-US" dirty="0"/>
              <a:t>("Bitwise AND: " + result);</a:t>
            </a:r>
          </a:p>
          <a:p>
            <a:r>
              <a:rPr lang="en-US" dirty="0"/>
              <a:t>			</a:t>
            </a:r>
          </a:p>
          <a:p>
            <a:r>
              <a:rPr lang="en-US" dirty="0"/>
              <a:t>			// Bitwise OR Operator</a:t>
            </a:r>
          </a:p>
          <a:p>
            <a:r>
              <a:rPr lang="en-US" dirty="0"/>
              <a:t>			result = x | y;</a:t>
            </a:r>
          </a:p>
          <a:p>
            <a:r>
              <a:rPr lang="en-US" dirty="0"/>
              <a:t>			</a:t>
            </a:r>
            <a:r>
              <a:rPr lang="en-US" dirty="0" err="1"/>
              <a:t>Console.WriteLine</a:t>
            </a:r>
            <a:r>
              <a:rPr lang="en-US" dirty="0"/>
              <a:t>("Bitwise OR: " + result);</a:t>
            </a:r>
          </a:p>
          <a:p>
            <a:r>
              <a:rPr lang="en-US" dirty="0"/>
              <a:t>			</a:t>
            </a:r>
          </a:p>
          <a:p>
            <a:r>
              <a:rPr lang="en-US" dirty="0"/>
              <a:t>			// Bitwise XOR Operator</a:t>
            </a:r>
          </a:p>
          <a:p>
            <a:r>
              <a:rPr lang="en-US" dirty="0"/>
              <a:t>			result = x ^ y;</a:t>
            </a:r>
          </a:p>
          <a:p>
            <a:r>
              <a:rPr lang="en-US" dirty="0"/>
              <a:t>			</a:t>
            </a:r>
            <a:r>
              <a:rPr lang="en-US" dirty="0" err="1"/>
              <a:t>Console.WriteLine</a:t>
            </a:r>
            <a:r>
              <a:rPr lang="en-US" dirty="0"/>
              <a:t>("Bitwise XOR: " + result);</a:t>
            </a:r>
          </a:p>
          <a:p>
            <a:r>
              <a:rPr lang="en-US" dirty="0"/>
              <a:t>			</a:t>
            </a:r>
          </a:p>
          <a:p>
            <a:r>
              <a:rPr lang="en-US" dirty="0"/>
              <a:t>			// Bitwise AND Operator</a:t>
            </a:r>
          </a:p>
          <a:p>
            <a:r>
              <a:rPr lang="en-US" dirty="0"/>
              <a:t>			result = ~x;</a:t>
            </a:r>
          </a:p>
          <a:p>
            <a:r>
              <a:rPr lang="en-US" dirty="0"/>
              <a:t>			</a:t>
            </a:r>
            <a:r>
              <a:rPr lang="en-US" dirty="0" err="1"/>
              <a:t>Console.WriteLine</a:t>
            </a:r>
            <a:r>
              <a:rPr lang="en-US" dirty="0"/>
              <a:t>("Bitwise Complement: " + result);</a:t>
            </a:r>
          </a:p>
          <a:p>
            <a:r>
              <a:rPr lang="en-US" dirty="0"/>
              <a:t>			</a:t>
            </a:r>
          </a:p>
          <a:p>
            <a:r>
              <a:rPr lang="en-US" dirty="0"/>
              <a:t>			// Bitwise LEFT SHIFT Operator</a:t>
            </a:r>
          </a:p>
          <a:p>
            <a:r>
              <a:rPr lang="en-US" dirty="0"/>
              <a:t>			result = x &lt;&lt; 2;</a:t>
            </a:r>
          </a:p>
          <a:p>
            <a:r>
              <a:rPr lang="en-US" dirty="0"/>
              <a:t>			</a:t>
            </a:r>
            <a:r>
              <a:rPr lang="en-US" dirty="0" err="1"/>
              <a:t>Console.WriteLine</a:t>
            </a:r>
            <a:r>
              <a:rPr lang="en-US" dirty="0"/>
              <a:t>("Bitwise Left Shift: " + result);</a:t>
            </a:r>
          </a:p>
          <a:p>
            <a:r>
              <a:rPr lang="en-US" dirty="0"/>
              <a:t>			</a:t>
            </a:r>
          </a:p>
          <a:p>
            <a:r>
              <a:rPr lang="en-US" dirty="0"/>
              <a:t>			// Bitwise RIGHT SHIFT Operator</a:t>
            </a:r>
          </a:p>
          <a:p>
            <a:r>
              <a:rPr lang="en-US" dirty="0"/>
              <a:t>			result = x &gt;&gt; 2;</a:t>
            </a:r>
          </a:p>
          <a:p>
            <a:r>
              <a:rPr lang="en-US" dirty="0"/>
              <a:t>			</a:t>
            </a:r>
            <a:r>
              <a:rPr lang="en-US" dirty="0" err="1"/>
              <a:t>Console.WriteLine</a:t>
            </a:r>
            <a:r>
              <a:rPr lang="en-US" dirty="0"/>
              <a:t>("Bitwise Right Shift: " + result);</a:t>
            </a:r>
          </a:p>
          <a:p>
            <a:r>
              <a:rPr lang="en-US" dirty="0"/>
              <a:t>		</a:t>
            </a:r>
          </a:p>
          <a:p>
            <a:r>
              <a:rPr lang="en-US" dirty="0"/>
              <a:t>	}</a:t>
            </a:r>
          </a:p>
          <a:p>
            <a:r>
              <a:rPr lang="en-US" dirty="0"/>
              <a:t>}</a:t>
            </a:r>
          </a:p>
          <a:p>
            <a:r>
              <a:rPr lang="en-US" dirty="0"/>
              <a:t>}</a:t>
            </a:r>
          </a:p>
          <a:p>
            <a:endParaRPr lang="en-US" dirty="0"/>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Bitwise AND: 0 </a:t>
            </a:r>
          </a:p>
          <a:p>
            <a:r>
              <a:rPr lang="en-US" dirty="0"/>
              <a:t>Bitwise OR: 15 </a:t>
            </a:r>
          </a:p>
          <a:p>
            <a:r>
              <a:rPr lang="en-US" dirty="0"/>
              <a:t>Bitwise XOR: 15 </a:t>
            </a:r>
          </a:p>
          <a:p>
            <a:r>
              <a:rPr lang="en-US" dirty="0"/>
              <a:t>Bitwise Complement: -6 </a:t>
            </a:r>
          </a:p>
          <a:p>
            <a:r>
              <a:rPr lang="en-US" dirty="0"/>
              <a:t>Bitwise Left Shift: 20 </a:t>
            </a:r>
          </a:p>
          <a:p>
            <a:r>
              <a:rPr lang="en-US" dirty="0"/>
              <a:t>Bitwise Right Shift: 1</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28</a:t>
            </a:fld>
            <a:endParaRPr lang="en-US"/>
          </a:p>
        </p:txBody>
      </p:sp>
    </p:spTree>
    <p:extLst>
      <p:ext uri="{BB962C8B-B14F-4D97-AF65-F5344CB8AC3E}">
        <p14:creationId xmlns:p14="http://schemas.microsoft.com/office/powerpoint/2010/main" val="3972110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Assignment Operators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Assignment operators are used to assigning a value to a variable. The left side operand of the assignment operator is a variable and right side operand of the assignment operator is a value. The value on the right side must be of the same data-type of the variable on the left side otherwise the compiler will raise an error.</a:t>
            </a:r>
          </a:p>
          <a:p>
            <a:pPr fontAlgn="base"/>
            <a:r>
              <a:rPr lang="en-US" sz="1200" b="0" i="0" kern="1200" dirty="0">
                <a:solidFill>
                  <a:schemeClr val="tx1"/>
                </a:solidFill>
                <a:effectLst/>
                <a:latin typeface="+mn-lt"/>
                <a:ea typeface="+mn-ea"/>
                <a:cs typeface="+mn-cs"/>
              </a:rPr>
              <a:t>Different types of assignment operators are shown below:</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“=”(Simple Assignment)</a:t>
            </a:r>
            <a:r>
              <a:rPr lang="en-US" sz="1200" b="0" i="0" kern="1200" dirty="0">
                <a:solidFill>
                  <a:schemeClr val="tx1"/>
                </a:solidFill>
                <a:effectLst/>
                <a:latin typeface="+mn-lt"/>
                <a:ea typeface="+mn-ea"/>
                <a:cs typeface="+mn-cs"/>
              </a:rPr>
              <a:t>: This is the simplest assignment operator. This operator is used to assign the value on the right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10; b = 20; </a:t>
            </a:r>
            <a:r>
              <a:rPr lang="en-US" dirty="0" err="1"/>
              <a:t>ch</a:t>
            </a:r>
            <a:r>
              <a:rPr lang="en-US" dirty="0"/>
              <a:t> = ‘y’;</a:t>
            </a:r>
          </a:p>
          <a:p>
            <a:pPr fontAlgn="base"/>
            <a:endParaRPr lang="en-US" dirty="0"/>
          </a:p>
          <a:p>
            <a:pPr fontAlgn="base"/>
            <a:r>
              <a:rPr lang="en-US" sz="1200" b="1" i="0" kern="1200" dirty="0">
                <a:solidFill>
                  <a:schemeClr val="tx1"/>
                </a:solidFill>
                <a:effectLst/>
                <a:latin typeface="+mn-lt"/>
                <a:ea typeface="+mn-ea"/>
                <a:cs typeface="+mn-cs"/>
              </a:rPr>
              <a:t>“+=”(Add Assignment)</a:t>
            </a:r>
            <a:r>
              <a:rPr lang="en-US" sz="1200" b="0" i="0" kern="1200" dirty="0">
                <a:solidFill>
                  <a:schemeClr val="tx1"/>
                </a:solidFill>
                <a:effectLst/>
                <a:latin typeface="+mn-lt"/>
                <a:ea typeface="+mn-ea"/>
                <a:cs typeface="+mn-cs"/>
              </a:rPr>
              <a:t>: This operator is combination of ‘+’ and ‘=’ operators. This operator first adds the current value of the variable on left to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b) can be written as (a = a + b)</a:t>
            </a:r>
            <a:r>
              <a:rPr lang="en-US" sz="1200" b="0" i="0" kern="1200" dirty="0">
                <a:solidFill>
                  <a:schemeClr val="tx1"/>
                </a:solidFill>
                <a:effectLst/>
                <a:latin typeface="+mn-lt"/>
                <a:ea typeface="+mn-ea"/>
                <a:cs typeface="+mn-cs"/>
              </a:rPr>
              <a:t>If initially value stored in a is 5. Then (a += 6) = 11.</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“-=”(Subtract Assignment)</a:t>
            </a:r>
            <a:r>
              <a:rPr lang="en-US" sz="1200" b="0" i="0" kern="1200" dirty="0">
                <a:solidFill>
                  <a:schemeClr val="tx1"/>
                </a:solidFill>
                <a:effectLst/>
                <a:latin typeface="+mn-lt"/>
                <a:ea typeface="+mn-ea"/>
                <a:cs typeface="+mn-cs"/>
              </a:rPr>
              <a:t>: This operator is combination of ‘-‘ and ‘=’ operators. This operator first subtracts the current value of the variable on left from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b) can be written as (a = a - b)</a:t>
            </a:r>
            <a:r>
              <a:rPr lang="en-US" sz="1200" b="0" i="0" kern="1200" dirty="0">
                <a:solidFill>
                  <a:schemeClr val="tx1"/>
                </a:solidFill>
                <a:effectLst/>
                <a:latin typeface="+mn-lt"/>
                <a:ea typeface="+mn-ea"/>
                <a:cs typeface="+mn-cs"/>
              </a:rPr>
              <a:t>If initially value stored in a is 8. Then (a -= 6) = 2.</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“*=”(Multiply Assignment)</a:t>
            </a:r>
            <a:r>
              <a:rPr lang="en-US" sz="1200" b="0" i="0" kern="1200" dirty="0">
                <a:solidFill>
                  <a:schemeClr val="tx1"/>
                </a:solidFill>
                <a:effectLst/>
                <a:latin typeface="+mn-lt"/>
                <a:ea typeface="+mn-ea"/>
                <a:cs typeface="+mn-cs"/>
              </a:rPr>
              <a:t>: This operator is combination of ‘*’ and ‘=’ operators. This operator first multiplies the current value of the variable on left to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b) can be written as (a = a * b)</a:t>
            </a:r>
            <a:r>
              <a:rPr lang="en-US" sz="1200" b="0" i="0" kern="1200" dirty="0">
                <a:solidFill>
                  <a:schemeClr val="tx1"/>
                </a:solidFill>
                <a:effectLst/>
                <a:latin typeface="+mn-lt"/>
                <a:ea typeface="+mn-ea"/>
                <a:cs typeface="+mn-cs"/>
              </a:rPr>
              <a:t>If initially value stored in a is 5. Then (a *= 6) = 30.</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“/=”(Division Assignment):</a:t>
            </a:r>
            <a:r>
              <a:rPr lang="en-US" sz="1200" b="0" i="0" kern="1200" dirty="0">
                <a:solidFill>
                  <a:schemeClr val="tx1"/>
                </a:solidFill>
                <a:effectLst/>
                <a:latin typeface="+mn-lt"/>
                <a:ea typeface="+mn-ea"/>
                <a:cs typeface="+mn-cs"/>
              </a:rPr>
              <a:t> This operator is combination of ‘/’ and ‘=’ operators. This operator first divides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b) can be written as (a = a / b)</a:t>
            </a:r>
            <a:r>
              <a:rPr lang="en-US" sz="1200" b="0" i="0" kern="1200" dirty="0">
                <a:solidFill>
                  <a:schemeClr val="tx1"/>
                </a:solidFill>
                <a:effectLst/>
                <a:latin typeface="+mn-lt"/>
                <a:ea typeface="+mn-ea"/>
                <a:cs typeface="+mn-cs"/>
              </a:rPr>
              <a:t>If initially value stored in a is 6. Then (a /= 2) = 3.</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“%=”(Modulus Assignment):</a:t>
            </a:r>
            <a:r>
              <a:rPr lang="en-US" sz="1200" b="0" i="0" kern="1200" dirty="0">
                <a:solidFill>
                  <a:schemeClr val="tx1"/>
                </a:solidFill>
                <a:effectLst/>
                <a:latin typeface="+mn-lt"/>
                <a:ea typeface="+mn-ea"/>
                <a:cs typeface="+mn-cs"/>
              </a:rPr>
              <a:t> This operator is combination of ‘%’ and ‘=’ operators. This operator first modulo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b) can be written as (a = a % b)</a:t>
            </a:r>
            <a:r>
              <a:rPr lang="en-US" sz="1200" b="0" i="0" kern="1200" dirty="0">
                <a:solidFill>
                  <a:schemeClr val="tx1"/>
                </a:solidFill>
                <a:effectLst/>
                <a:latin typeface="+mn-lt"/>
                <a:ea typeface="+mn-ea"/>
                <a:cs typeface="+mn-cs"/>
              </a:rPr>
              <a:t>If initially value stored in a is 6. Then (a %= 2) = 0.</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“&lt;&lt;=”(Left Shift Assignment)</a:t>
            </a:r>
            <a:r>
              <a:rPr lang="en-US" sz="1200" b="0" i="0" kern="1200" dirty="0">
                <a:solidFill>
                  <a:schemeClr val="tx1"/>
                </a:solidFill>
                <a:effectLst/>
                <a:latin typeface="+mn-lt"/>
                <a:ea typeface="+mn-ea"/>
                <a:cs typeface="+mn-cs"/>
              </a:rPr>
              <a:t> : This operator is combination of ‘&lt;&lt;‘ and ‘=’ operators. This operator first Left shift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&lt;&lt;= 2) can be written as (a = a &lt;&lt; 2)</a:t>
            </a:r>
            <a:r>
              <a:rPr lang="en-US" sz="1200" b="0" i="0" kern="1200" dirty="0">
                <a:solidFill>
                  <a:schemeClr val="tx1"/>
                </a:solidFill>
                <a:effectLst/>
                <a:latin typeface="+mn-lt"/>
                <a:ea typeface="+mn-ea"/>
                <a:cs typeface="+mn-cs"/>
              </a:rPr>
              <a:t>If initially value stored in a is 6. Then (a &lt;&lt;= 2) = 24.</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“&gt;&gt;=”(Right Shift Assignment)</a:t>
            </a:r>
            <a:r>
              <a:rPr lang="en-US" sz="1200" b="0" i="0" kern="1200" dirty="0">
                <a:solidFill>
                  <a:schemeClr val="tx1"/>
                </a:solidFill>
                <a:effectLst/>
                <a:latin typeface="+mn-lt"/>
                <a:ea typeface="+mn-ea"/>
                <a:cs typeface="+mn-cs"/>
              </a:rPr>
              <a:t> : This operator is combination of ‘&gt;&gt;’ and ‘=’ operators. This operator first Right shift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&gt;&gt;= 2) can be written as (a = a &gt;&gt; 2)</a:t>
            </a:r>
            <a:r>
              <a:rPr lang="en-US" sz="1200" b="0" i="0" kern="1200" dirty="0">
                <a:solidFill>
                  <a:schemeClr val="tx1"/>
                </a:solidFill>
                <a:effectLst/>
                <a:latin typeface="+mn-lt"/>
                <a:ea typeface="+mn-ea"/>
                <a:cs typeface="+mn-cs"/>
              </a:rPr>
              <a:t>If initially value stored in a is 6. Then (a &gt;&gt;= 2) = 1.</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“&amp;=”(Bitwise AND Assignment)</a:t>
            </a:r>
            <a:r>
              <a:rPr lang="en-US" sz="1200" b="0" i="0" kern="1200" dirty="0">
                <a:solidFill>
                  <a:schemeClr val="tx1"/>
                </a:solidFill>
                <a:effectLst/>
                <a:latin typeface="+mn-lt"/>
                <a:ea typeface="+mn-ea"/>
                <a:cs typeface="+mn-cs"/>
              </a:rPr>
              <a:t>: This operator is combination of ‘&amp;’ and ‘=’ operators. This operator first “Bitwise AND” the current value of the variable on the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&amp;= 2) can be written as (a = a &amp; 2)</a:t>
            </a:r>
            <a:r>
              <a:rPr lang="en-US" sz="1200" b="0" i="0" kern="1200" dirty="0">
                <a:solidFill>
                  <a:schemeClr val="tx1"/>
                </a:solidFill>
                <a:effectLst/>
                <a:latin typeface="+mn-lt"/>
                <a:ea typeface="+mn-ea"/>
                <a:cs typeface="+mn-cs"/>
              </a:rPr>
              <a:t>If initially value stored in a is 6. Then (a &amp;= 2) = 2.</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“^=”(Bitwise Exclusive OR)</a:t>
            </a:r>
            <a:r>
              <a:rPr lang="en-US" sz="1200" b="0" i="0" kern="1200" dirty="0">
                <a:solidFill>
                  <a:schemeClr val="tx1"/>
                </a:solidFill>
                <a:effectLst/>
                <a:latin typeface="+mn-lt"/>
                <a:ea typeface="+mn-ea"/>
                <a:cs typeface="+mn-cs"/>
              </a:rPr>
              <a:t>: This operator is combination of ‘^’ and ‘=’ operators. This operator first “Bitwise Exclusive OR”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a:t>
            </a:r>
          </a:p>
          <a:p>
            <a:pPr fontAlgn="base"/>
            <a:r>
              <a:rPr lang="en-US" dirty="0"/>
              <a:t>(a ^= 2) can be written as (a = a ^ 2)</a:t>
            </a:r>
            <a:r>
              <a:rPr lang="en-US" sz="1200" b="0" i="0" kern="1200" dirty="0">
                <a:solidFill>
                  <a:schemeClr val="tx1"/>
                </a:solidFill>
                <a:effectLst/>
                <a:latin typeface="+mn-lt"/>
                <a:ea typeface="+mn-ea"/>
                <a:cs typeface="+mn-cs"/>
              </a:rPr>
              <a:t>If initially value stored in a is 6. Then (a ^= 2) = 4.</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“|=”(Bitwise Inclusive OR)</a:t>
            </a:r>
            <a:r>
              <a:rPr lang="en-US" sz="1200" b="0" i="0" kern="1200" dirty="0">
                <a:solidFill>
                  <a:schemeClr val="tx1"/>
                </a:solidFill>
                <a:effectLst/>
                <a:latin typeface="+mn-lt"/>
                <a:ea typeface="+mn-ea"/>
                <a:cs typeface="+mn-cs"/>
              </a:rPr>
              <a:t> : This operator is combination of ‘|’ and ‘=’ operators. This operator first “Bitwise Inclusive OR” the current value of the variable on left by the value on the right and then assigns the result to the variable on the left.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t>
            </a:r>
          </a:p>
          <a:p>
            <a:pPr fontAlgn="base"/>
            <a:r>
              <a:rPr lang="en-US" dirty="0"/>
              <a:t>(a |= 2) can be written as (a = a | 2)</a:t>
            </a:r>
            <a:r>
              <a:rPr lang="en-US" sz="1200" b="0" i="0" kern="1200" dirty="0">
                <a:solidFill>
                  <a:schemeClr val="tx1"/>
                </a:solidFill>
                <a:effectLst/>
                <a:latin typeface="+mn-lt"/>
                <a:ea typeface="+mn-ea"/>
                <a:cs typeface="+mn-cs"/>
              </a:rPr>
              <a:t>If initially, value stored in a is 6. Then (a |= 2) = 6</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demonstrate the working</a:t>
            </a:r>
          </a:p>
          <a:p>
            <a:pPr fontAlgn="base"/>
            <a:r>
              <a:rPr lang="en-US" sz="1200" b="0" i="0" kern="1200" dirty="0">
                <a:solidFill>
                  <a:schemeClr val="tx1"/>
                </a:solidFill>
                <a:effectLst/>
                <a:latin typeface="+mn-lt"/>
                <a:ea typeface="+mn-ea"/>
                <a:cs typeface="+mn-cs"/>
              </a:rPr>
              <a:t>// of Assignment Operators</a:t>
            </a:r>
          </a:p>
          <a:p>
            <a:pPr fontAlgn="base"/>
            <a:r>
              <a:rPr lang="en-US" sz="1200" b="0" i="0" kern="1200" dirty="0">
                <a:solidFill>
                  <a:schemeClr val="tx1"/>
                </a:solidFill>
                <a:effectLst/>
                <a:latin typeface="+mn-lt"/>
                <a:ea typeface="+mn-ea"/>
                <a:cs typeface="+mn-cs"/>
              </a:rPr>
              <a:t>using System;</a:t>
            </a:r>
          </a:p>
          <a:p>
            <a:pPr fontAlgn="base"/>
            <a:r>
              <a:rPr lang="en-US" sz="1200" b="0" i="0" kern="1200" dirty="0">
                <a:solidFill>
                  <a:schemeClr val="tx1"/>
                </a:solidFill>
                <a:effectLst/>
                <a:latin typeface="+mn-lt"/>
                <a:ea typeface="+mn-ea"/>
                <a:cs typeface="+mn-cs"/>
              </a:rPr>
              <a:t>namespace Assignment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class GFG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Function</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a:t>
            </a:r>
          </a:p>
          <a:p>
            <a:pPr fontAlgn="base"/>
            <a:r>
              <a:rPr lang="en-US" sz="1200" b="0" i="0" kern="1200" dirty="0">
                <a:solidFill>
                  <a:schemeClr val="tx1"/>
                </a:solidFill>
                <a:effectLst/>
                <a:latin typeface="+mn-lt"/>
                <a:ea typeface="+mn-ea"/>
                <a:cs typeface="+mn-cs"/>
              </a:rPr>
              <a:t>			// using Simple Assignment</a:t>
            </a:r>
          </a:p>
          <a:p>
            <a:pPr fontAlgn="base"/>
            <a:r>
              <a:rPr lang="en-US" sz="1200" b="0" i="0" kern="1200" dirty="0">
                <a:solidFill>
                  <a:schemeClr val="tx1"/>
                </a:solidFill>
                <a:effectLst/>
                <a:latin typeface="+mn-lt"/>
                <a:ea typeface="+mn-ea"/>
                <a:cs typeface="+mn-cs"/>
              </a:rPr>
              <a:t>			// Operator "="</a:t>
            </a:r>
          </a:p>
          <a:p>
            <a:pPr fontAlgn="base"/>
            <a:r>
              <a:rPr lang="en-US" sz="1200" b="0" i="0" kern="1200" dirty="0">
                <a:solidFill>
                  <a:schemeClr val="tx1"/>
                </a:solidFill>
                <a:effectLst/>
                <a:latin typeface="+mn-lt"/>
                <a:ea typeface="+mn-ea"/>
                <a:cs typeface="+mn-cs"/>
              </a:rPr>
              <a:t>			int x = 15;</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+ 10</a:t>
            </a:r>
          </a:p>
          <a:p>
            <a:pPr fontAlgn="base"/>
            <a:r>
              <a:rPr lang="en-US" sz="1200" b="0" i="0" kern="1200" dirty="0">
                <a:solidFill>
                  <a:schemeClr val="tx1"/>
                </a:solidFill>
                <a:effectLst/>
                <a:latin typeface="+mn-lt"/>
                <a:ea typeface="+mn-ea"/>
                <a:cs typeface="+mn-cs"/>
              </a:rPr>
              <a:t>			x += 10;</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("Add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20;</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- 5</a:t>
            </a:r>
          </a:p>
          <a:p>
            <a:pPr fontAlgn="base"/>
            <a:r>
              <a:rPr lang="en-US" sz="1200" b="0" i="0" kern="1200" dirty="0">
                <a:solidFill>
                  <a:schemeClr val="tx1"/>
                </a:solidFill>
                <a:effectLst/>
                <a:latin typeface="+mn-lt"/>
                <a:ea typeface="+mn-ea"/>
                <a:cs typeface="+mn-cs"/>
              </a:rPr>
              <a:t>			x -= 5;</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("Subtract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15;</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 5</a:t>
            </a:r>
          </a:p>
          <a:p>
            <a:pPr fontAlgn="base"/>
            <a:r>
              <a:rPr lang="en-US" sz="1200" b="0" i="0" kern="1200" dirty="0">
                <a:solidFill>
                  <a:schemeClr val="tx1"/>
                </a:solidFill>
                <a:effectLst/>
                <a:latin typeface="+mn-lt"/>
                <a:ea typeface="+mn-ea"/>
                <a:cs typeface="+mn-cs"/>
              </a:rPr>
              <a:t>			x *= 5;</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("Multiply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25;</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 5</a:t>
            </a:r>
          </a:p>
          <a:p>
            <a:pPr fontAlgn="base"/>
            <a:r>
              <a:rPr lang="en-US" sz="1200" b="0" i="0" kern="1200" dirty="0">
                <a:solidFill>
                  <a:schemeClr val="tx1"/>
                </a:solidFill>
                <a:effectLst/>
                <a:latin typeface="+mn-lt"/>
                <a:ea typeface="+mn-ea"/>
                <a:cs typeface="+mn-cs"/>
              </a:rPr>
              <a:t>			x /= 5;</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("Division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25;</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 5</a:t>
            </a:r>
          </a:p>
          <a:p>
            <a:pPr fontAlgn="base"/>
            <a:r>
              <a:rPr lang="en-US" sz="1200" b="0" i="0" kern="1200" dirty="0">
                <a:solidFill>
                  <a:schemeClr val="tx1"/>
                </a:solidFill>
                <a:effectLst/>
                <a:latin typeface="+mn-lt"/>
                <a:ea typeface="+mn-ea"/>
                <a:cs typeface="+mn-cs"/>
              </a:rPr>
              <a:t>			x %= 5;</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("Modulo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8;</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&lt;&lt; 2</a:t>
            </a:r>
          </a:p>
          <a:p>
            <a:pPr fontAlgn="base"/>
            <a:r>
              <a:rPr lang="en-US" sz="1200" b="0" i="0" kern="1200" dirty="0">
                <a:solidFill>
                  <a:schemeClr val="tx1"/>
                </a:solidFill>
                <a:effectLst/>
                <a:latin typeface="+mn-lt"/>
                <a:ea typeface="+mn-ea"/>
                <a:cs typeface="+mn-cs"/>
              </a:rPr>
              <a:t>			x &lt;&lt;= 2;</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("Left Shift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8;</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&gt;&gt; 2</a:t>
            </a:r>
          </a:p>
          <a:p>
            <a:pPr fontAlgn="base"/>
            <a:r>
              <a:rPr lang="en-US" sz="1200" b="0" i="0" kern="1200" dirty="0">
                <a:solidFill>
                  <a:schemeClr val="tx1"/>
                </a:solidFill>
                <a:effectLst/>
                <a:latin typeface="+mn-lt"/>
                <a:ea typeface="+mn-ea"/>
                <a:cs typeface="+mn-cs"/>
              </a:rPr>
              <a:t>			x &gt;&gt;= 2;</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("Right Shift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12;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&gt;&gt; 4</a:t>
            </a:r>
          </a:p>
          <a:p>
            <a:pPr fontAlgn="base"/>
            <a:r>
              <a:rPr lang="en-US" sz="1200" b="0" i="0" kern="1200" dirty="0">
                <a:solidFill>
                  <a:schemeClr val="tx1"/>
                </a:solidFill>
                <a:effectLst/>
                <a:latin typeface="+mn-lt"/>
                <a:ea typeface="+mn-ea"/>
                <a:cs typeface="+mn-cs"/>
              </a:rPr>
              <a:t>			x &amp;= 4;</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("Bitwise AND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12;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&gt;&gt; 4</a:t>
            </a:r>
          </a:p>
          <a:p>
            <a:pPr fontAlgn="base"/>
            <a:r>
              <a:rPr lang="en-US" sz="1200" b="0" i="0" kern="1200" dirty="0">
                <a:solidFill>
                  <a:schemeClr val="tx1"/>
                </a:solidFill>
                <a:effectLst/>
                <a:latin typeface="+mn-lt"/>
                <a:ea typeface="+mn-ea"/>
                <a:cs typeface="+mn-cs"/>
              </a:rPr>
              <a:t>			x ^= 4;</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("Bitwise Exclusive OR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initialize variable x again</a:t>
            </a:r>
          </a:p>
          <a:p>
            <a:pPr fontAlgn="base"/>
            <a:r>
              <a:rPr lang="en-US" sz="1200" b="0" i="0" kern="1200" dirty="0">
                <a:solidFill>
                  <a:schemeClr val="tx1"/>
                </a:solidFill>
                <a:effectLst/>
                <a:latin typeface="+mn-lt"/>
                <a:ea typeface="+mn-ea"/>
                <a:cs typeface="+mn-cs"/>
              </a:rPr>
              <a:t>			x = 12;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it means x = x &gt;&gt; 4</a:t>
            </a:r>
          </a:p>
          <a:p>
            <a:pPr fontAlgn="base"/>
            <a:r>
              <a:rPr lang="en-US" sz="1200" b="0" i="0" kern="1200" dirty="0">
                <a:solidFill>
                  <a:schemeClr val="tx1"/>
                </a:solidFill>
                <a:effectLst/>
                <a:latin typeface="+mn-lt"/>
                <a:ea typeface="+mn-ea"/>
                <a:cs typeface="+mn-cs"/>
              </a:rPr>
              <a:t>			x |= 4;</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("Bitwise Inclusive OR Assignment Operator: " + x);</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 :</a:t>
            </a:r>
            <a:endParaRPr lang="en-US" sz="1200" b="0" i="0" kern="1200" dirty="0">
              <a:solidFill>
                <a:schemeClr val="tx1"/>
              </a:solidFill>
              <a:effectLst/>
              <a:latin typeface="+mn-lt"/>
              <a:ea typeface="+mn-ea"/>
              <a:cs typeface="+mn-cs"/>
            </a:endParaRPr>
          </a:p>
          <a:p>
            <a:r>
              <a:rPr lang="en-US" dirty="0"/>
              <a:t>Add Assignment Operator: 25 </a:t>
            </a:r>
          </a:p>
          <a:p>
            <a:r>
              <a:rPr lang="en-US" dirty="0"/>
              <a:t>Subtract Assignment Operator: 15 </a:t>
            </a:r>
          </a:p>
          <a:p>
            <a:r>
              <a:rPr lang="en-US" dirty="0"/>
              <a:t>Multiply Assignment Operator: 75</a:t>
            </a:r>
          </a:p>
          <a:p>
            <a:r>
              <a:rPr lang="en-US" dirty="0"/>
              <a:t> Division Assignment Operator: 5</a:t>
            </a:r>
          </a:p>
          <a:p>
            <a:r>
              <a:rPr lang="en-US" dirty="0"/>
              <a:t> Modulo Assignment Operator: 0</a:t>
            </a:r>
          </a:p>
          <a:p>
            <a:r>
              <a:rPr lang="en-US" dirty="0"/>
              <a:t> Left Shift Assignment Operator: 32 </a:t>
            </a:r>
          </a:p>
          <a:p>
            <a:r>
              <a:rPr lang="en-US" dirty="0"/>
              <a:t>Right Shift Assignment Operator: 2</a:t>
            </a:r>
          </a:p>
          <a:p>
            <a:r>
              <a:rPr lang="en-US" dirty="0"/>
              <a:t> Bitwise AND Assignment Operator: 4 </a:t>
            </a:r>
          </a:p>
          <a:p>
            <a:r>
              <a:rPr lang="en-US" dirty="0"/>
              <a:t>Bitwise Exclusive OR Assignment Operator: 8</a:t>
            </a:r>
          </a:p>
          <a:p>
            <a:r>
              <a:rPr lang="en-US" dirty="0"/>
              <a:t> Bitwise Inclusive OR Assignment Operator: 12</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29</a:t>
            </a:fld>
            <a:endParaRPr lang="en-US"/>
          </a:p>
        </p:txBody>
      </p:sp>
    </p:spTree>
    <p:extLst>
      <p:ext uri="{BB962C8B-B14F-4D97-AF65-F5344CB8AC3E}">
        <p14:creationId xmlns:p14="http://schemas.microsoft.com/office/powerpoint/2010/main" val="3388105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Conditional Operator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is ternary operator which is a shorthand version of if-else statement. It has three operands and hence the name ternary. It will return one of two values depending on the value of a Boolean expression.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Syntax:</a:t>
            </a:r>
            <a:endParaRPr lang="en-US" sz="1200" b="0" i="0" kern="1200" dirty="0">
              <a:solidFill>
                <a:schemeClr val="tx1"/>
              </a:solidFill>
              <a:effectLst/>
              <a:latin typeface="+mn-lt"/>
              <a:ea typeface="+mn-ea"/>
              <a:cs typeface="+mn-cs"/>
            </a:endParaRPr>
          </a:p>
          <a:p>
            <a:pPr fontAlgn="base"/>
            <a:r>
              <a:rPr lang="en-US" dirty="0"/>
              <a:t>condition ? </a:t>
            </a:r>
            <a:r>
              <a:rPr lang="en-US" dirty="0" err="1"/>
              <a:t>first_expression</a:t>
            </a:r>
            <a:r>
              <a:rPr lang="en-US" dirty="0"/>
              <a:t> : </a:t>
            </a:r>
            <a:r>
              <a:rPr lang="en-US" dirty="0" err="1"/>
              <a:t>second_expression</a:t>
            </a:r>
            <a:r>
              <a:rPr lang="en-US" dirty="0"/>
              <a:t>;</a:t>
            </a:r>
          </a:p>
          <a:p>
            <a:pPr fontAlgn="base"/>
            <a:endParaRPr lang="en-US" sz="1200" b="1" i="0" kern="1200" dirty="0">
              <a:solidFill>
                <a:schemeClr val="tx1"/>
              </a:solidFill>
              <a:effectLst/>
              <a:latin typeface="+mn-lt"/>
              <a:ea typeface="+mn-ea"/>
              <a:cs typeface="+mn-cs"/>
            </a:endParaRP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Explanation: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condition: It must be evaluated to true or false.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the condition is true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first_expression</a:t>
            </a:r>
            <a:r>
              <a:rPr lang="en-US" sz="1200" b="0" i="0" kern="1200" dirty="0">
                <a:solidFill>
                  <a:schemeClr val="tx1"/>
                </a:solidFill>
                <a:effectLst/>
                <a:latin typeface="+mn-lt"/>
                <a:ea typeface="+mn-ea"/>
                <a:cs typeface="+mn-cs"/>
              </a:rPr>
              <a:t> is evaluated and becomes the result.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the condition is false, </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second_expression</a:t>
            </a:r>
            <a:r>
              <a:rPr lang="en-US" sz="1200" b="0" i="0" kern="1200" dirty="0">
                <a:solidFill>
                  <a:schemeClr val="tx1"/>
                </a:solidFill>
                <a:effectLst/>
                <a:latin typeface="+mn-lt"/>
                <a:ea typeface="+mn-ea"/>
                <a:cs typeface="+mn-cs"/>
              </a:rPr>
              <a:t> is evaluated and becomes the result. </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endParaRPr lang="en-US" dirty="0"/>
          </a:p>
          <a:p>
            <a:r>
              <a:rPr lang="en-US" dirty="0"/>
              <a:t>// C# program to demonstrate the working</a:t>
            </a:r>
          </a:p>
          <a:p>
            <a:r>
              <a:rPr lang="en-US" dirty="0"/>
              <a:t>// of Conditional Operator</a:t>
            </a:r>
          </a:p>
          <a:p>
            <a:r>
              <a:rPr lang="en-US" dirty="0"/>
              <a:t>using System;</a:t>
            </a:r>
          </a:p>
          <a:p>
            <a:r>
              <a:rPr lang="en-US" dirty="0"/>
              <a:t>namespace Conditional {</a:t>
            </a:r>
          </a:p>
          <a:p>
            <a:r>
              <a:rPr lang="en-US" dirty="0"/>
              <a:t>	</a:t>
            </a:r>
          </a:p>
          <a:p>
            <a:r>
              <a:rPr lang="en-US" dirty="0"/>
              <a:t>class GFG {</a:t>
            </a:r>
          </a:p>
          <a:p>
            <a:r>
              <a:rPr lang="en-US" dirty="0"/>
              <a:t>	</a:t>
            </a:r>
          </a:p>
          <a:p>
            <a:r>
              <a:rPr lang="en-US" dirty="0"/>
              <a:t>	// Main Function</a:t>
            </a:r>
          </a:p>
          <a:p>
            <a:r>
              <a:rPr lang="en-US" dirty="0"/>
              <a:t>	static void Main(string[] </a:t>
            </a:r>
            <a:r>
              <a:rPr lang="en-US" dirty="0" err="1"/>
              <a:t>args</a:t>
            </a:r>
            <a:r>
              <a:rPr lang="en-US" dirty="0"/>
              <a:t>)</a:t>
            </a:r>
          </a:p>
          <a:p>
            <a:r>
              <a:rPr lang="en-US" dirty="0"/>
              <a:t>	{</a:t>
            </a:r>
          </a:p>
          <a:p>
            <a:r>
              <a:rPr lang="en-US" dirty="0"/>
              <a:t>			int x = 5, y = 10, result;</a:t>
            </a:r>
          </a:p>
          <a:p>
            <a:r>
              <a:rPr lang="en-US" dirty="0"/>
              <a:t>			</a:t>
            </a:r>
          </a:p>
          <a:p>
            <a:r>
              <a:rPr lang="en-US" dirty="0"/>
              <a:t>			// To find which value is greater</a:t>
            </a:r>
          </a:p>
          <a:p>
            <a:r>
              <a:rPr lang="en-US" dirty="0"/>
              <a:t>			// Using Conditional Operator</a:t>
            </a:r>
          </a:p>
          <a:p>
            <a:r>
              <a:rPr lang="en-US" dirty="0"/>
              <a:t>			result = x &gt; y ? x : y;</a:t>
            </a:r>
          </a:p>
          <a:p>
            <a:r>
              <a:rPr lang="en-US" dirty="0"/>
              <a:t>			</a:t>
            </a:r>
          </a:p>
          <a:p>
            <a:r>
              <a:rPr lang="en-US" dirty="0"/>
              <a:t>			// To display the result</a:t>
            </a:r>
          </a:p>
          <a:p>
            <a:r>
              <a:rPr lang="en-US" dirty="0"/>
              <a:t>			</a:t>
            </a:r>
            <a:r>
              <a:rPr lang="en-US" dirty="0" err="1"/>
              <a:t>Console.WriteLine</a:t>
            </a:r>
            <a:r>
              <a:rPr lang="en-US" dirty="0"/>
              <a:t>("Result: " + result);</a:t>
            </a:r>
          </a:p>
          <a:p>
            <a:r>
              <a:rPr lang="en-US" dirty="0"/>
              <a:t>			</a:t>
            </a:r>
          </a:p>
          <a:p>
            <a:r>
              <a:rPr lang="en-US" dirty="0"/>
              <a:t>			// To find which value is greater</a:t>
            </a:r>
          </a:p>
          <a:p>
            <a:r>
              <a:rPr lang="en-US" dirty="0"/>
              <a:t>			// Using Conditional Operator</a:t>
            </a:r>
          </a:p>
          <a:p>
            <a:r>
              <a:rPr lang="en-US" dirty="0"/>
              <a:t>			result = x &lt; y ? x : y;</a:t>
            </a:r>
          </a:p>
          <a:p>
            <a:r>
              <a:rPr lang="en-US" dirty="0"/>
              <a:t>			</a:t>
            </a:r>
          </a:p>
          <a:p>
            <a:r>
              <a:rPr lang="en-US" dirty="0"/>
              <a:t>			// To display the result</a:t>
            </a:r>
          </a:p>
          <a:p>
            <a:r>
              <a:rPr lang="en-US" dirty="0"/>
              <a:t>			</a:t>
            </a:r>
            <a:r>
              <a:rPr lang="en-US" dirty="0" err="1"/>
              <a:t>Console.WriteLine</a:t>
            </a:r>
            <a:r>
              <a:rPr lang="en-US" dirty="0"/>
              <a:t>("Result: " + result);</a:t>
            </a:r>
          </a:p>
          <a:p>
            <a:r>
              <a:rPr lang="en-US" dirty="0"/>
              <a:t>	}</a:t>
            </a:r>
          </a:p>
          <a:p>
            <a:r>
              <a:rPr lang="en-US" dirty="0"/>
              <a:t>}</a:t>
            </a:r>
          </a:p>
          <a:p>
            <a:r>
              <a:rPr lang="en-US" dirty="0"/>
              <a:t>}</a:t>
            </a:r>
          </a:p>
          <a:p>
            <a:endParaRPr lang="en-US" dirty="0"/>
          </a:p>
          <a:p>
            <a:pPr fontAlgn="base"/>
            <a:r>
              <a:rPr lang="en-US" sz="1200" b="1" i="0" kern="1200" dirty="0">
                <a:solidFill>
                  <a:schemeClr val="tx1"/>
                </a:solidFill>
                <a:effectLst/>
                <a:latin typeface="+mn-lt"/>
                <a:ea typeface="+mn-ea"/>
                <a:cs typeface="+mn-cs"/>
              </a:rPr>
              <a:t>Output :</a:t>
            </a:r>
            <a:endParaRPr lang="en-US" sz="1200" b="0" i="0" kern="1200" dirty="0">
              <a:solidFill>
                <a:schemeClr val="tx1"/>
              </a:solidFill>
              <a:effectLst/>
              <a:latin typeface="+mn-lt"/>
              <a:ea typeface="+mn-ea"/>
              <a:cs typeface="+mn-cs"/>
            </a:endParaRPr>
          </a:p>
          <a:p>
            <a:r>
              <a:rPr lang="en-US" dirty="0"/>
              <a:t>Result: 10 Result: 5</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30</a:t>
            </a:fld>
            <a:endParaRPr lang="en-US"/>
          </a:p>
        </p:txBody>
      </p:sp>
    </p:spTree>
    <p:extLst>
      <p:ext uri="{BB962C8B-B14F-4D97-AF65-F5344CB8AC3E}">
        <p14:creationId xmlns:p14="http://schemas.microsoft.com/office/powerpoint/2010/main" val="1228532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Params is an important keyword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It is used as a parameter which can take the </a:t>
            </a:r>
            <a:r>
              <a:rPr lang="en-US" sz="1200" b="1" i="0" kern="1200" dirty="0">
                <a:solidFill>
                  <a:schemeClr val="tx1"/>
                </a:solidFill>
                <a:effectLst/>
                <a:latin typeface="+mn-lt"/>
                <a:ea typeface="+mn-ea"/>
                <a:cs typeface="+mn-cs"/>
              </a:rPr>
              <a:t>variable number of arguments</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Important Point About Params Keyword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is useful when programmer don’t have any prior knowledge about the number of parameters to be used.</a:t>
            </a:r>
          </a:p>
          <a:p>
            <a:pPr fontAlgn="base"/>
            <a:r>
              <a:rPr lang="en-US" sz="1200" b="0" i="0" kern="1200" dirty="0">
                <a:solidFill>
                  <a:schemeClr val="tx1"/>
                </a:solidFill>
                <a:effectLst/>
                <a:latin typeface="+mn-lt"/>
                <a:ea typeface="+mn-ea"/>
                <a:cs typeface="+mn-cs"/>
              </a:rPr>
              <a:t>Only one Params keyword is allowed and no additional Params will be allowed in function declaration after a params keyword.</a:t>
            </a:r>
          </a:p>
          <a:p>
            <a:pPr fontAlgn="base"/>
            <a:r>
              <a:rPr lang="en-US" sz="1200" b="0" i="0" kern="1200" dirty="0">
                <a:solidFill>
                  <a:schemeClr val="tx1"/>
                </a:solidFill>
                <a:effectLst/>
                <a:latin typeface="+mn-lt"/>
                <a:ea typeface="+mn-ea"/>
                <a:cs typeface="+mn-cs"/>
              </a:rPr>
              <a:t>The length of params will be zero if no arguments will be passed.</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Examples:</a:t>
            </a:r>
            <a:r>
              <a:rPr lang="en-US" sz="1200" b="0" i="0" kern="1200" dirty="0">
                <a:solidFill>
                  <a:schemeClr val="tx1"/>
                </a:solidFill>
                <a:effectLst/>
                <a:latin typeface="+mn-lt"/>
                <a:ea typeface="+mn-ea"/>
                <a:cs typeface="+mn-cs"/>
              </a:rPr>
              <a:t> To illustrate the use of </a:t>
            </a:r>
            <a:r>
              <a:rPr lang="en-US" sz="1200" b="1" i="0" kern="1200" dirty="0">
                <a:solidFill>
                  <a:schemeClr val="tx1"/>
                </a:solidFill>
                <a:effectLst/>
                <a:latin typeface="+mn-lt"/>
                <a:ea typeface="+mn-ea"/>
                <a:cs typeface="+mn-cs"/>
              </a:rPr>
              <a:t>params keyword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Simple program to show the params keyword usage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use of params keyword</a:t>
            </a:r>
          </a:p>
          <a:p>
            <a:pPr fontAlgn="base"/>
            <a:r>
              <a:rPr lang="en-US" sz="1200" b="0" i="0" kern="1200" dirty="0">
                <a:solidFill>
                  <a:schemeClr val="tx1"/>
                </a:solidFill>
                <a:effectLst/>
                <a:latin typeface="+mn-lt"/>
                <a:ea typeface="+mn-ea"/>
                <a:cs typeface="+mn-cs"/>
              </a:rPr>
              <a:t>using System;</a:t>
            </a:r>
          </a:p>
          <a:p>
            <a:pPr fontAlgn="base"/>
            <a:r>
              <a:rPr lang="en-US" sz="1200" b="0" i="0" kern="1200" dirty="0">
                <a:solidFill>
                  <a:schemeClr val="tx1"/>
                </a:solidFill>
                <a:effectLst/>
                <a:latin typeface="+mn-lt"/>
                <a:ea typeface="+mn-ea"/>
                <a:cs typeface="+mn-cs"/>
              </a:rPr>
              <a:t>namespace Examples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class Geeks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function containing params parameters</a:t>
            </a:r>
          </a:p>
          <a:p>
            <a:pPr fontAlgn="base"/>
            <a:r>
              <a:rPr lang="en-US" sz="1200" b="0" i="0" kern="1200" dirty="0">
                <a:solidFill>
                  <a:schemeClr val="tx1"/>
                </a:solidFill>
                <a:effectLst/>
                <a:latin typeface="+mn-lt"/>
                <a:ea typeface="+mn-ea"/>
                <a:cs typeface="+mn-cs"/>
              </a:rPr>
              <a:t>	public static int Add(params int[] </a:t>
            </a:r>
            <a:r>
              <a:rPr lang="en-US" sz="1200" b="0" i="0" kern="1200" dirty="0" err="1">
                <a:solidFill>
                  <a:schemeClr val="tx1"/>
                </a:solidFill>
                <a:effectLst/>
                <a:latin typeface="+mn-lt"/>
                <a:ea typeface="+mn-ea"/>
                <a:cs typeface="+mn-cs"/>
              </a:rPr>
              <a:t>ListNumbers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int total = 0;</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foreach loop</a:t>
            </a:r>
          </a:p>
          <a:p>
            <a:pPr fontAlgn="base"/>
            <a:r>
              <a:rPr lang="en-US" sz="1200" b="0" i="0" kern="1200" dirty="0">
                <a:solidFill>
                  <a:schemeClr val="tx1"/>
                </a:solidFill>
                <a:effectLst/>
                <a:latin typeface="+mn-lt"/>
                <a:ea typeface="+mn-ea"/>
                <a:cs typeface="+mn-cs"/>
              </a:rPr>
              <a:t>		foreach(int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ListNumbers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total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total;</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Driver Code	</a:t>
            </a:r>
          </a:p>
          <a:p>
            <a:pPr fontAlgn="base"/>
            <a:r>
              <a:rPr lang="en-US" sz="1200" b="0" i="0" kern="1200" dirty="0">
                <a:solidFill>
                  <a:schemeClr val="tx1"/>
                </a:solidFill>
                <a:effectLst/>
                <a:latin typeface="+mn-lt"/>
                <a:ea typeface="+mn-ea"/>
                <a:cs typeface="+mn-cs"/>
              </a:rPr>
              <a:t>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Calling function by passing 5</a:t>
            </a:r>
          </a:p>
          <a:p>
            <a:pPr fontAlgn="base"/>
            <a:r>
              <a:rPr lang="en-US" sz="1200" b="0" i="0" kern="1200" dirty="0">
                <a:solidFill>
                  <a:schemeClr val="tx1"/>
                </a:solidFill>
                <a:effectLst/>
                <a:latin typeface="+mn-lt"/>
                <a:ea typeface="+mn-ea"/>
                <a:cs typeface="+mn-cs"/>
              </a:rPr>
              <a:t>	// arguments as follows</a:t>
            </a:r>
          </a:p>
          <a:p>
            <a:pPr fontAlgn="base"/>
            <a:r>
              <a:rPr lang="en-US" sz="1200" b="0" i="0" kern="1200" dirty="0">
                <a:solidFill>
                  <a:schemeClr val="tx1"/>
                </a:solidFill>
                <a:effectLst/>
                <a:latin typeface="+mn-lt"/>
                <a:ea typeface="+mn-ea"/>
                <a:cs typeface="+mn-cs"/>
              </a:rPr>
              <a:t>	int y = Add(12,13,10,15,56);</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Displaying result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(y);</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 :</a:t>
            </a:r>
          </a:p>
          <a:p>
            <a:pPr fontAlgn="base"/>
            <a:r>
              <a:rPr lang="en-US" sz="1200" b="1" i="0" kern="1200" dirty="0">
                <a:solidFill>
                  <a:schemeClr val="tx1"/>
                </a:solidFill>
                <a:effectLst/>
                <a:latin typeface="+mn-lt"/>
                <a:ea typeface="+mn-ea"/>
                <a:cs typeface="+mn-cs"/>
              </a:rPr>
              <a:t>106;</a:t>
            </a:r>
          </a:p>
          <a:p>
            <a:pPr fontAlgn="base"/>
            <a:endParaRPr lang="en-US" sz="1200" b="1" i="0" kern="1200" dirty="0">
              <a:solidFill>
                <a:schemeClr val="tx1"/>
              </a:solidFill>
              <a:effectLst/>
              <a:latin typeface="+mn-lt"/>
              <a:ea typeface="+mn-ea"/>
              <a:cs typeface="+mn-cs"/>
            </a:endParaRPr>
          </a:p>
          <a:p>
            <a:pPr fontAlgn="base"/>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Object type Params will allow any type of arguments and any number of arguments as follows</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 C# program to illustrate the</a:t>
            </a:r>
          </a:p>
          <a:p>
            <a:pPr fontAlgn="base"/>
            <a:r>
              <a:rPr lang="en-US" sz="1200" b="1" i="0" kern="1200" dirty="0">
                <a:solidFill>
                  <a:schemeClr val="tx1"/>
                </a:solidFill>
                <a:effectLst/>
                <a:latin typeface="+mn-lt"/>
                <a:ea typeface="+mn-ea"/>
                <a:cs typeface="+mn-cs"/>
              </a:rPr>
              <a:t>// use of object type params</a:t>
            </a:r>
          </a:p>
          <a:p>
            <a:pPr fontAlgn="base"/>
            <a:r>
              <a:rPr lang="en-US" sz="1200" b="1" i="0" kern="1200" dirty="0">
                <a:solidFill>
                  <a:schemeClr val="tx1"/>
                </a:solidFill>
                <a:effectLst/>
                <a:latin typeface="+mn-lt"/>
                <a:ea typeface="+mn-ea"/>
                <a:cs typeface="+mn-cs"/>
              </a:rPr>
              <a:t>using System;</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namespace Example2 {</a:t>
            </a:r>
          </a:p>
          <a:p>
            <a:pPr fontAlgn="base"/>
            <a:r>
              <a:rPr lang="en-US" sz="1200" b="1" i="0" kern="1200" dirty="0">
                <a:solidFill>
                  <a:schemeClr val="tx1"/>
                </a:solidFill>
                <a:effectLst/>
                <a:latin typeface="+mn-lt"/>
                <a:ea typeface="+mn-ea"/>
                <a:cs typeface="+mn-cs"/>
              </a:rPr>
              <a:t>class Geeks {</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 function using object type params</a:t>
            </a:r>
          </a:p>
          <a:p>
            <a:pPr fontAlgn="base"/>
            <a:r>
              <a:rPr lang="en-US" sz="1200" b="1" i="0" kern="1200" dirty="0">
                <a:solidFill>
                  <a:schemeClr val="tx1"/>
                </a:solidFill>
                <a:effectLst/>
                <a:latin typeface="+mn-lt"/>
                <a:ea typeface="+mn-ea"/>
                <a:cs typeface="+mn-cs"/>
              </a:rPr>
              <a:t>		public void result(params object[] array)</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for (int </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 = 0; </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 &lt; </a:t>
            </a:r>
            <a:r>
              <a:rPr lang="en-US" sz="1200" b="1" i="0" kern="1200" dirty="0" err="1">
                <a:solidFill>
                  <a:schemeClr val="tx1"/>
                </a:solidFill>
                <a:effectLst/>
                <a:latin typeface="+mn-lt"/>
                <a:ea typeface="+mn-ea"/>
                <a:cs typeface="+mn-cs"/>
              </a:rPr>
              <a:t>array.Length</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 Display result</a:t>
            </a:r>
          </a:p>
          <a:p>
            <a:pPr fontAlgn="base"/>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Console.WriteLine</a:t>
            </a:r>
            <a:r>
              <a:rPr lang="en-US" sz="1200" b="1" i="0" kern="1200" dirty="0">
                <a:solidFill>
                  <a:schemeClr val="tx1"/>
                </a:solidFill>
                <a:effectLst/>
                <a:latin typeface="+mn-lt"/>
                <a:ea typeface="+mn-ea"/>
                <a:cs typeface="+mn-cs"/>
              </a:rPr>
              <a:t>(array[</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			}	</a:t>
            </a:r>
          </a:p>
          <a:p>
            <a:pPr fontAlgn="base"/>
            <a:r>
              <a:rPr lang="en-US" sz="1200" b="1" i="0" kern="1200" dirty="0">
                <a:solidFill>
                  <a:schemeClr val="tx1"/>
                </a:solidFill>
                <a:effectLst/>
                <a:latin typeface="+mn-lt"/>
                <a:ea typeface="+mn-ea"/>
                <a:cs typeface="+mn-cs"/>
              </a:rPr>
              <a:t>		}</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	// Driver Code</a:t>
            </a:r>
          </a:p>
          <a:p>
            <a:pPr fontAlgn="base"/>
            <a:r>
              <a:rPr lang="en-US" sz="1200" b="1" i="0" kern="1200" dirty="0">
                <a:solidFill>
                  <a:schemeClr val="tx1"/>
                </a:solidFill>
                <a:effectLst/>
                <a:latin typeface="+mn-lt"/>
                <a:ea typeface="+mn-ea"/>
                <a:cs typeface="+mn-cs"/>
              </a:rPr>
              <a:t>	static void Main(string[] </a:t>
            </a:r>
            <a:r>
              <a:rPr lang="en-US" sz="1200" b="1" i="0" kern="1200" dirty="0" err="1">
                <a:solidFill>
                  <a:schemeClr val="tx1"/>
                </a:solidFill>
                <a:effectLst/>
                <a:latin typeface="+mn-lt"/>
                <a:ea typeface="+mn-ea"/>
                <a:cs typeface="+mn-cs"/>
              </a:rPr>
              <a:t>args</a:t>
            </a:r>
            <a:r>
              <a:rPr lang="en-US" sz="1200" b="1"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Geeks </a:t>
            </a:r>
            <a:r>
              <a:rPr lang="en-US" sz="1200" b="1" i="0" kern="1200" dirty="0" err="1">
                <a:solidFill>
                  <a:schemeClr val="tx1"/>
                </a:solidFill>
                <a:effectLst/>
                <a:latin typeface="+mn-lt"/>
                <a:ea typeface="+mn-ea"/>
                <a:cs typeface="+mn-cs"/>
              </a:rPr>
              <a:t>gfg</a:t>
            </a:r>
            <a:r>
              <a:rPr lang="en-US" sz="1200" b="1" i="0" kern="1200" dirty="0">
                <a:solidFill>
                  <a:schemeClr val="tx1"/>
                </a:solidFill>
                <a:effectLst/>
                <a:latin typeface="+mn-lt"/>
                <a:ea typeface="+mn-ea"/>
                <a:cs typeface="+mn-cs"/>
              </a:rPr>
              <a:t> = new Geeks();</a:t>
            </a:r>
          </a:p>
          <a:p>
            <a:pPr fontAlgn="base"/>
            <a:r>
              <a:rPr lang="en-US" sz="1200" b="1"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		// Variable length arguments</a:t>
            </a:r>
          </a:p>
          <a:p>
            <a:pPr fontAlgn="base"/>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gfg.result</a:t>
            </a:r>
            <a:r>
              <a:rPr lang="en-US" sz="1200" b="1" i="0" kern="1200" dirty="0">
                <a:solidFill>
                  <a:schemeClr val="tx1"/>
                </a:solidFill>
                <a:effectLst/>
                <a:latin typeface="+mn-lt"/>
                <a:ea typeface="+mn-ea"/>
                <a:cs typeface="+mn-cs"/>
              </a:rPr>
              <a:t>("Geeks", "GFG",</a:t>
            </a:r>
          </a:p>
          <a:p>
            <a:pPr fontAlgn="base"/>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ProGeek</a:t>
            </a:r>
            <a:r>
              <a:rPr lang="en-US" sz="1200" b="1" i="0" kern="1200" dirty="0">
                <a:solidFill>
                  <a:schemeClr val="tx1"/>
                </a:solidFill>
                <a:effectLst/>
                <a:latin typeface="+mn-lt"/>
                <a:ea typeface="+mn-ea"/>
                <a:cs typeface="+mn-cs"/>
              </a:rPr>
              <a:t> Cup 2.0",</a:t>
            </a:r>
          </a:p>
          <a:p>
            <a:pPr fontAlgn="base"/>
            <a:r>
              <a:rPr lang="en-US" sz="1200" b="1" i="0" kern="1200" dirty="0">
                <a:solidFill>
                  <a:schemeClr val="tx1"/>
                </a:solidFill>
                <a:effectLst/>
                <a:latin typeface="+mn-lt"/>
                <a:ea typeface="+mn-ea"/>
                <a:cs typeface="+mn-cs"/>
              </a:rPr>
              <a:t>						"G4G", "100");</a:t>
            </a:r>
          </a:p>
          <a:p>
            <a:pPr fontAlgn="base"/>
            <a:r>
              <a:rPr lang="en-US" sz="1200" b="1" i="0" kern="1200" dirty="0">
                <a:solidFill>
                  <a:schemeClr val="tx1"/>
                </a:solidFill>
                <a:effectLst/>
                <a:latin typeface="+mn-lt"/>
                <a:ea typeface="+mn-ea"/>
                <a:cs typeface="+mn-cs"/>
              </a:rPr>
              <a:t>	}</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 :</a:t>
            </a:r>
            <a:endParaRPr lang="en-US" sz="1200" b="0" i="0" kern="1200" dirty="0">
              <a:solidFill>
                <a:schemeClr val="tx1"/>
              </a:solidFill>
              <a:effectLst/>
              <a:latin typeface="+mn-lt"/>
              <a:ea typeface="+mn-ea"/>
              <a:cs typeface="+mn-cs"/>
            </a:endParaRPr>
          </a:p>
          <a:p>
            <a:r>
              <a:rPr lang="en-US" dirty="0"/>
              <a:t>Geeks GFG </a:t>
            </a:r>
            <a:r>
              <a:rPr lang="en-US" dirty="0" err="1"/>
              <a:t>ProGeek</a:t>
            </a:r>
            <a:r>
              <a:rPr lang="en-US" dirty="0"/>
              <a:t> Cup 2.0 G4G 100</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Explanation :</a:t>
            </a:r>
            <a:r>
              <a:rPr lang="en-US" sz="1200" b="0" i="0" kern="1200" dirty="0">
                <a:solidFill>
                  <a:schemeClr val="tx1"/>
                </a:solidFill>
                <a:effectLst/>
                <a:latin typeface="+mn-lt"/>
                <a:ea typeface="+mn-ea"/>
                <a:cs typeface="+mn-cs"/>
              </a:rPr>
              <a:t> In above program the object type params parameter can accept any type of data and any number of arguments.</a:t>
            </a:r>
            <a:endParaRPr lang="en-US" sz="1200" b="1" i="0" kern="1200" dirty="0">
              <a:solidFill>
                <a:schemeClr val="tx1"/>
              </a:solidFill>
              <a:effectLst/>
              <a:latin typeface="+mn-lt"/>
              <a:ea typeface="+mn-ea"/>
              <a:cs typeface="+mn-cs"/>
            </a:endParaRPr>
          </a:p>
          <a:p>
            <a:pPr fontAlgn="base"/>
            <a:endParaRPr lang="en-US" sz="1200" b="1"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31</a:t>
            </a:fld>
            <a:endParaRPr lang="en-US"/>
          </a:p>
        </p:txBody>
      </p:sp>
    </p:spTree>
    <p:extLst>
      <p:ext uri="{BB962C8B-B14F-4D97-AF65-F5344CB8AC3E}">
        <p14:creationId xmlns:p14="http://schemas.microsoft.com/office/powerpoint/2010/main" val="62971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Comments are used for explaining the code and are used in a similar manner as in Java, C or C++. Compilers ignore the comment entries and do not execute them. Generally, programming languages contain two types of comments but in C#, there are </a:t>
            </a:r>
            <a:r>
              <a:rPr lang="en-US" sz="1200" b="1" i="0" kern="1200" dirty="0">
                <a:solidFill>
                  <a:schemeClr val="tx1"/>
                </a:solidFill>
                <a:effectLst/>
                <a:latin typeface="+mn-lt"/>
                <a:ea typeface="+mn-ea"/>
                <a:cs typeface="+mn-cs"/>
              </a:rPr>
              <a:t>3 Types</a:t>
            </a:r>
            <a:r>
              <a:rPr lang="en-US" sz="1200" b="0" i="0" kern="1200" dirty="0">
                <a:solidFill>
                  <a:schemeClr val="tx1"/>
                </a:solidFill>
                <a:effectLst/>
                <a:latin typeface="+mn-lt"/>
                <a:ea typeface="+mn-ea"/>
                <a:cs typeface="+mn-cs"/>
              </a:rPr>
              <a:t> of comments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Single Line Comments :</a:t>
            </a:r>
            <a:r>
              <a:rPr lang="en-US" sz="1200" b="0" i="0" kern="1200" dirty="0">
                <a:solidFill>
                  <a:schemeClr val="tx1"/>
                </a:solidFill>
                <a:effectLst/>
                <a:latin typeface="+mn-lt"/>
                <a:ea typeface="+mn-ea"/>
                <a:cs typeface="+mn-cs"/>
              </a:rPr>
              <a:t> It is used to comment a single line. These comment can be written in a separate line or along with the codes in the same line. But for better understanding always use the comment in a separate line.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Single Line Comments</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Multiline Comments :</a:t>
            </a:r>
            <a:r>
              <a:rPr lang="en-US" sz="1200" b="0" i="0" kern="1200" dirty="0">
                <a:solidFill>
                  <a:schemeClr val="tx1"/>
                </a:solidFill>
                <a:effectLst/>
                <a:latin typeface="+mn-lt"/>
                <a:ea typeface="+mn-ea"/>
                <a:cs typeface="+mn-cs"/>
              </a:rPr>
              <a:t> It is used to comment more than one line. Generally this is used to comment out an entire block of code statements.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 :</a:t>
            </a:r>
            <a:r>
              <a:rPr lang="en-US" sz="1200" b="0" i="0" kern="1200" dirty="0">
                <a:solidFill>
                  <a:schemeClr val="tx1"/>
                </a:solidFill>
                <a:effectLst/>
                <a:latin typeface="+mn-lt"/>
                <a:ea typeface="+mn-ea"/>
                <a:cs typeface="+mn-cs"/>
              </a:rPr>
              <a:t>/* Multiline Comment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Example :</a:t>
            </a:r>
          </a:p>
          <a:p>
            <a:pPr fontAlgn="base"/>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demonstrate the single</a:t>
            </a:r>
          </a:p>
          <a:p>
            <a:pPr fontAlgn="base"/>
            <a:r>
              <a:rPr lang="en-US" sz="1200" b="0" i="0" kern="1200" dirty="0">
                <a:solidFill>
                  <a:schemeClr val="tx1"/>
                </a:solidFill>
                <a:effectLst/>
                <a:latin typeface="+mn-lt"/>
                <a:ea typeface="+mn-ea"/>
                <a:cs typeface="+mn-cs"/>
              </a:rPr>
              <a:t>// line and multiline comments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HelloGeeksApp</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HelloGeeks</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Single Line Comment -- Function to print Message</a:t>
            </a:r>
          </a:p>
          <a:p>
            <a:pPr fontAlgn="base"/>
            <a:r>
              <a:rPr lang="en-US" sz="1200" b="0" i="0" kern="1200" dirty="0">
                <a:solidFill>
                  <a:schemeClr val="tx1"/>
                </a:solidFill>
                <a:effectLst/>
                <a:latin typeface="+mn-lt"/>
                <a:ea typeface="+mn-ea"/>
                <a:cs typeface="+mn-cs"/>
              </a:rPr>
              <a:t>	public static void Message(string message)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(message);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function</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Multiline Comment --</a:t>
            </a:r>
          </a:p>
          <a:p>
            <a:pPr fontAlgn="base"/>
            <a:r>
              <a:rPr lang="en-US" sz="1200" b="0" i="0" kern="1200" dirty="0">
                <a:solidFill>
                  <a:schemeClr val="tx1"/>
                </a:solidFill>
                <a:effectLst/>
                <a:latin typeface="+mn-lt"/>
                <a:ea typeface="+mn-ea"/>
                <a:cs typeface="+mn-cs"/>
              </a:rPr>
              <a:t>		Define a variable of</a:t>
            </a:r>
          </a:p>
          <a:p>
            <a:pPr fontAlgn="base"/>
            <a:r>
              <a:rPr lang="en-US" sz="1200" b="0" i="0" kern="1200" dirty="0">
                <a:solidFill>
                  <a:schemeClr val="tx1"/>
                </a:solidFill>
                <a:effectLst/>
                <a:latin typeface="+mn-lt"/>
                <a:ea typeface="+mn-ea"/>
                <a:cs typeface="+mn-cs"/>
              </a:rPr>
              <a:t>		string type and assign</a:t>
            </a:r>
          </a:p>
          <a:p>
            <a:pPr fontAlgn="base"/>
            <a:r>
              <a:rPr lang="en-US" sz="1200" b="0" i="0" kern="1200" dirty="0">
                <a:solidFill>
                  <a:schemeClr val="tx1"/>
                </a:solidFill>
                <a:effectLst/>
                <a:latin typeface="+mn-lt"/>
                <a:ea typeface="+mn-ea"/>
                <a:cs typeface="+mn-cs"/>
              </a:rPr>
              <a:t>		value to it*/</a:t>
            </a:r>
          </a:p>
          <a:p>
            <a:pPr fontAlgn="base"/>
            <a:r>
              <a:rPr lang="en-US" sz="1200" b="0" i="0" kern="1200" dirty="0">
                <a:solidFill>
                  <a:schemeClr val="tx1"/>
                </a:solidFill>
                <a:effectLst/>
                <a:latin typeface="+mn-lt"/>
                <a:ea typeface="+mn-ea"/>
                <a:cs typeface="+mn-cs"/>
              </a:rPr>
              <a:t>		string msg =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Calling function</a:t>
            </a:r>
          </a:p>
          <a:p>
            <a:pPr fontAlgn="base"/>
            <a:r>
              <a:rPr lang="en-US" sz="1200" b="0" i="0" kern="1200" dirty="0">
                <a:solidFill>
                  <a:schemeClr val="tx1"/>
                </a:solidFill>
                <a:effectLst/>
                <a:latin typeface="+mn-lt"/>
                <a:ea typeface="+mn-ea"/>
                <a:cs typeface="+mn-cs"/>
              </a:rPr>
              <a:t>		Message(msg);</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XML Documentation Comments :</a:t>
            </a:r>
            <a:r>
              <a:rPr lang="en-US" sz="1200" b="0" i="0" kern="1200" dirty="0">
                <a:solidFill>
                  <a:schemeClr val="tx1"/>
                </a:solidFill>
                <a:effectLst/>
                <a:latin typeface="+mn-lt"/>
                <a:ea typeface="+mn-ea"/>
                <a:cs typeface="+mn-cs"/>
              </a:rPr>
              <a:t> It is a special type of comment in C# and used to create the documentation of C# code by adding XML elements in the source code. XML elements are added in XML Documentation Comments of C#. For more details refer to </a:t>
            </a:r>
            <a:r>
              <a:rPr lang="en-US" sz="1200" b="0" i="0" u="sng" kern="1200" dirty="0">
                <a:solidFill>
                  <a:schemeClr val="tx1"/>
                </a:solidFill>
                <a:effectLst/>
                <a:latin typeface="+mn-lt"/>
                <a:ea typeface="+mn-ea"/>
                <a:cs typeface="+mn-cs"/>
                <a:hlinkClick r:id="rId3"/>
              </a:rPr>
              <a:t>XML Documentation Comments in C#</a:t>
            </a:r>
            <a:br>
              <a:rPr lang="en-US" dirty="0"/>
            </a:br>
            <a:r>
              <a:rPr lang="en-US" sz="1200" b="1" i="0" kern="1200" dirty="0">
                <a:solidFill>
                  <a:schemeClr val="tx1"/>
                </a:solidFill>
                <a:effectLst/>
                <a:latin typeface="+mn-lt"/>
                <a:ea typeface="+mn-ea"/>
                <a:cs typeface="+mn-cs"/>
              </a:rPr>
              <a:t>Syntax :</a:t>
            </a:r>
            <a:r>
              <a:rPr lang="en-US" dirty="0"/>
              <a:t>/// &lt;summary&gt; /// This class does something of program Summary. /// &lt;/summary&gt;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 </a:t>
            </a:r>
            <a:r>
              <a:rPr lang="en-US" sz="1200" b="1" i="0" kern="1200" dirty="0">
                <a:solidFill>
                  <a:schemeClr val="tx1"/>
                </a:solidFill>
                <a:effectLst/>
                <a:latin typeface="+mn-lt"/>
                <a:ea typeface="+mn-ea"/>
                <a:cs typeface="+mn-cs"/>
              </a:rPr>
              <a:t>Example :</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demonstrate XML</a:t>
            </a:r>
          </a:p>
          <a:p>
            <a:pPr fontAlgn="base"/>
            <a:r>
              <a:rPr lang="en-US" sz="1200" b="0" i="0" kern="1200" dirty="0">
                <a:solidFill>
                  <a:schemeClr val="tx1"/>
                </a:solidFill>
                <a:effectLst/>
                <a:latin typeface="+mn-lt"/>
                <a:ea typeface="+mn-ea"/>
                <a:cs typeface="+mn-cs"/>
              </a:rPr>
              <a:t>// Documentation Comments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HelloGeeksApp</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HelloGeeks</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&lt;summary&gt;</a:t>
            </a:r>
          </a:p>
          <a:p>
            <a:pPr fontAlgn="base"/>
            <a:r>
              <a:rPr lang="en-US" sz="1200" b="0" i="0" kern="1200" dirty="0">
                <a:solidFill>
                  <a:schemeClr val="tx1"/>
                </a:solidFill>
                <a:effectLst/>
                <a:latin typeface="+mn-lt"/>
                <a:ea typeface="+mn-ea"/>
                <a:cs typeface="+mn-cs"/>
              </a:rPr>
              <a:t>	/// Method to Display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 Message</a:t>
            </a:r>
          </a:p>
          <a:p>
            <a:pPr fontAlgn="base"/>
            <a:r>
              <a:rPr lang="en-US" sz="1200" b="0" i="0" kern="1200" dirty="0">
                <a:solidFill>
                  <a:schemeClr val="tx1"/>
                </a:solidFill>
                <a:effectLst/>
                <a:latin typeface="+mn-lt"/>
                <a:ea typeface="+mn-ea"/>
                <a:cs typeface="+mn-cs"/>
              </a:rPr>
              <a:t>	/// &lt;/summary&gt;</a:t>
            </a:r>
          </a:p>
          <a:p>
            <a:pPr fontAlgn="base"/>
            <a:r>
              <a:rPr lang="en-US" sz="1200" b="0" i="0" kern="1200" dirty="0">
                <a:solidFill>
                  <a:schemeClr val="tx1"/>
                </a:solidFill>
                <a:effectLst/>
                <a:latin typeface="+mn-lt"/>
                <a:ea typeface="+mn-ea"/>
                <a:cs typeface="+mn-cs"/>
              </a:rPr>
              <a:t>	/// &lt;param name="</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"&gt;&lt;/param&gt;</a:t>
            </a:r>
          </a:p>
          <a:p>
            <a:pPr fontAlgn="base"/>
            <a:r>
              <a:rPr lang="en-US" sz="1200" b="0" i="0" kern="1200" dirty="0">
                <a:solidFill>
                  <a:schemeClr val="tx1"/>
                </a:solidFill>
                <a:effectLst/>
                <a:latin typeface="+mn-lt"/>
                <a:ea typeface="+mn-ea"/>
                <a:cs typeface="+mn-cs"/>
              </a:rPr>
              <a:t>	public static void Message(string message)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(message);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function</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Define a variable of</a:t>
            </a:r>
          </a:p>
          <a:p>
            <a:pPr fontAlgn="base"/>
            <a:r>
              <a:rPr lang="en-US" sz="1200" b="0" i="0" kern="1200" dirty="0">
                <a:solidFill>
                  <a:schemeClr val="tx1"/>
                </a:solidFill>
                <a:effectLst/>
                <a:latin typeface="+mn-lt"/>
                <a:ea typeface="+mn-ea"/>
                <a:cs typeface="+mn-cs"/>
              </a:rPr>
              <a:t>		string type and assign</a:t>
            </a:r>
          </a:p>
          <a:p>
            <a:pPr fontAlgn="base"/>
            <a:r>
              <a:rPr lang="en-US" sz="1200" b="0" i="0" kern="1200" dirty="0">
                <a:solidFill>
                  <a:schemeClr val="tx1"/>
                </a:solidFill>
                <a:effectLst/>
                <a:latin typeface="+mn-lt"/>
                <a:ea typeface="+mn-ea"/>
                <a:cs typeface="+mn-cs"/>
              </a:rPr>
              <a:t>		value to it*/</a:t>
            </a:r>
          </a:p>
          <a:p>
            <a:pPr fontAlgn="base"/>
            <a:r>
              <a:rPr lang="en-US" sz="1200" b="0" i="0" kern="1200" dirty="0">
                <a:solidFill>
                  <a:schemeClr val="tx1"/>
                </a:solidFill>
                <a:effectLst/>
                <a:latin typeface="+mn-lt"/>
                <a:ea typeface="+mn-ea"/>
                <a:cs typeface="+mn-cs"/>
              </a:rPr>
              <a:t>		string msg =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Calling function</a:t>
            </a:r>
          </a:p>
          <a:p>
            <a:pPr fontAlgn="base"/>
            <a:r>
              <a:rPr lang="en-US" sz="1200" b="0" i="0" kern="1200" dirty="0">
                <a:solidFill>
                  <a:schemeClr val="tx1"/>
                </a:solidFill>
                <a:effectLst/>
                <a:latin typeface="+mn-lt"/>
                <a:ea typeface="+mn-ea"/>
                <a:cs typeface="+mn-cs"/>
              </a:rPr>
              <a:t>		Message(msg);</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32</a:t>
            </a:fld>
            <a:endParaRPr lang="en-US"/>
          </a:p>
        </p:txBody>
      </p:sp>
    </p:spTree>
    <p:extLst>
      <p:ext uri="{BB962C8B-B14F-4D97-AF65-F5344CB8AC3E}">
        <p14:creationId xmlns:p14="http://schemas.microsoft.com/office/powerpoint/2010/main" val="2076680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a:solidFill>
                  <a:schemeClr val="tx1"/>
                </a:solidFill>
                <a:effectLst/>
                <a:latin typeface="+mn-lt"/>
                <a:ea typeface="+mn-ea"/>
                <a:cs typeface="+mn-cs"/>
              </a:rPr>
              <a:t>Enumeration (or </a:t>
            </a:r>
            <a:r>
              <a:rPr lang="en-US" sz="1200" b="1" i="1" kern="1200" dirty="0" err="1">
                <a:solidFill>
                  <a:schemeClr val="tx1"/>
                </a:solidFill>
                <a:effectLst/>
                <a:latin typeface="+mn-lt"/>
                <a:ea typeface="+mn-ea"/>
                <a:cs typeface="+mn-cs"/>
              </a:rPr>
              <a:t>enum</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a </a:t>
            </a:r>
            <a:r>
              <a:rPr lang="en-US" sz="1200" b="0" i="0" u="sng" kern="1200" dirty="0">
                <a:solidFill>
                  <a:schemeClr val="tx1"/>
                </a:solidFill>
                <a:effectLst/>
                <a:latin typeface="+mn-lt"/>
                <a:ea typeface="+mn-ea"/>
                <a:cs typeface="+mn-cs"/>
                <a:hlinkClick r:id="rId3"/>
              </a:rPr>
              <a:t>value data type</a:t>
            </a:r>
            <a:r>
              <a:rPr lang="en-US" sz="1200" b="0" i="0" kern="1200" dirty="0">
                <a:solidFill>
                  <a:schemeClr val="tx1"/>
                </a:solidFill>
                <a:effectLst/>
                <a:latin typeface="+mn-lt"/>
                <a:ea typeface="+mn-ea"/>
                <a:cs typeface="+mn-cs"/>
              </a:rPr>
              <a:t> in C#. </a:t>
            </a:r>
          </a:p>
          <a:p>
            <a:pPr fontAlgn="base"/>
            <a:r>
              <a:rPr lang="en-US" sz="1200" b="0" i="0" kern="1200" dirty="0">
                <a:solidFill>
                  <a:schemeClr val="tx1"/>
                </a:solidFill>
                <a:effectLst/>
                <a:latin typeface="+mn-lt"/>
                <a:ea typeface="+mn-ea"/>
                <a:cs typeface="+mn-cs"/>
              </a:rPr>
              <a:t>It is mainly used to assign the names or string values to integral constants, that make a program easy to read and maintain.</a:t>
            </a:r>
          </a:p>
          <a:p>
            <a:pPr fontAlgn="base"/>
            <a:r>
              <a:rPr lang="en-US" sz="1200" b="0" i="0" kern="1200" dirty="0">
                <a:solidFill>
                  <a:schemeClr val="tx1"/>
                </a:solidFill>
                <a:effectLst/>
                <a:latin typeface="+mn-lt"/>
                <a:ea typeface="+mn-ea"/>
                <a:cs typeface="+mn-cs"/>
              </a:rPr>
              <a:t> For example, the 4 suits in a deck of playing cards may be 4 enumerators named Club, Diamond, Heart, and Spade, belonging to an enumerated type named Suit.</a:t>
            </a:r>
          </a:p>
          <a:p>
            <a:pPr fontAlgn="base"/>
            <a:r>
              <a:rPr lang="en-US" sz="1200" b="0" i="0" kern="1200" dirty="0">
                <a:solidFill>
                  <a:schemeClr val="tx1"/>
                </a:solidFill>
                <a:effectLst/>
                <a:latin typeface="+mn-lt"/>
                <a:ea typeface="+mn-ea"/>
                <a:cs typeface="+mn-cs"/>
              </a:rPr>
              <a:t> Other examples include natural enumerated types (like the planets, days of the week, colors, directions, etc.).</a:t>
            </a:r>
          </a:p>
          <a:p>
            <a:pPr fontAlgn="base"/>
            <a:r>
              <a:rPr lang="en-US" sz="1200" b="0" i="0" kern="1200" dirty="0">
                <a:solidFill>
                  <a:schemeClr val="tx1"/>
                </a:solidFill>
                <a:effectLst/>
                <a:latin typeface="+mn-lt"/>
                <a:ea typeface="+mn-ea"/>
                <a:cs typeface="+mn-cs"/>
              </a:rPr>
              <a:t> The main objective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to define our own data types(Enumerated Data Types).</a:t>
            </a:r>
          </a:p>
          <a:p>
            <a:pPr fontAlgn="base"/>
            <a:r>
              <a:rPr lang="en-US" sz="1200" b="0" i="0" kern="1200" dirty="0">
                <a:solidFill>
                  <a:schemeClr val="tx1"/>
                </a:solidFill>
                <a:effectLst/>
                <a:latin typeface="+mn-lt"/>
                <a:ea typeface="+mn-ea"/>
                <a:cs typeface="+mn-cs"/>
              </a:rPr>
              <a:t> Enumeration is declared using </a:t>
            </a:r>
            <a:r>
              <a:rPr lang="en-US" sz="1200" b="1" i="1"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keyword directly inside a namespace, class, or structure.</a:t>
            </a:r>
          </a:p>
          <a:p>
            <a:pPr fontAlgn="base"/>
            <a:r>
              <a:rPr lang="en-US" sz="1200" b="1" i="0" kern="1200" dirty="0">
                <a:solidFill>
                  <a:schemeClr val="tx1"/>
                </a:solidFill>
                <a:effectLst/>
                <a:latin typeface="+mn-lt"/>
                <a:ea typeface="+mn-ea"/>
                <a:cs typeface="+mn-cs"/>
              </a:rPr>
              <a:t>Syntax:</a:t>
            </a:r>
            <a:endParaRPr lang="en-US" sz="1200" b="0" i="0" kern="1200" dirty="0">
              <a:solidFill>
                <a:schemeClr val="tx1"/>
              </a:solidFill>
              <a:effectLst/>
              <a:latin typeface="+mn-lt"/>
              <a:ea typeface="+mn-ea"/>
              <a:cs typeface="+mn-cs"/>
            </a:endParaRPr>
          </a:p>
          <a:p>
            <a:r>
              <a:rPr lang="en-US" dirty="0" err="1"/>
              <a:t>enum</a:t>
            </a:r>
            <a:r>
              <a:rPr lang="en-US" dirty="0"/>
              <a:t> </a:t>
            </a:r>
            <a:r>
              <a:rPr lang="en-US" dirty="0" err="1"/>
              <a:t>Enum_variable</a:t>
            </a:r>
            <a:r>
              <a:rPr lang="en-US" dirty="0"/>
              <a:t> { string_1...; string_2...; . . }</a:t>
            </a:r>
          </a:p>
          <a:p>
            <a:endParaRPr lang="en-US" dirty="0"/>
          </a:p>
          <a:p>
            <a:pPr fontAlgn="base"/>
            <a:r>
              <a:rPr lang="en-US" sz="1200" b="0" i="0" kern="1200" dirty="0">
                <a:solidFill>
                  <a:schemeClr val="tx1"/>
                </a:solidFill>
                <a:effectLst/>
                <a:latin typeface="+mn-lt"/>
                <a:ea typeface="+mn-ea"/>
                <a:cs typeface="+mn-cs"/>
              </a:rPr>
              <a:t>In above syntax, </a:t>
            </a:r>
            <a:r>
              <a:rPr lang="en-US" sz="1200" b="0" i="0" kern="1200" dirty="0" err="1">
                <a:solidFill>
                  <a:schemeClr val="tx1"/>
                </a:solidFill>
                <a:effectLst/>
                <a:latin typeface="+mn-lt"/>
                <a:ea typeface="+mn-ea"/>
                <a:cs typeface="+mn-cs"/>
              </a:rPr>
              <a:t>Enum_variable</a:t>
            </a:r>
            <a:r>
              <a:rPr lang="en-US" sz="1200" b="0" i="0" kern="1200" dirty="0">
                <a:solidFill>
                  <a:schemeClr val="tx1"/>
                </a:solidFill>
                <a:effectLst/>
                <a:latin typeface="+mn-lt"/>
                <a:ea typeface="+mn-ea"/>
                <a:cs typeface="+mn-cs"/>
              </a:rPr>
              <a:t> is the name of the enumerator, and string_1 is attached with value 0, string_2 is attached value 1 and so on. Because by default, the first member of an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has the value 0, and the value of each successive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member is increased by 1. We can change this default value. </a:t>
            </a:r>
          </a:p>
          <a:p>
            <a:pPr fontAlgn="base"/>
            <a:r>
              <a:rPr lang="en-US" sz="1200" b="1" i="0" kern="1200" dirty="0">
                <a:solidFill>
                  <a:schemeClr val="tx1"/>
                </a:solidFill>
                <a:effectLst/>
                <a:latin typeface="+mn-lt"/>
                <a:ea typeface="+mn-ea"/>
                <a:cs typeface="+mn-cs"/>
              </a:rPr>
              <a:t>Example 1:</a:t>
            </a:r>
            <a:r>
              <a:rPr lang="en-US" sz="1200" b="0" i="0" kern="1200" dirty="0">
                <a:solidFill>
                  <a:schemeClr val="tx1"/>
                </a:solidFill>
                <a:effectLst/>
                <a:latin typeface="+mn-lt"/>
                <a:ea typeface="+mn-ea"/>
                <a:cs typeface="+mn-cs"/>
              </a:rPr>
              <a:t> Consider the below code for the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Here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with name </a:t>
            </a:r>
            <a:r>
              <a:rPr lang="en-US" sz="1200" b="1" i="0" kern="1200" dirty="0">
                <a:solidFill>
                  <a:schemeClr val="tx1"/>
                </a:solidFill>
                <a:effectLst/>
                <a:latin typeface="+mn-lt"/>
                <a:ea typeface="+mn-ea"/>
                <a:cs typeface="+mn-cs"/>
              </a:rPr>
              <a:t>month</a:t>
            </a:r>
            <a:r>
              <a:rPr lang="en-US" sz="1200" b="0" i="0" kern="1200" dirty="0">
                <a:solidFill>
                  <a:schemeClr val="tx1"/>
                </a:solidFill>
                <a:effectLst/>
                <a:latin typeface="+mn-lt"/>
                <a:ea typeface="+mn-ea"/>
                <a:cs typeface="+mn-cs"/>
              </a:rPr>
              <a:t> is created and its data members are the name of months like </a:t>
            </a:r>
            <a:r>
              <a:rPr lang="en-US" sz="1200" b="0" i="0" kern="1200" dirty="0" err="1">
                <a:solidFill>
                  <a:schemeClr val="tx1"/>
                </a:solidFill>
                <a:effectLst/>
                <a:latin typeface="+mn-lt"/>
                <a:ea typeface="+mn-ea"/>
                <a:cs typeface="+mn-cs"/>
              </a:rPr>
              <a:t>jan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feb</a:t>
            </a:r>
            <a:r>
              <a:rPr lang="en-US" sz="1200" b="0" i="0" kern="1200" dirty="0">
                <a:solidFill>
                  <a:schemeClr val="tx1"/>
                </a:solidFill>
                <a:effectLst/>
                <a:latin typeface="+mn-lt"/>
                <a:ea typeface="+mn-ea"/>
                <a:cs typeface="+mn-cs"/>
              </a:rPr>
              <a:t>, mar, </a:t>
            </a:r>
            <a:r>
              <a:rPr lang="en-US" sz="1200" b="0" i="0" kern="1200" dirty="0" err="1">
                <a:solidFill>
                  <a:schemeClr val="tx1"/>
                </a:solidFill>
                <a:effectLst/>
                <a:latin typeface="+mn-lt"/>
                <a:ea typeface="+mn-ea"/>
                <a:cs typeface="+mn-cs"/>
              </a:rPr>
              <a:t>apr</a:t>
            </a:r>
            <a:r>
              <a:rPr lang="en-US" sz="1200" b="0" i="0" kern="1200" dirty="0">
                <a:solidFill>
                  <a:schemeClr val="tx1"/>
                </a:solidFill>
                <a:effectLst/>
                <a:latin typeface="+mn-lt"/>
                <a:ea typeface="+mn-ea"/>
                <a:cs typeface="+mn-cs"/>
              </a:rPr>
              <a:t>, may. Now let’s try to print the default integer values of these </a:t>
            </a:r>
            <a:r>
              <a:rPr lang="en-US" sz="1200" b="0" i="0" kern="1200" dirty="0" err="1">
                <a:solidFill>
                  <a:schemeClr val="tx1"/>
                </a:solidFill>
                <a:effectLst/>
                <a:latin typeface="+mn-lt"/>
                <a:ea typeface="+mn-ea"/>
                <a:cs typeface="+mn-cs"/>
              </a:rPr>
              <a:t>enums</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 An explicit cast is required to convert from </a:t>
            </a:r>
            <a:r>
              <a:rPr lang="en-US" sz="1200" b="1" i="0" kern="1200" dirty="0" err="1">
                <a:solidFill>
                  <a:schemeClr val="tx1"/>
                </a:solidFill>
                <a:effectLst/>
                <a:latin typeface="+mn-lt"/>
                <a:ea typeface="+mn-ea"/>
                <a:cs typeface="+mn-cs"/>
              </a:rPr>
              <a:t>enum</a:t>
            </a:r>
            <a:r>
              <a:rPr lang="en-US" sz="1200" b="1" i="0" kern="1200" dirty="0">
                <a:solidFill>
                  <a:schemeClr val="tx1"/>
                </a:solidFill>
                <a:effectLst/>
                <a:latin typeface="+mn-lt"/>
                <a:ea typeface="+mn-ea"/>
                <a:cs typeface="+mn-cs"/>
              </a:rPr>
              <a:t> type to an integral type.</a:t>
            </a:r>
          </a:p>
          <a:p>
            <a:pPr fontAlgn="base"/>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 </a:t>
            </a:r>
            <a:r>
              <a:rPr lang="en-US" sz="1200" b="0" i="0" kern="1200" dirty="0" err="1">
                <a:solidFill>
                  <a:schemeClr val="tx1"/>
                </a:solidFill>
                <a:effectLst/>
                <a:latin typeface="+mn-lt"/>
                <a:ea typeface="+mn-ea"/>
                <a:cs typeface="+mn-cs"/>
              </a:rPr>
              <a:t>enums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with their default values</a:t>
            </a:r>
          </a:p>
          <a:p>
            <a:pPr fontAlgn="base"/>
            <a:r>
              <a:rPr lang="en-US" sz="1200" b="0" i="0" kern="1200" dirty="0">
                <a:solidFill>
                  <a:schemeClr val="tx1"/>
                </a:solidFill>
                <a:effectLst/>
                <a:latin typeface="+mn-lt"/>
                <a:ea typeface="+mn-ea"/>
                <a:cs typeface="+mn-cs"/>
              </a:rPr>
              <a:t>using System;</a:t>
            </a:r>
          </a:p>
          <a:p>
            <a:pPr fontAlgn="base"/>
            <a:r>
              <a:rPr lang="en-US" sz="1200" b="0" i="0" kern="1200" dirty="0">
                <a:solidFill>
                  <a:schemeClr val="tx1"/>
                </a:solidFill>
                <a:effectLst/>
                <a:latin typeface="+mn-lt"/>
                <a:ea typeface="+mn-ea"/>
                <a:cs typeface="+mn-cs"/>
              </a:rPr>
              <a:t>namespace ConsoleApplication1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making an enumerator 'month'</a:t>
            </a:r>
          </a:p>
          <a:p>
            <a:pPr fontAlgn="base"/>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month</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following are the data members</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jan</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feb</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mar,</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may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Program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getting the integer values of data members..</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a:t>
            </a:r>
            <a:r>
              <a:rPr lang="en-US" sz="1200" b="0" i="0" kern="1200" dirty="0" err="1">
                <a:solidFill>
                  <a:schemeClr val="tx1"/>
                </a:solidFill>
                <a:effectLst/>
                <a:latin typeface="+mn-lt"/>
                <a:ea typeface="+mn-ea"/>
                <a:cs typeface="+mn-cs"/>
              </a:rPr>
              <a:t>jan</a:t>
            </a:r>
            <a:r>
              <a:rPr lang="en-US" sz="1200" b="0" i="0" kern="1200" dirty="0">
                <a:solidFill>
                  <a:schemeClr val="tx1"/>
                </a:solidFill>
                <a:effectLst/>
                <a:latin typeface="+mn-lt"/>
                <a:ea typeface="+mn-ea"/>
                <a:cs typeface="+mn-cs"/>
              </a:rPr>
              <a:t> in month "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 + (int)</a:t>
            </a:r>
            <a:r>
              <a:rPr lang="en-US" sz="1200" b="0" i="0" kern="1200" dirty="0" err="1">
                <a:solidFill>
                  <a:schemeClr val="tx1"/>
                </a:solidFill>
                <a:effectLst/>
                <a:latin typeface="+mn-lt"/>
                <a:ea typeface="+mn-ea"/>
                <a:cs typeface="+mn-cs"/>
              </a:rPr>
              <a:t>month.jan</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a:t>
            </a:r>
            <a:r>
              <a:rPr lang="en-US" sz="1200" b="0" i="0" kern="1200" dirty="0" err="1">
                <a:solidFill>
                  <a:schemeClr val="tx1"/>
                </a:solidFill>
                <a:effectLst/>
                <a:latin typeface="+mn-lt"/>
                <a:ea typeface="+mn-ea"/>
                <a:cs typeface="+mn-cs"/>
              </a:rPr>
              <a:t>feb</a:t>
            </a:r>
            <a:r>
              <a:rPr lang="en-US" sz="1200" b="0" i="0" kern="1200" dirty="0">
                <a:solidFill>
                  <a:schemeClr val="tx1"/>
                </a:solidFill>
                <a:effectLst/>
                <a:latin typeface="+mn-lt"/>
                <a:ea typeface="+mn-ea"/>
                <a:cs typeface="+mn-cs"/>
              </a:rPr>
              <a:t> in month "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 + (int)</a:t>
            </a:r>
            <a:r>
              <a:rPr lang="en-US" sz="1200" b="0" i="0" kern="1200" dirty="0" err="1">
                <a:solidFill>
                  <a:schemeClr val="tx1"/>
                </a:solidFill>
                <a:effectLst/>
                <a:latin typeface="+mn-lt"/>
                <a:ea typeface="+mn-ea"/>
                <a:cs typeface="+mn-cs"/>
              </a:rPr>
              <a:t>month.feb</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mar in month "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 + (int)</a:t>
            </a:r>
            <a:r>
              <a:rPr lang="en-US" sz="1200" b="0" i="0" kern="1200" dirty="0" err="1">
                <a:solidFill>
                  <a:schemeClr val="tx1"/>
                </a:solidFill>
                <a:effectLst/>
                <a:latin typeface="+mn-lt"/>
                <a:ea typeface="+mn-ea"/>
                <a:cs typeface="+mn-cs"/>
              </a:rPr>
              <a:t>month.mar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a:t>
            </a:r>
            <a:r>
              <a:rPr lang="en-US" sz="1200" b="0" i="0" kern="1200" dirty="0" err="1">
                <a:solidFill>
                  <a:schemeClr val="tx1"/>
                </a:solidFill>
                <a:effectLst/>
                <a:latin typeface="+mn-lt"/>
                <a:ea typeface="+mn-ea"/>
                <a:cs typeface="+mn-cs"/>
              </a:rPr>
              <a:t>apr</a:t>
            </a:r>
            <a:r>
              <a:rPr lang="en-US" sz="1200" b="0" i="0" kern="1200" dirty="0">
                <a:solidFill>
                  <a:schemeClr val="tx1"/>
                </a:solidFill>
                <a:effectLst/>
                <a:latin typeface="+mn-lt"/>
                <a:ea typeface="+mn-ea"/>
                <a:cs typeface="+mn-cs"/>
              </a:rPr>
              <a:t> in month "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 + (int)</a:t>
            </a:r>
            <a:r>
              <a:rPr lang="en-US" sz="1200" b="0" i="0" kern="1200" dirty="0" err="1">
                <a:solidFill>
                  <a:schemeClr val="tx1"/>
                </a:solidFill>
                <a:effectLst/>
                <a:latin typeface="+mn-lt"/>
                <a:ea typeface="+mn-ea"/>
                <a:cs typeface="+mn-cs"/>
              </a:rPr>
              <a:t>month.apr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may in month "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 + (int)</a:t>
            </a:r>
            <a:r>
              <a:rPr lang="en-US" sz="1200" b="0" i="0" kern="1200" dirty="0" err="1">
                <a:solidFill>
                  <a:schemeClr val="tx1"/>
                </a:solidFill>
                <a:effectLst/>
                <a:latin typeface="+mn-lt"/>
                <a:ea typeface="+mn-ea"/>
                <a:cs typeface="+mn-cs"/>
              </a:rPr>
              <a:t>month.may</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Output</a:t>
            </a:r>
          </a:p>
          <a:p>
            <a:pPr fontAlgn="base"/>
            <a:r>
              <a:rPr lang="en-US" dirty="0"/>
              <a:t>The value of </a:t>
            </a:r>
            <a:r>
              <a:rPr lang="en-US" dirty="0" err="1"/>
              <a:t>jan</a:t>
            </a:r>
            <a:r>
              <a:rPr lang="en-US" dirty="0"/>
              <a:t> in month </a:t>
            </a:r>
            <a:r>
              <a:rPr lang="en-US" dirty="0" err="1"/>
              <a:t>enum</a:t>
            </a:r>
            <a:r>
              <a:rPr lang="en-US" dirty="0"/>
              <a:t> is 0 </a:t>
            </a:r>
          </a:p>
          <a:p>
            <a:pPr fontAlgn="base"/>
            <a:r>
              <a:rPr lang="en-US" dirty="0"/>
              <a:t>The value of </a:t>
            </a:r>
            <a:r>
              <a:rPr lang="en-US" dirty="0" err="1"/>
              <a:t>feb</a:t>
            </a:r>
            <a:r>
              <a:rPr lang="en-US" dirty="0"/>
              <a:t> in month </a:t>
            </a:r>
            <a:r>
              <a:rPr lang="en-US" dirty="0" err="1"/>
              <a:t>enum</a:t>
            </a:r>
            <a:r>
              <a:rPr lang="en-US" dirty="0"/>
              <a:t> is 1 </a:t>
            </a:r>
          </a:p>
          <a:p>
            <a:pPr fontAlgn="base"/>
            <a:r>
              <a:rPr lang="en-US" dirty="0"/>
              <a:t>The value of mar in month </a:t>
            </a:r>
            <a:r>
              <a:rPr lang="en-US" dirty="0" err="1"/>
              <a:t>enum</a:t>
            </a:r>
            <a:r>
              <a:rPr lang="en-US" dirty="0"/>
              <a:t> is 2 </a:t>
            </a:r>
          </a:p>
          <a:p>
            <a:pPr fontAlgn="base"/>
            <a:r>
              <a:rPr lang="en-US" dirty="0"/>
              <a:t>The value of </a:t>
            </a:r>
            <a:r>
              <a:rPr lang="en-US" dirty="0" err="1"/>
              <a:t>apr</a:t>
            </a:r>
            <a:r>
              <a:rPr lang="en-US" dirty="0"/>
              <a:t> in month </a:t>
            </a:r>
            <a:r>
              <a:rPr lang="en-US" dirty="0" err="1"/>
              <a:t>enum</a:t>
            </a:r>
            <a:r>
              <a:rPr lang="en-US" dirty="0"/>
              <a:t> is 3 </a:t>
            </a:r>
          </a:p>
          <a:p>
            <a:pPr fontAlgn="base"/>
            <a:r>
              <a:rPr lang="en-US" dirty="0"/>
              <a:t>The value of may in month </a:t>
            </a:r>
            <a:r>
              <a:rPr lang="en-US" dirty="0" err="1"/>
              <a:t>enum</a:t>
            </a:r>
            <a:r>
              <a:rPr lang="en-US" dirty="0"/>
              <a:t> is 4</a:t>
            </a:r>
          </a:p>
          <a:p>
            <a:pPr fontAlgn="base"/>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Example 2:</a:t>
            </a:r>
            <a:r>
              <a:rPr lang="en-US" sz="1200" b="0" i="0" kern="1200" dirty="0">
                <a:solidFill>
                  <a:schemeClr val="tx1"/>
                </a:solidFill>
                <a:effectLst/>
                <a:latin typeface="+mn-lt"/>
                <a:ea typeface="+mn-ea"/>
                <a:cs typeface="+mn-cs"/>
              </a:rPr>
              <a:t> In the below code, an enumerator with name </a:t>
            </a:r>
            <a:r>
              <a:rPr lang="en-US" sz="1200" b="1" i="0" kern="1200" dirty="0">
                <a:solidFill>
                  <a:schemeClr val="tx1"/>
                </a:solidFill>
                <a:effectLst/>
                <a:latin typeface="+mn-lt"/>
                <a:ea typeface="+mn-ea"/>
                <a:cs typeface="+mn-cs"/>
              </a:rPr>
              <a:t>shapes</a:t>
            </a:r>
            <a:r>
              <a:rPr lang="en-US" sz="1200" b="0" i="0" kern="1200" dirty="0">
                <a:solidFill>
                  <a:schemeClr val="tx1"/>
                </a:solidFill>
                <a:effectLst/>
                <a:latin typeface="+mn-lt"/>
                <a:ea typeface="+mn-ea"/>
                <a:cs typeface="+mn-cs"/>
              </a:rPr>
              <a:t> is created with string data members as </a:t>
            </a:r>
            <a:r>
              <a:rPr lang="en-US" sz="1200" b="1" i="0" kern="1200" dirty="0">
                <a:solidFill>
                  <a:schemeClr val="tx1"/>
                </a:solidFill>
                <a:effectLst/>
                <a:latin typeface="+mn-lt"/>
                <a:ea typeface="+mn-ea"/>
                <a:cs typeface="+mn-cs"/>
              </a:rPr>
              <a:t>Circle</a:t>
            </a:r>
            <a:r>
              <a:rPr lang="en-US" sz="1200" b="0" i="0" kern="1200" dirty="0">
                <a:solidFill>
                  <a:schemeClr val="tx1"/>
                </a:solidFill>
                <a:effectLst/>
                <a:latin typeface="+mn-lt"/>
                <a:ea typeface="+mn-ea"/>
                <a:cs typeface="+mn-cs"/>
              </a:rPr>
              <a:t> which is by default initialized to value 0 and similarly, </a:t>
            </a:r>
            <a:r>
              <a:rPr lang="en-US" sz="1200" b="1" i="0" kern="1200" dirty="0">
                <a:solidFill>
                  <a:schemeClr val="tx1"/>
                </a:solidFill>
                <a:effectLst/>
                <a:latin typeface="+mn-lt"/>
                <a:ea typeface="+mn-ea"/>
                <a:cs typeface="+mn-cs"/>
              </a:rPr>
              <a:t>Square</a:t>
            </a:r>
            <a:r>
              <a:rPr lang="en-US" sz="1200" b="0" i="0" kern="1200" dirty="0">
                <a:solidFill>
                  <a:schemeClr val="tx1"/>
                </a:solidFill>
                <a:effectLst/>
                <a:latin typeface="+mn-lt"/>
                <a:ea typeface="+mn-ea"/>
                <a:cs typeface="+mn-cs"/>
              </a:rPr>
              <a:t> is assigned value 1 inside the class Perimeter. There is also one member function peri() which takes one parameter as a value to initializes the side/radius. Another parameter is used to judge the shape whether it is circle or square in the form of an integer value(0 or 1). Now in the main() method, an object of the Perimeter class is created. During the call of method peri(), </a:t>
            </a:r>
            <a:r>
              <a:rPr lang="en-US" sz="1200" b="0" i="1" kern="1200" dirty="0" err="1">
                <a:solidFill>
                  <a:schemeClr val="tx1"/>
                </a:solidFill>
                <a:effectLst/>
                <a:latin typeface="+mn-lt"/>
                <a:ea typeface="+mn-ea"/>
                <a:cs typeface="+mn-cs"/>
              </a:rPr>
              <a:t>Perimeter.shapes.circle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denotes that it is a circle with value 0 and similar is the case for </a:t>
            </a:r>
            <a:r>
              <a:rPr lang="en-US" sz="1200" b="0" i="1" kern="1200" dirty="0" err="1">
                <a:solidFill>
                  <a:schemeClr val="tx1"/>
                </a:solidFill>
                <a:effectLst/>
                <a:latin typeface="+mn-lt"/>
                <a:ea typeface="+mn-ea"/>
                <a:cs typeface="+mn-cs"/>
              </a:rPr>
              <a:t>Perimeter.shapes.square</a:t>
            </a:r>
            <a:r>
              <a:rPr lang="en-US" sz="1200" b="0" i="0" kern="1200" dirty="0">
                <a:solidFill>
                  <a:schemeClr val="tx1"/>
                </a:solidFill>
                <a:effectLst/>
                <a:latin typeface="+mn-lt"/>
                <a:ea typeface="+mn-ea"/>
                <a:cs typeface="+mn-cs"/>
              </a:rPr>
              <a:t> with value 1. So inside the method, if the s1 object has value 0 then it is circle and hence its circumference is calculated and same is the case for square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perimeter.</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 program to illustrate the </a:t>
            </a:r>
            <a:r>
              <a:rPr lang="en-US" sz="1200" b="0" i="0" kern="1200" dirty="0" err="1">
                <a:solidFill>
                  <a:schemeClr val="tx1"/>
                </a:solidFill>
                <a:effectLst/>
                <a:latin typeface="+mn-lt"/>
                <a:ea typeface="+mn-ea"/>
                <a:cs typeface="+mn-cs"/>
              </a:rPr>
              <a:t>Enums</a:t>
            </a: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using System;</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namespace ConsoleApplication2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class Perimeter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declaring </a:t>
            </a:r>
            <a:r>
              <a:rPr lang="en-US" sz="1200" b="0" i="0" kern="1200" dirty="0" err="1">
                <a:solidFill>
                  <a:schemeClr val="tx1"/>
                </a:solidFill>
                <a:effectLst/>
                <a:latin typeface="+mn-lt"/>
                <a:ea typeface="+mn-ea"/>
                <a:cs typeface="+mn-cs"/>
              </a:rPr>
              <a:t>enum</a:t>
            </a: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public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shapes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circle,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square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public void peri(int </a:t>
            </a:r>
            <a:r>
              <a:rPr lang="en-US" sz="1200" b="0" i="0" kern="1200" dirty="0" err="1">
                <a:solidFill>
                  <a:schemeClr val="tx1"/>
                </a:solidFill>
                <a:effectLst/>
                <a:latin typeface="+mn-lt"/>
                <a:ea typeface="+mn-ea"/>
                <a:cs typeface="+mn-cs"/>
              </a:rPr>
              <a:t>val</a:t>
            </a:r>
            <a:r>
              <a:rPr lang="en-US" sz="1200" b="0" i="0" kern="1200" dirty="0">
                <a:solidFill>
                  <a:schemeClr val="tx1"/>
                </a:solidFill>
                <a:effectLst/>
                <a:latin typeface="+mn-lt"/>
                <a:ea typeface="+mn-ea"/>
                <a:cs typeface="+mn-cs"/>
              </a:rPr>
              <a:t>, shapes s1)</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checking for shape to be circle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if (s1 == 0)</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Output the circumference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("Circumference of the circle is "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2 * 3.14 * </a:t>
            </a:r>
            <a:r>
              <a:rPr lang="en-US" sz="1200" b="0" i="0" kern="1200" dirty="0" err="1">
                <a:solidFill>
                  <a:schemeClr val="tx1"/>
                </a:solidFill>
                <a:effectLst/>
                <a:latin typeface="+mn-lt"/>
                <a:ea typeface="+mn-ea"/>
                <a:cs typeface="+mn-cs"/>
              </a:rPr>
              <a:t>val</a:t>
            </a: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else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else output the perimeter of the square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("Perimeter of the square is "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4 * </a:t>
            </a:r>
            <a:r>
              <a:rPr lang="en-US" sz="1200" b="0" i="0" kern="1200" dirty="0" err="1">
                <a:solidFill>
                  <a:schemeClr val="tx1"/>
                </a:solidFill>
                <a:effectLst/>
                <a:latin typeface="+mn-lt"/>
                <a:ea typeface="+mn-ea"/>
                <a:cs typeface="+mn-cs"/>
              </a:rPr>
              <a:t>val</a:t>
            </a: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class Program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Main Method</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Perimeter a1 = new Perimeter();</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a1.peri(3, </a:t>
            </a:r>
            <a:r>
              <a:rPr lang="en-US" sz="1200" b="0" i="0" kern="1200" dirty="0" err="1">
                <a:solidFill>
                  <a:schemeClr val="tx1"/>
                </a:solidFill>
                <a:effectLst/>
                <a:latin typeface="+mn-lt"/>
                <a:ea typeface="+mn-ea"/>
                <a:cs typeface="+mn-cs"/>
              </a:rPr>
              <a:t>Perimeter.shapes.circle</a:t>
            </a: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a1.peri(4, </a:t>
            </a:r>
            <a:r>
              <a:rPr lang="en-US" sz="1200" b="0" i="0" kern="1200" dirty="0" err="1">
                <a:solidFill>
                  <a:schemeClr val="tx1"/>
                </a:solidFill>
                <a:effectLst/>
                <a:latin typeface="+mn-lt"/>
                <a:ea typeface="+mn-ea"/>
                <a:cs typeface="+mn-cs"/>
              </a:rPr>
              <a:t>Perimeter.shapes.square</a:t>
            </a: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dirty="0"/>
              <a:t>Circumference of the circle is 18.84 Perimeter of the square is 16</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Initialization of </a:t>
            </a:r>
            <a:r>
              <a:rPr lang="en-US" sz="1200" b="1" i="0" kern="1200" dirty="0" err="1">
                <a:solidFill>
                  <a:schemeClr val="tx1"/>
                </a:solidFill>
                <a:effectLst/>
                <a:latin typeface="+mn-lt"/>
                <a:ea typeface="+mn-ea"/>
                <a:cs typeface="+mn-cs"/>
              </a:rPr>
              <a:t>enum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As discussed above, that the default value of first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member is set to 0 and it increases by 1 for the further data members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However, the user can also change these default value.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err="1"/>
              <a:t>enum</a:t>
            </a:r>
            <a:r>
              <a:rPr lang="en-US" dirty="0"/>
              <a:t> days { day1 = 1, day2 = day1 + 1, day3 = day1 + 2 . .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above example, day1 is assigned value ‘1’ by the user, day2 will be assigned value ‘2’ and similar is the case with day3 member. So you have to just change the value of first data member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further data members of </a:t>
            </a:r>
            <a:r>
              <a:rPr lang="en-US" sz="1200" b="0" i="0" kern="1200" dirty="0" err="1">
                <a:solidFill>
                  <a:schemeClr val="tx1"/>
                </a:solidFill>
                <a:effectLst/>
                <a:latin typeface="+mn-lt"/>
                <a:ea typeface="+mn-ea"/>
                <a:cs typeface="+mn-cs"/>
              </a:rPr>
              <a:t>enums</a:t>
            </a:r>
            <a:r>
              <a:rPr lang="en-US" sz="1200" b="0" i="0" kern="1200" dirty="0">
                <a:solidFill>
                  <a:schemeClr val="tx1"/>
                </a:solidFill>
                <a:effectLst/>
                <a:latin typeface="+mn-lt"/>
                <a:ea typeface="+mn-ea"/>
                <a:cs typeface="+mn-cs"/>
              </a:rPr>
              <a:t> will increase by 1 than the previous one automatically.</a:t>
            </a:r>
          </a:p>
          <a:p>
            <a:pPr fontAlgn="base"/>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Now, if the data member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member has not been initialized, then its value is set according to rules stated below: </a:t>
            </a:r>
          </a:p>
          <a:p>
            <a:pPr fontAlgn="base"/>
            <a:r>
              <a:rPr lang="en-US" sz="1200" b="0" i="0" kern="1200" dirty="0">
                <a:solidFill>
                  <a:schemeClr val="tx1"/>
                </a:solidFill>
                <a:effectLst/>
                <a:latin typeface="+mn-lt"/>
                <a:ea typeface="+mn-ea"/>
                <a:cs typeface="+mn-cs"/>
              </a:rPr>
              <a:t>if it is the first member, then it value is set to 0 otherwise</a:t>
            </a:r>
          </a:p>
          <a:p>
            <a:pPr fontAlgn="base"/>
            <a:r>
              <a:rPr lang="en-US" sz="1200" b="0" i="0" kern="1200" dirty="0">
                <a:solidFill>
                  <a:schemeClr val="tx1"/>
                </a:solidFill>
                <a:effectLst/>
                <a:latin typeface="+mn-lt"/>
                <a:ea typeface="+mn-ea"/>
                <a:cs typeface="+mn-cs"/>
              </a:rPr>
              <a:t>It set out the value which is obtained by adding 1 to the previous value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data member</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err="1"/>
              <a:t>enum</a:t>
            </a:r>
            <a:r>
              <a:rPr lang="en-US" dirty="0"/>
              <a:t> random { A, B, C = 6; D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 A is set to 0 by default, B will be incremented to 1. However, as C is initialized with 6 so the value of D will be 7</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Program:</a:t>
            </a:r>
            <a:r>
              <a:rPr lang="en-US" sz="1200" b="0" i="0" kern="1200" dirty="0">
                <a:solidFill>
                  <a:schemeClr val="tx1"/>
                </a:solidFill>
                <a:effectLst/>
                <a:latin typeface="+mn-lt"/>
                <a:ea typeface="+mn-ea"/>
                <a:cs typeface="+mn-cs"/>
              </a:rPr>
              <a:t> To demonstrate the initialization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data member with user define values and also some special case of initialization.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 </a:t>
            </a:r>
            <a:r>
              <a:rPr lang="en-US" sz="1200" b="0" i="0" kern="1200" dirty="0" err="1">
                <a:solidFill>
                  <a:schemeClr val="tx1"/>
                </a:solidFill>
                <a:effectLst/>
                <a:latin typeface="+mn-lt"/>
                <a:ea typeface="+mn-ea"/>
                <a:cs typeface="+mn-cs"/>
              </a:rPr>
              <a:t>enum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data member </a:t>
            </a:r>
            <a:r>
              <a:rPr lang="en-US" sz="1200" b="0" i="0" kern="1200" dirty="0" err="1">
                <a:solidFill>
                  <a:schemeClr val="tx1"/>
                </a:solidFill>
                <a:effectLst/>
                <a:latin typeface="+mn-lt"/>
                <a:ea typeface="+mn-ea"/>
                <a:cs typeface="+mn-cs"/>
              </a:rPr>
              <a:t>Initialisation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ConsoleApplication3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declaration</a:t>
            </a:r>
          </a:p>
          <a:p>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days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data members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monday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tuesday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wednesday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thursday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friday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saturday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sunday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declaration</a:t>
            </a:r>
          </a:p>
          <a:p>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color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data members</a:t>
            </a:r>
          </a:p>
          <a:p>
            <a:r>
              <a:rPr lang="en-US" sz="1200" b="0" i="0" kern="1200" dirty="0">
                <a:solidFill>
                  <a:schemeClr val="tx1"/>
                </a:solidFill>
                <a:effectLst/>
                <a:latin typeface="+mn-lt"/>
                <a:ea typeface="+mn-ea"/>
                <a:cs typeface="+mn-cs"/>
              </a:rPr>
              <a:t>	Red,</a:t>
            </a:r>
          </a:p>
          <a:p>
            <a:r>
              <a:rPr lang="en-US" sz="1200" b="0" i="0" kern="1200" dirty="0">
                <a:solidFill>
                  <a:schemeClr val="tx1"/>
                </a:solidFill>
                <a:effectLst/>
                <a:latin typeface="+mn-lt"/>
                <a:ea typeface="+mn-ea"/>
                <a:cs typeface="+mn-cs"/>
              </a:rPr>
              <a:t>	Yellow,</a:t>
            </a:r>
          </a:p>
          <a:p>
            <a:r>
              <a:rPr lang="en-US" sz="1200" b="0" i="0" kern="1200" dirty="0">
                <a:solidFill>
                  <a:schemeClr val="tx1"/>
                </a:solidFill>
                <a:effectLst/>
                <a:latin typeface="+mn-lt"/>
                <a:ea typeface="+mn-ea"/>
                <a:cs typeface="+mn-cs"/>
              </a:rPr>
              <a:t>	Blue,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assigning value yellow(1) + 5</a:t>
            </a:r>
          </a:p>
          <a:p>
            <a:r>
              <a:rPr lang="en-US" sz="1200" b="0" i="0" kern="1200" dirty="0">
                <a:solidFill>
                  <a:schemeClr val="tx1"/>
                </a:solidFill>
                <a:effectLst/>
                <a:latin typeface="+mn-lt"/>
                <a:ea typeface="+mn-ea"/>
                <a:cs typeface="+mn-cs"/>
              </a:rPr>
              <a:t>	Green = Yellow + 5,</a:t>
            </a:r>
          </a:p>
          <a:p>
            <a:r>
              <a:rPr lang="en-US" sz="1200" b="0" i="0" kern="1200" dirty="0">
                <a:solidFill>
                  <a:schemeClr val="tx1"/>
                </a:solidFill>
                <a:effectLst/>
                <a:latin typeface="+mn-lt"/>
                <a:ea typeface="+mn-ea"/>
                <a:cs typeface="+mn-cs"/>
              </a:rPr>
              <a:t>	Brown,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assigning value Green(6) + 3</a:t>
            </a:r>
          </a:p>
          <a:p>
            <a:r>
              <a:rPr lang="en-US" sz="1200" b="0" i="0" kern="1200" dirty="0">
                <a:solidFill>
                  <a:schemeClr val="tx1"/>
                </a:solidFill>
                <a:effectLst/>
                <a:latin typeface="+mn-lt"/>
                <a:ea typeface="+mn-ea"/>
                <a:cs typeface="+mn-cs"/>
              </a:rPr>
              <a:t>	Black = Green + 3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Program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("Demonstrating the difference "+</a:t>
            </a:r>
          </a:p>
          <a:p>
            <a:r>
              <a:rPr lang="en-US" sz="1200" b="0" i="0" kern="1200" dirty="0">
                <a:solidFill>
                  <a:schemeClr val="tx1"/>
                </a:solidFill>
                <a:effectLst/>
                <a:latin typeface="+mn-lt"/>
                <a:ea typeface="+mn-ea"/>
                <a:cs typeface="+mn-cs"/>
              </a:rPr>
              <a:t>					"between Special </a:t>
            </a:r>
            <a:r>
              <a:rPr lang="en-US" sz="1200" b="0" i="0" kern="1200" dirty="0" err="1">
                <a:solidFill>
                  <a:schemeClr val="tx1"/>
                </a:solidFill>
                <a:effectLst/>
                <a:latin typeface="+mn-lt"/>
                <a:ea typeface="+mn-ea"/>
                <a:cs typeface="+mn-cs"/>
              </a:rPr>
              <a:t>Initialisation</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"cases and non-</a:t>
            </a:r>
            <a:r>
              <a:rPr lang="en-US" sz="1200" b="0" i="0" kern="1200" dirty="0" err="1">
                <a:solidFill>
                  <a:schemeClr val="tx1"/>
                </a:solidFill>
                <a:effectLst/>
                <a:latin typeface="+mn-lt"/>
                <a:ea typeface="+mn-ea"/>
                <a:cs typeface="+mn-cs"/>
              </a:rPr>
              <a:t>initialisation</a:t>
            </a:r>
            <a:r>
              <a:rPr lang="en-US" sz="1200" b="0" i="0" kern="1200" dirty="0">
                <a:solidFill>
                  <a:schemeClr val="tx1"/>
                </a:solidFill>
                <a:effectLst/>
                <a:latin typeface="+mn-lt"/>
                <a:ea typeface="+mn-ea"/>
                <a:cs typeface="+mn-cs"/>
              </a:rPr>
              <a:t> cases\n\n");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first of all non-initialized </a:t>
            </a:r>
            <a:r>
              <a:rPr lang="en-US" sz="1200" b="0" i="0" kern="1200" dirty="0" err="1">
                <a:solidFill>
                  <a:schemeClr val="tx1"/>
                </a:solidFill>
                <a:effectLst/>
                <a:latin typeface="+mn-lt"/>
                <a:ea typeface="+mn-ea"/>
                <a:cs typeface="+mn-cs"/>
              </a:rPr>
              <a:t>enum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'days' will be displayed</a:t>
            </a:r>
          </a:p>
          <a:p>
            <a:r>
              <a:rPr lang="en-US" sz="1200" b="0" i="0" kern="1200" dirty="0">
                <a:solidFill>
                  <a:schemeClr val="tx1"/>
                </a:solidFill>
                <a:effectLst/>
                <a:latin typeface="+mn-lt"/>
                <a:ea typeface="+mn-ea"/>
                <a:cs typeface="+mn-cs"/>
              </a:rPr>
              <a:t>		// as mentioned already, the first</a:t>
            </a:r>
          </a:p>
          <a:p>
            <a:r>
              <a:rPr lang="en-US" sz="1200" b="0" i="0" kern="1200" dirty="0">
                <a:solidFill>
                  <a:schemeClr val="tx1"/>
                </a:solidFill>
                <a:effectLst/>
                <a:latin typeface="+mn-lt"/>
                <a:ea typeface="+mn-ea"/>
                <a:cs typeface="+mn-cs"/>
              </a:rPr>
              <a:t>		// member is initialized to 0</a:t>
            </a:r>
          </a:p>
          <a:p>
            <a:r>
              <a:rPr lang="en-US" sz="1200" b="0" i="0" kern="1200" dirty="0">
                <a:solidFill>
                  <a:schemeClr val="tx1"/>
                </a:solidFill>
                <a:effectLst/>
                <a:latin typeface="+mn-lt"/>
                <a:ea typeface="+mn-ea"/>
                <a:cs typeface="+mn-cs"/>
              </a:rPr>
              <a:t>		// hence the output will numbers</a:t>
            </a:r>
          </a:p>
          <a:p>
            <a:r>
              <a:rPr lang="en-US" sz="1200" b="0" i="0" kern="1200" dirty="0">
                <a:solidFill>
                  <a:schemeClr val="tx1"/>
                </a:solidFill>
                <a:effectLst/>
                <a:latin typeface="+mn-lt"/>
                <a:ea typeface="+mn-ea"/>
                <a:cs typeface="+mn-cs"/>
              </a:rPr>
              <a:t>		// from 0 1 2 3 4 5 6</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Monday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days.monday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Tuesday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days.tuesday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Wednesday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days.wednesday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Thursday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days.thursday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Friday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days.friday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Saturday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days.saturday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Sunday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days.sunday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Now the use of special </a:t>
            </a:r>
            <a:r>
              <a:rPr lang="en-US" sz="1200" b="0" i="0" kern="1200" dirty="0" err="1">
                <a:solidFill>
                  <a:schemeClr val="tx1"/>
                </a:solidFill>
                <a:effectLst/>
                <a:latin typeface="+mn-lt"/>
                <a:ea typeface="+mn-ea"/>
                <a:cs typeface="+mn-cs"/>
              </a:rPr>
              <a:t>initialisation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cases is demonstrated as expected Red</a:t>
            </a:r>
          </a:p>
          <a:p>
            <a:r>
              <a:rPr lang="en-US" sz="1200" b="0" i="0" kern="1200" dirty="0">
                <a:solidFill>
                  <a:schemeClr val="tx1"/>
                </a:solidFill>
                <a:effectLst/>
                <a:latin typeface="+mn-lt"/>
                <a:ea typeface="+mn-ea"/>
                <a:cs typeface="+mn-cs"/>
              </a:rPr>
              <a:t>		// will be assigned 0 value similarly</a:t>
            </a:r>
          </a:p>
          <a:p>
            <a:r>
              <a:rPr lang="en-US" sz="1200" b="0" i="0" kern="1200" dirty="0">
                <a:solidFill>
                  <a:schemeClr val="tx1"/>
                </a:solidFill>
                <a:effectLst/>
                <a:latin typeface="+mn-lt"/>
                <a:ea typeface="+mn-ea"/>
                <a:cs typeface="+mn-cs"/>
              </a:rPr>
              <a:t>		// yellow will be 1 and blue will be 2</a:t>
            </a:r>
          </a:p>
          <a:p>
            <a:r>
              <a:rPr lang="en-US" sz="1200" b="0" i="0" kern="1200" dirty="0">
                <a:solidFill>
                  <a:schemeClr val="tx1"/>
                </a:solidFill>
                <a:effectLst/>
                <a:latin typeface="+mn-lt"/>
                <a:ea typeface="+mn-ea"/>
                <a:cs typeface="+mn-cs"/>
              </a:rPr>
              <a:t>		// however, green will be assigned the</a:t>
            </a:r>
          </a:p>
          <a:p>
            <a:r>
              <a:rPr lang="en-US" sz="1200" b="0" i="0" kern="1200" dirty="0">
                <a:solidFill>
                  <a:schemeClr val="tx1"/>
                </a:solidFill>
                <a:effectLst/>
                <a:latin typeface="+mn-lt"/>
                <a:ea typeface="+mn-ea"/>
                <a:cs typeface="+mn-cs"/>
              </a:rPr>
              <a:t>		// value 1+5=6 similarly is the case</a:t>
            </a:r>
          </a:p>
          <a:p>
            <a:r>
              <a:rPr lang="en-US" sz="1200" b="0" i="0" kern="1200" dirty="0">
                <a:solidFill>
                  <a:schemeClr val="tx1"/>
                </a:solidFill>
                <a:effectLst/>
                <a:latin typeface="+mn-lt"/>
                <a:ea typeface="+mn-ea"/>
                <a:cs typeface="+mn-cs"/>
              </a:rPr>
              <a:t>		// with brown and black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t>
            </a:r>
            <a:r>
              <a:rPr lang="en-US" sz="1200" b="0" i="0" kern="1200" dirty="0" err="1">
                <a:solidFill>
                  <a:schemeClr val="tx1"/>
                </a:solidFill>
                <a:effectLst/>
                <a:latin typeface="+mn-lt"/>
                <a:ea typeface="+mn-ea"/>
                <a:cs typeface="+mn-cs"/>
              </a:rPr>
              <a:t>nColor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Red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color.Red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Yellow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color.Yellow</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Blue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color.Blue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Green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color.Green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Brown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color.Brown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Black Color is " +</a:t>
            </a:r>
          </a:p>
          <a:p>
            <a:r>
              <a:rPr lang="en-US" sz="1200" b="0" i="0" kern="1200" dirty="0">
                <a:solidFill>
                  <a:schemeClr val="tx1"/>
                </a:solidFill>
                <a:effectLst/>
                <a:latin typeface="+mn-lt"/>
                <a:ea typeface="+mn-ea"/>
                <a:cs typeface="+mn-cs"/>
              </a:rPr>
              <a:t>									(int)</a:t>
            </a:r>
            <a:r>
              <a:rPr lang="en-US" sz="1200" b="0" i="0" kern="1200" dirty="0" err="1">
                <a:solidFill>
                  <a:schemeClr val="tx1"/>
                </a:solidFill>
                <a:effectLst/>
                <a:latin typeface="+mn-lt"/>
                <a:ea typeface="+mn-ea"/>
                <a:cs typeface="+mn-cs"/>
              </a:rPr>
              <a:t>color.Black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Output </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Output</a:t>
            </a:r>
            <a:r>
              <a:rPr lang="en-US" dirty="0" err="1"/>
              <a:t>Demonstrating</a:t>
            </a:r>
            <a:r>
              <a:rPr lang="en-US" dirty="0"/>
              <a:t> the difference between Special </a:t>
            </a:r>
            <a:r>
              <a:rPr lang="en-US" dirty="0" err="1"/>
              <a:t>Initialisationcases</a:t>
            </a:r>
            <a:r>
              <a:rPr lang="en-US" dirty="0"/>
              <a:t> and non-</a:t>
            </a:r>
            <a:r>
              <a:rPr lang="en-US" dirty="0" err="1"/>
              <a:t>initialisation</a:t>
            </a:r>
            <a:r>
              <a:rPr lang="en-US" dirty="0"/>
              <a:t> cases </a:t>
            </a:r>
          </a:p>
          <a:p>
            <a:r>
              <a:rPr lang="en-US" dirty="0"/>
              <a:t>Value of Monday is 0 </a:t>
            </a:r>
          </a:p>
          <a:p>
            <a:r>
              <a:rPr lang="en-US" dirty="0"/>
              <a:t>Value of Tuesday is 1 </a:t>
            </a:r>
          </a:p>
          <a:p>
            <a:r>
              <a:rPr lang="en-US" dirty="0"/>
              <a:t>Value of Wednesday is 2 </a:t>
            </a:r>
          </a:p>
          <a:p>
            <a:r>
              <a:rPr lang="en-US" dirty="0"/>
              <a:t>Value of Thursday is 3 </a:t>
            </a:r>
          </a:p>
          <a:p>
            <a:r>
              <a:rPr lang="en-US" dirty="0"/>
              <a:t>Value of Friday is 4 </a:t>
            </a:r>
          </a:p>
          <a:p>
            <a:r>
              <a:rPr lang="en-US" dirty="0"/>
              <a:t>Value of Saturday is 5 </a:t>
            </a:r>
          </a:p>
          <a:p>
            <a:r>
              <a:rPr lang="en-US" dirty="0"/>
              <a:t>Value of Sunday is 6 </a:t>
            </a:r>
          </a:p>
          <a:p>
            <a:r>
              <a:rPr lang="en-US" dirty="0"/>
              <a:t>Color </a:t>
            </a:r>
            <a:r>
              <a:rPr lang="en-US" dirty="0" err="1"/>
              <a:t>Enum</a:t>
            </a:r>
            <a:endParaRPr lang="en-US" dirty="0"/>
          </a:p>
          <a:p>
            <a:r>
              <a:rPr lang="en-US" dirty="0"/>
              <a:t> Value of Red Color is 0 </a:t>
            </a:r>
          </a:p>
          <a:p>
            <a:r>
              <a:rPr lang="en-US" dirty="0"/>
              <a:t>Value of Yellow Color is 1</a:t>
            </a:r>
          </a:p>
          <a:p>
            <a:r>
              <a:rPr lang="en-US" dirty="0"/>
              <a:t> Value of Blue Color is 2 </a:t>
            </a:r>
          </a:p>
          <a:p>
            <a:r>
              <a:rPr lang="en-US" dirty="0"/>
              <a:t>Value of Green Color is 6</a:t>
            </a:r>
          </a:p>
          <a:p>
            <a:r>
              <a:rPr lang="en-US" dirty="0"/>
              <a:t> Value of Brown Color is 7 </a:t>
            </a:r>
          </a:p>
          <a:p>
            <a:r>
              <a:rPr lang="en-US" dirty="0"/>
              <a:t>Value of Black Color is 9</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Explanation:</a:t>
            </a:r>
            <a:r>
              <a:rPr lang="en-US" sz="1200" b="0" i="0" kern="1200" dirty="0">
                <a:solidFill>
                  <a:schemeClr val="tx1"/>
                </a:solidFill>
                <a:effectLst/>
                <a:latin typeface="+mn-lt"/>
                <a:ea typeface="+mn-ea"/>
                <a:cs typeface="+mn-cs"/>
              </a:rPr>
              <a:t> In above code, we have form two types of </a:t>
            </a:r>
            <a:r>
              <a:rPr lang="en-US" sz="1200" b="0" i="0" kern="1200" dirty="0" err="1">
                <a:solidFill>
                  <a:schemeClr val="tx1"/>
                </a:solidFill>
                <a:effectLst/>
                <a:latin typeface="+mn-lt"/>
                <a:ea typeface="+mn-ea"/>
                <a:cs typeface="+mn-cs"/>
              </a:rPr>
              <a:t>enums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color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days</a:t>
            </a:r>
            <a:r>
              <a:rPr lang="en-US" sz="1200" b="0" i="0" kern="1200" dirty="0">
                <a:solidFill>
                  <a:schemeClr val="tx1"/>
                </a:solidFill>
                <a:effectLst/>
                <a:latin typeface="+mn-lt"/>
                <a:ea typeface="+mn-ea"/>
                <a:cs typeface="+mn-cs"/>
              </a:rPr>
              <a:t>. In case of </a:t>
            </a:r>
            <a:r>
              <a:rPr lang="en-US" sz="1200" b="1" i="0" kern="1200" dirty="0">
                <a:solidFill>
                  <a:schemeClr val="tx1"/>
                </a:solidFill>
                <a:effectLst/>
                <a:latin typeface="+mn-lt"/>
                <a:ea typeface="+mn-ea"/>
                <a:cs typeface="+mn-cs"/>
              </a:rPr>
              <a:t>days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no initialization is done. So as per the rules </a:t>
            </a:r>
            <a:r>
              <a:rPr lang="en-US" sz="1200" b="1" i="0" kern="1200" dirty="0" err="1">
                <a:solidFill>
                  <a:schemeClr val="tx1"/>
                </a:solidFill>
                <a:effectLst/>
                <a:latin typeface="+mn-lt"/>
                <a:ea typeface="+mn-ea"/>
                <a:cs typeface="+mn-cs"/>
              </a:rPr>
              <a:t>monday</a:t>
            </a:r>
            <a:r>
              <a:rPr lang="en-US" sz="1200" b="0" i="0" kern="1200" dirty="0">
                <a:solidFill>
                  <a:schemeClr val="tx1"/>
                </a:solidFill>
                <a:effectLst/>
                <a:latin typeface="+mn-lt"/>
                <a:ea typeface="+mn-ea"/>
                <a:cs typeface="+mn-cs"/>
              </a:rPr>
              <a:t> will be assigned 0 and by the increment of 1, the values of </a:t>
            </a:r>
            <a:r>
              <a:rPr lang="en-US" sz="1200" b="1" i="0" kern="1200" dirty="0" err="1">
                <a:solidFill>
                  <a:schemeClr val="tx1"/>
                </a:solidFill>
                <a:effectLst/>
                <a:latin typeface="+mn-lt"/>
                <a:ea typeface="+mn-ea"/>
                <a:cs typeface="+mn-cs"/>
              </a:rPr>
              <a:t>tuesday</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wednesday</a:t>
            </a:r>
            <a:r>
              <a:rPr lang="en-US" sz="1200" b="0" i="0" kern="1200" dirty="0">
                <a:solidFill>
                  <a:schemeClr val="tx1"/>
                </a:solidFill>
                <a:effectLst/>
                <a:latin typeface="+mn-lt"/>
                <a:ea typeface="+mn-ea"/>
                <a:cs typeface="+mn-cs"/>
              </a:rPr>
              <a:t> and other days will be decided. However, in case of </a:t>
            </a:r>
            <a:r>
              <a:rPr lang="en-US" sz="1200" b="1" i="0" kern="1200" dirty="0" err="1">
                <a:solidFill>
                  <a:schemeClr val="tx1"/>
                </a:solidFill>
                <a:effectLst/>
                <a:latin typeface="+mn-lt"/>
                <a:ea typeface="+mn-ea"/>
                <a:cs typeface="+mn-cs"/>
              </a:rPr>
              <a:t>enum</a:t>
            </a:r>
            <a:r>
              <a:rPr lang="en-US" sz="1200" b="1" i="0" kern="1200" dirty="0">
                <a:solidFill>
                  <a:schemeClr val="tx1"/>
                </a:solidFill>
                <a:effectLst/>
                <a:latin typeface="+mn-lt"/>
                <a:ea typeface="+mn-ea"/>
                <a:cs typeface="+mn-cs"/>
              </a:rPr>
              <a:t> color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Red</a:t>
            </a:r>
            <a:r>
              <a:rPr lang="en-US" sz="1200" b="0" i="0" kern="1200" dirty="0">
                <a:solidFill>
                  <a:schemeClr val="tx1"/>
                </a:solidFill>
                <a:effectLst/>
                <a:latin typeface="+mn-lt"/>
                <a:ea typeface="+mn-ea"/>
                <a:cs typeface="+mn-cs"/>
              </a:rPr>
              <a:t> will be assigned 0, Yellow will be given value 1 and so is the case of </a:t>
            </a:r>
            <a:r>
              <a:rPr lang="en-US" sz="1200" b="1" i="0" kern="1200" dirty="0">
                <a:solidFill>
                  <a:schemeClr val="tx1"/>
                </a:solidFill>
                <a:effectLst/>
                <a:latin typeface="+mn-lt"/>
                <a:ea typeface="+mn-ea"/>
                <a:cs typeface="+mn-cs"/>
              </a:rPr>
              <a:t>Blue</a:t>
            </a:r>
            <a:r>
              <a:rPr lang="en-US" sz="1200" b="0" i="0" kern="1200" dirty="0">
                <a:solidFill>
                  <a:schemeClr val="tx1"/>
                </a:solidFill>
                <a:effectLst/>
                <a:latin typeface="+mn-lt"/>
                <a:ea typeface="+mn-ea"/>
                <a:cs typeface="+mn-cs"/>
              </a:rPr>
              <a:t>. But in case of Green, its value will be decided by adding the value of Yellow with 5 which results in value 6. Again, in case of Brown, its value will be 7 and in case of Black, its value will be (7 + 3) which is 10.</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4</a:t>
            </a:r>
          </a:p>
          <a:p>
            <a:pPr fontAlgn="base"/>
            <a:r>
              <a:rPr lang="en-US" sz="1200" b="1" i="0" kern="1200" dirty="0">
                <a:solidFill>
                  <a:schemeClr val="tx1"/>
                </a:solidFill>
                <a:effectLst/>
                <a:latin typeface="+mn-lt"/>
                <a:ea typeface="+mn-ea"/>
                <a:cs typeface="+mn-cs"/>
              </a:rPr>
              <a:t>Changing the type of </a:t>
            </a:r>
            <a:r>
              <a:rPr lang="en-US" sz="1200" b="1" i="0" kern="1200" dirty="0" err="1">
                <a:solidFill>
                  <a:schemeClr val="tx1"/>
                </a:solidFill>
                <a:effectLst/>
                <a:latin typeface="+mn-lt"/>
                <a:ea typeface="+mn-ea"/>
                <a:cs typeface="+mn-cs"/>
              </a:rPr>
              <a:t>Enum’s</a:t>
            </a:r>
            <a:r>
              <a:rPr lang="en-US" sz="1200" b="1" i="0" kern="1200" dirty="0">
                <a:solidFill>
                  <a:schemeClr val="tx1"/>
                </a:solidFill>
                <a:effectLst/>
                <a:latin typeface="+mn-lt"/>
                <a:ea typeface="+mn-ea"/>
                <a:cs typeface="+mn-cs"/>
              </a:rPr>
              <a:t> Data Member:</a:t>
            </a:r>
            <a:r>
              <a:rPr lang="en-US" sz="1200" b="0" i="0" kern="1200" dirty="0">
                <a:solidFill>
                  <a:schemeClr val="tx1"/>
                </a:solidFill>
                <a:effectLst/>
                <a:latin typeface="+mn-lt"/>
                <a:ea typeface="+mn-ea"/>
                <a:cs typeface="+mn-cs"/>
              </a:rPr>
              <a:t> By default the base data type of enumerator in C# is </a:t>
            </a:r>
            <a:r>
              <a:rPr lang="en-US" sz="1200" b="1" i="0" kern="1200" dirty="0">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However, the user can change it as per convenience like bool, long, double, etc.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a:t>// byte type </a:t>
            </a:r>
          </a:p>
          <a:p>
            <a:r>
              <a:rPr lang="en-US" dirty="0" err="1"/>
              <a:t>enum</a:t>
            </a:r>
            <a:r>
              <a:rPr lang="en-US" dirty="0"/>
              <a:t> button : byte { </a:t>
            </a:r>
          </a:p>
          <a:p>
            <a:r>
              <a:rPr lang="en-US" dirty="0"/>
              <a:t>// OFF will be assigned 0 OFF, </a:t>
            </a:r>
          </a:p>
          <a:p>
            <a:r>
              <a:rPr lang="en-US" dirty="0"/>
              <a:t>//ON will be assigned 1 ON </a:t>
            </a:r>
          </a:p>
          <a:p>
            <a:r>
              <a:rPr lang="en-US" dirty="0"/>
              <a:t>// However, if we assign 100 to ON then, // this will give error as byte cannot hold this</a:t>
            </a:r>
          </a:p>
          <a:p>
            <a:r>
              <a:rPr lang="en-US" dirty="0"/>
              <a:t>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a:t>
            </a:r>
            <a:r>
              <a:rPr lang="en-US" sz="1200" b="0" i="0" kern="1200" dirty="0">
                <a:solidFill>
                  <a:schemeClr val="tx1"/>
                </a:solidFill>
                <a:effectLst/>
                <a:latin typeface="+mn-lt"/>
                <a:ea typeface="+mn-ea"/>
                <a:cs typeface="+mn-cs"/>
              </a:rPr>
              <a:t> To demonstrate the changing of data type of members of </a:t>
            </a:r>
            <a:r>
              <a:rPr lang="en-US" sz="1200" b="0" i="0" kern="1200" dirty="0" err="1">
                <a:solidFill>
                  <a:schemeClr val="tx1"/>
                </a:solidFill>
                <a:effectLst/>
                <a:latin typeface="+mn-lt"/>
                <a:ea typeface="+mn-ea"/>
                <a:cs typeface="+mn-cs"/>
              </a:rPr>
              <a:t>enum</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 changing</a:t>
            </a:r>
          </a:p>
          <a:p>
            <a:r>
              <a:rPr lang="en-US" sz="1200" b="0" i="0" kern="1200" dirty="0">
                <a:solidFill>
                  <a:schemeClr val="tx1"/>
                </a:solidFill>
                <a:effectLst/>
                <a:latin typeface="+mn-lt"/>
                <a:ea typeface="+mn-ea"/>
                <a:cs typeface="+mn-cs"/>
              </a:rPr>
              <a:t>// of data type of </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members</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ConsoleApplication4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changing the type to byte using :</a:t>
            </a:r>
          </a:p>
          <a:p>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Button : byte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OFF denotes the Button is</a:t>
            </a:r>
          </a:p>
          <a:p>
            <a:r>
              <a:rPr lang="en-US" sz="1200" b="0" i="0" kern="1200" dirty="0">
                <a:solidFill>
                  <a:schemeClr val="tx1"/>
                </a:solidFill>
                <a:effectLst/>
                <a:latin typeface="+mn-lt"/>
                <a:ea typeface="+mn-ea"/>
                <a:cs typeface="+mn-cs"/>
              </a:rPr>
              <a:t>	// switched Off... with value 0</a:t>
            </a:r>
          </a:p>
          <a:p>
            <a:r>
              <a:rPr lang="en-US" sz="1200" b="0" i="0" kern="1200" dirty="0">
                <a:solidFill>
                  <a:schemeClr val="tx1"/>
                </a:solidFill>
                <a:effectLst/>
                <a:latin typeface="+mn-lt"/>
                <a:ea typeface="+mn-ea"/>
                <a:cs typeface="+mn-cs"/>
              </a:rPr>
              <a:t>	OFF,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ON denotes the Button is</a:t>
            </a:r>
          </a:p>
          <a:p>
            <a:r>
              <a:rPr lang="en-US" sz="1200" b="0" i="0" kern="1200" dirty="0">
                <a:solidFill>
                  <a:schemeClr val="tx1"/>
                </a:solidFill>
                <a:effectLst/>
                <a:latin typeface="+mn-lt"/>
                <a:ea typeface="+mn-ea"/>
                <a:cs typeface="+mn-cs"/>
              </a:rPr>
              <a:t>	// switched on.. with value 1</a:t>
            </a:r>
          </a:p>
          <a:p>
            <a:r>
              <a:rPr lang="en-US" sz="1200" b="0" i="0" kern="1200" dirty="0">
                <a:solidFill>
                  <a:schemeClr val="tx1"/>
                </a:solidFill>
                <a:effectLst/>
                <a:latin typeface="+mn-lt"/>
                <a:ea typeface="+mn-ea"/>
                <a:cs typeface="+mn-cs"/>
              </a:rPr>
              <a:t>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Program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("Enter 0 or 1 to know the " +</a:t>
            </a:r>
          </a:p>
          <a:p>
            <a:r>
              <a:rPr lang="en-US" sz="1200" b="0" i="0" kern="1200" dirty="0">
                <a:solidFill>
                  <a:schemeClr val="tx1"/>
                </a:solidFill>
                <a:effectLst/>
                <a:latin typeface="+mn-lt"/>
                <a:ea typeface="+mn-ea"/>
                <a:cs typeface="+mn-cs"/>
              </a:rPr>
              <a:t>					"state of electric switch!");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byte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Convert.ToByte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Console.ReadLine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(byte)</a:t>
            </a:r>
            <a:r>
              <a:rPr lang="en-US" sz="1200" b="0" i="0" kern="1200" dirty="0" err="1">
                <a:solidFill>
                  <a:schemeClr val="tx1"/>
                </a:solidFill>
                <a:effectLst/>
                <a:latin typeface="+mn-lt"/>
                <a:ea typeface="+mn-ea"/>
                <a:cs typeface="+mn-cs"/>
              </a:rPr>
              <a:t>Button.OFF</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electric switch is Off");</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else if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(byte)</a:t>
            </a:r>
            <a:r>
              <a:rPr lang="en-US" sz="1200" b="0" i="0" kern="1200" dirty="0" err="1">
                <a:solidFill>
                  <a:schemeClr val="tx1"/>
                </a:solidFill>
                <a:effectLst/>
                <a:latin typeface="+mn-lt"/>
                <a:ea typeface="+mn-ea"/>
                <a:cs typeface="+mn-cs"/>
              </a:rPr>
              <a:t>Button.ON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electric switch is ON");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else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("byte cannot hold such" +</a:t>
            </a:r>
          </a:p>
          <a:p>
            <a:r>
              <a:rPr lang="en-US" sz="1200" b="0" i="0" kern="1200" dirty="0">
                <a:solidFill>
                  <a:schemeClr val="tx1"/>
                </a:solidFill>
                <a:effectLst/>
                <a:latin typeface="+mn-lt"/>
                <a:ea typeface="+mn-ea"/>
                <a:cs typeface="+mn-cs"/>
              </a:rPr>
              <a:t>									" large value");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Input:</a:t>
            </a:r>
            <a:endParaRPr lang="en-US" sz="1200" b="0" i="0" kern="1200" dirty="0">
              <a:solidFill>
                <a:schemeClr val="tx1"/>
              </a:solidFill>
              <a:effectLst/>
              <a:latin typeface="+mn-lt"/>
              <a:ea typeface="+mn-ea"/>
              <a:cs typeface="+mn-cs"/>
            </a:endParaRPr>
          </a:p>
          <a:p>
            <a:pPr fontAlgn="base"/>
            <a:r>
              <a:rPr lang="en-US" dirty="0"/>
              <a:t>1</a:t>
            </a: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Enter 0 or 1 to know the state of electric switch! The electric switch is ON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33</a:t>
            </a:fld>
            <a:endParaRPr lang="en-US"/>
          </a:p>
        </p:txBody>
      </p:sp>
    </p:spTree>
    <p:extLst>
      <p:ext uri="{BB962C8B-B14F-4D97-AF65-F5344CB8AC3E}">
        <p14:creationId xmlns:p14="http://schemas.microsoft.com/office/powerpoint/2010/main" val="312187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Simple C# program to illustrate identifiers</a:t>
            </a:r>
          </a:p>
          <a:p>
            <a:r>
              <a:rPr lang="en-US" dirty="0"/>
              <a:t>using System;</a:t>
            </a:r>
          </a:p>
          <a:p>
            <a:endParaRPr lang="en-US" dirty="0"/>
          </a:p>
          <a:p>
            <a:r>
              <a:rPr lang="en-US" dirty="0"/>
              <a:t>class GFG {</a:t>
            </a:r>
          </a:p>
          <a:p>
            <a:endParaRPr lang="en-US" dirty="0"/>
          </a:p>
          <a:p>
            <a:r>
              <a:rPr lang="en-US" dirty="0"/>
              <a:t>	// Main Method</a:t>
            </a:r>
          </a:p>
          <a:p>
            <a:r>
              <a:rPr lang="en-US" dirty="0"/>
              <a:t>	static public void Main()</a:t>
            </a:r>
          </a:p>
          <a:p>
            <a:r>
              <a:rPr lang="en-US" dirty="0"/>
              <a:t>	{</a:t>
            </a:r>
          </a:p>
          <a:p>
            <a:endParaRPr lang="en-US" dirty="0"/>
          </a:p>
          <a:p>
            <a:r>
              <a:rPr lang="en-US" dirty="0"/>
              <a:t>		// variable</a:t>
            </a:r>
          </a:p>
          <a:p>
            <a:r>
              <a:rPr lang="en-US" dirty="0"/>
              <a:t>		int a = 10;</a:t>
            </a:r>
          </a:p>
          <a:p>
            <a:r>
              <a:rPr lang="en-US" dirty="0"/>
              <a:t>		int b = 39;</a:t>
            </a:r>
          </a:p>
          <a:p>
            <a:r>
              <a:rPr lang="en-US" dirty="0"/>
              <a:t>		int c;</a:t>
            </a:r>
          </a:p>
          <a:p>
            <a:endParaRPr lang="en-US" dirty="0"/>
          </a:p>
          <a:p>
            <a:r>
              <a:rPr lang="en-US" dirty="0"/>
              <a:t>		// simple addition</a:t>
            </a:r>
          </a:p>
          <a:p>
            <a:r>
              <a:rPr lang="en-US" dirty="0"/>
              <a:t>		c = a + b;</a:t>
            </a:r>
          </a:p>
          <a:p>
            <a:r>
              <a:rPr lang="en-US" dirty="0"/>
              <a:t>		</a:t>
            </a:r>
            <a:r>
              <a:rPr lang="en-US" dirty="0" err="1"/>
              <a:t>Console.WriteLine</a:t>
            </a:r>
            <a:r>
              <a:rPr lang="en-US" dirty="0"/>
              <a:t>("The sum of two number is: {0}", c);</a:t>
            </a:r>
          </a:p>
          <a:p>
            <a:r>
              <a:rPr lang="en-US" dirty="0"/>
              <a:t>	}</a:t>
            </a:r>
          </a:p>
          <a:p>
            <a:r>
              <a:rPr lang="en-US" dirty="0"/>
              <a:t>}</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6</a:t>
            </a:fld>
            <a:endParaRPr lang="en-US"/>
          </a:p>
        </p:txBody>
      </p:sp>
    </p:spTree>
    <p:extLst>
      <p:ext uri="{BB962C8B-B14F-4D97-AF65-F5344CB8AC3E}">
        <p14:creationId xmlns:p14="http://schemas.microsoft.com/office/powerpoint/2010/main" val="3653814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Before going on properties lets have a look at why the concept of properties came into C#? The is because of two reasons: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If the members of a class are private then how another class in C# will be able to read, write, or compute the value of that field.</a:t>
            </a:r>
          </a:p>
          <a:p>
            <a:pPr fontAlgn="base"/>
            <a:r>
              <a:rPr lang="en-US" sz="1200" b="0" i="0" kern="1200" dirty="0">
                <a:solidFill>
                  <a:schemeClr val="tx1"/>
                </a:solidFill>
                <a:effectLst/>
                <a:latin typeface="+mn-lt"/>
                <a:ea typeface="+mn-ea"/>
                <a:cs typeface="+mn-cs"/>
              </a:rPr>
              <a:t>If the members of the class are public then another class may misuse that member.</a:t>
            </a:r>
          </a:p>
          <a:p>
            <a:endParaRPr lang="en-US" dirty="0"/>
          </a:p>
          <a:p>
            <a:r>
              <a:rPr lang="en-US" dirty="0"/>
              <a:t>// C# program to illustrate the problems</a:t>
            </a:r>
          </a:p>
          <a:p>
            <a:r>
              <a:rPr lang="en-US" dirty="0"/>
              <a:t>// with public and private members</a:t>
            </a:r>
          </a:p>
          <a:p>
            <a:r>
              <a:rPr lang="en-US" dirty="0"/>
              <a:t>using System;</a:t>
            </a:r>
          </a:p>
          <a:p>
            <a:endParaRPr lang="en-US" dirty="0"/>
          </a:p>
          <a:p>
            <a:r>
              <a:rPr lang="en-US" dirty="0"/>
              <a:t>// public class</a:t>
            </a:r>
          </a:p>
          <a:p>
            <a:r>
              <a:rPr lang="en-US" dirty="0"/>
              <a:t>public class C1</a:t>
            </a:r>
          </a:p>
          <a:p>
            <a:r>
              <a:rPr lang="en-US" dirty="0"/>
              <a:t>{</a:t>
            </a:r>
          </a:p>
          <a:p>
            <a:r>
              <a:rPr lang="en-US" dirty="0"/>
              <a:t>	</a:t>
            </a:r>
          </a:p>
          <a:p>
            <a:r>
              <a:rPr lang="en-US" dirty="0"/>
              <a:t>	// public data members</a:t>
            </a:r>
          </a:p>
          <a:p>
            <a:r>
              <a:rPr lang="en-US" dirty="0"/>
              <a:t>	public int </a:t>
            </a:r>
            <a:r>
              <a:rPr lang="en-US" dirty="0" err="1"/>
              <a:t>rn</a:t>
            </a:r>
            <a:r>
              <a:rPr lang="en-US" dirty="0"/>
              <a:t>;</a:t>
            </a:r>
          </a:p>
          <a:p>
            <a:r>
              <a:rPr lang="en-US" dirty="0"/>
              <a:t>	public string name;</a:t>
            </a:r>
          </a:p>
          <a:p>
            <a:r>
              <a:rPr lang="en-US" dirty="0"/>
              <a:t>	</a:t>
            </a:r>
          </a:p>
          <a:p>
            <a:r>
              <a:rPr lang="en-US" dirty="0"/>
              <a:t>	// private field</a:t>
            </a:r>
          </a:p>
          <a:p>
            <a:r>
              <a:rPr lang="en-US" dirty="0"/>
              <a:t>	// private int marks = 35;</a:t>
            </a:r>
          </a:p>
          <a:p>
            <a:endParaRPr lang="en-US" dirty="0"/>
          </a:p>
          <a:p>
            <a:r>
              <a:rPr lang="en-US" dirty="0"/>
              <a:t>}</a:t>
            </a:r>
          </a:p>
          <a:p>
            <a:endParaRPr lang="en-US" dirty="0"/>
          </a:p>
          <a:p>
            <a:r>
              <a:rPr lang="en-US" dirty="0"/>
              <a:t>// another public class</a:t>
            </a:r>
          </a:p>
          <a:p>
            <a:r>
              <a:rPr lang="en-US" dirty="0"/>
              <a:t>public class C2</a:t>
            </a:r>
          </a:p>
          <a:p>
            <a:r>
              <a:rPr lang="en-US" dirty="0"/>
              <a:t>{</a:t>
            </a:r>
          </a:p>
          <a:p>
            <a:r>
              <a:rPr lang="en-US" dirty="0"/>
              <a:t>	</a:t>
            </a:r>
          </a:p>
          <a:p>
            <a:r>
              <a:rPr lang="en-US" dirty="0"/>
              <a:t>// Main Method</a:t>
            </a:r>
          </a:p>
          <a:p>
            <a:r>
              <a:rPr lang="en-US" dirty="0"/>
              <a:t>public static void Main(string[] </a:t>
            </a:r>
            <a:r>
              <a:rPr lang="en-US" dirty="0" err="1"/>
              <a:t>args</a:t>
            </a:r>
            <a:r>
              <a:rPr lang="en-US" dirty="0"/>
              <a:t>)</a:t>
            </a:r>
          </a:p>
          <a:p>
            <a:r>
              <a:rPr lang="en-US" dirty="0"/>
              <a:t>{</a:t>
            </a:r>
          </a:p>
          <a:p>
            <a:r>
              <a:rPr lang="en-US" dirty="0"/>
              <a:t>	</a:t>
            </a:r>
          </a:p>
          <a:p>
            <a:r>
              <a:rPr lang="en-US" dirty="0"/>
              <a:t>	// Creating object of C1 class</a:t>
            </a:r>
          </a:p>
          <a:p>
            <a:r>
              <a:rPr lang="en-US" dirty="0"/>
              <a:t>	C1 obj = new C1();</a:t>
            </a:r>
          </a:p>
          <a:p>
            <a:r>
              <a:rPr lang="en-US" dirty="0"/>
              <a:t>	</a:t>
            </a:r>
          </a:p>
          <a:p>
            <a:r>
              <a:rPr lang="en-US" dirty="0"/>
              <a:t>	// setting values to public</a:t>
            </a:r>
          </a:p>
          <a:p>
            <a:r>
              <a:rPr lang="en-US" dirty="0"/>
              <a:t>	// data members of class C1</a:t>
            </a:r>
          </a:p>
          <a:p>
            <a:r>
              <a:rPr lang="en-US" dirty="0"/>
              <a:t>	</a:t>
            </a:r>
            <a:r>
              <a:rPr lang="en-US" dirty="0" err="1"/>
              <a:t>obj.rn</a:t>
            </a:r>
            <a:r>
              <a:rPr lang="en-US" dirty="0"/>
              <a:t> = 10000;</a:t>
            </a:r>
          </a:p>
          <a:p>
            <a:r>
              <a:rPr lang="en-US" dirty="0"/>
              <a:t>	obj.name = null;</a:t>
            </a:r>
          </a:p>
          <a:p>
            <a:r>
              <a:rPr lang="en-US" dirty="0"/>
              <a:t>	</a:t>
            </a:r>
          </a:p>
          <a:p>
            <a:r>
              <a:rPr lang="en-US" dirty="0"/>
              <a:t>	// setting values to private</a:t>
            </a:r>
          </a:p>
          <a:p>
            <a:r>
              <a:rPr lang="en-US" dirty="0"/>
              <a:t>	// data members of class C1</a:t>
            </a:r>
          </a:p>
          <a:p>
            <a:r>
              <a:rPr lang="en-US" dirty="0"/>
              <a:t>	// </a:t>
            </a:r>
            <a:r>
              <a:rPr lang="en-US" dirty="0" err="1"/>
              <a:t>obj.mark</a:t>
            </a:r>
            <a:r>
              <a:rPr lang="en-US" dirty="0"/>
              <a:t> = 0;</a:t>
            </a:r>
          </a:p>
          <a:p>
            <a:r>
              <a:rPr lang="en-US" dirty="0"/>
              <a:t>	</a:t>
            </a:r>
          </a:p>
          <a:p>
            <a:r>
              <a:rPr lang="en-US" dirty="0"/>
              <a:t>	// display result</a:t>
            </a:r>
          </a:p>
          <a:p>
            <a:r>
              <a:rPr lang="en-US" dirty="0"/>
              <a:t>	</a:t>
            </a:r>
            <a:r>
              <a:rPr lang="en-US" dirty="0" err="1"/>
              <a:t>Console.WriteLine</a:t>
            </a:r>
            <a:r>
              <a:rPr lang="en-US" dirty="0"/>
              <a:t>("Name: {0} \</a:t>
            </a:r>
            <a:r>
              <a:rPr lang="en-US" dirty="0" err="1"/>
              <a:t>nRoll</a:t>
            </a:r>
            <a:r>
              <a:rPr lang="en-US" dirty="0"/>
              <a:t> No: {1}", obj.name, </a:t>
            </a:r>
            <a:r>
              <a:rPr lang="en-US" dirty="0" err="1"/>
              <a:t>obj.rn</a:t>
            </a:r>
            <a:r>
              <a:rPr lang="en-US" dirty="0"/>
              <a:t>);</a:t>
            </a:r>
          </a:p>
          <a:p>
            <a:r>
              <a:rPr lang="en-US" dirty="0"/>
              <a:t>	</a:t>
            </a:r>
          </a:p>
          <a:p>
            <a:r>
              <a:rPr lang="en-US" dirty="0"/>
              <a:t>}</a:t>
            </a:r>
          </a:p>
          <a:p>
            <a:r>
              <a:rPr lang="en-US" dirty="0"/>
              <a:t>}</a:t>
            </a:r>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Name: Roll No: 10000</a:t>
            </a:r>
          </a:p>
          <a:p>
            <a:endParaRPr lang="en-US" dirty="0"/>
          </a:p>
          <a:p>
            <a:r>
              <a:rPr lang="en-US" sz="1200" b="1" i="0" kern="1200" dirty="0">
                <a:solidFill>
                  <a:schemeClr val="tx1"/>
                </a:solidFill>
                <a:effectLst/>
                <a:latin typeface="+mn-lt"/>
                <a:ea typeface="+mn-ea"/>
                <a:cs typeface="+mn-cs"/>
              </a:rPr>
              <a:t>Explanation:</a:t>
            </a:r>
            <a:r>
              <a:rPr lang="en-US" sz="1200" b="0" i="0" kern="1200" dirty="0">
                <a:solidFill>
                  <a:schemeClr val="tx1"/>
                </a:solidFill>
                <a:effectLst/>
                <a:latin typeface="+mn-lt"/>
                <a:ea typeface="+mn-ea"/>
                <a:cs typeface="+mn-cs"/>
              </a:rPr>
              <a:t> In above you can see that public members of class C1 can be accessed by class C2 and using the object “obj” of C1 it can provide the values to the members like Name is given value null but we don’t want this to be null. C2 cannot provide the value to the member “marks” because it is private in C1. To test the private member access remove the comments and try to run and you can see the compiler will give an error. The Programming languages which do not have properties, use getter and setter methods to provide such access mechanism.</a:t>
            </a:r>
            <a:endParaRPr lang="en-US" dirty="0"/>
          </a:p>
          <a:p>
            <a:endParaRPr lang="en-US" dirty="0"/>
          </a:p>
          <a:p>
            <a:endParaRPr lang="en-US" dirty="0"/>
          </a:p>
          <a:p>
            <a:endParaRPr lang="en-US" dirty="0"/>
          </a:p>
          <a:p>
            <a:pPr fontAlgn="base"/>
            <a:r>
              <a:rPr lang="en-US" sz="1200" b="0" i="0" kern="1200" dirty="0">
                <a:solidFill>
                  <a:schemeClr val="tx1"/>
                </a:solidFill>
                <a:effectLst/>
                <a:latin typeface="+mn-lt"/>
                <a:ea typeface="+mn-ea"/>
                <a:cs typeface="+mn-cs"/>
              </a:rPr>
              <a:t>Using Properties</a:t>
            </a:r>
          </a:p>
          <a:p>
            <a:pPr fontAlgn="base"/>
            <a:r>
              <a:rPr lang="en-US" sz="1200" b="0" i="0" kern="1200" dirty="0">
                <a:solidFill>
                  <a:schemeClr val="tx1"/>
                </a:solidFill>
                <a:effectLst/>
                <a:latin typeface="+mn-lt"/>
                <a:ea typeface="+mn-ea"/>
                <a:cs typeface="+mn-cs"/>
              </a:rPr>
              <a:t>Properties are the special type of class members that provides a flexible mechanism to read, write, or compute the value of a private field. Properties can be used as if they are public data members, but they are actually special methods called </a:t>
            </a:r>
            <a:r>
              <a:rPr lang="en-US" sz="1200" b="1" i="1" kern="1200" dirty="0">
                <a:solidFill>
                  <a:schemeClr val="tx1"/>
                </a:solidFill>
                <a:effectLst/>
                <a:latin typeface="+mn-lt"/>
                <a:ea typeface="+mn-ea"/>
                <a:cs typeface="+mn-cs"/>
              </a:rPr>
              <a:t>accessors</a:t>
            </a:r>
            <a:r>
              <a:rPr lang="en-US" sz="1200" b="0" i="0" kern="1200" dirty="0">
                <a:solidFill>
                  <a:schemeClr val="tx1"/>
                </a:solidFill>
                <a:effectLst/>
                <a:latin typeface="+mn-lt"/>
                <a:ea typeface="+mn-ea"/>
                <a:cs typeface="+mn-cs"/>
              </a:rPr>
              <a:t>. This enables data to be accessed easily and helps to promote the flexibility and safety of methods. Encapsulation and hiding of information can also be achieved using properties. It uses pre-defined methods which are “get” and “set” methods which help to access and modify the properties.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Accessors: </a:t>
            </a:r>
            <a:r>
              <a:rPr lang="en-US" sz="1200" b="0" i="0" kern="1200" dirty="0">
                <a:solidFill>
                  <a:schemeClr val="tx1"/>
                </a:solidFill>
                <a:effectLst/>
                <a:latin typeface="+mn-lt"/>
                <a:ea typeface="+mn-ea"/>
                <a:cs typeface="+mn-cs"/>
              </a:rPr>
              <a:t>The block of “set” and “get” is known as “Accessors”. It is very essential to restrict the accessibility of property. There are two type of accessors i.e. </a:t>
            </a:r>
            <a:r>
              <a:rPr lang="en-US" sz="1200" b="1" i="0" kern="1200" dirty="0">
                <a:solidFill>
                  <a:schemeClr val="tx1"/>
                </a:solidFill>
                <a:effectLst/>
                <a:latin typeface="+mn-lt"/>
                <a:ea typeface="+mn-ea"/>
                <a:cs typeface="+mn-cs"/>
              </a:rPr>
              <a:t>get accessors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set accessors</a:t>
            </a:r>
            <a:r>
              <a:rPr lang="en-US" sz="1200" b="0" i="0" kern="1200" dirty="0">
                <a:solidFill>
                  <a:schemeClr val="tx1"/>
                </a:solidFill>
                <a:effectLst/>
                <a:latin typeface="+mn-lt"/>
                <a:ea typeface="+mn-ea"/>
                <a:cs typeface="+mn-cs"/>
              </a:rPr>
              <a:t>. There are different types of properties based on the “get” and “set” accessors: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Read and Write Properties:</a:t>
            </a:r>
            <a:r>
              <a:rPr lang="en-US" sz="1200" b="0" i="0" kern="1200" dirty="0">
                <a:solidFill>
                  <a:schemeClr val="tx1"/>
                </a:solidFill>
                <a:effectLst/>
                <a:latin typeface="+mn-lt"/>
                <a:ea typeface="+mn-ea"/>
                <a:cs typeface="+mn-cs"/>
              </a:rPr>
              <a:t> When property contains both get and set methods.</a:t>
            </a:r>
          </a:p>
          <a:p>
            <a:pPr fontAlgn="base"/>
            <a:r>
              <a:rPr lang="en-US" sz="1200" b="1" i="0" kern="1200" dirty="0">
                <a:solidFill>
                  <a:schemeClr val="tx1"/>
                </a:solidFill>
                <a:effectLst/>
                <a:latin typeface="+mn-lt"/>
                <a:ea typeface="+mn-ea"/>
                <a:cs typeface="+mn-cs"/>
              </a:rPr>
              <a:t>Read-Only Properties:</a:t>
            </a:r>
            <a:r>
              <a:rPr lang="en-US" sz="1200" b="0" i="0" kern="1200" dirty="0">
                <a:solidFill>
                  <a:schemeClr val="tx1"/>
                </a:solidFill>
                <a:effectLst/>
                <a:latin typeface="+mn-lt"/>
                <a:ea typeface="+mn-ea"/>
                <a:cs typeface="+mn-cs"/>
              </a:rPr>
              <a:t> When property contains only get method.</a:t>
            </a:r>
          </a:p>
          <a:p>
            <a:pPr fontAlgn="base"/>
            <a:r>
              <a:rPr lang="en-US" sz="1200" b="1" i="0" kern="1200" dirty="0">
                <a:solidFill>
                  <a:schemeClr val="tx1"/>
                </a:solidFill>
                <a:effectLst/>
                <a:latin typeface="+mn-lt"/>
                <a:ea typeface="+mn-ea"/>
                <a:cs typeface="+mn-cs"/>
              </a:rPr>
              <a:t>Write Only Properties:</a:t>
            </a:r>
            <a:r>
              <a:rPr lang="en-US" sz="1200" b="0" i="0" kern="1200" dirty="0">
                <a:solidFill>
                  <a:schemeClr val="tx1"/>
                </a:solidFill>
                <a:effectLst/>
                <a:latin typeface="+mn-lt"/>
                <a:ea typeface="+mn-ea"/>
                <a:cs typeface="+mn-cs"/>
              </a:rPr>
              <a:t> When property contains only set method.</a:t>
            </a:r>
          </a:p>
          <a:p>
            <a:pPr fontAlgn="base"/>
            <a:r>
              <a:rPr lang="en-US" sz="1200" b="1" i="0" kern="1200" dirty="0">
                <a:solidFill>
                  <a:schemeClr val="tx1"/>
                </a:solidFill>
                <a:effectLst/>
                <a:latin typeface="+mn-lt"/>
                <a:ea typeface="+mn-ea"/>
                <a:cs typeface="+mn-cs"/>
              </a:rPr>
              <a:t>Auto Implemented Properties:</a:t>
            </a:r>
            <a:r>
              <a:rPr lang="en-US" sz="1200" b="0" i="0" kern="1200" dirty="0">
                <a:solidFill>
                  <a:schemeClr val="tx1"/>
                </a:solidFill>
                <a:effectLst/>
                <a:latin typeface="+mn-lt"/>
                <a:ea typeface="+mn-ea"/>
                <a:cs typeface="+mn-cs"/>
              </a:rPr>
              <a:t> When there is no additional logic in the property accessors and it introduce in C# 3.0.</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34</a:t>
            </a:fld>
            <a:endParaRPr lang="en-US"/>
          </a:p>
        </p:txBody>
      </p:sp>
    </p:spTree>
    <p:extLst>
      <p:ext uri="{BB962C8B-B14F-4D97-AF65-F5344CB8AC3E}">
        <p14:creationId xmlns:p14="http://schemas.microsoft.com/office/powerpoint/2010/main" val="1166041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Accessors: </a:t>
            </a:r>
            <a:r>
              <a:rPr lang="en-US" sz="1200" b="0" i="0" kern="1200" dirty="0">
                <a:solidFill>
                  <a:schemeClr val="tx1"/>
                </a:solidFill>
                <a:effectLst/>
                <a:latin typeface="+mn-lt"/>
                <a:ea typeface="+mn-ea"/>
                <a:cs typeface="+mn-cs"/>
              </a:rPr>
              <a:t>The block of “set” and “get” is known as “Accessors”. It is very essential to restrict the accessibility of property. There are two type of accessors i.e. </a:t>
            </a:r>
            <a:r>
              <a:rPr lang="en-US" sz="1200" b="1" i="0" kern="1200" dirty="0">
                <a:solidFill>
                  <a:schemeClr val="tx1"/>
                </a:solidFill>
                <a:effectLst/>
                <a:latin typeface="+mn-lt"/>
                <a:ea typeface="+mn-ea"/>
                <a:cs typeface="+mn-cs"/>
              </a:rPr>
              <a:t>get accessors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set accessors</a:t>
            </a:r>
            <a:r>
              <a:rPr lang="en-US" sz="1200" b="0" i="0" kern="1200" dirty="0">
                <a:solidFill>
                  <a:schemeClr val="tx1"/>
                </a:solidFill>
                <a:effectLst/>
                <a:latin typeface="+mn-lt"/>
                <a:ea typeface="+mn-ea"/>
                <a:cs typeface="+mn-cs"/>
              </a:rPr>
              <a:t>. There are different types of properties based on the “get” and “set” accessors: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Read and Write Properties:</a:t>
            </a:r>
            <a:r>
              <a:rPr lang="en-US" sz="1200" b="0" i="0" kern="1200" dirty="0">
                <a:solidFill>
                  <a:schemeClr val="tx1"/>
                </a:solidFill>
                <a:effectLst/>
                <a:latin typeface="+mn-lt"/>
                <a:ea typeface="+mn-ea"/>
                <a:cs typeface="+mn-cs"/>
              </a:rPr>
              <a:t> When property contains both get and set methods.</a:t>
            </a:r>
          </a:p>
          <a:p>
            <a:pPr fontAlgn="base"/>
            <a:r>
              <a:rPr lang="en-US" sz="1200" b="1" i="0" kern="1200" dirty="0">
                <a:solidFill>
                  <a:schemeClr val="tx1"/>
                </a:solidFill>
                <a:effectLst/>
                <a:latin typeface="+mn-lt"/>
                <a:ea typeface="+mn-ea"/>
                <a:cs typeface="+mn-cs"/>
              </a:rPr>
              <a:t>Read-Only Properties:</a:t>
            </a:r>
            <a:r>
              <a:rPr lang="en-US" sz="1200" b="0" i="0" kern="1200" dirty="0">
                <a:solidFill>
                  <a:schemeClr val="tx1"/>
                </a:solidFill>
                <a:effectLst/>
                <a:latin typeface="+mn-lt"/>
                <a:ea typeface="+mn-ea"/>
                <a:cs typeface="+mn-cs"/>
              </a:rPr>
              <a:t> When property contains only get method.</a:t>
            </a:r>
          </a:p>
          <a:p>
            <a:pPr fontAlgn="base"/>
            <a:r>
              <a:rPr lang="en-US" sz="1200" b="1" i="0" kern="1200" dirty="0">
                <a:solidFill>
                  <a:schemeClr val="tx1"/>
                </a:solidFill>
                <a:effectLst/>
                <a:latin typeface="+mn-lt"/>
                <a:ea typeface="+mn-ea"/>
                <a:cs typeface="+mn-cs"/>
              </a:rPr>
              <a:t>Write Only Properties:</a:t>
            </a:r>
            <a:r>
              <a:rPr lang="en-US" sz="1200" b="0" i="0" kern="1200" dirty="0">
                <a:solidFill>
                  <a:schemeClr val="tx1"/>
                </a:solidFill>
                <a:effectLst/>
                <a:latin typeface="+mn-lt"/>
                <a:ea typeface="+mn-ea"/>
                <a:cs typeface="+mn-cs"/>
              </a:rPr>
              <a:t> When property contains only set method.</a:t>
            </a:r>
          </a:p>
          <a:p>
            <a:pPr fontAlgn="base"/>
            <a:r>
              <a:rPr lang="en-US" sz="1200" b="1" i="0" kern="1200" dirty="0">
                <a:solidFill>
                  <a:schemeClr val="tx1"/>
                </a:solidFill>
                <a:effectLst/>
                <a:latin typeface="+mn-lt"/>
                <a:ea typeface="+mn-ea"/>
                <a:cs typeface="+mn-cs"/>
              </a:rPr>
              <a:t>Auto Implemented Properties:</a:t>
            </a:r>
            <a:r>
              <a:rPr lang="en-US" sz="1200" b="0" i="0" kern="1200" dirty="0">
                <a:solidFill>
                  <a:schemeClr val="tx1"/>
                </a:solidFill>
                <a:effectLst/>
                <a:latin typeface="+mn-lt"/>
                <a:ea typeface="+mn-ea"/>
                <a:cs typeface="+mn-cs"/>
              </a:rPr>
              <a:t> When there is no additional logic in the property accessors and it introduce in C# 3.0.</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The syntax for Defining Properties: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&lt;</a:t>
            </a:r>
            <a:r>
              <a:rPr lang="en-US" dirty="0" err="1"/>
              <a:t>access_modifier</a:t>
            </a:r>
            <a:r>
              <a:rPr lang="en-US" dirty="0"/>
              <a:t>&gt; &lt;</a:t>
            </a:r>
            <a:r>
              <a:rPr lang="en-US" dirty="0" err="1"/>
              <a:t>return_type</a:t>
            </a:r>
            <a:r>
              <a:rPr lang="en-US" dirty="0"/>
              <a:t>&gt; &lt;</a:t>
            </a:r>
            <a:r>
              <a:rPr lang="en-US" dirty="0" err="1"/>
              <a:t>property_name</a:t>
            </a:r>
            <a:r>
              <a:rPr lang="en-US" dirty="0"/>
              <a:t>&gt; { get { // body } set { // body }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Where, &lt;</a:t>
            </a:r>
            <a:r>
              <a:rPr lang="en-US" sz="1200" b="0" i="0" kern="1200" dirty="0" err="1">
                <a:solidFill>
                  <a:schemeClr val="tx1"/>
                </a:solidFill>
                <a:effectLst/>
                <a:latin typeface="+mn-lt"/>
                <a:ea typeface="+mn-ea"/>
                <a:cs typeface="+mn-cs"/>
              </a:rPr>
              <a:t>access_modifier</a:t>
            </a:r>
            <a:r>
              <a:rPr lang="en-US" sz="1200" b="0" i="0" kern="1200" dirty="0">
                <a:solidFill>
                  <a:schemeClr val="tx1"/>
                </a:solidFill>
                <a:effectLst/>
                <a:latin typeface="+mn-lt"/>
                <a:ea typeface="+mn-ea"/>
                <a:cs typeface="+mn-cs"/>
              </a:rPr>
              <a:t>&gt; can be public, private, protected or internal. &lt;</a:t>
            </a:r>
            <a:r>
              <a:rPr lang="en-US" sz="1200" b="0" i="0" kern="1200" dirty="0" err="1">
                <a:solidFill>
                  <a:schemeClr val="tx1"/>
                </a:solidFill>
                <a:effectLst/>
                <a:latin typeface="+mn-lt"/>
                <a:ea typeface="+mn-ea"/>
                <a:cs typeface="+mn-cs"/>
              </a:rPr>
              <a:t>return_type</a:t>
            </a:r>
            <a:r>
              <a:rPr lang="en-US" sz="1200" b="0" i="0" kern="1200" dirty="0">
                <a:solidFill>
                  <a:schemeClr val="tx1"/>
                </a:solidFill>
                <a:effectLst/>
                <a:latin typeface="+mn-lt"/>
                <a:ea typeface="+mn-ea"/>
                <a:cs typeface="+mn-cs"/>
              </a:rPr>
              <a:t>&gt; can be any valid C# type. &lt;</a:t>
            </a:r>
            <a:r>
              <a:rPr lang="en-US" sz="1200" b="0" i="0" kern="1200" dirty="0" err="1">
                <a:solidFill>
                  <a:schemeClr val="tx1"/>
                </a:solidFill>
                <a:effectLst/>
                <a:latin typeface="+mn-lt"/>
                <a:ea typeface="+mn-ea"/>
                <a:cs typeface="+mn-cs"/>
              </a:rPr>
              <a:t>property_name</a:t>
            </a:r>
            <a:r>
              <a:rPr lang="en-US" sz="1200" b="0" i="0" kern="1200" dirty="0">
                <a:solidFill>
                  <a:schemeClr val="tx1"/>
                </a:solidFill>
                <a:effectLst/>
                <a:latin typeface="+mn-lt"/>
                <a:ea typeface="+mn-ea"/>
                <a:cs typeface="+mn-cs"/>
              </a:rPr>
              <a:t>&gt; can be user-defined. Properties can be different access modifiers like public, private, protected, internal. Access modifiers define how users of the class can access the property. The get and set accessors for the same property may have different access modifiers. A property may be declared as a </a:t>
            </a:r>
            <a:r>
              <a:rPr lang="en-US" sz="1200" b="1" i="0" kern="1200" dirty="0">
                <a:solidFill>
                  <a:schemeClr val="tx1"/>
                </a:solidFill>
                <a:effectLst/>
                <a:latin typeface="+mn-lt"/>
                <a:ea typeface="+mn-ea"/>
                <a:cs typeface="+mn-cs"/>
              </a:rPr>
              <a:t>static property</a:t>
            </a:r>
            <a:r>
              <a:rPr lang="en-US" sz="1200" b="0" i="0" kern="1200" dirty="0">
                <a:solidFill>
                  <a:schemeClr val="tx1"/>
                </a:solidFill>
                <a:effectLst/>
                <a:latin typeface="+mn-lt"/>
                <a:ea typeface="+mn-ea"/>
                <a:cs typeface="+mn-cs"/>
              </a:rPr>
              <a:t> by using the static keyword or may be marked as a </a:t>
            </a:r>
            <a:r>
              <a:rPr lang="en-US" sz="1200" b="1" i="0" kern="1200" dirty="0">
                <a:solidFill>
                  <a:schemeClr val="tx1"/>
                </a:solidFill>
                <a:effectLst/>
                <a:latin typeface="+mn-lt"/>
                <a:ea typeface="+mn-ea"/>
                <a:cs typeface="+mn-cs"/>
              </a:rPr>
              <a:t>virtual property</a:t>
            </a:r>
            <a:r>
              <a:rPr lang="en-US" sz="1200" b="0" i="0" kern="1200" dirty="0">
                <a:solidFill>
                  <a:schemeClr val="tx1"/>
                </a:solidFill>
                <a:effectLst/>
                <a:latin typeface="+mn-lt"/>
                <a:ea typeface="+mn-ea"/>
                <a:cs typeface="+mn-cs"/>
              </a:rPr>
              <a:t> by using the virtual keyword.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Get Accessor:</a:t>
            </a:r>
            <a:r>
              <a:rPr lang="en-US" sz="1200" b="0" i="0" kern="1200" dirty="0">
                <a:solidFill>
                  <a:schemeClr val="tx1"/>
                </a:solidFill>
                <a:effectLst/>
                <a:latin typeface="+mn-lt"/>
                <a:ea typeface="+mn-ea"/>
                <a:cs typeface="+mn-cs"/>
              </a:rPr>
              <a:t> It specifies that the value of a field can access publicly. It returns a single value and it specifies the</a:t>
            </a:r>
            <a:r>
              <a:rPr lang="en-US" sz="1200" b="0" i="1" kern="1200" dirty="0">
                <a:solidFill>
                  <a:schemeClr val="tx1"/>
                </a:solidFill>
                <a:effectLst/>
                <a:latin typeface="+mn-lt"/>
                <a:ea typeface="+mn-ea"/>
                <a:cs typeface="+mn-cs"/>
              </a:rPr>
              <a:t> read-only property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class Geeks { </a:t>
            </a:r>
          </a:p>
          <a:p>
            <a:r>
              <a:rPr lang="en-US" dirty="0"/>
              <a:t>// Declare </a:t>
            </a:r>
            <a:r>
              <a:rPr lang="en-US" dirty="0" err="1"/>
              <a:t>roll_no</a:t>
            </a:r>
            <a:r>
              <a:rPr lang="en-US" dirty="0"/>
              <a:t> field </a:t>
            </a:r>
          </a:p>
          <a:p>
            <a:r>
              <a:rPr lang="en-US" dirty="0"/>
              <a:t>private int </a:t>
            </a:r>
            <a:r>
              <a:rPr lang="en-US" dirty="0" err="1"/>
              <a:t>roll_no</a:t>
            </a:r>
            <a:r>
              <a:rPr lang="en-US" dirty="0"/>
              <a:t>; </a:t>
            </a:r>
          </a:p>
          <a:p>
            <a:r>
              <a:rPr lang="en-US" dirty="0"/>
              <a:t>// Declare </a:t>
            </a:r>
            <a:r>
              <a:rPr lang="en-US" dirty="0" err="1"/>
              <a:t>roll_no</a:t>
            </a:r>
            <a:r>
              <a:rPr lang="en-US" dirty="0"/>
              <a:t> property </a:t>
            </a:r>
          </a:p>
          <a:p>
            <a:r>
              <a:rPr lang="en-US" dirty="0"/>
              <a:t>public int </a:t>
            </a:r>
            <a:r>
              <a:rPr lang="en-US" dirty="0" err="1"/>
              <a:t>Roll_no</a:t>
            </a:r>
            <a:r>
              <a:rPr lang="en-US" dirty="0"/>
              <a:t> { </a:t>
            </a:r>
          </a:p>
          <a:p>
            <a:r>
              <a:rPr lang="en-US" dirty="0"/>
              <a:t>get {</a:t>
            </a:r>
          </a:p>
          <a:p>
            <a:r>
              <a:rPr lang="en-US" dirty="0"/>
              <a:t> return </a:t>
            </a:r>
            <a:r>
              <a:rPr lang="en-US" dirty="0" err="1"/>
              <a:t>roll_no</a:t>
            </a:r>
            <a:r>
              <a:rPr lang="en-US" dirty="0"/>
              <a:t>; </a:t>
            </a:r>
          </a:p>
          <a:p>
            <a:r>
              <a:rPr lang="en-US" dirty="0"/>
              <a:t>} </a:t>
            </a:r>
          </a:p>
          <a:p>
            <a:r>
              <a:rPr lang="en-US" dirty="0"/>
              <a:t>}</a:t>
            </a:r>
          </a:p>
          <a:p>
            <a:r>
              <a:rPr lang="en-US" dirty="0"/>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 Accessor: </a:t>
            </a:r>
            <a:r>
              <a:rPr lang="en-US" sz="1200" b="0" i="0" kern="1200" dirty="0">
                <a:solidFill>
                  <a:schemeClr val="tx1"/>
                </a:solidFill>
                <a:effectLst/>
                <a:latin typeface="+mn-lt"/>
                <a:ea typeface="+mn-ea"/>
                <a:cs typeface="+mn-cs"/>
              </a:rPr>
              <a:t>It will specify the assignment of a value to a private field in a property. It returns a single value and it specifies the</a:t>
            </a:r>
            <a:r>
              <a:rPr lang="en-US" sz="1200" b="0" i="1" kern="1200" dirty="0">
                <a:solidFill>
                  <a:schemeClr val="tx1"/>
                </a:solidFill>
                <a:effectLst/>
                <a:latin typeface="+mn-lt"/>
                <a:ea typeface="+mn-ea"/>
                <a:cs typeface="+mn-cs"/>
              </a:rPr>
              <a:t> write-only property</a:t>
            </a:r>
            <a:r>
              <a:rPr lang="en-US" sz="1200" b="0" i="0" kern="1200" dirty="0">
                <a:solidFill>
                  <a:schemeClr val="tx1"/>
                </a:solidFill>
                <a:effectLst/>
                <a:latin typeface="+mn-lt"/>
                <a:ea typeface="+mn-ea"/>
                <a:cs typeface="+mn-cs"/>
              </a:rPr>
              <a:t>. </a:t>
            </a:r>
            <a:br>
              <a:rPr lang="en-US" dirty="0"/>
            </a:br>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dirty="0"/>
              <a:t>class Geeks { </a:t>
            </a:r>
          </a:p>
          <a:p>
            <a:r>
              <a:rPr lang="en-US" dirty="0"/>
              <a:t>// Declare </a:t>
            </a:r>
            <a:r>
              <a:rPr lang="en-US" dirty="0" err="1"/>
              <a:t>roll_no</a:t>
            </a:r>
            <a:r>
              <a:rPr lang="en-US" dirty="0"/>
              <a:t> field </a:t>
            </a:r>
          </a:p>
          <a:p>
            <a:r>
              <a:rPr lang="en-US" dirty="0"/>
              <a:t>private int </a:t>
            </a:r>
            <a:r>
              <a:rPr lang="en-US" dirty="0" err="1"/>
              <a:t>roll_no</a:t>
            </a:r>
            <a:r>
              <a:rPr lang="en-US" dirty="0"/>
              <a:t>; </a:t>
            </a:r>
          </a:p>
          <a:p>
            <a:r>
              <a:rPr lang="en-US" dirty="0"/>
              <a:t>// Declare </a:t>
            </a:r>
            <a:r>
              <a:rPr lang="en-US" dirty="0" err="1"/>
              <a:t>roll_no</a:t>
            </a:r>
            <a:r>
              <a:rPr lang="en-US" dirty="0"/>
              <a:t> property </a:t>
            </a:r>
          </a:p>
          <a:p>
            <a:r>
              <a:rPr lang="en-US" dirty="0"/>
              <a:t>public int </a:t>
            </a:r>
            <a:r>
              <a:rPr lang="en-US" dirty="0" err="1"/>
              <a:t>Roll_no</a:t>
            </a:r>
            <a:r>
              <a:rPr lang="en-US" dirty="0"/>
              <a:t> { </a:t>
            </a:r>
          </a:p>
          <a:p>
            <a:r>
              <a:rPr lang="en-US" dirty="0"/>
              <a:t>get { </a:t>
            </a:r>
          </a:p>
          <a:p>
            <a:r>
              <a:rPr lang="en-US" dirty="0"/>
              <a:t>return </a:t>
            </a:r>
            <a:r>
              <a:rPr lang="en-US" dirty="0" err="1"/>
              <a:t>roll_no</a:t>
            </a:r>
            <a:r>
              <a:rPr lang="en-US" dirty="0"/>
              <a:t>; </a:t>
            </a:r>
          </a:p>
          <a:p>
            <a:r>
              <a:rPr lang="en-US" dirty="0"/>
              <a:t>} </a:t>
            </a:r>
          </a:p>
          <a:p>
            <a:r>
              <a:rPr lang="en-US" dirty="0"/>
              <a:t>set { </a:t>
            </a:r>
            <a:r>
              <a:rPr lang="en-US" dirty="0" err="1"/>
              <a:t>roll_no</a:t>
            </a:r>
            <a:r>
              <a:rPr lang="en-US" dirty="0"/>
              <a:t> = value; }</a:t>
            </a:r>
          </a:p>
          <a:p>
            <a:r>
              <a:rPr lang="en-US" dirty="0"/>
              <a:t> } </a:t>
            </a:r>
          </a:p>
          <a:p>
            <a:r>
              <a:rPr lang="en-US" dirty="0"/>
              <a:t>}</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Accessor Accessibility</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we can’t use accessor modifiers on an interface or an explicit interface member implementation.</a:t>
            </a:r>
          </a:p>
          <a:p>
            <a:pPr fontAlgn="base"/>
            <a:r>
              <a:rPr lang="en-US" sz="1200" b="0" i="0" kern="1200" dirty="0">
                <a:solidFill>
                  <a:schemeClr val="tx1"/>
                </a:solidFill>
                <a:effectLst/>
                <a:latin typeface="+mn-lt"/>
                <a:ea typeface="+mn-ea"/>
                <a:cs typeface="+mn-cs"/>
              </a:rPr>
              <a:t>we can use accessor modifiers only if the property has both set and get accessors.</a:t>
            </a:r>
          </a:p>
          <a:p>
            <a:pPr fontAlgn="base"/>
            <a:r>
              <a:rPr lang="en-US" sz="1200" b="0" i="0" kern="1200" dirty="0">
                <a:solidFill>
                  <a:schemeClr val="tx1"/>
                </a:solidFill>
                <a:effectLst/>
                <a:latin typeface="+mn-lt"/>
                <a:ea typeface="+mn-ea"/>
                <a:cs typeface="+mn-cs"/>
              </a:rPr>
              <a:t>If the property is an override modifier, the accessor modifier must match the accessor of the overridden accessor.</a:t>
            </a:r>
          </a:p>
          <a:p>
            <a:pPr fontAlgn="base"/>
            <a:r>
              <a:rPr lang="en-US" sz="1200" b="0" i="0" kern="1200" dirty="0">
                <a:solidFill>
                  <a:schemeClr val="tx1"/>
                </a:solidFill>
                <a:effectLst/>
                <a:latin typeface="+mn-lt"/>
                <a:ea typeface="+mn-ea"/>
                <a:cs typeface="+mn-cs"/>
              </a:rPr>
              <a:t>The accessibility level on the accessor must be more restrictive than the accessibility level on the property.</a:t>
            </a:r>
          </a:p>
          <a:p>
            <a:pPr fontAlgn="base"/>
            <a:r>
              <a:rPr lang="en-US" sz="1200" b="0" i="0" kern="1200" dirty="0">
                <a:solidFill>
                  <a:schemeClr val="tx1"/>
                </a:solidFill>
                <a:effectLst/>
                <a:latin typeface="+mn-lt"/>
                <a:ea typeface="+mn-ea"/>
                <a:cs typeface="+mn-cs"/>
              </a:rPr>
              <a:t>Below are the programs to demonstrate different types of properties:</a:t>
            </a:r>
          </a:p>
          <a:p>
            <a:pPr fontAlgn="base"/>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Program 1:</a:t>
            </a:r>
            <a:r>
              <a:rPr lang="en-US" sz="1200" b="0" i="0" kern="1200" dirty="0">
                <a:solidFill>
                  <a:schemeClr val="tx1"/>
                </a:solidFill>
                <a:effectLst/>
                <a:latin typeface="+mn-lt"/>
                <a:ea typeface="+mn-ea"/>
                <a:cs typeface="+mn-cs"/>
              </a:rPr>
              <a:t> To demonstrate the Read-Only property using “get” accessor.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read-only property</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public class Student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Declare counter field as </a:t>
            </a:r>
            <a:r>
              <a:rPr lang="en-US" sz="1200" b="0" i="0" kern="1200" dirty="0" err="1">
                <a:solidFill>
                  <a:schemeClr val="tx1"/>
                </a:solidFill>
                <a:effectLst/>
                <a:latin typeface="+mn-lt"/>
                <a:ea typeface="+mn-ea"/>
                <a:cs typeface="+mn-cs"/>
              </a:rPr>
              <a:t>cnt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private static int </a:t>
            </a:r>
            <a:r>
              <a:rPr lang="en-US" sz="1200" b="0" i="0" kern="1200" dirty="0" err="1">
                <a:solidFill>
                  <a:schemeClr val="tx1"/>
                </a:solidFill>
                <a:effectLst/>
                <a:latin typeface="+mn-lt"/>
                <a:ea typeface="+mn-ea"/>
                <a:cs typeface="+mn-cs"/>
              </a:rPr>
              <a:t>cnt</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to define constructor</a:t>
            </a:r>
          </a:p>
          <a:p>
            <a:pPr fontAlgn="base"/>
            <a:r>
              <a:rPr lang="en-US" sz="1200" b="0" i="0" kern="1200" dirty="0">
                <a:solidFill>
                  <a:schemeClr val="tx1"/>
                </a:solidFill>
                <a:effectLst/>
                <a:latin typeface="+mn-lt"/>
                <a:ea typeface="+mn-ea"/>
                <a:cs typeface="+mn-cs"/>
              </a:rPr>
              <a:t>	public Student()</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increment the counter</a:t>
            </a:r>
          </a:p>
          <a:p>
            <a:pPr fontAlgn="base"/>
            <a:r>
              <a:rPr lang="en-US" sz="1200" b="0" i="0" kern="1200" dirty="0">
                <a:solidFill>
                  <a:schemeClr val="tx1"/>
                </a:solidFill>
                <a:effectLst/>
                <a:latin typeface="+mn-lt"/>
                <a:ea typeface="+mn-ea"/>
                <a:cs typeface="+mn-cs"/>
              </a:rPr>
              <a:t>		// using constructor</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cnt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Declare counter property</a:t>
            </a:r>
          </a:p>
          <a:p>
            <a:pPr fontAlgn="base"/>
            <a:r>
              <a:rPr lang="en-US" sz="1200" b="0" i="0" kern="1200" dirty="0">
                <a:solidFill>
                  <a:schemeClr val="tx1"/>
                </a:solidFill>
                <a:effectLst/>
                <a:latin typeface="+mn-lt"/>
                <a:ea typeface="+mn-ea"/>
                <a:cs typeface="+mn-cs"/>
              </a:rPr>
              <a:t>	public static int Counter</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read-only property</a:t>
            </a:r>
          </a:p>
          <a:p>
            <a:pPr fontAlgn="base"/>
            <a:r>
              <a:rPr lang="en-US" sz="1200" b="0" i="0" kern="1200" dirty="0">
                <a:solidFill>
                  <a:schemeClr val="tx1"/>
                </a:solidFill>
                <a:effectLst/>
                <a:latin typeface="+mn-lt"/>
                <a:ea typeface="+mn-ea"/>
                <a:cs typeface="+mn-cs"/>
              </a:rPr>
              <a:t>		get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cnt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StudentTest</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public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create three instances of</a:t>
            </a:r>
          </a:p>
          <a:p>
            <a:pPr fontAlgn="base"/>
            <a:r>
              <a:rPr lang="en-US" sz="1200" b="0" i="0" kern="1200" dirty="0">
                <a:solidFill>
                  <a:schemeClr val="tx1"/>
                </a:solidFill>
                <a:effectLst/>
                <a:latin typeface="+mn-lt"/>
                <a:ea typeface="+mn-ea"/>
                <a:cs typeface="+mn-cs"/>
              </a:rPr>
              <a:t>		// Student class it call constructor</a:t>
            </a:r>
          </a:p>
          <a:p>
            <a:pPr fontAlgn="base"/>
            <a:r>
              <a:rPr lang="en-US" sz="1200" b="0" i="0" kern="1200" dirty="0">
                <a:solidFill>
                  <a:schemeClr val="tx1"/>
                </a:solidFill>
                <a:effectLst/>
                <a:latin typeface="+mn-lt"/>
                <a:ea typeface="+mn-ea"/>
                <a:cs typeface="+mn-cs"/>
              </a:rPr>
              <a:t>		// three times which increase the counter</a:t>
            </a:r>
          </a:p>
          <a:p>
            <a:pPr fontAlgn="base"/>
            <a:r>
              <a:rPr lang="en-US" sz="1200" b="0" i="0" kern="1200" dirty="0">
                <a:solidFill>
                  <a:schemeClr val="tx1"/>
                </a:solidFill>
                <a:effectLst/>
                <a:latin typeface="+mn-lt"/>
                <a:ea typeface="+mn-ea"/>
                <a:cs typeface="+mn-cs"/>
              </a:rPr>
              <a:t>		Student s1 = new Student();</a:t>
            </a:r>
          </a:p>
          <a:p>
            <a:pPr fontAlgn="base"/>
            <a:r>
              <a:rPr lang="en-US" sz="1200" b="0" i="0" kern="1200" dirty="0">
                <a:solidFill>
                  <a:schemeClr val="tx1"/>
                </a:solidFill>
                <a:effectLst/>
                <a:latin typeface="+mn-lt"/>
                <a:ea typeface="+mn-ea"/>
                <a:cs typeface="+mn-cs"/>
              </a:rPr>
              <a:t>		Student s2 = new Student();</a:t>
            </a:r>
          </a:p>
          <a:p>
            <a:pPr fontAlgn="base"/>
            <a:r>
              <a:rPr lang="en-US" sz="1200" b="0" i="0" kern="1200" dirty="0">
                <a:solidFill>
                  <a:schemeClr val="tx1"/>
                </a:solidFill>
                <a:effectLst/>
                <a:latin typeface="+mn-lt"/>
                <a:ea typeface="+mn-ea"/>
                <a:cs typeface="+mn-cs"/>
              </a:rPr>
              <a:t>		Student s3 = new Student();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s1.Counter = 10;</a:t>
            </a:r>
          </a:p>
          <a:p>
            <a:pPr fontAlgn="base"/>
            <a:r>
              <a:rPr lang="en-US" sz="1200" b="0" i="0" kern="1200" dirty="0">
                <a:solidFill>
                  <a:schemeClr val="tx1"/>
                </a:solidFill>
                <a:effectLst/>
                <a:latin typeface="+mn-lt"/>
                <a:ea typeface="+mn-ea"/>
                <a:cs typeface="+mn-cs"/>
              </a:rPr>
              <a:t>		// Compile Time Error: Can't set value of</a:t>
            </a:r>
          </a:p>
          <a:p>
            <a:pPr fontAlgn="base"/>
            <a:r>
              <a:rPr lang="en-US" sz="1200" b="0" i="0" kern="1200" dirty="0">
                <a:solidFill>
                  <a:schemeClr val="tx1"/>
                </a:solidFill>
                <a:effectLst/>
                <a:latin typeface="+mn-lt"/>
                <a:ea typeface="+mn-ea"/>
                <a:cs typeface="+mn-cs"/>
              </a:rPr>
              <a:t>		// Counter because it is read only.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("Total No of Student: " + </a:t>
            </a:r>
            <a:r>
              <a:rPr lang="en-US" sz="1200" b="0" i="0" kern="1200" dirty="0" err="1">
                <a:solidFill>
                  <a:schemeClr val="tx1"/>
                </a:solidFill>
                <a:effectLst/>
                <a:latin typeface="+mn-lt"/>
                <a:ea typeface="+mn-ea"/>
                <a:cs typeface="+mn-cs"/>
              </a:rPr>
              <a:t>Student.Counter</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Program Give Warning</a:t>
            </a:r>
          </a:p>
          <a:p>
            <a:pPr fontAlgn="base"/>
            <a:r>
              <a:rPr lang="en-US" sz="1200" b="0" i="0" kern="1200" dirty="0">
                <a:solidFill>
                  <a:schemeClr val="tx1"/>
                </a:solidFill>
                <a:effectLst/>
                <a:latin typeface="+mn-lt"/>
                <a:ea typeface="+mn-ea"/>
                <a:cs typeface="+mn-cs"/>
              </a:rPr>
              <a:t>		// The variable `s1' is assigned but its value is never used</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Total No of Student: 3</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Program 2:</a:t>
            </a:r>
            <a:r>
              <a:rPr lang="en-US" sz="1200" b="0" i="0" kern="1200" dirty="0">
                <a:solidFill>
                  <a:schemeClr val="tx1"/>
                </a:solidFill>
                <a:effectLst/>
                <a:latin typeface="+mn-lt"/>
                <a:ea typeface="+mn-ea"/>
                <a:cs typeface="+mn-cs"/>
              </a:rPr>
              <a:t> To demonstrate the both read &amp; write property using “get” and “set” accessors.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a:t>
            </a:r>
          </a:p>
          <a:p>
            <a:r>
              <a:rPr lang="en-US" sz="1200" b="0" i="0" kern="1200" dirty="0">
                <a:solidFill>
                  <a:schemeClr val="tx1"/>
                </a:solidFill>
                <a:effectLst/>
                <a:latin typeface="+mn-lt"/>
                <a:ea typeface="+mn-ea"/>
                <a:cs typeface="+mn-cs"/>
              </a:rPr>
              <a:t>// read and write property</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public class Student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Declare name field</a:t>
            </a:r>
          </a:p>
          <a:p>
            <a:r>
              <a:rPr lang="en-US" sz="1200" b="0" i="0" kern="1200" dirty="0">
                <a:solidFill>
                  <a:schemeClr val="tx1"/>
                </a:solidFill>
                <a:effectLst/>
                <a:latin typeface="+mn-lt"/>
                <a:ea typeface="+mn-ea"/>
                <a:cs typeface="+mn-cs"/>
              </a:rPr>
              <a:t>	private string name =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Declare name property</a:t>
            </a:r>
          </a:p>
          <a:p>
            <a:r>
              <a:rPr lang="en-US" sz="1200" b="0" i="0" kern="1200" dirty="0">
                <a:solidFill>
                  <a:schemeClr val="tx1"/>
                </a:solidFill>
                <a:effectLst/>
                <a:latin typeface="+mn-lt"/>
                <a:ea typeface="+mn-ea"/>
                <a:cs typeface="+mn-cs"/>
              </a:rPr>
              <a:t>	public string Name</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get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name;</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set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name = value;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TestStudent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public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Student s = new Student();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calls set accessor of the property Name,</a:t>
            </a:r>
          </a:p>
          <a:p>
            <a:r>
              <a:rPr lang="en-US" sz="1200" b="0" i="0" kern="1200" dirty="0">
                <a:solidFill>
                  <a:schemeClr val="tx1"/>
                </a:solidFill>
                <a:effectLst/>
                <a:latin typeface="+mn-lt"/>
                <a:ea typeface="+mn-ea"/>
                <a:cs typeface="+mn-cs"/>
              </a:rPr>
              <a:t>		// and pass "GFG" as value of the</a:t>
            </a:r>
          </a:p>
          <a:p>
            <a:r>
              <a:rPr lang="en-US" sz="1200" b="0" i="0" kern="1200" dirty="0">
                <a:solidFill>
                  <a:schemeClr val="tx1"/>
                </a:solidFill>
                <a:effectLst/>
                <a:latin typeface="+mn-lt"/>
                <a:ea typeface="+mn-ea"/>
                <a:cs typeface="+mn-cs"/>
              </a:rPr>
              <a:t>		// standard field 'value'.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s.Name</a:t>
            </a:r>
            <a:r>
              <a:rPr lang="en-US" sz="1200" b="0" i="0" kern="1200" dirty="0">
                <a:solidFill>
                  <a:schemeClr val="tx1"/>
                </a:solidFill>
                <a:effectLst/>
                <a:latin typeface="+mn-lt"/>
                <a:ea typeface="+mn-ea"/>
                <a:cs typeface="+mn-cs"/>
              </a:rPr>
              <a:t> = "GFG";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displays GFG, Calls the get accessor</a:t>
            </a:r>
          </a:p>
          <a:p>
            <a:r>
              <a:rPr lang="en-US" sz="1200" b="0" i="0" kern="1200" dirty="0">
                <a:solidFill>
                  <a:schemeClr val="tx1"/>
                </a:solidFill>
                <a:effectLst/>
                <a:latin typeface="+mn-lt"/>
                <a:ea typeface="+mn-ea"/>
                <a:cs typeface="+mn-cs"/>
              </a:rPr>
              <a:t>		// of the property Name.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 + </a:t>
            </a:r>
            <a:r>
              <a:rPr lang="en-US" sz="1200" b="0" i="0" kern="1200" dirty="0" err="1">
                <a:solidFill>
                  <a:schemeClr val="tx1"/>
                </a:solidFill>
                <a:effectLst/>
                <a:latin typeface="+mn-lt"/>
                <a:ea typeface="+mn-ea"/>
                <a:cs typeface="+mn-cs"/>
              </a:rPr>
              <a:t>s.Name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Name: GFG</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35</a:t>
            </a:fld>
            <a:endParaRPr lang="en-US"/>
          </a:p>
        </p:txBody>
      </p:sp>
    </p:spTree>
    <p:extLst>
      <p:ext uri="{BB962C8B-B14F-4D97-AF65-F5344CB8AC3E}">
        <p14:creationId xmlns:p14="http://schemas.microsoft.com/office/powerpoint/2010/main" val="967234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C#, the compiler does not allow you to assign a null value to a variable. So, </a:t>
            </a:r>
            <a:r>
              <a:rPr lang="en-US" sz="1200" b="1" i="0" kern="1200" dirty="0">
                <a:solidFill>
                  <a:schemeClr val="tx1"/>
                </a:solidFill>
                <a:effectLst/>
                <a:latin typeface="+mn-lt"/>
                <a:ea typeface="+mn-ea"/>
                <a:cs typeface="+mn-cs"/>
              </a:rPr>
              <a:t>C# 2.0</a:t>
            </a:r>
            <a:r>
              <a:rPr lang="en-US" sz="1200" b="0" i="0" kern="1200" dirty="0">
                <a:solidFill>
                  <a:schemeClr val="tx1"/>
                </a:solidFill>
                <a:effectLst/>
                <a:latin typeface="+mn-lt"/>
                <a:ea typeface="+mn-ea"/>
                <a:cs typeface="+mn-cs"/>
              </a:rPr>
              <a:t> provides a special feature to assign a null value to a variable that is known as the Nullable type. The Nullable type allows you to assign a null value to a variable. Nullable types introduced in C#2.0 can only work with </a:t>
            </a:r>
            <a:r>
              <a:rPr lang="en-US" sz="1200" b="0" i="0" u="sng" kern="1200" dirty="0">
                <a:solidFill>
                  <a:schemeClr val="tx1"/>
                </a:solidFill>
                <a:effectLst/>
                <a:latin typeface="+mn-lt"/>
                <a:ea typeface="+mn-ea"/>
                <a:cs typeface="+mn-cs"/>
                <a:hlinkClick r:id="rId3"/>
              </a:rPr>
              <a:t>Value Type</a:t>
            </a:r>
            <a:r>
              <a:rPr lang="en-US" sz="1200" b="0" i="0" kern="1200" dirty="0">
                <a:solidFill>
                  <a:schemeClr val="tx1"/>
                </a:solidFill>
                <a:effectLst/>
                <a:latin typeface="+mn-lt"/>
                <a:ea typeface="+mn-ea"/>
                <a:cs typeface="+mn-cs"/>
              </a:rPr>
              <a:t>, not with </a:t>
            </a:r>
            <a:r>
              <a:rPr lang="en-US" sz="1200" b="0" i="0" u="sng" kern="1200" dirty="0">
                <a:solidFill>
                  <a:schemeClr val="tx1"/>
                </a:solidFill>
                <a:effectLst/>
                <a:latin typeface="+mn-lt"/>
                <a:ea typeface="+mn-ea"/>
                <a:cs typeface="+mn-cs"/>
                <a:hlinkClick r:id="rId3"/>
              </a:rPr>
              <a:t>Reference Type</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nullable types for Reference Type is introduced later in C# 8.0 in 2019 so that we can explicitly define if a reference type can or can not hold a null value. This helped us to tackle the issue of </a:t>
            </a:r>
            <a:r>
              <a:rPr lang="en-US" sz="1200" b="0" i="0" kern="1200" dirty="0" err="1">
                <a:solidFill>
                  <a:schemeClr val="tx1"/>
                </a:solidFill>
                <a:effectLst/>
                <a:latin typeface="+mn-lt"/>
                <a:ea typeface="+mn-ea"/>
                <a:cs typeface="+mn-cs"/>
              </a:rPr>
              <a:t>NullReferenceException</a:t>
            </a:r>
            <a:r>
              <a:rPr lang="en-US" sz="1200" b="0" i="0" kern="1200" dirty="0">
                <a:solidFill>
                  <a:schemeClr val="tx1"/>
                </a:solidFill>
                <a:effectLst/>
                <a:latin typeface="+mn-lt"/>
                <a:ea typeface="+mn-ea"/>
                <a:cs typeface="+mn-cs"/>
              </a:rPr>
              <a:t> without using conditionals. In this article, the discussion revolves around the nullable types for value types.</a:t>
            </a:r>
          </a:p>
          <a:p>
            <a:pPr fontAlgn="base"/>
            <a:r>
              <a:rPr lang="en-US" sz="1200" b="0" i="0" kern="1200" dirty="0">
                <a:solidFill>
                  <a:schemeClr val="tx1"/>
                </a:solidFill>
                <a:effectLst/>
                <a:latin typeface="+mn-lt"/>
                <a:ea typeface="+mn-ea"/>
                <a:cs typeface="+mn-cs"/>
              </a:rPr>
              <a:t>The Nullable type is an instance of </a:t>
            </a:r>
            <a:r>
              <a:rPr lang="en-US" sz="1200" b="0" i="1" kern="1200" dirty="0" err="1">
                <a:solidFill>
                  <a:schemeClr val="tx1"/>
                </a:solidFill>
                <a:effectLst/>
                <a:latin typeface="+mn-lt"/>
                <a:ea typeface="+mn-ea"/>
                <a:cs typeface="+mn-cs"/>
              </a:rPr>
              <a:t>System.Nullable</a:t>
            </a:r>
            <a:r>
              <a:rPr lang="en-US" sz="1200" b="0" i="1" kern="1200" dirty="0">
                <a:solidFill>
                  <a:schemeClr val="tx1"/>
                </a:solidFill>
                <a:effectLst/>
                <a:latin typeface="+mn-lt"/>
                <a:ea typeface="+mn-ea"/>
                <a:cs typeface="+mn-cs"/>
              </a:rPr>
              <a:t>&lt;T&gt; struct</a:t>
            </a:r>
            <a:r>
              <a:rPr lang="en-US" sz="1200" b="0" i="0" kern="1200" dirty="0">
                <a:solidFill>
                  <a:schemeClr val="tx1"/>
                </a:solidFill>
                <a:effectLst/>
                <a:latin typeface="+mn-lt"/>
                <a:ea typeface="+mn-ea"/>
                <a:cs typeface="+mn-cs"/>
              </a:rPr>
              <a:t>. Here T is a type which contains non-nullable value types like integer type, floating-point type,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type, etc. For example, in nullable of integer type you can store values from -2147483648 to 2147483647, or null value. </a:t>
            </a:r>
          </a:p>
          <a:p>
            <a:endParaRPr lang="en-US" dirty="0"/>
          </a:p>
          <a:p>
            <a:r>
              <a:rPr lang="en-US" dirty="0"/>
              <a:t>Syntax : </a:t>
            </a:r>
          </a:p>
          <a:p>
            <a:r>
              <a:rPr lang="en-US" dirty="0"/>
              <a:t>Nullable&lt;</a:t>
            </a:r>
            <a:r>
              <a:rPr lang="en-US" dirty="0" err="1"/>
              <a:t>data_type</a:t>
            </a:r>
            <a:r>
              <a:rPr lang="en-US" dirty="0"/>
              <a:t>&gt; </a:t>
            </a:r>
            <a:r>
              <a:rPr lang="en-US" dirty="0" err="1"/>
              <a:t>variable_name</a:t>
            </a:r>
            <a:r>
              <a:rPr lang="en-US" dirty="0"/>
              <a:t> = null;</a:t>
            </a:r>
          </a:p>
          <a:p>
            <a:endParaRPr lang="en-US" dirty="0"/>
          </a:p>
          <a:p>
            <a:r>
              <a:rPr lang="en-US" sz="1200" b="0" i="0" kern="1200" dirty="0">
                <a:solidFill>
                  <a:schemeClr val="tx1"/>
                </a:solidFill>
                <a:effectLst/>
                <a:latin typeface="+mn-lt"/>
                <a:ea typeface="+mn-ea"/>
                <a:cs typeface="+mn-cs"/>
              </a:rPr>
              <a:t>Or you can also use a shortcut which includes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with the data type.</a:t>
            </a:r>
          </a:p>
          <a:p>
            <a:r>
              <a:rPr lang="en-US" dirty="0"/>
              <a:t>datatype? </a:t>
            </a:r>
            <a:r>
              <a:rPr lang="en-US" dirty="0" err="1"/>
              <a:t>variable_name</a:t>
            </a:r>
            <a:r>
              <a:rPr lang="en-US" dirty="0"/>
              <a:t> = null;</a:t>
            </a:r>
          </a:p>
          <a:p>
            <a:endParaRPr lang="en-US" dirty="0"/>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r>
              <a:rPr lang="en-US" dirty="0"/>
              <a:t>// this will give compile time error</a:t>
            </a:r>
          </a:p>
          <a:p>
            <a:r>
              <a:rPr lang="en-US" dirty="0"/>
              <a:t> int j = null; </a:t>
            </a:r>
          </a:p>
          <a:p>
            <a:r>
              <a:rPr lang="en-US" dirty="0"/>
              <a:t>// Valid declaration </a:t>
            </a:r>
          </a:p>
          <a:p>
            <a:r>
              <a:rPr lang="en-US" dirty="0"/>
              <a:t>Nullable&lt;int&gt; j = null; </a:t>
            </a:r>
          </a:p>
          <a:p>
            <a:r>
              <a:rPr lang="en-US" dirty="0"/>
              <a:t>// Valid declaration int? j = null; </a:t>
            </a:r>
          </a:p>
          <a:p>
            <a:endParaRPr lang="en-US" dirty="0"/>
          </a:p>
          <a:p>
            <a:endParaRPr lang="en-US" dirty="0"/>
          </a:p>
          <a:p>
            <a:pPr fontAlgn="base"/>
            <a:r>
              <a:rPr lang="en-US" sz="1200" b="1" i="0" kern="1200" dirty="0">
                <a:solidFill>
                  <a:schemeClr val="tx1"/>
                </a:solidFill>
                <a:effectLst/>
                <a:latin typeface="+mn-lt"/>
                <a:ea typeface="+mn-ea"/>
                <a:cs typeface="+mn-cs"/>
              </a:rPr>
              <a:t>How to access the value of Nullable type variables?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cannot directly access the value of the Nullable type. You have to use </a:t>
            </a:r>
            <a:r>
              <a:rPr lang="en-US" sz="1200" b="1" i="0" kern="1200" dirty="0" err="1">
                <a:solidFill>
                  <a:schemeClr val="tx1"/>
                </a:solidFill>
                <a:effectLst/>
                <a:latin typeface="+mn-lt"/>
                <a:ea typeface="+mn-ea"/>
                <a:cs typeface="+mn-cs"/>
              </a:rPr>
              <a:t>GetValueOrDefault</a:t>
            </a:r>
            <a:r>
              <a:rPr lang="en-US" sz="1200" b="1" i="0" kern="1200" dirty="0">
                <a:solidFill>
                  <a:schemeClr val="tx1"/>
                </a:solidFill>
                <a:effectLst/>
                <a:latin typeface="+mn-lt"/>
                <a:ea typeface="+mn-ea"/>
                <a:cs typeface="+mn-cs"/>
              </a:rPr>
              <a:t>() method</a:t>
            </a:r>
            <a:r>
              <a:rPr lang="en-US" sz="1200" b="0" i="0" kern="1200" dirty="0">
                <a:solidFill>
                  <a:schemeClr val="tx1"/>
                </a:solidFill>
                <a:effectLst/>
                <a:latin typeface="+mn-lt"/>
                <a:ea typeface="+mn-ea"/>
                <a:cs typeface="+mn-cs"/>
              </a:rPr>
              <a:t> to get an original assigned value if it is not null. You will get the default value if it is null. The default value for null will be zero.</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endParaRPr lang="en-US" dirty="0"/>
          </a:p>
          <a:p>
            <a:r>
              <a:rPr lang="en-US" dirty="0"/>
              <a:t>// C# program to illustrate Nullable Types</a:t>
            </a:r>
          </a:p>
          <a:p>
            <a:r>
              <a:rPr lang="en-US" dirty="0"/>
              <a:t>using System;</a:t>
            </a:r>
          </a:p>
          <a:p>
            <a:endParaRPr lang="en-US" dirty="0"/>
          </a:p>
          <a:p>
            <a:r>
              <a:rPr lang="en-US" dirty="0"/>
              <a:t>class Geeks {</a:t>
            </a:r>
          </a:p>
          <a:p>
            <a:endParaRPr lang="en-US" dirty="0"/>
          </a:p>
          <a:p>
            <a:r>
              <a:rPr lang="en-US" dirty="0"/>
              <a:t>	// Main Method</a:t>
            </a:r>
          </a:p>
          <a:p>
            <a:r>
              <a:rPr lang="en-US" dirty="0"/>
              <a:t>	static void Main(string[] </a:t>
            </a:r>
            <a:r>
              <a:rPr lang="en-US" dirty="0" err="1"/>
              <a:t>args</a:t>
            </a:r>
            <a:r>
              <a:rPr lang="en-US" dirty="0"/>
              <a:t>)</a:t>
            </a:r>
          </a:p>
          <a:p>
            <a:r>
              <a:rPr lang="en-US" dirty="0"/>
              <a:t>	{</a:t>
            </a:r>
          </a:p>
          <a:p>
            <a:r>
              <a:rPr lang="en-US" dirty="0"/>
              <a:t>		</a:t>
            </a:r>
          </a:p>
          <a:p>
            <a:r>
              <a:rPr lang="en-US" dirty="0"/>
              <a:t>		// defining Nullable type</a:t>
            </a:r>
          </a:p>
          <a:p>
            <a:r>
              <a:rPr lang="en-US" dirty="0"/>
              <a:t>		Nullable&lt;int&gt; n = null;</a:t>
            </a:r>
          </a:p>
          <a:p>
            <a:endParaRPr lang="en-US" dirty="0"/>
          </a:p>
          <a:p>
            <a:r>
              <a:rPr lang="en-US" dirty="0"/>
              <a:t>		// using the method</a:t>
            </a:r>
          </a:p>
          <a:p>
            <a:r>
              <a:rPr lang="en-US" dirty="0"/>
              <a:t>		// output will be 0 as default</a:t>
            </a:r>
          </a:p>
          <a:p>
            <a:r>
              <a:rPr lang="en-US" dirty="0"/>
              <a:t>		// value of null is 0</a:t>
            </a:r>
          </a:p>
          <a:p>
            <a:r>
              <a:rPr lang="en-US" dirty="0"/>
              <a:t>		</a:t>
            </a:r>
            <a:r>
              <a:rPr lang="en-US" dirty="0" err="1"/>
              <a:t>Console.WriteLine</a:t>
            </a:r>
            <a:r>
              <a:rPr lang="en-US" dirty="0"/>
              <a:t>(</a:t>
            </a:r>
            <a:r>
              <a:rPr lang="en-US" dirty="0" err="1"/>
              <a:t>n.GetValueOrDefault</a:t>
            </a:r>
            <a:r>
              <a:rPr lang="en-US" dirty="0"/>
              <a:t>());</a:t>
            </a:r>
          </a:p>
          <a:p>
            <a:r>
              <a:rPr lang="en-US" dirty="0"/>
              <a:t>		</a:t>
            </a:r>
          </a:p>
          <a:p>
            <a:r>
              <a:rPr lang="en-US" dirty="0"/>
              <a:t>		// defining Nullable type</a:t>
            </a:r>
          </a:p>
          <a:p>
            <a:r>
              <a:rPr lang="en-US" dirty="0"/>
              <a:t>		int? n1 = null;</a:t>
            </a:r>
          </a:p>
          <a:p>
            <a:endParaRPr lang="en-US" dirty="0"/>
          </a:p>
          <a:p>
            <a:r>
              <a:rPr lang="en-US" dirty="0"/>
              <a:t>		// using the method</a:t>
            </a:r>
          </a:p>
          <a:p>
            <a:r>
              <a:rPr lang="en-US" dirty="0"/>
              <a:t>		// output will be 0 as default</a:t>
            </a:r>
          </a:p>
          <a:p>
            <a:r>
              <a:rPr lang="en-US" dirty="0"/>
              <a:t>		// value of null is 0</a:t>
            </a:r>
          </a:p>
          <a:p>
            <a:r>
              <a:rPr lang="en-US" dirty="0"/>
              <a:t>		</a:t>
            </a:r>
            <a:r>
              <a:rPr lang="en-US" dirty="0" err="1"/>
              <a:t>Console.WriteLine</a:t>
            </a:r>
            <a:r>
              <a:rPr lang="en-US" dirty="0"/>
              <a:t>(n1.GetValueOrDefault());</a:t>
            </a:r>
          </a:p>
          <a:p>
            <a:r>
              <a:rPr lang="en-US" dirty="0"/>
              <a:t>		</a:t>
            </a:r>
          </a:p>
          <a:p>
            <a:r>
              <a:rPr lang="en-US" dirty="0"/>
              <a:t>		</a:t>
            </a:r>
          </a:p>
          <a:p>
            <a:r>
              <a:rPr lang="en-US" dirty="0"/>
              <a:t>		// using Nullable type syntax</a:t>
            </a:r>
          </a:p>
          <a:p>
            <a:r>
              <a:rPr lang="en-US" dirty="0"/>
              <a:t>		// to define non-nullable</a:t>
            </a:r>
          </a:p>
          <a:p>
            <a:r>
              <a:rPr lang="en-US" dirty="0"/>
              <a:t>		int? n2 = 47;</a:t>
            </a:r>
          </a:p>
          <a:p>
            <a:endParaRPr lang="en-US" dirty="0"/>
          </a:p>
          <a:p>
            <a:r>
              <a:rPr lang="en-US" dirty="0"/>
              <a:t>		// using the method</a:t>
            </a:r>
          </a:p>
          <a:p>
            <a:r>
              <a:rPr lang="en-US" dirty="0"/>
              <a:t>		</a:t>
            </a:r>
            <a:r>
              <a:rPr lang="en-US" dirty="0" err="1"/>
              <a:t>Console.WriteLine</a:t>
            </a:r>
            <a:r>
              <a:rPr lang="en-US" dirty="0"/>
              <a:t>(n2.GetValueOrDefault());</a:t>
            </a:r>
          </a:p>
          <a:p>
            <a:r>
              <a:rPr lang="en-US" dirty="0"/>
              <a:t>		</a:t>
            </a:r>
          </a:p>
          <a:p>
            <a:r>
              <a:rPr lang="en-US" dirty="0"/>
              <a:t>		// using Nullable type syntax</a:t>
            </a:r>
          </a:p>
          <a:p>
            <a:r>
              <a:rPr lang="en-US" dirty="0"/>
              <a:t>		// to define non-nullable</a:t>
            </a:r>
          </a:p>
          <a:p>
            <a:r>
              <a:rPr lang="en-US" dirty="0"/>
              <a:t>		Nullable&lt;int&gt; n3 = 457;</a:t>
            </a:r>
          </a:p>
          <a:p>
            <a:endParaRPr lang="en-US" dirty="0"/>
          </a:p>
          <a:p>
            <a:r>
              <a:rPr lang="en-US" dirty="0"/>
              <a:t>		// using the method</a:t>
            </a:r>
          </a:p>
          <a:p>
            <a:r>
              <a:rPr lang="en-US" dirty="0"/>
              <a:t>		</a:t>
            </a:r>
            <a:r>
              <a:rPr lang="en-US" dirty="0" err="1"/>
              <a:t>Console.WriteLine</a:t>
            </a:r>
            <a:r>
              <a:rPr lang="en-US" dirty="0"/>
              <a:t>(n3.GetValueOrDefault());</a:t>
            </a:r>
          </a:p>
          <a:p>
            <a:r>
              <a:rPr lang="en-US" dirty="0"/>
              <a:t>		</a:t>
            </a:r>
          </a:p>
          <a:p>
            <a:r>
              <a:rPr lang="en-US" dirty="0"/>
              <a:t>	}</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0 0 47 457</a:t>
            </a:r>
          </a:p>
          <a:p>
            <a:endParaRPr lang="en-US" dirty="0"/>
          </a:p>
          <a:p>
            <a:pPr fontAlgn="base"/>
            <a:r>
              <a:rPr lang="en-US" sz="1200" b="1" i="0" kern="1200" dirty="0">
                <a:solidFill>
                  <a:schemeClr val="tx1"/>
                </a:solidFill>
                <a:effectLst/>
                <a:latin typeface="+mn-lt"/>
                <a:ea typeface="+mn-ea"/>
                <a:cs typeface="+mn-cs"/>
              </a:rPr>
              <a:t>Characteristics of Nullable types</a:t>
            </a:r>
          </a:p>
          <a:p>
            <a:pPr fontAlgn="base"/>
            <a:r>
              <a:rPr lang="en-US" sz="1200" b="0" i="0" kern="1200" dirty="0">
                <a:solidFill>
                  <a:schemeClr val="tx1"/>
                </a:solidFill>
                <a:effectLst/>
                <a:latin typeface="+mn-lt"/>
                <a:ea typeface="+mn-ea"/>
                <a:cs typeface="+mn-cs"/>
              </a:rPr>
              <a:t>With the help of nullable type you can assign a null value to a variable without creating nullable type based on the reference type.</a:t>
            </a:r>
          </a:p>
          <a:p>
            <a:pPr fontAlgn="base"/>
            <a:r>
              <a:rPr lang="en-US" sz="1200" b="0" i="0" kern="1200" dirty="0">
                <a:solidFill>
                  <a:schemeClr val="tx1"/>
                </a:solidFill>
                <a:effectLst/>
                <a:latin typeface="+mn-lt"/>
                <a:ea typeface="+mn-ea"/>
                <a:cs typeface="+mn-cs"/>
              </a:rPr>
              <a:t>In Nullable types, you can also assign values to nullable type. As shown in the below example.</a:t>
            </a: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endParaRPr lang="en-US" dirty="0"/>
          </a:p>
          <a:p>
            <a:r>
              <a:rPr lang="en-US" dirty="0"/>
              <a:t>// C# program to illustrate the</a:t>
            </a:r>
          </a:p>
          <a:p>
            <a:r>
              <a:rPr lang="en-US" dirty="0"/>
              <a:t>// use of Nullable type</a:t>
            </a:r>
          </a:p>
          <a:p>
            <a:r>
              <a:rPr lang="en-US" dirty="0"/>
              <a:t>using System;</a:t>
            </a:r>
          </a:p>
          <a:p>
            <a:endParaRPr lang="en-US" dirty="0"/>
          </a:p>
          <a:p>
            <a:r>
              <a:rPr lang="en-US" dirty="0"/>
              <a:t>class GFG {</a:t>
            </a:r>
          </a:p>
          <a:p>
            <a:endParaRPr lang="en-US" dirty="0"/>
          </a:p>
          <a:p>
            <a:r>
              <a:rPr lang="en-US" dirty="0"/>
              <a:t>	// Main Method</a:t>
            </a:r>
          </a:p>
          <a:p>
            <a:r>
              <a:rPr lang="en-US" dirty="0"/>
              <a:t>	static public void Main()</a:t>
            </a:r>
          </a:p>
          <a:p>
            <a:r>
              <a:rPr lang="en-US" dirty="0"/>
              <a:t>	{</a:t>
            </a:r>
          </a:p>
          <a:p>
            <a:endParaRPr lang="en-US" dirty="0"/>
          </a:p>
          <a:p>
            <a:r>
              <a:rPr lang="en-US" dirty="0"/>
              <a:t>		// a is nullable type</a:t>
            </a:r>
          </a:p>
          <a:p>
            <a:r>
              <a:rPr lang="en-US" dirty="0"/>
              <a:t>		// and contains null value</a:t>
            </a:r>
          </a:p>
          <a:p>
            <a:r>
              <a:rPr lang="en-US" dirty="0"/>
              <a:t>		int ? a = null;</a:t>
            </a:r>
          </a:p>
          <a:p>
            <a:endParaRPr lang="en-US" dirty="0"/>
          </a:p>
          <a:p>
            <a:r>
              <a:rPr lang="en-US" dirty="0"/>
              <a:t>		// b is nullable type int</a:t>
            </a:r>
          </a:p>
          <a:p>
            <a:r>
              <a:rPr lang="en-US" dirty="0"/>
              <a:t>		// and behave as a normal int</a:t>
            </a:r>
          </a:p>
          <a:p>
            <a:r>
              <a:rPr lang="en-US" dirty="0"/>
              <a:t>		int ? b = 2345;</a:t>
            </a:r>
          </a:p>
          <a:p>
            <a:endParaRPr lang="en-US" dirty="0"/>
          </a:p>
          <a:p>
            <a:r>
              <a:rPr lang="en-US" dirty="0"/>
              <a:t>		// this will not print</a:t>
            </a:r>
          </a:p>
          <a:p>
            <a:r>
              <a:rPr lang="en-US" dirty="0"/>
              <a:t>		// anything on console</a:t>
            </a:r>
          </a:p>
          <a:p>
            <a:r>
              <a:rPr lang="en-US" dirty="0"/>
              <a:t>		</a:t>
            </a:r>
            <a:r>
              <a:rPr lang="en-US" dirty="0" err="1"/>
              <a:t>Console.WriteLine</a:t>
            </a:r>
            <a:r>
              <a:rPr lang="en-US" dirty="0"/>
              <a:t>(a);</a:t>
            </a:r>
          </a:p>
          <a:p>
            <a:r>
              <a:rPr lang="en-US" dirty="0"/>
              <a:t>		</a:t>
            </a:r>
          </a:p>
          <a:p>
            <a:r>
              <a:rPr lang="en-US" dirty="0"/>
              <a:t>		// gives 2345 as output</a:t>
            </a:r>
          </a:p>
          <a:p>
            <a:r>
              <a:rPr lang="en-US" dirty="0"/>
              <a:t>		</a:t>
            </a:r>
            <a:r>
              <a:rPr lang="en-US" dirty="0" err="1"/>
              <a:t>Console.WriteLine</a:t>
            </a:r>
            <a:r>
              <a:rPr lang="en-US" dirty="0"/>
              <a:t>(b);</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2345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can use </a:t>
            </a:r>
            <a:r>
              <a:rPr lang="en-US" sz="1200" b="1" i="0" kern="1200" dirty="0" err="1">
                <a:solidFill>
                  <a:schemeClr val="tx1"/>
                </a:solidFill>
                <a:effectLst/>
                <a:latin typeface="+mn-lt"/>
                <a:ea typeface="+mn-ea"/>
                <a:cs typeface="+mn-cs"/>
              </a:rPr>
              <a:t>Nullable.HasValue</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Nullable.Value</a:t>
            </a:r>
            <a:r>
              <a:rPr lang="en-US" sz="1200" b="0" i="0" kern="1200" dirty="0">
                <a:solidFill>
                  <a:schemeClr val="tx1"/>
                </a:solidFill>
                <a:effectLst/>
                <a:latin typeface="+mn-lt"/>
                <a:ea typeface="+mn-ea"/>
                <a:cs typeface="+mn-cs"/>
              </a:rPr>
              <a:t> to check the value. If the object assigned with a value, then it will return “True” and if the object is assigned to null, then it will return “False”. If the object is not assigned with any value then it will give compile-time error.</a:t>
            </a:r>
          </a:p>
          <a:p>
            <a:endParaRPr lang="en-US" dirty="0"/>
          </a:p>
          <a:p>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dirty="0"/>
              <a:t>// C# program to illustrate the</a:t>
            </a:r>
          </a:p>
          <a:p>
            <a:r>
              <a:rPr lang="en-US" dirty="0"/>
              <a:t>// use of Nullable&lt;L&gt;.</a:t>
            </a:r>
            <a:r>
              <a:rPr lang="en-US" dirty="0" err="1"/>
              <a:t>Hasvalue</a:t>
            </a:r>
            <a:endParaRPr lang="en-US" dirty="0"/>
          </a:p>
          <a:p>
            <a:r>
              <a:rPr lang="en-US" dirty="0"/>
              <a:t>using System;</a:t>
            </a:r>
          </a:p>
          <a:p>
            <a:endParaRPr lang="en-US" dirty="0"/>
          </a:p>
          <a:p>
            <a:r>
              <a:rPr lang="en-US" dirty="0"/>
              <a:t>class GFG {</a:t>
            </a:r>
          </a:p>
          <a:p>
            <a:endParaRPr lang="en-US" dirty="0"/>
          </a:p>
          <a:p>
            <a:r>
              <a:rPr lang="en-US" dirty="0"/>
              <a:t>	// Main Method</a:t>
            </a:r>
          </a:p>
          <a:p>
            <a:r>
              <a:rPr lang="en-US" dirty="0"/>
              <a:t>	static void Main()</a:t>
            </a:r>
          </a:p>
          <a:p>
            <a:r>
              <a:rPr lang="en-US" dirty="0"/>
              <a:t>	{</a:t>
            </a:r>
          </a:p>
          <a:p>
            <a:r>
              <a:rPr lang="en-US" dirty="0"/>
              <a:t>		</a:t>
            </a:r>
          </a:p>
          <a:p>
            <a:r>
              <a:rPr lang="en-US" dirty="0"/>
              <a:t>		// a is nullable type</a:t>
            </a:r>
          </a:p>
          <a:p>
            <a:r>
              <a:rPr lang="en-US" dirty="0"/>
              <a:t>		// and contains null value</a:t>
            </a:r>
          </a:p>
          <a:p>
            <a:r>
              <a:rPr lang="en-US" dirty="0"/>
              <a:t>		Nullable&lt;int&gt; a = null;</a:t>
            </a:r>
          </a:p>
          <a:p>
            <a:endParaRPr lang="en-US" dirty="0"/>
          </a:p>
          <a:p>
            <a:r>
              <a:rPr lang="en-US" dirty="0"/>
              <a:t>		// check the value of object</a:t>
            </a:r>
          </a:p>
          <a:p>
            <a:r>
              <a:rPr lang="en-US" dirty="0"/>
              <a:t>		</a:t>
            </a:r>
            <a:r>
              <a:rPr lang="en-US" dirty="0" err="1"/>
              <a:t>Console.WriteLine</a:t>
            </a:r>
            <a:r>
              <a:rPr lang="en-US" dirty="0"/>
              <a:t>(</a:t>
            </a:r>
            <a:r>
              <a:rPr lang="en-US" dirty="0" err="1"/>
              <a:t>a.HasValue</a:t>
            </a:r>
            <a:r>
              <a:rPr lang="en-US" dirty="0"/>
              <a:t>);</a:t>
            </a:r>
          </a:p>
          <a:p>
            <a:r>
              <a:rPr lang="en-US" dirty="0"/>
              <a:t>		</a:t>
            </a:r>
          </a:p>
          <a:p>
            <a:r>
              <a:rPr lang="en-US" dirty="0"/>
              <a:t>		// b is nullable type</a:t>
            </a:r>
          </a:p>
          <a:p>
            <a:r>
              <a:rPr lang="en-US" dirty="0"/>
              <a:t>		// and contains a value</a:t>
            </a:r>
          </a:p>
          <a:p>
            <a:r>
              <a:rPr lang="en-US" dirty="0"/>
              <a:t>		Nullable&lt;int&gt; b = 7;</a:t>
            </a:r>
          </a:p>
          <a:p>
            <a:endParaRPr lang="en-US" dirty="0"/>
          </a:p>
          <a:p>
            <a:r>
              <a:rPr lang="en-US" dirty="0"/>
              <a:t>		// check the value of object</a:t>
            </a:r>
          </a:p>
          <a:p>
            <a:r>
              <a:rPr lang="en-US" dirty="0"/>
              <a:t>		</a:t>
            </a:r>
            <a:r>
              <a:rPr lang="en-US" dirty="0" err="1"/>
              <a:t>Console.WriteLine</a:t>
            </a:r>
            <a:r>
              <a:rPr lang="en-US" dirty="0"/>
              <a:t>(</a:t>
            </a:r>
            <a:r>
              <a:rPr lang="en-US" dirty="0" err="1"/>
              <a:t>b.HasValue</a:t>
            </a:r>
            <a:r>
              <a:rPr lang="en-US" dirty="0"/>
              <a:t>);</a:t>
            </a:r>
          </a:p>
          <a:p>
            <a:endParaRPr lang="en-US" dirty="0"/>
          </a:p>
          <a:p>
            <a:r>
              <a:rPr lang="en-US" dirty="0"/>
              <a:t>	}</a:t>
            </a:r>
          </a:p>
          <a:p>
            <a:r>
              <a:rPr lang="en-US" dirty="0"/>
              <a:t>}</a:t>
            </a:r>
          </a:p>
          <a:p>
            <a:endParaRPr lang="en-US" dirty="0"/>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False True</a:t>
            </a:r>
          </a:p>
          <a:p>
            <a:endParaRPr lang="en-US" dirty="0"/>
          </a:p>
          <a:p>
            <a:pPr fontAlgn="base"/>
            <a:r>
              <a:rPr lang="en-US" sz="1200" b="0" i="0" kern="1200" dirty="0">
                <a:solidFill>
                  <a:schemeClr val="tx1"/>
                </a:solidFill>
                <a:effectLst/>
                <a:latin typeface="+mn-lt"/>
                <a:ea typeface="+mn-ea"/>
                <a:cs typeface="+mn-cs"/>
              </a:rPr>
              <a:t>You can also use == and ! operators with nullable type.</a:t>
            </a:r>
          </a:p>
          <a:p>
            <a:pPr fontAlgn="base"/>
            <a:r>
              <a:rPr lang="en-US" sz="1200" b="0" i="0" kern="1200" dirty="0">
                <a:solidFill>
                  <a:schemeClr val="tx1"/>
                </a:solidFill>
                <a:effectLst/>
                <a:latin typeface="+mn-lt"/>
                <a:ea typeface="+mn-ea"/>
                <a:cs typeface="+mn-cs"/>
              </a:rPr>
              <a:t>You can also use </a:t>
            </a:r>
            <a:r>
              <a:rPr lang="en-US" sz="1200" b="1" i="0" kern="1200" dirty="0" err="1">
                <a:solidFill>
                  <a:schemeClr val="tx1"/>
                </a:solidFill>
                <a:effectLst/>
                <a:latin typeface="+mn-lt"/>
                <a:ea typeface="+mn-ea"/>
                <a:cs typeface="+mn-cs"/>
              </a:rPr>
              <a:t>GetValueOrDefault</a:t>
            </a:r>
            <a:r>
              <a:rPr lang="en-US" sz="1200" b="1" i="0" kern="1200" dirty="0">
                <a:solidFill>
                  <a:schemeClr val="tx1"/>
                </a:solidFill>
                <a:effectLst/>
                <a:latin typeface="+mn-lt"/>
                <a:ea typeface="+mn-ea"/>
                <a:cs typeface="+mn-cs"/>
              </a:rPr>
              <a:t>(T) method</a:t>
            </a:r>
            <a:r>
              <a:rPr lang="en-US" sz="1200" b="0" i="0" kern="1200" dirty="0">
                <a:solidFill>
                  <a:schemeClr val="tx1"/>
                </a:solidFill>
                <a:effectLst/>
                <a:latin typeface="+mn-lt"/>
                <a:ea typeface="+mn-ea"/>
                <a:cs typeface="+mn-cs"/>
              </a:rPr>
              <a:t> to get the assigned value or the provided default value, if the value of nullable type is null.</a:t>
            </a:r>
          </a:p>
          <a:p>
            <a:pPr fontAlgn="base"/>
            <a:r>
              <a:rPr lang="en-US" sz="1200" b="0" i="0" kern="1200" dirty="0">
                <a:solidFill>
                  <a:schemeClr val="tx1"/>
                </a:solidFill>
                <a:effectLst/>
                <a:latin typeface="+mn-lt"/>
                <a:ea typeface="+mn-ea"/>
                <a:cs typeface="+mn-cs"/>
              </a:rPr>
              <a:t>You can also use </a:t>
            </a:r>
            <a:r>
              <a:rPr lang="en-US" sz="1200" b="1" i="0" kern="1200" dirty="0">
                <a:solidFill>
                  <a:schemeClr val="tx1"/>
                </a:solidFill>
                <a:effectLst/>
                <a:latin typeface="+mn-lt"/>
                <a:ea typeface="+mn-ea"/>
                <a:cs typeface="+mn-cs"/>
              </a:rPr>
              <a:t>null-coalescing operator(??)</a:t>
            </a:r>
            <a:r>
              <a:rPr lang="en-US" sz="1200" b="0" i="0" kern="1200" dirty="0">
                <a:solidFill>
                  <a:schemeClr val="tx1"/>
                </a:solidFill>
                <a:effectLst/>
                <a:latin typeface="+mn-lt"/>
                <a:ea typeface="+mn-ea"/>
                <a:cs typeface="+mn-cs"/>
              </a:rPr>
              <a:t> to assign a value to the underlying type originate from the value of the nullable type.</a:t>
            </a:r>
          </a:p>
          <a:p>
            <a:endParaRPr lang="en-US" dirty="0"/>
          </a:p>
          <a:p>
            <a:endParaRPr lang="en-US" dirty="0"/>
          </a:p>
          <a:p>
            <a:r>
              <a:rPr lang="en-US" sz="1200" b="1"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 C# program to illustrate the</a:t>
            </a:r>
          </a:p>
          <a:p>
            <a:r>
              <a:rPr lang="en-US" sz="1200" b="1" i="0" kern="1200" dirty="0">
                <a:solidFill>
                  <a:schemeClr val="tx1"/>
                </a:solidFill>
                <a:effectLst/>
                <a:latin typeface="+mn-lt"/>
                <a:ea typeface="+mn-ea"/>
                <a:cs typeface="+mn-cs"/>
              </a:rPr>
              <a:t>// use of null-coalescing operator(??)</a:t>
            </a:r>
          </a:p>
          <a:p>
            <a:r>
              <a:rPr lang="en-US" sz="1200" b="1" i="0" kern="1200" dirty="0">
                <a:solidFill>
                  <a:schemeClr val="tx1"/>
                </a:solidFill>
                <a:effectLst/>
                <a:latin typeface="+mn-lt"/>
                <a:ea typeface="+mn-ea"/>
                <a:cs typeface="+mn-cs"/>
              </a:rPr>
              <a:t>using System;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class GFG {</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 Main Method</a:t>
            </a:r>
          </a:p>
          <a:p>
            <a:r>
              <a:rPr lang="en-US" sz="1200" b="1" i="0" kern="1200" dirty="0">
                <a:solidFill>
                  <a:schemeClr val="tx1"/>
                </a:solidFill>
                <a:effectLst/>
                <a:latin typeface="+mn-lt"/>
                <a:ea typeface="+mn-ea"/>
                <a:cs typeface="+mn-cs"/>
              </a:rPr>
              <a:t>	static public void Main()</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 a is nullable type</a:t>
            </a:r>
          </a:p>
          <a:p>
            <a:r>
              <a:rPr lang="en-US" sz="1200" b="1" i="0" kern="1200" dirty="0">
                <a:solidFill>
                  <a:schemeClr val="tx1"/>
                </a:solidFill>
                <a:effectLst/>
                <a:latin typeface="+mn-lt"/>
                <a:ea typeface="+mn-ea"/>
                <a:cs typeface="+mn-cs"/>
              </a:rPr>
              <a:t>		// and contains null value</a:t>
            </a:r>
          </a:p>
          <a:p>
            <a:r>
              <a:rPr lang="en-US" sz="1200" b="1" i="0" kern="1200" dirty="0">
                <a:solidFill>
                  <a:schemeClr val="tx1"/>
                </a:solidFill>
                <a:effectLst/>
                <a:latin typeface="+mn-lt"/>
                <a:ea typeface="+mn-ea"/>
                <a:cs typeface="+mn-cs"/>
              </a:rPr>
              <a:t>		int ? a = null;</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 it means if a is null</a:t>
            </a:r>
          </a:p>
          <a:p>
            <a:r>
              <a:rPr lang="en-US" sz="1200" b="1" i="0" kern="1200" dirty="0">
                <a:solidFill>
                  <a:schemeClr val="tx1"/>
                </a:solidFill>
                <a:effectLst/>
                <a:latin typeface="+mn-lt"/>
                <a:ea typeface="+mn-ea"/>
                <a:cs typeface="+mn-cs"/>
              </a:rPr>
              <a:t>		// then assign 3 to b</a:t>
            </a:r>
          </a:p>
          <a:p>
            <a:r>
              <a:rPr lang="en-US" sz="1200" b="1" i="0" kern="1200" dirty="0">
                <a:solidFill>
                  <a:schemeClr val="tx1"/>
                </a:solidFill>
                <a:effectLst/>
                <a:latin typeface="+mn-lt"/>
                <a:ea typeface="+mn-ea"/>
                <a:cs typeface="+mn-cs"/>
              </a:rPr>
              <a:t>		int b = a ?? 3;</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		// It will print 3</a:t>
            </a:r>
          </a:p>
          <a:p>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Console.WriteLine</a:t>
            </a:r>
            <a:r>
              <a:rPr lang="en-US" sz="1200" b="1" i="0" kern="1200" dirty="0">
                <a:solidFill>
                  <a:schemeClr val="tx1"/>
                </a:solidFill>
                <a:effectLst/>
                <a:latin typeface="+mn-lt"/>
                <a:ea typeface="+mn-ea"/>
                <a:cs typeface="+mn-cs"/>
              </a:rPr>
              <a:t>(b);</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3</a:t>
            </a:r>
          </a:p>
          <a:p>
            <a:endParaRPr lang="en-US" sz="1200" b="1"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Nullable types do not support nested Nullable types.</a:t>
            </a:r>
          </a:p>
          <a:p>
            <a:pPr fontAlgn="base"/>
            <a:r>
              <a:rPr lang="en-US" sz="1200" b="0" i="0" kern="1200" dirty="0">
                <a:solidFill>
                  <a:schemeClr val="tx1"/>
                </a:solidFill>
                <a:effectLst/>
                <a:latin typeface="+mn-lt"/>
                <a:ea typeface="+mn-ea"/>
                <a:cs typeface="+mn-cs"/>
              </a:rPr>
              <a:t>Nullable types do not support var type. If you use Nullable with var, then the compiler will give you a compile-time error.</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Advantage of Nullable Types:</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main use of nullable type is in database applications. Suppose, in a table a column required null values, then you can use nullable type to enter null values.</a:t>
            </a:r>
          </a:p>
          <a:p>
            <a:pPr fontAlgn="base"/>
            <a:r>
              <a:rPr lang="en-US" sz="1200" b="0" i="0" kern="1200" dirty="0">
                <a:solidFill>
                  <a:schemeClr val="tx1"/>
                </a:solidFill>
                <a:effectLst/>
                <a:latin typeface="+mn-lt"/>
                <a:ea typeface="+mn-ea"/>
                <a:cs typeface="+mn-cs"/>
              </a:rPr>
              <a:t>Nullable type is also useful to represent undefined value.</a:t>
            </a:r>
          </a:p>
          <a:p>
            <a:pPr fontAlgn="base"/>
            <a:r>
              <a:rPr lang="en-US" sz="1200" b="0" i="0" kern="1200" dirty="0">
                <a:solidFill>
                  <a:schemeClr val="tx1"/>
                </a:solidFill>
                <a:effectLst/>
                <a:latin typeface="+mn-lt"/>
                <a:ea typeface="+mn-ea"/>
                <a:cs typeface="+mn-cs"/>
              </a:rPr>
              <a:t>You can also use Nullable type instead of a reference type to store a null value.</a:t>
            </a:r>
          </a:p>
          <a:p>
            <a:endParaRPr lang="en-US" sz="1200" b="1" i="0" kern="120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36</a:t>
            </a:fld>
            <a:endParaRPr lang="en-US"/>
          </a:p>
        </p:txBody>
      </p:sp>
    </p:spTree>
    <p:extLst>
      <p:ext uri="{BB962C8B-B14F-4D97-AF65-F5344CB8AC3E}">
        <p14:creationId xmlns:p14="http://schemas.microsoft.com/office/powerpoint/2010/main" val="3784335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a:solidFill>
                  <a:schemeClr val="tx1"/>
                </a:solidFill>
                <a:effectLst/>
                <a:latin typeface="+mn-lt"/>
                <a:ea typeface="+mn-ea"/>
                <a:cs typeface="+mn-cs"/>
              </a:rPr>
              <a:t>Structure </a:t>
            </a:r>
            <a:r>
              <a:rPr lang="en-US" sz="1200" b="0" i="0" kern="1200" dirty="0">
                <a:solidFill>
                  <a:schemeClr val="tx1"/>
                </a:solidFill>
                <a:effectLst/>
                <a:latin typeface="+mn-lt"/>
                <a:ea typeface="+mn-ea"/>
                <a:cs typeface="+mn-cs"/>
              </a:rPr>
              <a:t>is a value type and a collection of variables of different data types under a single unit. It is almost similar to a class because both are user-defined data types and both hold a bunch of different data types. C# provide the ability to use pre-defined </a:t>
            </a:r>
            <a:r>
              <a:rPr lang="en-US" sz="1200" b="1" i="0" u="sng" kern="1200" dirty="0">
                <a:solidFill>
                  <a:schemeClr val="tx1"/>
                </a:solidFill>
                <a:effectLst/>
                <a:latin typeface="+mn-lt"/>
                <a:ea typeface="+mn-ea"/>
                <a:cs typeface="+mn-cs"/>
                <a:hlinkClick r:id="rId3"/>
              </a:rPr>
              <a:t>data types</a:t>
            </a:r>
            <a:r>
              <a:rPr lang="en-US" sz="1200" b="0" i="0" kern="1200" dirty="0">
                <a:solidFill>
                  <a:schemeClr val="tx1"/>
                </a:solidFill>
                <a:effectLst/>
                <a:latin typeface="+mn-lt"/>
                <a:ea typeface="+mn-ea"/>
                <a:cs typeface="+mn-cs"/>
              </a:rPr>
              <a:t>. However, sometimes the user might be in need to define its own data types which are also known as </a:t>
            </a:r>
            <a:r>
              <a:rPr lang="en-US" sz="1200" b="1" i="0" kern="1200" dirty="0">
                <a:solidFill>
                  <a:schemeClr val="tx1"/>
                </a:solidFill>
                <a:effectLst/>
                <a:latin typeface="+mn-lt"/>
                <a:ea typeface="+mn-ea"/>
                <a:cs typeface="+mn-cs"/>
              </a:rPr>
              <a:t>User-Defined Data Types</a:t>
            </a:r>
            <a:r>
              <a:rPr lang="en-US" sz="1200" b="0" i="0" kern="1200" dirty="0">
                <a:solidFill>
                  <a:schemeClr val="tx1"/>
                </a:solidFill>
                <a:effectLst/>
                <a:latin typeface="+mn-lt"/>
                <a:ea typeface="+mn-ea"/>
                <a:cs typeface="+mn-cs"/>
              </a:rPr>
              <a:t>. Although it comes under the value type, the user can modify it according to requirements and that’s why it is also termed as the user-defined data type.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Defining Structure: </a:t>
            </a:r>
            <a:r>
              <a:rPr lang="en-US" sz="1200" b="0" i="0" kern="1200" dirty="0">
                <a:solidFill>
                  <a:schemeClr val="tx1"/>
                </a:solidFill>
                <a:effectLst/>
                <a:latin typeface="+mn-lt"/>
                <a:ea typeface="+mn-ea"/>
                <a:cs typeface="+mn-cs"/>
              </a:rPr>
              <a:t>In C#, structure is defined using </a:t>
            </a:r>
            <a:r>
              <a:rPr lang="en-US" sz="1200" b="1" i="1" kern="1200" dirty="0">
                <a:solidFill>
                  <a:schemeClr val="tx1"/>
                </a:solidFill>
                <a:effectLst/>
                <a:latin typeface="+mn-lt"/>
                <a:ea typeface="+mn-ea"/>
                <a:cs typeface="+mn-cs"/>
              </a:rPr>
              <a:t>struct</a:t>
            </a:r>
            <a:r>
              <a:rPr lang="en-US" sz="1200" b="0" i="0" kern="1200" dirty="0">
                <a:solidFill>
                  <a:schemeClr val="tx1"/>
                </a:solidFill>
                <a:effectLst/>
                <a:latin typeface="+mn-lt"/>
                <a:ea typeface="+mn-ea"/>
                <a:cs typeface="+mn-cs"/>
              </a:rPr>
              <a:t> keyword. Using struct keyword one can define the structure consisting of different data types in it. A structure can also contain constructors, constants, fields, methods, properties, indexers and events etc.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Syntax:</a:t>
            </a:r>
            <a:endParaRPr lang="en-US" sz="1200" b="0" i="0" kern="1200" dirty="0">
              <a:solidFill>
                <a:schemeClr val="tx1"/>
              </a:solidFill>
              <a:effectLst/>
              <a:latin typeface="+mn-lt"/>
              <a:ea typeface="+mn-ea"/>
              <a:cs typeface="+mn-cs"/>
            </a:endParaRPr>
          </a:p>
          <a:p>
            <a:endParaRPr lang="en-US" dirty="0"/>
          </a:p>
          <a:p>
            <a:r>
              <a:rPr lang="en-US" dirty="0" err="1"/>
              <a:t>Access_Modifier</a:t>
            </a:r>
            <a:r>
              <a:rPr lang="en-US" dirty="0"/>
              <a:t> struct </a:t>
            </a:r>
            <a:r>
              <a:rPr lang="en-US" dirty="0" err="1"/>
              <a:t>structure_name</a:t>
            </a:r>
            <a:endParaRPr lang="en-US" dirty="0"/>
          </a:p>
          <a:p>
            <a:r>
              <a:rPr lang="en-US" dirty="0"/>
              <a:t> { </a:t>
            </a:r>
          </a:p>
          <a:p>
            <a:r>
              <a:rPr lang="en-US" dirty="0"/>
              <a:t>// Fields</a:t>
            </a:r>
          </a:p>
          <a:p>
            <a:r>
              <a:rPr lang="en-US" dirty="0"/>
              <a:t> // Parameterized constructor</a:t>
            </a:r>
          </a:p>
          <a:p>
            <a:r>
              <a:rPr lang="en-US" dirty="0"/>
              <a:t> // Constants</a:t>
            </a:r>
          </a:p>
          <a:p>
            <a:r>
              <a:rPr lang="en-US" dirty="0"/>
              <a:t> // Properties </a:t>
            </a:r>
          </a:p>
          <a:p>
            <a:r>
              <a:rPr lang="en-US" dirty="0"/>
              <a:t>// Indexers</a:t>
            </a:r>
          </a:p>
          <a:p>
            <a:r>
              <a:rPr lang="en-US" dirty="0"/>
              <a:t> // Events</a:t>
            </a:r>
          </a:p>
          <a:p>
            <a:r>
              <a:rPr lang="en-US" dirty="0"/>
              <a:t> // Methods</a:t>
            </a:r>
          </a:p>
          <a:p>
            <a:r>
              <a:rPr lang="en-US" dirty="0"/>
              <a:t> etc. </a:t>
            </a:r>
          </a:p>
          <a:p>
            <a:r>
              <a:rPr lang="en-US" dirty="0"/>
              <a:t>}</a:t>
            </a:r>
          </a:p>
          <a:p>
            <a:endParaRPr lang="en-US" dirty="0"/>
          </a:p>
          <a:p>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dirty="0"/>
              <a:t>// C# program to illustrate the</a:t>
            </a:r>
          </a:p>
          <a:p>
            <a:r>
              <a:rPr lang="en-US" dirty="0"/>
              <a:t>// Declaration of structure</a:t>
            </a:r>
          </a:p>
          <a:p>
            <a:r>
              <a:rPr lang="en-US" dirty="0"/>
              <a:t>using System;</a:t>
            </a:r>
          </a:p>
          <a:p>
            <a:r>
              <a:rPr lang="en-US" dirty="0"/>
              <a:t>namespace </a:t>
            </a:r>
            <a:r>
              <a:rPr lang="en-US" dirty="0" err="1"/>
              <a:t>ConsoleApplication</a:t>
            </a:r>
            <a:r>
              <a:rPr lang="en-US" dirty="0"/>
              <a:t> {</a:t>
            </a:r>
          </a:p>
          <a:p>
            <a:endParaRPr lang="en-US" dirty="0"/>
          </a:p>
          <a:p>
            <a:r>
              <a:rPr lang="en-US" dirty="0"/>
              <a:t>// Defining structure</a:t>
            </a:r>
          </a:p>
          <a:p>
            <a:r>
              <a:rPr lang="en-US" dirty="0"/>
              <a:t>public struct Person</a:t>
            </a:r>
          </a:p>
          <a:p>
            <a:r>
              <a:rPr lang="en-US" dirty="0"/>
              <a:t>{</a:t>
            </a:r>
          </a:p>
          <a:p>
            <a:r>
              <a:rPr lang="en-US" dirty="0"/>
              <a:t>	// Declaring different data types</a:t>
            </a:r>
          </a:p>
          <a:p>
            <a:r>
              <a:rPr lang="en-US" dirty="0"/>
              <a:t>	public string Name;</a:t>
            </a:r>
          </a:p>
          <a:p>
            <a:r>
              <a:rPr lang="en-US" dirty="0"/>
              <a:t>	public int Age;</a:t>
            </a:r>
          </a:p>
          <a:p>
            <a:r>
              <a:rPr lang="en-US" dirty="0"/>
              <a:t>	public int Weight;</a:t>
            </a:r>
          </a:p>
          <a:p>
            <a:endParaRPr lang="en-US" dirty="0"/>
          </a:p>
          <a:p>
            <a:r>
              <a:rPr lang="en-US" dirty="0"/>
              <a:t>}</a:t>
            </a:r>
          </a:p>
          <a:p>
            <a:endParaRPr lang="en-US" dirty="0"/>
          </a:p>
          <a:p>
            <a:r>
              <a:rPr lang="en-US" dirty="0"/>
              <a:t>class Geeks {</a:t>
            </a:r>
          </a:p>
          <a:p>
            <a:r>
              <a:rPr lang="en-US" dirty="0"/>
              <a:t>	</a:t>
            </a:r>
          </a:p>
          <a:p>
            <a:r>
              <a:rPr lang="en-US" dirty="0"/>
              <a:t>	// Main Method</a:t>
            </a:r>
          </a:p>
          <a:p>
            <a:r>
              <a:rPr lang="en-US" dirty="0"/>
              <a:t>	static void Main(string[] </a:t>
            </a:r>
            <a:r>
              <a:rPr lang="en-US" dirty="0" err="1"/>
              <a:t>args</a:t>
            </a:r>
            <a:r>
              <a:rPr lang="en-US" dirty="0"/>
              <a:t>)</a:t>
            </a:r>
          </a:p>
          <a:p>
            <a:r>
              <a:rPr lang="en-US" dirty="0"/>
              <a:t>	{</a:t>
            </a:r>
          </a:p>
          <a:p>
            <a:endParaRPr lang="en-US" dirty="0"/>
          </a:p>
          <a:p>
            <a:r>
              <a:rPr lang="en-US" dirty="0"/>
              <a:t>		// Declare P1 of type Person</a:t>
            </a:r>
          </a:p>
          <a:p>
            <a:r>
              <a:rPr lang="en-US" dirty="0"/>
              <a:t>		Person P1;</a:t>
            </a:r>
          </a:p>
          <a:p>
            <a:endParaRPr lang="en-US" dirty="0"/>
          </a:p>
          <a:p>
            <a:r>
              <a:rPr lang="en-US" dirty="0"/>
              <a:t>		// P1's data</a:t>
            </a:r>
          </a:p>
          <a:p>
            <a:r>
              <a:rPr lang="en-US" dirty="0"/>
              <a:t>		P1.Name = "Keshav Gupta";</a:t>
            </a:r>
          </a:p>
          <a:p>
            <a:r>
              <a:rPr lang="en-US" dirty="0"/>
              <a:t>		P1.Age = 21;</a:t>
            </a:r>
          </a:p>
          <a:p>
            <a:r>
              <a:rPr lang="en-US" dirty="0"/>
              <a:t>		P1.Weight = 80;</a:t>
            </a:r>
          </a:p>
          <a:p>
            <a:endParaRPr lang="en-US" dirty="0"/>
          </a:p>
          <a:p>
            <a:r>
              <a:rPr lang="en-US" dirty="0"/>
              <a:t>		// Displaying the values</a:t>
            </a:r>
          </a:p>
          <a:p>
            <a:r>
              <a:rPr lang="en-US" dirty="0"/>
              <a:t>		</a:t>
            </a:r>
            <a:r>
              <a:rPr lang="en-US" dirty="0" err="1"/>
              <a:t>Console.WriteLine</a:t>
            </a:r>
            <a:r>
              <a:rPr lang="en-US" dirty="0"/>
              <a:t>("Data Stored in P1 is " +</a:t>
            </a:r>
          </a:p>
          <a:p>
            <a:r>
              <a:rPr lang="en-US" dirty="0"/>
              <a:t>						P1.Name + ", age is " +</a:t>
            </a:r>
          </a:p>
          <a:p>
            <a:r>
              <a:rPr lang="en-US" dirty="0"/>
              <a:t>						P1.Age + " and weight is " +</a:t>
            </a:r>
          </a:p>
          <a:p>
            <a:r>
              <a:rPr lang="en-US" dirty="0"/>
              <a:t>						P1.Weight);</a:t>
            </a:r>
          </a:p>
          <a:p>
            <a:endParaRPr lang="en-US" dirty="0"/>
          </a:p>
          <a:p>
            <a:r>
              <a:rPr lang="en-US" dirty="0"/>
              <a:t>	}</a:t>
            </a:r>
          </a:p>
          <a:p>
            <a:r>
              <a:rPr lang="en-US" dirty="0"/>
              <a:t>}</a:t>
            </a:r>
          </a:p>
          <a:p>
            <a:r>
              <a:rPr lang="en-US" dirty="0"/>
              <a:t>}</a:t>
            </a:r>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Data Stored in P1 is Keshav Gupta, age is 21 and weight is 80</a:t>
            </a:r>
          </a:p>
          <a:p>
            <a:endParaRPr lang="en-US" dirty="0"/>
          </a:p>
          <a:p>
            <a:pPr fontAlgn="base"/>
            <a:r>
              <a:rPr lang="en-US" sz="1200" b="1" i="0" kern="1200" dirty="0">
                <a:solidFill>
                  <a:schemeClr val="tx1"/>
                </a:solidFill>
                <a:effectLst/>
                <a:latin typeface="+mn-lt"/>
                <a:ea typeface="+mn-ea"/>
                <a:cs typeface="+mn-cs"/>
              </a:rPr>
              <a:t>Explanation:</a:t>
            </a:r>
            <a:r>
              <a:rPr lang="en-US" sz="1200" b="0" i="0" kern="1200" dirty="0">
                <a:solidFill>
                  <a:schemeClr val="tx1"/>
                </a:solidFill>
                <a:effectLst/>
                <a:latin typeface="+mn-lt"/>
                <a:ea typeface="+mn-ea"/>
                <a:cs typeface="+mn-cs"/>
              </a:rPr>
              <a:t> In the above code, a structure with name </a:t>
            </a:r>
            <a:r>
              <a:rPr lang="en-US" sz="1200" b="1" i="0" kern="1200" dirty="0">
                <a:solidFill>
                  <a:schemeClr val="tx1"/>
                </a:solidFill>
                <a:effectLst/>
                <a:latin typeface="+mn-lt"/>
                <a:ea typeface="+mn-ea"/>
                <a:cs typeface="+mn-cs"/>
              </a:rPr>
              <a:t>“Person”</a:t>
            </a:r>
            <a:r>
              <a:rPr lang="en-US" sz="1200" b="0" i="0" kern="1200" dirty="0">
                <a:solidFill>
                  <a:schemeClr val="tx1"/>
                </a:solidFill>
                <a:effectLst/>
                <a:latin typeface="+mn-lt"/>
                <a:ea typeface="+mn-ea"/>
                <a:cs typeface="+mn-cs"/>
              </a:rPr>
              <a:t> is created with data members </a:t>
            </a:r>
            <a:r>
              <a:rPr lang="en-US" sz="1200" b="1" i="0"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Age</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Weight</a:t>
            </a:r>
            <a:r>
              <a:rPr lang="en-US" sz="1200" b="0" i="0" kern="1200" dirty="0" err="1">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the main method, </a:t>
            </a:r>
            <a:r>
              <a:rPr lang="en-US" sz="1200" b="1" i="0" kern="1200" dirty="0">
                <a:solidFill>
                  <a:schemeClr val="tx1"/>
                </a:solidFill>
                <a:effectLst/>
                <a:latin typeface="+mn-lt"/>
                <a:ea typeface="+mn-ea"/>
                <a:cs typeface="+mn-cs"/>
              </a:rPr>
              <a:t>P1</a:t>
            </a:r>
            <a:r>
              <a:rPr lang="en-US" sz="1200" b="0" i="0" kern="1200" dirty="0">
                <a:solidFill>
                  <a:schemeClr val="tx1"/>
                </a:solidFill>
                <a:effectLst/>
                <a:latin typeface="+mn-lt"/>
                <a:ea typeface="+mn-ea"/>
                <a:cs typeface="+mn-cs"/>
              </a:rPr>
              <a:t> of structure type Person is created. Now, P1 can access its data members with the help of </a:t>
            </a:r>
            <a:r>
              <a:rPr lang="en-US" sz="1200" b="1" i="0" kern="1200" dirty="0">
                <a:solidFill>
                  <a:schemeClr val="tx1"/>
                </a:solidFill>
                <a:effectLst/>
                <a:latin typeface="+mn-lt"/>
                <a:ea typeface="+mn-ea"/>
                <a:cs typeface="+mn-cs"/>
              </a:rPr>
              <a:t>.( dot ) Operator</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Copy Structure: </a:t>
            </a:r>
            <a:r>
              <a:rPr lang="en-US" sz="1200" b="0" i="0" kern="1200" dirty="0">
                <a:solidFill>
                  <a:schemeClr val="tx1"/>
                </a:solidFill>
                <a:effectLst/>
                <a:latin typeface="+mn-lt"/>
                <a:ea typeface="+mn-ea"/>
                <a:cs typeface="+mn-cs"/>
              </a:rPr>
              <a:t>In C#, user can copy one structure object into another one using ‘=’ (Assignment) operator.</a:t>
            </a:r>
          </a:p>
          <a:p>
            <a:pPr fontAlgn="base"/>
            <a:endParaRPr lang="en-US" sz="1200" b="0" i="0" kern="1200" dirty="0">
              <a:solidFill>
                <a:schemeClr val="tx1"/>
              </a:solidFill>
              <a:effectLst/>
              <a:latin typeface="+mn-lt"/>
              <a:ea typeface="+mn-ea"/>
              <a:cs typeface="+mn-cs"/>
            </a:endParaRPr>
          </a:p>
          <a:p>
            <a:pPr fontAlgn="base"/>
            <a:r>
              <a:rPr lang="fr-FR" sz="1200" b="1" i="0" kern="1200" dirty="0" err="1">
                <a:solidFill>
                  <a:schemeClr val="tx1"/>
                </a:solidFill>
                <a:effectLst/>
                <a:latin typeface="+mn-lt"/>
                <a:ea typeface="+mn-ea"/>
                <a:cs typeface="+mn-cs"/>
              </a:rPr>
              <a:t>Syntax</a:t>
            </a:r>
            <a:r>
              <a:rPr lang="fr-FR" sz="1200" b="1" i="0" kern="1200" dirty="0">
                <a:solidFill>
                  <a:schemeClr val="tx1"/>
                </a:solidFill>
                <a:effectLst/>
                <a:latin typeface="+mn-lt"/>
                <a:ea typeface="+mn-ea"/>
                <a:cs typeface="+mn-cs"/>
              </a:rPr>
              <a:t>:</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a:t>
            </a:r>
          </a:p>
          <a:p>
            <a:r>
              <a:rPr lang="fr-FR" dirty="0" err="1"/>
              <a:t>Structure_object_destination</a:t>
            </a:r>
            <a:r>
              <a:rPr lang="fr-FR" dirty="0"/>
              <a:t> = </a:t>
            </a:r>
            <a:r>
              <a:rPr lang="fr-FR" dirty="0" err="1"/>
              <a:t>structure_object_source</a:t>
            </a:r>
            <a:r>
              <a:rPr lang="fr-FR" dirty="0"/>
              <a:t>;</a:t>
            </a:r>
          </a:p>
          <a:p>
            <a:endParaRPr lang="fr-FR"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 C# program to illustrate copy the structure</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ConsoleApplication</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Defining structure</a:t>
            </a:r>
          </a:p>
          <a:p>
            <a:r>
              <a:rPr lang="en-US" sz="1200" b="0" i="0" kern="1200" dirty="0">
                <a:solidFill>
                  <a:schemeClr val="tx1"/>
                </a:solidFill>
                <a:effectLst/>
                <a:latin typeface="+mn-lt"/>
                <a:ea typeface="+mn-ea"/>
                <a:cs typeface="+mn-cs"/>
              </a:rPr>
              <a:t>public struct Person</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Declaring different data types</a:t>
            </a:r>
          </a:p>
          <a:p>
            <a:r>
              <a:rPr lang="en-US" sz="1200" b="0" i="0" kern="1200" dirty="0">
                <a:solidFill>
                  <a:schemeClr val="tx1"/>
                </a:solidFill>
                <a:effectLst/>
                <a:latin typeface="+mn-lt"/>
                <a:ea typeface="+mn-ea"/>
                <a:cs typeface="+mn-cs"/>
              </a:rPr>
              <a:t>	public string Name;</a:t>
            </a:r>
          </a:p>
          <a:p>
            <a:r>
              <a:rPr lang="en-US" sz="1200" b="0" i="0" kern="1200" dirty="0">
                <a:solidFill>
                  <a:schemeClr val="tx1"/>
                </a:solidFill>
                <a:effectLst/>
                <a:latin typeface="+mn-lt"/>
                <a:ea typeface="+mn-ea"/>
                <a:cs typeface="+mn-cs"/>
              </a:rPr>
              <a:t>	public int Age;</a:t>
            </a:r>
          </a:p>
          <a:p>
            <a:r>
              <a:rPr lang="en-US" sz="1200" b="0" i="0" kern="1200" dirty="0">
                <a:solidFill>
                  <a:schemeClr val="tx1"/>
                </a:solidFill>
                <a:effectLst/>
                <a:latin typeface="+mn-lt"/>
                <a:ea typeface="+mn-ea"/>
                <a:cs typeface="+mn-cs"/>
              </a:rPr>
              <a:t>	public int Weight;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Geeks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Declare P1 of type Person</a:t>
            </a:r>
          </a:p>
          <a:p>
            <a:r>
              <a:rPr lang="en-US" sz="1200" b="0" i="0" kern="1200" dirty="0">
                <a:solidFill>
                  <a:schemeClr val="tx1"/>
                </a:solidFill>
                <a:effectLst/>
                <a:latin typeface="+mn-lt"/>
                <a:ea typeface="+mn-ea"/>
                <a:cs typeface="+mn-cs"/>
              </a:rPr>
              <a:t>		Person P1;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P1's data</a:t>
            </a:r>
          </a:p>
          <a:p>
            <a:r>
              <a:rPr lang="en-US" sz="1200" b="0" i="0" kern="1200" dirty="0">
                <a:solidFill>
                  <a:schemeClr val="tx1"/>
                </a:solidFill>
                <a:effectLst/>
                <a:latin typeface="+mn-lt"/>
                <a:ea typeface="+mn-ea"/>
                <a:cs typeface="+mn-cs"/>
              </a:rPr>
              <a:t>		P1.Name = "Keshav Gupta";</a:t>
            </a:r>
          </a:p>
          <a:p>
            <a:r>
              <a:rPr lang="en-US" sz="1200" b="0" i="0" kern="1200" dirty="0">
                <a:solidFill>
                  <a:schemeClr val="tx1"/>
                </a:solidFill>
                <a:effectLst/>
                <a:latin typeface="+mn-lt"/>
                <a:ea typeface="+mn-ea"/>
                <a:cs typeface="+mn-cs"/>
              </a:rPr>
              <a:t>		P1.Age = 21;</a:t>
            </a:r>
          </a:p>
          <a:p>
            <a:r>
              <a:rPr lang="en-US" sz="1200" b="0" i="0" kern="1200" dirty="0">
                <a:solidFill>
                  <a:schemeClr val="tx1"/>
                </a:solidFill>
                <a:effectLst/>
                <a:latin typeface="+mn-lt"/>
                <a:ea typeface="+mn-ea"/>
                <a:cs typeface="+mn-cs"/>
              </a:rPr>
              <a:t>		P1.Weight = 80;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Declare P2 of type Person</a:t>
            </a:r>
          </a:p>
          <a:p>
            <a:r>
              <a:rPr lang="en-US" sz="1200" b="0" i="0" kern="1200" dirty="0">
                <a:solidFill>
                  <a:schemeClr val="tx1"/>
                </a:solidFill>
                <a:effectLst/>
                <a:latin typeface="+mn-lt"/>
                <a:ea typeface="+mn-ea"/>
                <a:cs typeface="+mn-cs"/>
              </a:rPr>
              <a:t>		Person P2;</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Copying the values of P1 into P2</a:t>
            </a:r>
          </a:p>
          <a:p>
            <a:r>
              <a:rPr lang="en-US" sz="1200" b="0" i="0" kern="1200" dirty="0">
                <a:solidFill>
                  <a:schemeClr val="tx1"/>
                </a:solidFill>
                <a:effectLst/>
                <a:latin typeface="+mn-lt"/>
                <a:ea typeface="+mn-ea"/>
                <a:cs typeface="+mn-cs"/>
              </a:rPr>
              <a:t>		P2 = P1;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Displaying the values of P1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("Values Stored in P1");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 +P1.Name);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("Age: " +P1.Age);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("Weight: " +P1.Weight);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Displaying the values of P2</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("Values Stored in P2");</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 +P2.Name);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("Age: " +P2.Age);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("Weight: " +P2.Weight);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Values Stored in P1 </a:t>
            </a:r>
          </a:p>
          <a:p>
            <a:r>
              <a:rPr lang="en-US" dirty="0"/>
              <a:t>Name: Keshav Gupta </a:t>
            </a:r>
          </a:p>
          <a:p>
            <a:r>
              <a:rPr lang="en-US" dirty="0"/>
              <a:t>Age: 21 </a:t>
            </a:r>
          </a:p>
          <a:p>
            <a:r>
              <a:rPr lang="en-US" dirty="0"/>
              <a:t>Weight: 80 </a:t>
            </a:r>
          </a:p>
          <a:p>
            <a:r>
              <a:rPr lang="en-US" dirty="0"/>
              <a:t>Values Stored in P2 </a:t>
            </a:r>
          </a:p>
          <a:p>
            <a:r>
              <a:rPr lang="en-US" dirty="0"/>
              <a:t>Name: Keshav Gupta </a:t>
            </a:r>
          </a:p>
          <a:p>
            <a:r>
              <a:rPr lang="en-US" dirty="0"/>
              <a:t>Age: 21 </a:t>
            </a:r>
          </a:p>
          <a:p>
            <a:r>
              <a:rPr lang="en-US" dirty="0"/>
              <a:t>Weight: 80</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Explanation:</a:t>
            </a:r>
            <a:r>
              <a:rPr lang="en-US" sz="1200" b="0" i="0" kern="1200" dirty="0">
                <a:solidFill>
                  <a:schemeClr val="tx1"/>
                </a:solidFill>
                <a:effectLst/>
                <a:latin typeface="+mn-lt"/>
                <a:ea typeface="+mn-ea"/>
                <a:cs typeface="+mn-cs"/>
              </a:rPr>
              <a:t> The data members of struct Person is initialized with the help of P1 and the values of data members can be copy to P2 by P1 using ‘='(assignment operator).</a:t>
            </a:r>
          </a:p>
          <a:p>
            <a:pPr fontAlgn="base"/>
            <a:r>
              <a:rPr lang="en-US" sz="1200" b="1" i="0" kern="1200" dirty="0">
                <a:solidFill>
                  <a:schemeClr val="tx1"/>
                </a:solidFill>
                <a:effectLst/>
                <a:latin typeface="+mn-lt"/>
                <a:ea typeface="+mn-ea"/>
                <a:cs typeface="+mn-cs"/>
              </a:rPr>
              <a:t>Nesting of Structures:</a:t>
            </a:r>
            <a:r>
              <a:rPr lang="en-US" sz="1200" b="0" i="0" kern="1200" dirty="0">
                <a:solidFill>
                  <a:schemeClr val="tx1"/>
                </a:solidFill>
                <a:effectLst/>
                <a:latin typeface="+mn-lt"/>
                <a:ea typeface="+mn-ea"/>
                <a:cs typeface="+mn-cs"/>
              </a:rPr>
              <a:t> C# allows the declaration of one structure into another structure and this concept is termed as the nesting of the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Nesting of structures</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ConsoleApplication</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first structure defined</a:t>
            </a:r>
          </a:p>
          <a:p>
            <a:r>
              <a:rPr lang="en-US" sz="1200" b="0" i="0" kern="1200" dirty="0">
                <a:solidFill>
                  <a:schemeClr val="tx1"/>
                </a:solidFill>
                <a:effectLst/>
                <a:latin typeface="+mn-lt"/>
                <a:ea typeface="+mn-ea"/>
                <a:cs typeface="+mn-cs"/>
              </a:rPr>
              <a:t>// with public modifier</a:t>
            </a:r>
          </a:p>
          <a:p>
            <a:r>
              <a:rPr lang="en-US" sz="1200" b="0" i="0" kern="1200" dirty="0">
                <a:solidFill>
                  <a:schemeClr val="tx1"/>
                </a:solidFill>
                <a:effectLst/>
                <a:latin typeface="+mn-lt"/>
                <a:ea typeface="+mn-ea"/>
                <a:cs typeface="+mn-cs"/>
              </a:rPr>
              <a:t>public struct Address</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data member of Address structure</a:t>
            </a:r>
          </a:p>
          <a:p>
            <a:r>
              <a:rPr lang="en-US" sz="1200" b="0" i="0" kern="1200" dirty="0">
                <a:solidFill>
                  <a:schemeClr val="tx1"/>
                </a:solidFill>
                <a:effectLst/>
                <a:latin typeface="+mn-lt"/>
                <a:ea typeface="+mn-ea"/>
                <a:cs typeface="+mn-cs"/>
              </a:rPr>
              <a:t>	public string City;</a:t>
            </a:r>
          </a:p>
          <a:p>
            <a:r>
              <a:rPr lang="en-US" sz="1200" b="0" i="0" kern="1200" dirty="0">
                <a:solidFill>
                  <a:schemeClr val="tx1"/>
                </a:solidFill>
                <a:effectLst/>
                <a:latin typeface="+mn-lt"/>
                <a:ea typeface="+mn-ea"/>
                <a:cs typeface="+mn-cs"/>
              </a:rPr>
              <a:t>	public string State;</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Another structure</a:t>
            </a:r>
          </a:p>
          <a:p>
            <a:r>
              <a:rPr lang="en-US" sz="1200" b="0" i="0" kern="1200" dirty="0">
                <a:solidFill>
                  <a:schemeClr val="tx1"/>
                </a:solidFill>
                <a:effectLst/>
                <a:latin typeface="+mn-lt"/>
                <a:ea typeface="+mn-ea"/>
                <a:cs typeface="+mn-cs"/>
              </a:rPr>
              <a:t>struct Person</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data member of Person structure</a:t>
            </a:r>
          </a:p>
          <a:p>
            <a:r>
              <a:rPr lang="en-US" sz="1200" b="0" i="0" kern="1200" dirty="0">
                <a:solidFill>
                  <a:schemeClr val="tx1"/>
                </a:solidFill>
                <a:effectLst/>
                <a:latin typeface="+mn-lt"/>
                <a:ea typeface="+mn-ea"/>
                <a:cs typeface="+mn-cs"/>
              </a:rPr>
              <a:t>	public string Name;</a:t>
            </a:r>
          </a:p>
          <a:p>
            <a:r>
              <a:rPr lang="en-US" sz="1200" b="0" i="0" kern="1200" dirty="0">
                <a:solidFill>
                  <a:schemeClr val="tx1"/>
                </a:solidFill>
                <a:effectLst/>
                <a:latin typeface="+mn-lt"/>
                <a:ea typeface="+mn-ea"/>
                <a:cs typeface="+mn-cs"/>
              </a:rPr>
              <a:t>	public int Age;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Nesting of Address structure</a:t>
            </a:r>
          </a:p>
          <a:p>
            <a:r>
              <a:rPr lang="en-US" sz="1200" b="0" i="0" kern="1200" dirty="0">
                <a:solidFill>
                  <a:schemeClr val="tx1"/>
                </a:solidFill>
                <a:effectLst/>
                <a:latin typeface="+mn-lt"/>
                <a:ea typeface="+mn-ea"/>
                <a:cs typeface="+mn-cs"/>
              </a:rPr>
              <a:t>	// by creating A1 of type Address</a:t>
            </a:r>
          </a:p>
          <a:p>
            <a:r>
              <a:rPr lang="en-US" sz="1200" b="0" i="0" kern="1200" dirty="0">
                <a:solidFill>
                  <a:schemeClr val="tx1"/>
                </a:solidFill>
                <a:effectLst/>
                <a:latin typeface="+mn-lt"/>
                <a:ea typeface="+mn-ea"/>
                <a:cs typeface="+mn-cs"/>
              </a:rPr>
              <a:t>	public Address A1;</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Geeks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Declare p1 of type Person</a:t>
            </a:r>
          </a:p>
          <a:p>
            <a:r>
              <a:rPr lang="en-US" sz="1200" b="0" i="0" kern="1200" dirty="0">
                <a:solidFill>
                  <a:schemeClr val="tx1"/>
                </a:solidFill>
                <a:effectLst/>
                <a:latin typeface="+mn-lt"/>
                <a:ea typeface="+mn-ea"/>
                <a:cs typeface="+mn-cs"/>
              </a:rPr>
              <a:t>		Person p1;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Assigning values to the variables</a:t>
            </a:r>
          </a:p>
          <a:p>
            <a:r>
              <a:rPr lang="en-US" sz="1200" b="0" i="0" kern="1200" dirty="0">
                <a:solidFill>
                  <a:schemeClr val="tx1"/>
                </a:solidFill>
                <a:effectLst/>
                <a:latin typeface="+mn-lt"/>
                <a:ea typeface="+mn-ea"/>
                <a:cs typeface="+mn-cs"/>
              </a:rPr>
              <a:t>		p1.Name = "Raman";</a:t>
            </a:r>
          </a:p>
          <a:p>
            <a:r>
              <a:rPr lang="en-US" sz="1200" b="0" i="0" kern="1200" dirty="0">
                <a:solidFill>
                  <a:schemeClr val="tx1"/>
                </a:solidFill>
                <a:effectLst/>
                <a:latin typeface="+mn-lt"/>
                <a:ea typeface="+mn-ea"/>
                <a:cs typeface="+mn-cs"/>
              </a:rPr>
              <a:t>		p1.Age = 12;</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Assigning values to the nested</a:t>
            </a:r>
          </a:p>
          <a:p>
            <a:r>
              <a:rPr lang="en-US" sz="1200" b="0" i="0" kern="1200" dirty="0">
                <a:solidFill>
                  <a:schemeClr val="tx1"/>
                </a:solidFill>
                <a:effectLst/>
                <a:latin typeface="+mn-lt"/>
                <a:ea typeface="+mn-ea"/>
                <a:cs typeface="+mn-cs"/>
              </a:rPr>
              <a:t>		// structure data members</a:t>
            </a:r>
          </a:p>
          <a:p>
            <a:r>
              <a:rPr lang="en-US" sz="1200" b="0" i="0" kern="1200" dirty="0">
                <a:solidFill>
                  <a:schemeClr val="tx1"/>
                </a:solidFill>
                <a:effectLst/>
                <a:latin typeface="+mn-lt"/>
                <a:ea typeface="+mn-ea"/>
                <a:cs typeface="+mn-cs"/>
              </a:rPr>
              <a:t>		p1.A1.City = "</a:t>
            </a:r>
            <a:r>
              <a:rPr lang="en-US" sz="1200" b="0" i="0" kern="1200" dirty="0" err="1">
                <a:solidFill>
                  <a:schemeClr val="tx1"/>
                </a:solidFill>
                <a:effectLst/>
                <a:latin typeface="+mn-lt"/>
                <a:ea typeface="+mn-ea"/>
                <a:cs typeface="+mn-cs"/>
              </a:rPr>
              <a:t>ABC_City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p1.A1.State = "</a:t>
            </a:r>
            <a:r>
              <a:rPr lang="en-US" sz="1200" b="0" i="0" kern="1200" dirty="0" err="1">
                <a:solidFill>
                  <a:schemeClr val="tx1"/>
                </a:solidFill>
                <a:effectLst/>
                <a:latin typeface="+mn-lt"/>
                <a:ea typeface="+mn-ea"/>
                <a:cs typeface="+mn-cs"/>
              </a:rPr>
              <a:t>XYZ_State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("Values Stored in p1");</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 +p1.Name);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("Age: " +p1.Age);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("City: " +p1.A1.City);</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("State: " +p1.A1.State);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Values Stored in p1</a:t>
            </a:r>
          </a:p>
          <a:p>
            <a:r>
              <a:rPr lang="en-US" dirty="0"/>
              <a:t> Name: Raman</a:t>
            </a:r>
          </a:p>
          <a:p>
            <a:r>
              <a:rPr lang="en-US" dirty="0"/>
              <a:t> Age: 12 </a:t>
            </a:r>
          </a:p>
          <a:p>
            <a:r>
              <a:rPr lang="en-US" dirty="0"/>
              <a:t>City: </a:t>
            </a:r>
            <a:r>
              <a:rPr lang="en-US" dirty="0" err="1"/>
              <a:t>ABC_City</a:t>
            </a:r>
            <a:r>
              <a:rPr lang="en-US" dirty="0"/>
              <a:t> </a:t>
            </a:r>
          </a:p>
          <a:p>
            <a:r>
              <a:rPr lang="en-US" dirty="0"/>
              <a:t>State: </a:t>
            </a:r>
            <a:r>
              <a:rPr lang="en-US" dirty="0" err="1"/>
              <a:t>XYZ_State</a:t>
            </a:r>
            <a:endParaRPr lang="en-US" dirty="0"/>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Important Points about Structures:</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Once the structures go out of scope, it gets automatically deallocated.</a:t>
            </a:r>
          </a:p>
          <a:p>
            <a:pPr fontAlgn="base"/>
            <a:r>
              <a:rPr lang="en-US" sz="1200" b="0" i="0" kern="1200" dirty="0">
                <a:solidFill>
                  <a:schemeClr val="tx1"/>
                </a:solidFill>
                <a:effectLst/>
                <a:latin typeface="+mn-lt"/>
                <a:ea typeface="+mn-ea"/>
                <a:cs typeface="+mn-cs"/>
              </a:rPr>
              <a:t>Created much more easily and quickly than heap types.</a:t>
            </a:r>
          </a:p>
          <a:p>
            <a:pPr fontAlgn="base"/>
            <a:r>
              <a:rPr lang="en-US" sz="1200" b="0" i="0" kern="1200" dirty="0">
                <a:solidFill>
                  <a:schemeClr val="tx1"/>
                </a:solidFill>
                <a:effectLst/>
                <a:latin typeface="+mn-lt"/>
                <a:ea typeface="+mn-ea"/>
                <a:cs typeface="+mn-cs"/>
              </a:rPr>
              <a:t>Using structure it become easy to copy the variable’s values onto stack.</a:t>
            </a:r>
          </a:p>
          <a:p>
            <a:pPr fontAlgn="base"/>
            <a:r>
              <a:rPr lang="en-US" sz="1200" b="0" i="0" kern="1200" dirty="0">
                <a:solidFill>
                  <a:schemeClr val="tx1"/>
                </a:solidFill>
                <a:effectLst/>
                <a:latin typeface="+mn-lt"/>
                <a:ea typeface="+mn-ea"/>
                <a:cs typeface="+mn-cs"/>
              </a:rPr>
              <a:t>A struct is a value type, whereas a class is a reference type.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38</a:t>
            </a:fld>
            <a:endParaRPr lang="en-US"/>
          </a:p>
        </p:txBody>
      </p:sp>
    </p:spTree>
    <p:extLst>
      <p:ext uri="{BB962C8B-B14F-4D97-AF65-F5344CB8AC3E}">
        <p14:creationId xmlns:p14="http://schemas.microsoft.com/office/powerpoint/2010/main" val="709289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Keywords or Reserved words</a:t>
            </a:r>
            <a:r>
              <a:rPr lang="en-US" sz="1200" b="0" i="0" kern="1200" dirty="0">
                <a:solidFill>
                  <a:schemeClr val="tx1"/>
                </a:solidFill>
                <a:effectLst/>
                <a:latin typeface="+mn-lt"/>
                <a:ea typeface="+mn-ea"/>
                <a:cs typeface="+mn-cs"/>
              </a:rPr>
              <a:t> are the words in a language that are used for some internal process or represent some predefined actions. These words are therefore not allowed to use as variable names or objects. Doing this will result in a </a:t>
            </a:r>
            <a:r>
              <a:rPr lang="en-US" sz="1200" b="1" i="0" kern="1200" dirty="0">
                <a:solidFill>
                  <a:schemeClr val="tx1"/>
                </a:solidFill>
                <a:effectLst/>
                <a:latin typeface="+mn-lt"/>
                <a:ea typeface="+mn-ea"/>
                <a:cs typeface="+mn-cs"/>
              </a:rPr>
              <a:t>compile-time error</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endParaRPr lang="en-US" dirty="0"/>
          </a:p>
          <a:p>
            <a:r>
              <a:rPr lang="en-US" dirty="0"/>
              <a:t>// C# Program to illustrate the keywords</a:t>
            </a:r>
          </a:p>
          <a:p>
            <a:r>
              <a:rPr lang="en-US" dirty="0"/>
              <a:t>using System;</a:t>
            </a:r>
          </a:p>
          <a:p>
            <a:endParaRPr lang="en-US" dirty="0"/>
          </a:p>
          <a:p>
            <a:r>
              <a:rPr lang="en-US" dirty="0"/>
              <a:t>class GFG {</a:t>
            </a:r>
          </a:p>
          <a:p>
            <a:endParaRPr lang="en-US" dirty="0"/>
          </a:p>
          <a:p>
            <a:r>
              <a:rPr lang="en-US" dirty="0"/>
              <a:t>	// Here static, public, void</a:t>
            </a:r>
          </a:p>
          <a:p>
            <a:r>
              <a:rPr lang="en-US" dirty="0"/>
              <a:t>	// are keywords	</a:t>
            </a:r>
          </a:p>
          <a:p>
            <a:r>
              <a:rPr lang="en-US" dirty="0"/>
              <a:t>	static public void Main () {</a:t>
            </a:r>
          </a:p>
          <a:p>
            <a:r>
              <a:rPr lang="en-US" dirty="0"/>
              <a:t>		</a:t>
            </a:r>
          </a:p>
          <a:p>
            <a:r>
              <a:rPr lang="en-US" dirty="0"/>
              <a:t>		// here int is keyword</a:t>
            </a:r>
          </a:p>
          <a:p>
            <a:r>
              <a:rPr lang="en-US" dirty="0"/>
              <a:t>		// a is identifier</a:t>
            </a:r>
          </a:p>
          <a:p>
            <a:r>
              <a:rPr lang="en-US" dirty="0"/>
              <a:t>		int a = 10;</a:t>
            </a:r>
          </a:p>
          <a:p>
            <a:r>
              <a:rPr lang="en-US" dirty="0"/>
              <a:t>		</a:t>
            </a:r>
          </a:p>
          <a:p>
            <a:r>
              <a:rPr lang="en-US" dirty="0"/>
              <a:t>		</a:t>
            </a:r>
            <a:r>
              <a:rPr lang="en-US" dirty="0" err="1"/>
              <a:t>Console.WriteLine</a:t>
            </a:r>
            <a:r>
              <a:rPr lang="en-US" dirty="0"/>
              <a:t>("The value of a is: {0}",a);</a:t>
            </a:r>
          </a:p>
          <a:p>
            <a:r>
              <a:rPr lang="en-US" dirty="0"/>
              <a:t>		</a:t>
            </a:r>
          </a:p>
          <a:p>
            <a:r>
              <a:rPr lang="en-US" dirty="0"/>
              <a:t>		// this is not a valid identifier</a:t>
            </a:r>
          </a:p>
          <a:p>
            <a:endParaRPr lang="en-US" dirty="0"/>
          </a:p>
          <a:p>
            <a:r>
              <a:rPr lang="en-US" dirty="0"/>
              <a:t>		// removing comment will give compile time error</a:t>
            </a:r>
          </a:p>
          <a:p>
            <a:r>
              <a:rPr lang="en-US" dirty="0"/>
              <a:t>		// double int = 10;</a:t>
            </a:r>
          </a:p>
          <a:p>
            <a:r>
              <a:rPr lang="en-US" dirty="0"/>
              <a:t>		</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The value of a is: 10</a:t>
            </a:r>
          </a:p>
          <a:p>
            <a:endParaRPr lang="en-US" dirty="0"/>
          </a:p>
          <a:p>
            <a:r>
              <a:rPr lang="en-US" sz="1200" b="0" i="0" kern="1200" dirty="0">
                <a:solidFill>
                  <a:schemeClr val="tx1"/>
                </a:solidFill>
                <a:effectLst/>
                <a:latin typeface="+mn-lt"/>
                <a:ea typeface="+mn-ea"/>
                <a:cs typeface="+mn-cs"/>
              </a:rPr>
              <a:t>There are total 78 keywords in C# as follows:</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39</a:t>
            </a:fld>
            <a:endParaRPr lang="en-US"/>
          </a:p>
        </p:txBody>
      </p:sp>
    </p:spTree>
    <p:extLst>
      <p:ext uri="{BB962C8B-B14F-4D97-AF65-F5344CB8AC3E}">
        <p14:creationId xmlns:p14="http://schemas.microsoft.com/office/powerpoint/2010/main" val="3751407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p>
          <a:p>
            <a:r>
              <a:rPr lang="en-US" dirty="0"/>
              <a:t>// C# Program to illustrate the</a:t>
            </a:r>
          </a:p>
          <a:p>
            <a:r>
              <a:rPr lang="en-US" dirty="0"/>
              <a:t>// value type keywords</a:t>
            </a:r>
          </a:p>
          <a:p>
            <a:r>
              <a:rPr lang="en-US" dirty="0"/>
              <a:t>using System;</a:t>
            </a:r>
          </a:p>
          <a:p>
            <a:endParaRPr lang="en-US" dirty="0"/>
          </a:p>
          <a:p>
            <a:r>
              <a:rPr lang="en-US" dirty="0"/>
              <a:t>class GFG {</a:t>
            </a:r>
          </a:p>
          <a:p>
            <a:endParaRPr lang="en-US" dirty="0"/>
          </a:p>
          <a:p>
            <a:r>
              <a:rPr lang="en-US" dirty="0"/>
              <a:t>	// Here static, public, void</a:t>
            </a:r>
          </a:p>
          <a:p>
            <a:r>
              <a:rPr lang="en-US" dirty="0"/>
              <a:t>	// are keywords	</a:t>
            </a:r>
          </a:p>
          <a:p>
            <a:r>
              <a:rPr lang="en-US" dirty="0"/>
              <a:t>	static public void Main () {</a:t>
            </a:r>
          </a:p>
          <a:p>
            <a:r>
              <a:rPr lang="en-US" dirty="0"/>
              <a:t>		</a:t>
            </a:r>
          </a:p>
          <a:p>
            <a:r>
              <a:rPr lang="en-US" dirty="0"/>
              <a:t>		// here byte is keyword</a:t>
            </a:r>
          </a:p>
          <a:p>
            <a:r>
              <a:rPr lang="en-US" dirty="0"/>
              <a:t>		// a is identifier</a:t>
            </a:r>
          </a:p>
          <a:p>
            <a:r>
              <a:rPr lang="en-US" dirty="0"/>
              <a:t>		byte a = 47;</a:t>
            </a:r>
          </a:p>
          <a:p>
            <a:r>
              <a:rPr lang="en-US" dirty="0"/>
              <a:t>		</a:t>
            </a:r>
            <a:r>
              <a:rPr lang="en-US" dirty="0" err="1"/>
              <a:t>Console.WriteLine</a:t>
            </a:r>
            <a:r>
              <a:rPr lang="en-US" dirty="0"/>
              <a:t>("The value of a is: {0}",a);</a:t>
            </a:r>
          </a:p>
          <a:p>
            <a:r>
              <a:rPr lang="en-US" dirty="0"/>
              <a:t>		</a:t>
            </a:r>
          </a:p>
          <a:p>
            <a:r>
              <a:rPr lang="en-US" dirty="0"/>
              <a:t>		</a:t>
            </a:r>
          </a:p>
          <a:p>
            <a:r>
              <a:rPr lang="en-US" dirty="0"/>
              <a:t>		// here bool is keyword</a:t>
            </a:r>
          </a:p>
          <a:p>
            <a:r>
              <a:rPr lang="en-US" dirty="0"/>
              <a:t>		// b is identifier</a:t>
            </a:r>
          </a:p>
          <a:p>
            <a:r>
              <a:rPr lang="en-US" dirty="0"/>
              <a:t>		// true is a keyword</a:t>
            </a:r>
          </a:p>
          <a:p>
            <a:r>
              <a:rPr lang="en-US" dirty="0"/>
              <a:t>		bool b = true;</a:t>
            </a:r>
          </a:p>
          <a:p>
            <a:r>
              <a:rPr lang="en-US" dirty="0"/>
              <a:t>		</a:t>
            </a:r>
          </a:p>
          <a:p>
            <a:r>
              <a:rPr lang="en-US" dirty="0"/>
              <a:t>		</a:t>
            </a:r>
            <a:r>
              <a:rPr lang="en-US" dirty="0" err="1"/>
              <a:t>Console.WriteLine</a:t>
            </a:r>
            <a:r>
              <a:rPr lang="en-US" dirty="0"/>
              <a:t>("The value of b is: {0}",b);</a:t>
            </a:r>
          </a:p>
          <a:p>
            <a:r>
              <a:rPr lang="en-US" dirty="0"/>
              <a:t>		</a:t>
            </a:r>
          </a:p>
          <a:p>
            <a:r>
              <a:rPr lang="en-US" dirty="0"/>
              <a:t>		</a:t>
            </a:r>
          </a:p>
          <a:p>
            <a:r>
              <a:rPr lang="en-US" dirty="0"/>
              <a:t>		</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The value of a is: 47 The value of b is: True</a:t>
            </a:r>
          </a:p>
          <a:p>
            <a:endParaRPr lang="en-US" dirty="0"/>
          </a:p>
          <a:p>
            <a:pPr fontAlgn="base"/>
            <a:r>
              <a:rPr lang="en-US" sz="1200" b="1" i="0" kern="1200" dirty="0">
                <a:solidFill>
                  <a:schemeClr val="tx1"/>
                </a:solidFill>
                <a:effectLst/>
                <a:latin typeface="+mn-lt"/>
                <a:ea typeface="+mn-ea"/>
                <a:cs typeface="+mn-cs"/>
              </a:rPr>
              <a:t>Reference Type Keywords:</a:t>
            </a:r>
            <a:r>
              <a:rPr lang="en-US" sz="1200" b="0" i="0" kern="1200" dirty="0">
                <a:solidFill>
                  <a:schemeClr val="tx1"/>
                </a:solidFill>
                <a:effectLst/>
                <a:latin typeface="+mn-lt"/>
                <a:ea typeface="+mn-ea"/>
                <a:cs typeface="+mn-cs"/>
              </a:rPr>
              <a:t> There are </a:t>
            </a:r>
            <a:r>
              <a:rPr lang="en-US" sz="1200" b="1" i="0" kern="12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keywords in reference types which are used to store references of the data or objects. The keywords in this category are: </a:t>
            </a:r>
            <a:r>
              <a:rPr lang="en-US" sz="1200" b="1" i="1" kern="1200" dirty="0">
                <a:solidFill>
                  <a:schemeClr val="tx1"/>
                </a:solidFill>
                <a:effectLst/>
                <a:latin typeface="+mn-lt"/>
                <a:ea typeface="+mn-ea"/>
                <a:cs typeface="+mn-cs"/>
              </a:rPr>
              <a:t>class, delegate, interface, object, string, void</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Modifiers Keywords:</a:t>
            </a:r>
            <a:r>
              <a:rPr lang="en-US" sz="1200" b="0" i="0" kern="1200" dirty="0">
                <a:solidFill>
                  <a:schemeClr val="tx1"/>
                </a:solidFill>
                <a:effectLst/>
                <a:latin typeface="+mn-lt"/>
                <a:ea typeface="+mn-ea"/>
                <a:cs typeface="+mn-cs"/>
              </a:rPr>
              <a:t> There are </a:t>
            </a:r>
            <a:r>
              <a:rPr lang="en-US" sz="1200" b="1" i="0" kern="1200" dirty="0">
                <a:solidFill>
                  <a:schemeClr val="tx1"/>
                </a:solidFill>
                <a:effectLst/>
                <a:latin typeface="+mn-lt"/>
                <a:ea typeface="+mn-ea"/>
                <a:cs typeface="+mn-cs"/>
              </a:rPr>
              <a:t>17 </a:t>
            </a:r>
            <a:r>
              <a:rPr lang="en-US" sz="1200" b="0" i="0" kern="1200" dirty="0">
                <a:solidFill>
                  <a:schemeClr val="tx1"/>
                </a:solidFill>
                <a:effectLst/>
                <a:latin typeface="+mn-lt"/>
                <a:ea typeface="+mn-ea"/>
                <a:cs typeface="+mn-cs"/>
              </a:rPr>
              <a:t>keywords in modifiers which are used to modify the declarations of type member.</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Example : </a:t>
            </a: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modifiers keywords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Geeks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class Mod</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using public modifier</a:t>
            </a:r>
          </a:p>
          <a:p>
            <a:pPr fontAlgn="base"/>
            <a:r>
              <a:rPr lang="en-US" sz="1200" b="0" i="0" kern="1200" dirty="0">
                <a:solidFill>
                  <a:schemeClr val="tx1"/>
                </a:solidFill>
                <a:effectLst/>
                <a:latin typeface="+mn-lt"/>
                <a:ea typeface="+mn-ea"/>
                <a:cs typeface="+mn-cs"/>
              </a:rPr>
              <a:t>		// keyword</a:t>
            </a:r>
          </a:p>
          <a:p>
            <a:pPr fontAlgn="base"/>
            <a:r>
              <a:rPr lang="en-US" sz="1200" b="0" i="0" kern="1200" dirty="0">
                <a:solidFill>
                  <a:schemeClr val="tx1"/>
                </a:solidFill>
                <a:effectLst/>
                <a:latin typeface="+mn-lt"/>
                <a:ea typeface="+mn-ea"/>
                <a:cs typeface="+mn-cs"/>
              </a:rPr>
              <a:t>		public int n1;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Mod obj1 = new Mod();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 to public members</a:t>
            </a:r>
          </a:p>
          <a:p>
            <a:pPr fontAlgn="base"/>
            <a:r>
              <a:rPr lang="en-US" sz="1200" b="0" i="0" kern="1200" dirty="0">
                <a:solidFill>
                  <a:schemeClr val="tx1"/>
                </a:solidFill>
                <a:effectLst/>
                <a:latin typeface="+mn-lt"/>
                <a:ea typeface="+mn-ea"/>
                <a:cs typeface="+mn-cs"/>
              </a:rPr>
              <a:t>		obj1.n1 = 77;</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n1: {0}", obj1.n1);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Value of n1: 77</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Statements Keywords:</a:t>
            </a:r>
            <a:r>
              <a:rPr lang="en-US" sz="1200" b="0" i="0" kern="1200" dirty="0">
                <a:solidFill>
                  <a:schemeClr val="tx1"/>
                </a:solidFill>
                <a:effectLst/>
                <a:latin typeface="+mn-lt"/>
                <a:ea typeface="+mn-ea"/>
                <a:cs typeface="+mn-cs"/>
              </a:rPr>
              <a:t> There are total </a:t>
            </a:r>
            <a:r>
              <a:rPr lang="en-US" sz="1200" b="1" i="0" kern="1200" dirty="0">
                <a:solidFill>
                  <a:schemeClr val="tx1"/>
                </a:solidFill>
                <a:effectLst/>
                <a:latin typeface="+mn-lt"/>
                <a:ea typeface="+mn-ea"/>
                <a:cs typeface="+mn-cs"/>
              </a:rPr>
              <a:t>18</a:t>
            </a:r>
            <a:r>
              <a:rPr lang="en-US" sz="1200" b="0" i="0" kern="1200" dirty="0">
                <a:solidFill>
                  <a:schemeClr val="tx1"/>
                </a:solidFill>
                <a:effectLst/>
                <a:latin typeface="+mn-lt"/>
                <a:ea typeface="+mn-ea"/>
                <a:cs typeface="+mn-cs"/>
              </a:rPr>
              <a:t> keywords which are used in program instructions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 statement keywords</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demoContinue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public static void Main()</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using for as statement keyword</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 is printed only 2 times</a:t>
            </a:r>
          </a:p>
          <a:p>
            <a:r>
              <a:rPr lang="en-US" sz="1200" b="0" i="0" kern="1200" dirty="0">
                <a:solidFill>
                  <a:schemeClr val="tx1"/>
                </a:solidFill>
                <a:effectLst/>
                <a:latin typeface="+mn-lt"/>
                <a:ea typeface="+mn-ea"/>
                <a:cs typeface="+mn-cs"/>
              </a:rPr>
              <a:t>		// because of continue statement</a:t>
            </a:r>
          </a:p>
          <a:p>
            <a:r>
              <a:rPr lang="en-US" sz="1200" b="0" i="0" kern="1200" dirty="0">
                <a:solidFill>
                  <a:schemeClr val="tx1"/>
                </a:solidFill>
                <a:effectLst/>
                <a:latin typeface="+mn-lt"/>
                <a:ea typeface="+mn-ea"/>
                <a:cs typeface="+mn-cs"/>
              </a:rPr>
              <a:t>		for(int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1;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&lt; 3;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here if and continue are keywords</a:t>
            </a:r>
          </a:p>
          <a:p>
            <a:r>
              <a:rPr lang="en-US" sz="1200" b="0" i="0" kern="1200" dirty="0">
                <a:solidFill>
                  <a:schemeClr val="tx1"/>
                </a:solidFill>
                <a:effectLst/>
                <a:latin typeface="+mn-lt"/>
                <a:ea typeface="+mn-ea"/>
                <a:cs typeface="+mn-cs"/>
              </a:rPr>
              <a:t>			if(</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2)</a:t>
            </a:r>
          </a:p>
          <a:p>
            <a:r>
              <a:rPr lang="en-US" sz="1200" b="0" i="0" kern="1200" dirty="0">
                <a:solidFill>
                  <a:schemeClr val="tx1"/>
                </a:solidFill>
                <a:effectLst/>
                <a:latin typeface="+mn-lt"/>
                <a:ea typeface="+mn-ea"/>
                <a:cs typeface="+mn-cs"/>
              </a:rPr>
              <a:t>			continue;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err="1"/>
              <a:t>GeeksforGeeks</a:t>
            </a:r>
            <a:endParaRPr lang="en-US" dirty="0"/>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Method Parameters Keywords: </a:t>
            </a:r>
            <a:r>
              <a:rPr lang="en-US" sz="1200" b="0" i="0" kern="1200" dirty="0">
                <a:solidFill>
                  <a:schemeClr val="tx1"/>
                </a:solidFill>
                <a:effectLst/>
                <a:latin typeface="+mn-lt"/>
                <a:ea typeface="+mn-ea"/>
                <a:cs typeface="+mn-cs"/>
              </a:rPr>
              <a:t>There are total </a:t>
            </a:r>
            <a:r>
              <a:rPr lang="en-US" sz="1200" b="1"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keywords which are used to change the behavior of the parameters that passed to a method. The keyword includes in this category are: </a:t>
            </a:r>
            <a:r>
              <a:rPr lang="en-US" sz="1200" b="1" i="1" kern="1200" dirty="0">
                <a:solidFill>
                  <a:schemeClr val="tx1"/>
                </a:solidFill>
                <a:effectLst/>
                <a:latin typeface="+mn-lt"/>
                <a:ea typeface="+mn-ea"/>
                <a:cs typeface="+mn-cs"/>
              </a:rPr>
              <a:t>params, in, ref, out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Namespace Keywords:</a:t>
            </a:r>
            <a:r>
              <a:rPr lang="en-US" sz="1200" b="0" i="0" kern="1200" dirty="0">
                <a:solidFill>
                  <a:schemeClr val="tx1"/>
                </a:solidFill>
                <a:effectLst/>
                <a:latin typeface="+mn-lt"/>
                <a:ea typeface="+mn-ea"/>
                <a:cs typeface="+mn-cs"/>
              </a:rPr>
              <a:t> There are total </a:t>
            </a:r>
            <a:r>
              <a:rPr lang="en-US"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keywords in this category which are used in </a:t>
            </a:r>
            <a:r>
              <a:rPr lang="en-US" sz="1200" b="0" i="0" u="sng" kern="1200" dirty="0">
                <a:solidFill>
                  <a:schemeClr val="tx1"/>
                </a:solidFill>
                <a:effectLst/>
                <a:latin typeface="+mn-lt"/>
                <a:ea typeface="+mn-ea"/>
                <a:cs typeface="+mn-cs"/>
                <a:hlinkClick r:id="rId3"/>
              </a:rPr>
              <a:t>namespaces</a:t>
            </a:r>
            <a:r>
              <a:rPr lang="en-US" sz="1200" b="0" i="0" kern="1200" dirty="0">
                <a:solidFill>
                  <a:schemeClr val="tx1"/>
                </a:solidFill>
                <a:effectLst/>
                <a:latin typeface="+mn-lt"/>
                <a:ea typeface="+mn-ea"/>
                <a:cs typeface="+mn-cs"/>
              </a:rPr>
              <a:t>. The keywords are: </a:t>
            </a:r>
            <a:r>
              <a:rPr lang="en-US" sz="1200" b="1" i="1" kern="1200" dirty="0">
                <a:solidFill>
                  <a:schemeClr val="tx1"/>
                </a:solidFill>
                <a:effectLst/>
                <a:latin typeface="+mn-lt"/>
                <a:ea typeface="+mn-ea"/>
                <a:cs typeface="+mn-cs"/>
              </a:rPr>
              <a:t>namespace, using, extern</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Operator Keywords:</a:t>
            </a:r>
            <a:r>
              <a:rPr lang="en-US" sz="1200" b="0" i="0" kern="1200" dirty="0">
                <a:solidFill>
                  <a:schemeClr val="tx1"/>
                </a:solidFill>
                <a:effectLst/>
                <a:latin typeface="+mn-lt"/>
                <a:ea typeface="+mn-ea"/>
                <a:cs typeface="+mn-cs"/>
              </a:rPr>
              <a:t> There are total </a:t>
            </a:r>
            <a:r>
              <a:rPr lang="en-US" sz="1200" b="1" i="0" kern="12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 keywords which are used for different purposes like creating objects, getting a size of object etc. The keywords are: </a:t>
            </a:r>
            <a:r>
              <a:rPr lang="en-US" sz="1200" b="1" i="1" kern="1200" dirty="0">
                <a:solidFill>
                  <a:schemeClr val="tx1"/>
                </a:solidFill>
                <a:effectLst/>
                <a:latin typeface="+mn-lt"/>
                <a:ea typeface="+mn-ea"/>
                <a:cs typeface="+mn-cs"/>
              </a:rPr>
              <a:t>as, is, new, </a:t>
            </a:r>
            <a:r>
              <a:rPr lang="en-US" sz="1200" b="1" i="1" kern="1200" dirty="0" err="1">
                <a:solidFill>
                  <a:schemeClr val="tx1"/>
                </a:solidFill>
                <a:effectLst/>
                <a:latin typeface="+mn-lt"/>
                <a:ea typeface="+mn-ea"/>
                <a:cs typeface="+mn-cs"/>
              </a:rPr>
              <a:t>sizeof</a:t>
            </a:r>
            <a:r>
              <a:rPr lang="en-US" sz="1200" b="1" i="1" kern="1200" dirty="0">
                <a:solidFill>
                  <a:schemeClr val="tx1"/>
                </a:solidFill>
                <a:effectLst/>
                <a:latin typeface="+mn-lt"/>
                <a:ea typeface="+mn-ea"/>
                <a:cs typeface="+mn-cs"/>
              </a:rPr>
              <a:t>, </a:t>
            </a:r>
            <a:r>
              <a:rPr lang="en-US" sz="1200" b="1" i="1" kern="1200" dirty="0" err="1">
                <a:solidFill>
                  <a:schemeClr val="tx1"/>
                </a:solidFill>
                <a:effectLst/>
                <a:latin typeface="+mn-lt"/>
                <a:ea typeface="+mn-ea"/>
                <a:cs typeface="+mn-cs"/>
              </a:rPr>
              <a:t>typeof</a:t>
            </a:r>
            <a:r>
              <a:rPr lang="en-US" sz="1200" b="1" i="1" kern="1200" dirty="0">
                <a:solidFill>
                  <a:schemeClr val="tx1"/>
                </a:solidFill>
                <a:effectLst/>
                <a:latin typeface="+mn-lt"/>
                <a:ea typeface="+mn-ea"/>
                <a:cs typeface="+mn-cs"/>
              </a:rPr>
              <a:t>, true, false, </a:t>
            </a:r>
            <a:r>
              <a:rPr lang="en-US" sz="1200" b="1" i="1" kern="1200" dirty="0" err="1">
                <a:solidFill>
                  <a:schemeClr val="tx1"/>
                </a:solidFill>
                <a:effectLst/>
                <a:latin typeface="+mn-lt"/>
                <a:ea typeface="+mn-ea"/>
                <a:cs typeface="+mn-cs"/>
              </a:rPr>
              <a:t>stackalloc</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Conversion Keywords:</a:t>
            </a:r>
            <a:r>
              <a:rPr lang="en-US" sz="1200" b="0" i="0" kern="1200" dirty="0">
                <a:solidFill>
                  <a:schemeClr val="tx1"/>
                </a:solidFill>
                <a:effectLst/>
                <a:latin typeface="+mn-lt"/>
                <a:ea typeface="+mn-ea"/>
                <a:cs typeface="+mn-cs"/>
              </a:rPr>
              <a:t> There are </a:t>
            </a:r>
            <a:r>
              <a:rPr lang="en-US"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keywords which are used in type conversions. The keywords are: </a:t>
            </a:r>
            <a:r>
              <a:rPr lang="en-US" sz="1200" b="1" i="1" kern="1200" dirty="0">
                <a:solidFill>
                  <a:schemeClr val="tx1"/>
                </a:solidFill>
                <a:effectLst/>
                <a:latin typeface="+mn-lt"/>
                <a:ea typeface="+mn-ea"/>
                <a:cs typeface="+mn-cs"/>
              </a:rPr>
              <a:t>explicit, implicit, operator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Access Keywords:</a:t>
            </a:r>
            <a:r>
              <a:rPr lang="en-US" sz="1200" b="0" i="0" kern="1200" dirty="0">
                <a:solidFill>
                  <a:schemeClr val="tx1"/>
                </a:solidFill>
                <a:effectLst/>
                <a:latin typeface="+mn-lt"/>
                <a:ea typeface="+mn-ea"/>
                <a:cs typeface="+mn-cs"/>
              </a:rPr>
              <a:t> There are </a:t>
            </a:r>
            <a:r>
              <a:rPr lang="en-US" sz="1200" b="1" i="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keywords which are used in accessing and referencing the class or instance of the class. The keywords are </a:t>
            </a:r>
            <a:r>
              <a:rPr lang="en-US" sz="1200" b="1" i="1" kern="1200" dirty="0">
                <a:solidFill>
                  <a:schemeClr val="tx1"/>
                </a:solidFill>
                <a:effectLst/>
                <a:latin typeface="+mn-lt"/>
                <a:ea typeface="+mn-ea"/>
                <a:cs typeface="+mn-cs"/>
              </a:rPr>
              <a:t>base, this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Literal Keywords:</a:t>
            </a:r>
            <a:r>
              <a:rPr lang="en-US" sz="1200" b="0" i="0" kern="1200" dirty="0">
                <a:solidFill>
                  <a:schemeClr val="tx1"/>
                </a:solidFill>
                <a:effectLst/>
                <a:latin typeface="+mn-lt"/>
                <a:ea typeface="+mn-ea"/>
                <a:cs typeface="+mn-cs"/>
              </a:rPr>
              <a:t> There are </a:t>
            </a:r>
            <a:r>
              <a:rPr lang="en-US" sz="1200" b="1" i="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keywords which are used as literal or constant. The keywords are </a:t>
            </a:r>
            <a:r>
              <a:rPr lang="en-US" sz="1200" b="1" i="1" kern="1200" dirty="0">
                <a:solidFill>
                  <a:schemeClr val="tx1"/>
                </a:solidFill>
                <a:effectLst/>
                <a:latin typeface="+mn-lt"/>
                <a:ea typeface="+mn-ea"/>
                <a:cs typeface="+mn-cs"/>
              </a:rPr>
              <a:t>null, default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Important Points: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Keywords are not used as an identifier or name of a class, variable, etc.</a:t>
            </a:r>
          </a:p>
          <a:p>
            <a:pPr fontAlgn="base"/>
            <a:r>
              <a:rPr lang="en-US" sz="1200" b="0" i="0" kern="1200" dirty="0">
                <a:solidFill>
                  <a:schemeClr val="tx1"/>
                </a:solidFill>
                <a:effectLst/>
                <a:latin typeface="+mn-lt"/>
                <a:ea typeface="+mn-ea"/>
                <a:cs typeface="+mn-cs"/>
              </a:rPr>
              <a:t>If you want to use a keyword as an identifier then you must use @ as a prefix. For example, </a:t>
            </a:r>
            <a:r>
              <a:rPr lang="en-US" sz="1200" b="0" i="1" kern="1200" dirty="0">
                <a:solidFill>
                  <a:schemeClr val="tx1"/>
                </a:solidFill>
                <a:effectLst/>
                <a:latin typeface="+mn-lt"/>
                <a:ea typeface="+mn-ea"/>
                <a:cs typeface="+mn-cs"/>
              </a:rPr>
              <a:t>@abstract</a:t>
            </a:r>
            <a:r>
              <a:rPr lang="en-US" sz="1200" b="0" i="0" kern="1200" dirty="0">
                <a:solidFill>
                  <a:schemeClr val="tx1"/>
                </a:solidFill>
                <a:effectLst/>
                <a:latin typeface="+mn-lt"/>
                <a:ea typeface="+mn-ea"/>
                <a:cs typeface="+mn-cs"/>
              </a:rPr>
              <a:t> is valid identifier but not </a:t>
            </a:r>
            <a:r>
              <a:rPr lang="en-US" sz="1200" b="0" i="1" kern="1200" dirty="0">
                <a:solidFill>
                  <a:schemeClr val="tx1"/>
                </a:solidFill>
                <a:effectLst/>
                <a:latin typeface="+mn-lt"/>
                <a:ea typeface="+mn-ea"/>
                <a:cs typeface="+mn-cs"/>
              </a:rPr>
              <a:t>abstract</a:t>
            </a:r>
            <a:r>
              <a:rPr lang="en-US" sz="1200" b="0" i="0" kern="1200" dirty="0">
                <a:solidFill>
                  <a:schemeClr val="tx1"/>
                </a:solidFill>
                <a:effectLst/>
                <a:latin typeface="+mn-lt"/>
                <a:ea typeface="+mn-ea"/>
                <a:cs typeface="+mn-cs"/>
              </a:rPr>
              <a:t> because it is a keyword.</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a:t>int a = 10; // Here int is a valid keyword double int = 10.67; // invalid because int is a keyword double @int = 10.67; // valid identifier, prefixed with @ int @null = 0; // valid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 use of</a:t>
            </a:r>
          </a:p>
          <a:p>
            <a:r>
              <a:rPr lang="en-US" sz="1200" b="0" i="0" kern="1200" dirty="0">
                <a:solidFill>
                  <a:schemeClr val="tx1"/>
                </a:solidFill>
                <a:effectLst/>
                <a:latin typeface="+mn-lt"/>
                <a:ea typeface="+mn-ea"/>
                <a:cs typeface="+mn-cs"/>
              </a:rPr>
              <a:t>// prefixing @ in keywords</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GFG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Here static, public, void</a:t>
            </a:r>
          </a:p>
          <a:p>
            <a:r>
              <a:rPr lang="en-US" sz="1200" b="0" i="0" kern="1200" dirty="0">
                <a:solidFill>
                  <a:schemeClr val="tx1"/>
                </a:solidFill>
                <a:effectLst/>
                <a:latin typeface="+mn-lt"/>
                <a:ea typeface="+mn-ea"/>
                <a:cs typeface="+mn-cs"/>
              </a:rPr>
              <a:t>	// are keywords	</a:t>
            </a:r>
          </a:p>
          <a:p>
            <a:r>
              <a:rPr lang="en-US" sz="1200" b="0" i="0" kern="1200" dirty="0">
                <a:solidFill>
                  <a:schemeClr val="tx1"/>
                </a:solidFill>
                <a:effectLst/>
                <a:latin typeface="+mn-lt"/>
                <a:ea typeface="+mn-ea"/>
                <a:cs typeface="+mn-cs"/>
              </a:rPr>
              <a:t>	static public void Main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here int is keyword</a:t>
            </a:r>
          </a:p>
          <a:p>
            <a:r>
              <a:rPr lang="en-US" sz="1200" b="0" i="0" kern="1200" dirty="0">
                <a:solidFill>
                  <a:schemeClr val="tx1"/>
                </a:solidFill>
                <a:effectLst/>
                <a:latin typeface="+mn-lt"/>
                <a:ea typeface="+mn-ea"/>
                <a:cs typeface="+mn-cs"/>
              </a:rPr>
              <a:t>		// a is identifier</a:t>
            </a:r>
          </a:p>
          <a:p>
            <a:r>
              <a:rPr lang="en-US" sz="1200" b="0" i="0" kern="1200" dirty="0">
                <a:solidFill>
                  <a:schemeClr val="tx1"/>
                </a:solidFill>
                <a:effectLst/>
                <a:latin typeface="+mn-lt"/>
                <a:ea typeface="+mn-ea"/>
                <a:cs typeface="+mn-cs"/>
              </a:rPr>
              <a:t>		int a = 10;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a is: {0}",a);</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prefix @ in keyword int which</a:t>
            </a:r>
          </a:p>
          <a:p>
            <a:r>
              <a:rPr lang="en-US" sz="1200" b="0" i="0" kern="1200" dirty="0">
                <a:solidFill>
                  <a:schemeClr val="tx1"/>
                </a:solidFill>
                <a:effectLst/>
                <a:latin typeface="+mn-lt"/>
                <a:ea typeface="+mn-ea"/>
                <a:cs typeface="+mn-cs"/>
              </a:rPr>
              <a:t>		// makes it a valid identifier</a:t>
            </a:r>
          </a:p>
          <a:p>
            <a:r>
              <a:rPr lang="en-US" sz="1200" b="0" i="0" kern="1200" dirty="0">
                <a:solidFill>
                  <a:schemeClr val="tx1"/>
                </a:solidFill>
                <a:effectLst/>
                <a:latin typeface="+mn-lt"/>
                <a:ea typeface="+mn-ea"/>
                <a:cs typeface="+mn-cs"/>
              </a:rPr>
              <a:t>		int @int = 11;</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("The value of a is: {0}",@int);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The value of a is: 10 The value of a is: 11</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Contextual Keywords</a:t>
            </a:r>
          </a:p>
          <a:p>
            <a:pPr fontAlgn="base"/>
            <a:r>
              <a:rPr lang="en-US" sz="1200" b="0" i="0" kern="1200" dirty="0">
                <a:solidFill>
                  <a:schemeClr val="tx1"/>
                </a:solidFill>
                <a:effectLst/>
                <a:latin typeface="+mn-lt"/>
                <a:ea typeface="+mn-ea"/>
                <a:cs typeface="+mn-cs"/>
              </a:rPr>
              <a:t>These are used to give a specific meaning in the program. Whenever a new keyword comes in C#, it is added to the contextual keywords, not in the keyword category. This helps to avoid the crashing of programs which are written in earlier versions.</a:t>
            </a:r>
          </a:p>
          <a:p>
            <a:pPr fontAlgn="base"/>
            <a:r>
              <a:rPr lang="en-US" sz="1200" b="1" i="0" kern="1200" dirty="0">
                <a:solidFill>
                  <a:schemeClr val="tx1"/>
                </a:solidFill>
                <a:effectLst/>
                <a:latin typeface="+mn-lt"/>
                <a:ea typeface="+mn-ea"/>
                <a:cs typeface="+mn-cs"/>
              </a:rPr>
              <a:t>Important Points: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These are not reserved words.</a:t>
            </a:r>
          </a:p>
          <a:p>
            <a:pPr fontAlgn="base"/>
            <a:r>
              <a:rPr lang="en-US" sz="1200" b="0" i="0" kern="1200" dirty="0">
                <a:solidFill>
                  <a:schemeClr val="tx1"/>
                </a:solidFill>
                <a:effectLst/>
                <a:latin typeface="+mn-lt"/>
                <a:ea typeface="+mn-ea"/>
                <a:cs typeface="+mn-cs"/>
              </a:rPr>
              <a:t>It can be used as identifiers outside the context that’s why it named contextual keywords.</a:t>
            </a:r>
          </a:p>
          <a:p>
            <a:pPr fontAlgn="base"/>
            <a:r>
              <a:rPr lang="en-US" sz="1200" b="0" i="0" kern="1200" dirty="0">
                <a:solidFill>
                  <a:schemeClr val="tx1"/>
                </a:solidFill>
                <a:effectLst/>
                <a:latin typeface="+mn-lt"/>
                <a:ea typeface="+mn-ea"/>
                <a:cs typeface="+mn-cs"/>
              </a:rPr>
              <a:t>These can have different meanings in two or more contexts.</a:t>
            </a:r>
          </a:p>
          <a:p>
            <a:pPr fontAlgn="base"/>
            <a:r>
              <a:rPr lang="en-US" sz="1200" b="0" i="0" kern="1200" dirty="0">
                <a:solidFill>
                  <a:schemeClr val="tx1"/>
                </a:solidFill>
                <a:effectLst/>
                <a:latin typeface="+mn-lt"/>
                <a:ea typeface="+mn-ea"/>
                <a:cs typeface="+mn-cs"/>
              </a:rPr>
              <a:t>There are total </a:t>
            </a:r>
            <a:r>
              <a:rPr lang="en-US" sz="1200" b="1" i="0" kern="1200" dirty="0">
                <a:solidFill>
                  <a:schemeClr val="tx1"/>
                </a:solidFill>
                <a:effectLst/>
                <a:latin typeface="+mn-lt"/>
                <a:ea typeface="+mn-ea"/>
                <a:cs typeface="+mn-cs"/>
              </a:rPr>
              <a:t>30</a:t>
            </a:r>
            <a:r>
              <a:rPr lang="en-US" sz="1200" b="0" i="0" kern="1200" dirty="0">
                <a:solidFill>
                  <a:schemeClr val="tx1"/>
                </a:solidFill>
                <a:effectLst/>
                <a:latin typeface="+mn-lt"/>
                <a:ea typeface="+mn-ea"/>
                <a:cs typeface="+mn-cs"/>
              </a:rPr>
              <a:t> contextual keywords in C#.</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contextual keywords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public class Student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Declare name field</a:t>
            </a:r>
          </a:p>
          <a:p>
            <a:pPr fontAlgn="base"/>
            <a:r>
              <a:rPr lang="en-US" sz="1200" b="0" i="0" kern="1200" dirty="0">
                <a:solidFill>
                  <a:schemeClr val="tx1"/>
                </a:solidFill>
                <a:effectLst/>
                <a:latin typeface="+mn-lt"/>
                <a:ea typeface="+mn-ea"/>
                <a:cs typeface="+mn-cs"/>
              </a:rPr>
              <a:t>	private string name =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Declare name property</a:t>
            </a:r>
          </a:p>
          <a:p>
            <a:pPr fontAlgn="base"/>
            <a:r>
              <a:rPr lang="en-US" sz="1200" b="0" i="0" kern="1200" dirty="0">
                <a:solidFill>
                  <a:schemeClr val="tx1"/>
                </a:solidFill>
                <a:effectLst/>
                <a:latin typeface="+mn-lt"/>
                <a:ea typeface="+mn-ea"/>
                <a:cs typeface="+mn-cs"/>
              </a:rPr>
              <a:t>	public string Name</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get is contextual keyword</a:t>
            </a:r>
          </a:p>
          <a:p>
            <a:pPr fontAlgn="base"/>
            <a:r>
              <a:rPr lang="en-US" sz="1200" b="0" i="0" kern="1200" dirty="0">
                <a:solidFill>
                  <a:schemeClr val="tx1"/>
                </a:solidFill>
                <a:effectLst/>
                <a:latin typeface="+mn-lt"/>
                <a:ea typeface="+mn-ea"/>
                <a:cs typeface="+mn-cs"/>
              </a:rPr>
              <a:t>	get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return name;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set is a contextual</a:t>
            </a:r>
          </a:p>
          <a:p>
            <a:pPr fontAlgn="base"/>
            <a:r>
              <a:rPr lang="en-US" sz="1200" b="0" i="0" kern="1200" dirty="0">
                <a:solidFill>
                  <a:schemeClr val="tx1"/>
                </a:solidFill>
                <a:effectLst/>
                <a:latin typeface="+mn-lt"/>
                <a:ea typeface="+mn-ea"/>
                <a:cs typeface="+mn-cs"/>
              </a:rPr>
              <a:t>		// keyword</a:t>
            </a:r>
          </a:p>
          <a:p>
            <a:pPr fontAlgn="base"/>
            <a:r>
              <a:rPr lang="en-US" sz="1200" b="0" i="0" kern="1200" dirty="0">
                <a:solidFill>
                  <a:schemeClr val="tx1"/>
                </a:solidFill>
                <a:effectLst/>
                <a:latin typeface="+mn-lt"/>
                <a:ea typeface="+mn-ea"/>
                <a:cs typeface="+mn-cs"/>
              </a:rPr>
              <a:t>		set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name = value;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TestStudent</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public static void Main(string[] </a:t>
            </a:r>
            <a:r>
              <a:rPr lang="en-US" sz="1200" b="0" i="0" kern="1200" dirty="0" err="1">
                <a:solidFill>
                  <a:schemeClr val="tx1"/>
                </a:solidFill>
                <a:effectLst/>
                <a:latin typeface="+mn-lt"/>
                <a:ea typeface="+mn-ea"/>
                <a:cs typeface="+mn-cs"/>
              </a:rPr>
              <a:t>args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Student s = new Student();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calls set accessor of the property Name,</a:t>
            </a:r>
          </a:p>
          <a:p>
            <a:pPr fontAlgn="base"/>
            <a:r>
              <a:rPr lang="en-US" sz="1200" b="0" i="0" kern="1200" dirty="0">
                <a:solidFill>
                  <a:schemeClr val="tx1"/>
                </a:solidFill>
                <a:effectLst/>
                <a:latin typeface="+mn-lt"/>
                <a:ea typeface="+mn-ea"/>
                <a:cs typeface="+mn-cs"/>
              </a:rPr>
              <a:t>		// and pass "GFG" as value of the</a:t>
            </a:r>
          </a:p>
          <a:p>
            <a:pPr fontAlgn="base"/>
            <a:r>
              <a:rPr lang="en-US" sz="1200" b="0" i="0" kern="1200" dirty="0">
                <a:solidFill>
                  <a:schemeClr val="tx1"/>
                </a:solidFill>
                <a:effectLst/>
                <a:latin typeface="+mn-lt"/>
                <a:ea typeface="+mn-ea"/>
                <a:cs typeface="+mn-cs"/>
              </a:rPr>
              <a:t>		// standard field 'value'.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s.Name</a:t>
            </a:r>
            <a:r>
              <a:rPr lang="en-US" sz="1200" b="0" i="0" kern="1200" dirty="0">
                <a:solidFill>
                  <a:schemeClr val="tx1"/>
                </a:solidFill>
                <a:effectLst/>
                <a:latin typeface="+mn-lt"/>
                <a:ea typeface="+mn-ea"/>
                <a:cs typeface="+mn-cs"/>
              </a:rPr>
              <a:t> = "GFG";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displays GFG, Calls the get accessor</a:t>
            </a:r>
          </a:p>
          <a:p>
            <a:pPr fontAlgn="base"/>
            <a:r>
              <a:rPr lang="en-US" sz="1200" b="0" i="0" kern="1200" dirty="0">
                <a:solidFill>
                  <a:schemeClr val="tx1"/>
                </a:solidFill>
                <a:effectLst/>
                <a:latin typeface="+mn-lt"/>
                <a:ea typeface="+mn-ea"/>
                <a:cs typeface="+mn-cs"/>
              </a:rPr>
              <a:t>		// of the property Name.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("Name: " + </a:t>
            </a:r>
            <a:r>
              <a:rPr lang="en-US" sz="1200" b="0" i="0" kern="1200" dirty="0" err="1">
                <a:solidFill>
                  <a:schemeClr val="tx1"/>
                </a:solidFill>
                <a:effectLst/>
                <a:latin typeface="+mn-lt"/>
                <a:ea typeface="+mn-ea"/>
                <a:cs typeface="+mn-cs"/>
              </a:rPr>
              <a:t>s.Name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 using get and set as identifier</a:t>
            </a:r>
          </a:p>
          <a:p>
            <a:pPr fontAlgn="base"/>
            <a:r>
              <a:rPr lang="en-US" sz="1200" b="0" i="0" kern="1200" dirty="0">
                <a:solidFill>
                  <a:schemeClr val="tx1"/>
                </a:solidFill>
                <a:effectLst/>
                <a:latin typeface="+mn-lt"/>
                <a:ea typeface="+mn-ea"/>
                <a:cs typeface="+mn-cs"/>
              </a:rPr>
              <a:t>		int get = 50;</a:t>
            </a:r>
          </a:p>
          <a:p>
            <a:pPr fontAlgn="base"/>
            <a:r>
              <a:rPr lang="en-US" sz="1200" b="0" i="0" kern="1200" dirty="0">
                <a:solidFill>
                  <a:schemeClr val="tx1"/>
                </a:solidFill>
                <a:effectLst/>
                <a:latin typeface="+mn-lt"/>
                <a:ea typeface="+mn-ea"/>
                <a:cs typeface="+mn-cs"/>
              </a:rPr>
              <a:t>		int set = 70;</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get is: {0}",get);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set is: {0}",set);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Name: GFG Value of get is: 50 Value of set is: 70</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40</a:t>
            </a:fld>
            <a:endParaRPr lang="en-US"/>
          </a:p>
        </p:txBody>
      </p:sp>
    </p:spTree>
    <p:extLst>
      <p:ext uri="{BB962C8B-B14F-4D97-AF65-F5344CB8AC3E}">
        <p14:creationId xmlns:p14="http://schemas.microsoft.com/office/powerpoint/2010/main" val="8033945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software development, </a:t>
            </a:r>
            <a:r>
              <a:rPr lang="en-US" sz="1200" b="0" i="1" u="sng" kern="1200" dirty="0">
                <a:solidFill>
                  <a:schemeClr val="tx1"/>
                </a:solidFill>
                <a:effectLst/>
                <a:latin typeface="+mn-lt"/>
                <a:ea typeface="+mn-ea"/>
                <a:cs typeface="+mn-cs"/>
                <a:hlinkClick r:id="rId3"/>
              </a:rPr>
              <a:t>typecasting </a:t>
            </a:r>
            <a:r>
              <a:rPr lang="en-US" sz="1200" b="0" i="0" kern="1200" dirty="0">
                <a:solidFill>
                  <a:schemeClr val="tx1"/>
                </a:solidFill>
                <a:effectLst/>
                <a:latin typeface="+mn-lt"/>
                <a:ea typeface="+mn-ea"/>
                <a:cs typeface="+mn-cs"/>
              </a:rPr>
              <a:t>is an inescapable thing. In many cases, developers need to convert an Object(Type) into another Object(Type) and sometimes he/she may get </a:t>
            </a:r>
            <a:r>
              <a:rPr lang="en-US" sz="1200" b="0" i="0" kern="1200" dirty="0" err="1">
                <a:solidFill>
                  <a:schemeClr val="tx1"/>
                </a:solidFill>
                <a:effectLst/>
                <a:latin typeface="+mn-lt"/>
                <a:ea typeface="+mn-ea"/>
                <a:cs typeface="+mn-cs"/>
              </a:rPr>
              <a:t>InvalidCastException</a:t>
            </a:r>
            <a:r>
              <a:rPr lang="en-US" sz="1200" b="0" i="0" kern="1200" dirty="0">
                <a:solidFill>
                  <a:schemeClr val="tx1"/>
                </a:solidFill>
                <a:effectLst/>
                <a:latin typeface="+mn-lt"/>
                <a:ea typeface="+mn-ea"/>
                <a:cs typeface="+mn-cs"/>
              </a:rPr>
              <a:t>. So, to overcome such types of exception C# provides the operator keyword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is used to perform conversion between compatible reference types or Nullable types. This operator returns the object when they are compatible with the given type and </a:t>
            </a:r>
            <a:r>
              <a:rPr lang="en-US" sz="1200" b="1" i="1" kern="1200" dirty="0">
                <a:solidFill>
                  <a:schemeClr val="tx1"/>
                </a:solidFill>
                <a:effectLst/>
                <a:latin typeface="+mn-lt"/>
                <a:ea typeface="+mn-ea"/>
                <a:cs typeface="+mn-cs"/>
              </a:rPr>
              <a:t>return null if the conversion is not possible</a:t>
            </a:r>
            <a:r>
              <a:rPr lang="en-US" sz="1200" b="0" i="0" kern="1200" dirty="0">
                <a:solidFill>
                  <a:schemeClr val="tx1"/>
                </a:solidFill>
                <a:effectLst/>
                <a:latin typeface="+mn-lt"/>
                <a:ea typeface="+mn-ea"/>
                <a:cs typeface="+mn-cs"/>
              </a:rPr>
              <a:t> instead of raising an exception. The working of </a:t>
            </a:r>
            <a:r>
              <a:rPr lang="en-US" sz="1200" b="0" i="1"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is quite similar to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an operator but in shortening manner.</a:t>
            </a:r>
            <a:br>
              <a:rPr lang="en-US" dirty="0"/>
            </a:br>
            <a:r>
              <a:rPr lang="en-US" sz="1200" b="1" i="0" kern="1200" dirty="0">
                <a:solidFill>
                  <a:schemeClr val="tx1"/>
                </a:solidFill>
                <a:effectLst/>
                <a:latin typeface="+mn-lt"/>
                <a:ea typeface="+mn-ea"/>
                <a:cs typeface="+mn-cs"/>
              </a:rPr>
              <a:t>Syntax:</a:t>
            </a:r>
          </a:p>
          <a:p>
            <a:r>
              <a:rPr lang="en-US" dirty="0"/>
              <a:t>expression as type</a:t>
            </a:r>
          </a:p>
          <a:p>
            <a:pPr fontAlgn="base"/>
            <a:r>
              <a:rPr lang="en-US" sz="1200" b="0" i="0" kern="1200" dirty="0">
                <a:solidFill>
                  <a:schemeClr val="tx1"/>
                </a:solidFill>
                <a:effectLst/>
                <a:latin typeface="+mn-lt"/>
                <a:ea typeface="+mn-ea"/>
                <a:cs typeface="+mn-cs"/>
              </a:rPr>
              <a:t>The above syntax is equivalent to below code. But the expression variable will be evaluated only one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expression is type ? (type)expression : (type)null</a:t>
            </a:r>
          </a:p>
          <a:p>
            <a:endParaRPr lang="en-US" dirty="0"/>
          </a:p>
          <a:p>
            <a:r>
              <a:rPr lang="en-US" sz="1200" b="0" i="0" kern="1200" dirty="0">
                <a:solidFill>
                  <a:schemeClr val="tx1"/>
                </a:solidFill>
                <a:effectLst/>
                <a:latin typeface="+mn-lt"/>
                <a:ea typeface="+mn-ea"/>
                <a:cs typeface="+mn-cs"/>
              </a:rPr>
              <a:t>Here,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is an operator keyword. </a:t>
            </a:r>
            <a:br>
              <a:rPr lang="en-US" dirty="0"/>
            </a:b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‘as’ operator keyword in C# is used only for nullable, reference and boxing conversions. It can’t perform user-defined conversions that can be only performed by using cast expression.</a:t>
            </a:r>
            <a:br>
              <a:rPr lang="en-US" dirty="0"/>
            </a:br>
            <a:r>
              <a:rPr lang="en-US" sz="1200" b="1" i="0" kern="1200" dirty="0">
                <a:solidFill>
                  <a:schemeClr val="tx1"/>
                </a:solidFill>
                <a:effectLst/>
                <a:latin typeface="+mn-lt"/>
                <a:ea typeface="+mn-ea"/>
                <a:cs typeface="+mn-cs"/>
              </a:rPr>
              <a:t>Example 1:</a:t>
            </a:r>
            <a:r>
              <a:rPr lang="en-US" sz="1200" b="0" i="0" kern="1200" dirty="0">
                <a:solidFill>
                  <a:schemeClr val="tx1"/>
                </a:solidFill>
                <a:effectLst/>
                <a:latin typeface="+mn-lt"/>
                <a:ea typeface="+mn-ea"/>
                <a:cs typeface="+mn-cs"/>
              </a:rPr>
              <a:t> In the below code, </a:t>
            </a:r>
            <a:r>
              <a:rPr lang="en-US" sz="1200" b="0" i="1" kern="1200" dirty="0">
                <a:solidFill>
                  <a:schemeClr val="tx1"/>
                </a:solidFill>
                <a:effectLst/>
                <a:latin typeface="+mn-lt"/>
                <a:ea typeface="+mn-ea"/>
                <a:cs typeface="+mn-cs"/>
              </a:rPr>
              <a:t>str1 </a:t>
            </a:r>
            <a:r>
              <a:rPr lang="en-US" sz="1200" b="0" i="0" kern="1200" dirty="0">
                <a:solidFill>
                  <a:schemeClr val="tx1"/>
                </a:solidFill>
                <a:effectLst/>
                <a:latin typeface="+mn-lt"/>
                <a:ea typeface="+mn-ea"/>
                <a:cs typeface="+mn-cs"/>
              </a:rPr>
              <a:t>contains a string which is assigned to a variable </a:t>
            </a:r>
            <a:r>
              <a:rPr lang="en-US" sz="1200" b="0" i="1" kern="1200" dirty="0">
                <a:solidFill>
                  <a:schemeClr val="tx1"/>
                </a:solidFill>
                <a:effectLst/>
                <a:latin typeface="+mn-lt"/>
                <a:ea typeface="+mn-ea"/>
                <a:cs typeface="+mn-cs"/>
              </a:rPr>
              <a:t>obj1 </a:t>
            </a:r>
            <a:r>
              <a:rPr lang="en-US" sz="1200" b="0" i="0" kern="1200" dirty="0">
                <a:solidFill>
                  <a:schemeClr val="tx1"/>
                </a:solidFill>
                <a:effectLst/>
                <a:latin typeface="+mn-lt"/>
                <a:ea typeface="+mn-ea"/>
                <a:cs typeface="+mn-cs"/>
              </a:rPr>
              <a:t>of the object type. Now, this </a:t>
            </a:r>
            <a:r>
              <a:rPr lang="en-US" sz="1200" b="0" i="1" kern="1200" dirty="0">
                <a:solidFill>
                  <a:schemeClr val="tx1"/>
                </a:solidFill>
                <a:effectLst/>
                <a:latin typeface="+mn-lt"/>
                <a:ea typeface="+mn-ea"/>
                <a:cs typeface="+mn-cs"/>
              </a:rPr>
              <a:t>obj1 </a:t>
            </a:r>
            <a:r>
              <a:rPr lang="en-US" sz="1200" b="0" i="0" kern="1200" dirty="0">
                <a:solidFill>
                  <a:schemeClr val="tx1"/>
                </a:solidFill>
                <a:effectLst/>
                <a:latin typeface="+mn-lt"/>
                <a:ea typeface="+mn-ea"/>
                <a:cs typeface="+mn-cs"/>
              </a:rPr>
              <a:t>is cast to string using as operator and assign the case result to variable </a:t>
            </a:r>
            <a:r>
              <a:rPr lang="en-US" sz="1200" b="0" i="1" kern="1200" dirty="0">
                <a:solidFill>
                  <a:schemeClr val="tx1"/>
                </a:solidFill>
                <a:effectLst/>
                <a:latin typeface="+mn-lt"/>
                <a:ea typeface="+mn-ea"/>
                <a:cs typeface="+mn-cs"/>
              </a:rPr>
              <a:t>str2 </a:t>
            </a:r>
            <a:r>
              <a:rPr lang="en-US" sz="1200" b="0" i="0" kern="1200" dirty="0">
                <a:solidFill>
                  <a:schemeClr val="tx1"/>
                </a:solidFill>
                <a:effectLst/>
                <a:latin typeface="+mn-lt"/>
                <a:ea typeface="+mn-ea"/>
                <a:cs typeface="+mn-cs"/>
              </a:rPr>
              <a:t>of string type. If the case successful, it returns the result otherwise returns null. Here, </a:t>
            </a:r>
            <a:r>
              <a:rPr lang="en-US" sz="1200" b="0" i="1" kern="1200" dirty="0">
                <a:solidFill>
                  <a:schemeClr val="tx1"/>
                </a:solidFill>
                <a:effectLst/>
                <a:latin typeface="+mn-lt"/>
                <a:ea typeface="+mn-ea"/>
                <a:cs typeface="+mn-cs"/>
              </a:rPr>
              <a:t>if(str2 != null)</a:t>
            </a:r>
            <a:r>
              <a:rPr lang="en-US" sz="1200" b="0" i="0" kern="1200" dirty="0">
                <a:solidFill>
                  <a:schemeClr val="tx1"/>
                </a:solidFill>
                <a:effectLst/>
                <a:latin typeface="+mn-lt"/>
                <a:ea typeface="+mn-ea"/>
                <a:cs typeface="+mn-cs"/>
              </a:rPr>
              <a:t> is used to check whether the result is null or not. For </a:t>
            </a:r>
            <a:r>
              <a:rPr lang="en-US" sz="1200" b="0" i="1" kern="1200" dirty="0">
                <a:solidFill>
                  <a:schemeClr val="tx1"/>
                </a:solidFill>
                <a:effectLst/>
                <a:latin typeface="+mn-lt"/>
                <a:ea typeface="+mn-ea"/>
                <a:cs typeface="+mn-cs"/>
              </a:rPr>
              <a:t>List&lt;string&gt; </a:t>
            </a:r>
            <a:r>
              <a:rPr lang="en-US" sz="1200" b="0" i="1" kern="1200" dirty="0" err="1">
                <a:solidFill>
                  <a:schemeClr val="tx1"/>
                </a:solidFill>
                <a:effectLst/>
                <a:latin typeface="+mn-lt"/>
                <a:ea typeface="+mn-ea"/>
                <a:cs typeface="+mn-cs"/>
              </a:rPr>
              <a:t>mylist</a:t>
            </a:r>
            <a:r>
              <a:rPr lang="en-US" sz="1200" b="0" i="1" kern="1200" dirty="0">
                <a:solidFill>
                  <a:schemeClr val="tx1"/>
                </a:solidFill>
                <a:effectLst/>
                <a:latin typeface="+mn-lt"/>
                <a:ea typeface="+mn-ea"/>
                <a:cs typeface="+mn-cs"/>
              </a:rPr>
              <a:t> = obj1 as List&lt;string&gt;</a:t>
            </a:r>
            <a:r>
              <a:rPr lang="en-US" sz="1200" b="0" i="0" kern="1200" dirty="0">
                <a:solidFill>
                  <a:schemeClr val="tx1"/>
                </a:solidFill>
                <a:effectLst/>
                <a:latin typeface="+mn-lt"/>
                <a:ea typeface="+mn-ea"/>
                <a:cs typeface="+mn-cs"/>
              </a:rPr>
              <a:t> cast fails and it returns null.</a:t>
            </a:r>
          </a:p>
          <a:p>
            <a:endParaRPr lang="en-US" sz="1200" b="0" i="0" kern="1200" dirty="0">
              <a:solidFill>
                <a:schemeClr val="tx1"/>
              </a:solidFill>
              <a:effectLst/>
              <a:latin typeface="+mn-lt"/>
              <a:ea typeface="+mn-ea"/>
              <a:cs typeface="+mn-cs"/>
            </a:endParaRPr>
          </a:p>
          <a:p>
            <a:r>
              <a:rPr lang="en-US" dirty="0"/>
              <a:t>// C# program to illustrate</a:t>
            </a:r>
          </a:p>
          <a:p>
            <a:r>
              <a:rPr lang="en-US" dirty="0"/>
              <a:t>// the use of 'as' operator</a:t>
            </a:r>
          </a:p>
          <a:p>
            <a:r>
              <a:rPr lang="en-US" dirty="0"/>
              <a:t>using System;</a:t>
            </a:r>
          </a:p>
          <a:p>
            <a:r>
              <a:rPr lang="en-US" dirty="0"/>
              <a:t>using </a:t>
            </a:r>
            <a:r>
              <a:rPr lang="en-US" dirty="0" err="1"/>
              <a:t>System.Text</a:t>
            </a:r>
            <a:r>
              <a:rPr lang="en-US" dirty="0"/>
              <a:t>;</a:t>
            </a:r>
          </a:p>
          <a:p>
            <a:r>
              <a:rPr lang="en-US" dirty="0"/>
              <a:t>using </a:t>
            </a:r>
            <a:r>
              <a:rPr lang="en-US" dirty="0" err="1"/>
              <a:t>System.Collections.Generic</a:t>
            </a:r>
            <a:r>
              <a:rPr lang="en-US" dirty="0"/>
              <a:t>;</a:t>
            </a:r>
          </a:p>
          <a:p>
            <a:endParaRPr lang="en-US" dirty="0"/>
          </a:p>
          <a:p>
            <a:r>
              <a:rPr lang="en-US" dirty="0"/>
              <a:t>class GFG {</a:t>
            </a:r>
          </a:p>
          <a:p>
            <a:r>
              <a:rPr lang="en-US" dirty="0"/>
              <a:t>	</a:t>
            </a:r>
          </a:p>
          <a:p>
            <a:r>
              <a:rPr lang="en-US" dirty="0"/>
              <a:t>	// Main Method</a:t>
            </a:r>
          </a:p>
          <a:p>
            <a:r>
              <a:rPr lang="en-US" dirty="0"/>
              <a:t>	public static void Main() {</a:t>
            </a:r>
          </a:p>
          <a:p>
            <a:r>
              <a:rPr lang="en-US" dirty="0"/>
              <a:t>		</a:t>
            </a:r>
          </a:p>
          <a:p>
            <a:r>
              <a:rPr lang="en-US" dirty="0"/>
              <a:t>		// taking a string variable</a:t>
            </a:r>
          </a:p>
          <a:p>
            <a:r>
              <a:rPr lang="en-US" dirty="0"/>
              <a:t>		string str1 = "GFG";</a:t>
            </a:r>
          </a:p>
          <a:p>
            <a:r>
              <a:rPr lang="en-US" dirty="0"/>
              <a:t>		</a:t>
            </a:r>
          </a:p>
          <a:p>
            <a:r>
              <a:rPr lang="en-US" dirty="0"/>
              <a:t>		// taking an Object type variable</a:t>
            </a:r>
          </a:p>
          <a:p>
            <a:r>
              <a:rPr lang="en-US" dirty="0"/>
              <a:t>		// assigning var1 to it</a:t>
            </a:r>
          </a:p>
          <a:p>
            <a:r>
              <a:rPr lang="en-US" dirty="0"/>
              <a:t>		object obj1 = str1;</a:t>
            </a:r>
          </a:p>
          <a:p>
            <a:r>
              <a:rPr lang="en-US" dirty="0"/>
              <a:t>		</a:t>
            </a:r>
          </a:p>
          <a:p>
            <a:r>
              <a:rPr lang="en-US" dirty="0"/>
              <a:t>		// now try it to cast to a string</a:t>
            </a:r>
          </a:p>
          <a:p>
            <a:r>
              <a:rPr lang="en-US" dirty="0"/>
              <a:t>		string str2 = obj1 as string;</a:t>
            </a:r>
          </a:p>
          <a:p>
            <a:r>
              <a:rPr lang="en-US" dirty="0"/>
              <a:t>		</a:t>
            </a:r>
          </a:p>
          <a:p>
            <a:r>
              <a:rPr lang="en-US" dirty="0"/>
              <a:t>		// checking Successfully cast or not</a:t>
            </a:r>
          </a:p>
          <a:p>
            <a:r>
              <a:rPr lang="en-US" dirty="0"/>
              <a:t>		if(str2 != null)</a:t>
            </a:r>
          </a:p>
          <a:p>
            <a:r>
              <a:rPr lang="en-US" dirty="0"/>
              <a:t>		{</a:t>
            </a:r>
          </a:p>
          <a:p>
            <a:r>
              <a:rPr lang="en-US" dirty="0"/>
              <a:t>			</a:t>
            </a:r>
            <a:r>
              <a:rPr lang="en-US" dirty="0" err="1"/>
              <a:t>Console.WriteLine</a:t>
            </a:r>
            <a:r>
              <a:rPr lang="en-US" dirty="0"/>
              <a:t>("Successfully Cast");</a:t>
            </a:r>
          </a:p>
          <a:p>
            <a:r>
              <a:rPr lang="en-US" dirty="0"/>
              <a:t>		}</a:t>
            </a:r>
          </a:p>
          <a:p>
            <a:r>
              <a:rPr lang="en-US" dirty="0"/>
              <a:t>		</a:t>
            </a:r>
          </a:p>
          <a:p>
            <a:r>
              <a:rPr lang="en-US" dirty="0"/>
              <a:t>		// now try to cast it to List</a:t>
            </a:r>
          </a:p>
          <a:p>
            <a:r>
              <a:rPr lang="en-US" dirty="0"/>
              <a:t>		List&lt;string&gt; </a:t>
            </a:r>
            <a:r>
              <a:rPr lang="en-US" dirty="0" err="1"/>
              <a:t>mylist</a:t>
            </a:r>
            <a:r>
              <a:rPr lang="en-US" dirty="0"/>
              <a:t> = obj1 as List&lt;string&gt;;</a:t>
            </a:r>
          </a:p>
          <a:p>
            <a:r>
              <a:rPr lang="en-US" dirty="0"/>
              <a:t>		</a:t>
            </a:r>
          </a:p>
          <a:p>
            <a:r>
              <a:rPr lang="en-US" dirty="0"/>
              <a:t>		// checking Successfully cast or not</a:t>
            </a:r>
          </a:p>
          <a:p>
            <a:r>
              <a:rPr lang="en-US" dirty="0"/>
              <a:t>		if(</a:t>
            </a:r>
            <a:r>
              <a:rPr lang="en-US" dirty="0" err="1"/>
              <a:t>mylist</a:t>
            </a:r>
            <a:r>
              <a:rPr lang="en-US" dirty="0"/>
              <a:t> != null)</a:t>
            </a:r>
          </a:p>
          <a:p>
            <a:r>
              <a:rPr lang="en-US" dirty="0"/>
              <a:t>		{</a:t>
            </a:r>
          </a:p>
          <a:p>
            <a:r>
              <a:rPr lang="en-US" dirty="0"/>
              <a:t>			</a:t>
            </a:r>
            <a:r>
              <a:rPr lang="en-US" dirty="0" err="1"/>
              <a:t>Console.WriteLine</a:t>
            </a:r>
            <a:r>
              <a:rPr lang="en-US" dirty="0"/>
              <a:t>("Successfully Cast");</a:t>
            </a:r>
          </a:p>
          <a:p>
            <a:r>
              <a:rPr lang="en-US" dirty="0"/>
              <a:t>		}</a:t>
            </a:r>
          </a:p>
          <a:p>
            <a:r>
              <a:rPr lang="en-US" dirty="0"/>
              <a:t>		else</a:t>
            </a:r>
          </a:p>
          <a:p>
            <a:r>
              <a:rPr lang="en-US" dirty="0"/>
              <a:t>		{</a:t>
            </a:r>
          </a:p>
          <a:p>
            <a:r>
              <a:rPr lang="en-US" dirty="0"/>
              <a:t>			</a:t>
            </a:r>
            <a:r>
              <a:rPr lang="en-US" dirty="0" err="1"/>
              <a:t>Console.WriteLine</a:t>
            </a:r>
            <a:r>
              <a:rPr lang="en-US" dirty="0"/>
              <a:t>("Not Successful");</a:t>
            </a:r>
          </a:p>
          <a:p>
            <a:r>
              <a:rPr lang="en-US" dirty="0"/>
              <a:t>		}</a:t>
            </a:r>
          </a:p>
          <a:p>
            <a:r>
              <a:rPr lang="en-US" dirty="0"/>
              <a:t>		</a:t>
            </a:r>
          </a:p>
          <a:p>
            <a:r>
              <a:rPr lang="en-US" dirty="0"/>
              <a:t>	}</a:t>
            </a:r>
          </a:p>
          <a:p>
            <a:r>
              <a:rPr lang="en-US" dirty="0"/>
              <a:t>}</a:t>
            </a:r>
          </a:p>
          <a:p>
            <a:endParaRPr lang="en-US" dirty="0"/>
          </a:p>
          <a:p>
            <a:endParaRPr lang="en-US" dirty="0"/>
          </a:p>
          <a:p>
            <a:r>
              <a:rPr lang="en-US" dirty="0"/>
              <a:t>Output : </a:t>
            </a:r>
          </a:p>
          <a:p>
            <a:r>
              <a:rPr lang="en-US" dirty="0"/>
              <a:t>Successfully Cast</a:t>
            </a:r>
          </a:p>
          <a:p>
            <a:r>
              <a:rPr lang="en-US" dirty="0"/>
              <a:t> Not Successful</a:t>
            </a:r>
          </a:p>
          <a:p>
            <a:endParaRPr lang="en-US" dirty="0"/>
          </a:p>
          <a:p>
            <a:r>
              <a:rPr lang="en-US" sz="1200" b="1" i="0" kern="1200" dirty="0">
                <a:solidFill>
                  <a:schemeClr val="tx1"/>
                </a:solidFill>
                <a:effectLst/>
                <a:latin typeface="+mn-lt"/>
                <a:ea typeface="+mn-ea"/>
                <a:cs typeface="+mn-cs"/>
              </a:rPr>
              <a:t>Example 2:</a:t>
            </a:r>
            <a:r>
              <a:rPr lang="en-US" sz="1200" b="0" i="0" kern="1200" dirty="0">
                <a:solidFill>
                  <a:schemeClr val="tx1"/>
                </a:solidFill>
                <a:effectLst/>
                <a:latin typeface="+mn-lt"/>
                <a:ea typeface="+mn-ea"/>
                <a:cs typeface="+mn-cs"/>
              </a:rPr>
              <a:t> In the code, we are taking an Object array which can store five elements. The first and second elements are the instance of class Geeks1 and class Geeks2. The third element is a string and the fourth element is a double value and the fifth element is a null value. Here, </a:t>
            </a:r>
            <a:r>
              <a:rPr lang="en-US" sz="1200" b="0" i="1" kern="1200" dirty="0">
                <a:solidFill>
                  <a:schemeClr val="tx1"/>
                </a:solidFill>
                <a:effectLst/>
                <a:latin typeface="+mn-lt"/>
                <a:ea typeface="+mn-ea"/>
                <a:cs typeface="+mn-cs"/>
              </a:rPr>
              <a:t>string str = obj[j] as string;</a:t>
            </a:r>
            <a:r>
              <a:rPr lang="en-US" sz="1200" b="0" i="0" kern="1200" dirty="0">
                <a:solidFill>
                  <a:schemeClr val="tx1"/>
                </a:solidFill>
                <a:effectLst/>
                <a:latin typeface="+mn-lt"/>
                <a:ea typeface="+mn-ea"/>
                <a:cs typeface="+mn-cs"/>
              </a:rPr>
              <a:t> we are using </a:t>
            </a:r>
            <a:r>
              <a:rPr lang="en-US" sz="1200" b="0" i="1" kern="1200" dirty="0">
                <a:solidFill>
                  <a:schemeClr val="tx1"/>
                </a:solidFill>
                <a:effectLst/>
                <a:latin typeface="+mn-lt"/>
                <a:ea typeface="+mn-ea"/>
                <a:cs typeface="+mn-cs"/>
              </a:rPr>
              <a:t>as </a:t>
            </a:r>
            <a:r>
              <a:rPr lang="en-US" sz="1200" b="0" i="0" kern="1200" dirty="0">
                <a:solidFill>
                  <a:schemeClr val="tx1"/>
                </a:solidFill>
                <a:effectLst/>
                <a:latin typeface="+mn-lt"/>
                <a:ea typeface="+mn-ea"/>
                <a:cs typeface="+mn-cs"/>
              </a:rPr>
              <a:t>operator to cast the object array as a string and store result into the string str. After that, check for the resultant value. If it is null then print the “element is not a string” and if not null, then print the string.</a:t>
            </a:r>
            <a:br>
              <a:rPr lang="en-US" dirty="0"/>
            </a:b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dirty="0"/>
              <a:t>// C# program to illustrate the</a:t>
            </a:r>
          </a:p>
          <a:p>
            <a:r>
              <a:rPr lang="en-US" dirty="0"/>
              <a:t>// concept of 'as' operator</a:t>
            </a:r>
          </a:p>
          <a:p>
            <a:r>
              <a:rPr lang="en-US" dirty="0"/>
              <a:t>using System;</a:t>
            </a:r>
          </a:p>
          <a:p>
            <a:endParaRPr lang="en-US" dirty="0"/>
          </a:p>
          <a:p>
            <a:r>
              <a:rPr lang="en-US" dirty="0"/>
              <a:t>// Classes</a:t>
            </a:r>
          </a:p>
          <a:p>
            <a:r>
              <a:rPr lang="en-US" dirty="0"/>
              <a:t>class Geeks1 { }</a:t>
            </a:r>
          </a:p>
          <a:p>
            <a:r>
              <a:rPr lang="en-US" dirty="0"/>
              <a:t>class Geeks2 { }</a:t>
            </a:r>
          </a:p>
          <a:p>
            <a:endParaRPr lang="en-US" dirty="0"/>
          </a:p>
          <a:p>
            <a:r>
              <a:rPr lang="en-US" dirty="0"/>
              <a:t>class GFG {</a:t>
            </a:r>
          </a:p>
          <a:p>
            <a:endParaRPr lang="en-US" dirty="0"/>
          </a:p>
          <a:p>
            <a:r>
              <a:rPr lang="en-US" dirty="0"/>
              <a:t>	// Main method</a:t>
            </a:r>
          </a:p>
          <a:p>
            <a:r>
              <a:rPr lang="en-US" dirty="0"/>
              <a:t>	static void Main()</a:t>
            </a:r>
          </a:p>
          <a:p>
            <a:r>
              <a:rPr lang="en-US" dirty="0"/>
              <a:t>	{</a:t>
            </a:r>
          </a:p>
          <a:p>
            <a:endParaRPr lang="en-US" dirty="0"/>
          </a:p>
          <a:p>
            <a:r>
              <a:rPr lang="en-US" dirty="0"/>
              <a:t>		// creating and initializing object array</a:t>
            </a:r>
          </a:p>
          <a:p>
            <a:r>
              <a:rPr lang="en-US" dirty="0"/>
              <a:t>		object[] obj = new object[5];</a:t>
            </a:r>
          </a:p>
          <a:p>
            <a:r>
              <a:rPr lang="en-US" dirty="0"/>
              <a:t>		obj[0] = new Geeks1();</a:t>
            </a:r>
          </a:p>
          <a:p>
            <a:r>
              <a:rPr lang="en-US" dirty="0"/>
              <a:t>		obj[1] = new Geeks2();</a:t>
            </a:r>
          </a:p>
          <a:p>
            <a:r>
              <a:rPr lang="en-US" dirty="0"/>
              <a:t>		obj[2] = "C#";</a:t>
            </a:r>
          </a:p>
          <a:p>
            <a:r>
              <a:rPr lang="en-US" dirty="0"/>
              <a:t>		obj[3] = 334.5;</a:t>
            </a:r>
          </a:p>
          <a:p>
            <a:r>
              <a:rPr lang="en-US" dirty="0"/>
              <a:t>		obj[4] = null;</a:t>
            </a:r>
          </a:p>
          <a:p>
            <a:endParaRPr lang="en-US" dirty="0"/>
          </a:p>
          <a:p>
            <a:r>
              <a:rPr lang="en-US" dirty="0"/>
              <a:t>		for (int j = 0; j &lt; </a:t>
            </a:r>
            <a:r>
              <a:rPr lang="en-US" dirty="0" err="1"/>
              <a:t>obj.Length</a:t>
            </a:r>
            <a:r>
              <a:rPr lang="en-US" dirty="0"/>
              <a:t>; ++j) {</a:t>
            </a:r>
          </a:p>
          <a:p>
            <a:endParaRPr lang="en-US" dirty="0"/>
          </a:p>
          <a:p>
            <a:r>
              <a:rPr lang="en-US" dirty="0"/>
              <a:t>			// using as operator</a:t>
            </a:r>
          </a:p>
          <a:p>
            <a:r>
              <a:rPr lang="en-US" dirty="0"/>
              <a:t>			string str = obj[j] as string;</a:t>
            </a:r>
          </a:p>
          <a:p>
            <a:endParaRPr lang="en-US" dirty="0"/>
          </a:p>
          <a:p>
            <a:r>
              <a:rPr lang="en-US" dirty="0"/>
              <a:t>			</a:t>
            </a:r>
            <a:r>
              <a:rPr lang="en-US" dirty="0" err="1"/>
              <a:t>Console.Write</a:t>
            </a:r>
            <a:r>
              <a:rPr lang="en-US" dirty="0"/>
              <a:t>("{0}:", j);</a:t>
            </a:r>
          </a:p>
          <a:p>
            <a:endParaRPr lang="en-US" dirty="0"/>
          </a:p>
          <a:p>
            <a:r>
              <a:rPr lang="en-US" dirty="0"/>
              <a:t>			// checking for the result</a:t>
            </a:r>
          </a:p>
          <a:p>
            <a:r>
              <a:rPr lang="en-US" dirty="0"/>
              <a:t>			if (str != null) {</a:t>
            </a:r>
          </a:p>
          <a:p>
            <a:r>
              <a:rPr lang="en-US" dirty="0"/>
              <a:t>				</a:t>
            </a:r>
            <a:r>
              <a:rPr lang="en-US" dirty="0" err="1"/>
              <a:t>Console.WriteLine</a:t>
            </a:r>
            <a:r>
              <a:rPr lang="en-US" dirty="0"/>
              <a:t>("'" + str + "'");</a:t>
            </a:r>
          </a:p>
          <a:p>
            <a:r>
              <a:rPr lang="en-US" dirty="0"/>
              <a:t>			}</a:t>
            </a:r>
          </a:p>
          <a:p>
            <a:r>
              <a:rPr lang="en-US" dirty="0"/>
              <a:t>			else {</a:t>
            </a:r>
          </a:p>
          <a:p>
            <a:r>
              <a:rPr lang="en-US" dirty="0"/>
              <a:t>				</a:t>
            </a:r>
            <a:r>
              <a:rPr lang="en-US" dirty="0" err="1"/>
              <a:t>Console.WriteLine</a:t>
            </a:r>
            <a:r>
              <a:rPr lang="en-US" dirty="0"/>
              <a:t>("Is </a:t>
            </a:r>
            <a:r>
              <a:rPr lang="en-US" dirty="0" err="1"/>
              <a:t>is</a:t>
            </a:r>
            <a:r>
              <a:rPr lang="en-US" dirty="0"/>
              <a:t> not a string");</a:t>
            </a:r>
          </a:p>
          <a:p>
            <a:r>
              <a:rPr lang="en-US" dirty="0"/>
              <a:t>			}</a:t>
            </a:r>
          </a:p>
          <a:p>
            <a:r>
              <a:rPr lang="en-US" dirty="0"/>
              <a:t>		}</a:t>
            </a:r>
          </a:p>
          <a:p>
            <a:r>
              <a:rPr lang="en-US" dirty="0"/>
              <a:t>	}</a:t>
            </a:r>
          </a:p>
          <a:p>
            <a:r>
              <a:rPr lang="en-US" dirty="0"/>
              <a:t>}</a:t>
            </a:r>
          </a:p>
          <a:p>
            <a:endParaRPr lang="en-US" dirty="0"/>
          </a:p>
          <a:p>
            <a:endParaRPr lang="en-US" dirty="0"/>
          </a:p>
          <a:p>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0:Is is not a string</a:t>
            </a:r>
          </a:p>
          <a:p>
            <a:r>
              <a:rPr lang="en-US" dirty="0"/>
              <a:t> 1:Is is not a string </a:t>
            </a:r>
          </a:p>
          <a:p>
            <a:r>
              <a:rPr lang="en-US" dirty="0"/>
              <a:t>2:'C#’</a:t>
            </a:r>
          </a:p>
          <a:p>
            <a:r>
              <a:rPr lang="en-US" dirty="0"/>
              <a:t> 3:Is is not a string</a:t>
            </a:r>
          </a:p>
          <a:p>
            <a:r>
              <a:rPr lang="en-US" dirty="0"/>
              <a:t> 4:Is is not a string</a:t>
            </a:r>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41</a:t>
            </a:fld>
            <a:endParaRPr lang="en-US"/>
          </a:p>
        </p:txBody>
      </p:sp>
    </p:spTree>
    <p:extLst>
      <p:ext uri="{BB962C8B-B14F-4D97-AF65-F5344CB8AC3E}">
        <p14:creationId xmlns:p14="http://schemas.microsoft.com/office/powerpoint/2010/main" val="2228084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the development of the software, typecasting is an inescapable thing. In many cases, one needs to convert an object(Type) into another object(Type) and sometimes got </a:t>
            </a:r>
            <a:r>
              <a:rPr lang="en-US" sz="1200" b="0" i="1" kern="1200" dirty="0" err="1">
                <a:solidFill>
                  <a:schemeClr val="tx1"/>
                </a:solidFill>
                <a:effectLst/>
                <a:latin typeface="+mn-lt"/>
                <a:ea typeface="+mn-ea"/>
                <a:cs typeface="+mn-cs"/>
              </a:rPr>
              <a:t>InvalidCastException</a:t>
            </a:r>
            <a:r>
              <a:rPr lang="en-US" sz="1200" b="0" i="0" kern="1200" dirty="0">
                <a:solidFill>
                  <a:schemeClr val="tx1"/>
                </a:solidFill>
                <a:effectLst/>
                <a:latin typeface="+mn-lt"/>
                <a:ea typeface="+mn-ea"/>
                <a:cs typeface="+mn-cs"/>
              </a:rPr>
              <a:t>. So, to overcome such types of exception C# provides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is used to check if the run-time type of an object is compatible with the given type or not. It returns </a:t>
            </a:r>
            <a:r>
              <a:rPr lang="en-US" sz="1200" b="0" i="1" kern="1200" dirty="0">
                <a:solidFill>
                  <a:schemeClr val="tx1"/>
                </a:solidFill>
                <a:effectLst/>
                <a:latin typeface="+mn-lt"/>
                <a:ea typeface="+mn-ea"/>
                <a:cs typeface="+mn-cs"/>
              </a:rPr>
              <a:t>true</a:t>
            </a:r>
            <a:r>
              <a:rPr lang="en-US" sz="1200" b="0" i="0" kern="1200" dirty="0">
                <a:solidFill>
                  <a:schemeClr val="tx1"/>
                </a:solidFill>
                <a:effectLst/>
                <a:latin typeface="+mn-lt"/>
                <a:ea typeface="+mn-ea"/>
                <a:cs typeface="+mn-cs"/>
              </a:rPr>
              <a:t> if the given object is of the same type otherwise, return </a:t>
            </a:r>
            <a:r>
              <a:rPr lang="en-US" sz="1200" b="0" i="1" kern="1200" dirty="0">
                <a:solidFill>
                  <a:schemeClr val="tx1"/>
                </a:solidFill>
                <a:effectLst/>
                <a:latin typeface="+mn-lt"/>
                <a:ea typeface="+mn-ea"/>
                <a:cs typeface="+mn-cs"/>
              </a:rPr>
              <a:t>false</a:t>
            </a:r>
            <a:r>
              <a:rPr lang="en-US" sz="1200" b="0" i="0" kern="1200" dirty="0">
                <a:solidFill>
                  <a:schemeClr val="tx1"/>
                </a:solidFill>
                <a:effectLst/>
                <a:latin typeface="+mn-lt"/>
                <a:ea typeface="+mn-ea"/>
                <a:cs typeface="+mn-cs"/>
              </a:rPr>
              <a:t>. It also returns </a:t>
            </a:r>
            <a:r>
              <a:rPr lang="en-US" sz="1200" b="0" i="1" kern="1200" dirty="0">
                <a:solidFill>
                  <a:schemeClr val="tx1"/>
                </a:solidFill>
                <a:effectLst/>
                <a:latin typeface="+mn-lt"/>
                <a:ea typeface="+mn-ea"/>
                <a:cs typeface="+mn-cs"/>
              </a:rPr>
              <a:t>false</a:t>
            </a:r>
            <a:r>
              <a:rPr lang="en-US" sz="1200" b="0" i="0" kern="1200" dirty="0">
                <a:solidFill>
                  <a:schemeClr val="tx1"/>
                </a:solidFill>
                <a:effectLst/>
                <a:latin typeface="+mn-lt"/>
                <a:ea typeface="+mn-ea"/>
                <a:cs typeface="+mn-cs"/>
              </a:rPr>
              <a:t> for </a:t>
            </a:r>
            <a:r>
              <a:rPr lang="en-US" sz="1200" b="0" i="1"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objects.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Syntax:</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expression is type</a:t>
            </a:r>
          </a:p>
          <a:p>
            <a:endParaRPr lang="en-US" dirty="0"/>
          </a:p>
          <a:p>
            <a:r>
              <a:rPr lang="en-US" sz="1200" b="0" i="0" kern="1200" dirty="0">
                <a:solidFill>
                  <a:schemeClr val="tx1"/>
                </a:solidFill>
                <a:effectLst/>
                <a:latin typeface="+mn-lt"/>
                <a:ea typeface="+mn-ea"/>
                <a:cs typeface="+mn-cs"/>
              </a:rPr>
              <a:t>Here, the </a:t>
            </a:r>
            <a:r>
              <a:rPr lang="en-US" sz="1200" b="0" i="1" kern="1200" dirty="0">
                <a:solidFill>
                  <a:schemeClr val="tx1"/>
                </a:solidFill>
                <a:effectLst/>
                <a:latin typeface="+mn-lt"/>
                <a:ea typeface="+mn-ea"/>
                <a:cs typeface="+mn-cs"/>
              </a:rPr>
              <a:t>expression </a:t>
            </a:r>
            <a:r>
              <a:rPr lang="en-US" sz="1200" b="0" i="0" kern="1200" dirty="0">
                <a:solidFill>
                  <a:schemeClr val="tx1"/>
                </a:solidFill>
                <a:effectLst/>
                <a:latin typeface="+mn-lt"/>
                <a:ea typeface="+mn-ea"/>
                <a:cs typeface="+mn-cs"/>
              </a:rPr>
              <a:t>will be evaluated to an instance of some type. And </a:t>
            </a:r>
            <a:r>
              <a:rPr lang="en-US" sz="1200" b="0" i="1" kern="1200" dirty="0">
                <a:solidFill>
                  <a:schemeClr val="tx1"/>
                </a:solidFill>
                <a:effectLst/>
                <a:latin typeface="+mn-lt"/>
                <a:ea typeface="+mn-ea"/>
                <a:cs typeface="+mn-cs"/>
              </a:rPr>
              <a:t>type </a:t>
            </a:r>
            <a:r>
              <a:rPr lang="en-US" sz="1200" b="0" i="0" kern="1200" dirty="0">
                <a:solidFill>
                  <a:schemeClr val="tx1"/>
                </a:solidFill>
                <a:effectLst/>
                <a:latin typeface="+mn-lt"/>
                <a:ea typeface="+mn-ea"/>
                <a:cs typeface="+mn-cs"/>
              </a:rPr>
              <a:t>is the name of the type to that the result of the </a:t>
            </a:r>
            <a:r>
              <a:rPr lang="en-US" sz="1200" b="0" i="1" kern="1200" dirty="0">
                <a:solidFill>
                  <a:schemeClr val="tx1"/>
                </a:solidFill>
                <a:effectLst/>
                <a:latin typeface="+mn-lt"/>
                <a:ea typeface="+mn-ea"/>
                <a:cs typeface="+mn-cs"/>
              </a:rPr>
              <a:t>expression </a:t>
            </a:r>
            <a:r>
              <a:rPr lang="en-US" sz="1200" b="0" i="0" kern="1200" dirty="0">
                <a:solidFill>
                  <a:schemeClr val="tx1"/>
                </a:solidFill>
                <a:effectLst/>
                <a:latin typeface="+mn-lt"/>
                <a:ea typeface="+mn-ea"/>
                <a:cs typeface="+mn-cs"/>
              </a:rPr>
              <a:t>is to be converted. If the </a:t>
            </a:r>
            <a:r>
              <a:rPr lang="en-US" sz="1200" b="0" i="1" kern="1200" dirty="0">
                <a:solidFill>
                  <a:schemeClr val="tx1"/>
                </a:solidFill>
                <a:effectLst/>
                <a:latin typeface="+mn-lt"/>
                <a:ea typeface="+mn-ea"/>
                <a:cs typeface="+mn-cs"/>
              </a:rPr>
              <a:t>expression </a:t>
            </a:r>
            <a:r>
              <a:rPr lang="en-US" sz="1200" b="0" i="0" kern="1200" dirty="0">
                <a:solidFill>
                  <a:schemeClr val="tx1"/>
                </a:solidFill>
                <a:effectLst/>
                <a:latin typeface="+mn-lt"/>
                <a:ea typeface="+mn-ea"/>
                <a:cs typeface="+mn-cs"/>
              </a:rPr>
              <a:t>is not null and the object results from evaluating the </a:t>
            </a:r>
            <a:r>
              <a:rPr lang="en-US" sz="1200" b="0" i="1" kern="1200" dirty="0">
                <a:solidFill>
                  <a:schemeClr val="tx1"/>
                </a:solidFill>
                <a:effectLst/>
                <a:latin typeface="+mn-lt"/>
                <a:ea typeface="+mn-ea"/>
                <a:cs typeface="+mn-cs"/>
              </a:rPr>
              <a:t>expression </a:t>
            </a:r>
            <a:r>
              <a:rPr lang="en-US" sz="1200" b="0" i="0" kern="1200" dirty="0">
                <a:solidFill>
                  <a:schemeClr val="tx1"/>
                </a:solidFill>
                <a:effectLst/>
                <a:latin typeface="+mn-lt"/>
                <a:ea typeface="+mn-ea"/>
                <a:cs typeface="+mn-cs"/>
              </a:rPr>
              <a:t>can be converted to the specified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then is operator will return </a:t>
            </a:r>
            <a:r>
              <a:rPr lang="en-US" sz="1200" b="0" i="1" kern="1200" dirty="0">
                <a:solidFill>
                  <a:schemeClr val="tx1"/>
                </a:solidFill>
                <a:effectLst/>
                <a:latin typeface="+mn-lt"/>
                <a:ea typeface="+mn-ea"/>
                <a:cs typeface="+mn-cs"/>
              </a:rPr>
              <a:t>true </a:t>
            </a:r>
            <a:r>
              <a:rPr lang="en-US" sz="1200" b="0" i="0" kern="1200" dirty="0">
                <a:solidFill>
                  <a:schemeClr val="tx1"/>
                </a:solidFill>
                <a:effectLst/>
                <a:latin typeface="+mn-lt"/>
                <a:ea typeface="+mn-ea"/>
                <a:cs typeface="+mn-cs"/>
              </a:rPr>
              <a:t>otherwise it will return </a:t>
            </a:r>
            <a:r>
              <a:rPr lang="en-US" sz="1200" b="0" i="1" kern="1200" dirty="0">
                <a:solidFill>
                  <a:schemeClr val="tx1"/>
                </a:solidFill>
                <a:effectLst/>
                <a:latin typeface="+mn-lt"/>
                <a:ea typeface="+mn-ea"/>
                <a:cs typeface="+mn-cs"/>
              </a:rPr>
              <a:t>false</a:t>
            </a:r>
            <a:r>
              <a:rPr lang="en-US" sz="1200" b="0" i="0" kern="1200" dirty="0">
                <a:solidFill>
                  <a:schemeClr val="tx1"/>
                </a:solidFill>
                <a:effectLst/>
                <a:latin typeface="+mn-lt"/>
                <a:ea typeface="+mn-ea"/>
                <a:cs typeface="+mn-cs"/>
              </a:rPr>
              <a:t>.</a:t>
            </a:r>
          </a:p>
          <a:p>
            <a:br>
              <a:rPr lang="en-US" dirty="0"/>
            </a:br>
            <a:r>
              <a:rPr lang="en-US" sz="1200" b="1" i="0" kern="1200" dirty="0">
                <a:solidFill>
                  <a:schemeClr val="tx1"/>
                </a:solidFill>
                <a:effectLst/>
                <a:latin typeface="+mn-lt"/>
                <a:ea typeface="+mn-ea"/>
                <a:cs typeface="+mn-cs"/>
              </a:rPr>
              <a:t>Example 1:</a:t>
            </a:r>
            <a:r>
              <a:rPr lang="en-US" sz="1200" b="0" i="0" kern="1200" dirty="0">
                <a:solidFill>
                  <a:schemeClr val="tx1"/>
                </a:solidFill>
                <a:effectLst/>
                <a:latin typeface="+mn-lt"/>
                <a:ea typeface="+mn-ea"/>
                <a:cs typeface="+mn-cs"/>
              </a:rPr>
              <a:t> In the below code, we have three classes i.e. Author, Work and GFG. </a:t>
            </a:r>
            <a:r>
              <a:rPr lang="en-US" sz="1200" b="0" i="1" kern="1200" dirty="0">
                <a:solidFill>
                  <a:schemeClr val="tx1"/>
                </a:solidFill>
                <a:effectLst/>
                <a:latin typeface="+mn-lt"/>
                <a:ea typeface="+mn-ea"/>
                <a:cs typeface="+mn-cs"/>
              </a:rPr>
              <a:t>GFG </a:t>
            </a:r>
            <a:r>
              <a:rPr lang="en-US" sz="1200" b="0" i="0" kern="1200" dirty="0">
                <a:solidFill>
                  <a:schemeClr val="tx1"/>
                </a:solidFill>
                <a:effectLst/>
                <a:latin typeface="+mn-lt"/>
                <a:ea typeface="+mn-ea"/>
                <a:cs typeface="+mn-cs"/>
              </a:rPr>
              <a:t>is the driver class which contains the Main method. Class ‘Author’ and ‘Work’ have data members and method. In the Main method, objects of class </a:t>
            </a:r>
            <a:r>
              <a:rPr lang="en-US" sz="1200" b="0" i="1" kern="1200" dirty="0">
                <a:solidFill>
                  <a:schemeClr val="tx1"/>
                </a:solidFill>
                <a:effectLst/>
                <a:latin typeface="+mn-lt"/>
                <a:ea typeface="+mn-ea"/>
                <a:cs typeface="+mn-cs"/>
              </a:rPr>
              <a:t>Author </a:t>
            </a:r>
            <a:r>
              <a:rPr lang="en-US" sz="1200" b="0" i="0" kern="1200" dirty="0">
                <a:solidFill>
                  <a:schemeClr val="tx1"/>
                </a:solidFill>
                <a:effectLst/>
                <a:latin typeface="+mn-lt"/>
                <a:ea typeface="+mn-ea"/>
                <a:cs typeface="+mn-cs"/>
              </a:rPr>
              <a:t>and </a:t>
            </a:r>
            <a:r>
              <a:rPr lang="en-US" sz="1200" b="0" i="1" kern="1200" dirty="0">
                <a:solidFill>
                  <a:schemeClr val="tx1"/>
                </a:solidFill>
                <a:effectLst/>
                <a:latin typeface="+mn-lt"/>
                <a:ea typeface="+mn-ea"/>
                <a:cs typeface="+mn-cs"/>
              </a:rPr>
              <a:t>Work </a:t>
            </a:r>
            <a:r>
              <a:rPr lang="en-US" sz="1200" b="0" i="0" kern="1200" dirty="0">
                <a:solidFill>
                  <a:schemeClr val="tx1"/>
                </a:solidFill>
                <a:effectLst/>
                <a:latin typeface="+mn-lt"/>
                <a:ea typeface="+mn-ea"/>
                <a:cs typeface="+mn-cs"/>
              </a:rPr>
              <a:t>created and methods of these classes are called using the instance of the class. After that, a bool value </a:t>
            </a:r>
            <a:r>
              <a:rPr lang="en-US" sz="1200" b="0" i="1" kern="1200" dirty="0">
                <a:solidFill>
                  <a:schemeClr val="tx1"/>
                </a:solidFill>
                <a:effectLst/>
                <a:latin typeface="+mn-lt"/>
                <a:ea typeface="+mn-ea"/>
                <a:cs typeface="+mn-cs"/>
              </a:rPr>
              <a:t>bool result;</a:t>
            </a:r>
            <a:r>
              <a:rPr lang="en-US" sz="1200" b="0" i="0" kern="1200" dirty="0">
                <a:solidFill>
                  <a:schemeClr val="tx1"/>
                </a:solidFill>
                <a:effectLst/>
                <a:latin typeface="+mn-lt"/>
                <a:ea typeface="+mn-ea"/>
                <a:cs typeface="+mn-cs"/>
              </a:rPr>
              <a:t> is taken to store the return value of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The line of code i.e. </a:t>
            </a:r>
            <a:r>
              <a:rPr lang="en-US" sz="1200" b="0" i="1" kern="1200" dirty="0">
                <a:solidFill>
                  <a:schemeClr val="tx1"/>
                </a:solidFill>
                <a:effectLst/>
                <a:latin typeface="+mn-lt"/>
                <a:ea typeface="+mn-ea"/>
                <a:cs typeface="+mn-cs"/>
              </a:rPr>
              <a:t>result = a is Author;</a:t>
            </a:r>
            <a:r>
              <a:rPr lang="en-US" sz="1200" b="0" i="0" kern="1200" dirty="0">
                <a:solidFill>
                  <a:schemeClr val="tx1"/>
                </a:solidFill>
                <a:effectLst/>
                <a:latin typeface="+mn-lt"/>
                <a:ea typeface="+mn-ea"/>
                <a:cs typeface="+mn-cs"/>
              </a:rPr>
              <a:t> is used to check whether a(object of class author) is of type Author. It will return true as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is the instance of Author class. But instance </a:t>
            </a:r>
            <a:r>
              <a:rPr lang="en-US" sz="1200" b="0" i="1" kern="1200" dirty="0">
                <a:solidFill>
                  <a:schemeClr val="tx1"/>
                </a:solidFill>
                <a:effectLst/>
                <a:latin typeface="+mn-lt"/>
                <a:ea typeface="+mn-ea"/>
                <a:cs typeface="+mn-cs"/>
              </a:rPr>
              <a:t>w </a:t>
            </a:r>
            <a:r>
              <a:rPr lang="en-US" sz="1200" b="0" i="0" kern="1200" dirty="0">
                <a:solidFill>
                  <a:schemeClr val="tx1"/>
                </a:solidFill>
                <a:effectLst/>
                <a:latin typeface="+mn-lt"/>
                <a:ea typeface="+mn-ea"/>
                <a:cs typeface="+mn-cs"/>
              </a:rPr>
              <a:t>is not of type Author, that’s why it returns false. After that, we are assigning </a:t>
            </a:r>
            <a:r>
              <a:rPr lang="en-US" sz="1200" b="0" i="1" kern="1200" dirty="0">
                <a:solidFill>
                  <a:schemeClr val="tx1"/>
                </a:solidFill>
                <a:effectLst/>
                <a:latin typeface="+mn-lt"/>
                <a:ea typeface="+mn-ea"/>
                <a:cs typeface="+mn-cs"/>
              </a:rPr>
              <a:t>null </a:t>
            </a:r>
            <a:r>
              <a:rPr lang="en-US" sz="1200" b="0" i="0" kern="1200" dirty="0">
                <a:solidFill>
                  <a:schemeClr val="tx1"/>
                </a:solidFill>
                <a:effectLst/>
                <a:latin typeface="+mn-lt"/>
                <a:ea typeface="+mn-ea"/>
                <a:cs typeface="+mn-cs"/>
              </a:rPr>
              <a:t>to object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which will give result false as comparing to an instance of Author.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 C# program to illustrate the</a:t>
            </a:r>
          </a:p>
          <a:p>
            <a:r>
              <a:rPr lang="en-US" dirty="0"/>
              <a:t>// use of 'is' operator keyword</a:t>
            </a:r>
          </a:p>
          <a:p>
            <a:r>
              <a:rPr lang="en-US" dirty="0"/>
              <a:t>using System;</a:t>
            </a:r>
          </a:p>
          <a:p>
            <a:endParaRPr lang="en-US" dirty="0"/>
          </a:p>
          <a:p>
            <a:r>
              <a:rPr lang="en-US" dirty="0"/>
              <a:t>class Author {</a:t>
            </a:r>
          </a:p>
          <a:p>
            <a:endParaRPr lang="en-US" dirty="0"/>
          </a:p>
          <a:p>
            <a:r>
              <a:rPr lang="en-US" dirty="0"/>
              <a:t>	// data members</a:t>
            </a:r>
          </a:p>
          <a:p>
            <a:r>
              <a:rPr lang="en-US" dirty="0"/>
              <a:t>	public string name;</a:t>
            </a:r>
          </a:p>
          <a:p>
            <a:r>
              <a:rPr lang="en-US" dirty="0"/>
              <a:t>	public int rank;</a:t>
            </a:r>
          </a:p>
          <a:p>
            <a:endParaRPr lang="en-US" dirty="0"/>
          </a:p>
          <a:p>
            <a:r>
              <a:rPr lang="en-US" dirty="0"/>
              <a:t>	// method of Author class</a:t>
            </a:r>
          </a:p>
          <a:p>
            <a:r>
              <a:rPr lang="en-US" dirty="0"/>
              <a:t>	public void details(string n, int r)</a:t>
            </a:r>
          </a:p>
          <a:p>
            <a:r>
              <a:rPr lang="en-US" dirty="0"/>
              <a:t>	{</a:t>
            </a:r>
          </a:p>
          <a:p>
            <a:r>
              <a:rPr lang="en-US" dirty="0"/>
              <a:t>		name = n;</a:t>
            </a:r>
          </a:p>
          <a:p>
            <a:r>
              <a:rPr lang="en-US" dirty="0"/>
              <a:t>		rank = r;</a:t>
            </a:r>
          </a:p>
          <a:p>
            <a:r>
              <a:rPr lang="en-US" dirty="0"/>
              <a:t>	}</a:t>
            </a:r>
          </a:p>
          <a:p>
            <a:r>
              <a:rPr lang="en-US" dirty="0"/>
              <a:t>}</a:t>
            </a:r>
          </a:p>
          <a:p>
            <a:endParaRPr lang="en-US" dirty="0"/>
          </a:p>
          <a:p>
            <a:r>
              <a:rPr lang="en-US" dirty="0"/>
              <a:t>class Work {</a:t>
            </a:r>
          </a:p>
          <a:p>
            <a:endParaRPr lang="en-US" dirty="0"/>
          </a:p>
          <a:p>
            <a:r>
              <a:rPr lang="en-US" dirty="0"/>
              <a:t>	// data members</a:t>
            </a:r>
          </a:p>
          <a:p>
            <a:r>
              <a:rPr lang="en-US" dirty="0"/>
              <a:t>	public int </a:t>
            </a:r>
            <a:r>
              <a:rPr lang="en-US" dirty="0" err="1"/>
              <a:t>articl_no</a:t>
            </a:r>
            <a:r>
              <a:rPr lang="en-US" dirty="0"/>
              <a:t>;</a:t>
            </a:r>
          </a:p>
          <a:p>
            <a:r>
              <a:rPr lang="en-US" dirty="0"/>
              <a:t>	public int </a:t>
            </a:r>
            <a:r>
              <a:rPr lang="en-US" dirty="0" err="1"/>
              <a:t>improv_no</a:t>
            </a:r>
            <a:r>
              <a:rPr lang="en-US" dirty="0"/>
              <a:t>;</a:t>
            </a:r>
          </a:p>
          <a:p>
            <a:endParaRPr lang="en-US" dirty="0"/>
          </a:p>
          <a:p>
            <a:r>
              <a:rPr lang="en-US" dirty="0"/>
              <a:t>	// method of Work class</a:t>
            </a:r>
          </a:p>
          <a:p>
            <a:r>
              <a:rPr lang="en-US" dirty="0"/>
              <a:t>	public void </a:t>
            </a:r>
            <a:r>
              <a:rPr lang="en-US" dirty="0" err="1"/>
              <a:t>totalno</a:t>
            </a:r>
            <a:r>
              <a:rPr lang="en-US" dirty="0"/>
              <a:t>(int a, int </a:t>
            </a:r>
            <a:r>
              <a:rPr lang="en-US" dirty="0" err="1"/>
              <a:t>i</a:t>
            </a:r>
            <a:r>
              <a:rPr lang="en-US" dirty="0"/>
              <a:t>)</a:t>
            </a:r>
          </a:p>
          <a:p>
            <a:r>
              <a:rPr lang="en-US" dirty="0"/>
              <a:t>	{</a:t>
            </a:r>
          </a:p>
          <a:p>
            <a:r>
              <a:rPr lang="en-US" dirty="0"/>
              <a:t>		</a:t>
            </a:r>
            <a:r>
              <a:rPr lang="en-US" dirty="0" err="1"/>
              <a:t>articl_no</a:t>
            </a:r>
            <a:r>
              <a:rPr lang="en-US" dirty="0"/>
              <a:t> = a;</a:t>
            </a:r>
          </a:p>
          <a:p>
            <a:r>
              <a:rPr lang="en-US" dirty="0"/>
              <a:t>		</a:t>
            </a:r>
            <a:r>
              <a:rPr lang="en-US" dirty="0" err="1"/>
              <a:t>improv_no</a:t>
            </a:r>
            <a:r>
              <a:rPr lang="en-US" dirty="0"/>
              <a:t> = </a:t>
            </a:r>
            <a:r>
              <a:rPr lang="en-US" dirty="0" err="1"/>
              <a:t>i</a:t>
            </a:r>
            <a:r>
              <a:rPr lang="en-US" dirty="0"/>
              <a:t>;</a:t>
            </a:r>
          </a:p>
          <a:p>
            <a:r>
              <a:rPr lang="en-US" dirty="0"/>
              <a:t>	}</a:t>
            </a:r>
          </a:p>
          <a:p>
            <a:r>
              <a:rPr lang="en-US" dirty="0"/>
              <a:t>}</a:t>
            </a:r>
          </a:p>
          <a:p>
            <a:endParaRPr lang="en-US" dirty="0"/>
          </a:p>
          <a:p>
            <a:r>
              <a:rPr lang="en-US" dirty="0"/>
              <a:t>// Driver Class</a:t>
            </a:r>
          </a:p>
          <a:p>
            <a:r>
              <a:rPr lang="en-US" dirty="0"/>
              <a:t>public class GFG {</a:t>
            </a:r>
          </a:p>
          <a:p>
            <a:endParaRPr lang="en-US" dirty="0"/>
          </a:p>
          <a:p>
            <a:r>
              <a:rPr lang="en-US" dirty="0"/>
              <a:t>	// Main method</a:t>
            </a:r>
          </a:p>
          <a:p>
            <a:r>
              <a:rPr lang="en-US" dirty="0"/>
              <a:t>	static public void Main()</a:t>
            </a:r>
          </a:p>
          <a:p>
            <a:r>
              <a:rPr lang="en-US" dirty="0"/>
              <a:t>	{</a:t>
            </a:r>
          </a:p>
          <a:p>
            <a:endParaRPr lang="en-US" dirty="0"/>
          </a:p>
          <a:p>
            <a:r>
              <a:rPr lang="en-US" dirty="0"/>
              <a:t>		// Creating objects of</a:t>
            </a:r>
          </a:p>
          <a:p>
            <a:r>
              <a:rPr lang="en-US" dirty="0"/>
              <a:t>		// Author and Work class</a:t>
            </a:r>
          </a:p>
          <a:p>
            <a:r>
              <a:rPr lang="en-US" dirty="0"/>
              <a:t>		Author a = new Author();</a:t>
            </a:r>
          </a:p>
          <a:p>
            <a:endParaRPr lang="en-US" dirty="0"/>
          </a:p>
          <a:p>
            <a:r>
              <a:rPr lang="en-US" dirty="0"/>
              <a:t>		</a:t>
            </a:r>
            <a:r>
              <a:rPr lang="en-US" dirty="0" err="1"/>
              <a:t>a.details</a:t>
            </a:r>
            <a:r>
              <a:rPr lang="en-US" dirty="0"/>
              <a:t>("Ankita", 5);</a:t>
            </a:r>
          </a:p>
          <a:p>
            <a:endParaRPr lang="en-US" dirty="0"/>
          </a:p>
          <a:p>
            <a:r>
              <a:rPr lang="en-US" dirty="0"/>
              <a:t>		Work w = new Work();</a:t>
            </a:r>
          </a:p>
          <a:p>
            <a:endParaRPr lang="en-US" dirty="0"/>
          </a:p>
          <a:p>
            <a:r>
              <a:rPr lang="en-US" dirty="0"/>
              <a:t>		</a:t>
            </a:r>
            <a:r>
              <a:rPr lang="en-US" dirty="0" err="1"/>
              <a:t>w.totalno</a:t>
            </a:r>
            <a:r>
              <a:rPr lang="en-US" dirty="0"/>
              <a:t>(80, 50);</a:t>
            </a:r>
          </a:p>
          <a:p>
            <a:endParaRPr lang="en-US" dirty="0"/>
          </a:p>
          <a:p>
            <a:r>
              <a:rPr lang="en-US" dirty="0"/>
              <a:t>		bool result;</a:t>
            </a:r>
          </a:p>
          <a:p>
            <a:endParaRPr lang="en-US" dirty="0"/>
          </a:p>
          <a:p>
            <a:r>
              <a:rPr lang="en-US" dirty="0"/>
              <a:t>		// Check 'a' is of Author</a:t>
            </a:r>
          </a:p>
          <a:p>
            <a:r>
              <a:rPr lang="en-US" dirty="0"/>
              <a:t>		// type or not</a:t>
            </a:r>
          </a:p>
          <a:p>
            <a:r>
              <a:rPr lang="en-US" dirty="0"/>
              <a:t>		// Using is operator</a:t>
            </a:r>
          </a:p>
          <a:p>
            <a:r>
              <a:rPr lang="en-US" dirty="0"/>
              <a:t>		result = a is Author;</a:t>
            </a:r>
          </a:p>
          <a:p>
            <a:r>
              <a:rPr lang="en-US" dirty="0"/>
              <a:t>		</a:t>
            </a:r>
            <a:r>
              <a:rPr lang="en-US" dirty="0" err="1"/>
              <a:t>Console.WriteLine</a:t>
            </a:r>
            <a:r>
              <a:rPr lang="en-US" dirty="0"/>
              <a:t>("Is a is Author? : {0}", result);</a:t>
            </a:r>
          </a:p>
          <a:p>
            <a:endParaRPr lang="en-US" dirty="0"/>
          </a:p>
          <a:p>
            <a:r>
              <a:rPr lang="en-US" dirty="0"/>
              <a:t>		// Check w is of Author type</a:t>
            </a:r>
          </a:p>
          <a:p>
            <a:r>
              <a:rPr lang="en-US" dirty="0"/>
              <a:t>		// using is operator</a:t>
            </a:r>
          </a:p>
          <a:p>
            <a:r>
              <a:rPr lang="en-US" dirty="0"/>
              <a:t>		result = w is Author;</a:t>
            </a:r>
          </a:p>
          <a:p>
            <a:r>
              <a:rPr lang="en-US" dirty="0"/>
              <a:t>		</a:t>
            </a:r>
            <a:r>
              <a:rPr lang="en-US" dirty="0" err="1"/>
              <a:t>Console.WriteLine</a:t>
            </a:r>
            <a:r>
              <a:rPr lang="en-US" dirty="0"/>
              <a:t>("Is w is Author? : {0}", result);</a:t>
            </a:r>
          </a:p>
          <a:p>
            <a:endParaRPr lang="en-US" dirty="0"/>
          </a:p>
          <a:p>
            <a:r>
              <a:rPr lang="en-US" dirty="0"/>
              <a:t>		// Take the value of a is null</a:t>
            </a:r>
          </a:p>
          <a:p>
            <a:r>
              <a:rPr lang="en-US" dirty="0"/>
              <a:t>		a = null;</a:t>
            </a:r>
          </a:p>
          <a:p>
            <a:endParaRPr lang="en-US" dirty="0"/>
          </a:p>
          <a:p>
            <a:r>
              <a:rPr lang="en-US" dirty="0"/>
              <a:t>		// Check null object</a:t>
            </a:r>
          </a:p>
          <a:p>
            <a:r>
              <a:rPr lang="en-US" dirty="0"/>
              <a:t>		// Using is operator</a:t>
            </a:r>
          </a:p>
          <a:p>
            <a:r>
              <a:rPr lang="en-US" dirty="0"/>
              <a:t>		result = a is Author;</a:t>
            </a:r>
          </a:p>
          <a:p>
            <a:r>
              <a:rPr lang="en-US" dirty="0"/>
              <a:t>		</a:t>
            </a:r>
            <a:r>
              <a:rPr lang="en-US" dirty="0" err="1"/>
              <a:t>Console.WriteLine</a:t>
            </a:r>
            <a:r>
              <a:rPr lang="en-US" dirty="0"/>
              <a:t>("Is a is Author? : {0}", result);</a:t>
            </a:r>
          </a:p>
          <a:p>
            <a:r>
              <a:rPr lang="en-US" dirty="0"/>
              <a:t>	}</a:t>
            </a:r>
          </a:p>
          <a:p>
            <a:r>
              <a:rPr lang="en-US" dirty="0"/>
              <a:t>}</a:t>
            </a:r>
          </a:p>
          <a:p>
            <a:endParaRPr lang="en-US" dirty="0"/>
          </a:p>
          <a:p>
            <a:endParaRPr lang="en-US" dirty="0"/>
          </a:p>
          <a:p>
            <a:pPr fontAlgn="base"/>
            <a:r>
              <a:rPr lang="en-US" sz="1200" b="1" i="0" kern="1200" dirty="0">
                <a:solidFill>
                  <a:schemeClr val="tx1"/>
                </a:solidFill>
                <a:effectLst/>
                <a:latin typeface="+mn-lt"/>
                <a:ea typeface="+mn-ea"/>
                <a:cs typeface="+mn-cs"/>
              </a:rPr>
              <a:t>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Is a is Author? : True </a:t>
            </a:r>
          </a:p>
          <a:p>
            <a:r>
              <a:rPr lang="en-US" dirty="0"/>
              <a:t>Is w is Author? : False</a:t>
            </a:r>
          </a:p>
          <a:p>
            <a:r>
              <a:rPr lang="en-US" dirty="0"/>
              <a:t> Is a is Author? : False</a:t>
            </a:r>
          </a:p>
          <a:p>
            <a:endParaRPr lang="en-US" dirty="0"/>
          </a:p>
          <a:p>
            <a:r>
              <a:rPr lang="en-US" sz="1200" b="1" i="0" kern="1200" dirty="0">
                <a:solidFill>
                  <a:schemeClr val="tx1"/>
                </a:solidFill>
                <a:effectLst/>
                <a:latin typeface="+mn-lt"/>
                <a:ea typeface="+mn-ea"/>
                <a:cs typeface="+mn-cs"/>
              </a:rPr>
              <a:t>Example 2:</a:t>
            </a:r>
            <a:r>
              <a:rPr lang="en-US" sz="1200" b="0" i="0" kern="1200" dirty="0">
                <a:solidFill>
                  <a:schemeClr val="tx1"/>
                </a:solidFill>
                <a:effectLst/>
                <a:latin typeface="+mn-lt"/>
                <a:ea typeface="+mn-ea"/>
                <a:cs typeface="+mn-cs"/>
              </a:rPr>
              <a:t> In the below program, we are checking whether the derived type is of the expression type on the left-hand side of the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If is derived then it will return true otherwise it returns false.</a:t>
            </a:r>
          </a:p>
          <a:p>
            <a:endParaRPr lang="en-US" sz="1200" b="0" i="0" kern="1200" dirty="0">
              <a:solidFill>
                <a:schemeClr val="tx1"/>
              </a:solidFill>
              <a:effectLst/>
              <a:latin typeface="+mn-lt"/>
              <a:ea typeface="+mn-ea"/>
              <a:cs typeface="+mn-cs"/>
            </a:endParaRPr>
          </a:p>
          <a:p>
            <a:r>
              <a:rPr lang="en-US" dirty="0"/>
              <a:t>// C# program to illustrate the</a:t>
            </a:r>
          </a:p>
          <a:p>
            <a:r>
              <a:rPr lang="en-US" dirty="0"/>
              <a:t>// use of is operator keyword</a:t>
            </a:r>
          </a:p>
          <a:p>
            <a:r>
              <a:rPr lang="en-US" dirty="0"/>
              <a:t>using System;</a:t>
            </a:r>
          </a:p>
          <a:p>
            <a:endParaRPr lang="en-US" dirty="0"/>
          </a:p>
          <a:p>
            <a:r>
              <a:rPr lang="en-US" dirty="0"/>
              <a:t>// taking a class</a:t>
            </a:r>
          </a:p>
          <a:p>
            <a:r>
              <a:rPr lang="en-US" dirty="0"/>
              <a:t>public class G1 {</a:t>
            </a:r>
          </a:p>
          <a:p>
            <a:r>
              <a:rPr lang="en-US" dirty="0"/>
              <a:t>	</a:t>
            </a:r>
          </a:p>
          <a:p>
            <a:r>
              <a:rPr lang="en-US" dirty="0"/>
              <a:t>}</a:t>
            </a:r>
          </a:p>
          <a:p>
            <a:endParaRPr lang="en-US" dirty="0"/>
          </a:p>
          <a:p>
            <a:r>
              <a:rPr lang="en-US" dirty="0"/>
              <a:t>// taking a class</a:t>
            </a:r>
          </a:p>
          <a:p>
            <a:r>
              <a:rPr lang="en-US" dirty="0"/>
              <a:t>// derived from G1</a:t>
            </a:r>
          </a:p>
          <a:p>
            <a:r>
              <a:rPr lang="en-US" dirty="0"/>
              <a:t>public class G2 : G1 {</a:t>
            </a:r>
          </a:p>
          <a:p>
            <a:r>
              <a:rPr lang="en-US" dirty="0"/>
              <a:t>	</a:t>
            </a:r>
          </a:p>
          <a:p>
            <a:r>
              <a:rPr lang="en-US" dirty="0"/>
              <a:t>}</a:t>
            </a:r>
          </a:p>
          <a:p>
            <a:endParaRPr lang="en-US" dirty="0"/>
          </a:p>
          <a:p>
            <a:r>
              <a:rPr lang="en-US" dirty="0"/>
              <a:t>// taking a class</a:t>
            </a:r>
          </a:p>
          <a:p>
            <a:r>
              <a:rPr lang="en-US" dirty="0"/>
              <a:t>public class G3 {</a:t>
            </a:r>
          </a:p>
          <a:p>
            <a:r>
              <a:rPr lang="en-US" dirty="0"/>
              <a:t>	</a:t>
            </a:r>
          </a:p>
          <a:p>
            <a:r>
              <a:rPr lang="en-US" dirty="0"/>
              <a:t>}</a:t>
            </a:r>
          </a:p>
          <a:p>
            <a:endParaRPr lang="en-US" dirty="0"/>
          </a:p>
          <a:p>
            <a:endParaRPr lang="en-US" dirty="0"/>
          </a:p>
          <a:p>
            <a:r>
              <a:rPr lang="en-US" dirty="0"/>
              <a:t>// Driver Class</a:t>
            </a:r>
          </a:p>
          <a:p>
            <a:r>
              <a:rPr lang="en-US" dirty="0"/>
              <a:t>public class GFG {</a:t>
            </a:r>
          </a:p>
          <a:p>
            <a:r>
              <a:rPr lang="en-US" dirty="0"/>
              <a:t>	</a:t>
            </a:r>
          </a:p>
          <a:p>
            <a:r>
              <a:rPr lang="en-US" dirty="0"/>
              <a:t>	// Main Method</a:t>
            </a:r>
          </a:p>
          <a:p>
            <a:r>
              <a:rPr lang="en-US" dirty="0"/>
              <a:t>	public static void Main()</a:t>
            </a:r>
          </a:p>
          <a:p>
            <a:r>
              <a:rPr lang="en-US" dirty="0"/>
              <a:t>	{</a:t>
            </a:r>
          </a:p>
          <a:p>
            <a:r>
              <a:rPr lang="en-US" dirty="0"/>
              <a:t>		// creating an instance</a:t>
            </a:r>
          </a:p>
          <a:p>
            <a:r>
              <a:rPr lang="en-US" dirty="0"/>
              <a:t>		// of class G1</a:t>
            </a:r>
          </a:p>
          <a:p>
            <a:r>
              <a:rPr lang="en-US" dirty="0"/>
              <a:t>		G1 obj1 = new G1();</a:t>
            </a:r>
          </a:p>
          <a:p>
            <a:r>
              <a:rPr lang="en-US" dirty="0"/>
              <a:t>		</a:t>
            </a:r>
          </a:p>
          <a:p>
            <a:r>
              <a:rPr lang="en-US" dirty="0"/>
              <a:t>		// creating an instance</a:t>
            </a:r>
          </a:p>
          <a:p>
            <a:r>
              <a:rPr lang="en-US" dirty="0"/>
              <a:t>		// of class G2</a:t>
            </a:r>
          </a:p>
          <a:p>
            <a:r>
              <a:rPr lang="en-US" dirty="0"/>
              <a:t>		G2 obj2 = new G2();</a:t>
            </a:r>
          </a:p>
          <a:p>
            <a:r>
              <a:rPr lang="en-US" dirty="0"/>
              <a:t>		</a:t>
            </a:r>
          </a:p>
          <a:p>
            <a:r>
              <a:rPr lang="en-US" dirty="0"/>
              <a:t>		// checking whether 'obj1'</a:t>
            </a:r>
          </a:p>
          <a:p>
            <a:r>
              <a:rPr lang="en-US" dirty="0"/>
              <a:t>		// is of type 'G1'</a:t>
            </a:r>
          </a:p>
          <a:p>
            <a:r>
              <a:rPr lang="en-US" dirty="0"/>
              <a:t>		</a:t>
            </a:r>
            <a:r>
              <a:rPr lang="en-US" dirty="0" err="1"/>
              <a:t>Console.WriteLine</a:t>
            </a:r>
            <a:r>
              <a:rPr lang="en-US" dirty="0"/>
              <a:t>(obj1 is G1);</a:t>
            </a:r>
          </a:p>
          <a:p>
            <a:r>
              <a:rPr lang="en-US" dirty="0"/>
              <a:t>		</a:t>
            </a:r>
          </a:p>
          <a:p>
            <a:r>
              <a:rPr lang="en-US" dirty="0"/>
              <a:t>		// checking whether 'obj1' is</a:t>
            </a:r>
          </a:p>
          <a:p>
            <a:r>
              <a:rPr lang="en-US" dirty="0"/>
              <a:t>		// of type Object class</a:t>
            </a:r>
          </a:p>
          <a:p>
            <a:r>
              <a:rPr lang="en-US" dirty="0"/>
              <a:t>		// (Base class for all classes)</a:t>
            </a:r>
          </a:p>
          <a:p>
            <a:r>
              <a:rPr lang="en-US" dirty="0"/>
              <a:t>		</a:t>
            </a:r>
            <a:r>
              <a:rPr lang="en-US" dirty="0" err="1"/>
              <a:t>Console.WriteLine</a:t>
            </a:r>
            <a:r>
              <a:rPr lang="en-US" dirty="0"/>
              <a:t>(obj1 is Object);</a:t>
            </a:r>
          </a:p>
          <a:p>
            <a:r>
              <a:rPr lang="en-US" dirty="0"/>
              <a:t>		</a:t>
            </a:r>
          </a:p>
          <a:p>
            <a:r>
              <a:rPr lang="en-US" dirty="0"/>
              <a:t>		// checking whether 'obj2'</a:t>
            </a:r>
          </a:p>
          <a:p>
            <a:r>
              <a:rPr lang="en-US" dirty="0"/>
              <a:t>		// is of type 'G2'</a:t>
            </a:r>
          </a:p>
          <a:p>
            <a:r>
              <a:rPr lang="en-US" dirty="0"/>
              <a:t>		</a:t>
            </a:r>
            <a:r>
              <a:rPr lang="en-US" dirty="0" err="1"/>
              <a:t>Console.WriteLine</a:t>
            </a:r>
            <a:r>
              <a:rPr lang="en-US" dirty="0"/>
              <a:t>(obj2 is G2);</a:t>
            </a:r>
          </a:p>
          <a:p>
            <a:r>
              <a:rPr lang="en-US" dirty="0"/>
              <a:t>		</a:t>
            </a:r>
          </a:p>
          <a:p>
            <a:r>
              <a:rPr lang="en-US" dirty="0"/>
              <a:t>		// checking whether 'obj2' is</a:t>
            </a:r>
          </a:p>
          <a:p>
            <a:r>
              <a:rPr lang="en-US" dirty="0"/>
              <a:t>		// of type Object class</a:t>
            </a:r>
          </a:p>
          <a:p>
            <a:r>
              <a:rPr lang="en-US" dirty="0"/>
              <a:t>		// (Base class for all classes)</a:t>
            </a:r>
          </a:p>
          <a:p>
            <a:r>
              <a:rPr lang="en-US" dirty="0"/>
              <a:t>		</a:t>
            </a:r>
            <a:r>
              <a:rPr lang="en-US" dirty="0" err="1"/>
              <a:t>Console.WriteLine</a:t>
            </a:r>
            <a:r>
              <a:rPr lang="en-US" dirty="0"/>
              <a:t>(obj2 is Object);</a:t>
            </a:r>
          </a:p>
          <a:p>
            <a:r>
              <a:rPr lang="en-US" dirty="0"/>
              <a:t>		</a:t>
            </a:r>
          </a:p>
          <a:p>
            <a:r>
              <a:rPr lang="en-US" dirty="0"/>
              <a:t>		// checking whether 'obj2'</a:t>
            </a:r>
          </a:p>
          <a:p>
            <a:r>
              <a:rPr lang="en-US" dirty="0"/>
              <a:t>		// is of type 'G1'</a:t>
            </a:r>
          </a:p>
          <a:p>
            <a:r>
              <a:rPr lang="en-US" dirty="0"/>
              <a:t>		// it will return true as G2</a:t>
            </a:r>
          </a:p>
          <a:p>
            <a:r>
              <a:rPr lang="en-US" dirty="0"/>
              <a:t>		// is derived from G1</a:t>
            </a:r>
          </a:p>
          <a:p>
            <a:r>
              <a:rPr lang="en-US" dirty="0"/>
              <a:t>		</a:t>
            </a:r>
            <a:r>
              <a:rPr lang="en-US" dirty="0" err="1"/>
              <a:t>Console.WriteLine</a:t>
            </a:r>
            <a:r>
              <a:rPr lang="en-US" dirty="0"/>
              <a:t>(obj2 is G1);</a:t>
            </a:r>
          </a:p>
          <a:p>
            <a:r>
              <a:rPr lang="en-US" dirty="0"/>
              <a:t>		</a:t>
            </a:r>
          </a:p>
          <a:p>
            <a:r>
              <a:rPr lang="en-US" dirty="0"/>
              <a:t>		// checking whether obj1</a:t>
            </a:r>
          </a:p>
          <a:p>
            <a:r>
              <a:rPr lang="en-US" dirty="0"/>
              <a:t>		// is of type G3</a:t>
            </a:r>
          </a:p>
          <a:p>
            <a:r>
              <a:rPr lang="en-US" dirty="0"/>
              <a:t>		// it will return false</a:t>
            </a:r>
          </a:p>
          <a:p>
            <a:r>
              <a:rPr lang="en-US" dirty="0"/>
              <a:t>		</a:t>
            </a:r>
            <a:r>
              <a:rPr lang="en-US" dirty="0" err="1"/>
              <a:t>Console.WriteLine</a:t>
            </a:r>
            <a:r>
              <a:rPr lang="en-US" dirty="0"/>
              <a:t>(obj1 is G3);</a:t>
            </a:r>
          </a:p>
          <a:p>
            <a:r>
              <a:rPr lang="en-US" dirty="0"/>
              <a:t>		</a:t>
            </a:r>
          </a:p>
          <a:p>
            <a:r>
              <a:rPr lang="en-US" dirty="0"/>
              <a:t>		// checking whether obj2</a:t>
            </a:r>
          </a:p>
          <a:p>
            <a:r>
              <a:rPr lang="en-US" dirty="0"/>
              <a:t>		// is of type G3</a:t>
            </a:r>
          </a:p>
          <a:p>
            <a:r>
              <a:rPr lang="en-US" dirty="0"/>
              <a:t>		// it will return false</a:t>
            </a:r>
          </a:p>
          <a:p>
            <a:r>
              <a:rPr lang="en-US" dirty="0"/>
              <a:t>		</a:t>
            </a:r>
            <a:r>
              <a:rPr lang="en-US" dirty="0" err="1"/>
              <a:t>Console.WriteLine</a:t>
            </a:r>
            <a:r>
              <a:rPr lang="en-US" dirty="0"/>
              <a:t>(obj2 is G3);</a:t>
            </a:r>
          </a:p>
          <a:p>
            <a:r>
              <a:rPr lang="en-US" dirty="0"/>
              <a:t>		</a:t>
            </a:r>
          </a:p>
          <a:p>
            <a:r>
              <a:rPr lang="en-US" dirty="0"/>
              <a:t>		</a:t>
            </a:r>
          </a:p>
          <a:p>
            <a:r>
              <a:rPr lang="en-US" dirty="0"/>
              <a:t>	}</a:t>
            </a:r>
          </a:p>
          <a:p>
            <a:r>
              <a:rPr lang="en-US" dirty="0"/>
              <a:t>}</a:t>
            </a:r>
          </a:p>
          <a:p>
            <a:endParaRPr lang="en-US" dirty="0"/>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dirty="0"/>
              <a:t>True </a:t>
            </a:r>
            <a:r>
              <a:rPr lang="en-US" dirty="0" err="1"/>
              <a:t>True</a:t>
            </a:r>
            <a:r>
              <a:rPr lang="en-US" dirty="0"/>
              <a:t> </a:t>
            </a:r>
            <a:r>
              <a:rPr lang="en-US" dirty="0" err="1"/>
              <a:t>True</a:t>
            </a:r>
            <a:r>
              <a:rPr lang="en-US" dirty="0"/>
              <a:t> </a:t>
            </a:r>
            <a:r>
              <a:rPr lang="en-US" dirty="0" err="1"/>
              <a:t>True</a:t>
            </a:r>
            <a:r>
              <a:rPr lang="en-US" dirty="0"/>
              <a:t> </a:t>
            </a:r>
            <a:r>
              <a:rPr lang="en-US" dirty="0" err="1"/>
              <a:t>True</a:t>
            </a:r>
            <a:r>
              <a:rPr lang="en-US" dirty="0"/>
              <a:t> False </a:t>
            </a:r>
            <a:r>
              <a:rPr lang="en-US" dirty="0" err="1"/>
              <a:t>False</a:t>
            </a:r>
            <a:endParaRPr lang="en-US" dirty="0"/>
          </a:p>
          <a:p>
            <a:endParaRPr lang="en-US" dirty="0"/>
          </a:p>
          <a:p>
            <a:pPr fontAlgn="base"/>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Only reference, boxing, and unboxing conversions are considered by the </a:t>
            </a:r>
            <a:r>
              <a:rPr lang="en-US" sz="1200" b="0" i="1" kern="1200" dirty="0">
                <a:solidFill>
                  <a:schemeClr val="tx1"/>
                </a:solidFill>
                <a:effectLst/>
                <a:latin typeface="+mn-lt"/>
                <a:ea typeface="+mn-ea"/>
                <a:cs typeface="+mn-cs"/>
              </a:rPr>
              <a:t>is </a:t>
            </a:r>
            <a:r>
              <a:rPr lang="en-US" sz="1200" b="0" i="0" kern="1200" dirty="0">
                <a:solidFill>
                  <a:schemeClr val="tx1"/>
                </a:solidFill>
                <a:effectLst/>
                <a:latin typeface="+mn-lt"/>
                <a:ea typeface="+mn-ea"/>
                <a:cs typeface="+mn-cs"/>
              </a:rPr>
              <a:t>operator keyword.</a:t>
            </a:r>
          </a:p>
          <a:p>
            <a:pPr fontAlgn="base"/>
            <a:r>
              <a:rPr lang="en-US" sz="1200" b="0" i="0" kern="1200" dirty="0">
                <a:solidFill>
                  <a:schemeClr val="tx1"/>
                </a:solidFill>
                <a:effectLst/>
                <a:latin typeface="+mn-lt"/>
                <a:ea typeface="+mn-ea"/>
                <a:cs typeface="+mn-cs"/>
              </a:rPr>
              <a:t>User-defined conversions or the conversion which are defined using the </a:t>
            </a:r>
            <a:r>
              <a:rPr lang="en-US" sz="1200" b="0" i="1" kern="1200" dirty="0">
                <a:solidFill>
                  <a:schemeClr val="tx1"/>
                </a:solidFill>
                <a:effectLst/>
                <a:latin typeface="+mn-lt"/>
                <a:ea typeface="+mn-ea"/>
                <a:cs typeface="+mn-cs"/>
              </a:rPr>
              <a:t>implicit </a:t>
            </a:r>
            <a:r>
              <a:rPr lang="en-US" sz="1200" b="0" i="0" kern="1200" dirty="0">
                <a:solidFill>
                  <a:schemeClr val="tx1"/>
                </a:solidFill>
                <a:effectLst/>
                <a:latin typeface="+mn-lt"/>
                <a:ea typeface="+mn-ea"/>
                <a:cs typeface="+mn-cs"/>
              </a:rPr>
              <a:t>and </a:t>
            </a:r>
            <a:r>
              <a:rPr lang="en-US" sz="1200" b="0" i="1" kern="1200" dirty="0">
                <a:solidFill>
                  <a:schemeClr val="tx1"/>
                </a:solidFill>
                <a:effectLst/>
                <a:latin typeface="+mn-lt"/>
                <a:ea typeface="+mn-ea"/>
                <a:cs typeface="+mn-cs"/>
              </a:rPr>
              <a:t>explicit </a:t>
            </a:r>
            <a:r>
              <a:rPr lang="en-US" sz="1200" b="0" i="0" kern="1200" dirty="0">
                <a:solidFill>
                  <a:schemeClr val="tx1"/>
                </a:solidFill>
                <a:effectLst/>
                <a:latin typeface="+mn-lt"/>
                <a:ea typeface="+mn-ea"/>
                <a:cs typeface="+mn-cs"/>
              </a:rPr>
              <a:t>are not considered consider by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For the conversions which are known at the compile-time or handled by an </a:t>
            </a:r>
            <a:r>
              <a:rPr lang="en-US" sz="1200" b="0" i="1" kern="1200" dirty="0">
                <a:solidFill>
                  <a:schemeClr val="tx1"/>
                </a:solidFill>
                <a:effectLst/>
                <a:latin typeface="+mn-lt"/>
                <a:ea typeface="+mn-ea"/>
                <a:cs typeface="+mn-cs"/>
              </a:rPr>
              <a:t>implicit </a:t>
            </a:r>
            <a:r>
              <a:rPr lang="en-US" sz="1200" b="0" i="0" kern="1200" dirty="0">
                <a:solidFill>
                  <a:schemeClr val="tx1"/>
                </a:solidFill>
                <a:effectLst/>
                <a:latin typeface="+mn-lt"/>
                <a:ea typeface="+mn-ea"/>
                <a:cs typeface="+mn-cs"/>
              </a:rPr>
              <a:t>operator,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will give warnings for that.</a:t>
            </a:r>
          </a:p>
          <a:p>
            <a:pPr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42</a:t>
            </a:fld>
            <a:endParaRPr lang="en-US"/>
          </a:p>
        </p:txBody>
      </p:sp>
    </p:spTree>
    <p:extLst>
      <p:ext uri="{BB962C8B-B14F-4D97-AF65-F5344CB8AC3E}">
        <p14:creationId xmlns:p14="http://schemas.microsoft.com/office/powerpoint/2010/main" val="427246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difference between </a:t>
            </a:r>
            <a:r>
              <a:rPr lang="en-US" sz="1200" b="0" i="1" u="sng" kern="1200" dirty="0">
                <a:solidFill>
                  <a:schemeClr val="tx1"/>
                </a:solidFill>
                <a:effectLst/>
                <a:latin typeface="+mn-lt"/>
                <a:ea typeface="+mn-ea"/>
                <a:cs typeface="+mn-cs"/>
                <a:hlinkClick r:id="rId3"/>
              </a:rPr>
              <a:t>is</a:t>
            </a:r>
            <a:r>
              <a:rPr lang="en-US" sz="1200" b="0" i="0" kern="1200" dirty="0">
                <a:solidFill>
                  <a:schemeClr val="tx1"/>
                </a:solidFill>
                <a:effectLst/>
                <a:latin typeface="+mn-lt"/>
                <a:ea typeface="+mn-ea"/>
                <a:cs typeface="+mn-cs"/>
              </a:rPr>
              <a:t> and </a:t>
            </a:r>
            <a:r>
              <a:rPr lang="en-US" sz="1200" b="0" i="1" u="sng" kern="1200" dirty="0">
                <a:solidFill>
                  <a:schemeClr val="tx1"/>
                </a:solidFill>
                <a:effectLst/>
                <a:latin typeface="+mn-lt"/>
                <a:ea typeface="+mn-ea"/>
                <a:cs typeface="+mn-cs"/>
                <a:hlinkClick r:id="rId4"/>
              </a:rPr>
              <a:t>as</a:t>
            </a:r>
            <a:r>
              <a:rPr lang="en-US" sz="1200" b="0" i="0" kern="1200" dirty="0">
                <a:solidFill>
                  <a:schemeClr val="tx1"/>
                </a:solidFill>
                <a:effectLst/>
                <a:latin typeface="+mn-lt"/>
                <a:ea typeface="+mn-ea"/>
                <a:cs typeface="+mn-cs"/>
              </a:rPr>
              <a:t> operators are as follows:</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is used to check if the run-time type of an object is compatible with the given type or not whereas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is used to perform conversion between compatible reference types or Nullable types.</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is of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type whereas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is not of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type.</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returns true if the given object is of the same type whereas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returns the object when they are compatible with the given type.</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returns false if the given object is not of the same type whereas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return null if the conversion is not possible.</a:t>
            </a:r>
          </a:p>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operator is used for only reference, boxing, and unboxing conversions whereas </a:t>
            </a:r>
            <a:r>
              <a:rPr lang="en-US" sz="1200" b="1" i="0" kern="1200" dirty="0">
                <a:solidFill>
                  <a:schemeClr val="tx1"/>
                </a:solidFill>
                <a:effectLst/>
                <a:latin typeface="+mn-lt"/>
                <a:ea typeface="+mn-ea"/>
                <a:cs typeface="+mn-cs"/>
              </a:rPr>
              <a:t>as</a:t>
            </a:r>
            <a:r>
              <a:rPr lang="en-US" sz="1200" b="0" i="0" kern="1200" dirty="0">
                <a:solidFill>
                  <a:schemeClr val="tx1"/>
                </a:solidFill>
                <a:effectLst/>
                <a:latin typeface="+mn-lt"/>
                <a:ea typeface="+mn-ea"/>
                <a:cs typeface="+mn-cs"/>
              </a:rPr>
              <a:t> operator is used only for nullable, reference and boxing conversions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use of is operator keyword</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taking a class</a:t>
            </a:r>
          </a:p>
          <a:p>
            <a:pPr fontAlgn="base"/>
            <a:r>
              <a:rPr lang="en-US" sz="1200" b="0" i="0" kern="1200" dirty="0">
                <a:solidFill>
                  <a:schemeClr val="tx1"/>
                </a:solidFill>
                <a:effectLst/>
                <a:latin typeface="+mn-lt"/>
                <a:ea typeface="+mn-ea"/>
                <a:cs typeface="+mn-cs"/>
              </a:rPr>
              <a:t>public class P {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taking a class</a:t>
            </a:r>
          </a:p>
          <a:p>
            <a:pPr fontAlgn="base"/>
            <a:r>
              <a:rPr lang="en-US" sz="1200" b="0" i="0" kern="1200" dirty="0">
                <a:solidFill>
                  <a:schemeClr val="tx1"/>
                </a:solidFill>
                <a:effectLst/>
                <a:latin typeface="+mn-lt"/>
                <a:ea typeface="+mn-ea"/>
                <a:cs typeface="+mn-cs"/>
              </a:rPr>
              <a:t>// derived from P</a:t>
            </a:r>
          </a:p>
          <a:p>
            <a:pPr fontAlgn="base"/>
            <a:r>
              <a:rPr lang="en-US" sz="1200" b="0" i="0" kern="1200" dirty="0">
                <a:solidFill>
                  <a:schemeClr val="tx1"/>
                </a:solidFill>
                <a:effectLst/>
                <a:latin typeface="+mn-lt"/>
                <a:ea typeface="+mn-ea"/>
                <a:cs typeface="+mn-cs"/>
              </a:rPr>
              <a:t>public class P1 : P {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taking a class</a:t>
            </a:r>
          </a:p>
          <a:p>
            <a:pPr fontAlgn="base"/>
            <a:r>
              <a:rPr lang="en-US" sz="1200" b="0" i="0" kern="1200" dirty="0">
                <a:solidFill>
                  <a:schemeClr val="tx1"/>
                </a:solidFill>
                <a:effectLst/>
                <a:latin typeface="+mn-lt"/>
                <a:ea typeface="+mn-ea"/>
                <a:cs typeface="+mn-cs"/>
              </a:rPr>
              <a:t>public class P2 {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Class</a:t>
            </a:r>
          </a:p>
          <a:p>
            <a:pPr fontAlgn="base"/>
            <a:r>
              <a:rPr lang="en-US" sz="1200" b="0" i="0" kern="1200" dirty="0">
                <a:solidFill>
                  <a:schemeClr val="tx1"/>
                </a:solidFill>
                <a:effectLst/>
                <a:latin typeface="+mn-lt"/>
                <a:ea typeface="+mn-ea"/>
                <a:cs typeface="+mn-cs"/>
              </a:rPr>
              <a:t>public class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public static void Main()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creating an instance</a:t>
            </a:r>
          </a:p>
          <a:p>
            <a:pPr fontAlgn="base"/>
            <a:r>
              <a:rPr lang="en-US" sz="1200" b="0" i="0" kern="1200" dirty="0">
                <a:solidFill>
                  <a:schemeClr val="tx1"/>
                </a:solidFill>
                <a:effectLst/>
                <a:latin typeface="+mn-lt"/>
                <a:ea typeface="+mn-ea"/>
                <a:cs typeface="+mn-cs"/>
              </a:rPr>
              <a:t>		// of class P</a:t>
            </a:r>
          </a:p>
          <a:p>
            <a:pPr fontAlgn="base"/>
            <a:r>
              <a:rPr lang="en-US" sz="1200" b="0" i="0" kern="1200" dirty="0">
                <a:solidFill>
                  <a:schemeClr val="tx1"/>
                </a:solidFill>
                <a:effectLst/>
                <a:latin typeface="+mn-lt"/>
                <a:ea typeface="+mn-ea"/>
                <a:cs typeface="+mn-cs"/>
              </a:rPr>
              <a:t>		P o1 = new 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creating an instance</a:t>
            </a:r>
          </a:p>
          <a:p>
            <a:pPr fontAlgn="base"/>
            <a:r>
              <a:rPr lang="en-US" sz="1200" b="0" i="0" kern="1200" dirty="0">
                <a:solidFill>
                  <a:schemeClr val="tx1"/>
                </a:solidFill>
                <a:effectLst/>
                <a:latin typeface="+mn-lt"/>
                <a:ea typeface="+mn-ea"/>
                <a:cs typeface="+mn-cs"/>
              </a:rPr>
              <a:t>		// of class P1</a:t>
            </a:r>
          </a:p>
          <a:p>
            <a:pPr fontAlgn="base"/>
            <a:r>
              <a:rPr lang="en-US" sz="1200" b="0" i="0" kern="1200" dirty="0">
                <a:solidFill>
                  <a:schemeClr val="tx1"/>
                </a:solidFill>
                <a:effectLst/>
                <a:latin typeface="+mn-lt"/>
                <a:ea typeface="+mn-ea"/>
                <a:cs typeface="+mn-cs"/>
              </a:rPr>
              <a:t>		P1 o2 = new P1();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'o1'</a:t>
            </a:r>
          </a:p>
          <a:p>
            <a:pPr fontAlgn="base"/>
            <a:r>
              <a:rPr lang="en-US" sz="1200" b="0" i="0" kern="1200" dirty="0">
                <a:solidFill>
                  <a:schemeClr val="tx1"/>
                </a:solidFill>
                <a:effectLst/>
                <a:latin typeface="+mn-lt"/>
                <a:ea typeface="+mn-ea"/>
                <a:cs typeface="+mn-cs"/>
              </a:rPr>
              <a:t>		// is of type 'P'</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(o1 is 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'o1' is</a:t>
            </a:r>
          </a:p>
          <a:p>
            <a:pPr fontAlgn="base"/>
            <a:r>
              <a:rPr lang="en-US" sz="1200" b="0" i="0" kern="1200" dirty="0">
                <a:solidFill>
                  <a:schemeClr val="tx1"/>
                </a:solidFill>
                <a:effectLst/>
                <a:latin typeface="+mn-lt"/>
                <a:ea typeface="+mn-ea"/>
                <a:cs typeface="+mn-cs"/>
              </a:rPr>
              <a:t>		// of type Object class</a:t>
            </a:r>
          </a:p>
          <a:p>
            <a:pPr fontAlgn="base"/>
            <a:r>
              <a:rPr lang="en-US" sz="1200" b="0" i="0" kern="1200" dirty="0">
                <a:solidFill>
                  <a:schemeClr val="tx1"/>
                </a:solidFill>
                <a:effectLst/>
                <a:latin typeface="+mn-lt"/>
                <a:ea typeface="+mn-ea"/>
                <a:cs typeface="+mn-cs"/>
              </a:rPr>
              <a:t>		// (Base class for all classes)</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(o1 is Object);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'o2'</a:t>
            </a:r>
          </a:p>
          <a:p>
            <a:pPr fontAlgn="base"/>
            <a:r>
              <a:rPr lang="en-US" sz="1200" b="0" i="0" kern="1200" dirty="0">
                <a:solidFill>
                  <a:schemeClr val="tx1"/>
                </a:solidFill>
                <a:effectLst/>
                <a:latin typeface="+mn-lt"/>
                <a:ea typeface="+mn-ea"/>
                <a:cs typeface="+mn-cs"/>
              </a:rPr>
              <a:t>		// is of type 'P1'</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(o2 is P1);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'o2' is</a:t>
            </a:r>
          </a:p>
          <a:p>
            <a:pPr fontAlgn="base"/>
            <a:r>
              <a:rPr lang="en-US" sz="1200" b="0" i="0" kern="1200" dirty="0">
                <a:solidFill>
                  <a:schemeClr val="tx1"/>
                </a:solidFill>
                <a:effectLst/>
                <a:latin typeface="+mn-lt"/>
                <a:ea typeface="+mn-ea"/>
                <a:cs typeface="+mn-cs"/>
              </a:rPr>
              <a:t>		// of type Object class</a:t>
            </a:r>
          </a:p>
          <a:p>
            <a:pPr fontAlgn="base"/>
            <a:r>
              <a:rPr lang="en-US" sz="1200" b="0" i="0" kern="1200" dirty="0">
                <a:solidFill>
                  <a:schemeClr val="tx1"/>
                </a:solidFill>
                <a:effectLst/>
                <a:latin typeface="+mn-lt"/>
                <a:ea typeface="+mn-ea"/>
                <a:cs typeface="+mn-cs"/>
              </a:rPr>
              <a:t>		// (Base class for all classes)</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(o2 is Object);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'o2'</a:t>
            </a:r>
          </a:p>
          <a:p>
            <a:pPr fontAlgn="base"/>
            <a:r>
              <a:rPr lang="en-US" sz="1200" b="0" i="0" kern="1200" dirty="0">
                <a:solidFill>
                  <a:schemeClr val="tx1"/>
                </a:solidFill>
                <a:effectLst/>
                <a:latin typeface="+mn-lt"/>
                <a:ea typeface="+mn-ea"/>
                <a:cs typeface="+mn-cs"/>
              </a:rPr>
              <a:t>		// is of type 'P'</a:t>
            </a:r>
          </a:p>
          <a:p>
            <a:pPr fontAlgn="base"/>
            <a:r>
              <a:rPr lang="en-US" sz="1200" b="0" i="0" kern="1200" dirty="0">
                <a:solidFill>
                  <a:schemeClr val="tx1"/>
                </a:solidFill>
                <a:effectLst/>
                <a:latin typeface="+mn-lt"/>
                <a:ea typeface="+mn-ea"/>
                <a:cs typeface="+mn-cs"/>
              </a:rPr>
              <a:t>		// it will return true as P1</a:t>
            </a:r>
          </a:p>
          <a:p>
            <a:pPr fontAlgn="base"/>
            <a:r>
              <a:rPr lang="en-US" sz="1200" b="0" i="0" kern="1200" dirty="0">
                <a:solidFill>
                  <a:schemeClr val="tx1"/>
                </a:solidFill>
                <a:effectLst/>
                <a:latin typeface="+mn-lt"/>
                <a:ea typeface="+mn-ea"/>
                <a:cs typeface="+mn-cs"/>
              </a:rPr>
              <a:t>		// is derived from P</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(o2 is P1);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o1</a:t>
            </a:r>
          </a:p>
          <a:p>
            <a:pPr fontAlgn="base"/>
            <a:r>
              <a:rPr lang="en-US" sz="1200" b="0" i="0" kern="1200" dirty="0">
                <a:solidFill>
                  <a:schemeClr val="tx1"/>
                </a:solidFill>
                <a:effectLst/>
                <a:latin typeface="+mn-lt"/>
                <a:ea typeface="+mn-ea"/>
                <a:cs typeface="+mn-cs"/>
              </a:rPr>
              <a:t>		// is of type P2</a:t>
            </a:r>
          </a:p>
          <a:p>
            <a:pPr fontAlgn="base"/>
            <a:r>
              <a:rPr lang="en-US" sz="1200" b="0" i="0" kern="1200" dirty="0">
                <a:solidFill>
                  <a:schemeClr val="tx1"/>
                </a:solidFill>
                <a:effectLst/>
                <a:latin typeface="+mn-lt"/>
                <a:ea typeface="+mn-ea"/>
                <a:cs typeface="+mn-cs"/>
              </a:rPr>
              <a:t>		// it will return false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(o1 is P2);</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checking whether o2</a:t>
            </a:r>
          </a:p>
          <a:p>
            <a:pPr fontAlgn="base"/>
            <a:r>
              <a:rPr lang="en-US" sz="1200" b="0" i="0" kern="1200" dirty="0">
                <a:solidFill>
                  <a:schemeClr val="tx1"/>
                </a:solidFill>
                <a:effectLst/>
                <a:latin typeface="+mn-lt"/>
                <a:ea typeface="+mn-ea"/>
                <a:cs typeface="+mn-cs"/>
              </a:rPr>
              <a:t>		// is of type P2</a:t>
            </a:r>
          </a:p>
          <a:p>
            <a:pPr fontAlgn="base"/>
            <a:r>
              <a:rPr lang="en-US" sz="1200" b="0" i="0" kern="1200" dirty="0">
                <a:solidFill>
                  <a:schemeClr val="tx1"/>
                </a:solidFill>
                <a:effectLst/>
                <a:latin typeface="+mn-lt"/>
                <a:ea typeface="+mn-ea"/>
                <a:cs typeface="+mn-cs"/>
              </a:rPr>
              <a:t>		// it will return false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(o2 is P2);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True </a:t>
            </a:r>
            <a:r>
              <a:rPr lang="en-US" dirty="0" err="1"/>
              <a:t>True</a:t>
            </a:r>
            <a:r>
              <a:rPr lang="en-US" dirty="0"/>
              <a:t> </a:t>
            </a:r>
            <a:r>
              <a:rPr lang="en-US" dirty="0" err="1"/>
              <a:t>True</a:t>
            </a:r>
            <a:r>
              <a:rPr lang="en-US" dirty="0"/>
              <a:t> </a:t>
            </a:r>
            <a:r>
              <a:rPr lang="en-US" dirty="0" err="1"/>
              <a:t>True</a:t>
            </a:r>
            <a:r>
              <a:rPr lang="en-US" dirty="0"/>
              <a:t> </a:t>
            </a:r>
            <a:r>
              <a:rPr lang="en-US" dirty="0" err="1"/>
              <a:t>True</a:t>
            </a:r>
            <a:r>
              <a:rPr lang="en-US" dirty="0"/>
              <a:t> False </a:t>
            </a:r>
            <a:r>
              <a:rPr lang="en-US" dirty="0" err="1"/>
              <a:t>False</a:t>
            </a:r>
            <a:endParaRPr lang="en-US" dirty="0"/>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 of </a:t>
            </a:r>
            <a:r>
              <a:rPr lang="en-US" sz="1200" b="0" i="1" u="sng" kern="1200" dirty="0">
                <a:solidFill>
                  <a:schemeClr val="tx1"/>
                </a:solidFill>
                <a:effectLst/>
                <a:latin typeface="+mn-lt"/>
                <a:ea typeface="+mn-ea"/>
                <a:cs typeface="+mn-cs"/>
                <a:hlinkClick r:id="rId4"/>
              </a:rPr>
              <a:t>as operator</a:t>
            </a:r>
            <a:r>
              <a:rPr lang="en-US" sz="1200" b="1"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a:t>
            </a:r>
          </a:p>
          <a:p>
            <a:r>
              <a:rPr lang="en-US" sz="1200" b="0" i="0" kern="1200" dirty="0">
                <a:solidFill>
                  <a:schemeClr val="tx1"/>
                </a:solidFill>
                <a:effectLst/>
                <a:latin typeface="+mn-lt"/>
                <a:ea typeface="+mn-ea"/>
                <a:cs typeface="+mn-cs"/>
              </a:rPr>
              <a:t>// concept of 'as' operator</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Classes</a:t>
            </a:r>
          </a:p>
          <a:p>
            <a:r>
              <a:rPr lang="en-US" sz="1200" b="0" i="0" kern="1200" dirty="0">
                <a:solidFill>
                  <a:schemeClr val="tx1"/>
                </a:solidFill>
                <a:effectLst/>
                <a:latin typeface="+mn-lt"/>
                <a:ea typeface="+mn-ea"/>
                <a:cs typeface="+mn-cs"/>
              </a:rPr>
              <a:t>class Y { }</a:t>
            </a:r>
          </a:p>
          <a:p>
            <a:r>
              <a:rPr lang="en-US" sz="1200" b="0" i="0" kern="1200" dirty="0">
                <a:solidFill>
                  <a:schemeClr val="tx1"/>
                </a:solidFill>
                <a:effectLst/>
                <a:latin typeface="+mn-lt"/>
                <a:ea typeface="+mn-ea"/>
                <a:cs typeface="+mn-cs"/>
              </a:rPr>
              <a:t>class Z {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GFG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void Main()</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creating and initializing object array</a:t>
            </a:r>
          </a:p>
          <a:p>
            <a:r>
              <a:rPr lang="en-US" sz="1200" b="0" i="0" kern="1200" dirty="0">
                <a:solidFill>
                  <a:schemeClr val="tx1"/>
                </a:solidFill>
                <a:effectLst/>
                <a:latin typeface="+mn-lt"/>
                <a:ea typeface="+mn-ea"/>
                <a:cs typeface="+mn-cs"/>
              </a:rPr>
              <a:t>		object[] o = new object[5];</a:t>
            </a:r>
          </a:p>
          <a:p>
            <a:r>
              <a:rPr lang="en-US" sz="1200" b="0" i="0" kern="1200" dirty="0">
                <a:solidFill>
                  <a:schemeClr val="tx1"/>
                </a:solidFill>
                <a:effectLst/>
                <a:latin typeface="+mn-lt"/>
                <a:ea typeface="+mn-ea"/>
                <a:cs typeface="+mn-cs"/>
              </a:rPr>
              <a:t>		o[0] = new Y();</a:t>
            </a:r>
          </a:p>
          <a:p>
            <a:r>
              <a:rPr lang="en-US" sz="1200" b="0" i="0" kern="1200" dirty="0">
                <a:solidFill>
                  <a:schemeClr val="tx1"/>
                </a:solidFill>
                <a:effectLst/>
                <a:latin typeface="+mn-lt"/>
                <a:ea typeface="+mn-ea"/>
                <a:cs typeface="+mn-cs"/>
              </a:rPr>
              <a:t>		o[1] = new Z();</a:t>
            </a:r>
          </a:p>
          <a:p>
            <a:r>
              <a:rPr lang="en-US" sz="1200" b="0" i="0" kern="1200" dirty="0">
                <a:solidFill>
                  <a:schemeClr val="tx1"/>
                </a:solidFill>
                <a:effectLst/>
                <a:latin typeface="+mn-lt"/>
                <a:ea typeface="+mn-ea"/>
                <a:cs typeface="+mn-cs"/>
              </a:rPr>
              <a:t>		o[2] = "Hello";</a:t>
            </a:r>
          </a:p>
          <a:p>
            <a:r>
              <a:rPr lang="en-US" sz="1200" b="0" i="0" kern="1200" dirty="0">
                <a:solidFill>
                  <a:schemeClr val="tx1"/>
                </a:solidFill>
                <a:effectLst/>
                <a:latin typeface="+mn-lt"/>
                <a:ea typeface="+mn-ea"/>
                <a:cs typeface="+mn-cs"/>
              </a:rPr>
              <a:t>		o[3] = 4759.0;</a:t>
            </a:r>
          </a:p>
          <a:p>
            <a:r>
              <a:rPr lang="en-US" sz="1200" b="0" i="0" kern="1200" dirty="0">
                <a:solidFill>
                  <a:schemeClr val="tx1"/>
                </a:solidFill>
                <a:effectLst/>
                <a:latin typeface="+mn-lt"/>
                <a:ea typeface="+mn-ea"/>
                <a:cs typeface="+mn-cs"/>
              </a:rPr>
              <a:t>		o[4] = null;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for (int q = 0; q &lt; </a:t>
            </a:r>
            <a:r>
              <a:rPr lang="en-US" sz="1200" b="0" i="0" kern="1200" dirty="0" err="1">
                <a:solidFill>
                  <a:schemeClr val="tx1"/>
                </a:solidFill>
                <a:effectLst/>
                <a:latin typeface="+mn-lt"/>
                <a:ea typeface="+mn-ea"/>
                <a:cs typeface="+mn-cs"/>
              </a:rPr>
              <a:t>o.Length</a:t>
            </a:r>
            <a:r>
              <a:rPr lang="en-US" sz="1200" b="0" i="0" kern="1200" dirty="0">
                <a:solidFill>
                  <a:schemeClr val="tx1"/>
                </a:solidFill>
                <a:effectLst/>
                <a:latin typeface="+mn-lt"/>
                <a:ea typeface="+mn-ea"/>
                <a:cs typeface="+mn-cs"/>
              </a:rPr>
              <a:t>; ++q)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using as operator</a:t>
            </a:r>
          </a:p>
          <a:p>
            <a:r>
              <a:rPr lang="en-US" sz="1200" b="0" i="0" kern="1200" dirty="0">
                <a:solidFill>
                  <a:schemeClr val="tx1"/>
                </a:solidFill>
                <a:effectLst/>
                <a:latin typeface="+mn-lt"/>
                <a:ea typeface="+mn-ea"/>
                <a:cs typeface="+mn-cs"/>
              </a:rPr>
              <a:t>			string str1 = o[q] as string;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a:t>
            </a:r>
            <a:r>
              <a:rPr lang="en-US" sz="1200" b="0" i="0" kern="1200" dirty="0">
                <a:solidFill>
                  <a:schemeClr val="tx1"/>
                </a:solidFill>
                <a:effectLst/>
                <a:latin typeface="+mn-lt"/>
                <a:ea typeface="+mn-ea"/>
                <a:cs typeface="+mn-cs"/>
              </a:rPr>
              <a:t>("{0}:", q);</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checking for the result</a:t>
            </a:r>
          </a:p>
          <a:p>
            <a:r>
              <a:rPr lang="en-US" sz="1200" b="0" i="0" kern="1200" dirty="0">
                <a:solidFill>
                  <a:schemeClr val="tx1"/>
                </a:solidFill>
                <a:effectLst/>
                <a:latin typeface="+mn-lt"/>
                <a:ea typeface="+mn-ea"/>
                <a:cs typeface="+mn-cs"/>
              </a:rPr>
              <a:t>			if (str1 != null)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 + str1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else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not a string");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dirty="0"/>
              <a:t>0:Is is not a string 1:Is is not a string 2:'Hello' 3:Is is not a string 4:Is is not a string</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43</a:t>
            </a:fld>
            <a:endParaRPr lang="en-US"/>
          </a:p>
        </p:txBody>
      </p:sp>
    </p:spTree>
    <p:extLst>
      <p:ext uri="{BB962C8B-B14F-4D97-AF65-F5344CB8AC3E}">
        <p14:creationId xmlns:p14="http://schemas.microsoft.com/office/powerpoint/2010/main" val="17145181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static </a:t>
            </a:r>
            <a:r>
              <a:rPr lang="en-US" sz="1200" b="0" i="0" kern="1200" dirty="0">
                <a:solidFill>
                  <a:schemeClr val="tx1"/>
                </a:solidFill>
                <a:effectLst/>
                <a:latin typeface="+mn-lt"/>
                <a:ea typeface="+mn-ea"/>
                <a:cs typeface="+mn-cs"/>
              </a:rPr>
              <a:t>is a modifier in C# which is applicable for the following: </a:t>
            </a:r>
          </a:p>
          <a:p>
            <a:pPr fontAlgn="base"/>
            <a:r>
              <a:rPr lang="en-US" sz="1200" b="0" i="0" u="sng" kern="1200" dirty="0">
                <a:solidFill>
                  <a:schemeClr val="tx1"/>
                </a:solidFill>
                <a:effectLst/>
                <a:latin typeface="+mn-lt"/>
                <a:ea typeface="+mn-ea"/>
                <a:cs typeface="+mn-cs"/>
                <a:hlinkClick r:id="rId3"/>
              </a:rPr>
              <a:t>Classes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4"/>
              </a:rPr>
              <a:t>Variables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5"/>
              </a:rPr>
              <a:t>Methods</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6"/>
              </a:rPr>
              <a:t>Constructor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is also applicable to </a:t>
            </a:r>
            <a:r>
              <a:rPr lang="en-US" sz="1200" b="0" i="1" u="sng" kern="1200" dirty="0">
                <a:solidFill>
                  <a:schemeClr val="tx1"/>
                </a:solidFill>
                <a:effectLst/>
                <a:latin typeface="+mn-lt"/>
                <a:ea typeface="+mn-ea"/>
                <a:cs typeface="+mn-cs"/>
                <a:hlinkClick r:id="rId7"/>
              </a:rPr>
              <a:t>properties</a:t>
            </a:r>
            <a:r>
              <a:rPr lang="en-US" sz="1200" b="0" i="0" kern="1200" dirty="0">
                <a:solidFill>
                  <a:schemeClr val="tx1"/>
                </a:solidFill>
                <a:effectLst/>
                <a:latin typeface="+mn-lt"/>
                <a:ea typeface="+mn-ea"/>
                <a:cs typeface="+mn-cs"/>
              </a:rPr>
              <a:t>, event, and </a:t>
            </a:r>
            <a:r>
              <a:rPr lang="en-US" sz="1200" b="0" i="1" u="sng" kern="1200" dirty="0">
                <a:solidFill>
                  <a:schemeClr val="tx1"/>
                </a:solidFill>
                <a:effectLst/>
                <a:latin typeface="+mn-lt"/>
                <a:ea typeface="+mn-ea"/>
                <a:cs typeface="+mn-cs"/>
                <a:hlinkClick r:id="rId8"/>
              </a:rPr>
              <a:t>operators</a:t>
            </a:r>
            <a:r>
              <a:rPr lang="en-US" sz="1200" b="0" i="0" kern="1200" dirty="0">
                <a:solidFill>
                  <a:schemeClr val="tx1"/>
                </a:solidFill>
                <a:effectLst/>
                <a:latin typeface="+mn-lt"/>
                <a:ea typeface="+mn-ea"/>
                <a:cs typeface="+mn-cs"/>
              </a:rPr>
              <a:t>. To create a static member(class, variable, methods, constructor), precede its declaration with the keyword </a:t>
            </a:r>
            <a:r>
              <a:rPr lang="en-US" sz="1200" b="0" i="1"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When a member is declared static, it can be accessed with the name of its class directly.</a:t>
            </a:r>
          </a:p>
          <a:p>
            <a:pPr fontAlgn="base"/>
            <a:r>
              <a:rPr lang="en-US" sz="1200" b="1" i="0" kern="1200" dirty="0">
                <a:solidFill>
                  <a:schemeClr val="tx1"/>
                </a:solidFill>
                <a:effectLst/>
                <a:latin typeface="+mn-lt"/>
                <a:ea typeface="+mn-ea"/>
                <a:cs typeface="+mn-cs"/>
              </a:rPr>
              <a:t>Static Class</a:t>
            </a:r>
          </a:p>
          <a:p>
            <a:pPr fontAlgn="base"/>
            <a:r>
              <a:rPr lang="en-US" sz="1200" b="0" i="0" kern="1200" dirty="0">
                <a:solidFill>
                  <a:schemeClr val="tx1"/>
                </a:solidFill>
                <a:effectLst/>
                <a:latin typeface="+mn-lt"/>
                <a:ea typeface="+mn-ea"/>
                <a:cs typeface="+mn-cs"/>
              </a:rPr>
              <a:t>A static class is declared with the help of </a:t>
            </a:r>
            <a:r>
              <a:rPr lang="en-US" sz="1200" b="0" i="1" kern="1200" dirty="0">
                <a:solidFill>
                  <a:schemeClr val="tx1"/>
                </a:solidFill>
                <a:effectLst/>
                <a:latin typeface="+mn-lt"/>
                <a:ea typeface="+mn-ea"/>
                <a:cs typeface="+mn-cs"/>
              </a:rPr>
              <a:t>static </a:t>
            </a:r>
            <a:r>
              <a:rPr lang="en-US" sz="1200" b="0" i="0" kern="1200" dirty="0">
                <a:solidFill>
                  <a:schemeClr val="tx1"/>
                </a:solidFill>
                <a:effectLst/>
                <a:latin typeface="+mn-lt"/>
                <a:ea typeface="+mn-ea"/>
                <a:cs typeface="+mn-cs"/>
              </a:rPr>
              <a:t>keyword. A static class can only contain static data members, static methods, and a static constructor. It is not allowed to create objects of the static class. Static classes are </a:t>
            </a:r>
            <a:r>
              <a:rPr lang="en-US" sz="1200" b="1" i="1" u="sng" kern="1200" dirty="0">
                <a:solidFill>
                  <a:schemeClr val="tx1"/>
                </a:solidFill>
                <a:effectLst/>
                <a:latin typeface="+mn-lt"/>
                <a:ea typeface="+mn-ea"/>
                <a:cs typeface="+mn-cs"/>
                <a:hlinkClick r:id="rId9"/>
              </a:rPr>
              <a:t>sealed</a:t>
            </a:r>
            <a:r>
              <a:rPr lang="en-US" sz="1200" b="0" i="0" kern="1200" dirty="0">
                <a:solidFill>
                  <a:schemeClr val="tx1"/>
                </a:solidFill>
                <a:effectLst/>
                <a:latin typeface="+mn-lt"/>
                <a:ea typeface="+mn-ea"/>
                <a:cs typeface="+mn-cs"/>
              </a:rPr>
              <a:t>, means one cannot inherit a static class from another class.</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concept of a static class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Creating static class</a:t>
            </a:r>
          </a:p>
          <a:p>
            <a:pPr fontAlgn="base"/>
            <a:r>
              <a:rPr lang="en-US" sz="1200" b="0" i="0" kern="1200" dirty="0">
                <a:solidFill>
                  <a:schemeClr val="tx1"/>
                </a:solidFill>
                <a:effectLst/>
                <a:latin typeface="+mn-lt"/>
                <a:ea typeface="+mn-ea"/>
                <a:cs typeface="+mn-cs"/>
              </a:rPr>
              <a:t>// Using static keyword</a:t>
            </a:r>
          </a:p>
          <a:p>
            <a:pPr fontAlgn="base"/>
            <a:r>
              <a:rPr lang="en-US" sz="1200" b="0" i="0" kern="1200" dirty="0">
                <a:solidFill>
                  <a:schemeClr val="tx1"/>
                </a:solidFill>
                <a:effectLst/>
                <a:latin typeface="+mn-lt"/>
                <a:ea typeface="+mn-ea"/>
                <a:cs typeface="+mn-cs"/>
              </a:rPr>
              <a:t>static class Tutorial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Static data members of Tutorial</a:t>
            </a:r>
          </a:p>
          <a:p>
            <a:pPr fontAlgn="base"/>
            <a:r>
              <a:rPr lang="en-US" sz="1200" b="0" i="0" kern="1200" dirty="0">
                <a:solidFill>
                  <a:schemeClr val="tx1"/>
                </a:solidFill>
                <a:effectLst/>
                <a:latin typeface="+mn-lt"/>
                <a:ea typeface="+mn-ea"/>
                <a:cs typeface="+mn-cs"/>
              </a:rPr>
              <a:t>	public static string Topic = "Static class";</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Class</a:t>
            </a:r>
          </a:p>
          <a:p>
            <a:pPr fontAlgn="base"/>
            <a:r>
              <a:rPr lang="en-US" sz="1200" b="0" i="0" kern="1200" dirty="0">
                <a:solidFill>
                  <a:schemeClr val="tx1"/>
                </a:solidFill>
                <a:effectLst/>
                <a:latin typeface="+mn-lt"/>
                <a:ea typeface="+mn-ea"/>
                <a:cs typeface="+mn-cs"/>
              </a:rPr>
              <a:t>public class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public void Main()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Accessing the static data members of Tutorial</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("Topic name is : {0} ", </a:t>
            </a:r>
            <a:r>
              <a:rPr lang="en-US" sz="1200" b="0" i="0" kern="1200" dirty="0" err="1">
                <a:solidFill>
                  <a:schemeClr val="tx1"/>
                </a:solidFill>
                <a:effectLst/>
                <a:latin typeface="+mn-lt"/>
                <a:ea typeface="+mn-ea"/>
                <a:cs typeface="+mn-cs"/>
              </a:rPr>
              <a:t>Tutorial.Topic</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Topic name is : Static class </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Static Variable</a:t>
            </a:r>
          </a:p>
          <a:p>
            <a:pPr fontAlgn="base"/>
            <a:r>
              <a:rPr lang="en-US" sz="1200" b="0" i="0" kern="1200" dirty="0">
                <a:solidFill>
                  <a:schemeClr val="tx1"/>
                </a:solidFill>
                <a:effectLst/>
                <a:latin typeface="+mn-lt"/>
                <a:ea typeface="+mn-ea"/>
                <a:cs typeface="+mn-cs"/>
              </a:rPr>
              <a:t>A static variable is declared with the help of static keyword. When a variable is declared as static, then a single copy of the variable is created and shared among all objects at the class level. Static variables are accessed with the name of the class, they do not require any object for access.</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concept of static variable</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Vehicle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Creating static variable</a:t>
            </a:r>
          </a:p>
          <a:p>
            <a:pPr fontAlgn="base"/>
            <a:r>
              <a:rPr lang="en-US" sz="1200" b="0" i="0" kern="1200" dirty="0">
                <a:solidFill>
                  <a:schemeClr val="tx1"/>
                </a:solidFill>
                <a:effectLst/>
                <a:latin typeface="+mn-lt"/>
                <a:ea typeface="+mn-ea"/>
                <a:cs typeface="+mn-cs"/>
              </a:rPr>
              <a:t>	// Using static keyword</a:t>
            </a:r>
          </a:p>
          <a:p>
            <a:pPr fontAlgn="base"/>
            <a:r>
              <a:rPr lang="en-US" sz="1200" b="0" i="0" kern="1200" dirty="0">
                <a:solidFill>
                  <a:schemeClr val="tx1"/>
                </a:solidFill>
                <a:effectLst/>
                <a:latin typeface="+mn-lt"/>
                <a:ea typeface="+mn-ea"/>
                <a:cs typeface="+mn-cs"/>
              </a:rPr>
              <a:t>	public static string </a:t>
            </a:r>
            <a:r>
              <a:rPr lang="en-US" sz="1200" b="0" i="0" kern="1200" dirty="0" err="1">
                <a:solidFill>
                  <a:schemeClr val="tx1"/>
                </a:solidFill>
                <a:effectLst/>
                <a:latin typeface="+mn-lt"/>
                <a:ea typeface="+mn-ea"/>
                <a:cs typeface="+mn-cs"/>
              </a:rPr>
              <a:t>Model_color</a:t>
            </a:r>
            <a:r>
              <a:rPr lang="en-US" sz="1200" b="0" i="0" kern="1200" dirty="0">
                <a:solidFill>
                  <a:schemeClr val="tx1"/>
                </a:solidFill>
                <a:effectLst/>
                <a:latin typeface="+mn-lt"/>
                <a:ea typeface="+mn-ea"/>
                <a:cs typeface="+mn-cs"/>
              </a:rPr>
              <a:t> = "Black";</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Driver Class</a:t>
            </a:r>
          </a:p>
          <a:p>
            <a:pPr fontAlgn="base"/>
            <a:r>
              <a:rPr lang="en-US" sz="1200" b="0" i="0" kern="1200" dirty="0">
                <a:solidFill>
                  <a:schemeClr val="tx1"/>
                </a:solidFill>
                <a:effectLst/>
                <a:latin typeface="+mn-lt"/>
                <a:ea typeface="+mn-ea"/>
                <a:cs typeface="+mn-cs"/>
              </a:rPr>
              <a:t>public class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public void Main()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Accessing the static variable</a:t>
            </a:r>
          </a:p>
          <a:p>
            <a:pPr fontAlgn="base"/>
            <a:r>
              <a:rPr lang="en-US" sz="1200" b="0" i="0" kern="1200" dirty="0">
                <a:solidFill>
                  <a:schemeClr val="tx1"/>
                </a:solidFill>
                <a:effectLst/>
                <a:latin typeface="+mn-lt"/>
                <a:ea typeface="+mn-ea"/>
                <a:cs typeface="+mn-cs"/>
              </a:rPr>
              <a:t>		// using its class name</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("Color of XY model is : {0}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Vehicle.Model_color</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Color of XY model is : Black </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Static Method</a:t>
            </a:r>
          </a:p>
          <a:p>
            <a:pPr fontAlgn="base"/>
            <a:r>
              <a:rPr lang="en-US" sz="1200" b="0" i="0" kern="1200" dirty="0">
                <a:solidFill>
                  <a:schemeClr val="tx1"/>
                </a:solidFill>
                <a:effectLst/>
                <a:latin typeface="+mn-lt"/>
                <a:ea typeface="+mn-ea"/>
                <a:cs typeface="+mn-cs"/>
              </a:rPr>
              <a:t>A static method is declared with the help of static keyword. Static methods are accessed with the name of the class. A static method can access static and non-static fields, static fields are directly accessed by the static method without class name whereas non-static fields require objects.</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the</a:t>
            </a:r>
          </a:p>
          <a:p>
            <a:r>
              <a:rPr lang="en-US" sz="1200" b="0" i="0" kern="1200" dirty="0">
                <a:solidFill>
                  <a:schemeClr val="tx1"/>
                </a:solidFill>
                <a:effectLst/>
                <a:latin typeface="+mn-lt"/>
                <a:ea typeface="+mn-ea"/>
                <a:cs typeface="+mn-cs"/>
              </a:rPr>
              <a:t>// concept of static method</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Nparks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static public int t = 104;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Creating static method</a:t>
            </a:r>
          </a:p>
          <a:p>
            <a:r>
              <a:rPr lang="en-US" sz="1200" b="0" i="0" kern="1200" dirty="0">
                <a:solidFill>
                  <a:schemeClr val="tx1"/>
                </a:solidFill>
                <a:effectLst/>
                <a:latin typeface="+mn-lt"/>
                <a:ea typeface="+mn-ea"/>
                <a:cs typeface="+mn-cs"/>
              </a:rPr>
              <a:t>	// Using static keyword</a:t>
            </a:r>
          </a:p>
          <a:p>
            <a:r>
              <a:rPr lang="en-US" sz="1200" b="0" i="0" kern="1200" dirty="0">
                <a:solidFill>
                  <a:schemeClr val="tx1"/>
                </a:solidFill>
                <a:effectLst/>
                <a:latin typeface="+mn-lt"/>
                <a:ea typeface="+mn-ea"/>
                <a:cs typeface="+mn-cs"/>
              </a:rPr>
              <a:t>	public static void total()</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("Total number of national parks"+</a:t>
            </a:r>
          </a:p>
          <a:p>
            <a:r>
              <a:rPr lang="en-US" sz="1200" b="0" i="0" kern="1200" dirty="0">
                <a:solidFill>
                  <a:schemeClr val="tx1"/>
                </a:solidFill>
                <a:effectLst/>
                <a:latin typeface="+mn-lt"/>
                <a:ea typeface="+mn-ea"/>
                <a:cs typeface="+mn-cs"/>
              </a:rPr>
              <a:t>						" present in India is :{0}", 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Driver Class</a:t>
            </a:r>
          </a:p>
          <a:p>
            <a:r>
              <a:rPr lang="en-US" sz="1200" b="0" i="0" kern="1200" dirty="0">
                <a:solidFill>
                  <a:schemeClr val="tx1"/>
                </a:solidFill>
                <a:effectLst/>
                <a:latin typeface="+mn-lt"/>
                <a:ea typeface="+mn-ea"/>
                <a:cs typeface="+mn-cs"/>
              </a:rPr>
              <a:t>public class GFG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static public void Main()</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Accessing the static method</a:t>
            </a:r>
          </a:p>
          <a:p>
            <a:r>
              <a:rPr lang="en-US" sz="1200" b="0" i="0" kern="1200" dirty="0">
                <a:solidFill>
                  <a:schemeClr val="tx1"/>
                </a:solidFill>
                <a:effectLst/>
                <a:latin typeface="+mn-lt"/>
                <a:ea typeface="+mn-ea"/>
                <a:cs typeface="+mn-cs"/>
              </a:rPr>
              <a:t>		// using its class name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Nparks.total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Total number of national parks present in India is :104</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Static Constructor</a:t>
            </a:r>
          </a:p>
          <a:p>
            <a:pPr fontAlgn="base"/>
            <a:r>
              <a:rPr lang="en-US" sz="1200" b="0" i="0" kern="1200" dirty="0">
                <a:solidFill>
                  <a:schemeClr val="tx1"/>
                </a:solidFill>
                <a:effectLst/>
                <a:latin typeface="+mn-lt"/>
                <a:ea typeface="+mn-ea"/>
                <a:cs typeface="+mn-cs"/>
              </a:rPr>
              <a:t>A static constructor is declared with the help of static keyword. Static Constructor has to be invoked only once in the class and it has been invoked during the creation of the first reference to a static member in the class. A static constructor is initialized static fields or data of the class and to be executed only once.</a:t>
            </a:r>
          </a:p>
          <a:p>
            <a:pPr fontAlgn="base"/>
            <a:r>
              <a:rPr lang="en-US" sz="1200" b="1" i="0" kern="1200" dirty="0">
                <a:solidFill>
                  <a:schemeClr val="tx1"/>
                </a:solidFill>
                <a:effectLst/>
                <a:latin typeface="+mn-lt"/>
                <a:ea typeface="+mn-ea"/>
                <a:cs typeface="+mn-cs"/>
              </a:rPr>
              <a:t>Points To Remember:</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It can’t be called directly.</a:t>
            </a:r>
          </a:p>
          <a:p>
            <a:pPr fontAlgn="base"/>
            <a:r>
              <a:rPr lang="en-US" sz="1200" b="0" i="0" kern="1200" dirty="0">
                <a:solidFill>
                  <a:schemeClr val="tx1"/>
                </a:solidFill>
                <a:effectLst/>
                <a:latin typeface="+mn-lt"/>
                <a:ea typeface="+mn-ea"/>
                <a:cs typeface="+mn-cs"/>
              </a:rPr>
              <a:t>When it is executing, then the user has no control.</a:t>
            </a:r>
          </a:p>
          <a:p>
            <a:pPr fontAlgn="base"/>
            <a:r>
              <a:rPr lang="en-US" sz="1200" b="0" i="0" kern="1200" dirty="0">
                <a:solidFill>
                  <a:schemeClr val="tx1"/>
                </a:solidFill>
                <a:effectLst/>
                <a:latin typeface="+mn-lt"/>
                <a:ea typeface="+mn-ea"/>
                <a:cs typeface="+mn-cs"/>
              </a:rPr>
              <a:t>It does not take access modifiers or any parameters.</a:t>
            </a:r>
          </a:p>
          <a:p>
            <a:pPr fontAlgn="base"/>
            <a:r>
              <a:rPr lang="en-US" sz="1200" b="0" i="0" kern="1200" dirty="0">
                <a:solidFill>
                  <a:schemeClr val="tx1"/>
                </a:solidFill>
                <a:effectLst/>
                <a:latin typeface="+mn-lt"/>
                <a:ea typeface="+mn-ea"/>
                <a:cs typeface="+mn-cs"/>
              </a:rPr>
              <a:t>It is called automatically to initialize the class before the first instance created.</a:t>
            </a:r>
          </a:p>
          <a:p>
            <a:pPr fontAlgn="base"/>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illustrate calling</a:t>
            </a:r>
          </a:p>
          <a:p>
            <a:r>
              <a:rPr lang="en-US" sz="1200" b="0" i="0" kern="1200" dirty="0">
                <a:solidFill>
                  <a:schemeClr val="tx1"/>
                </a:solidFill>
                <a:effectLst/>
                <a:latin typeface="+mn-lt"/>
                <a:ea typeface="+mn-ea"/>
                <a:cs typeface="+mn-cs"/>
              </a:rPr>
              <a:t>// a Static constructor</a:t>
            </a:r>
          </a:p>
          <a:p>
            <a:r>
              <a:rPr lang="en-US" sz="1200" b="0" i="0" kern="1200" dirty="0">
                <a:solidFill>
                  <a:schemeClr val="tx1"/>
                </a:solidFill>
                <a:effectLst/>
                <a:latin typeface="+mn-lt"/>
                <a:ea typeface="+mn-ea"/>
                <a:cs typeface="+mn-cs"/>
              </a:rPr>
              <a:t>using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G1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It is invoked before the first</a:t>
            </a:r>
          </a:p>
          <a:p>
            <a:r>
              <a:rPr lang="en-US" sz="1200" b="0" i="0" kern="1200" dirty="0">
                <a:solidFill>
                  <a:schemeClr val="tx1"/>
                </a:solidFill>
                <a:effectLst/>
                <a:latin typeface="+mn-lt"/>
                <a:ea typeface="+mn-ea"/>
                <a:cs typeface="+mn-cs"/>
              </a:rPr>
              <a:t>	// instance constructor is run.</a:t>
            </a:r>
          </a:p>
          <a:p>
            <a:r>
              <a:rPr lang="en-US" sz="1200" b="0" i="0" kern="1200" dirty="0">
                <a:solidFill>
                  <a:schemeClr val="tx1"/>
                </a:solidFill>
                <a:effectLst/>
                <a:latin typeface="+mn-lt"/>
                <a:ea typeface="+mn-ea"/>
                <a:cs typeface="+mn-cs"/>
              </a:rPr>
              <a:t>	static G1()</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The following statement produces</a:t>
            </a:r>
          </a:p>
          <a:p>
            <a:r>
              <a:rPr lang="en-US" sz="1200" b="0" i="0" kern="1200" dirty="0">
                <a:solidFill>
                  <a:schemeClr val="tx1"/>
                </a:solidFill>
                <a:effectLst/>
                <a:latin typeface="+mn-lt"/>
                <a:ea typeface="+mn-ea"/>
                <a:cs typeface="+mn-cs"/>
              </a:rPr>
              <a:t>		// the first line of output,</a:t>
            </a:r>
          </a:p>
          <a:p>
            <a:r>
              <a:rPr lang="en-US" sz="1200" b="0" i="0" kern="1200" dirty="0">
                <a:solidFill>
                  <a:schemeClr val="tx1"/>
                </a:solidFill>
                <a:effectLst/>
                <a:latin typeface="+mn-lt"/>
                <a:ea typeface="+mn-ea"/>
                <a:cs typeface="+mn-cs"/>
              </a:rPr>
              <a:t>		// and the line occurs only once.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("Example of Static Constructor");</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Instance constructor.</a:t>
            </a:r>
          </a:p>
          <a:p>
            <a:r>
              <a:rPr lang="en-US" sz="1200" b="0" i="0" kern="1200" dirty="0">
                <a:solidFill>
                  <a:schemeClr val="tx1"/>
                </a:solidFill>
                <a:effectLst/>
                <a:latin typeface="+mn-lt"/>
                <a:ea typeface="+mn-ea"/>
                <a:cs typeface="+mn-cs"/>
              </a:rPr>
              <a:t>	public G1(int j)</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("Instance Constructor " + j);</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Instance method.</a:t>
            </a:r>
          </a:p>
          <a:p>
            <a:r>
              <a:rPr lang="en-US" sz="1200" b="0" i="0" kern="1200" dirty="0">
                <a:solidFill>
                  <a:schemeClr val="tx1"/>
                </a:solidFill>
                <a:effectLst/>
                <a:latin typeface="+mn-lt"/>
                <a:ea typeface="+mn-ea"/>
                <a:cs typeface="+mn-cs"/>
              </a:rPr>
              <a:t>	public string g1_detail(string name, string branch)</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return "Name: " + name + " Branch: " + branch;</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Method</a:t>
            </a:r>
          </a:p>
          <a:p>
            <a:r>
              <a:rPr lang="en-US" sz="1200" b="0" i="0" kern="1200" dirty="0">
                <a:solidFill>
                  <a:schemeClr val="tx1"/>
                </a:solidFill>
                <a:effectLst/>
                <a:latin typeface="+mn-lt"/>
                <a:ea typeface="+mn-ea"/>
                <a:cs typeface="+mn-cs"/>
              </a:rPr>
              <a:t>	public static void Main()</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Here Both Static and instance</a:t>
            </a:r>
          </a:p>
          <a:p>
            <a:r>
              <a:rPr lang="en-US" sz="1200" b="0" i="0" kern="1200" dirty="0">
                <a:solidFill>
                  <a:schemeClr val="tx1"/>
                </a:solidFill>
                <a:effectLst/>
                <a:latin typeface="+mn-lt"/>
                <a:ea typeface="+mn-ea"/>
                <a:cs typeface="+mn-cs"/>
              </a:rPr>
              <a:t>		// constructors are invoked for</a:t>
            </a:r>
          </a:p>
          <a:p>
            <a:r>
              <a:rPr lang="en-US" sz="1200" b="0" i="0" kern="1200" dirty="0">
                <a:solidFill>
                  <a:schemeClr val="tx1"/>
                </a:solidFill>
                <a:effectLst/>
                <a:latin typeface="+mn-lt"/>
                <a:ea typeface="+mn-ea"/>
                <a:cs typeface="+mn-cs"/>
              </a:rPr>
              <a:t>		// first instance</a:t>
            </a:r>
          </a:p>
          <a:p>
            <a:r>
              <a:rPr lang="en-US" sz="1200" b="0" i="0" kern="1200" dirty="0">
                <a:solidFill>
                  <a:schemeClr val="tx1"/>
                </a:solidFill>
                <a:effectLst/>
                <a:latin typeface="+mn-lt"/>
                <a:ea typeface="+mn-ea"/>
                <a:cs typeface="+mn-cs"/>
              </a:rPr>
              <a:t>		G1 obj = new G1(1);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(obj.g1_detail("Sunil", "CSE"));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Here only instance constructor</a:t>
            </a:r>
          </a:p>
          <a:p>
            <a:r>
              <a:rPr lang="en-US" sz="1200" b="0" i="0" kern="1200" dirty="0">
                <a:solidFill>
                  <a:schemeClr val="tx1"/>
                </a:solidFill>
                <a:effectLst/>
                <a:latin typeface="+mn-lt"/>
                <a:ea typeface="+mn-ea"/>
                <a:cs typeface="+mn-cs"/>
              </a:rPr>
              <a:t>		// will be invoked</a:t>
            </a:r>
          </a:p>
          <a:p>
            <a:r>
              <a:rPr lang="en-US" sz="1200" b="0" i="0" kern="1200" dirty="0">
                <a:solidFill>
                  <a:schemeClr val="tx1"/>
                </a:solidFill>
                <a:effectLst/>
                <a:latin typeface="+mn-lt"/>
                <a:ea typeface="+mn-ea"/>
                <a:cs typeface="+mn-cs"/>
              </a:rPr>
              <a:t>		G1 </a:t>
            </a:r>
            <a:r>
              <a:rPr lang="en-US" sz="1200" b="0" i="0" kern="1200" dirty="0" err="1">
                <a:solidFill>
                  <a:schemeClr val="tx1"/>
                </a:solidFill>
                <a:effectLst/>
                <a:latin typeface="+mn-lt"/>
                <a:ea typeface="+mn-ea"/>
                <a:cs typeface="+mn-cs"/>
              </a:rPr>
              <a:t>ob</a:t>
            </a:r>
            <a:r>
              <a:rPr lang="en-US" sz="1200" b="0" i="0" kern="1200" dirty="0">
                <a:solidFill>
                  <a:schemeClr val="tx1"/>
                </a:solidFill>
                <a:effectLst/>
                <a:latin typeface="+mn-lt"/>
                <a:ea typeface="+mn-ea"/>
                <a:cs typeface="+mn-cs"/>
              </a:rPr>
              <a:t> = new G1(2);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(ob.g1_detail("</a:t>
            </a:r>
            <a:r>
              <a:rPr lang="en-US" sz="1200" b="0" i="0" kern="1200" dirty="0" err="1">
                <a:solidFill>
                  <a:schemeClr val="tx1"/>
                </a:solidFill>
                <a:effectLst/>
                <a:latin typeface="+mn-lt"/>
                <a:ea typeface="+mn-ea"/>
                <a:cs typeface="+mn-cs"/>
              </a:rPr>
              <a:t>Sweta</a:t>
            </a:r>
            <a:r>
              <a:rPr lang="en-US" sz="1200" b="0" i="0" kern="1200" dirty="0">
                <a:solidFill>
                  <a:schemeClr val="tx1"/>
                </a:solidFill>
                <a:effectLst/>
                <a:latin typeface="+mn-lt"/>
                <a:ea typeface="+mn-ea"/>
                <a:cs typeface="+mn-cs"/>
              </a:rPr>
              <a:t>", "ECE"));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p>
          <a:p>
            <a:r>
              <a:rPr lang="en-US" dirty="0"/>
              <a:t>Example of Static Constructor Instance Constructor 1 Name: Sunil Branch: CSE Instance Constructor 2 Name: </a:t>
            </a:r>
            <a:r>
              <a:rPr lang="en-US" dirty="0" err="1"/>
              <a:t>Sweta</a:t>
            </a:r>
            <a:r>
              <a:rPr lang="en-US" dirty="0"/>
              <a:t> Branch: ECE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44</a:t>
            </a:fld>
            <a:endParaRPr lang="en-US"/>
          </a:p>
        </p:txBody>
      </p:sp>
    </p:spTree>
    <p:extLst>
      <p:ext uri="{BB962C8B-B14F-4D97-AF65-F5344CB8AC3E}">
        <p14:creationId xmlns:p14="http://schemas.microsoft.com/office/powerpoint/2010/main" val="273593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 is a </a:t>
            </a:r>
            <a:r>
              <a:rPr lang="en-US" sz="1200" b="1" i="0" kern="1200" dirty="0">
                <a:solidFill>
                  <a:schemeClr val="tx1"/>
                </a:solidFill>
                <a:effectLst/>
                <a:latin typeface="+mn-lt"/>
                <a:ea typeface="+mn-ea"/>
                <a:cs typeface="+mn-cs"/>
              </a:rPr>
              <a:t>strongly typed programming language</a:t>
            </a:r>
            <a:r>
              <a:rPr lang="en-US" sz="1200" b="0" i="0" kern="1200" dirty="0">
                <a:solidFill>
                  <a:schemeClr val="tx1"/>
                </a:solidFill>
                <a:effectLst/>
                <a:latin typeface="+mn-lt"/>
                <a:ea typeface="+mn-ea"/>
                <a:cs typeface="+mn-cs"/>
              </a:rPr>
              <a:t> because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each type of data (such as integer, character, float, and so forth) is predefined as part of the programming language and all constants or variables defined for a given program must be described with one of the data types.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Value Data Types :</a:t>
            </a:r>
            <a:r>
              <a:rPr lang="en-US" sz="1200" b="0" i="0"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the Value Data Types will directly store the variable value in memory and it will also accept both signed and unsigned literals. The derived class for these data types are </a:t>
            </a:r>
            <a:r>
              <a:rPr lang="en-US" sz="1200" b="1" i="0" kern="1200" dirty="0" err="1">
                <a:solidFill>
                  <a:schemeClr val="tx1"/>
                </a:solidFill>
                <a:effectLst/>
                <a:latin typeface="+mn-lt"/>
                <a:ea typeface="+mn-ea"/>
                <a:cs typeface="+mn-cs"/>
              </a:rPr>
              <a:t>System.ValueType</a:t>
            </a:r>
            <a:r>
              <a:rPr lang="en-US" sz="1200" b="0" i="0" kern="1200" dirty="0">
                <a:solidFill>
                  <a:schemeClr val="tx1"/>
                </a:solidFill>
                <a:effectLst/>
                <a:latin typeface="+mn-lt"/>
                <a:ea typeface="+mn-ea"/>
                <a:cs typeface="+mn-cs"/>
              </a:rPr>
              <a:t>. Following are </a:t>
            </a:r>
            <a:r>
              <a:rPr lang="en-US" sz="1200" b="1" i="0" kern="1200" dirty="0">
                <a:solidFill>
                  <a:schemeClr val="tx1"/>
                </a:solidFill>
                <a:effectLst/>
                <a:latin typeface="+mn-lt"/>
                <a:ea typeface="+mn-ea"/>
                <a:cs typeface="+mn-cs"/>
              </a:rPr>
              <a:t>different Value Data Types</a:t>
            </a:r>
            <a:r>
              <a:rPr lang="en-US" sz="1200" b="0" i="0"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programming language :</a:t>
            </a:r>
            <a:r>
              <a:rPr lang="en-US" sz="1200" b="1" i="0" kern="1200" dirty="0">
                <a:solidFill>
                  <a:schemeClr val="tx1"/>
                </a:solidFill>
                <a:effectLst/>
                <a:latin typeface="+mn-lt"/>
                <a:ea typeface="+mn-ea"/>
                <a:cs typeface="+mn-cs"/>
              </a:rPr>
              <a:t>Signed &amp; Unsigned Integral Types :</a:t>
            </a:r>
            <a:r>
              <a:rPr lang="en-US" sz="1200" b="0" i="0" kern="1200" dirty="0">
                <a:solidFill>
                  <a:schemeClr val="tx1"/>
                </a:solidFill>
                <a:effectLst/>
                <a:latin typeface="+mn-lt"/>
                <a:ea typeface="+mn-ea"/>
                <a:cs typeface="+mn-cs"/>
              </a:rPr>
              <a:t> There are 8 integral types which provide support for 8-bit, 16-bit, 32-bit, and 64-bit values in signed or unsigned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7</a:t>
            </a:fld>
            <a:endParaRPr lang="en-US"/>
          </a:p>
        </p:txBody>
      </p:sp>
    </p:spTree>
    <p:extLst>
      <p:ext uri="{BB962C8B-B14F-4D97-AF65-F5344CB8AC3E}">
        <p14:creationId xmlns:p14="http://schemas.microsoft.com/office/powerpoint/2010/main" val="1179803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45</a:t>
            </a:fld>
            <a:endParaRPr lang="en-US"/>
          </a:p>
        </p:txBody>
      </p:sp>
    </p:spTree>
    <p:extLst>
      <p:ext uri="{BB962C8B-B14F-4D97-AF65-F5344CB8AC3E}">
        <p14:creationId xmlns:p14="http://schemas.microsoft.com/office/powerpoint/2010/main" val="435151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fixed values are called as </a:t>
            </a:r>
            <a:r>
              <a:rPr lang="en-US" sz="1200" b="1" i="1" kern="1200" dirty="0">
                <a:solidFill>
                  <a:schemeClr val="tx1"/>
                </a:solidFill>
                <a:effectLst/>
                <a:latin typeface="+mn-lt"/>
                <a:ea typeface="+mn-ea"/>
                <a:cs typeface="+mn-cs"/>
              </a:rPr>
              <a:t>Literal</a:t>
            </a:r>
            <a:r>
              <a:rPr lang="en-US" sz="1200" b="0" i="0" kern="1200" dirty="0">
                <a:solidFill>
                  <a:schemeClr val="tx1"/>
                </a:solidFill>
                <a:effectLst/>
                <a:latin typeface="+mn-lt"/>
                <a:ea typeface="+mn-ea"/>
                <a:cs typeface="+mn-cs"/>
              </a:rPr>
              <a:t>. Literal is a value that is used by the variables. Values can be either an integer, float or string, etc. </a:t>
            </a:r>
          </a:p>
          <a:p>
            <a:r>
              <a:rPr lang="en-US" dirty="0"/>
              <a:t>// Here 100 is a constant/literal. int x = 100; </a:t>
            </a:r>
          </a:p>
          <a:p>
            <a:endParaRPr lang="en-US" dirty="0"/>
          </a:p>
          <a:p>
            <a:pPr fontAlgn="base"/>
            <a:r>
              <a:rPr lang="en-US" sz="1200" b="1" i="0" kern="1200" dirty="0">
                <a:solidFill>
                  <a:schemeClr val="tx1"/>
                </a:solidFill>
                <a:effectLst/>
                <a:latin typeface="+mn-lt"/>
                <a:ea typeface="+mn-ea"/>
                <a:cs typeface="+mn-cs"/>
              </a:rPr>
              <a:t>Integer Literals: </a:t>
            </a:r>
            <a:r>
              <a:rPr lang="en-US" sz="1200" b="0" i="0" kern="1200" dirty="0">
                <a:solidFill>
                  <a:schemeClr val="tx1"/>
                </a:solidFill>
                <a:effectLst/>
                <a:latin typeface="+mn-lt"/>
                <a:ea typeface="+mn-ea"/>
                <a:cs typeface="+mn-cs"/>
              </a:rPr>
              <a:t>A literal of integer type is known as the integer literal. It can be octal, decimal, binary, or hexadecimal constant. No prefix is required for the decimal numbers. A suffix can also be used with the integer literals like </a:t>
            </a:r>
            <a:r>
              <a:rPr lang="en-US" sz="1200" b="0" i="1"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u </a:t>
            </a:r>
            <a:r>
              <a:rPr lang="en-US" sz="1200" b="0" i="0" kern="1200" dirty="0">
                <a:solidFill>
                  <a:schemeClr val="tx1"/>
                </a:solidFill>
                <a:effectLst/>
                <a:latin typeface="+mn-lt"/>
                <a:ea typeface="+mn-ea"/>
                <a:cs typeface="+mn-cs"/>
              </a:rPr>
              <a:t>are used for unsigned numbers while </a:t>
            </a:r>
            <a:r>
              <a:rPr lang="en-US" sz="1200" b="0" i="1" kern="1200" dirty="0">
                <a:solidFill>
                  <a:schemeClr val="tx1"/>
                </a:solidFill>
                <a:effectLst/>
                <a:latin typeface="+mn-lt"/>
                <a:ea typeface="+mn-ea"/>
                <a:cs typeface="+mn-cs"/>
              </a:rPr>
              <a:t>l </a:t>
            </a:r>
            <a:r>
              <a:rPr lang="en-US" sz="1200" b="0" i="0" kern="1200" dirty="0">
                <a:solidFill>
                  <a:schemeClr val="tx1"/>
                </a:solidFill>
                <a:effectLst/>
                <a:latin typeface="+mn-lt"/>
                <a:ea typeface="+mn-ea"/>
                <a:cs typeface="+mn-cs"/>
              </a:rPr>
              <a:t>or </a:t>
            </a:r>
            <a:r>
              <a:rPr lang="en-US" sz="1200" b="0" i="1" kern="1200" dirty="0">
                <a:solidFill>
                  <a:schemeClr val="tx1"/>
                </a:solidFill>
                <a:effectLst/>
                <a:latin typeface="+mn-lt"/>
                <a:ea typeface="+mn-ea"/>
                <a:cs typeface="+mn-cs"/>
              </a:rPr>
              <a:t>L </a:t>
            </a:r>
            <a:r>
              <a:rPr lang="en-US" sz="1200" b="0" i="0" kern="1200" dirty="0">
                <a:solidFill>
                  <a:schemeClr val="tx1"/>
                </a:solidFill>
                <a:effectLst/>
                <a:latin typeface="+mn-lt"/>
                <a:ea typeface="+mn-ea"/>
                <a:cs typeface="+mn-cs"/>
              </a:rPr>
              <a:t>are used for long numbers. By default, every literal is of int type. For Integral data types (byte, short, int, long), we can specify literals in the ways:</a:t>
            </a:r>
          </a:p>
          <a:p>
            <a:pPr fontAlgn="base"/>
            <a:r>
              <a:rPr lang="en-US" sz="1200" b="1" i="0" kern="1200" dirty="0">
                <a:solidFill>
                  <a:schemeClr val="tx1"/>
                </a:solidFill>
                <a:effectLst/>
                <a:latin typeface="+mn-lt"/>
                <a:ea typeface="+mn-ea"/>
                <a:cs typeface="+mn-cs"/>
              </a:rPr>
              <a:t>Decimal literals (Base 10): </a:t>
            </a:r>
            <a:r>
              <a:rPr lang="en-US" sz="1200" b="0" i="0" kern="1200" dirty="0">
                <a:solidFill>
                  <a:schemeClr val="tx1"/>
                </a:solidFill>
                <a:effectLst/>
                <a:latin typeface="+mn-lt"/>
                <a:ea typeface="+mn-ea"/>
                <a:cs typeface="+mn-cs"/>
              </a:rPr>
              <a:t>In this form, the allowed digits are 0-9.</a:t>
            </a:r>
          </a:p>
          <a:p>
            <a:pPr fontAlgn="base"/>
            <a:r>
              <a:rPr lang="en-US" dirty="0"/>
              <a:t>int x = 101;</a:t>
            </a:r>
            <a:r>
              <a:rPr lang="en-US" sz="1200" b="1" i="0" kern="1200" dirty="0">
                <a:solidFill>
                  <a:schemeClr val="tx1"/>
                </a:solidFill>
                <a:effectLst/>
                <a:latin typeface="+mn-lt"/>
                <a:ea typeface="+mn-ea"/>
                <a:cs typeface="+mn-cs"/>
              </a:rPr>
              <a:t>Octal literals (Base 8): </a:t>
            </a:r>
            <a:r>
              <a:rPr lang="en-US" sz="1200" b="0" i="0" kern="1200" dirty="0">
                <a:solidFill>
                  <a:schemeClr val="tx1"/>
                </a:solidFill>
                <a:effectLst/>
                <a:latin typeface="+mn-lt"/>
                <a:ea typeface="+mn-ea"/>
                <a:cs typeface="+mn-cs"/>
              </a:rPr>
              <a:t>In this form, the allowed digits are 0-7.</a:t>
            </a:r>
          </a:p>
          <a:p>
            <a:pPr fontAlgn="base"/>
            <a:r>
              <a:rPr lang="en-US" dirty="0"/>
              <a:t>// The octal number should be prefix with 0. int x = 0146; </a:t>
            </a:r>
            <a:r>
              <a:rPr lang="en-US" sz="1200" b="1" i="0" kern="1200" dirty="0">
                <a:solidFill>
                  <a:schemeClr val="tx1"/>
                </a:solidFill>
                <a:effectLst/>
                <a:latin typeface="+mn-lt"/>
                <a:ea typeface="+mn-ea"/>
                <a:cs typeface="+mn-cs"/>
              </a:rPr>
              <a:t>Hexa-decimal literals (Base 16): </a:t>
            </a:r>
            <a:r>
              <a:rPr lang="en-US" sz="1200" b="0" i="0" kern="1200" dirty="0">
                <a:solidFill>
                  <a:schemeClr val="tx1"/>
                </a:solidFill>
                <a:effectLst/>
                <a:latin typeface="+mn-lt"/>
                <a:ea typeface="+mn-ea"/>
                <a:cs typeface="+mn-cs"/>
              </a:rPr>
              <a:t>In this form, the allowed digits are 0-9 and characters are a-f. We can use both uppercase and lowercase characters. As we know that </a:t>
            </a:r>
            <a:r>
              <a:rPr lang="en-US" sz="1200" b="0" i="0" kern="1200" dirty="0" err="1">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is a case-sensitive programming language but here </a:t>
            </a:r>
            <a:r>
              <a:rPr lang="en-US" sz="1200" b="0" i="0" kern="1200" dirty="0" err="1">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is not case-sensitive.</a:t>
            </a:r>
          </a:p>
          <a:p>
            <a:pPr fontAlgn="base"/>
            <a:r>
              <a:rPr lang="en-US" dirty="0"/>
              <a:t>// The hexa-decimal number should be prefix // with 0X or 0x. int x = 0X123Face; </a:t>
            </a:r>
            <a:r>
              <a:rPr lang="en-US" sz="1200" b="1" i="0" kern="1200" dirty="0">
                <a:solidFill>
                  <a:schemeClr val="tx1"/>
                </a:solidFill>
                <a:effectLst/>
                <a:latin typeface="+mn-lt"/>
                <a:ea typeface="+mn-ea"/>
                <a:cs typeface="+mn-cs"/>
              </a:rPr>
              <a:t>Binary literals (Base 2):</a:t>
            </a:r>
            <a:r>
              <a:rPr lang="en-US" sz="1200" b="0" i="0" kern="1200" dirty="0">
                <a:solidFill>
                  <a:schemeClr val="tx1"/>
                </a:solidFill>
                <a:effectLst/>
                <a:latin typeface="+mn-lt"/>
                <a:ea typeface="+mn-ea"/>
                <a:cs typeface="+mn-cs"/>
              </a:rPr>
              <a:t> In this form, the allowed digits are only </a:t>
            </a:r>
            <a:r>
              <a:rPr lang="en-US" sz="1200" b="1" i="0" kern="1200" dirty="0">
                <a:solidFill>
                  <a:schemeClr val="tx1"/>
                </a:solidFill>
                <a:effectLst/>
                <a:latin typeface="+mn-lt"/>
                <a:ea typeface="+mn-ea"/>
                <a:cs typeface="+mn-cs"/>
              </a:rPr>
              <a:t>1’s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0’s</a:t>
            </a:r>
            <a:r>
              <a:rPr lang="en-US" sz="1200" b="0" i="0" kern="1200" dirty="0">
                <a:solidFill>
                  <a:schemeClr val="tx1"/>
                </a:solidFill>
                <a:effectLst/>
                <a:latin typeface="+mn-lt"/>
                <a:ea typeface="+mn-ea"/>
                <a:cs typeface="+mn-cs"/>
              </a:rPr>
              <a:t>.</a:t>
            </a:r>
          </a:p>
          <a:p>
            <a:r>
              <a:rPr lang="en-US" dirty="0"/>
              <a:t>// The binary number should be prefix with 0b. int x = 0b101</a:t>
            </a:r>
          </a:p>
        </p:txBody>
      </p:sp>
      <p:sp>
        <p:nvSpPr>
          <p:cNvPr id="4" name="Slide Number Placeholder 3"/>
          <p:cNvSpPr>
            <a:spLocks noGrp="1"/>
          </p:cNvSpPr>
          <p:nvPr>
            <p:ph type="sldNum" sz="quarter" idx="5"/>
          </p:nvPr>
        </p:nvSpPr>
        <p:spPr/>
        <p:txBody>
          <a:bodyPr/>
          <a:lstStyle/>
          <a:p>
            <a:fld id="{9DE1976D-9638-417D-8F17-AC88B0979F0F}" type="slidenum">
              <a:rPr lang="en-US" smtClean="0"/>
              <a:t>47</a:t>
            </a:fld>
            <a:endParaRPr lang="en-US"/>
          </a:p>
        </p:txBody>
      </p:sp>
    </p:spTree>
    <p:extLst>
      <p:ext uri="{BB962C8B-B14F-4D97-AF65-F5344CB8AC3E}">
        <p14:creationId xmlns:p14="http://schemas.microsoft.com/office/powerpoint/2010/main" val="3444479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fixed values are called as Literal. Literal is a value which is used by the variables. Before </a:t>
            </a:r>
            <a:r>
              <a:rPr lang="en-US" sz="1200" b="1" i="0" kern="1200" dirty="0">
                <a:solidFill>
                  <a:schemeClr val="tx1"/>
                </a:solidFill>
                <a:effectLst/>
                <a:latin typeface="+mn-lt"/>
                <a:ea typeface="+mn-ea"/>
                <a:cs typeface="+mn-cs"/>
              </a:rPr>
              <a:t>C# 7.0</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six types of literals</a:t>
            </a:r>
            <a:r>
              <a:rPr lang="en-US" sz="1200" b="0" i="0" kern="1200" dirty="0">
                <a:solidFill>
                  <a:schemeClr val="tx1"/>
                </a:solidFill>
                <a:effectLst/>
                <a:latin typeface="+mn-lt"/>
                <a:ea typeface="+mn-ea"/>
                <a:cs typeface="+mn-cs"/>
              </a:rPr>
              <a:t> are available that are an </a:t>
            </a:r>
            <a:r>
              <a:rPr lang="en-US" sz="1200" b="0" i="1" kern="1200" dirty="0">
                <a:solidFill>
                  <a:schemeClr val="tx1"/>
                </a:solidFill>
                <a:effectLst/>
                <a:latin typeface="+mn-lt"/>
                <a:ea typeface="+mn-ea"/>
                <a:cs typeface="+mn-cs"/>
              </a:rPr>
              <a:t>integer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Floating-point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Character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Boolean literals</a:t>
            </a:r>
            <a:r>
              <a:rPr lang="en-US" sz="1200" b="0" i="0" kern="1200" dirty="0">
                <a:solidFill>
                  <a:schemeClr val="tx1"/>
                </a:solidFill>
                <a:effectLst/>
                <a:latin typeface="+mn-lt"/>
                <a:ea typeface="+mn-ea"/>
                <a:cs typeface="+mn-cs"/>
              </a:rPr>
              <a:t>. In C# 7.0 there is one more literal is added which is known as </a:t>
            </a:r>
            <a:r>
              <a:rPr lang="en-US" sz="1200" b="1" i="0" kern="1200" dirty="0">
                <a:solidFill>
                  <a:schemeClr val="tx1"/>
                </a:solidFill>
                <a:effectLst/>
                <a:latin typeface="+mn-lt"/>
                <a:ea typeface="+mn-ea"/>
                <a:cs typeface="+mn-cs"/>
              </a:rPr>
              <a:t>Binary Literal</a:t>
            </a:r>
            <a:r>
              <a:rPr lang="en-US" sz="1200" b="0" i="0" kern="1200" dirty="0">
                <a:solidFill>
                  <a:schemeClr val="tx1"/>
                </a:solidFill>
                <a:effectLst/>
                <a:latin typeface="+mn-lt"/>
                <a:ea typeface="+mn-ea"/>
                <a:cs typeface="+mn-cs"/>
              </a:rPr>
              <a:t>. The binary literal is used to store the binary value in a variable. And the binary literal is represented by </a:t>
            </a:r>
            <a:r>
              <a:rPr lang="en-US" sz="1200" b="0" i="1" kern="1200" dirty="0">
                <a:solidFill>
                  <a:schemeClr val="tx1"/>
                </a:solidFill>
                <a:effectLst/>
                <a:latin typeface="+mn-lt"/>
                <a:ea typeface="+mn-ea"/>
                <a:cs typeface="+mn-cs"/>
              </a:rPr>
              <a:t>0b</a:t>
            </a:r>
            <a:r>
              <a:rPr lang="en-US" sz="1200" b="0" i="0" kern="1200" dirty="0">
                <a:solidFill>
                  <a:schemeClr val="tx1"/>
                </a:solidFill>
                <a:effectLst/>
                <a:latin typeface="+mn-lt"/>
                <a:ea typeface="+mn-ea"/>
                <a:cs typeface="+mn-cs"/>
              </a:rPr>
              <a:t>. Binary literals are mainly used for bitmasks.</a:t>
            </a:r>
          </a:p>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pPr fontAlgn="base"/>
            <a:r>
              <a:rPr lang="en-US" dirty="0"/>
              <a:t>var num = 0b10001</a:t>
            </a:r>
            <a:r>
              <a:rPr lang="en-US" sz="1200" b="0" i="0" kern="1200" dirty="0">
                <a:solidFill>
                  <a:schemeClr val="tx1"/>
                </a:solidFill>
                <a:effectLst/>
                <a:latin typeface="+mn-lt"/>
                <a:ea typeface="+mn-ea"/>
                <a:cs typeface="+mn-cs"/>
              </a:rPr>
              <a:t>Here when the compiler sees </a:t>
            </a:r>
            <a:r>
              <a:rPr lang="en-US" sz="1200" b="0" i="1" kern="1200" dirty="0">
                <a:solidFill>
                  <a:schemeClr val="tx1"/>
                </a:solidFill>
                <a:effectLst/>
                <a:latin typeface="+mn-lt"/>
                <a:ea typeface="+mn-ea"/>
                <a:cs typeface="+mn-cs"/>
              </a:rPr>
              <a:t>0b</a:t>
            </a:r>
            <a:r>
              <a:rPr lang="en-US" sz="1200" b="0" i="0" kern="1200" dirty="0">
                <a:solidFill>
                  <a:schemeClr val="tx1"/>
                </a:solidFill>
                <a:effectLst/>
                <a:latin typeface="+mn-lt"/>
                <a:ea typeface="+mn-ea"/>
                <a:cs typeface="+mn-cs"/>
              </a:rPr>
              <a:t> in the variable value, then it automatically treated this </a:t>
            </a:r>
            <a:r>
              <a:rPr lang="en-US" sz="1200" b="0" i="1" kern="1200" dirty="0">
                <a:solidFill>
                  <a:schemeClr val="tx1"/>
                </a:solidFill>
                <a:effectLst/>
                <a:latin typeface="+mn-lt"/>
                <a:ea typeface="+mn-ea"/>
                <a:cs typeface="+mn-cs"/>
              </a:rPr>
              <a:t>num </a:t>
            </a:r>
            <a:r>
              <a:rPr lang="en-US" sz="1200" b="0" i="0" kern="1200" dirty="0">
                <a:solidFill>
                  <a:schemeClr val="tx1"/>
                </a:solidFill>
                <a:effectLst/>
                <a:latin typeface="+mn-lt"/>
                <a:ea typeface="+mn-ea"/>
                <a:cs typeface="+mn-cs"/>
              </a:rPr>
              <a:t>as a binary literal. If you try to run this on the compilers below C# 7.0, then the compiler will throw an error because this feature is introduced in C# 7.0 so, it will only work on C# 7.0 and above compilers.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  : </a:t>
            </a:r>
          </a:p>
          <a:p>
            <a:pPr fontAlgn="base"/>
            <a:r>
              <a:rPr lang="en-US" sz="1200" b="0" i="0" kern="1200" dirty="0">
                <a:solidFill>
                  <a:schemeClr val="tx1"/>
                </a:solidFill>
                <a:effectLst/>
                <a:latin typeface="+mn-lt"/>
                <a:ea typeface="+mn-ea"/>
                <a:cs typeface="+mn-cs"/>
              </a:rPr>
              <a:t>// C# program to illustrate the</a:t>
            </a:r>
          </a:p>
          <a:p>
            <a:pPr fontAlgn="base"/>
            <a:r>
              <a:rPr lang="en-US" sz="1200" b="0" i="0" kern="1200" dirty="0">
                <a:solidFill>
                  <a:schemeClr val="tx1"/>
                </a:solidFill>
                <a:effectLst/>
                <a:latin typeface="+mn-lt"/>
                <a:ea typeface="+mn-ea"/>
                <a:cs typeface="+mn-cs"/>
              </a:rPr>
              <a:t>// concept of binary literals.</a:t>
            </a:r>
          </a:p>
          <a:p>
            <a:pPr fontAlgn="base"/>
            <a:r>
              <a:rPr lang="en-US" sz="1200" b="0" i="0" kern="1200" dirty="0">
                <a:solidFill>
                  <a:schemeClr val="tx1"/>
                </a:solidFill>
                <a:effectLst/>
                <a:latin typeface="+mn-lt"/>
                <a:ea typeface="+mn-ea"/>
                <a:cs typeface="+mn-cs"/>
              </a:rPr>
              <a:t>using System;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GFG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Main method</a:t>
            </a:r>
          </a:p>
          <a:p>
            <a:pPr fontAlgn="base"/>
            <a:r>
              <a:rPr lang="en-US" sz="1200" b="0" i="0" kern="1200" dirty="0">
                <a:solidFill>
                  <a:schemeClr val="tx1"/>
                </a:solidFill>
                <a:effectLst/>
                <a:latin typeface="+mn-lt"/>
                <a:ea typeface="+mn-ea"/>
                <a:cs typeface="+mn-cs"/>
              </a:rPr>
              <a:t>	static public void Main()</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 Creating binary literals</a:t>
            </a:r>
          </a:p>
          <a:p>
            <a:pPr fontAlgn="base"/>
            <a:r>
              <a:rPr lang="en-US" sz="1200" b="0" i="0" kern="1200" dirty="0">
                <a:solidFill>
                  <a:schemeClr val="tx1"/>
                </a:solidFill>
                <a:effectLst/>
                <a:latin typeface="+mn-lt"/>
                <a:ea typeface="+mn-ea"/>
                <a:cs typeface="+mn-cs"/>
              </a:rPr>
              <a:t>		// by prefixing with 0b</a:t>
            </a:r>
          </a:p>
          <a:p>
            <a:pPr fontAlgn="base"/>
            <a:r>
              <a:rPr lang="en-US" sz="1200" b="0" i="0" kern="1200" dirty="0">
                <a:solidFill>
                  <a:schemeClr val="tx1"/>
                </a:solidFill>
                <a:effectLst/>
                <a:latin typeface="+mn-lt"/>
                <a:ea typeface="+mn-ea"/>
                <a:cs typeface="+mn-cs"/>
              </a:rPr>
              <a:t>		var num1 = 0b1001;</a:t>
            </a:r>
          </a:p>
          <a:p>
            <a:pPr fontAlgn="base"/>
            <a:r>
              <a:rPr lang="en-US" sz="1200" b="0" i="0" kern="1200" dirty="0">
                <a:solidFill>
                  <a:schemeClr val="tx1"/>
                </a:solidFill>
                <a:effectLst/>
                <a:latin typeface="+mn-lt"/>
                <a:ea typeface="+mn-ea"/>
                <a:cs typeface="+mn-cs"/>
              </a:rPr>
              <a:t>		var num2 = 0b01000011;</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Num1 is: " + num1);</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("Value of Num2 is: " + num2);</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("Char value of Num2 is: {0}",</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Convert.ToChar</a:t>
            </a:r>
            <a:r>
              <a:rPr lang="en-US" sz="1200" b="0" i="0" kern="1200" dirty="0">
                <a:solidFill>
                  <a:schemeClr val="tx1"/>
                </a:solidFill>
                <a:effectLst/>
                <a:latin typeface="+mn-lt"/>
                <a:ea typeface="+mn-ea"/>
                <a:cs typeface="+mn-cs"/>
              </a:rPr>
              <a:t>(num2));</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Output  :</a:t>
            </a:r>
          </a:p>
          <a:p>
            <a:pPr fontAlgn="base"/>
            <a:r>
              <a:rPr lang="en-US" dirty="0"/>
              <a:t>Value of Num1 is: 9 Value of Num2 is: 67 Char value of Num2 is: C</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48</a:t>
            </a:fld>
            <a:endParaRPr lang="en-US"/>
          </a:p>
        </p:txBody>
      </p:sp>
    </p:spTree>
    <p:extLst>
      <p:ext uri="{BB962C8B-B14F-4D97-AF65-F5344CB8AC3E}">
        <p14:creationId xmlns:p14="http://schemas.microsoft.com/office/powerpoint/2010/main" val="35384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Value Data Types :</a:t>
            </a:r>
            <a:r>
              <a:rPr lang="en-US" sz="1200" b="0" i="0"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the Value Data Types will directly store the variable value in memory and it will also accept both signed and unsigned literals. The derived class for these data types are </a:t>
            </a:r>
            <a:r>
              <a:rPr lang="en-US" sz="1200" b="1" i="0" kern="1200" dirty="0" err="1">
                <a:solidFill>
                  <a:schemeClr val="tx1"/>
                </a:solidFill>
                <a:effectLst/>
                <a:latin typeface="+mn-lt"/>
                <a:ea typeface="+mn-ea"/>
                <a:cs typeface="+mn-cs"/>
              </a:rPr>
              <a:t>System.ValueType</a:t>
            </a:r>
            <a:r>
              <a:rPr lang="en-US" sz="1200" b="0" i="0" kern="1200" dirty="0">
                <a:solidFill>
                  <a:schemeClr val="tx1"/>
                </a:solidFill>
                <a:effectLst/>
                <a:latin typeface="+mn-lt"/>
                <a:ea typeface="+mn-ea"/>
                <a:cs typeface="+mn-cs"/>
              </a:rPr>
              <a:t>. Following are </a:t>
            </a:r>
            <a:r>
              <a:rPr lang="en-US" sz="1200" b="1" i="0" kern="1200" dirty="0">
                <a:solidFill>
                  <a:schemeClr val="tx1"/>
                </a:solidFill>
                <a:effectLst/>
                <a:latin typeface="+mn-lt"/>
                <a:ea typeface="+mn-ea"/>
                <a:cs typeface="+mn-cs"/>
              </a:rPr>
              <a:t>different Value Data Types</a:t>
            </a:r>
            <a:r>
              <a:rPr lang="en-US" sz="1200" b="0" i="0"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programming language :</a:t>
            </a:r>
            <a:r>
              <a:rPr lang="en-US" sz="1200" b="1" i="0" kern="1200" dirty="0">
                <a:solidFill>
                  <a:schemeClr val="tx1"/>
                </a:solidFill>
                <a:effectLst/>
                <a:latin typeface="+mn-lt"/>
                <a:ea typeface="+mn-ea"/>
                <a:cs typeface="+mn-cs"/>
              </a:rPr>
              <a:t>Signed &amp; Unsigned Integral Types :</a:t>
            </a:r>
            <a:r>
              <a:rPr lang="en-US" sz="1200" b="0" i="0" kern="1200" dirty="0">
                <a:solidFill>
                  <a:schemeClr val="tx1"/>
                </a:solidFill>
                <a:effectLst/>
                <a:latin typeface="+mn-lt"/>
                <a:ea typeface="+mn-ea"/>
                <a:cs typeface="+mn-cs"/>
              </a:rPr>
              <a:t> There are 8 integral types which provide support for 8-bit, 16-bit, 32-bit, and 64-bit values in signed or unsigned form.</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8</a:t>
            </a:fld>
            <a:endParaRPr lang="en-US"/>
          </a:p>
        </p:txBody>
      </p:sp>
    </p:spTree>
    <p:extLst>
      <p:ext uri="{BB962C8B-B14F-4D97-AF65-F5344CB8AC3E}">
        <p14:creationId xmlns:p14="http://schemas.microsoft.com/office/powerpoint/2010/main" val="57090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Floating Point Types :</a:t>
            </a:r>
            <a:r>
              <a:rPr lang="en-US" sz="1200" b="0" i="0" kern="1200" dirty="0">
                <a:solidFill>
                  <a:schemeClr val="tx1"/>
                </a:solidFill>
                <a:effectLst/>
                <a:latin typeface="+mn-lt"/>
                <a:ea typeface="+mn-ea"/>
                <a:cs typeface="+mn-cs"/>
              </a:rPr>
              <a:t>There are 2 floating point data types which contain the decimal point.</a:t>
            </a:r>
          </a:p>
          <a:p>
            <a:pPr fontAlgn="base"/>
            <a:r>
              <a:rPr lang="en-US" sz="1200" b="1" i="0" kern="1200" dirty="0">
                <a:solidFill>
                  <a:schemeClr val="tx1"/>
                </a:solidFill>
                <a:effectLst/>
                <a:latin typeface="+mn-lt"/>
                <a:ea typeface="+mn-ea"/>
                <a:cs typeface="+mn-cs"/>
              </a:rPr>
              <a:t>Float</a:t>
            </a:r>
            <a:r>
              <a:rPr lang="en-US" sz="1200" b="0" i="0" kern="1200" dirty="0">
                <a:solidFill>
                  <a:schemeClr val="tx1"/>
                </a:solidFill>
                <a:effectLst/>
                <a:latin typeface="+mn-lt"/>
                <a:ea typeface="+mn-ea"/>
                <a:cs typeface="+mn-cs"/>
              </a:rPr>
              <a:t>: It is </a:t>
            </a:r>
            <a:r>
              <a:rPr lang="en-US" sz="1200" b="1" i="0" kern="1200" dirty="0">
                <a:solidFill>
                  <a:schemeClr val="tx1"/>
                </a:solidFill>
                <a:effectLst/>
                <a:latin typeface="+mn-lt"/>
                <a:ea typeface="+mn-ea"/>
                <a:cs typeface="+mn-cs"/>
              </a:rPr>
              <a:t>32-bit single-precision </a:t>
            </a:r>
            <a:r>
              <a:rPr lang="en-US" sz="1200" b="0" i="0" kern="1200" dirty="0">
                <a:solidFill>
                  <a:schemeClr val="tx1"/>
                </a:solidFill>
                <a:effectLst/>
                <a:latin typeface="+mn-lt"/>
                <a:ea typeface="+mn-ea"/>
                <a:cs typeface="+mn-cs"/>
              </a:rPr>
              <a:t>floating point type. It has 7 digit Precision. To initialize a float variable, use the suffix f or F. Like, float x = 3.5F;. If the suffix F or f will not use then it is treated as double.</a:t>
            </a:r>
          </a:p>
          <a:p>
            <a:pPr fontAlgn="base"/>
            <a:r>
              <a:rPr lang="en-US" sz="1200" b="1" i="0" kern="1200" dirty="0" err="1">
                <a:solidFill>
                  <a:schemeClr val="tx1"/>
                </a:solidFill>
                <a:effectLst/>
                <a:latin typeface="+mn-lt"/>
                <a:ea typeface="+mn-ea"/>
                <a:cs typeface="+mn-cs"/>
              </a:rPr>
              <a:t>Double</a:t>
            </a:r>
            <a:r>
              <a:rPr lang="en-US" sz="1200" b="0" i="0" kern="1200" dirty="0" err="1">
                <a:solidFill>
                  <a:schemeClr val="tx1"/>
                </a:solidFill>
                <a:effectLst/>
                <a:latin typeface="+mn-lt"/>
                <a:ea typeface="+mn-ea"/>
                <a:cs typeface="+mn-cs"/>
              </a:rPr>
              <a:t>:It</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64-bit double-precision</a:t>
            </a:r>
            <a:r>
              <a:rPr lang="en-US" sz="1200" b="0" i="0" kern="1200" dirty="0">
                <a:solidFill>
                  <a:schemeClr val="tx1"/>
                </a:solidFill>
                <a:effectLst/>
                <a:latin typeface="+mn-lt"/>
                <a:ea typeface="+mn-ea"/>
                <a:cs typeface="+mn-cs"/>
              </a:rPr>
              <a:t> floating point type. It has 14 – 15 digit Precision. To initialize a double variable, use the suffix d or D. But it is not mandatory to use suffix because by default floating data types are the double type.</a:t>
            </a:r>
          </a:p>
          <a:p>
            <a:endParaRPr lang="en-US" dirty="0"/>
          </a:p>
          <a:p>
            <a:r>
              <a:rPr lang="en-US" sz="1200" b="1" i="0" kern="1200" dirty="0">
                <a:solidFill>
                  <a:schemeClr val="tx1"/>
                </a:solidFill>
                <a:effectLst/>
                <a:latin typeface="+mn-lt"/>
                <a:ea typeface="+mn-ea"/>
                <a:cs typeface="+mn-cs"/>
              </a:rPr>
              <a:t>Decimal Types :</a:t>
            </a:r>
            <a:r>
              <a:rPr lang="en-US" sz="1200" b="0" i="0" kern="1200" dirty="0">
                <a:solidFill>
                  <a:schemeClr val="tx1"/>
                </a:solidFill>
                <a:effectLst/>
                <a:latin typeface="+mn-lt"/>
                <a:ea typeface="+mn-ea"/>
                <a:cs typeface="+mn-cs"/>
              </a:rPr>
              <a:t> The decimal type is a 128-bit data type suitable for financial and monetary calculations. It has 28-29 digit Precision. To initialize a decimal variable, use the suffix m or M. Like as, decimal x = 300.5m;. If the suffix m or M will not use then it is treated as double.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Character Types :</a:t>
            </a:r>
            <a:r>
              <a:rPr lang="en-US" sz="1200" b="0" i="0" kern="1200" dirty="0">
                <a:solidFill>
                  <a:schemeClr val="tx1"/>
                </a:solidFill>
                <a:effectLst/>
                <a:latin typeface="+mn-lt"/>
                <a:ea typeface="+mn-ea"/>
                <a:cs typeface="+mn-cs"/>
              </a:rPr>
              <a:t> The character types represents a UTF-16 code unit or represents the 16-bit Unicode character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Boolean Types :</a:t>
            </a:r>
            <a:r>
              <a:rPr lang="en-US" sz="1200" b="0" i="0" kern="1200" dirty="0">
                <a:solidFill>
                  <a:schemeClr val="tx1"/>
                </a:solidFill>
                <a:effectLst/>
                <a:latin typeface="+mn-lt"/>
                <a:ea typeface="+mn-ea"/>
                <a:cs typeface="+mn-cs"/>
              </a:rPr>
              <a:t> It has to be assigned either true or false value. Values of type bool are not converted implicitly or explicitly (with casts) to any other type. But the programmer can easily write conversion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demonstrate</a:t>
            </a:r>
          </a:p>
          <a:p>
            <a:r>
              <a:rPr lang="en-US" sz="1200" b="0" i="0" kern="1200" dirty="0">
                <a:solidFill>
                  <a:schemeClr val="tx1"/>
                </a:solidFill>
                <a:effectLst/>
                <a:latin typeface="+mn-lt"/>
                <a:ea typeface="+mn-ea"/>
                <a:cs typeface="+mn-cs"/>
              </a:rPr>
              <a:t>// the above data types</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ValueTypeTest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function</a:t>
            </a:r>
          </a:p>
          <a:p>
            <a:r>
              <a:rPr lang="en-US" sz="1200" b="0" i="0" kern="1200" dirty="0">
                <a:solidFill>
                  <a:schemeClr val="tx1"/>
                </a:solidFill>
                <a:effectLst/>
                <a:latin typeface="+mn-lt"/>
                <a:ea typeface="+mn-ea"/>
                <a:cs typeface="+mn-cs"/>
              </a:rPr>
              <a:t>	static void Main()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declaring character</a:t>
            </a:r>
          </a:p>
          <a:p>
            <a:r>
              <a:rPr lang="en-US" sz="1200" b="0" i="0" kern="1200" dirty="0">
                <a:solidFill>
                  <a:schemeClr val="tx1"/>
                </a:solidFill>
                <a:effectLst/>
                <a:latin typeface="+mn-lt"/>
                <a:ea typeface="+mn-ea"/>
                <a:cs typeface="+mn-cs"/>
              </a:rPr>
              <a:t>		char a = 'G';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Integer data type is generally</a:t>
            </a:r>
          </a:p>
          <a:p>
            <a:r>
              <a:rPr lang="en-US" sz="1200" b="0" i="0" kern="1200" dirty="0">
                <a:solidFill>
                  <a:schemeClr val="tx1"/>
                </a:solidFill>
                <a:effectLst/>
                <a:latin typeface="+mn-lt"/>
                <a:ea typeface="+mn-ea"/>
                <a:cs typeface="+mn-cs"/>
              </a:rPr>
              <a:t>		// used for numeric values</a:t>
            </a:r>
          </a:p>
          <a:p>
            <a:r>
              <a:rPr lang="en-US" sz="1200" b="0" i="0" kern="1200" dirty="0">
                <a:solidFill>
                  <a:schemeClr val="tx1"/>
                </a:solidFill>
                <a:effectLst/>
                <a:latin typeface="+mn-lt"/>
                <a:ea typeface="+mn-ea"/>
                <a:cs typeface="+mn-cs"/>
              </a:rPr>
              <a:t>		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89;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short s = 56;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this will give error as number</a:t>
            </a:r>
          </a:p>
          <a:p>
            <a:r>
              <a:rPr lang="en-US" sz="1200" b="0" i="0" kern="1200" dirty="0">
                <a:solidFill>
                  <a:schemeClr val="tx1"/>
                </a:solidFill>
                <a:effectLst/>
                <a:latin typeface="+mn-lt"/>
                <a:ea typeface="+mn-ea"/>
                <a:cs typeface="+mn-cs"/>
              </a:rPr>
              <a:t>		// is larger than short range</a:t>
            </a:r>
          </a:p>
          <a:p>
            <a:r>
              <a:rPr lang="en-US" sz="1200" b="0" i="0" kern="1200" dirty="0">
                <a:solidFill>
                  <a:schemeClr val="tx1"/>
                </a:solidFill>
                <a:effectLst/>
                <a:latin typeface="+mn-lt"/>
                <a:ea typeface="+mn-ea"/>
                <a:cs typeface="+mn-cs"/>
              </a:rPr>
              <a:t>		// short s1 = 87878787878;</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long uses Integer values which</a:t>
            </a:r>
          </a:p>
          <a:p>
            <a:r>
              <a:rPr lang="en-US" sz="1200" b="0" i="0" kern="1200" dirty="0">
                <a:solidFill>
                  <a:schemeClr val="tx1"/>
                </a:solidFill>
                <a:effectLst/>
                <a:latin typeface="+mn-lt"/>
                <a:ea typeface="+mn-ea"/>
                <a:cs typeface="+mn-cs"/>
              </a:rPr>
              <a:t>		// may signed or unsigned</a:t>
            </a:r>
          </a:p>
          <a:p>
            <a:r>
              <a:rPr lang="en-US" sz="1200" b="0" i="0" kern="1200" dirty="0">
                <a:solidFill>
                  <a:schemeClr val="tx1"/>
                </a:solidFill>
                <a:effectLst/>
                <a:latin typeface="+mn-lt"/>
                <a:ea typeface="+mn-ea"/>
                <a:cs typeface="+mn-cs"/>
              </a:rPr>
              <a:t>		long l = 4564;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UInt</a:t>
            </a:r>
            <a:r>
              <a:rPr lang="en-US" sz="1200" b="0" i="0" kern="1200" dirty="0">
                <a:solidFill>
                  <a:schemeClr val="tx1"/>
                </a:solidFill>
                <a:effectLst/>
                <a:latin typeface="+mn-lt"/>
                <a:ea typeface="+mn-ea"/>
                <a:cs typeface="+mn-cs"/>
              </a:rPr>
              <a:t> data type is generally</a:t>
            </a:r>
          </a:p>
          <a:p>
            <a:r>
              <a:rPr lang="en-US" sz="1200" b="0" i="0" kern="1200" dirty="0">
                <a:solidFill>
                  <a:schemeClr val="tx1"/>
                </a:solidFill>
                <a:effectLst/>
                <a:latin typeface="+mn-lt"/>
                <a:ea typeface="+mn-ea"/>
                <a:cs typeface="+mn-cs"/>
              </a:rPr>
              <a:t>		// used for unsigned integer values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ui</a:t>
            </a:r>
            <a:r>
              <a:rPr lang="en-US" sz="1200" b="0" i="0" kern="1200" dirty="0">
                <a:solidFill>
                  <a:schemeClr val="tx1"/>
                </a:solidFill>
                <a:effectLst/>
                <a:latin typeface="+mn-lt"/>
                <a:ea typeface="+mn-ea"/>
                <a:cs typeface="+mn-cs"/>
              </a:rPr>
              <a:t> = 95;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ushort</a:t>
            </a:r>
            <a:r>
              <a:rPr lang="en-US" sz="1200" b="0" i="0" kern="1200" dirty="0">
                <a:solidFill>
                  <a:schemeClr val="tx1"/>
                </a:solidFill>
                <a:effectLst/>
                <a:latin typeface="+mn-lt"/>
                <a:ea typeface="+mn-ea"/>
                <a:cs typeface="+mn-cs"/>
              </a:rPr>
              <a:t> us = 76;</a:t>
            </a:r>
          </a:p>
          <a:p>
            <a:r>
              <a:rPr lang="en-US" sz="1200" b="0" i="0" kern="1200" dirty="0">
                <a:solidFill>
                  <a:schemeClr val="tx1"/>
                </a:solidFill>
                <a:effectLst/>
                <a:latin typeface="+mn-lt"/>
                <a:ea typeface="+mn-ea"/>
                <a:cs typeface="+mn-cs"/>
              </a:rPr>
              <a:t>		// this will give error as number is</a:t>
            </a:r>
          </a:p>
          <a:p>
            <a:r>
              <a:rPr lang="en-US" sz="1200" b="0" i="0" kern="1200" dirty="0">
                <a:solidFill>
                  <a:schemeClr val="tx1"/>
                </a:solidFill>
                <a:effectLst/>
                <a:latin typeface="+mn-lt"/>
                <a:ea typeface="+mn-ea"/>
                <a:cs typeface="+mn-cs"/>
              </a:rPr>
              <a:t>		// larger than short range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ulong</a:t>
            </a:r>
            <a:r>
              <a:rPr lang="en-US" sz="1200" b="0" i="0" kern="1200" dirty="0">
                <a:solidFill>
                  <a:schemeClr val="tx1"/>
                </a:solidFill>
                <a:effectLst/>
                <a:latin typeface="+mn-lt"/>
                <a:ea typeface="+mn-ea"/>
                <a:cs typeface="+mn-cs"/>
              </a:rPr>
              <a:t> data type is generally</a:t>
            </a:r>
          </a:p>
          <a:p>
            <a:r>
              <a:rPr lang="en-US" sz="1200" b="0" i="0" kern="1200" dirty="0">
                <a:solidFill>
                  <a:schemeClr val="tx1"/>
                </a:solidFill>
                <a:effectLst/>
                <a:latin typeface="+mn-lt"/>
                <a:ea typeface="+mn-ea"/>
                <a:cs typeface="+mn-cs"/>
              </a:rPr>
              <a:t>		// used for unsigned integer values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ulong</a:t>
            </a:r>
            <a:r>
              <a:rPr lang="en-US" sz="1200" b="0" i="0" kern="1200" dirty="0">
                <a:solidFill>
                  <a:schemeClr val="tx1"/>
                </a:solidFill>
                <a:effectLst/>
                <a:latin typeface="+mn-lt"/>
                <a:ea typeface="+mn-ea"/>
                <a:cs typeface="+mn-cs"/>
              </a:rPr>
              <a:t> ul = 3624573;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by default fraction value</a:t>
            </a:r>
          </a:p>
          <a:p>
            <a:r>
              <a:rPr lang="en-US" sz="1200" b="0" i="0" kern="1200" dirty="0">
                <a:solidFill>
                  <a:schemeClr val="tx1"/>
                </a:solidFill>
                <a:effectLst/>
                <a:latin typeface="+mn-lt"/>
                <a:ea typeface="+mn-ea"/>
                <a:cs typeface="+mn-cs"/>
              </a:rPr>
              <a:t>		// is double in C#</a:t>
            </a:r>
          </a:p>
          <a:p>
            <a:r>
              <a:rPr lang="en-US" sz="1200" b="0" i="0" kern="1200" dirty="0">
                <a:solidFill>
                  <a:schemeClr val="tx1"/>
                </a:solidFill>
                <a:effectLst/>
                <a:latin typeface="+mn-lt"/>
                <a:ea typeface="+mn-ea"/>
                <a:cs typeface="+mn-cs"/>
              </a:rPr>
              <a:t>		double d = 8.358674532;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for float use 'f' as suffix</a:t>
            </a:r>
          </a:p>
          <a:p>
            <a:r>
              <a:rPr lang="en-US" sz="1200" b="0" i="0" kern="1200" dirty="0">
                <a:solidFill>
                  <a:schemeClr val="tx1"/>
                </a:solidFill>
                <a:effectLst/>
                <a:latin typeface="+mn-lt"/>
                <a:ea typeface="+mn-ea"/>
                <a:cs typeface="+mn-cs"/>
              </a:rPr>
              <a:t>		float f = 3.7330645f;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for float use 'm' as suffix</a:t>
            </a:r>
          </a:p>
          <a:p>
            <a:r>
              <a:rPr lang="en-US" sz="1200" b="0" i="0" kern="1200" dirty="0">
                <a:solidFill>
                  <a:schemeClr val="tx1"/>
                </a:solidFill>
                <a:effectLst/>
                <a:latin typeface="+mn-lt"/>
                <a:ea typeface="+mn-ea"/>
                <a:cs typeface="+mn-cs"/>
              </a:rPr>
              <a:t>		decimal </a:t>
            </a:r>
            <a:r>
              <a:rPr lang="en-US" sz="1200" b="0" i="0" kern="1200" dirty="0" err="1">
                <a:solidFill>
                  <a:schemeClr val="tx1"/>
                </a:solidFill>
                <a:effectLst/>
                <a:latin typeface="+mn-lt"/>
                <a:ea typeface="+mn-ea"/>
                <a:cs typeface="+mn-cs"/>
              </a:rPr>
              <a:t>dec</a:t>
            </a:r>
            <a:r>
              <a:rPr lang="en-US" sz="1200" b="0" i="0" kern="1200" dirty="0">
                <a:solidFill>
                  <a:schemeClr val="tx1"/>
                </a:solidFill>
                <a:effectLst/>
                <a:latin typeface="+mn-lt"/>
                <a:ea typeface="+mn-ea"/>
                <a:cs typeface="+mn-cs"/>
              </a:rPr>
              <a:t> = 389.5m;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("char: " + a);</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("integer: "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("short: " + 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("long: " + l);</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("float: " + f);</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("double: " + d);</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("decimal: " + </a:t>
            </a:r>
            <a:r>
              <a:rPr lang="en-US" sz="1200" b="0" i="0" kern="1200" dirty="0" err="1">
                <a:solidFill>
                  <a:schemeClr val="tx1"/>
                </a:solidFill>
                <a:effectLst/>
                <a:latin typeface="+mn-lt"/>
                <a:ea typeface="+mn-ea"/>
                <a:cs typeface="+mn-cs"/>
              </a:rPr>
              <a:t>dec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("Unsinged integer: " + </a:t>
            </a:r>
            <a:r>
              <a:rPr lang="en-US" sz="1200" b="0" i="0" kern="1200" dirty="0" err="1">
                <a:solidFill>
                  <a:schemeClr val="tx1"/>
                </a:solidFill>
                <a:effectLst/>
                <a:latin typeface="+mn-lt"/>
                <a:ea typeface="+mn-ea"/>
                <a:cs typeface="+mn-cs"/>
              </a:rPr>
              <a:t>ui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("Unsinged short: " + us);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("Unsinged long: " + ul);</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demonstrate the </a:t>
            </a:r>
            <a:r>
              <a:rPr lang="en-US" sz="1200" b="0" i="0" kern="1200" dirty="0" err="1">
                <a:solidFill>
                  <a:schemeClr val="tx1"/>
                </a:solidFill>
                <a:effectLst/>
                <a:latin typeface="+mn-lt"/>
                <a:ea typeface="+mn-ea"/>
                <a:cs typeface="+mn-cs"/>
              </a:rPr>
              <a:t>Sbyte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signed integral data type</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ValueTypeTest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Main function</a:t>
            </a:r>
          </a:p>
          <a:p>
            <a:r>
              <a:rPr lang="en-US" sz="1200" b="0" i="0" kern="1200" dirty="0">
                <a:solidFill>
                  <a:schemeClr val="tx1"/>
                </a:solidFill>
                <a:effectLst/>
                <a:latin typeface="+mn-lt"/>
                <a:ea typeface="+mn-ea"/>
                <a:cs typeface="+mn-cs"/>
              </a:rPr>
              <a:t>	static void Main()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sbyte</a:t>
            </a:r>
            <a:r>
              <a:rPr lang="en-US" sz="1200" b="0" i="0" kern="1200" dirty="0">
                <a:solidFill>
                  <a:schemeClr val="tx1"/>
                </a:solidFill>
                <a:effectLst/>
                <a:latin typeface="+mn-lt"/>
                <a:ea typeface="+mn-ea"/>
                <a:cs typeface="+mn-cs"/>
              </a:rPr>
              <a:t> a = 126;</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sbyte</a:t>
            </a:r>
            <a:r>
              <a:rPr lang="en-US" sz="1200" b="0" i="0" kern="1200" dirty="0">
                <a:solidFill>
                  <a:schemeClr val="tx1"/>
                </a:solidFill>
                <a:effectLst/>
                <a:latin typeface="+mn-lt"/>
                <a:ea typeface="+mn-ea"/>
                <a:cs typeface="+mn-cs"/>
              </a:rPr>
              <a:t> is 8 bit</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singned</a:t>
            </a:r>
            <a:r>
              <a:rPr lang="en-US" sz="1200" b="0" i="0" kern="1200" dirty="0">
                <a:solidFill>
                  <a:schemeClr val="tx1"/>
                </a:solidFill>
                <a:effectLst/>
                <a:latin typeface="+mn-lt"/>
                <a:ea typeface="+mn-ea"/>
                <a:cs typeface="+mn-cs"/>
              </a:rPr>
              <a:t> value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It overflows here because</a:t>
            </a:r>
          </a:p>
          <a:p>
            <a:r>
              <a:rPr lang="en-US" sz="1200" b="0" i="0" kern="1200" dirty="0">
                <a:solidFill>
                  <a:schemeClr val="tx1"/>
                </a:solidFill>
                <a:effectLst/>
                <a:latin typeface="+mn-lt"/>
                <a:ea typeface="+mn-ea"/>
                <a:cs typeface="+mn-cs"/>
              </a:rPr>
              <a:t>		// byte can hold values</a:t>
            </a:r>
          </a:p>
          <a:p>
            <a:r>
              <a:rPr lang="en-US" sz="1200" b="0" i="0" kern="1200" dirty="0">
                <a:solidFill>
                  <a:schemeClr val="tx1"/>
                </a:solidFill>
                <a:effectLst/>
                <a:latin typeface="+mn-lt"/>
                <a:ea typeface="+mn-ea"/>
                <a:cs typeface="+mn-cs"/>
              </a:rPr>
              <a:t>		// from -128 to 127</a:t>
            </a:r>
          </a:p>
          <a:p>
            <a:r>
              <a:rPr lang="en-US" sz="1200" b="0" i="0" kern="1200" dirty="0">
                <a:solidFill>
                  <a:schemeClr val="tx1"/>
                </a:solidFill>
                <a:effectLst/>
                <a:latin typeface="+mn-lt"/>
                <a:ea typeface="+mn-ea"/>
                <a:cs typeface="+mn-cs"/>
              </a:rPr>
              <a:t>		a++;</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Looping back within</a:t>
            </a:r>
          </a:p>
          <a:p>
            <a:r>
              <a:rPr lang="en-US" sz="1200" b="0" i="0" kern="1200" dirty="0">
                <a:solidFill>
                  <a:schemeClr val="tx1"/>
                </a:solidFill>
                <a:effectLst/>
                <a:latin typeface="+mn-lt"/>
                <a:ea typeface="+mn-ea"/>
                <a:cs typeface="+mn-cs"/>
              </a:rPr>
              <a:t>		// the range</a:t>
            </a:r>
          </a:p>
          <a:p>
            <a:r>
              <a:rPr lang="en-US" sz="1200" b="0" i="0" kern="1200" dirty="0">
                <a:solidFill>
                  <a:schemeClr val="tx1"/>
                </a:solidFill>
                <a:effectLst/>
                <a:latin typeface="+mn-lt"/>
                <a:ea typeface="+mn-ea"/>
                <a:cs typeface="+mn-cs"/>
              </a:rPr>
              <a:t>		a++;</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(a);</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 program to demonstrate the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data type</a:t>
            </a:r>
          </a:p>
          <a:p>
            <a:r>
              <a:rPr lang="en-US" sz="1200" b="0" i="0" kern="1200" dirty="0">
                <a:solidFill>
                  <a:schemeClr val="tx1"/>
                </a:solidFill>
                <a:effectLst/>
                <a:latin typeface="+mn-lt"/>
                <a:ea typeface="+mn-ea"/>
                <a:cs typeface="+mn-cs"/>
              </a:rPr>
              <a:t>using System;</a:t>
            </a:r>
          </a:p>
          <a:p>
            <a:r>
              <a:rPr lang="en-US" sz="1200" b="0" i="0" kern="1200" dirty="0">
                <a:solidFill>
                  <a:schemeClr val="tx1"/>
                </a:solidFill>
                <a:effectLst/>
                <a:latin typeface="+mn-lt"/>
                <a:ea typeface="+mn-ea"/>
                <a:cs typeface="+mn-cs"/>
              </a:rPr>
              <a:t>namespace </a:t>
            </a:r>
            <a:r>
              <a:rPr lang="en-US" sz="1200" b="0" i="0" kern="1200" dirty="0" err="1">
                <a:solidFill>
                  <a:schemeClr val="tx1"/>
                </a:solidFill>
                <a:effectLst/>
                <a:latin typeface="+mn-lt"/>
                <a:ea typeface="+mn-ea"/>
                <a:cs typeface="+mn-cs"/>
              </a:rPr>
              <a:t>ValueTypeTest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class </a:t>
            </a:r>
            <a:r>
              <a:rPr lang="en-US" sz="1200" b="0" i="0" kern="1200" dirty="0" err="1">
                <a:solidFill>
                  <a:schemeClr val="tx1"/>
                </a:solidFill>
                <a:effectLst/>
                <a:latin typeface="+mn-lt"/>
                <a:ea typeface="+mn-ea"/>
                <a:cs typeface="+mn-cs"/>
              </a:rPr>
              <a:t>GeeksforGeeks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Main function</a:t>
            </a:r>
          </a:p>
          <a:p>
            <a:r>
              <a:rPr lang="en-US" sz="1200" b="0" i="0" kern="1200" dirty="0">
                <a:solidFill>
                  <a:schemeClr val="tx1"/>
                </a:solidFill>
                <a:effectLst/>
                <a:latin typeface="+mn-lt"/>
                <a:ea typeface="+mn-ea"/>
                <a:cs typeface="+mn-cs"/>
              </a:rPr>
              <a:t>	static void Main()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data type</a:t>
            </a:r>
          </a:p>
          <a:p>
            <a:r>
              <a:rPr lang="en-US" sz="1200" b="0" i="0" kern="1200" dirty="0">
                <a:solidFill>
                  <a:schemeClr val="tx1"/>
                </a:solidFill>
                <a:effectLst/>
                <a:latin typeface="+mn-lt"/>
                <a:ea typeface="+mn-ea"/>
                <a:cs typeface="+mn-cs"/>
              </a:rPr>
              <a:t>		bool b = true;	</a:t>
            </a:r>
          </a:p>
          <a:p>
            <a:r>
              <a:rPr lang="en-US" sz="1200" b="0" i="0" kern="1200" dirty="0">
                <a:solidFill>
                  <a:schemeClr val="tx1"/>
                </a:solidFill>
                <a:effectLst/>
                <a:latin typeface="+mn-lt"/>
                <a:ea typeface="+mn-ea"/>
                <a:cs typeface="+mn-cs"/>
              </a:rPr>
              <a:t>		if (b == true)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Console.WriteLine</a:t>
            </a:r>
            <a:r>
              <a:rPr lang="en-US" sz="1200" b="0" i="0" kern="1200" dirty="0">
                <a:solidFill>
                  <a:schemeClr val="tx1"/>
                </a:solidFill>
                <a:effectLst/>
                <a:latin typeface="+mn-lt"/>
                <a:ea typeface="+mn-ea"/>
                <a:cs typeface="+mn-cs"/>
              </a:rPr>
              <a:t>("Hi Geek");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9</a:t>
            </a:fld>
            <a:endParaRPr lang="en-US"/>
          </a:p>
        </p:txBody>
      </p:sp>
    </p:spTree>
    <p:extLst>
      <p:ext uri="{BB962C8B-B14F-4D97-AF65-F5344CB8AC3E}">
        <p14:creationId xmlns:p14="http://schemas.microsoft.com/office/powerpoint/2010/main" val="2668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String :</a:t>
            </a:r>
            <a:r>
              <a:rPr lang="en-US" sz="1200" b="0" i="0" kern="1200" dirty="0">
                <a:solidFill>
                  <a:schemeClr val="tx1"/>
                </a:solidFill>
                <a:effectLst/>
                <a:latin typeface="+mn-lt"/>
                <a:ea typeface="+mn-ea"/>
                <a:cs typeface="+mn-cs"/>
              </a:rPr>
              <a:t> It represents a sequence of Unicode characters and its type name is </a:t>
            </a:r>
            <a:r>
              <a:rPr lang="en-US" sz="1200" b="1" i="0" kern="1200" dirty="0" err="1">
                <a:solidFill>
                  <a:schemeClr val="tx1"/>
                </a:solidFill>
                <a:effectLst/>
                <a:latin typeface="+mn-lt"/>
                <a:ea typeface="+mn-ea"/>
                <a:cs typeface="+mn-cs"/>
              </a:rPr>
              <a:t>System.String</a:t>
            </a:r>
            <a:r>
              <a:rPr lang="en-US" sz="1200" b="0" i="0" kern="1200" dirty="0">
                <a:solidFill>
                  <a:schemeClr val="tx1"/>
                </a:solidFill>
                <a:effectLst/>
                <a:latin typeface="+mn-lt"/>
                <a:ea typeface="+mn-ea"/>
                <a:cs typeface="+mn-cs"/>
              </a:rPr>
              <a:t>. So, string and String are equivalent.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 :</a:t>
            </a:r>
            <a:r>
              <a:rPr lang="en-US" dirty="0"/>
              <a:t>string s1 = "hello"; // creating through string keyword String s2 = "welcome"; // creating through String class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Object :</a:t>
            </a:r>
            <a:r>
              <a:rPr lang="en-US" sz="1200" b="0" i="0" kern="1200" dirty="0">
                <a:solidFill>
                  <a:schemeClr val="tx1"/>
                </a:solidFill>
                <a:effectLst/>
                <a:latin typeface="+mn-lt"/>
                <a:ea typeface="+mn-ea"/>
                <a:cs typeface="+mn-cs"/>
              </a:rPr>
              <a:t> In C#, all types, predefined and user-defined, reference types and value types, inherit directly or indirectly from Object. So basically it is the base class for all the data types in C#. Before assigning values, it needs type conversion. When a variable of a value type is converted to object, it’s called </a:t>
            </a:r>
            <a:r>
              <a:rPr lang="en-US" sz="1200" b="1" i="0" kern="1200" dirty="0">
                <a:solidFill>
                  <a:schemeClr val="tx1"/>
                </a:solidFill>
                <a:effectLst/>
                <a:latin typeface="+mn-lt"/>
                <a:ea typeface="+mn-ea"/>
                <a:cs typeface="+mn-cs"/>
              </a:rPr>
              <a:t>boxing</a:t>
            </a:r>
            <a:r>
              <a:rPr lang="en-US" sz="1200" b="0" i="0" kern="1200" dirty="0">
                <a:solidFill>
                  <a:schemeClr val="tx1"/>
                </a:solidFill>
                <a:effectLst/>
                <a:latin typeface="+mn-lt"/>
                <a:ea typeface="+mn-ea"/>
                <a:cs typeface="+mn-cs"/>
              </a:rPr>
              <a:t>. When a variable of type object is converted to a value type, it’s called </a:t>
            </a:r>
            <a:r>
              <a:rPr lang="en-US" sz="1200" b="1" i="0" kern="1200" dirty="0">
                <a:solidFill>
                  <a:schemeClr val="tx1"/>
                </a:solidFill>
                <a:effectLst/>
                <a:latin typeface="+mn-lt"/>
                <a:ea typeface="+mn-ea"/>
                <a:cs typeface="+mn-cs"/>
              </a:rPr>
              <a:t>unboxing</a:t>
            </a:r>
            <a:r>
              <a:rPr lang="en-US" sz="1200" b="0" i="0" kern="1200" dirty="0">
                <a:solidFill>
                  <a:schemeClr val="tx1"/>
                </a:solidFill>
                <a:effectLst/>
                <a:latin typeface="+mn-lt"/>
                <a:ea typeface="+mn-ea"/>
                <a:cs typeface="+mn-cs"/>
              </a:rPr>
              <a:t>. Its type name is </a:t>
            </a:r>
            <a:r>
              <a:rPr lang="en-US" sz="1200" b="1" i="0" kern="1200" dirty="0" err="1">
                <a:solidFill>
                  <a:schemeClr val="tx1"/>
                </a:solidFill>
                <a:effectLst/>
                <a:latin typeface="+mn-lt"/>
                <a:ea typeface="+mn-ea"/>
                <a:cs typeface="+mn-cs"/>
              </a:rPr>
              <a:t>System.Object</a:t>
            </a:r>
            <a:r>
              <a:rPr lang="en-US" sz="1200" b="0" i="0" kern="1200" dirty="0">
                <a:solidFill>
                  <a:schemeClr val="tx1"/>
                </a:solidFill>
                <a:effectLst/>
                <a:latin typeface="+mn-lt"/>
                <a:ea typeface="+mn-ea"/>
                <a:cs typeface="+mn-cs"/>
              </a:rPr>
              <a:t>.</a:t>
            </a:r>
          </a:p>
          <a:p>
            <a:endParaRPr lang="en-US" dirty="0"/>
          </a:p>
          <a:p>
            <a:endParaRPr lang="en-US" dirty="0"/>
          </a:p>
          <a:p>
            <a:r>
              <a:rPr lang="en-US" sz="1200" b="1" i="0" kern="1200" dirty="0">
                <a:solidFill>
                  <a:schemeClr val="tx1"/>
                </a:solidFill>
                <a:effectLst/>
                <a:latin typeface="+mn-lt"/>
                <a:ea typeface="+mn-ea"/>
                <a:cs typeface="+mn-cs"/>
              </a:rPr>
              <a:t>Example :</a:t>
            </a:r>
          </a:p>
          <a:p>
            <a:endParaRPr lang="en-US" sz="1200" b="1" i="0" kern="1200" dirty="0">
              <a:solidFill>
                <a:schemeClr val="tx1"/>
              </a:solidFill>
              <a:effectLst/>
              <a:latin typeface="+mn-lt"/>
              <a:ea typeface="+mn-ea"/>
              <a:cs typeface="+mn-cs"/>
            </a:endParaRPr>
          </a:p>
          <a:p>
            <a:r>
              <a:rPr lang="en-US" dirty="0"/>
              <a:t>// C# program to demonstrate</a:t>
            </a:r>
          </a:p>
          <a:p>
            <a:r>
              <a:rPr lang="en-US" dirty="0"/>
              <a:t>// the Reference data types</a:t>
            </a:r>
          </a:p>
          <a:p>
            <a:r>
              <a:rPr lang="en-US" dirty="0"/>
              <a:t>using System;</a:t>
            </a:r>
          </a:p>
          <a:p>
            <a:r>
              <a:rPr lang="en-US" dirty="0"/>
              <a:t>namespace </a:t>
            </a:r>
            <a:r>
              <a:rPr lang="en-US" dirty="0" err="1"/>
              <a:t>ValueTypeTest</a:t>
            </a:r>
            <a:r>
              <a:rPr lang="en-US" dirty="0"/>
              <a:t> {</a:t>
            </a:r>
          </a:p>
          <a:p>
            <a:r>
              <a:rPr lang="en-US" dirty="0"/>
              <a:t>	</a:t>
            </a:r>
          </a:p>
          <a:p>
            <a:r>
              <a:rPr lang="en-US" dirty="0"/>
              <a:t>class </a:t>
            </a:r>
            <a:r>
              <a:rPr lang="en-US" dirty="0" err="1"/>
              <a:t>GeeksforGeeks</a:t>
            </a:r>
            <a:r>
              <a:rPr lang="en-US" dirty="0"/>
              <a:t> {</a:t>
            </a:r>
          </a:p>
          <a:p>
            <a:r>
              <a:rPr lang="en-US" dirty="0"/>
              <a:t>	</a:t>
            </a:r>
          </a:p>
          <a:p>
            <a:r>
              <a:rPr lang="en-US" dirty="0"/>
              <a:t>	// Main Function</a:t>
            </a:r>
          </a:p>
          <a:p>
            <a:r>
              <a:rPr lang="en-US" dirty="0"/>
              <a:t>	static void Main()</a:t>
            </a:r>
          </a:p>
          <a:p>
            <a:r>
              <a:rPr lang="en-US" dirty="0"/>
              <a:t>	{</a:t>
            </a:r>
          </a:p>
          <a:p>
            <a:r>
              <a:rPr lang="en-US" dirty="0"/>
              <a:t>		</a:t>
            </a:r>
          </a:p>
          <a:p>
            <a:r>
              <a:rPr lang="en-US" dirty="0"/>
              <a:t>		// declaring string</a:t>
            </a:r>
          </a:p>
          <a:p>
            <a:r>
              <a:rPr lang="en-US" dirty="0"/>
              <a:t>		string a = "Geeks";</a:t>
            </a:r>
          </a:p>
          <a:p>
            <a:r>
              <a:rPr lang="en-US" dirty="0"/>
              <a:t>		</a:t>
            </a:r>
          </a:p>
          <a:p>
            <a:r>
              <a:rPr lang="en-US" dirty="0"/>
              <a:t>		//append in a</a:t>
            </a:r>
          </a:p>
          <a:p>
            <a:r>
              <a:rPr lang="en-US" dirty="0"/>
              <a:t>		a+="for";</a:t>
            </a:r>
          </a:p>
          <a:p>
            <a:r>
              <a:rPr lang="en-US" dirty="0"/>
              <a:t>		a = </a:t>
            </a:r>
            <a:r>
              <a:rPr lang="en-US" dirty="0" err="1"/>
              <a:t>a+"Geeks</a:t>
            </a:r>
            <a:r>
              <a:rPr lang="en-US" dirty="0"/>
              <a:t>";</a:t>
            </a:r>
          </a:p>
          <a:p>
            <a:r>
              <a:rPr lang="en-US" dirty="0"/>
              <a:t>		</a:t>
            </a:r>
            <a:r>
              <a:rPr lang="en-US" dirty="0" err="1"/>
              <a:t>Console.WriteLine</a:t>
            </a:r>
            <a:r>
              <a:rPr lang="en-US" dirty="0"/>
              <a:t>(a);</a:t>
            </a:r>
          </a:p>
          <a:p>
            <a:r>
              <a:rPr lang="en-US" dirty="0"/>
              <a:t>		</a:t>
            </a:r>
          </a:p>
          <a:p>
            <a:r>
              <a:rPr lang="en-US" dirty="0"/>
              <a:t>		// declare object obj</a:t>
            </a:r>
          </a:p>
          <a:p>
            <a:r>
              <a:rPr lang="en-US" dirty="0"/>
              <a:t>		object obj;</a:t>
            </a:r>
          </a:p>
          <a:p>
            <a:r>
              <a:rPr lang="en-US" dirty="0"/>
              <a:t>		obj = 20;</a:t>
            </a:r>
          </a:p>
          <a:p>
            <a:r>
              <a:rPr lang="en-US" dirty="0"/>
              <a:t>		</a:t>
            </a:r>
            <a:r>
              <a:rPr lang="en-US" dirty="0" err="1"/>
              <a:t>Console.WriteLine</a:t>
            </a:r>
            <a:r>
              <a:rPr lang="en-US" dirty="0"/>
              <a:t>(obj);</a:t>
            </a:r>
          </a:p>
          <a:p>
            <a:r>
              <a:rPr lang="en-US" dirty="0"/>
              <a:t>		</a:t>
            </a:r>
          </a:p>
          <a:p>
            <a:r>
              <a:rPr lang="en-US" dirty="0"/>
              <a:t>		// to show type of object</a:t>
            </a:r>
          </a:p>
          <a:p>
            <a:r>
              <a:rPr lang="en-US" dirty="0"/>
              <a:t>		// using </a:t>
            </a:r>
            <a:r>
              <a:rPr lang="en-US" dirty="0" err="1"/>
              <a:t>GetType</a:t>
            </a:r>
            <a:r>
              <a:rPr lang="en-US" dirty="0"/>
              <a:t>()</a:t>
            </a:r>
          </a:p>
          <a:p>
            <a:r>
              <a:rPr lang="en-US" dirty="0"/>
              <a:t>		</a:t>
            </a:r>
            <a:r>
              <a:rPr lang="en-US" dirty="0" err="1"/>
              <a:t>Console.WriteLine</a:t>
            </a:r>
            <a:r>
              <a:rPr lang="en-US" dirty="0"/>
              <a:t>(</a:t>
            </a:r>
            <a:r>
              <a:rPr lang="en-US" dirty="0" err="1"/>
              <a:t>obj.GetType</a:t>
            </a:r>
            <a:r>
              <a:rPr lang="en-US" dirty="0"/>
              <a:t>());</a:t>
            </a:r>
          </a:p>
          <a:p>
            <a:r>
              <a:rPr lang="en-US" dirty="0"/>
              <a:t>	}</a:t>
            </a:r>
          </a:p>
          <a:p>
            <a:r>
              <a:rPr lang="en-US" dirty="0"/>
              <a:t>}</a:t>
            </a:r>
          </a:p>
          <a:p>
            <a:r>
              <a:rPr lang="en-US" dirty="0"/>
              <a: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10</a:t>
            </a:fld>
            <a:endParaRPr lang="en-US"/>
          </a:p>
        </p:txBody>
      </p:sp>
    </p:spTree>
    <p:extLst>
      <p:ext uri="{BB962C8B-B14F-4D97-AF65-F5344CB8AC3E}">
        <p14:creationId xmlns:p14="http://schemas.microsoft.com/office/powerpoint/2010/main" val="291580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Pointer Data Type :</a:t>
            </a:r>
            <a:r>
              <a:rPr lang="en-US" sz="1200" b="0" i="0" kern="1200" dirty="0">
                <a:solidFill>
                  <a:schemeClr val="tx1"/>
                </a:solidFill>
                <a:effectLst/>
                <a:latin typeface="+mn-lt"/>
                <a:ea typeface="+mn-ea"/>
                <a:cs typeface="+mn-cs"/>
              </a:rPr>
              <a:t> The Pointer Data Types will contain a memory address of the variable value.</a:t>
            </a:r>
            <a:br>
              <a:rPr lang="en-US" dirty="0"/>
            </a:br>
            <a:r>
              <a:rPr lang="en-US" sz="1200" b="0" i="0" kern="1200" dirty="0">
                <a:solidFill>
                  <a:schemeClr val="tx1"/>
                </a:solidFill>
                <a:effectLst/>
                <a:latin typeface="+mn-lt"/>
                <a:ea typeface="+mn-ea"/>
                <a:cs typeface="+mn-cs"/>
              </a:rPr>
              <a:t>To get the pointer details we have a two symbols </a:t>
            </a:r>
            <a:r>
              <a:rPr lang="en-US" sz="1200" b="1" i="0" kern="1200" dirty="0">
                <a:solidFill>
                  <a:schemeClr val="tx1"/>
                </a:solidFill>
                <a:effectLst/>
                <a:latin typeface="+mn-lt"/>
                <a:ea typeface="+mn-ea"/>
                <a:cs typeface="+mn-cs"/>
              </a:rPr>
              <a:t>ampersand (&amp;) and asterisk (*)</a:t>
            </a:r>
            <a:r>
              <a:rPr lang="en-US" sz="1200" b="0" i="0" kern="1200" dirty="0">
                <a:solidFill>
                  <a:schemeClr val="tx1"/>
                </a:solidFill>
                <a:effectLst/>
                <a:latin typeface="+mn-lt"/>
                <a:ea typeface="+mn-ea"/>
                <a:cs typeface="+mn-cs"/>
              </a:rPr>
              <a:t>.</a:t>
            </a:r>
            <a:br>
              <a:rPr lang="en-US" dirty="0"/>
            </a:br>
            <a:r>
              <a:rPr lang="en-US" sz="1200" b="1" i="1" kern="1200" dirty="0">
                <a:solidFill>
                  <a:schemeClr val="tx1"/>
                </a:solidFill>
                <a:effectLst/>
                <a:latin typeface="+mn-lt"/>
                <a:ea typeface="+mn-ea"/>
                <a:cs typeface="+mn-cs"/>
              </a:rPr>
              <a:t>ampersand (&amp;)</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It is Known as Address Operator. It is used to determine the address of a variable.</a:t>
            </a:r>
            <a:br>
              <a:rPr lang="en-US" dirty="0"/>
            </a:br>
            <a:r>
              <a:rPr lang="en-US" sz="1200" b="1" i="1" kern="1200" dirty="0">
                <a:solidFill>
                  <a:schemeClr val="tx1"/>
                </a:solidFill>
                <a:effectLst/>
                <a:latin typeface="+mn-lt"/>
                <a:ea typeface="+mn-ea"/>
                <a:cs typeface="+mn-cs"/>
              </a:rPr>
              <a:t>asterisk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It also known as Indirection Operator. It is used to access the value of an address.</a:t>
            </a:r>
            <a:br>
              <a:rPr lang="en-US" dirty="0"/>
            </a:br>
            <a:r>
              <a:rPr lang="en-US" sz="1200" b="1" i="0" kern="1200" dirty="0">
                <a:solidFill>
                  <a:schemeClr val="tx1"/>
                </a:solidFill>
                <a:effectLst/>
                <a:latin typeface="+mn-lt"/>
                <a:ea typeface="+mn-ea"/>
                <a:cs typeface="+mn-cs"/>
              </a:rPr>
              <a:t>Syntax :</a:t>
            </a:r>
            <a:r>
              <a:rPr lang="en-US" dirty="0"/>
              <a:t>type* identifier; </a:t>
            </a:r>
            <a:r>
              <a:rPr lang="en-US" sz="1200" b="1" i="0" kern="1200" dirty="0">
                <a:solidFill>
                  <a:schemeClr val="tx1"/>
                </a:solidFill>
                <a:effectLst/>
                <a:latin typeface="+mn-lt"/>
                <a:ea typeface="+mn-ea"/>
                <a:cs typeface="+mn-cs"/>
              </a:rPr>
              <a:t>Example :</a:t>
            </a:r>
            <a:endParaRPr lang="en-US" sz="1200" b="0" i="0" kern="1200" dirty="0">
              <a:solidFill>
                <a:schemeClr val="tx1"/>
              </a:solidFill>
              <a:effectLst/>
              <a:latin typeface="+mn-lt"/>
              <a:ea typeface="+mn-ea"/>
              <a:cs typeface="+mn-cs"/>
            </a:endParaRPr>
          </a:p>
          <a:p>
            <a:r>
              <a:rPr lang="en-US" dirty="0"/>
              <a:t>int* p1, p; // Valid syntax int *p1, *p; // Invalid </a:t>
            </a:r>
          </a:p>
          <a:p>
            <a:endParaRPr lang="en-US" dirty="0"/>
          </a:p>
          <a:p>
            <a:r>
              <a:rPr lang="en-US" dirty="0"/>
              <a:t>EX : </a:t>
            </a:r>
          </a:p>
          <a:p>
            <a:r>
              <a:rPr lang="en-US" dirty="0"/>
              <a:t>// Note: This program will not work on</a:t>
            </a:r>
          </a:p>
          <a:p>
            <a:r>
              <a:rPr lang="en-US" dirty="0"/>
              <a:t>// online compiler</a:t>
            </a:r>
          </a:p>
          <a:p>
            <a:r>
              <a:rPr lang="en-US" dirty="0"/>
              <a:t>// Error: Unsafe code requires the `unsafe'</a:t>
            </a:r>
          </a:p>
          <a:p>
            <a:r>
              <a:rPr lang="en-US" dirty="0"/>
              <a:t>// command line option to be specified</a:t>
            </a:r>
          </a:p>
          <a:p>
            <a:r>
              <a:rPr lang="en-US" dirty="0"/>
              <a:t>// For its solution:</a:t>
            </a:r>
          </a:p>
          <a:p>
            <a:r>
              <a:rPr lang="en-US" dirty="0"/>
              <a:t>// Go to your project properties page and</a:t>
            </a:r>
          </a:p>
          <a:p>
            <a:r>
              <a:rPr lang="en-US" dirty="0"/>
              <a:t>// check under Build the checkbox Allow</a:t>
            </a:r>
          </a:p>
          <a:p>
            <a:r>
              <a:rPr lang="en-US" dirty="0"/>
              <a:t>// unsafe code.</a:t>
            </a:r>
          </a:p>
          <a:p>
            <a:r>
              <a:rPr lang="en-US" dirty="0"/>
              <a:t>using System;</a:t>
            </a:r>
          </a:p>
          <a:p>
            <a:r>
              <a:rPr lang="en-US" dirty="0"/>
              <a:t>namespace </a:t>
            </a:r>
            <a:r>
              <a:rPr lang="en-US" dirty="0" err="1"/>
              <a:t>Pointerprogram</a:t>
            </a:r>
            <a:r>
              <a:rPr lang="en-US" dirty="0"/>
              <a:t> {</a:t>
            </a:r>
          </a:p>
          <a:p>
            <a:r>
              <a:rPr lang="en-US" dirty="0"/>
              <a:t>	</a:t>
            </a:r>
          </a:p>
          <a:p>
            <a:r>
              <a:rPr lang="en-US" dirty="0"/>
              <a:t>class GFG {</a:t>
            </a:r>
          </a:p>
          <a:p>
            <a:endParaRPr lang="en-US" dirty="0"/>
          </a:p>
          <a:p>
            <a:r>
              <a:rPr lang="en-US" dirty="0"/>
              <a:t>	// Main function</a:t>
            </a:r>
          </a:p>
          <a:p>
            <a:r>
              <a:rPr lang="en-US" dirty="0"/>
              <a:t>	static void Main()</a:t>
            </a:r>
          </a:p>
          <a:p>
            <a:r>
              <a:rPr lang="en-US" dirty="0"/>
              <a:t>	{</a:t>
            </a:r>
          </a:p>
          <a:p>
            <a:r>
              <a:rPr lang="en-US" dirty="0"/>
              <a:t>		unsafe</a:t>
            </a:r>
          </a:p>
          <a:p>
            <a:r>
              <a:rPr lang="en-US" dirty="0"/>
              <a:t>		{</a:t>
            </a:r>
          </a:p>
          <a:p>
            <a:r>
              <a:rPr lang="en-US" dirty="0"/>
              <a:t>			</a:t>
            </a:r>
          </a:p>
          <a:p>
            <a:r>
              <a:rPr lang="en-US" dirty="0"/>
              <a:t>			// declare variable</a:t>
            </a:r>
          </a:p>
          <a:p>
            <a:r>
              <a:rPr lang="en-US" dirty="0"/>
              <a:t>			int n = 10;</a:t>
            </a:r>
          </a:p>
          <a:p>
            <a:r>
              <a:rPr lang="en-US" dirty="0"/>
              <a:t>			</a:t>
            </a:r>
          </a:p>
          <a:p>
            <a:r>
              <a:rPr lang="en-US" dirty="0"/>
              <a:t>			// store variable n address</a:t>
            </a:r>
          </a:p>
          <a:p>
            <a:r>
              <a:rPr lang="en-US" dirty="0"/>
              <a:t>			// location in pointer variable p</a:t>
            </a:r>
          </a:p>
          <a:p>
            <a:r>
              <a:rPr lang="en-US" dirty="0"/>
              <a:t>			int* p = &amp;n;</a:t>
            </a:r>
          </a:p>
          <a:p>
            <a:r>
              <a:rPr lang="en-US" dirty="0"/>
              <a:t>			</a:t>
            </a:r>
            <a:r>
              <a:rPr lang="en-US" dirty="0" err="1"/>
              <a:t>Console.WriteLine</a:t>
            </a:r>
            <a:r>
              <a:rPr lang="en-US" dirty="0"/>
              <a:t>("Value :{0}", n);</a:t>
            </a:r>
          </a:p>
          <a:p>
            <a:r>
              <a:rPr lang="en-US" dirty="0"/>
              <a:t>			</a:t>
            </a:r>
            <a:r>
              <a:rPr lang="en-US" dirty="0" err="1"/>
              <a:t>Console.WriteLine</a:t>
            </a:r>
            <a:r>
              <a:rPr lang="en-US" dirty="0"/>
              <a:t>("Address :{0}", (int)p);</a:t>
            </a:r>
          </a:p>
          <a:p>
            <a:r>
              <a:rPr lang="en-US" dirty="0"/>
              <a:t>		}</a:t>
            </a:r>
          </a:p>
          <a:p>
            <a:r>
              <a:rPr lang="en-US" dirty="0"/>
              <a:t>	}</a:t>
            </a:r>
          </a:p>
          <a:p>
            <a:r>
              <a:rPr lang="en-US" dirty="0"/>
              <a:t>}</a:t>
            </a:r>
          </a:p>
          <a:p>
            <a:r>
              <a:rPr lang="en-US" dirty="0"/>
              <a:t>}</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11</a:t>
            </a:fld>
            <a:endParaRPr lang="en-US"/>
          </a:p>
        </p:txBody>
      </p:sp>
    </p:spTree>
    <p:extLst>
      <p:ext uri="{BB962C8B-B14F-4D97-AF65-F5344CB8AC3E}">
        <p14:creationId xmlns:p14="http://schemas.microsoft.com/office/powerpoint/2010/main" val="341079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dirty="0"/>
              <a:t>char var = 'h'; // Declaring and Initializing character variable int a, b, c; // Declaring variables a, b and c of int type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Characteristics of Variables:</a:t>
            </a:r>
          </a:p>
          <a:p>
            <a:endParaRPr lang="en-US" dirty="0"/>
          </a:p>
          <a:p>
            <a:pPr fontAlgn="base"/>
            <a:r>
              <a:rPr lang="en-US" sz="1200" b="1" i="0" kern="1200" dirty="0">
                <a:solidFill>
                  <a:schemeClr val="tx1"/>
                </a:solidFill>
                <a:effectLst/>
                <a:latin typeface="+mn-lt"/>
                <a:ea typeface="+mn-ea"/>
                <a:cs typeface="+mn-cs"/>
              </a:rPr>
              <a:t>name :</a:t>
            </a:r>
            <a:r>
              <a:rPr lang="en-US" sz="1200" b="0" i="0" kern="1200" dirty="0">
                <a:solidFill>
                  <a:schemeClr val="tx1"/>
                </a:solidFill>
                <a:effectLst/>
                <a:latin typeface="+mn-lt"/>
                <a:ea typeface="+mn-ea"/>
                <a:cs typeface="+mn-cs"/>
              </a:rPr>
              <a:t> It must be a valid identifier. In above example, var is a valid identifier.</a:t>
            </a:r>
          </a:p>
          <a:p>
            <a:pPr fontAlgn="base"/>
            <a:r>
              <a:rPr lang="en-US" sz="1200" b="1" i="0" kern="1200" dirty="0">
                <a:solidFill>
                  <a:schemeClr val="tx1"/>
                </a:solidFill>
                <a:effectLst/>
                <a:latin typeface="+mn-lt"/>
                <a:ea typeface="+mn-ea"/>
                <a:cs typeface="+mn-cs"/>
              </a:rPr>
              <a:t>type :</a:t>
            </a:r>
            <a:r>
              <a:rPr lang="en-US" sz="1200" b="0" i="0" kern="1200" dirty="0">
                <a:solidFill>
                  <a:schemeClr val="tx1"/>
                </a:solidFill>
                <a:effectLst/>
                <a:latin typeface="+mn-lt"/>
                <a:ea typeface="+mn-ea"/>
                <a:cs typeface="+mn-cs"/>
              </a:rPr>
              <a:t> It defines the types of information which is to be stored into the variable. In above example char is a type.</a:t>
            </a:r>
          </a:p>
          <a:p>
            <a:pPr fontAlgn="base"/>
            <a:r>
              <a:rPr lang="en-US" sz="1200" b="1" i="0"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 It is the actual data which is to be stored in the variable. In above example ‘h’ is the value.</a:t>
            </a:r>
          </a:p>
          <a:p>
            <a:endParaRPr lang="en-US" dirty="0"/>
          </a:p>
        </p:txBody>
      </p:sp>
      <p:sp>
        <p:nvSpPr>
          <p:cNvPr id="4" name="Slide Number Placeholder 3"/>
          <p:cNvSpPr>
            <a:spLocks noGrp="1"/>
          </p:cNvSpPr>
          <p:nvPr>
            <p:ph type="sldNum" sz="quarter" idx="5"/>
          </p:nvPr>
        </p:nvSpPr>
        <p:spPr/>
        <p:txBody>
          <a:bodyPr/>
          <a:lstStyle/>
          <a:p>
            <a:fld id="{9DE1976D-9638-417D-8F17-AC88B0979F0F}" type="slidenum">
              <a:rPr lang="en-US" smtClean="0"/>
              <a:t>12</a:t>
            </a:fld>
            <a:endParaRPr lang="en-US"/>
          </a:p>
        </p:txBody>
      </p:sp>
    </p:spTree>
    <p:extLst>
      <p:ext uri="{BB962C8B-B14F-4D97-AF65-F5344CB8AC3E}">
        <p14:creationId xmlns:p14="http://schemas.microsoft.com/office/powerpoint/2010/main" val="414299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different-ways-to-initialize-a-variable-in-c-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csharp-programming-langu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var-keyword-in-c-sharp/#:~:text=Keywords%20are%20the%20words%20in,variable%20based%20on%20initial%20valu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c-data-types-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c-is-operator-keywor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geeksforgeeks.org/c-as-operator-keyword/"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c-sealed-clas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geeksforgeeks.org/c-indexer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c-keywor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6955-40E6-4872-95BA-FC623E58C81E}"/>
              </a:ext>
            </a:extLst>
          </p:cNvPr>
          <p:cNvSpPr>
            <a:spLocks noGrp="1"/>
          </p:cNvSpPr>
          <p:nvPr>
            <p:ph type="ctrTitle"/>
          </p:nvPr>
        </p:nvSpPr>
        <p:spPr>
          <a:xfrm>
            <a:off x="2088208" y="1402149"/>
            <a:ext cx="8825658" cy="2677648"/>
          </a:xfrm>
        </p:spPr>
        <p:txBody>
          <a:bodyPr/>
          <a:lstStyle/>
          <a:p>
            <a:r>
              <a:rPr lang="en-US" dirty="0"/>
              <a:t>Lets learn C#</a:t>
            </a:r>
          </a:p>
        </p:txBody>
      </p:sp>
    </p:spTree>
    <p:extLst>
      <p:ext uri="{BB962C8B-B14F-4D97-AF65-F5344CB8AC3E}">
        <p14:creationId xmlns:p14="http://schemas.microsoft.com/office/powerpoint/2010/main" val="400492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9A77-9D1D-4159-AD73-F0DD84EFC79F}"/>
              </a:ext>
            </a:extLst>
          </p:cNvPr>
          <p:cNvSpPr>
            <a:spLocks noGrp="1"/>
          </p:cNvSpPr>
          <p:nvPr>
            <p:ph type="title"/>
          </p:nvPr>
        </p:nvSpPr>
        <p:spPr/>
        <p:txBody>
          <a:bodyPr/>
          <a:lstStyle/>
          <a:p>
            <a:r>
              <a:rPr lang="en-US" b="1" dirty="0"/>
              <a:t>Reference Data Types</a:t>
            </a:r>
            <a:endParaRPr lang="en-US" dirty="0"/>
          </a:p>
        </p:txBody>
      </p:sp>
      <p:sp>
        <p:nvSpPr>
          <p:cNvPr id="3" name="Content Placeholder 2">
            <a:extLst>
              <a:ext uri="{FF2B5EF4-FFF2-40B4-BE49-F238E27FC236}">
                <a16:creationId xmlns:a16="http://schemas.microsoft.com/office/drawing/2014/main" id="{79A7B727-231C-4E94-B8A4-F521C4C5571B}"/>
              </a:ext>
            </a:extLst>
          </p:cNvPr>
          <p:cNvSpPr>
            <a:spLocks noGrp="1"/>
          </p:cNvSpPr>
          <p:nvPr>
            <p:ph idx="1"/>
          </p:nvPr>
        </p:nvSpPr>
        <p:spPr/>
        <p:txBody>
          <a:bodyPr/>
          <a:lstStyle/>
          <a:p>
            <a:r>
              <a:rPr lang="en-US" dirty="0"/>
              <a:t>The Reference Data Types will contain a memory address of variable value because the reference types won’t store the variable value directly in memory. The built-in reference types are </a:t>
            </a:r>
            <a:r>
              <a:rPr lang="en-US" b="1" dirty="0"/>
              <a:t>string, object.</a:t>
            </a:r>
          </a:p>
          <a:p>
            <a:r>
              <a:rPr lang="en-US" b="1" dirty="0"/>
              <a:t>String :</a:t>
            </a:r>
            <a:r>
              <a:rPr lang="en-US" dirty="0"/>
              <a:t> It represents a sequence of Unicode characters and its type name is </a:t>
            </a:r>
            <a:r>
              <a:rPr lang="en-US" b="1" dirty="0" err="1"/>
              <a:t>System.String</a:t>
            </a:r>
            <a:r>
              <a:rPr lang="en-US" dirty="0"/>
              <a:t>. So, string and String are equivalent.</a:t>
            </a:r>
          </a:p>
          <a:p>
            <a:r>
              <a:rPr lang="en-US" b="1" dirty="0"/>
              <a:t>Object :</a:t>
            </a:r>
            <a:r>
              <a:rPr lang="en-US" dirty="0"/>
              <a:t> In C#, all types, predefined and user-defined, reference types and value types, inherit directly or indirectly from Object. </a:t>
            </a:r>
            <a:endParaRPr lang="en-US" b="1" dirty="0"/>
          </a:p>
          <a:p>
            <a:endParaRPr lang="en-US" dirty="0"/>
          </a:p>
        </p:txBody>
      </p:sp>
    </p:spTree>
    <p:extLst>
      <p:ext uri="{BB962C8B-B14F-4D97-AF65-F5344CB8AC3E}">
        <p14:creationId xmlns:p14="http://schemas.microsoft.com/office/powerpoint/2010/main" val="37646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E31D-28CC-4F40-A270-6E0598BF2F78}"/>
              </a:ext>
            </a:extLst>
          </p:cNvPr>
          <p:cNvSpPr>
            <a:spLocks noGrp="1"/>
          </p:cNvSpPr>
          <p:nvPr>
            <p:ph type="title"/>
          </p:nvPr>
        </p:nvSpPr>
        <p:spPr/>
        <p:txBody>
          <a:bodyPr/>
          <a:lstStyle/>
          <a:p>
            <a:r>
              <a:rPr lang="en-US" b="1" dirty="0"/>
              <a:t>Pointer Data Type</a:t>
            </a:r>
            <a:endParaRPr lang="en-US" dirty="0"/>
          </a:p>
        </p:txBody>
      </p:sp>
      <p:sp>
        <p:nvSpPr>
          <p:cNvPr id="3" name="Content Placeholder 2">
            <a:extLst>
              <a:ext uri="{FF2B5EF4-FFF2-40B4-BE49-F238E27FC236}">
                <a16:creationId xmlns:a16="http://schemas.microsoft.com/office/drawing/2014/main" id="{EA0A6EA8-1DB1-418C-B7BE-703F8391B6A7}"/>
              </a:ext>
            </a:extLst>
          </p:cNvPr>
          <p:cNvSpPr>
            <a:spLocks noGrp="1"/>
          </p:cNvSpPr>
          <p:nvPr>
            <p:ph idx="1"/>
          </p:nvPr>
        </p:nvSpPr>
        <p:spPr/>
        <p:txBody>
          <a:bodyPr/>
          <a:lstStyle/>
          <a:p>
            <a:r>
              <a:rPr lang="en-US" dirty="0"/>
              <a:t>The Pointer Data Types will contain a memory address of the variable value.</a:t>
            </a:r>
            <a:br>
              <a:rPr lang="en-US" dirty="0"/>
            </a:br>
            <a:r>
              <a:rPr lang="en-US" dirty="0"/>
              <a:t>To get the pointer details we have a two symbols </a:t>
            </a:r>
            <a:r>
              <a:rPr lang="en-US" b="1" dirty="0"/>
              <a:t>ampersand (&amp;) and asterisk (*)</a:t>
            </a:r>
            <a:r>
              <a:rPr lang="en-US" dirty="0"/>
              <a:t>.</a:t>
            </a:r>
            <a:br>
              <a:rPr lang="en-US" dirty="0"/>
            </a:br>
            <a:r>
              <a:rPr lang="en-US" b="1" i="1" dirty="0"/>
              <a:t>ampersand (&amp;)</a:t>
            </a:r>
            <a:r>
              <a:rPr lang="en-US" b="1" dirty="0"/>
              <a:t>:</a:t>
            </a:r>
            <a:r>
              <a:rPr lang="en-US" dirty="0"/>
              <a:t> It is Known as Address Operator. It is used to determine the address of a variable.</a:t>
            </a:r>
            <a:br>
              <a:rPr lang="en-US" dirty="0"/>
            </a:br>
            <a:r>
              <a:rPr lang="en-US" b="1" i="1" dirty="0"/>
              <a:t>asterisk (*)</a:t>
            </a:r>
            <a:r>
              <a:rPr lang="en-US" b="1" dirty="0"/>
              <a:t>:</a:t>
            </a:r>
            <a:r>
              <a:rPr lang="en-US" dirty="0"/>
              <a:t> It also known as Indirection Operator. It is used to access the value of an address.</a:t>
            </a:r>
          </a:p>
          <a:p>
            <a:pPr marL="0" indent="0">
              <a:buNone/>
            </a:pPr>
            <a:r>
              <a:rPr lang="en-US" dirty="0"/>
              <a:t>	Syntax : type* identifier;</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55579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7691-32AD-4EDA-A490-0AF036076724}"/>
              </a:ext>
            </a:extLst>
          </p:cNvPr>
          <p:cNvSpPr>
            <a:spLocks noGrp="1"/>
          </p:cNvSpPr>
          <p:nvPr>
            <p:ph type="title"/>
          </p:nvPr>
        </p:nvSpPr>
        <p:spPr/>
        <p:txBody>
          <a:bodyPr/>
          <a:lstStyle/>
          <a:p>
            <a:r>
              <a:rPr lang="en-US" dirty="0"/>
              <a:t>C# Variables</a:t>
            </a:r>
          </a:p>
        </p:txBody>
      </p:sp>
      <p:sp>
        <p:nvSpPr>
          <p:cNvPr id="3" name="Content Placeholder 2">
            <a:extLst>
              <a:ext uri="{FF2B5EF4-FFF2-40B4-BE49-F238E27FC236}">
                <a16:creationId xmlns:a16="http://schemas.microsoft.com/office/drawing/2014/main" id="{660E82DA-6E78-4EF8-8E21-1C1903238E8C}"/>
              </a:ext>
            </a:extLst>
          </p:cNvPr>
          <p:cNvSpPr>
            <a:spLocks noGrp="1"/>
          </p:cNvSpPr>
          <p:nvPr>
            <p:ph idx="1"/>
          </p:nvPr>
        </p:nvSpPr>
        <p:spPr>
          <a:xfrm>
            <a:off x="1154954" y="2603500"/>
            <a:ext cx="8825659" cy="3416300"/>
          </a:xfrm>
        </p:spPr>
        <p:txBody>
          <a:bodyPr>
            <a:normAutofit fontScale="77500" lnSpcReduction="20000"/>
          </a:bodyPr>
          <a:lstStyle/>
          <a:p>
            <a:r>
              <a:rPr lang="en-US" dirty="0"/>
              <a:t>In C#, variables are used to store and manipulate data during the execution of a program. </a:t>
            </a:r>
          </a:p>
          <a:p>
            <a:pPr marL="0" indent="0">
              <a:buNone/>
            </a:pPr>
            <a:r>
              <a:rPr lang="en-US" dirty="0"/>
              <a:t>Syntax:</a:t>
            </a:r>
          </a:p>
          <a:p>
            <a:pPr marL="0" indent="0">
              <a:buNone/>
            </a:pPr>
            <a:r>
              <a:rPr lang="en-US" dirty="0"/>
              <a:t>type </a:t>
            </a:r>
            <a:r>
              <a:rPr lang="en-US" dirty="0" err="1"/>
              <a:t>variable_name</a:t>
            </a:r>
            <a:r>
              <a:rPr lang="en-US" dirty="0"/>
              <a:t> = value; or type </a:t>
            </a:r>
            <a:r>
              <a:rPr lang="en-US" dirty="0" err="1"/>
              <a:t>variable_names</a:t>
            </a:r>
            <a:r>
              <a:rPr lang="en-US" dirty="0"/>
              <a:t>;</a:t>
            </a:r>
          </a:p>
          <a:p>
            <a:pPr marL="0" indent="0">
              <a:buNone/>
            </a:pPr>
            <a:r>
              <a:rPr lang="en-US" dirty="0"/>
              <a:t>Ex : char var = 'h'; // Declaring and Initializing character variable int a, b, c; // Declaring variables a, b and c of int type</a:t>
            </a:r>
          </a:p>
          <a:p>
            <a:pPr marL="0" indent="0">
              <a:buNone/>
            </a:pPr>
            <a:endParaRPr lang="en-US" dirty="0"/>
          </a:p>
          <a:p>
            <a:pPr marL="0" indent="0">
              <a:buNone/>
            </a:pPr>
            <a:r>
              <a:rPr lang="en-US" b="1" dirty="0"/>
              <a:t>Characteristics of Variables:</a:t>
            </a:r>
          </a:p>
          <a:p>
            <a:pPr fontAlgn="base"/>
            <a:r>
              <a:rPr lang="en-US" b="1" dirty="0"/>
              <a:t>name :</a:t>
            </a:r>
            <a:r>
              <a:rPr lang="en-US" dirty="0"/>
              <a:t> It must be a valid identifier. In above example, var is a valid identifier.</a:t>
            </a:r>
          </a:p>
          <a:p>
            <a:pPr fontAlgn="base"/>
            <a:r>
              <a:rPr lang="en-US" b="1" dirty="0"/>
              <a:t>type :</a:t>
            </a:r>
            <a:r>
              <a:rPr lang="en-US" dirty="0"/>
              <a:t> It defines the types of information which is to be stored into the variable. In above example char is a type.</a:t>
            </a:r>
          </a:p>
          <a:p>
            <a:pPr fontAlgn="base"/>
            <a:r>
              <a:rPr lang="en-US" b="1" dirty="0"/>
              <a:t>value :</a:t>
            </a:r>
            <a:r>
              <a:rPr lang="en-US" dirty="0"/>
              <a:t> It is the actual data which is to be stored in the variable. In above example ‘h’ is the value.</a:t>
            </a:r>
          </a:p>
          <a:p>
            <a:pPr marL="0" indent="0">
              <a:buNone/>
            </a:pPr>
            <a:endParaRPr lang="en-US" b="1"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879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5332-5532-4FB7-B57A-286698F143D8}"/>
              </a:ext>
            </a:extLst>
          </p:cNvPr>
          <p:cNvSpPr>
            <a:spLocks noGrp="1"/>
          </p:cNvSpPr>
          <p:nvPr>
            <p:ph type="title"/>
          </p:nvPr>
        </p:nvSpPr>
        <p:spPr/>
        <p:txBody>
          <a:bodyPr/>
          <a:lstStyle/>
          <a:p>
            <a:r>
              <a:rPr lang="en-US" dirty="0"/>
              <a:t>Rules for Naming Variables</a:t>
            </a:r>
          </a:p>
        </p:txBody>
      </p:sp>
      <p:sp>
        <p:nvSpPr>
          <p:cNvPr id="3" name="Content Placeholder 2">
            <a:extLst>
              <a:ext uri="{FF2B5EF4-FFF2-40B4-BE49-F238E27FC236}">
                <a16:creationId xmlns:a16="http://schemas.microsoft.com/office/drawing/2014/main" id="{B556E497-D311-4DA4-81D9-9722CA2FCA4F}"/>
              </a:ext>
            </a:extLst>
          </p:cNvPr>
          <p:cNvSpPr>
            <a:spLocks noGrp="1"/>
          </p:cNvSpPr>
          <p:nvPr>
            <p:ph idx="1"/>
          </p:nvPr>
        </p:nvSpPr>
        <p:spPr/>
        <p:txBody>
          <a:bodyPr>
            <a:normAutofit fontScale="92500" lnSpcReduction="10000"/>
          </a:bodyPr>
          <a:lstStyle/>
          <a:p>
            <a:pPr fontAlgn="base"/>
            <a:r>
              <a:rPr lang="en-US" dirty="0"/>
              <a:t>Variable names can contain the letters ‘a-z’ or ’A-Z’ or digits 0-9 as well as the character ‘_’.</a:t>
            </a:r>
          </a:p>
          <a:p>
            <a:pPr fontAlgn="base"/>
            <a:r>
              <a:rPr lang="en-US" dirty="0"/>
              <a:t>The name of the variables cannot be started with a digit.</a:t>
            </a:r>
          </a:p>
          <a:p>
            <a:pPr fontAlgn="base"/>
            <a:r>
              <a:rPr lang="en-US" dirty="0"/>
              <a:t>The name of the variable cannot be any C# keyword say int, float, null, String, etc.</a:t>
            </a:r>
          </a:p>
          <a:p>
            <a:pPr marL="0" indent="0">
              <a:buNone/>
            </a:pPr>
            <a:r>
              <a:rPr lang="en-US" b="1" dirty="0"/>
              <a:t>Defining or Declaring a Variable</a:t>
            </a:r>
          </a:p>
          <a:p>
            <a:pPr fontAlgn="base"/>
            <a:r>
              <a:rPr lang="en-US" dirty="0"/>
              <a:t>There are some rules that must be followed while declaring variables :</a:t>
            </a:r>
          </a:p>
          <a:p>
            <a:pPr fontAlgn="base"/>
            <a:r>
              <a:rPr lang="en-US" dirty="0"/>
              <a:t>specify its type (such as int)</a:t>
            </a:r>
          </a:p>
          <a:p>
            <a:pPr fontAlgn="base"/>
            <a:r>
              <a:rPr lang="en-US" dirty="0"/>
              <a:t>specify its name (such as age)</a:t>
            </a:r>
          </a:p>
          <a:p>
            <a:pPr fontAlgn="base"/>
            <a:r>
              <a:rPr lang="en-US" dirty="0"/>
              <a:t>Can provide initial value(such as 17)</a:t>
            </a:r>
          </a:p>
          <a:p>
            <a:pPr marL="0" indent="0">
              <a:buNone/>
            </a:pPr>
            <a:endParaRPr lang="en-US" dirty="0"/>
          </a:p>
        </p:txBody>
      </p:sp>
    </p:spTree>
    <p:extLst>
      <p:ext uri="{BB962C8B-B14F-4D97-AF65-F5344CB8AC3E}">
        <p14:creationId xmlns:p14="http://schemas.microsoft.com/office/powerpoint/2010/main" val="259720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826A-E659-4AF1-894E-7DF36B701EAC}"/>
              </a:ext>
            </a:extLst>
          </p:cNvPr>
          <p:cNvSpPr>
            <a:spLocks noGrp="1"/>
          </p:cNvSpPr>
          <p:nvPr>
            <p:ph type="title"/>
          </p:nvPr>
        </p:nvSpPr>
        <p:spPr/>
        <p:txBody>
          <a:bodyPr/>
          <a:lstStyle/>
          <a:p>
            <a:r>
              <a:rPr lang="en-US" dirty="0"/>
              <a:t>Initializing Variables</a:t>
            </a:r>
          </a:p>
        </p:txBody>
      </p:sp>
      <p:sp>
        <p:nvSpPr>
          <p:cNvPr id="3" name="Content Placeholder 2">
            <a:extLst>
              <a:ext uri="{FF2B5EF4-FFF2-40B4-BE49-F238E27FC236}">
                <a16:creationId xmlns:a16="http://schemas.microsoft.com/office/drawing/2014/main" id="{E46D10FF-8CC6-454F-81A6-06E0D22656FB}"/>
              </a:ext>
            </a:extLst>
          </p:cNvPr>
          <p:cNvSpPr>
            <a:spLocks noGrp="1"/>
          </p:cNvSpPr>
          <p:nvPr>
            <p:ph idx="1"/>
          </p:nvPr>
        </p:nvSpPr>
        <p:spPr/>
        <p:txBody>
          <a:bodyPr/>
          <a:lstStyle/>
          <a:p>
            <a:r>
              <a:rPr lang="en-US" dirty="0"/>
              <a:t>The term </a:t>
            </a:r>
            <a:r>
              <a:rPr lang="en-US" u="sng" dirty="0">
                <a:hlinkClick r:id="rId3"/>
              </a:rPr>
              <a:t>initializing</a:t>
            </a:r>
            <a:r>
              <a:rPr lang="en-US" dirty="0"/>
              <a:t> means to assign some value to the variable.</a:t>
            </a:r>
          </a:p>
          <a:p>
            <a:endParaRPr lang="en-US" dirty="0"/>
          </a:p>
          <a:p>
            <a:pPr marL="0" indent="0" fontAlgn="base">
              <a:buNone/>
            </a:pPr>
            <a:r>
              <a:rPr lang="en-US" b="1" dirty="0"/>
              <a:t>Two Ways for Initialization:</a:t>
            </a:r>
          </a:p>
          <a:p>
            <a:pPr fontAlgn="base"/>
            <a:r>
              <a:rPr lang="en-US" dirty="0"/>
              <a:t>Compile time initialization </a:t>
            </a:r>
            <a:r>
              <a:rPr lang="en-US" dirty="0">
                <a:sym typeface="Wingdings" panose="05000000000000000000" pitchFamily="2" charset="2"/>
              </a:rPr>
              <a:t></a:t>
            </a:r>
            <a:r>
              <a:rPr lang="en-US" dirty="0"/>
              <a:t> Provide the value to the variable during the compilation of the program</a:t>
            </a:r>
          </a:p>
          <a:p>
            <a:pPr fontAlgn="base"/>
            <a:r>
              <a:rPr lang="en-US" dirty="0"/>
              <a:t>Run time initialization </a:t>
            </a:r>
            <a:r>
              <a:rPr lang="en-US" dirty="0">
                <a:sym typeface="Wingdings" panose="05000000000000000000" pitchFamily="2" charset="2"/>
              </a:rPr>
              <a:t> T</a:t>
            </a:r>
            <a:r>
              <a:rPr lang="en-US" dirty="0"/>
              <a:t>he user has to enter the value and that value is copied to the required variable.</a:t>
            </a:r>
          </a:p>
          <a:p>
            <a:endParaRPr lang="en-US" dirty="0"/>
          </a:p>
        </p:txBody>
      </p:sp>
    </p:spTree>
    <p:extLst>
      <p:ext uri="{BB962C8B-B14F-4D97-AF65-F5344CB8AC3E}">
        <p14:creationId xmlns:p14="http://schemas.microsoft.com/office/powerpoint/2010/main" val="301258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F6E5-9452-4F93-BEAD-62FE07FFCD93}"/>
              </a:ext>
            </a:extLst>
          </p:cNvPr>
          <p:cNvSpPr>
            <a:spLocks noGrp="1"/>
          </p:cNvSpPr>
          <p:nvPr>
            <p:ph type="title"/>
          </p:nvPr>
        </p:nvSpPr>
        <p:spPr/>
        <p:txBody>
          <a:bodyPr/>
          <a:lstStyle/>
          <a:p>
            <a:r>
              <a:rPr lang="en-US" dirty="0"/>
              <a:t>Types of Variables</a:t>
            </a:r>
          </a:p>
        </p:txBody>
      </p:sp>
      <p:sp>
        <p:nvSpPr>
          <p:cNvPr id="3" name="Content Placeholder 2">
            <a:extLst>
              <a:ext uri="{FF2B5EF4-FFF2-40B4-BE49-F238E27FC236}">
                <a16:creationId xmlns:a16="http://schemas.microsoft.com/office/drawing/2014/main" id="{BFAF08E3-5B17-4156-A939-8E427B5DFF00}"/>
              </a:ext>
            </a:extLst>
          </p:cNvPr>
          <p:cNvSpPr>
            <a:spLocks noGrp="1"/>
          </p:cNvSpPr>
          <p:nvPr>
            <p:ph idx="1"/>
          </p:nvPr>
        </p:nvSpPr>
        <p:spPr/>
        <p:txBody>
          <a:bodyPr/>
          <a:lstStyle/>
          <a:p>
            <a:pPr fontAlgn="base"/>
            <a:r>
              <a:rPr lang="en-US" dirty="0"/>
              <a:t>Local variables</a:t>
            </a:r>
          </a:p>
          <a:p>
            <a:pPr fontAlgn="base"/>
            <a:r>
              <a:rPr lang="en-US" dirty="0"/>
              <a:t>Instance variables or Non – Static Variables</a:t>
            </a:r>
          </a:p>
          <a:p>
            <a:pPr fontAlgn="base"/>
            <a:r>
              <a:rPr lang="en-US" dirty="0"/>
              <a:t>Static Variables or Class Variables</a:t>
            </a:r>
          </a:p>
          <a:p>
            <a:pPr fontAlgn="base"/>
            <a:r>
              <a:rPr lang="en-US" dirty="0"/>
              <a:t>Constant Variables</a:t>
            </a:r>
          </a:p>
          <a:p>
            <a:pPr fontAlgn="base"/>
            <a:r>
              <a:rPr lang="en-US" dirty="0" err="1"/>
              <a:t>Readonly</a:t>
            </a:r>
            <a:r>
              <a:rPr lang="en-US" dirty="0"/>
              <a:t> Variables</a:t>
            </a:r>
          </a:p>
          <a:p>
            <a:endParaRPr lang="en-US" dirty="0"/>
          </a:p>
        </p:txBody>
      </p:sp>
    </p:spTree>
    <p:extLst>
      <p:ext uri="{BB962C8B-B14F-4D97-AF65-F5344CB8AC3E}">
        <p14:creationId xmlns:p14="http://schemas.microsoft.com/office/powerpoint/2010/main" val="328780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B432-AA7B-42C4-8DE2-D2C252B41E65}"/>
              </a:ext>
            </a:extLst>
          </p:cNvPr>
          <p:cNvSpPr>
            <a:spLocks noGrp="1"/>
          </p:cNvSpPr>
          <p:nvPr>
            <p:ph type="title"/>
          </p:nvPr>
        </p:nvSpPr>
        <p:spPr/>
        <p:txBody>
          <a:bodyPr/>
          <a:lstStyle/>
          <a:p>
            <a:r>
              <a:rPr lang="en-US" b="1" dirty="0"/>
              <a:t>Implicitly Typed Local Variables – var</a:t>
            </a:r>
            <a:br>
              <a:rPr lang="en-US" b="1" dirty="0"/>
            </a:br>
            <a:endParaRPr lang="en-US" dirty="0"/>
          </a:p>
        </p:txBody>
      </p:sp>
      <p:sp>
        <p:nvSpPr>
          <p:cNvPr id="3" name="Content Placeholder 2">
            <a:extLst>
              <a:ext uri="{FF2B5EF4-FFF2-40B4-BE49-F238E27FC236}">
                <a16:creationId xmlns:a16="http://schemas.microsoft.com/office/drawing/2014/main" id="{87215148-97BA-49BA-91A0-CAC1422444F7}"/>
              </a:ext>
            </a:extLst>
          </p:cNvPr>
          <p:cNvSpPr>
            <a:spLocks noGrp="1"/>
          </p:cNvSpPr>
          <p:nvPr>
            <p:ph idx="1"/>
          </p:nvPr>
        </p:nvSpPr>
        <p:spPr/>
        <p:txBody>
          <a:bodyPr/>
          <a:lstStyle/>
          <a:p>
            <a:r>
              <a:rPr lang="en-US" dirty="0"/>
              <a:t>Implicitly typed variables are those variables which are declared without specifying the </a:t>
            </a:r>
            <a:r>
              <a:rPr lang="en-US" i="1" u="sng" dirty="0">
                <a:hlinkClick r:id="rId3"/>
              </a:rPr>
              <a:t>.NET type</a:t>
            </a:r>
            <a:r>
              <a:rPr lang="en-US" dirty="0"/>
              <a:t> explicitly</a:t>
            </a:r>
          </a:p>
          <a:p>
            <a:r>
              <a:rPr lang="en-US" dirty="0"/>
              <a:t>The implicitly typed variable is not designed to replace the normal variable declaration, it is designed to handle some special-case situation like LINQ(Language-Integrated Query).</a:t>
            </a:r>
          </a:p>
          <a:p>
            <a:r>
              <a:rPr lang="en-US" b="1" i="1" dirty="0">
                <a:solidFill>
                  <a:schemeClr val="tx1"/>
                </a:solidFill>
              </a:rPr>
              <a:t>Why it is termed Local?</a:t>
            </a:r>
            <a:endParaRPr lang="en-US" dirty="0">
              <a:solidFill>
                <a:schemeClr val="tx1"/>
              </a:solidFill>
            </a:endParaRPr>
          </a:p>
          <a:p>
            <a:r>
              <a:rPr lang="en-US" dirty="0"/>
              <a:t>It is not allowed to use </a:t>
            </a:r>
            <a:r>
              <a:rPr lang="en-US" i="1" dirty="0"/>
              <a:t>var </a:t>
            </a:r>
            <a:r>
              <a:rPr lang="en-US" dirty="0"/>
              <a:t>as a parameter value or return type in the method or defining it at class level etc. because the </a:t>
            </a:r>
            <a:r>
              <a:rPr lang="en-US" b="1" i="1" dirty="0"/>
              <a:t>scope of the implicitly typed variable is local</a:t>
            </a:r>
            <a:r>
              <a:rPr lang="en-US" dirty="0"/>
              <a:t>.</a:t>
            </a:r>
          </a:p>
          <a:p>
            <a:endParaRPr lang="en-US" dirty="0"/>
          </a:p>
        </p:txBody>
      </p:sp>
    </p:spTree>
    <p:extLst>
      <p:ext uri="{BB962C8B-B14F-4D97-AF65-F5344CB8AC3E}">
        <p14:creationId xmlns:p14="http://schemas.microsoft.com/office/powerpoint/2010/main" val="368229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6492-9956-42CB-B3F4-7FEDD19EA783}"/>
              </a:ext>
            </a:extLst>
          </p:cNvPr>
          <p:cNvSpPr>
            <a:spLocks noGrp="1"/>
          </p:cNvSpPr>
          <p:nvPr>
            <p:ph type="title"/>
          </p:nvPr>
        </p:nvSpPr>
        <p:spPr/>
        <p:txBody>
          <a:bodyPr/>
          <a:lstStyle/>
          <a:p>
            <a:r>
              <a:rPr lang="en-US" dirty="0"/>
              <a:t>Important Points of Implicit Type variable</a:t>
            </a:r>
          </a:p>
        </p:txBody>
      </p:sp>
      <p:sp>
        <p:nvSpPr>
          <p:cNvPr id="3" name="Content Placeholder 2">
            <a:extLst>
              <a:ext uri="{FF2B5EF4-FFF2-40B4-BE49-F238E27FC236}">
                <a16:creationId xmlns:a16="http://schemas.microsoft.com/office/drawing/2014/main" id="{12BB8483-4EC4-4B59-AB18-6B9679ACA157}"/>
              </a:ext>
            </a:extLst>
          </p:cNvPr>
          <p:cNvSpPr>
            <a:spLocks noGrp="1"/>
          </p:cNvSpPr>
          <p:nvPr>
            <p:ph idx="1"/>
          </p:nvPr>
        </p:nvSpPr>
        <p:spPr/>
        <p:txBody>
          <a:bodyPr/>
          <a:lstStyle/>
          <a:p>
            <a:r>
              <a:rPr lang="en-US" dirty="0"/>
              <a:t>Implicitly typed variables are generally declared using </a:t>
            </a:r>
            <a:r>
              <a:rPr lang="en-US" b="1" dirty="0"/>
              <a:t>var</a:t>
            </a:r>
            <a:r>
              <a:rPr lang="en-US" dirty="0"/>
              <a:t> keyword </a:t>
            </a:r>
          </a:p>
          <a:p>
            <a:r>
              <a:rPr lang="en-US" dirty="0"/>
              <a:t>In implicitly typed variables, you are not allowed to declare multiple </a:t>
            </a:r>
            <a:r>
              <a:rPr lang="en-US" i="1" dirty="0"/>
              <a:t>var </a:t>
            </a:r>
            <a:r>
              <a:rPr lang="en-US" dirty="0"/>
              <a:t>in a single statement</a:t>
            </a:r>
          </a:p>
          <a:p>
            <a:r>
              <a:rPr lang="en-US" dirty="0"/>
              <a:t>It is not allowed to use </a:t>
            </a:r>
            <a:r>
              <a:rPr lang="en-US" i="1" dirty="0"/>
              <a:t>var </a:t>
            </a:r>
            <a:r>
              <a:rPr lang="en-US" dirty="0"/>
              <a:t>as a field type in class level.</a:t>
            </a:r>
          </a:p>
          <a:p>
            <a:r>
              <a:rPr lang="en-US" dirty="0"/>
              <a:t>It is allowed to use the expression in </a:t>
            </a:r>
            <a:r>
              <a:rPr lang="en-US" i="1" dirty="0"/>
              <a:t>var </a:t>
            </a:r>
            <a:r>
              <a:rPr lang="en-US" dirty="0"/>
              <a:t>like : var b-=45</a:t>
            </a:r>
          </a:p>
          <a:p>
            <a:r>
              <a:rPr lang="en-US" dirty="0"/>
              <a:t>It is not allowed to declare implicitly typed variable without any initialization like: var </a:t>
            </a:r>
            <a:r>
              <a:rPr lang="en-US" dirty="0" err="1"/>
              <a:t>ivalue</a:t>
            </a:r>
            <a:r>
              <a:rPr lang="en-US" dirty="0"/>
              <a:t>; // invalid</a:t>
            </a:r>
          </a:p>
          <a:p>
            <a:r>
              <a:rPr lang="en-US" dirty="0"/>
              <a:t>It is not allowed to use a null value in implicitly typed variable like: var value = null; // invalid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421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82D4-8757-4F4C-98D1-1411E00F6ACA}"/>
              </a:ext>
            </a:extLst>
          </p:cNvPr>
          <p:cNvSpPr>
            <a:spLocks noGrp="1"/>
          </p:cNvSpPr>
          <p:nvPr>
            <p:ph type="title"/>
          </p:nvPr>
        </p:nvSpPr>
        <p:spPr/>
        <p:txBody>
          <a:bodyPr/>
          <a:lstStyle/>
          <a:p>
            <a:r>
              <a:rPr lang="en-US" dirty="0"/>
              <a:t>Dynamic Type in C#</a:t>
            </a:r>
          </a:p>
        </p:txBody>
      </p:sp>
      <p:sp>
        <p:nvSpPr>
          <p:cNvPr id="3" name="Content Placeholder 2">
            <a:extLst>
              <a:ext uri="{FF2B5EF4-FFF2-40B4-BE49-F238E27FC236}">
                <a16:creationId xmlns:a16="http://schemas.microsoft.com/office/drawing/2014/main" id="{19D071F5-B88F-4070-9AD8-866F932E12F1}"/>
              </a:ext>
            </a:extLst>
          </p:cNvPr>
          <p:cNvSpPr>
            <a:spLocks noGrp="1"/>
          </p:cNvSpPr>
          <p:nvPr>
            <p:ph idx="1"/>
          </p:nvPr>
        </p:nvSpPr>
        <p:spPr/>
        <p:txBody>
          <a:bodyPr/>
          <a:lstStyle/>
          <a:p>
            <a:r>
              <a:rPr lang="en-US" dirty="0"/>
              <a:t>In C# 4.0, a new type is introduced that is known as a dynamic type. </a:t>
            </a:r>
          </a:p>
          <a:p>
            <a:r>
              <a:rPr lang="en-US" dirty="0"/>
              <a:t>It is used to avoid the compile-time type checking.</a:t>
            </a:r>
          </a:p>
          <a:p>
            <a:r>
              <a:rPr lang="en-US" dirty="0"/>
              <a:t>The compiler does not check the type of the dynamic type variable at compile time, instead of this, the compiler gets the type at the run time.</a:t>
            </a:r>
          </a:p>
          <a:p>
            <a:r>
              <a:rPr lang="en-US" dirty="0"/>
              <a:t>The dynamic type variable is created using dynamic keyword.</a:t>
            </a:r>
          </a:p>
          <a:p>
            <a:endParaRPr lang="en-US" dirty="0"/>
          </a:p>
        </p:txBody>
      </p:sp>
    </p:spTree>
    <p:extLst>
      <p:ext uri="{BB962C8B-B14F-4D97-AF65-F5344CB8AC3E}">
        <p14:creationId xmlns:p14="http://schemas.microsoft.com/office/powerpoint/2010/main" val="112355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9BA8-15D3-45A8-B74F-F745AABDB52A}"/>
              </a:ext>
            </a:extLst>
          </p:cNvPr>
          <p:cNvSpPr>
            <a:spLocks noGrp="1"/>
          </p:cNvSpPr>
          <p:nvPr>
            <p:ph type="title"/>
          </p:nvPr>
        </p:nvSpPr>
        <p:spPr/>
        <p:txBody>
          <a:bodyPr/>
          <a:lstStyle/>
          <a:p>
            <a:r>
              <a:rPr lang="en-US" dirty="0"/>
              <a:t>Important Points about Dynamic</a:t>
            </a:r>
          </a:p>
        </p:txBody>
      </p:sp>
      <p:sp>
        <p:nvSpPr>
          <p:cNvPr id="3" name="Content Placeholder 2">
            <a:extLst>
              <a:ext uri="{FF2B5EF4-FFF2-40B4-BE49-F238E27FC236}">
                <a16:creationId xmlns:a16="http://schemas.microsoft.com/office/drawing/2014/main" id="{89264FED-80B9-47B1-9A14-B09DF4FD79CA}"/>
              </a:ext>
            </a:extLst>
          </p:cNvPr>
          <p:cNvSpPr>
            <a:spLocks noGrp="1"/>
          </p:cNvSpPr>
          <p:nvPr>
            <p:ph idx="1"/>
          </p:nvPr>
        </p:nvSpPr>
        <p:spPr/>
        <p:txBody>
          <a:bodyPr/>
          <a:lstStyle/>
          <a:p>
            <a:r>
              <a:rPr lang="en-US" dirty="0">
                <a:solidFill>
                  <a:schemeClr val="tx1"/>
                </a:solidFill>
              </a:rPr>
              <a:t>In most of the cases, the dynamic type behaves like object types.</a:t>
            </a:r>
          </a:p>
          <a:p>
            <a:r>
              <a:rPr lang="en-US" dirty="0">
                <a:solidFill>
                  <a:schemeClr val="tx1"/>
                </a:solidFill>
              </a:rPr>
              <a:t>You can get the actual type of the dynamic variable at runtime by using </a:t>
            </a:r>
            <a:r>
              <a:rPr lang="en-US" i="1" dirty="0" err="1">
                <a:solidFill>
                  <a:schemeClr val="tx1"/>
                </a:solidFill>
              </a:rPr>
              <a:t>GetType</a:t>
            </a:r>
            <a:r>
              <a:rPr lang="en-US" i="1" dirty="0">
                <a:solidFill>
                  <a:schemeClr val="tx1"/>
                </a:solidFill>
              </a:rPr>
              <a:t>()</a:t>
            </a:r>
            <a:r>
              <a:rPr lang="en-US" dirty="0">
                <a:solidFill>
                  <a:schemeClr val="tx1"/>
                </a:solidFill>
              </a:rPr>
              <a:t> method. </a:t>
            </a:r>
          </a:p>
          <a:p>
            <a:r>
              <a:rPr lang="en-US" dirty="0"/>
              <a:t>The dynamic type changes its type at the run time based on the value present on the right-hand side.</a:t>
            </a:r>
          </a:p>
          <a:p>
            <a:r>
              <a:rPr lang="en-US" dirty="0"/>
              <a:t>When you assign a class object to the dynamic type, then the compiler does not check for the right method and property name of the dynamic type which holds the custom class object.</a:t>
            </a:r>
          </a:p>
          <a:p>
            <a:r>
              <a:rPr lang="en-US" dirty="0"/>
              <a:t>You can also pass a dynamic type parameter in the method so that the method can accept any type of parameter at run time.</a:t>
            </a:r>
            <a:endParaRPr lang="en-US" dirty="0">
              <a:solidFill>
                <a:schemeClr val="tx1"/>
              </a:solidFill>
            </a:endParaRPr>
          </a:p>
          <a:p>
            <a:endParaRPr lang="en-US" dirty="0"/>
          </a:p>
        </p:txBody>
      </p:sp>
    </p:spTree>
    <p:extLst>
      <p:ext uri="{BB962C8B-B14F-4D97-AF65-F5344CB8AC3E}">
        <p14:creationId xmlns:p14="http://schemas.microsoft.com/office/powerpoint/2010/main" val="211168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EDAF-B1EC-4C24-84D4-BA7B5A765A97}"/>
              </a:ext>
            </a:extLst>
          </p:cNvPr>
          <p:cNvSpPr>
            <a:spLocks noGrp="1"/>
          </p:cNvSpPr>
          <p:nvPr>
            <p:ph type="title"/>
          </p:nvPr>
        </p:nvSpPr>
        <p:spPr/>
        <p:txBody>
          <a:bodyPr/>
          <a:lstStyle/>
          <a:p>
            <a:r>
              <a:rPr lang="en-US" dirty="0"/>
              <a:t>Introduction to C#</a:t>
            </a:r>
          </a:p>
        </p:txBody>
      </p:sp>
      <p:sp>
        <p:nvSpPr>
          <p:cNvPr id="3" name="Content Placeholder 2">
            <a:extLst>
              <a:ext uri="{FF2B5EF4-FFF2-40B4-BE49-F238E27FC236}">
                <a16:creationId xmlns:a16="http://schemas.microsoft.com/office/drawing/2014/main" id="{00C2F712-1B10-4C60-897B-99046A8D03B1}"/>
              </a:ext>
            </a:extLst>
          </p:cNvPr>
          <p:cNvSpPr>
            <a:spLocks noGrp="1"/>
          </p:cNvSpPr>
          <p:nvPr>
            <p:ph idx="1"/>
          </p:nvPr>
        </p:nvSpPr>
        <p:spPr/>
        <p:txBody>
          <a:bodyPr/>
          <a:lstStyle/>
          <a:p>
            <a:r>
              <a:rPr lang="en-US" u="sng" dirty="0">
                <a:hlinkClick r:id="rId2"/>
              </a:rPr>
              <a:t>C# </a:t>
            </a:r>
            <a:r>
              <a:rPr lang="en-US" dirty="0"/>
              <a:t>is a general-purpose, modern and object-oriented programming language pronounced as </a:t>
            </a:r>
            <a:r>
              <a:rPr lang="en-US" b="1" dirty="0"/>
              <a:t>“C sharp”</a:t>
            </a:r>
          </a:p>
          <a:p>
            <a:r>
              <a:rPr lang="en-US" dirty="0"/>
              <a:t>Developed by Microsoft led by Anders Hejlsberg and his team within the </a:t>
            </a:r>
            <a:r>
              <a:rPr lang="en-US" dirty="0" err="1"/>
              <a:t>.Net</a:t>
            </a:r>
            <a:r>
              <a:rPr lang="en-US" dirty="0"/>
              <a:t> initiative and was approved by the European Computer Manufacturers Association (ECMA) and International Standards Organization (ISO). </a:t>
            </a:r>
          </a:p>
          <a:p>
            <a:r>
              <a:rPr lang="en-US" dirty="0"/>
              <a:t>It is designed to be simple, versatile, and object-oriented, making it suitable for a wide range of software development tasks.</a:t>
            </a:r>
          </a:p>
          <a:p>
            <a:r>
              <a:rPr lang="en-US" dirty="0"/>
              <a:t>C# is fully object-oriented, providing features like classes, objects, inheritance, and polymorphism.</a:t>
            </a:r>
          </a:p>
          <a:p>
            <a:endParaRPr lang="en-US" dirty="0"/>
          </a:p>
        </p:txBody>
      </p:sp>
    </p:spTree>
    <p:extLst>
      <p:ext uri="{BB962C8B-B14F-4D97-AF65-F5344CB8AC3E}">
        <p14:creationId xmlns:p14="http://schemas.microsoft.com/office/powerpoint/2010/main" val="2211796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4C32-15D2-464E-BE58-A7C7211869D1}"/>
              </a:ext>
            </a:extLst>
          </p:cNvPr>
          <p:cNvSpPr>
            <a:spLocks noGrp="1"/>
          </p:cNvSpPr>
          <p:nvPr>
            <p:ph type="title"/>
          </p:nvPr>
        </p:nvSpPr>
        <p:spPr/>
        <p:txBody>
          <a:bodyPr/>
          <a:lstStyle/>
          <a:p>
            <a:r>
              <a:rPr lang="en-US" dirty="0"/>
              <a:t>Difference between Var and dynamic	</a:t>
            </a:r>
          </a:p>
        </p:txBody>
      </p:sp>
      <p:graphicFrame>
        <p:nvGraphicFramePr>
          <p:cNvPr id="4" name="Content Placeholder 3">
            <a:extLst>
              <a:ext uri="{FF2B5EF4-FFF2-40B4-BE49-F238E27FC236}">
                <a16:creationId xmlns:a16="http://schemas.microsoft.com/office/drawing/2014/main" id="{8073FC5D-BC49-49E4-9E77-07595EA98DC9}"/>
              </a:ext>
            </a:extLst>
          </p:cNvPr>
          <p:cNvGraphicFramePr>
            <a:graphicFrameLocks noGrp="1"/>
          </p:cNvGraphicFramePr>
          <p:nvPr>
            <p:ph idx="1"/>
            <p:extLst>
              <p:ext uri="{D42A27DB-BD31-4B8C-83A1-F6EECF244321}">
                <p14:modId xmlns:p14="http://schemas.microsoft.com/office/powerpoint/2010/main" val="2937493524"/>
              </p:ext>
            </p:extLst>
          </p:nvPr>
        </p:nvGraphicFramePr>
        <p:xfrm>
          <a:off x="1511834" y="2258147"/>
          <a:ext cx="8824914" cy="411480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222313642"/>
                    </a:ext>
                  </a:extLst>
                </a:gridCol>
                <a:gridCol w="4412457">
                  <a:extLst>
                    <a:ext uri="{9D8B030D-6E8A-4147-A177-3AD203B41FA5}">
                      <a16:colId xmlns:a16="http://schemas.microsoft.com/office/drawing/2014/main" val="123900305"/>
                    </a:ext>
                  </a:extLst>
                </a:gridCol>
              </a:tblGrid>
              <a:tr h="320324">
                <a:tc>
                  <a:txBody>
                    <a:bodyPr/>
                    <a:lstStyle/>
                    <a:p>
                      <a:pPr algn="ctr"/>
                      <a:r>
                        <a:rPr lang="en-US" dirty="0"/>
                        <a:t>Var</a:t>
                      </a:r>
                    </a:p>
                  </a:txBody>
                  <a:tcPr/>
                </a:tc>
                <a:tc>
                  <a:txBody>
                    <a:bodyPr/>
                    <a:lstStyle/>
                    <a:p>
                      <a:pPr algn="ctr"/>
                      <a:r>
                        <a:rPr lang="en-US" dirty="0"/>
                        <a:t>dynamic</a:t>
                      </a:r>
                    </a:p>
                  </a:txBody>
                  <a:tcPr/>
                </a:tc>
                <a:extLst>
                  <a:ext uri="{0D108BD9-81ED-4DB2-BD59-A6C34878D82A}">
                    <a16:rowId xmlns:a16="http://schemas.microsoft.com/office/drawing/2014/main" val="561619094"/>
                  </a:ext>
                </a:extLst>
              </a:tr>
              <a:tr h="320324">
                <a:tc>
                  <a:txBody>
                    <a:bodyPr/>
                    <a:lstStyle/>
                    <a:p>
                      <a:r>
                        <a:rPr lang="en-US" dirty="0"/>
                        <a:t>It is introduced in C# 3.0</a:t>
                      </a:r>
                    </a:p>
                  </a:txBody>
                  <a:tcPr/>
                </a:tc>
                <a:tc>
                  <a:txBody>
                    <a:bodyPr/>
                    <a:lstStyle/>
                    <a:p>
                      <a:r>
                        <a:rPr lang="en-US" dirty="0"/>
                        <a:t>It is introduced in C# 4.0</a:t>
                      </a:r>
                    </a:p>
                  </a:txBody>
                  <a:tcPr/>
                </a:tc>
                <a:extLst>
                  <a:ext uri="{0D108BD9-81ED-4DB2-BD59-A6C34878D82A}">
                    <a16:rowId xmlns:a16="http://schemas.microsoft.com/office/drawing/2014/main" val="2936181325"/>
                  </a:ext>
                </a:extLst>
              </a:tr>
              <a:tr h="789839">
                <a:tc>
                  <a:txBody>
                    <a:bodyPr/>
                    <a:lstStyle/>
                    <a:p>
                      <a:r>
                        <a:rPr lang="en-US" sz="1800" b="0" i="0" kern="1200" dirty="0">
                          <a:solidFill>
                            <a:schemeClr val="dk1"/>
                          </a:solidFill>
                          <a:effectLst/>
                          <a:latin typeface="+mn-lt"/>
                          <a:ea typeface="+mn-ea"/>
                          <a:cs typeface="+mn-cs"/>
                        </a:rPr>
                        <a:t>The variables are declared using </a:t>
                      </a:r>
                      <a:r>
                        <a:rPr lang="en-US" sz="1800" b="0" i="0" u="sng" kern="1200" dirty="0">
                          <a:solidFill>
                            <a:schemeClr val="dk1"/>
                          </a:solidFill>
                          <a:effectLst/>
                          <a:latin typeface="+mn-lt"/>
                          <a:ea typeface="+mn-ea"/>
                          <a:cs typeface="+mn-cs"/>
                          <a:hlinkClick r:id="rId3"/>
                        </a:rPr>
                        <a:t>var keyword</a:t>
                      </a:r>
                      <a:r>
                        <a:rPr lang="en-US" sz="1800" b="0" i="0" kern="1200" dirty="0">
                          <a:solidFill>
                            <a:schemeClr val="dk1"/>
                          </a:solidFill>
                          <a:effectLst/>
                          <a:latin typeface="+mn-lt"/>
                          <a:ea typeface="+mn-ea"/>
                          <a:cs typeface="+mn-cs"/>
                        </a:rPr>
                        <a:t> are statically typed.</a:t>
                      </a:r>
                      <a:endParaRPr lang="en-US" dirty="0"/>
                    </a:p>
                  </a:txBody>
                  <a:tcPr/>
                </a:tc>
                <a:tc>
                  <a:txBody>
                    <a:bodyPr/>
                    <a:lstStyle/>
                    <a:p>
                      <a:r>
                        <a:rPr lang="en-US" sz="1800" b="0" i="0" kern="1200" dirty="0">
                          <a:solidFill>
                            <a:schemeClr val="dk1"/>
                          </a:solidFill>
                          <a:effectLst/>
                          <a:latin typeface="+mn-lt"/>
                          <a:ea typeface="+mn-ea"/>
                          <a:cs typeface="+mn-cs"/>
                        </a:rPr>
                        <a:t>The variables are declared using dynamic keyword are dynamically typed.</a:t>
                      </a:r>
                      <a:endParaRPr lang="en-US" dirty="0"/>
                    </a:p>
                  </a:txBody>
                  <a:tcPr/>
                </a:tc>
                <a:extLst>
                  <a:ext uri="{0D108BD9-81ED-4DB2-BD59-A6C34878D82A}">
                    <a16:rowId xmlns:a16="http://schemas.microsoft.com/office/drawing/2014/main" val="2452245908"/>
                  </a:ext>
                </a:extLst>
              </a:tr>
              <a:tr h="552887">
                <a:tc>
                  <a:txBody>
                    <a:bodyPr/>
                    <a:lstStyle/>
                    <a:p>
                      <a:r>
                        <a:rPr lang="en-US" sz="1800" b="0" i="0" kern="1200" dirty="0">
                          <a:solidFill>
                            <a:schemeClr val="dk1"/>
                          </a:solidFill>
                          <a:effectLst/>
                          <a:latin typeface="+mn-lt"/>
                          <a:ea typeface="+mn-ea"/>
                          <a:cs typeface="+mn-cs"/>
                        </a:rPr>
                        <a:t>The type of the variable is decided by the compiler at compile time.</a:t>
                      </a:r>
                      <a:endParaRPr lang="en-US" dirty="0"/>
                    </a:p>
                  </a:txBody>
                  <a:tcPr/>
                </a:tc>
                <a:tc>
                  <a:txBody>
                    <a:bodyPr/>
                    <a:lstStyle/>
                    <a:p>
                      <a:r>
                        <a:rPr lang="en-US" sz="1800" b="0" i="0" kern="1200" dirty="0">
                          <a:solidFill>
                            <a:schemeClr val="dk1"/>
                          </a:solidFill>
                          <a:effectLst/>
                          <a:latin typeface="+mn-lt"/>
                          <a:ea typeface="+mn-ea"/>
                          <a:cs typeface="+mn-cs"/>
                        </a:rPr>
                        <a:t>The type of the variable is decided by the compiler at run time.</a:t>
                      </a:r>
                      <a:endParaRPr lang="en-US" dirty="0"/>
                    </a:p>
                  </a:txBody>
                  <a:tcPr/>
                </a:tc>
                <a:extLst>
                  <a:ext uri="{0D108BD9-81ED-4DB2-BD59-A6C34878D82A}">
                    <a16:rowId xmlns:a16="http://schemas.microsoft.com/office/drawing/2014/main" val="3490456827"/>
                  </a:ext>
                </a:extLst>
              </a:tr>
              <a:tr h="552887">
                <a:tc>
                  <a:txBody>
                    <a:bodyPr/>
                    <a:lstStyle/>
                    <a:p>
                      <a:r>
                        <a:rPr lang="en-US" sz="1800" b="0" i="0" kern="1200" dirty="0">
                          <a:solidFill>
                            <a:schemeClr val="dk1"/>
                          </a:solidFill>
                          <a:effectLst/>
                          <a:latin typeface="+mn-lt"/>
                          <a:ea typeface="+mn-ea"/>
                          <a:cs typeface="+mn-cs"/>
                        </a:rPr>
                        <a:t>If the variable does not initialized it throw an error.</a:t>
                      </a:r>
                      <a:endParaRPr lang="en-US" dirty="0"/>
                    </a:p>
                  </a:txBody>
                  <a:tcPr/>
                </a:tc>
                <a:tc>
                  <a:txBody>
                    <a:bodyPr/>
                    <a:lstStyle/>
                    <a:p>
                      <a:r>
                        <a:rPr lang="en-US" sz="1800" b="0" i="0" kern="1200" dirty="0">
                          <a:solidFill>
                            <a:schemeClr val="dk1"/>
                          </a:solidFill>
                          <a:effectLst/>
                          <a:latin typeface="+mn-lt"/>
                          <a:ea typeface="+mn-ea"/>
                          <a:cs typeface="+mn-cs"/>
                        </a:rPr>
                        <a:t>If the variable does not initialized it will not throw an error.</a:t>
                      </a:r>
                      <a:endParaRPr lang="en-US" dirty="0"/>
                    </a:p>
                  </a:txBody>
                  <a:tcPr/>
                </a:tc>
                <a:extLst>
                  <a:ext uri="{0D108BD9-81ED-4DB2-BD59-A6C34878D82A}">
                    <a16:rowId xmlns:a16="http://schemas.microsoft.com/office/drawing/2014/main" val="990585872"/>
                  </a:ext>
                </a:extLst>
              </a:tr>
              <a:tr h="1026791">
                <a:tc>
                  <a:txBody>
                    <a:bodyPr/>
                    <a:lstStyle/>
                    <a:p>
                      <a:r>
                        <a:rPr lang="en-US" sz="1800" b="0" i="0" kern="1200" dirty="0">
                          <a:solidFill>
                            <a:schemeClr val="dk1"/>
                          </a:solidFill>
                          <a:effectLst/>
                          <a:latin typeface="+mn-lt"/>
                          <a:ea typeface="+mn-ea"/>
                          <a:cs typeface="+mn-cs"/>
                        </a:rPr>
                        <a:t>It cannot be used for properties or returning values from the function. It can only used as a local variable in function.</a:t>
                      </a:r>
                      <a:endParaRPr lang="en-US" dirty="0"/>
                    </a:p>
                  </a:txBody>
                  <a:tcPr/>
                </a:tc>
                <a:tc>
                  <a:txBody>
                    <a:bodyPr/>
                    <a:lstStyle/>
                    <a:p>
                      <a:r>
                        <a:rPr lang="en-US" sz="1800" b="0" i="0" kern="1200" dirty="0">
                          <a:solidFill>
                            <a:schemeClr val="dk1"/>
                          </a:solidFill>
                          <a:effectLst/>
                          <a:latin typeface="+mn-lt"/>
                          <a:ea typeface="+mn-ea"/>
                          <a:cs typeface="+mn-cs"/>
                        </a:rPr>
                        <a:t>It can be used for properties or returning values from the function.</a:t>
                      </a:r>
                      <a:endParaRPr lang="en-US" dirty="0"/>
                    </a:p>
                  </a:txBody>
                  <a:tcPr/>
                </a:tc>
                <a:extLst>
                  <a:ext uri="{0D108BD9-81ED-4DB2-BD59-A6C34878D82A}">
                    <a16:rowId xmlns:a16="http://schemas.microsoft.com/office/drawing/2014/main" val="1594462042"/>
                  </a:ext>
                </a:extLst>
              </a:tr>
            </a:tbl>
          </a:graphicData>
        </a:graphic>
      </p:graphicFrame>
    </p:spTree>
    <p:extLst>
      <p:ext uri="{BB962C8B-B14F-4D97-AF65-F5344CB8AC3E}">
        <p14:creationId xmlns:p14="http://schemas.microsoft.com/office/powerpoint/2010/main" val="1359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585D-7C0A-4CAF-BBAD-626C46F669C3}"/>
              </a:ext>
            </a:extLst>
          </p:cNvPr>
          <p:cNvSpPr>
            <a:spLocks noGrp="1"/>
          </p:cNvSpPr>
          <p:nvPr>
            <p:ph type="title"/>
          </p:nvPr>
        </p:nvSpPr>
        <p:spPr/>
        <p:txBody>
          <a:bodyPr/>
          <a:lstStyle/>
          <a:p>
            <a:r>
              <a:rPr lang="en-US" b="1" dirty="0"/>
              <a:t>Scope of Variables in C#</a:t>
            </a:r>
            <a:br>
              <a:rPr lang="en-US" b="1" dirty="0"/>
            </a:br>
            <a:endParaRPr lang="en-US" dirty="0"/>
          </a:p>
        </p:txBody>
      </p:sp>
      <p:sp>
        <p:nvSpPr>
          <p:cNvPr id="3" name="Content Placeholder 2">
            <a:extLst>
              <a:ext uri="{FF2B5EF4-FFF2-40B4-BE49-F238E27FC236}">
                <a16:creationId xmlns:a16="http://schemas.microsoft.com/office/drawing/2014/main" id="{929334D0-F1A2-406D-B4D9-E56498C1CD01}"/>
              </a:ext>
            </a:extLst>
          </p:cNvPr>
          <p:cNvSpPr>
            <a:spLocks noGrp="1"/>
          </p:cNvSpPr>
          <p:nvPr>
            <p:ph idx="1"/>
          </p:nvPr>
        </p:nvSpPr>
        <p:spPr/>
        <p:txBody>
          <a:bodyPr/>
          <a:lstStyle/>
          <a:p>
            <a:r>
              <a:rPr lang="en-US" dirty="0"/>
              <a:t>The part of the program where a particular variable is accessible is termed as the Scope of that variable.</a:t>
            </a:r>
          </a:p>
          <a:p>
            <a:r>
              <a:rPr lang="en-US" dirty="0"/>
              <a:t>C# scope rules of </a:t>
            </a:r>
            <a:r>
              <a:rPr lang="en-US" dirty="0" err="1"/>
              <a:t>varialbes</a:t>
            </a:r>
            <a:r>
              <a:rPr lang="en-US" dirty="0"/>
              <a:t> can be divided into 3 categories as follows:</a:t>
            </a:r>
          </a:p>
          <a:p>
            <a:r>
              <a:rPr lang="en-US" dirty="0"/>
              <a:t>Class Level scope</a:t>
            </a:r>
          </a:p>
          <a:p>
            <a:r>
              <a:rPr lang="en-US" dirty="0"/>
              <a:t>Method level scope</a:t>
            </a:r>
          </a:p>
          <a:p>
            <a:r>
              <a:rPr lang="en-US" dirty="0"/>
              <a:t>Block level scope</a:t>
            </a:r>
          </a:p>
        </p:txBody>
      </p:sp>
    </p:spTree>
    <p:extLst>
      <p:ext uri="{BB962C8B-B14F-4D97-AF65-F5344CB8AC3E}">
        <p14:creationId xmlns:p14="http://schemas.microsoft.com/office/powerpoint/2010/main" val="122140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585D-7C0A-4CAF-BBAD-626C46F669C3}"/>
              </a:ext>
            </a:extLst>
          </p:cNvPr>
          <p:cNvSpPr>
            <a:spLocks noGrp="1"/>
          </p:cNvSpPr>
          <p:nvPr>
            <p:ph type="title"/>
          </p:nvPr>
        </p:nvSpPr>
        <p:spPr/>
        <p:txBody>
          <a:bodyPr/>
          <a:lstStyle/>
          <a:p>
            <a:r>
              <a:rPr lang="en-US" dirty="0"/>
              <a:t>Access Modifiers in C#</a:t>
            </a:r>
          </a:p>
        </p:txBody>
      </p:sp>
      <p:sp>
        <p:nvSpPr>
          <p:cNvPr id="3" name="Content Placeholder 2">
            <a:extLst>
              <a:ext uri="{FF2B5EF4-FFF2-40B4-BE49-F238E27FC236}">
                <a16:creationId xmlns:a16="http://schemas.microsoft.com/office/drawing/2014/main" id="{929334D0-F1A2-406D-B4D9-E56498C1CD01}"/>
              </a:ext>
            </a:extLst>
          </p:cNvPr>
          <p:cNvSpPr>
            <a:spLocks noGrp="1"/>
          </p:cNvSpPr>
          <p:nvPr>
            <p:ph idx="1"/>
          </p:nvPr>
        </p:nvSpPr>
        <p:spPr/>
        <p:txBody>
          <a:bodyPr/>
          <a:lstStyle/>
          <a:p>
            <a:r>
              <a:rPr lang="en-US" dirty="0"/>
              <a:t>Access Modifiers are keywords that define the accessibility of a member, class or datatype in a program.</a:t>
            </a:r>
          </a:p>
          <a:p>
            <a:r>
              <a:rPr lang="en-US" dirty="0"/>
              <a:t>These are mainly used to restrict unwanted data manipulation by external programs or classes. </a:t>
            </a:r>
          </a:p>
          <a:p>
            <a:r>
              <a:rPr lang="en-US" dirty="0"/>
              <a:t>There are</a:t>
            </a:r>
            <a:r>
              <a:rPr lang="en-US" b="1" dirty="0"/>
              <a:t> 4</a:t>
            </a:r>
            <a:r>
              <a:rPr lang="en-US" dirty="0"/>
              <a:t> access modifiers (public, protected, internal, private) which defines the </a:t>
            </a:r>
            <a:r>
              <a:rPr lang="en-US" b="1" dirty="0"/>
              <a:t>6 accessibility levels</a:t>
            </a:r>
            <a:r>
              <a:rPr lang="en-US" dirty="0"/>
              <a:t> as follows:</a:t>
            </a:r>
          </a:p>
        </p:txBody>
      </p:sp>
    </p:spTree>
    <p:extLst>
      <p:ext uri="{BB962C8B-B14F-4D97-AF65-F5344CB8AC3E}">
        <p14:creationId xmlns:p14="http://schemas.microsoft.com/office/powerpoint/2010/main" val="816950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1F43-3A87-4BDE-8E08-175EBB4C0B47}"/>
              </a:ext>
            </a:extLst>
          </p:cNvPr>
          <p:cNvSpPr>
            <a:spLocks noGrp="1"/>
          </p:cNvSpPr>
          <p:nvPr>
            <p:ph type="title"/>
          </p:nvPr>
        </p:nvSpPr>
        <p:spPr/>
        <p:txBody>
          <a:bodyPr/>
          <a:lstStyle/>
          <a:p>
            <a:r>
              <a:rPr lang="en-US" dirty="0"/>
              <a:t>Access Modifiers Continue..</a:t>
            </a:r>
          </a:p>
        </p:txBody>
      </p:sp>
      <p:pic>
        <p:nvPicPr>
          <p:cNvPr id="4" name="Content Placeholder 3">
            <a:extLst>
              <a:ext uri="{FF2B5EF4-FFF2-40B4-BE49-F238E27FC236}">
                <a16:creationId xmlns:a16="http://schemas.microsoft.com/office/drawing/2014/main" id="{26C40B37-3C5D-4718-A8FE-0E01B7B2AD6A}"/>
              </a:ext>
            </a:extLst>
          </p:cNvPr>
          <p:cNvPicPr>
            <a:picLocks noGrp="1" noChangeAspect="1"/>
          </p:cNvPicPr>
          <p:nvPr>
            <p:ph idx="1"/>
          </p:nvPr>
        </p:nvPicPr>
        <p:blipFill>
          <a:blip r:embed="rId3"/>
          <a:stretch>
            <a:fillRect/>
          </a:stretch>
        </p:blipFill>
        <p:spPr>
          <a:xfrm>
            <a:off x="1001487" y="2603500"/>
            <a:ext cx="10145484" cy="3416300"/>
          </a:xfrm>
          <a:prstGeom prst="rect">
            <a:avLst/>
          </a:prstGeom>
        </p:spPr>
      </p:pic>
    </p:spTree>
    <p:extLst>
      <p:ext uri="{BB962C8B-B14F-4D97-AF65-F5344CB8AC3E}">
        <p14:creationId xmlns:p14="http://schemas.microsoft.com/office/powerpoint/2010/main" val="7219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DE4E-07D3-42D5-9F61-EB85A0091A14}"/>
              </a:ext>
            </a:extLst>
          </p:cNvPr>
          <p:cNvSpPr>
            <a:spLocks noGrp="1"/>
          </p:cNvSpPr>
          <p:nvPr>
            <p:ph type="title"/>
          </p:nvPr>
        </p:nvSpPr>
        <p:spPr/>
        <p:txBody>
          <a:bodyPr/>
          <a:lstStyle/>
          <a:p>
            <a:r>
              <a:rPr lang="en-US" b="1" dirty="0"/>
              <a:t>C# Operators</a:t>
            </a:r>
            <a:br>
              <a:rPr lang="en-US" b="1" dirty="0"/>
            </a:br>
            <a:endParaRPr lang="en-US" dirty="0"/>
          </a:p>
        </p:txBody>
      </p:sp>
      <p:sp>
        <p:nvSpPr>
          <p:cNvPr id="3" name="Content Placeholder 2">
            <a:extLst>
              <a:ext uri="{FF2B5EF4-FFF2-40B4-BE49-F238E27FC236}">
                <a16:creationId xmlns:a16="http://schemas.microsoft.com/office/drawing/2014/main" id="{6473F4FC-5EA8-41AA-9DB6-F470D3C5FC34}"/>
              </a:ext>
            </a:extLst>
          </p:cNvPr>
          <p:cNvSpPr>
            <a:spLocks noGrp="1"/>
          </p:cNvSpPr>
          <p:nvPr>
            <p:ph idx="1"/>
          </p:nvPr>
        </p:nvSpPr>
        <p:spPr/>
        <p:txBody>
          <a:bodyPr>
            <a:normAutofit fontScale="92500" lnSpcReduction="10000"/>
          </a:bodyPr>
          <a:lstStyle/>
          <a:p>
            <a:r>
              <a:rPr lang="en-US" dirty="0"/>
              <a:t>Operators are the foundation of any programming language. </a:t>
            </a:r>
          </a:p>
          <a:p>
            <a:r>
              <a:rPr lang="en-US" dirty="0"/>
              <a:t>Operators allow us to perform different kinds of operations on </a:t>
            </a:r>
            <a:r>
              <a:rPr lang="en-US" b="1" dirty="0"/>
              <a:t>operands</a:t>
            </a:r>
            <a:r>
              <a:rPr lang="en-US" dirty="0"/>
              <a:t>.</a:t>
            </a:r>
          </a:p>
          <a:p>
            <a:r>
              <a:rPr lang="en-US" dirty="0"/>
              <a:t>In C#, operators Can be categorized </a:t>
            </a:r>
            <a:r>
              <a:rPr lang="en-US" b="1" dirty="0"/>
              <a:t>based upon</a:t>
            </a:r>
            <a:r>
              <a:rPr lang="en-US" dirty="0"/>
              <a:t> their different </a:t>
            </a:r>
            <a:r>
              <a:rPr lang="en-US" b="1" dirty="0"/>
              <a:t>functionality</a:t>
            </a:r>
            <a:r>
              <a:rPr lang="en-US" dirty="0"/>
              <a:t> :</a:t>
            </a:r>
          </a:p>
          <a:p>
            <a:r>
              <a:rPr lang="en-US" dirty="0"/>
              <a:t>Arithmetic Operators</a:t>
            </a:r>
          </a:p>
          <a:p>
            <a:r>
              <a:rPr lang="en-US" dirty="0"/>
              <a:t>Relational Operators</a:t>
            </a:r>
          </a:p>
          <a:p>
            <a:r>
              <a:rPr lang="en-US" dirty="0"/>
              <a:t>Logical Operators</a:t>
            </a:r>
          </a:p>
          <a:p>
            <a:r>
              <a:rPr lang="en-US" dirty="0"/>
              <a:t>Bitwise Operators</a:t>
            </a:r>
          </a:p>
          <a:p>
            <a:r>
              <a:rPr lang="en-US" dirty="0"/>
              <a:t>Assignment Operators</a:t>
            </a:r>
          </a:p>
          <a:p>
            <a:r>
              <a:rPr lang="en-US" dirty="0"/>
              <a:t>Conditional Operator</a:t>
            </a:r>
          </a:p>
        </p:txBody>
      </p:sp>
    </p:spTree>
    <p:extLst>
      <p:ext uri="{BB962C8B-B14F-4D97-AF65-F5344CB8AC3E}">
        <p14:creationId xmlns:p14="http://schemas.microsoft.com/office/powerpoint/2010/main" val="1445683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4695-C6E3-45B0-9228-7A00991A35D9}"/>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82BA8E80-7858-4B6B-A54F-2DF64F60D718}"/>
              </a:ext>
            </a:extLst>
          </p:cNvPr>
          <p:cNvSpPr>
            <a:spLocks noGrp="1"/>
          </p:cNvSpPr>
          <p:nvPr>
            <p:ph idx="1"/>
          </p:nvPr>
        </p:nvSpPr>
        <p:spPr/>
        <p:txBody>
          <a:bodyPr>
            <a:normAutofit fontScale="92500" lnSpcReduction="10000"/>
          </a:bodyPr>
          <a:lstStyle/>
          <a:p>
            <a:r>
              <a:rPr lang="en-US" dirty="0"/>
              <a:t>These are used to perform arithmetic/mathematical operations on operands.</a:t>
            </a:r>
          </a:p>
          <a:p>
            <a:pPr fontAlgn="base"/>
            <a:r>
              <a:rPr lang="en-US" dirty="0"/>
              <a:t>The </a:t>
            </a:r>
            <a:r>
              <a:rPr lang="en-US" b="1" dirty="0"/>
              <a:t>Binary Operators</a:t>
            </a:r>
            <a:r>
              <a:rPr lang="en-US" dirty="0"/>
              <a:t> falling in this category are :</a:t>
            </a:r>
            <a:br>
              <a:rPr lang="en-US" dirty="0"/>
            </a:br>
            <a:endParaRPr lang="en-US" dirty="0"/>
          </a:p>
          <a:p>
            <a:r>
              <a:rPr lang="en-US" dirty="0"/>
              <a:t>Addition: The ‘+’ operator adds two operands. For example, </a:t>
            </a:r>
            <a:r>
              <a:rPr lang="en-US" dirty="0" err="1"/>
              <a:t>x+y</a:t>
            </a:r>
            <a:r>
              <a:rPr lang="en-US" dirty="0"/>
              <a:t>.</a:t>
            </a:r>
          </a:p>
          <a:p>
            <a:r>
              <a:rPr lang="en-US" dirty="0"/>
              <a:t>Subtraction: The ‘-‘ operator subtracts two operands. For example, x-y.</a:t>
            </a:r>
          </a:p>
          <a:p>
            <a:r>
              <a:rPr lang="en-US" dirty="0"/>
              <a:t>Multiplication: The ‘*’ operator multiplies two operands. For example, x*y.</a:t>
            </a:r>
          </a:p>
          <a:p>
            <a:r>
              <a:rPr lang="en-US" dirty="0"/>
              <a:t>Division: The ‘/’ operator divides the first operand by the second. For example, x/y.</a:t>
            </a:r>
          </a:p>
          <a:p>
            <a:r>
              <a:rPr lang="en-US" dirty="0"/>
              <a:t>Modulus: The ‘%’ operator returns the remainder when first operand is divided by the second. For example, </a:t>
            </a:r>
            <a:r>
              <a:rPr lang="en-US" dirty="0" err="1"/>
              <a:t>x%y</a:t>
            </a:r>
            <a:r>
              <a:rPr lang="en-US" dirty="0"/>
              <a:t>.</a:t>
            </a:r>
          </a:p>
        </p:txBody>
      </p:sp>
    </p:spTree>
    <p:extLst>
      <p:ext uri="{BB962C8B-B14F-4D97-AF65-F5344CB8AC3E}">
        <p14:creationId xmlns:p14="http://schemas.microsoft.com/office/powerpoint/2010/main" val="6500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AAD6-47D7-496F-96DE-4FC3C49EFD6D}"/>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E66120EA-08D8-41AF-8F63-C72003934014}"/>
              </a:ext>
            </a:extLst>
          </p:cNvPr>
          <p:cNvSpPr>
            <a:spLocks noGrp="1"/>
          </p:cNvSpPr>
          <p:nvPr>
            <p:ph idx="1"/>
          </p:nvPr>
        </p:nvSpPr>
        <p:spPr/>
        <p:txBody>
          <a:bodyPr/>
          <a:lstStyle/>
          <a:p>
            <a:r>
              <a:rPr lang="en-US" dirty="0"/>
              <a:t>Relational operators are used for comparison of two values. </a:t>
            </a:r>
          </a:p>
          <a:p>
            <a:r>
              <a:rPr lang="en-US" dirty="0"/>
              <a:t>Equal To ‘==’</a:t>
            </a:r>
          </a:p>
          <a:p>
            <a:r>
              <a:rPr lang="en-US" dirty="0"/>
              <a:t>Not Equal ‘!=’</a:t>
            </a:r>
          </a:p>
          <a:p>
            <a:r>
              <a:rPr lang="en-US" dirty="0"/>
              <a:t>‘&gt;’ Greater than</a:t>
            </a:r>
          </a:p>
          <a:p>
            <a:r>
              <a:rPr lang="en-US" dirty="0"/>
              <a:t>‘&lt;‘Less than</a:t>
            </a:r>
          </a:p>
          <a:p>
            <a:r>
              <a:rPr lang="en-US" dirty="0"/>
              <a:t>‘&gt;=’ Greater than equal to</a:t>
            </a:r>
          </a:p>
          <a:p>
            <a:r>
              <a:rPr lang="en-US" dirty="0"/>
              <a:t>‘&lt;=’ Less than equal to</a:t>
            </a:r>
          </a:p>
        </p:txBody>
      </p:sp>
    </p:spTree>
    <p:extLst>
      <p:ext uri="{BB962C8B-B14F-4D97-AF65-F5344CB8AC3E}">
        <p14:creationId xmlns:p14="http://schemas.microsoft.com/office/powerpoint/2010/main" val="180241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97DB-4D3A-4D82-AEAA-90143B42C2F7}"/>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B46F1BBA-63B4-4BAF-B69A-D8C4144CF361}"/>
              </a:ext>
            </a:extLst>
          </p:cNvPr>
          <p:cNvSpPr>
            <a:spLocks noGrp="1"/>
          </p:cNvSpPr>
          <p:nvPr>
            <p:ph idx="1"/>
          </p:nvPr>
        </p:nvSpPr>
        <p:spPr/>
        <p:txBody>
          <a:bodyPr/>
          <a:lstStyle/>
          <a:p>
            <a:r>
              <a:rPr lang="en-US" dirty="0"/>
              <a:t>They are used to combine two or more conditions/constraints or to complement the evaluation of the original condition in consideration. </a:t>
            </a:r>
          </a:p>
          <a:p>
            <a:r>
              <a:rPr lang="en-US" dirty="0"/>
              <a:t>Logical AND ‘&amp;&amp;’</a:t>
            </a:r>
          </a:p>
          <a:p>
            <a:r>
              <a:rPr lang="en-US" dirty="0"/>
              <a:t>Logical OR ‘||’</a:t>
            </a:r>
          </a:p>
          <a:p>
            <a:r>
              <a:rPr lang="en-US" dirty="0"/>
              <a:t>Logical Not ‘ ! ’</a:t>
            </a:r>
          </a:p>
          <a:p>
            <a:endParaRPr lang="en-US" dirty="0"/>
          </a:p>
          <a:p>
            <a:endParaRPr lang="en-US" dirty="0"/>
          </a:p>
        </p:txBody>
      </p:sp>
    </p:spTree>
    <p:extLst>
      <p:ext uri="{BB962C8B-B14F-4D97-AF65-F5344CB8AC3E}">
        <p14:creationId xmlns:p14="http://schemas.microsoft.com/office/powerpoint/2010/main" val="367253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0EBA-5D47-4BAB-A697-9C4D38C1FE86}"/>
              </a:ext>
            </a:extLst>
          </p:cNvPr>
          <p:cNvSpPr>
            <a:spLocks noGrp="1"/>
          </p:cNvSpPr>
          <p:nvPr>
            <p:ph type="title"/>
          </p:nvPr>
        </p:nvSpPr>
        <p:spPr/>
        <p:txBody>
          <a:bodyPr/>
          <a:lstStyle/>
          <a:p>
            <a:r>
              <a:rPr lang="en-US" b="1" dirty="0"/>
              <a:t>Bitwise Operators</a:t>
            </a:r>
            <a:endParaRPr lang="en-US" dirty="0"/>
          </a:p>
        </p:txBody>
      </p:sp>
      <p:sp>
        <p:nvSpPr>
          <p:cNvPr id="3" name="Content Placeholder 2">
            <a:extLst>
              <a:ext uri="{FF2B5EF4-FFF2-40B4-BE49-F238E27FC236}">
                <a16:creationId xmlns:a16="http://schemas.microsoft.com/office/drawing/2014/main" id="{4FFDE5A1-FA8A-4ADC-BFE4-8B6D6ED19559}"/>
              </a:ext>
            </a:extLst>
          </p:cNvPr>
          <p:cNvSpPr>
            <a:spLocks noGrp="1"/>
          </p:cNvSpPr>
          <p:nvPr>
            <p:ph idx="1"/>
          </p:nvPr>
        </p:nvSpPr>
        <p:spPr/>
        <p:txBody>
          <a:bodyPr/>
          <a:lstStyle/>
          <a:p>
            <a:r>
              <a:rPr lang="en-US" dirty="0"/>
              <a:t>In C#, there are 6 bitwise operators which work at bit level or used to perform bit by bit operations.</a:t>
            </a:r>
          </a:p>
          <a:p>
            <a:r>
              <a:rPr lang="en-US" dirty="0"/>
              <a:t>Bitwise AND operator ‘&amp;’</a:t>
            </a:r>
          </a:p>
          <a:p>
            <a:r>
              <a:rPr lang="en-US" dirty="0"/>
              <a:t>Bitwise OR operator  ‘|’</a:t>
            </a:r>
          </a:p>
          <a:p>
            <a:r>
              <a:rPr lang="en-US" dirty="0"/>
              <a:t>Bitwise XOR operator ‘ ^ ’</a:t>
            </a:r>
          </a:p>
          <a:p>
            <a:r>
              <a:rPr lang="en-US" dirty="0"/>
              <a:t>Left Shit operator ‘ &lt;&lt; ’</a:t>
            </a:r>
          </a:p>
          <a:p>
            <a:r>
              <a:rPr lang="en-US" dirty="0"/>
              <a:t>Right Shift operator ‘ &gt;&gt; ’</a:t>
            </a:r>
          </a:p>
        </p:txBody>
      </p:sp>
    </p:spTree>
    <p:extLst>
      <p:ext uri="{BB962C8B-B14F-4D97-AF65-F5344CB8AC3E}">
        <p14:creationId xmlns:p14="http://schemas.microsoft.com/office/powerpoint/2010/main" val="161457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26A1-3D4A-4A1A-AA9D-AFE80F3D6241}"/>
              </a:ext>
            </a:extLst>
          </p:cNvPr>
          <p:cNvSpPr>
            <a:spLocks noGrp="1"/>
          </p:cNvSpPr>
          <p:nvPr>
            <p:ph type="title"/>
          </p:nvPr>
        </p:nvSpPr>
        <p:spPr/>
        <p:txBody>
          <a:bodyPr/>
          <a:lstStyle/>
          <a:p>
            <a:r>
              <a:rPr lang="en-US" b="1" dirty="0"/>
              <a:t>Assignment Operators</a:t>
            </a:r>
            <a:endParaRPr lang="en-US" dirty="0"/>
          </a:p>
        </p:txBody>
      </p:sp>
      <p:sp>
        <p:nvSpPr>
          <p:cNvPr id="3" name="Content Placeholder 2">
            <a:extLst>
              <a:ext uri="{FF2B5EF4-FFF2-40B4-BE49-F238E27FC236}">
                <a16:creationId xmlns:a16="http://schemas.microsoft.com/office/drawing/2014/main" id="{C6EEA3D6-B77B-4382-AF3E-435C6B297391}"/>
              </a:ext>
            </a:extLst>
          </p:cNvPr>
          <p:cNvSpPr>
            <a:spLocks noGrp="1"/>
          </p:cNvSpPr>
          <p:nvPr>
            <p:ph idx="1"/>
          </p:nvPr>
        </p:nvSpPr>
        <p:spPr>
          <a:xfrm>
            <a:off x="1154954" y="2603500"/>
            <a:ext cx="8825659" cy="4254500"/>
          </a:xfrm>
        </p:spPr>
        <p:txBody>
          <a:bodyPr>
            <a:normAutofit/>
          </a:bodyPr>
          <a:lstStyle/>
          <a:p>
            <a:r>
              <a:rPr lang="en-US" dirty="0"/>
              <a:t>Assignment operators are used to assigning a value to a variable.</a:t>
            </a:r>
          </a:p>
          <a:p>
            <a:r>
              <a:rPr lang="en-US" dirty="0"/>
              <a:t> The left side operand of the assignment operator is a variable and right side operand of the assignment operator is a value.</a:t>
            </a:r>
          </a:p>
          <a:p>
            <a:r>
              <a:rPr lang="en-US" dirty="0"/>
              <a:t>The value on the right side must be of the same data-type of the variable on the left side otherwise the compiler will raise an error.</a:t>
            </a:r>
          </a:p>
          <a:p>
            <a:r>
              <a:rPr lang="en-US" dirty="0"/>
              <a:t>“=”(Simple Assignment) operator       “&lt;&lt;=”(Left Shift Assignment)</a:t>
            </a:r>
          </a:p>
          <a:p>
            <a:r>
              <a:rPr lang="en-US" dirty="0"/>
              <a:t>“+=”(Add Assignment)                         “&gt;&gt;=”(Right Shift Assignment)</a:t>
            </a:r>
          </a:p>
          <a:p>
            <a:r>
              <a:rPr lang="en-US" dirty="0"/>
              <a:t>“-=”(Subtract Assignment)                   “&amp;=”(Bitwise AND Assignment): </a:t>
            </a:r>
          </a:p>
          <a:p>
            <a:r>
              <a:rPr lang="en-US" dirty="0"/>
              <a:t>“*=”(Multiply Assignment)                    “^=”(Bitwise Exclusive OR): </a:t>
            </a:r>
          </a:p>
          <a:p>
            <a:r>
              <a:rPr lang="en-US" dirty="0"/>
              <a:t>“/=”(Division Assignment)                      “|=”(Bitwise Inclusive OR) </a:t>
            </a:r>
          </a:p>
          <a:p>
            <a:r>
              <a:rPr lang="en-US" dirty="0"/>
              <a:t>“%=”(Modulus Assignment)</a:t>
            </a:r>
          </a:p>
          <a:p>
            <a:endParaRPr lang="en-US" dirty="0"/>
          </a:p>
        </p:txBody>
      </p:sp>
    </p:spTree>
    <p:extLst>
      <p:ext uri="{BB962C8B-B14F-4D97-AF65-F5344CB8AC3E}">
        <p14:creationId xmlns:p14="http://schemas.microsoft.com/office/powerpoint/2010/main" val="300221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B261-B78A-4C50-A973-BC5B51E80229}"/>
              </a:ext>
            </a:extLst>
          </p:cNvPr>
          <p:cNvSpPr>
            <a:spLocks noGrp="1"/>
          </p:cNvSpPr>
          <p:nvPr>
            <p:ph type="title"/>
          </p:nvPr>
        </p:nvSpPr>
        <p:spPr/>
        <p:txBody>
          <a:bodyPr/>
          <a:lstStyle/>
          <a:p>
            <a:r>
              <a:rPr lang="en-US" dirty="0"/>
              <a:t>C# key features</a:t>
            </a:r>
          </a:p>
        </p:txBody>
      </p:sp>
      <p:sp>
        <p:nvSpPr>
          <p:cNvPr id="3" name="Content Placeholder 2">
            <a:extLst>
              <a:ext uri="{FF2B5EF4-FFF2-40B4-BE49-F238E27FC236}">
                <a16:creationId xmlns:a16="http://schemas.microsoft.com/office/drawing/2014/main" id="{F6034501-ADA0-406C-8DD8-9BFEF92E101D}"/>
              </a:ext>
            </a:extLst>
          </p:cNvPr>
          <p:cNvSpPr>
            <a:spLocks noGrp="1"/>
          </p:cNvSpPr>
          <p:nvPr>
            <p:ph idx="1"/>
          </p:nvPr>
        </p:nvSpPr>
        <p:spPr>
          <a:xfrm>
            <a:off x="872150" y="2292415"/>
            <a:ext cx="8825659" cy="3416300"/>
          </a:xfrm>
        </p:spPr>
        <p:txBody>
          <a:bodyPr/>
          <a:lstStyle/>
          <a:p>
            <a:r>
              <a:rPr lang="en-US" dirty="0"/>
              <a:t>Syntax and Structure</a:t>
            </a:r>
          </a:p>
          <a:p>
            <a:r>
              <a:rPr lang="en-US" dirty="0"/>
              <a:t>Object-Oriented Programming (OOP) Support</a:t>
            </a:r>
          </a:p>
          <a:p>
            <a:r>
              <a:rPr lang="en-US" dirty="0"/>
              <a:t>Memory Management</a:t>
            </a:r>
          </a:p>
          <a:p>
            <a:r>
              <a:rPr lang="en-US" dirty="0"/>
              <a:t>Exception Handling</a:t>
            </a:r>
          </a:p>
          <a:p>
            <a:r>
              <a:rPr lang="en-US" dirty="0"/>
              <a:t>Language Interoperability</a:t>
            </a:r>
          </a:p>
          <a:p>
            <a:r>
              <a:rPr lang="en-US" dirty="0"/>
              <a:t>Standard Library</a:t>
            </a:r>
          </a:p>
          <a:p>
            <a:r>
              <a:rPr lang="en-US" dirty="0"/>
              <a:t>Platforms and Frameworks</a:t>
            </a:r>
          </a:p>
          <a:p>
            <a:r>
              <a:rPr lang="en-US" dirty="0"/>
              <a:t>Development Tools</a:t>
            </a:r>
          </a:p>
        </p:txBody>
      </p:sp>
    </p:spTree>
    <p:extLst>
      <p:ext uri="{BB962C8B-B14F-4D97-AF65-F5344CB8AC3E}">
        <p14:creationId xmlns:p14="http://schemas.microsoft.com/office/powerpoint/2010/main" val="3119195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DA16-549D-4816-B688-C45BF609A206}"/>
              </a:ext>
            </a:extLst>
          </p:cNvPr>
          <p:cNvSpPr>
            <a:spLocks noGrp="1"/>
          </p:cNvSpPr>
          <p:nvPr>
            <p:ph type="title"/>
          </p:nvPr>
        </p:nvSpPr>
        <p:spPr/>
        <p:txBody>
          <a:bodyPr/>
          <a:lstStyle/>
          <a:p>
            <a:r>
              <a:rPr lang="en-US" dirty="0"/>
              <a:t>Conditional Operators</a:t>
            </a:r>
          </a:p>
        </p:txBody>
      </p:sp>
      <p:sp>
        <p:nvSpPr>
          <p:cNvPr id="3" name="Content Placeholder 2">
            <a:extLst>
              <a:ext uri="{FF2B5EF4-FFF2-40B4-BE49-F238E27FC236}">
                <a16:creationId xmlns:a16="http://schemas.microsoft.com/office/drawing/2014/main" id="{603BD90D-F1E8-47E1-B5E6-B092322C2028}"/>
              </a:ext>
            </a:extLst>
          </p:cNvPr>
          <p:cNvSpPr>
            <a:spLocks noGrp="1"/>
          </p:cNvSpPr>
          <p:nvPr>
            <p:ph idx="1"/>
          </p:nvPr>
        </p:nvSpPr>
        <p:spPr/>
        <p:txBody>
          <a:bodyPr/>
          <a:lstStyle/>
          <a:p>
            <a:r>
              <a:rPr lang="en-US" dirty="0"/>
              <a:t>It is ternary operator which is a shorthand version of if-else statement.</a:t>
            </a:r>
          </a:p>
          <a:p>
            <a:r>
              <a:rPr lang="en-US" dirty="0"/>
              <a:t>It has three operands and hence the name ternary. It will return one of two values depending on the value of a Boolean expression. </a:t>
            </a:r>
          </a:p>
          <a:p>
            <a:r>
              <a:rPr lang="en-US" dirty="0"/>
              <a:t>Syntax :</a:t>
            </a:r>
          </a:p>
          <a:p>
            <a:r>
              <a:rPr lang="en-US" dirty="0"/>
              <a:t>Condition ? </a:t>
            </a:r>
            <a:r>
              <a:rPr lang="en-US" dirty="0" err="1"/>
              <a:t>First_expression</a:t>
            </a:r>
            <a:r>
              <a:rPr lang="en-US" dirty="0"/>
              <a:t> : </a:t>
            </a:r>
            <a:r>
              <a:rPr lang="en-US" dirty="0" err="1"/>
              <a:t>second_expression</a:t>
            </a:r>
            <a:endParaRPr lang="en-US" dirty="0"/>
          </a:p>
        </p:txBody>
      </p:sp>
    </p:spTree>
    <p:extLst>
      <p:ext uri="{BB962C8B-B14F-4D97-AF65-F5344CB8AC3E}">
        <p14:creationId xmlns:p14="http://schemas.microsoft.com/office/powerpoint/2010/main" val="54470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5D60-E78C-42C1-9D4A-35D2BB97516B}"/>
              </a:ext>
            </a:extLst>
          </p:cNvPr>
          <p:cNvSpPr>
            <a:spLocks noGrp="1"/>
          </p:cNvSpPr>
          <p:nvPr>
            <p:ph type="title"/>
          </p:nvPr>
        </p:nvSpPr>
        <p:spPr/>
        <p:txBody>
          <a:bodyPr/>
          <a:lstStyle/>
          <a:p>
            <a:r>
              <a:rPr lang="en-US" dirty="0"/>
              <a:t>C# Params</a:t>
            </a:r>
            <a:br>
              <a:rPr lang="en-US" b="1" dirty="0"/>
            </a:br>
            <a:endParaRPr lang="en-US" dirty="0"/>
          </a:p>
        </p:txBody>
      </p:sp>
      <p:sp>
        <p:nvSpPr>
          <p:cNvPr id="3" name="Content Placeholder 2">
            <a:extLst>
              <a:ext uri="{FF2B5EF4-FFF2-40B4-BE49-F238E27FC236}">
                <a16:creationId xmlns:a16="http://schemas.microsoft.com/office/drawing/2014/main" id="{8A1ECFBA-F24A-4CBD-B7F4-6E3D2793BF68}"/>
              </a:ext>
            </a:extLst>
          </p:cNvPr>
          <p:cNvSpPr>
            <a:spLocks noGrp="1"/>
          </p:cNvSpPr>
          <p:nvPr>
            <p:ph idx="1"/>
          </p:nvPr>
        </p:nvSpPr>
        <p:spPr/>
        <p:txBody>
          <a:bodyPr>
            <a:normAutofit fontScale="92500" lnSpcReduction="10000"/>
          </a:bodyPr>
          <a:lstStyle/>
          <a:p>
            <a:r>
              <a:rPr lang="en-US" dirty="0">
                <a:solidFill>
                  <a:schemeClr val="tx1"/>
                </a:solidFill>
              </a:rPr>
              <a:t>Params is an important keyword in C#.</a:t>
            </a:r>
          </a:p>
          <a:p>
            <a:r>
              <a:rPr lang="en-US" dirty="0"/>
              <a:t>It is used as a parameter which can take the </a:t>
            </a:r>
            <a:r>
              <a:rPr lang="en-US" b="1" dirty="0"/>
              <a:t>variable number of arguments</a:t>
            </a:r>
            <a:r>
              <a:rPr lang="en-US" dirty="0"/>
              <a:t>.</a:t>
            </a:r>
          </a:p>
          <a:p>
            <a:pPr fontAlgn="base"/>
            <a:r>
              <a:rPr lang="en-US" b="1" dirty="0"/>
              <a:t>Important Point About Params Keyword :</a:t>
            </a:r>
            <a:endParaRPr lang="en-US" dirty="0"/>
          </a:p>
          <a:p>
            <a:pPr fontAlgn="base"/>
            <a:r>
              <a:rPr lang="en-US" dirty="0"/>
              <a:t>It is useful when programmer don’t have any prior knowledge about the number of parameters to be used.</a:t>
            </a:r>
          </a:p>
          <a:p>
            <a:pPr fontAlgn="base"/>
            <a:r>
              <a:rPr lang="en-US" dirty="0"/>
              <a:t>Only one Params keyword is allowed and no additional Params will be allowed in function declaration after a params keyword.</a:t>
            </a:r>
          </a:p>
          <a:p>
            <a:pPr fontAlgn="base"/>
            <a:r>
              <a:rPr lang="en-US" dirty="0"/>
              <a:t>The length of params will be zero if no arguments will be passed.</a:t>
            </a:r>
          </a:p>
          <a:p>
            <a:pPr fontAlgn="base"/>
            <a:r>
              <a:rPr lang="en-US" dirty="0"/>
              <a:t>Object type Params will allow any type of arguments and any number of arguments as follows</a:t>
            </a:r>
          </a:p>
          <a:p>
            <a:endParaRPr lang="en-US" dirty="0">
              <a:solidFill>
                <a:schemeClr val="tx1"/>
              </a:solidFill>
            </a:endParaRPr>
          </a:p>
          <a:p>
            <a:endParaRPr lang="en-US" dirty="0"/>
          </a:p>
        </p:txBody>
      </p:sp>
    </p:spTree>
    <p:extLst>
      <p:ext uri="{BB962C8B-B14F-4D97-AF65-F5344CB8AC3E}">
        <p14:creationId xmlns:p14="http://schemas.microsoft.com/office/powerpoint/2010/main" val="2772149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45A8-56DA-4A98-B805-2101DB1EFB14}"/>
              </a:ext>
            </a:extLst>
          </p:cNvPr>
          <p:cNvSpPr>
            <a:spLocks noGrp="1"/>
          </p:cNvSpPr>
          <p:nvPr>
            <p:ph type="title"/>
          </p:nvPr>
        </p:nvSpPr>
        <p:spPr/>
        <p:txBody>
          <a:bodyPr/>
          <a:lstStyle/>
          <a:p>
            <a:r>
              <a:rPr lang="en-US" b="1" dirty="0"/>
              <a:t>Comments in C#</a:t>
            </a:r>
            <a:br>
              <a:rPr lang="en-US" b="1" dirty="0"/>
            </a:br>
            <a:endParaRPr lang="en-US" dirty="0"/>
          </a:p>
        </p:txBody>
      </p:sp>
      <p:sp>
        <p:nvSpPr>
          <p:cNvPr id="3" name="Content Placeholder 2">
            <a:extLst>
              <a:ext uri="{FF2B5EF4-FFF2-40B4-BE49-F238E27FC236}">
                <a16:creationId xmlns:a16="http://schemas.microsoft.com/office/drawing/2014/main" id="{4478DD9B-1849-438A-8A26-EE59E52E51E8}"/>
              </a:ext>
            </a:extLst>
          </p:cNvPr>
          <p:cNvSpPr>
            <a:spLocks noGrp="1"/>
          </p:cNvSpPr>
          <p:nvPr>
            <p:ph idx="1"/>
          </p:nvPr>
        </p:nvSpPr>
        <p:spPr>
          <a:xfrm>
            <a:off x="1154954" y="2603499"/>
            <a:ext cx="8825659" cy="4153435"/>
          </a:xfrm>
        </p:spPr>
        <p:txBody>
          <a:bodyPr>
            <a:normAutofit/>
          </a:bodyPr>
          <a:lstStyle/>
          <a:p>
            <a:r>
              <a:rPr lang="en-US" dirty="0"/>
              <a:t>Comments are used for explaining the code and are used in a similar manner as in Java, C or C++.</a:t>
            </a:r>
          </a:p>
          <a:p>
            <a:r>
              <a:rPr lang="en-US" dirty="0">
                <a:solidFill>
                  <a:schemeClr val="tx1"/>
                </a:solidFill>
              </a:rPr>
              <a:t>Compilers ignore the comment entries and do not execute them.</a:t>
            </a:r>
          </a:p>
          <a:p>
            <a:r>
              <a:rPr lang="en-US" dirty="0">
                <a:solidFill>
                  <a:schemeClr val="tx1"/>
                </a:solidFill>
              </a:rPr>
              <a:t>Generally, programming languages contain two types of comments but in C#, there are </a:t>
            </a:r>
            <a:r>
              <a:rPr lang="en-US" b="1" dirty="0">
                <a:solidFill>
                  <a:schemeClr val="tx1"/>
                </a:solidFill>
              </a:rPr>
              <a:t>3 Types</a:t>
            </a:r>
            <a:r>
              <a:rPr lang="en-US" dirty="0">
                <a:solidFill>
                  <a:schemeClr val="tx1"/>
                </a:solidFill>
              </a:rPr>
              <a:t> of comments :</a:t>
            </a:r>
          </a:p>
          <a:p>
            <a:r>
              <a:rPr lang="en-US" b="1" dirty="0">
                <a:solidFill>
                  <a:schemeClr val="tx1"/>
                </a:solidFill>
              </a:rPr>
              <a:t>Single Line Comments Syntax :</a:t>
            </a:r>
            <a:r>
              <a:rPr lang="en-US" dirty="0">
                <a:solidFill>
                  <a:schemeClr val="tx1"/>
                </a:solidFill>
              </a:rPr>
              <a:t>// Single Line Comments</a:t>
            </a:r>
          </a:p>
          <a:p>
            <a:pPr fontAlgn="base"/>
            <a:r>
              <a:rPr lang="en-US" b="1" dirty="0">
                <a:solidFill>
                  <a:schemeClr val="tx1"/>
                </a:solidFill>
              </a:rPr>
              <a:t>Multiline Comments : Syntax :</a:t>
            </a:r>
            <a:r>
              <a:rPr lang="en-US" dirty="0">
                <a:solidFill>
                  <a:schemeClr val="tx1"/>
                </a:solidFill>
              </a:rPr>
              <a:t>/* Multiline Comment */</a:t>
            </a:r>
          </a:p>
          <a:p>
            <a:pPr fontAlgn="base"/>
            <a:r>
              <a:rPr lang="en-US" b="1" dirty="0"/>
              <a:t>XML Documentation Comments </a:t>
            </a:r>
          </a:p>
          <a:p>
            <a:pPr fontAlgn="base"/>
            <a:endParaRPr lang="en-US" b="1" dirty="0"/>
          </a:p>
          <a:p>
            <a:pPr fontAlgn="base"/>
            <a:endParaRPr lang="en-US" dirty="0">
              <a:solidFill>
                <a:schemeClr val="tx1"/>
              </a:solidFill>
            </a:endParaRPr>
          </a:p>
          <a:p>
            <a:pPr fontAlgn="base"/>
            <a:endParaRPr lang="en-US" dirty="0">
              <a:solidFill>
                <a:schemeClr val="tx1"/>
              </a:solidFill>
            </a:endParaRPr>
          </a:p>
          <a:p>
            <a:pPr fontAlgn="base"/>
            <a:endParaRPr lang="en-US" b="1" dirty="0">
              <a:solidFill>
                <a:schemeClr val="tx1"/>
              </a:solidFill>
            </a:endParaRPr>
          </a:p>
          <a:p>
            <a:pPr fontAlgn="base"/>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p:txBody>
      </p:sp>
      <p:sp>
        <p:nvSpPr>
          <p:cNvPr id="4" name="Rectangle 1">
            <a:extLst>
              <a:ext uri="{FF2B5EF4-FFF2-40B4-BE49-F238E27FC236}">
                <a16:creationId xmlns:a16="http://schemas.microsoft.com/office/drawing/2014/main" id="{19C70D67-EFCB-4747-B2BD-64FFDCE9868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Nunito"/>
              </a:rPr>
              <a:t>Syntax :</a:t>
            </a:r>
            <a:r>
              <a:rPr kumimoji="0" lang="en-US" altLang="en-US" sz="1200" b="0" i="0" u="none" strike="noStrike" cap="none" normalizeH="0" baseline="0">
                <a:ln>
                  <a:noFill/>
                </a:ln>
                <a:solidFill>
                  <a:srgbClr val="273239"/>
                </a:solidFill>
                <a:effectLst/>
                <a:latin typeface="Consolas" panose="020B0609020204030204" pitchFamily="49" charset="0"/>
              </a:rPr>
              <a:t>/// &lt;summary&gt; /// This class does something of program Summary. /// &lt;/summary&gt;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0C895CE-5201-4828-B1B4-943C51AF54CE}"/>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Nunito"/>
              </a:rPr>
              <a:t>Syntax :</a:t>
            </a:r>
            <a:r>
              <a:rPr kumimoji="0" lang="en-US" altLang="en-US" sz="1200" b="0" i="0" u="none" strike="noStrike" cap="none" normalizeH="0" baseline="0">
                <a:ln>
                  <a:noFill/>
                </a:ln>
                <a:solidFill>
                  <a:srgbClr val="273239"/>
                </a:solidFill>
                <a:effectLst/>
                <a:latin typeface="Consolas" panose="020B0609020204030204" pitchFamily="49" charset="0"/>
              </a:rPr>
              <a:t>/// &lt;summary&gt; /// This class does something of program Summary. /// &lt;/summary&gt;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197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4E63-BCD8-451D-9E13-A9E6D81D6162}"/>
              </a:ext>
            </a:extLst>
          </p:cNvPr>
          <p:cNvSpPr>
            <a:spLocks noGrp="1"/>
          </p:cNvSpPr>
          <p:nvPr>
            <p:ph type="title"/>
          </p:nvPr>
        </p:nvSpPr>
        <p:spPr/>
        <p:txBody>
          <a:bodyPr/>
          <a:lstStyle/>
          <a:p>
            <a:r>
              <a:rPr lang="en-US" b="1" dirty="0"/>
              <a:t>Enumeration (or </a:t>
            </a:r>
            <a:r>
              <a:rPr lang="en-US" b="1" dirty="0" err="1"/>
              <a:t>enum</a:t>
            </a:r>
            <a:r>
              <a:rPr lang="en-US" b="1" dirty="0"/>
              <a:t>) in C#</a:t>
            </a:r>
            <a:br>
              <a:rPr lang="en-US" b="1" dirty="0"/>
            </a:br>
            <a:endParaRPr lang="en-US" dirty="0"/>
          </a:p>
        </p:txBody>
      </p:sp>
      <p:sp>
        <p:nvSpPr>
          <p:cNvPr id="3" name="Content Placeholder 2">
            <a:extLst>
              <a:ext uri="{FF2B5EF4-FFF2-40B4-BE49-F238E27FC236}">
                <a16:creationId xmlns:a16="http://schemas.microsoft.com/office/drawing/2014/main" id="{1459BD88-6FF5-4CCD-9A50-E317B669E063}"/>
              </a:ext>
            </a:extLst>
          </p:cNvPr>
          <p:cNvSpPr>
            <a:spLocks noGrp="1"/>
          </p:cNvSpPr>
          <p:nvPr>
            <p:ph idx="1"/>
          </p:nvPr>
        </p:nvSpPr>
        <p:spPr/>
        <p:txBody>
          <a:bodyPr>
            <a:normAutofit fontScale="92500" lnSpcReduction="20000"/>
          </a:bodyPr>
          <a:lstStyle/>
          <a:p>
            <a:r>
              <a:rPr lang="en-US" dirty="0"/>
              <a:t>Enumeration (or </a:t>
            </a:r>
            <a:r>
              <a:rPr lang="en-US" dirty="0" err="1"/>
              <a:t>enum</a:t>
            </a:r>
            <a:r>
              <a:rPr lang="en-US" dirty="0"/>
              <a:t>) is a value data type in C#. </a:t>
            </a:r>
          </a:p>
          <a:p>
            <a:r>
              <a:rPr lang="en-US" dirty="0">
                <a:solidFill>
                  <a:schemeClr val="tx1"/>
                </a:solidFill>
              </a:rPr>
              <a:t>It is mainly used to assign the names or string values to integral constants, that make a program easy to read and maintain.</a:t>
            </a:r>
          </a:p>
          <a:p>
            <a:r>
              <a:rPr lang="en-US" dirty="0">
                <a:solidFill>
                  <a:schemeClr val="tx1"/>
                </a:solidFill>
              </a:rPr>
              <a:t> The main objective of </a:t>
            </a:r>
            <a:r>
              <a:rPr lang="en-US" dirty="0" err="1">
                <a:solidFill>
                  <a:schemeClr val="tx1"/>
                </a:solidFill>
              </a:rPr>
              <a:t>enum</a:t>
            </a:r>
            <a:r>
              <a:rPr lang="en-US" dirty="0">
                <a:solidFill>
                  <a:schemeClr val="tx1"/>
                </a:solidFill>
              </a:rPr>
              <a:t> is to define our own data types(Enumerated Data Types).</a:t>
            </a:r>
          </a:p>
          <a:p>
            <a:r>
              <a:rPr lang="en-US" dirty="0">
                <a:solidFill>
                  <a:schemeClr val="tx1"/>
                </a:solidFill>
              </a:rPr>
              <a:t>For example, the 4 suits in a deck of playing cards may be 4 enumerators named Club, Diamond, Heart, and Spade, belonging to an enumerated type named Suit.</a:t>
            </a:r>
          </a:p>
          <a:p>
            <a:r>
              <a:rPr lang="en-US" dirty="0">
                <a:solidFill>
                  <a:schemeClr val="tx1"/>
                </a:solidFill>
              </a:rPr>
              <a:t>Other examples include natural enumerated types (like the planets, days of the week, colors, directions, etc.).</a:t>
            </a:r>
          </a:p>
          <a:p>
            <a:r>
              <a:rPr lang="en-US" dirty="0">
                <a:solidFill>
                  <a:schemeClr val="tx1"/>
                </a:solidFill>
              </a:rPr>
              <a:t> Enumeration is declared using </a:t>
            </a:r>
            <a:r>
              <a:rPr lang="en-US" b="1" i="1" dirty="0" err="1">
                <a:solidFill>
                  <a:schemeClr val="tx1"/>
                </a:solidFill>
              </a:rPr>
              <a:t>enum</a:t>
            </a:r>
            <a:r>
              <a:rPr lang="en-US" dirty="0">
                <a:solidFill>
                  <a:schemeClr val="tx1"/>
                </a:solidFill>
              </a:rPr>
              <a:t> keyword directly inside a namespace, class, or structure.</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85744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7F29-B5B8-47F1-A131-7144915A7BA7}"/>
              </a:ext>
            </a:extLst>
          </p:cNvPr>
          <p:cNvSpPr>
            <a:spLocks noGrp="1"/>
          </p:cNvSpPr>
          <p:nvPr>
            <p:ph type="title"/>
          </p:nvPr>
        </p:nvSpPr>
        <p:spPr/>
        <p:txBody>
          <a:bodyPr/>
          <a:lstStyle/>
          <a:p>
            <a:r>
              <a:rPr lang="en-US" dirty="0"/>
              <a:t>C# Properties</a:t>
            </a:r>
          </a:p>
        </p:txBody>
      </p:sp>
      <p:sp>
        <p:nvSpPr>
          <p:cNvPr id="3" name="Content Placeholder 2">
            <a:extLst>
              <a:ext uri="{FF2B5EF4-FFF2-40B4-BE49-F238E27FC236}">
                <a16:creationId xmlns:a16="http://schemas.microsoft.com/office/drawing/2014/main" id="{E628F978-056D-4097-B672-2E2A939A059A}"/>
              </a:ext>
            </a:extLst>
          </p:cNvPr>
          <p:cNvSpPr>
            <a:spLocks noGrp="1"/>
          </p:cNvSpPr>
          <p:nvPr>
            <p:ph idx="1"/>
          </p:nvPr>
        </p:nvSpPr>
        <p:spPr/>
        <p:txBody>
          <a:bodyPr>
            <a:normAutofit fontScale="92500" lnSpcReduction="20000"/>
          </a:bodyPr>
          <a:lstStyle/>
          <a:p>
            <a:r>
              <a:rPr lang="en-US" dirty="0">
                <a:solidFill>
                  <a:schemeClr val="tx1"/>
                </a:solidFill>
              </a:rPr>
              <a:t>Properties are the special type of class members that provides a flexible mechanism to read, write, or compute the value of a private field. </a:t>
            </a:r>
          </a:p>
          <a:p>
            <a:r>
              <a:rPr lang="en-US" dirty="0">
                <a:solidFill>
                  <a:schemeClr val="tx1"/>
                </a:solidFill>
              </a:rPr>
              <a:t>Properties can be used as if they are public data members, but they are actually special methods called </a:t>
            </a:r>
            <a:r>
              <a:rPr lang="en-US" b="1" i="1" dirty="0">
                <a:solidFill>
                  <a:schemeClr val="tx1"/>
                </a:solidFill>
              </a:rPr>
              <a:t>accessors</a:t>
            </a:r>
            <a:r>
              <a:rPr lang="en-US" dirty="0">
                <a:solidFill>
                  <a:schemeClr val="tx1"/>
                </a:solidFill>
              </a:rPr>
              <a:t>.</a:t>
            </a:r>
          </a:p>
          <a:p>
            <a:r>
              <a:rPr lang="en-US" dirty="0">
                <a:solidFill>
                  <a:schemeClr val="tx1"/>
                </a:solidFill>
              </a:rPr>
              <a:t>This enables data to be accessed easily and helps to promote the flexibility and safety of methods. </a:t>
            </a:r>
          </a:p>
          <a:p>
            <a:r>
              <a:rPr lang="en-US" dirty="0">
                <a:solidFill>
                  <a:schemeClr val="tx1"/>
                </a:solidFill>
              </a:rPr>
              <a:t>Encapsulation and hiding of information can also be achieved using properties.</a:t>
            </a:r>
          </a:p>
          <a:p>
            <a:r>
              <a:rPr lang="en-US" dirty="0">
                <a:solidFill>
                  <a:schemeClr val="tx1"/>
                </a:solidFill>
              </a:rPr>
              <a:t>It uses pre-defined methods which are “get” and “set” methods which help to access and modify the properties.</a:t>
            </a:r>
          </a:p>
          <a:p>
            <a:br>
              <a:rPr lang="en-US" dirty="0">
                <a:solidFill>
                  <a:schemeClr val="tx1"/>
                </a:solidFill>
              </a:rPr>
            </a:br>
            <a:endParaRPr lang="en-US" dirty="0">
              <a:solidFill>
                <a:schemeClr val="tx1"/>
              </a:solidFill>
            </a:endParaRPr>
          </a:p>
          <a:p>
            <a:endParaRPr lang="en-US" dirty="0"/>
          </a:p>
        </p:txBody>
      </p:sp>
    </p:spTree>
    <p:extLst>
      <p:ext uri="{BB962C8B-B14F-4D97-AF65-F5344CB8AC3E}">
        <p14:creationId xmlns:p14="http://schemas.microsoft.com/office/powerpoint/2010/main" val="2903537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CD43-70C0-44AC-A4C9-7F7F90FE8AA2}"/>
              </a:ext>
            </a:extLst>
          </p:cNvPr>
          <p:cNvSpPr>
            <a:spLocks noGrp="1"/>
          </p:cNvSpPr>
          <p:nvPr>
            <p:ph type="title"/>
          </p:nvPr>
        </p:nvSpPr>
        <p:spPr/>
        <p:txBody>
          <a:bodyPr/>
          <a:lstStyle/>
          <a:p>
            <a:r>
              <a:rPr lang="en-US" dirty="0"/>
              <a:t>C# Properties continue..</a:t>
            </a:r>
          </a:p>
        </p:txBody>
      </p:sp>
      <p:sp>
        <p:nvSpPr>
          <p:cNvPr id="3" name="Content Placeholder 2">
            <a:extLst>
              <a:ext uri="{FF2B5EF4-FFF2-40B4-BE49-F238E27FC236}">
                <a16:creationId xmlns:a16="http://schemas.microsoft.com/office/drawing/2014/main" id="{DC804469-BA75-4AB4-9D84-60F83D5E7F30}"/>
              </a:ext>
            </a:extLst>
          </p:cNvPr>
          <p:cNvSpPr>
            <a:spLocks noGrp="1"/>
          </p:cNvSpPr>
          <p:nvPr>
            <p:ph idx="1"/>
          </p:nvPr>
        </p:nvSpPr>
        <p:spPr/>
        <p:txBody>
          <a:bodyPr>
            <a:normAutofit lnSpcReduction="10000"/>
          </a:bodyPr>
          <a:lstStyle/>
          <a:p>
            <a:pPr fontAlgn="base"/>
            <a:r>
              <a:rPr lang="en-US" b="1" dirty="0">
                <a:solidFill>
                  <a:schemeClr val="tx1"/>
                </a:solidFill>
              </a:rPr>
              <a:t>Accessors: </a:t>
            </a:r>
            <a:r>
              <a:rPr lang="en-US" dirty="0">
                <a:solidFill>
                  <a:schemeClr val="tx1"/>
                </a:solidFill>
              </a:rPr>
              <a:t>The block of “set” and “get” is known as “Accessors”. It is very essential to restrict the accessibility of property. There are two type of accessors i.e. </a:t>
            </a:r>
            <a:r>
              <a:rPr lang="en-US" b="1" dirty="0">
                <a:solidFill>
                  <a:schemeClr val="tx1"/>
                </a:solidFill>
              </a:rPr>
              <a:t>get accessors</a:t>
            </a:r>
            <a:r>
              <a:rPr lang="en-US" dirty="0">
                <a:solidFill>
                  <a:schemeClr val="tx1"/>
                </a:solidFill>
              </a:rPr>
              <a:t> and </a:t>
            </a:r>
            <a:r>
              <a:rPr lang="en-US" b="1" dirty="0">
                <a:solidFill>
                  <a:schemeClr val="tx1"/>
                </a:solidFill>
              </a:rPr>
              <a:t>set accessors</a:t>
            </a:r>
            <a:r>
              <a:rPr lang="en-US" dirty="0">
                <a:solidFill>
                  <a:schemeClr val="tx1"/>
                </a:solidFill>
              </a:rPr>
              <a:t>. There are different types of properties based on the “get” and “set” accessors:</a:t>
            </a:r>
            <a:br>
              <a:rPr lang="en-US" dirty="0">
                <a:solidFill>
                  <a:schemeClr val="tx1"/>
                </a:solidFill>
              </a:rPr>
            </a:br>
            <a:r>
              <a:rPr lang="en-US" dirty="0">
                <a:solidFill>
                  <a:schemeClr val="tx1"/>
                </a:solidFill>
              </a:rPr>
              <a:t> </a:t>
            </a:r>
          </a:p>
          <a:p>
            <a:pPr fontAlgn="base"/>
            <a:r>
              <a:rPr lang="en-US" b="1" dirty="0">
                <a:solidFill>
                  <a:schemeClr val="tx1"/>
                </a:solidFill>
              </a:rPr>
              <a:t>Read and Write Properties:</a:t>
            </a:r>
            <a:r>
              <a:rPr lang="en-US" dirty="0">
                <a:solidFill>
                  <a:schemeClr val="tx1"/>
                </a:solidFill>
              </a:rPr>
              <a:t> When property contains both get and set methods.</a:t>
            </a:r>
          </a:p>
          <a:p>
            <a:pPr fontAlgn="base"/>
            <a:r>
              <a:rPr lang="en-US" b="1" dirty="0">
                <a:solidFill>
                  <a:schemeClr val="tx1"/>
                </a:solidFill>
              </a:rPr>
              <a:t>Read-Only Properties:</a:t>
            </a:r>
            <a:r>
              <a:rPr lang="en-US" dirty="0">
                <a:solidFill>
                  <a:schemeClr val="tx1"/>
                </a:solidFill>
              </a:rPr>
              <a:t> When property contains only get method.</a:t>
            </a:r>
          </a:p>
          <a:p>
            <a:pPr fontAlgn="base"/>
            <a:r>
              <a:rPr lang="en-US" b="1" dirty="0">
                <a:solidFill>
                  <a:schemeClr val="tx1"/>
                </a:solidFill>
              </a:rPr>
              <a:t>Write Only Properties:</a:t>
            </a:r>
            <a:r>
              <a:rPr lang="en-US" dirty="0">
                <a:solidFill>
                  <a:schemeClr val="tx1"/>
                </a:solidFill>
              </a:rPr>
              <a:t> When property contains only set method.</a:t>
            </a:r>
          </a:p>
          <a:p>
            <a:pPr fontAlgn="base"/>
            <a:r>
              <a:rPr lang="en-US" b="1" dirty="0">
                <a:solidFill>
                  <a:schemeClr val="tx1"/>
                </a:solidFill>
              </a:rPr>
              <a:t>Auto Implemented Properties:</a:t>
            </a:r>
            <a:r>
              <a:rPr lang="en-US" dirty="0">
                <a:solidFill>
                  <a:schemeClr val="tx1"/>
                </a:solidFill>
              </a:rPr>
              <a:t> When there is no additional logic in the property accessors and it introduce in C# 3.0.</a:t>
            </a:r>
          </a:p>
          <a:p>
            <a:endParaRPr lang="en-US" dirty="0"/>
          </a:p>
        </p:txBody>
      </p:sp>
    </p:spTree>
    <p:extLst>
      <p:ext uri="{BB962C8B-B14F-4D97-AF65-F5344CB8AC3E}">
        <p14:creationId xmlns:p14="http://schemas.microsoft.com/office/powerpoint/2010/main" val="270944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BB10-5F4F-43C5-B5C1-68928CDFA07D}"/>
              </a:ext>
            </a:extLst>
          </p:cNvPr>
          <p:cNvSpPr>
            <a:spLocks noGrp="1"/>
          </p:cNvSpPr>
          <p:nvPr>
            <p:ph type="title"/>
          </p:nvPr>
        </p:nvSpPr>
        <p:spPr/>
        <p:txBody>
          <a:bodyPr/>
          <a:lstStyle/>
          <a:p>
            <a:r>
              <a:rPr lang="en-US" dirty="0"/>
              <a:t>C# </a:t>
            </a:r>
            <a:r>
              <a:rPr lang="en-US" b="1" dirty="0"/>
              <a:t>Nullable types</a:t>
            </a:r>
            <a:br>
              <a:rPr lang="en-US" b="1" dirty="0"/>
            </a:br>
            <a:endParaRPr lang="en-US" dirty="0"/>
          </a:p>
        </p:txBody>
      </p:sp>
      <p:sp>
        <p:nvSpPr>
          <p:cNvPr id="3" name="Content Placeholder 2">
            <a:extLst>
              <a:ext uri="{FF2B5EF4-FFF2-40B4-BE49-F238E27FC236}">
                <a16:creationId xmlns:a16="http://schemas.microsoft.com/office/drawing/2014/main" id="{E9590E6A-C990-4EBF-BC4A-555E5555BBD5}"/>
              </a:ext>
            </a:extLst>
          </p:cNvPr>
          <p:cNvSpPr>
            <a:spLocks noGrp="1"/>
          </p:cNvSpPr>
          <p:nvPr>
            <p:ph idx="1"/>
          </p:nvPr>
        </p:nvSpPr>
        <p:spPr/>
        <p:txBody>
          <a:bodyPr/>
          <a:lstStyle/>
          <a:p>
            <a:r>
              <a:rPr lang="en-US" dirty="0"/>
              <a:t>In C#, the compiler does not allow you to assign a null value to a variable.</a:t>
            </a:r>
          </a:p>
          <a:p>
            <a:r>
              <a:rPr lang="en-US" b="1" dirty="0"/>
              <a:t>C# 2.0</a:t>
            </a:r>
            <a:r>
              <a:rPr lang="en-US" dirty="0"/>
              <a:t> provides a special feature to assign a null value to a variable that is known as the Nullable type.</a:t>
            </a:r>
          </a:p>
          <a:p>
            <a:r>
              <a:rPr lang="en-US" dirty="0"/>
              <a:t>The Nullable type allows you to assign a null value to a variable.</a:t>
            </a:r>
          </a:p>
          <a:p>
            <a:r>
              <a:rPr lang="en-US" dirty="0"/>
              <a:t>The Nullable type allows you to assign a null value to a variable.</a:t>
            </a:r>
          </a:p>
        </p:txBody>
      </p:sp>
    </p:spTree>
    <p:extLst>
      <p:ext uri="{BB962C8B-B14F-4D97-AF65-F5344CB8AC3E}">
        <p14:creationId xmlns:p14="http://schemas.microsoft.com/office/powerpoint/2010/main" val="2656819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E3BB-5186-4F68-BC59-A8DD7BD8A234}"/>
              </a:ext>
            </a:extLst>
          </p:cNvPr>
          <p:cNvSpPr>
            <a:spLocks noGrp="1"/>
          </p:cNvSpPr>
          <p:nvPr>
            <p:ph type="title"/>
          </p:nvPr>
        </p:nvSpPr>
        <p:spPr/>
        <p:txBody>
          <a:bodyPr/>
          <a:lstStyle/>
          <a:p>
            <a:r>
              <a:rPr lang="en-US" dirty="0"/>
              <a:t>Advantages of Nullable Types</a:t>
            </a:r>
          </a:p>
        </p:txBody>
      </p:sp>
      <p:sp>
        <p:nvSpPr>
          <p:cNvPr id="3" name="Content Placeholder 2">
            <a:extLst>
              <a:ext uri="{FF2B5EF4-FFF2-40B4-BE49-F238E27FC236}">
                <a16:creationId xmlns:a16="http://schemas.microsoft.com/office/drawing/2014/main" id="{4A590E53-1811-4E29-BB57-980FB6AF8F5C}"/>
              </a:ext>
            </a:extLst>
          </p:cNvPr>
          <p:cNvSpPr>
            <a:spLocks noGrp="1"/>
          </p:cNvSpPr>
          <p:nvPr>
            <p:ph idx="1"/>
          </p:nvPr>
        </p:nvSpPr>
        <p:spPr/>
        <p:txBody>
          <a:bodyPr/>
          <a:lstStyle/>
          <a:p>
            <a:pPr fontAlgn="base"/>
            <a:r>
              <a:rPr lang="en-US" dirty="0"/>
              <a:t>The main use of nullable type is in database applications. Suppose, in a table a column required null values, then you can use nullable type to enter null values.</a:t>
            </a:r>
          </a:p>
          <a:p>
            <a:pPr fontAlgn="base"/>
            <a:r>
              <a:rPr lang="en-US" dirty="0"/>
              <a:t>Nullable type is also useful to represent undefined value.</a:t>
            </a:r>
          </a:p>
          <a:p>
            <a:pPr fontAlgn="base"/>
            <a:r>
              <a:rPr lang="en-US" dirty="0"/>
              <a:t>You can also use Nullable type instead of a reference type to store a null value.</a:t>
            </a:r>
          </a:p>
          <a:p>
            <a:endParaRPr lang="en-US" dirty="0"/>
          </a:p>
        </p:txBody>
      </p:sp>
    </p:spTree>
    <p:extLst>
      <p:ext uri="{BB962C8B-B14F-4D97-AF65-F5344CB8AC3E}">
        <p14:creationId xmlns:p14="http://schemas.microsoft.com/office/powerpoint/2010/main" val="3578094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0AE1-FCF7-40C2-AD87-08C0B4627407}"/>
              </a:ext>
            </a:extLst>
          </p:cNvPr>
          <p:cNvSpPr>
            <a:spLocks noGrp="1"/>
          </p:cNvSpPr>
          <p:nvPr>
            <p:ph type="title"/>
          </p:nvPr>
        </p:nvSpPr>
        <p:spPr/>
        <p:txBody>
          <a:bodyPr/>
          <a:lstStyle/>
          <a:p>
            <a:r>
              <a:rPr lang="en-US" dirty="0"/>
              <a:t>C# Structures </a:t>
            </a:r>
          </a:p>
        </p:txBody>
      </p:sp>
      <p:sp>
        <p:nvSpPr>
          <p:cNvPr id="3" name="Content Placeholder 2">
            <a:extLst>
              <a:ext uri="{FF2B5EF4-FFF2-40B4-BE49-F238E27FC236}">
                <a16:creationId xmlns:a16="http://schemas.microsoft.com/office/drawing/2014/main" id="{EFD13040-712F-448B-B7CC-CEA817801BD7}"/>
              </a:ext>
            </a:extLst>
          </p:cNvPr>
          <p:cNvSpPr>
            <a:spLocks noGrp="1"/>
          </p:cNvSpPr>
          <p:nvPr>
            <p:ph idx="1"/>
          </p:nvPr>
        </p:nvSpPr>
        <p:spPr/>
        <p:txBody>
          <a:bodyPr/>
          <a:lstStyle/>
          <a:p>
            <a:r>
              <a:rPr lang="en-US" b="1" i="1" dirty="0"/>
              <a:t>Structure </a:t>
            </a:r>
            <a:r>
              <a:rPr lang="en-US" dirty="0"/>
              <a:t>is a value type and a collection of variables of different data types under a single unit.</a:t>
            </a:r>
          </a:p>
          <a:p>
            <a:r>
              <a:rPr lang="en-US" dirty="0"/>
              <a:t>It is almost similar to a class because both are user-defined data types and both hold a bunch of different data types.</a:t>
            </a:r>
          </a:p>
          <a:p>
            <a:r>
              <a:rPr lang="en-US" dirty="0"/>
              <a:t>C# provide the ability to use pre-defined </a:t>
            </a:r>
            <a:r>
              <a:rPr lang="en-US" b="1" u="sng" dirty="0">
                <a:hlinkClick r:id="rId3"/>
              </a:rPr>
              <a:t>data types</a:t>
            </a:r>
            <a:r>
              <a:rPr lang="en-US" dirty="0"/>
              <a:t>. However, sometimes the user might be in need to define its own data types which are also known as </a:t>
            </a:r>
            <a:r>
              <a:rPr lang="en-US" b="1" dirty="0"/>
              <a:t>User-Defined Data Types</a:t>
            </a:r>
            <a:r>
              <a:rPr lang="en-US" dirty="0"/>
              <a:t>. </a:t>
            </a:r>
          </a:p>
          <a:p>
            <a:r>
              <a:rPr lang="en-US" b="1" dirty="0"/>
              <a:t> </a:t>
            </a:r>
            <a:r>
              <a:rPr lang="en-US" dirty="0"/>
              <a:t>In C#, structure is defined using </a:t>
            </a:r>
            <a:r>
              <a:rPr lang="en-US" b="1" i="1" dirty="0"/>
              <a:t>struct</a:t>
            </a:r>
            <a:r>
              <a:rPr lang="en-US" dirty="0"/>
              <a:t> keyword.</a:t>
            </a:r>
          </a:p>
          <a:p>
            <a:r>
              <a:rPr lang="en-US" dirty="0"/>
              <a:t>A structure can contain constructors, constants, fields, methods, properties, indexers and events etc. </a:t>
            </a:r>
          </a:p>
        </p:txBody>
      </p:sp>
    </p:spTree>
    <p:extLst>
      <p:ext uri="{BB962C8B-B14F-4D97-AF65-F5344CB8AC3E}">
        <p14:creationId xmlns:p14="http://schemas.microsoft.com/office/powerpoint/2010/main" val="1232708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17B0-BBB8-461A-A152-2E4ED017B2FD}"/>
              </a:ext>
            </a:extLst>
          </p:cNvPr>
          <p:cNvSpPr>
            <a:spLocks noGrp="1"/>
          </p:cNvSpPr>
          <p:nvPr>
            <p:ph type="title"/>
          </p:nvPr>
        </p:nvSpPr>
        <p:spPr/>
        <p:txBody>
          <a:bodyPr/>
          <a:lstStyle/>
          <a:p>
            <a:r>
              <a:rPr lang="en-US" dirty="0"/>
              <a:t>C# Keywords</a:t>
            </a:r>
          </a:p>
        </p:txBody>
      </p:sp>
      <p:sp>
        <p:nvSpPr>
          <p:cNvPr id="3" name="Content Placeholder 2">
            <a:extLst>
              <a:ext uri="{FF2B5EF4-FFF2-40B4-BE49-F238E27FC236}">
                <a16:creationId xmlns:a16="http://schemas.microsoft.com/office/drawing/2014/main" id="{4952AD5F-59B2-4433-8786-0367CEC4F562}"/>
              </a:ext>
            </a:extLst>
          </p:cNvPr>
          <p:cNvSpPr>
            <a:spLocks noGrp="1"/>
          </p:cNvSpPr>
          <p:nvPr>
            <p:ph idx="1"/>
          </p:nvPr>
        </p:nvSpPr>
        <p:spPr/>
        <p:txBody>
          <a:bodyPr/>
          <a:lstStyle/>
          <a:p>
            <a:r>
              <a:rPr lang="en-US" b="1" dirty="0"/>
              <a:t>Keywords or Reserved words</a:t>
            </a:r>
            <a:r>
              <a:rPr lang="en-US" dirty="0"/>
              <a:t> are the words in a language that are used for some internal process or represent some predefined actions.</a:t>
            </a:r>
          </a:p>
          <a:p>
            <a:r>
              <a:rPr lang="en-US" dirty="0"/>
              <a:t>These words are therefore not allowed to use as variable names or objects. Doing this will result in a </a:t>
            </a:r>
            <a:r>
              <a:rPr lang="en-US" b="1" dirty="0"/>
              <a:t>compile-time error</a:t>
            </a:r>
            <a:r>
              <a:rPr lang="en-US" dirty="0"/>
              <a:t>.</a:t>
            </a:r>
          </a:p>
          <a:p>
            <a:r>
              <a:rPr lang="en-US" b="1" dirty="0"/>
              <a:t>Keywords in C# is mainly divided into 10 categories</a:t>
            </a:r>
            <a:endParaRPr lang="en-US" dirty="0"/>
          </a:p>
          <a:p>
            <a:endParaRPr lang="en-US" dirty="0"/>
          </a:p>
        </p:txBody>
      </p:sp>
    </p:spTree>
    <p:extLst>
      <p:ext uri="{BB962C8B-B14F-4D97-AF65-F5344CB8AC3E}">
        <p14:creationId xmlns:p14="http://schemas.microsoft.com/office/powerpoint/2010/main" val="78919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4959-2FB8-499D-A319-411DC5D016C2}"/>
              </a:ext>
            </a:extLst>
          </p:cNvPr>
          <p:cNvSpPr>
            <a:spLocks noGrp="1"/>
          </p:cNvSpPr>
          <p:nvPr>
            <p:ph type="title"/>
          </p:nvPr>
        </p:nvSpPr>
        <p:spPr/>
        <p:txBody>
          <a:bodyPr/>
          <a:lstStyle/>
          <a:p>
            <a:r>
              <a:rPr lang="en-US" dirty="0"/>
              <a:t>Hello World in C#</a:t>
            </a:r>
          </a:p>
        </p:txBody>
      </p:sp>
      <p:sp>
        <p:nvSpPr>
          <p:cNvPr id="3" name="Content Placeholder 2">
            <a:extLst>
              <a:ext uri="{FF2B5EF4-FFF2-40B4-BE49-F238E27FC236}">
                <a16:creationId xmlns:a16="http://schemas.microsoft.com/office/drawing/2014/main" id="{DFE85B06-204E-4414-BCC2-83FFACF4D31C}"/>
              </a:ext>
            </a:extLst>
          </p:cNvPr>
          <p:cNvSpPr>
            <a:spLocks noGrp="1"/>
          </p:cNvSpPr>
          <p:nvPr>
            <p:ph idx="1"/>
          </p:nvPr>
        </p:nvSpPr>
        <p:spPr>
          <a:xfrm>
            <a:off x="1154954" y="2644140"/>
            <a:ext cx="8825659" cy="3416300"/>
          </a:xfrm>
        </p:spPr>
        <p:txBody>
          <a:bodyPr/>
          <a:lstStyle/>
          <a:p>
            <a:pPr fontAlgn="base"/>
            <a:r>
              <a:rPr lang="en-US" dirty="0"/>
              <a:t>In </a:t>
            </a:r>
            <a:r>
              <a:rPr lang="en-US" u="sng" dirty="0">
                <a:hlinkClick r:id="rId3"/>
              </a:rPr>
              <a:t>C#</a:t>
            </a:r>
            <a:r>
              <a:rPr lang="en-US" dirty="0"/>
              <a:t>, a basic program consists of the following:</a:t>
            </a:r>
          </a:p>
          <a:p>
            <a:pPr fontAlgn="base"/>
            <a:r>
              <a:rPr lang="en-US" dirty="0"/>
              <a:t>A Namespace Declaration</a:t>
            </a:r>
          </a:p>
          <a:p>
            <a:pPr fontAlgn="base"/>
            <a:r>
              <a:rPr lang="en-US" dirty="0"/>
              <a:t>Class Declaration &amp; Definition</a:t>
            </a:r>
          </a:p>
          <a:p>
            <a:pPr fontAlgn="base"/>
            <a:r>
              <a:rPr lang="en-US" dirty="0"/>
              <a:t>Class Members(like variables, methods etc.)</a:t>
            </a:r>
          </a:p>
          <a:p>
            <a:pPr fontAlgn="base"/>
            <a:r>
              <a:rPr lang="en-US" dirty="0"/>
              <a:t>Main Method</a:t>
            </a:r>
          </a:p>
          <a:p>
            <a:pPr fontAlgn="base"/>
            <a:r>
              <a:rPr lang="en-US" dirty="0"/>
              <a:t>Statements or Expressions</a:t>
            </a:r>
          </a:p>
          <a:p>
            <a:endParaRPr lang="en-US" dirty="0"/>
          </a:p>
          <a:p>
            <a:pPr marL="0" indent="0">
              <a:buNone/>
            </a:pPr>
            <a:r>
              <a:rPr lang="en-US" dirty="0"/>
              <a:t>Real-time program </a:t>
            </a:r>
            <a:r>
              <a:rPr lang="en-US" dirty="0">
                <a:sym typeface="Wingdings" panose="05000000000000000000" pitchFamily="2" charset="2"/>
              </a:rPr>
              <a:t> Visual Studio</a:t>
            </a:r>
            <a:endParaRPr lang="en-US" dirty="0"/>
          </a:p>
        </p:txBody>
      </p:sp>
    </p:spTree>
    <p:extLst>
      <p:ext uri="{BB962C8B-B14F-4D97-AF65-F5344CB8AC3E}">
        <p14:creationId xmlns:p14="http://schemas.microsoft.com/office/powerpoint/2010/main" val="4035159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D125-D237-4A9F-8670-94C318DDD79B}"/>
              </a:ext>
            </a:extLst>
          </p:cNvPr>
          <p:cNvSpPr>
            <a:spLocks noGrp="1"/>
          </p:cNvSpPr>
          <p:nvPr>
            <p:ph type="title"/>
          </p:nvPr>
        </p:nvSpPr>
        <p:spPr/>
        <p:txBody>
          <a:bodyPr/>
          <a:lstStyle/>
          <a:p>
            <a:r>
              <a:rPr lang="en-US" dirty="0"/>
              <a:t>C# Keywords Continue..</a:t>
            </a:r>
          </a:p>
        </p:txBody>
      </p:sp>
      <p:sp>
        <p:nvSpPr>
          <p:cNvPr id="4" name="Rectangle 3">
            <a:extLst>
              <a:ext uri="{FF2B5EF4-FFF2-40B4-BE49-F238E27FC236}">
                <a16:creationId xmlns:a16="http://schemas.microsoft.com/office/drawing/2014/main" id="{FBE441DC-F8F4-4208-BFDE-8A59FA1FBCE7}"/>
              </a:ext>
            </a:extLst>
          </p:cNvPr>
          <p:cNvSpPr/>
          <p:nvPr/>
        </p:nvSpPr>
        <p:spPr>
          <a:xfrm>
            <a:off x="1154954" y="2204801"/>
            <a:ext cx="2210029" cy="369332"/>
          </a:xfrm>
          <a:prstGeom prst="rect">
            <a:avLst/>
          </a:prstGeom>
        </p:spPr>
        <p:txBody>
          <a:bodyPr wrap="none">
            <a:spAutoFit/>
          </a:bodyPr>
          <a:lstStyle/>
          <a:p>
            <a:r>
              <a:rPr lang="en-US" b="1" dirty="0">
                <a:solidFill>
                  <a:srgbClr val="273239"/>
                </a:solidFill>
                <a:latin typeface="Nunito"/>
              </a:rPr>
              <a:t>Value Type Keywords</a:t>
            </a:r>
            <a:endParaRPr lang="en-US" dirty="0"/>
          </a:p>
        </p:txBody>
      </p:sp>
      <p:pic>
        <p:nvPicPr>
          <p:cNvPr id="5" name="Picture 4">
            <a:extLst>
              <a:ext uri="{FF2B5EF4-FFF2-40B4-BE49-F238E27FC236}">
                <a16:creationId xmlns:a16="http://schemas.microsoft.com/office/drawing/2014/main" id="{DB059590-E437-43D4-AC59-32EA53C1BEDC}"/>
              </a:ext>
            </a:extLst>
          </p:cNvPr>
          <p:cNvPicPr>
            <a:picLocks noChangeAspect="1"/>
          </p:cNvPicPr>
          <p:nvPr/>
        </p:nvPicPr>
        <p:blipFill>
          <a:blip r:embed="rId3"/>
          <a:stretch>
            <a:fillRect/>
          </a:stretch>
        </p:blipFill>
        <p:spPr>
          <a:xfrm>
            <a:off x="1154954" y="2687299"/>
            <a:ext cx="3314700" cy="1509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67A460EF-F0B8-40B0-8C89-291117EE7F33}"/>
              </a:ext>
            </a:extLst>
          </p:cNvPr>
          <p:cNvSpPr/>
          <p:nvPr/>
        </p:nvSpPr>
        <p:spPr>
          <a:xfrm>
            <a:off x="5214149" y="2204801"/>
            <a:ext cx="2090957" cy="369332"/>
          </a:xfrm>
          <a:prstGeom prst="rect">
            <a:avLst/>
          </a:prstGeom>
        </p:spPr>
        <p:txBody>
          <a:bodyPr wrap="none">
            <a:spAutoFit/>
          </a:bodyPr>
          <a:lstStyle/>
          <a:p>
            <a:r>
              <a:rPr lang="en-US" b="1" dirty="0">
                <a:solidFill>
                  <a:srgbClr val="273239"/>
                </a:solidFill>
                <a:latin typeface="Nunito"/>
              </a:rPr>
              <a:t>Modifiers Keywords</a:t>
            </a:r>
            <a:endParaRPr lang="en-US" dirty="0"/>
          </a:p>
        </p:txBody>
      </p:sp>
      <p:pic>
        <p:nvPicPr>
          <p:cNvPr id="7" name="Picture 6">
            <a:extLst>
              <a:ext uri="{FF2B5EF4-FFF2-40B4-BE49-F238E27FC236}">
                <a16:creationId xmlns:a16="http://schemas.microsoft.com/office/drawing/2014/main" id="{14A0E20A-9E11-4801-BCA5-530042E34166}"/>
              </a:ext>
            </a:extLst>
          </p:cNvPr>
          <p:cNvPicPr>
            <a:picLocks noChangeAspect="1"/>
          </p:cNvPicPr>
          <p:nvPr/>
        </p:nvPicPr>
        <p:blipFill>
          <a:blip r:embed="rId4"/>
          <a:stretch>
            <a:fillRect/>
          </a:stretch>
        </p:blipFill>
        <p:spPr>
          <a:xfrm>
            <a:off x="5056621" y="2687299"/>
            <a:ext cx="4600575" cy="1509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39AF663F-44BE-438F-A162-0742DB581B2A}"/>
              </a:ext>
            </a:extLst>
          </p:cNvPr>
          <p:cNvPicPr>
            <a:picLocks noChangeAspect="1"/>
          </p:cNvPicPr>
          <p:nvPr/>
        </p:nvPicPr>
        <p:blipFill>
          <a:blip r:embed="rId5"/>
          <a:stretch>
            <a:fillRect/>
          </a:stretch>
        </p:blipFill>
        <p:spPr>
          <a:xfrm>
            <a:off x="1154954" y="4815654"/>
            <a:ext cx="3314701" cy="1734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313C55F6-32A1-45FF-9733-6B128859D829}"/>
              </a:ext>
            </a:extLst>
          </p:cNvPr>
          <p:cNvSpPr/>
          <p:nvPr/>
        </p:nvSpPr>
        <p:spPr>
          <a:xfrm>
            <a:off x="1020839" y="4321466"/>
            <a:ext cx="2257606" cy="369332"/>
          </a:xfrm>
          <a:prstGeom prst="rect">
            <a:avLst/>
          </a:prstGeom>
        </p:spPr>
        <p:txBody>
          <a:bodyPr wrap="none">
            <a:spAutoFit/>
          </a:bodyPr>
          <a:lstStyle/>
          <a:p>
            <a:r>
              <a:rPr lang="en-US" b="1" dirty="0">
                <a:solidFill>
                  <a:srgbClr val="273239"/>
                </a:solidFill>
                <a:latin typeface="Nunito"/>
              </a:rPr>
              <a:t>Statements Keywords</a:t>
            </a:r>
            <a:endParaRPr lang="en-US" dirty="0"/>
          </a:p>
        </p:txBody>
      </p:sp>
      <p:pic>
        <p:nvPicPr>
          <p:cNvPr id="10" name="Picture 9">
            <a:extLst>
              <a:ext uri="{FF2B5EF4-FFF2-40B4-BE49-F238E27FC236}">
                <a16:creationId xmlns:a16="http://schemas.microsoft.com/office/drawing/2014/main" id="{616F32CC-E1EE-496D-B062-22F97DACEF65}"/>
              </a:ext>
            </a:extLst>
          </p:cNvPr>
          <p:cNvPicPr>
            <a:picLocks noChangeAspect="1"/>
          </p:cNvPicPr>
          <p:nvPr/>
        </p:nvPicPr>
        <p:blipFill>
          <a:blip r:embed="rId6"/>
          <a:stretch>
            <a:fillRect/>
          </a:stretch>
        </p:blipFill>
        <p:spPr>
          <a:xfrm>
            <a:off x="5056621" y="4678694"/>
            <a:ext cx="4859746" cy="2008589"/>
          </a:xfrm>
          <a:prstGeom prst="rect">
            <a:avLst/>
          </a:prstGeom>
        </p:spPr>
      </p:pic>
      <p:sp>
        <p:nvSpPr>
          <p:cNvPr id="11" name="Rectangle 10">
            <a:extLst>
              <a:ext uri="{FF2B5EF4-FFF2-40B4-BE49-F238E27FC236}">
                <a16:creationId xmlns:a16="http://schemas.microsoft.com/office/drawing/2014/main" id="{28F13B02-EA8B-4BD6-8069-9BD51540F3E3}"/>
              </a:ext>
            </a:extLst>
          </p:cNvPr>
          <p:cNvSpPr/>
          <p:nvPr/>
        </p:nvSpPr>
        <p:spPr>
          <a:xfrm>
            <a:off x="5099630" y="4252986"/>
            <a:ext cx="2205476" cy="369332"/>
          </a:xfrm>
          <a:prstGeom prst="rect">
            <a:avLst/>
          </a:prstGeom>
        </p:spPr>
        <p:txBody>
          <a:bodyPr wrap="none">
            <a:spAutoFit/>
          </a:bodyPr>
          <a:lstStyle/>
          <a:p>
            <a:pPr algn="ctr" fontAlgn="base"/>
            <a:r>
              <a:rPr lang="en-US" b="1" dirty="0">
                <a:solidFill>
                  <a:srgbClr val="273239"/>
                </a:solidFill>
                <a:latin typeface="Nunito"/>
              </a:rPr>
              <a:t>Contextual Keywords</a:t>
            </a:r>
            <a:endParaRPr lang="en-US" b="1" i="0" dirty="0">
              <a:solidFill>
                <a:srgbClr val="273239"/>
              </a:solidFill>
              <a:effectLst/>
              <a:latin typeface="Nunito"/>
            </a:endParaRPr>
          </a:p>
        </p:txBody>
      </p:sp>
    </p:spTree>
    <p:extLst>
      <p:ext uri="{BB962C8B-B14F-4D97-AF65-F5344CB8AC3E}">
        <p14:creationId xmlns:p14="http://schemas.microsoft.com/office/powerpoint/2010/main" val="3716350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CE9C-06E0-41C9-BE22-BA27E284BF83}"/>
              </a:ext>
            </a:extLst>
          </p:cNvPr>
          <p:cNvSpPr>
            <a:spLocks noGrp="1"/>
          </p:cNvSpPr>
          <p:nvPr>
            <p:ph type="title"/>
          </p:nvPr>
        </p:nvSpPr>
        <p:spPr/>
        <p:txBody>
          <a:bodyPr/>
          <a:lstStyle/>
          <a:p>
            <a:r>
              <a:rPr lang="en-US" dirty="0"/>
              <a:t>C# as Operator Keyword</a:t>
            </a:r>
          </a:p>
        </p:txBody>
      </p:sp>
      <p:sp>
        <p:nvSpPr>
          <p:cNvPr id="3" name="Content Placeholder 2">
            <a:extLst>
              <a:ext uri="{FF2B5EF4-FFF2-40B4-BE49-F238E27FC236}">
                <a16:creationId xmlns:a16="http://schemas.microsoft.com/office/drawing/2014/main" id="{8882C4F9-559A-4B10-8516-E03D5339F964}"/>
              </a:ext>
            </a:extLst>
          </p:cNvPr>
          <p:cNvSpPr>
            <a:spLocks noGrp="1"/>
          </p:cNvSpPr>
          <p:nvPr>
            <p:ph idx="1"/>
          </p:nvPr>
        </p:nvSpPr>
        <p:spPr/>
        <p:txBody>
          <a:bodyPr/>
          <a:lstStyle/>
          <a:p>
            <a:r>
              <a:rPr lang="en-US" dirty="0"/>
              <a:t>The </a:t>
            </a:r>
            <a:r>
              <a:rPr lang="en-US" b="1" dirty="0"/>
              <a:t>as</a:t>
            </a:r>
            <a:r>
              <a:rPr lang="en-US" dirty="0"/>
              <a:t> operator is used to perform conversion between compatible reference types or Nullable types.</a:t>
            </a:r>
          </a:p>
          <a:p>
            <a:r>
              <a:rPr lang="en-US" dirty="0"/>
              <a:t>This operator returns the object when they are compatible with the given type and </a:t>
            </a:r>
            <a:r>
              <a:rPr lang="en-US" b="1" i="1" dirty="0"/>
              <a:t>return null if the conversion is not possible</a:t>
            </a:r>
            <a:r>
              <a:rPr lang="en-US" dirty="0"/>
              <a:t> instead of raising an exception.</a:t>
            </a:r>
          </a:p>
          <a:p>
            <a:r>
              <a:rPr lang="en-US" dirty="0"/>
              <a:t>The working of </a:t>
            </a:r>
            <a:r>
              <a:rPr lang="en-US" i="1" dirty="0"/>
              <a:t>as</a:t>
            </a:r>
            <a:r>
              <a:rPr lang="en-US" dirty="0"/>
              <a:t> operator is quite similar to </a:t>
            </a:r>
            <a:r>
              <a:rPr lang="en-US" i="1" dirty="0"/>
              <a:t>is</a:t>
            </a:r>
            <a:r>
              <a:rPr lang="en-US" dirty="0"/>
              <a:t> an operator but in shortening manner.</a:t>
            </a:r>
          </a:p>
          <a:p>
            <a:r>
              <a:rPr lang="en-US" dirty="0"/>
              <a:t>Syntax : expression as type</a:t>
            </a:r>
          </a:p>
          <a:p>
            <a:endParaRPr lang="en-US" dirty="0"/>
          </a:p>
        </p:txBody>
      </p:sp>
    </p:spTree>
    <p:extLst>
      <p:ext uri="{BB962C8B-B14F-4D97-AF65-F5344CB8AC3E}">
        <p14:creationId xmlns:p14="http://schemas.microsoft.com/office/powerpoint/2010/main" val="3924743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DEC-A1F7-41E6-8F4B-B02F8B4ED26B}"/>
              </a:ext>
            </a:extLst>
          </p:cNvPr>
          <p:cNvSpPr>
            <a:spLocks noGrp="1"/>
          </p:cNvSpPr>
          <p:nvPr>
            <p:ph type="title"/>
          </p:nvPr>
        </p:nvSpPr>
        <p:spPr/>
        <p:txBody>
          <a:bodyPr/>
          <a:lstStyle/>
          <a:p>
            <a:r>
              <a:rPr lang="en-US" dirty="0"/>
              <a:t>C#  is Operator Keyword</a:t>
            </a:r>
          </a:p>
        </p:txBody>
      </p:sp>
      <p:sp>
        <p:nvSpPr>
          <p:cNvPr id="3" name="Content Placeholder 2">
            <a:extLst>
              <a:ext uri="{FF2B5EF4-FFF2-40B4-BE49-F238E27FC236}">
                <a16:creationId xmlns:a16="http://schemas.microsoft.com/office/drawing/2014/main" id="{344E8B3E-CF84-427A-BF86-1E1A6154DC54}"/>
              </a:ext>
            </a:extLst>
          </p:cNvPr>
          <p:cNvSpPr>
            <a:spLocks noGrp="1"/>
          </p:cNvSpPr>
          <p:nvPr>
            <p:ph idx="1"/>
          </p:nvPr>
        </p:nvSpPr>
        <p:spPr/>
        <p:txBody>
          <a:bodyPr/>
          <a:lstStyle/>
          <a:p>
            <a:r>
              <a:rPr lang="en-US" dirty="0"/>
              <a:t>The </a:t>
            </a:r>
            <a:r>
              <a:rPr lang="en-US" b="1" dirty="0"/>
              <a:t>is</a:t>
            </a:r>
            <a:r>
              <a:rPr lang="en-US" dirty="0"/>
              <a:t> operator is used to check if the run-time type of an object is compatible with the given type or not.</a:t>
            </a:r>
          </a:p>
          <a:p>
            <a:r>
              <a:rPr lang="en-US" dirty="0"/>
              <a:t>It returns </a:t>
            </a:r>
            <a:r>
              <a:rPr lang="en-US" i="1" dirty="0"/>
              <a:t>true</a:t>
            </a:r>
            <a:r>
              <a:rPr lang="en-US" dirty="0"/>
              <a:t> if the given object is of the same type otherwise, return </a:t>
            </a:r>
            <a:r>
              <a:rPr lang="en-US" i="1" dirty="0"/>
              <a:t>false</a:t>
            </a:r>
            <a:r>
              <a:rPr lang="en-US" dirty="0"/>
              <a:t>. It also returns </a:t>
            </a:r>
            <a:r>
              <a:rPr lang="en-US" i="1" dirty="0"/>
              <a:t>false</a:t>
            </a:r>
            <a:r>
              <a:rPr lang="en-US" dirty="0"/>
              <a:t> for </a:t>
            </a:r>
            <a:r>
              <a:rPr lang="en-US" i="1" dirty="0"/>
              <a:t>null</a:t>
            </a:r>
            <a:r>
              <a:rPr lang="en-US" dirty="0"/>
              <a:t> objects. </a:t>
            </a:r>
          </a:p>
          <a:p>
            <a:r>
              <a:rPr lang="en-US" dirty="0"/>
              <a:t>Syntax  : expression is type</a:t>
            </a:r>
          </a:p>
          <a:p>
            <a:endParaRPr lang="en-US" dirty="0"/>
          </a:p>
        </p:txBody>
      </p:sp>
    </p:spTree>
    <p:extLst>
      <p:ext uri="{BB962C8B-B14F-4D97-AF65-F5344CB8AC3E}">
        <p14:creationId xmlns:p14="http://schemas.microsoft.com/office/powerpoint/2010/main" val="2092749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D743-DDC0-474C-BCF0-06EDA79B1C94}"/>
              </a:ext>
            </a:extLst>
          </p:cNvPr>
          <p:cNvSpPr>
            <a:spLocks noGrp="1"/>
          </p:cNvSpPr>
          <p:nvPr>
            <p:ph type="title"/>
          </p:nvPr>
        </p:nvSpPr>
        <p:spPr/>
        <p:txBody>
          <a:bodyPr/>
          <a:lstStyle/>
          <a:p>
            <a:r>
              <a:rPr lang="en-US" dirty="0"/>
              <a:t>Is vs As operator keyword in C#</a:t>
            </a:r>
          </a:p>
        </p:txBody>
      </p:sp>
      <p:sp>
        <p:nvSpPr>
          <p:cNvPr id="3" name="Content Placeholder 2">
            <a:extLst>
              <a:ext uri="{FF2B5EF4-FFF2-40B4-BE49-F238E27FC236}">
                <a16:creationId xmlns:a16="http://schemas.microsoft.com/office/drawing/2014/main" id="{0E981BE7-CC14-4746-9EC5-C7E07FF9DA98}"/>
              </a:ext>
            </a:extLst>
          </p:cNvPr>
          <p:cNvSpPr>
            <a:spLocks noGrp="1"/>
          </p:cNvSpPr>
          <p:nvPr>
            <p:ph idx="1"/>
          </p:nvPr>
        </p:nvSpPr>
        <p:spPr/>
        <p:txBody>
          <a:bodyPr>
            <a:normAutofit fontScale="85000" lnSpcReduction="10000"/>
          </a:bodyPr>
          <a:lstStyle/>
          <a:p>
            <a:pPr fontAlgn="base"/>
            <a:r>
              <a:rPr lang="en-US" dirty="0"/>
              <a:t>The difference between </a:t>
            </a:r>
            <a:r>
              <a:rPr lang="en-US" i="1" u="sng" dirty="0">
                <a:hlinkClick r:id="rId3"/>
              </a:rPr>
              <a:t>is</a:t>
            </a:r>
            <a:r>
              <a:rPr lang="en-US" dirty="0"/>
              <a:t> and </a:t>
            </a:r>
            <a:r>
              <a:rPr lang="en-US" i="1" u="sng" dirty="0">
                <a:hlinkClick r:id="rId4"/>
              </a:rPr>
              <a:t>as</a:t>
            </a:r>
            <a:r>
              <a:rPr lang="en-US" dirty="0"/>
              <a:t> operators are as follows:</a:t>
            </a:r>
          </a:p>
          <a:p>
            <a:pPr fontAlgn="base"/>
            <a:r>
              <a:rPr lang="en-US" dirty="0"/>
              <a:t>The </a:t>
            </a:r>
            <a:r>
              <a:rPr lang="en-US" b="1" dirty="0"/>
              <a:t>is</a:t>
            </a:r>
            <a:r>
              <a:rPr lang="en-US" dirty="0"/>
              <a:t> operator is used to check if the run-time type of an object is compatible with the given type or not whereas </a:t>
            </a:r>
            <a:r>
              <a:rPr lang="en-US" b="1" dirty="0"/>
              <a:t>as</a:t>
            </a:r>
            <a:r>
              <a:rPr lang="en-US" dirty="0"/>
              <a:t> operator is used to perform conversion between compatible reference types or Nullable types.</a:t>
            </a:r>
          </a:p>
          <a:p>
            <a:pPr fontAlgn="base"/>
            <a:r>
              <a:rPr lang="en-US" dirty="0"/>
              <a:t>The </a:t>
            </a:r>
            <a:r>
              <a:rPr lang="en-US" b="1" dirty="0"/>
              <a:t>is</a:t>
            </a:r>
            <a:r>
              <a:rPr lang="en-US" dirty="0"/>
              <a:t> operator is of </a:t>
            </a:r>
            <a:r>
              <a:rPr lang="en-US" dirty="0" err="1"/>
              <a:t>boolean</a:t>
            </a:r>
            <a:r>
              <a:rPr lang="en-US" dirty="0"/>
              <a:t> type whereas </a:t>
            </a:r>
            <a:r>
              <a:rPr lang="en-US" b="1" dirty="0"/>
              <a:t>as</a:t>
            </a:r>
            <a:r>
              <a:rPr lang="en-US" dirty="0"/>
              <a:t> operator is not of </a:t>
            </a:r>
            <a:r>
              <a:rPr lang="en-US" dirty="0" err="1"/>
              <a:t>boolean</a:t>
            </a:r>
            <a:r>
              <a:rPr lang="en-US" dirty="0"/>
              <a:t> type.</a:t>
            </a:r>
          </a:p>
          <a:p>
            <a:pPr fontAlgn="base"/>
            <a:r>
              <a:rPr lang="en-US" dirty="0"/>
              <a:t>The </a:t>
            </a:r>
            <a:r>
              <a:rPr lang="en-US" b="1" dirty="0"/>
              <a:t>is</a:t>
            </a:r>
            <a:r>
              <a:rPr lang="en-US" dirty="0"/>
              <a:t> operator returns true if the given object is of the same type whereas </a:t>
            </a:r>
            <a:r>
              <a:rPr lang="en-US" b="1" dirty="0"/>
              <a:t>as</a:t>
            </a:r>
            <a:r>
              <a:rPr lang="en-US" dirty="0"/>
              <a:t> operator returns the object when they are compatible with the given type.</a:t>
            </a:r>
          </a:p>
          <a:p>
            <a:pPr fontAlgn="base"/>
            <a:r>
              <a:rPr lang="en-US" dirty="0"/>
              <a:t>The </a:t>
            </a:r>
            <a:r>
              <a:rPr lang="en-US" b="1" dirty="0"/>
              <a:t>is</a:t>
            </a:r>
            <a:r>
              <a:rPr lang="en-US" dirty="0"/>
              <a:t> operator returns false if the given object is not of the same type whereas </a:t>
            </a:r>
            <a:r>
              <a:rPr lang="en-US" b="1" dirty="0"/>
              <a:t>as</a:t>
            </a:r>
            <a:r>
              <a:rPr lang="en-US" dirty="0"/>
              <a:t> operator return null if the conversion is not possible.</a:t>
            </a:r>
          </a:p>
          <a:p>
            <a:pPr fontAlgn="base"/>
            <a:r>
              <a:rPr lang="en-US" dirty="0"/>
              <a:t>The </a:t>
            </a:r>
            <a:r>
              <a:rPr lang="en-US" b="1" dirty="0"/>
              <a:t>is</a:t>
            </a:r>
            <a:r>
              <a:rPr lang="en-US" dirty="0"/>
              <a:t> operator is used for only reference, boxing, and unboxing conversions whereas </a:t>
            </a:r>
            <a:r>
              <a:rPr lang="en-US" b="1" dirty="0"/>
              <a:t>as</a:t>
            </a:r>
            <a:r>
              <a:rPr lang="en-US" dirty="0"/>
              <a:t> operator is used only for nullable, reference and boxing conversions</a:t>
            </a:r>
          </a:p>
          <a:p>
            <a:endParaRPr lang="en-US" dirty="0"/>
          </a:p>
        </p:txBody>
      </p:sp>
    </p:spTree>
    <p:extLst>
      <p:ext uri="{BB962C8B-B14F-4D97-AF65-F5344CB8AC3E}">
        <p14:creationId xmlns:p14="http://schemas.microsoft.com/office/powerpoint/2010/main" val="1455359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E513-6A85-4ED3-BF83-12EB7A8F8068}"/>
              </a:ext>
            </a:extLst>
          </p:cNvPr>
          <p:cNvSpPr>
            <a:spLocks noGrp="1"/>
          </p:cNvSpPr>
          <p:nvPr>
            <p:ph type="title"/>
          </p:nvPr>
        </p:nvSpPr>
        <p:spPr/>
        <p:txBody>
          <a:bodyPr/>
          <a:lstStyle/>
          <a:p>
            <a:r>
              <a:rPr lang="en-US" b="1" dirty="0"/>
              <a:t>Static keyword in C#</a:t>
            </a:r>
            <a:br>
              <a:rPr lang="en-US" b="1" dirty="0"/>
            </a:br>
            <a:endParaRPr lang="en-US" dirty="0"/>
          </a:p>
        </p:txBody>
      </p:sp>
      <p:sp>
        <p:nvSpPr>
          <p:cNvPr id="3" name="Content Placeholder 2">
            <a:extLst>
              <a:ext uri="{FF2B5EF4-FFF2-40B4-BE49-F238E27FC236}">
                <a16:creationId xmlns:a16="http://schemas.microsoft.com/office/drawing/2014/main" id="{CA5A5FCD-B18D-42A2-AF94-FF1D1501A30C}"/>
              </a:ext>
            </a:extLst>
          </p:cNvPr>
          <p:cNvSpPr>
            <a:spLocks noGrp="1"/>
          </p:cNvSpPr>
          <p:nvPr>
            <p:ph idx="1"/>
          </p:nvPr>
        </p:nvSpPr>
        <p:spPr/>
        <p:txBody>
          <a:bodyPr>
            <a:normAutofit lnSpcReduction="10000"/>
          </a:bodyPr>
          <a:lstStyle/>
          <a:p>
            <a:r>
              <a:rPr lang="en-US" dirty="0"/>
              <a:t>A static class is declared with the help of </a:t>
            </a:r>
            <a:r>
              <a:rPr lang="en-US" i="1" dirty="0"/>
              <a:t>static </a:t>
            </a:r>
            <a:r>
              <a:rPr lang="en-US" dirty="0"/>
              <a:t>keyword.</a:t>
            </a:r>
          </a:p>
          <a:p>
            <a:r>
              <a:rPr lang="en-US" dirty="0"/>
              <a:t> A static class can only contain static data members, static methods, and a static constructor. </a:t>
            </a:r>
          </a:p>
          <a:p>
            <a:r>
              <a:rPr lang="en-US" dirty="0"/>
              <a:t>It is not allowed to create objects of the static class.</a:t>
            </a:r>
          </a:p>
          <a:p>
            <a:r>
              <a:rPr lang="en-US" dirty="0"/>
              <a:t>Static classes are </a:t>
            </a:r>
            <a:r>
              <a:rPr lang="en-US" b="1" i="1" u="sng" dirty="0">
                <a:hlinkClick r:id="rId3"/>
              </a:rPr>
              <a:t>sealed</a:t>
            </a:r>
            <a:r>
              <a:rPr lang="en-US" dirty="0"/>
              <a:t>, means one cannot inherit a static class from another class.</a:t>
            </a:r>
          </a:p>
          <a:p>
            <a:r>
              <a:rPr lang="en-US" dirty="0"/>
              <a:t>When a variable is declared as static, then a single copy of the variable is created and shared among all objects at the class level. </a:t>
            </a:r>
          </a:p>
          <a:p>
            <a:r>
              <a:rPr lang="en-US" dirty="0"/>
              <a:t> Static variables are accessed with the name of the class, they do not require any object for access.</a:t>
            </a:r>
          </a:p>
          <a:p>
            <a:endParaRPr lang="en-US" dirty="0"/>
          </a:p>
        </p:txBody>
      </p:sp>
    </p:spTree>
    <p:extLst>
      <p:ext uri="{BB962C8B-B14F-4D97-AF65-F5344CB8AC3E}">
        <p14:creationId xmlns:p14="http://schemas.microsoft.com/office/powerpoint/2010/main" val="1453478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6877-28CD-4EAE-8A71-DC931CA604A1}"/>
              </a:ext>
            </a:extLst>
          </p:cNvPr>
          <p:cNvSpPr>
            <a:spLocks noGrp="1"/>
          </p:cNvSpPr>
          <p:nvPr>
            <p:ph type="title"/>
          </p:nvPr>
        </p:nvSpPr>
        <p:spPr/>
        <p:txBody>
          <a:bodyPr/>
          <a:lstStyle/>
          <a:p>
            <a:r>
              <a:rPr lang="en-US" dirty="0"/>
              <a:t>Limitation of using static</a:t>
            </a:r>
          </a:p>
        </p:txBody>
      </p:sp>
      <p:sp>
        <p:nvSpPr>
          <p:cNvPr id="3" name="Content Placeholder 2">
            <a:extLst>
              <a:ext uri="{FF2B5EF4-FFF2-40B4-BE49-F238E27FC236}">
                <a16:creationId xmlns:a16="http://schemas.microsoft.com/office/drawing/2014/main" id="{E1BEA5E4-9B60-44DA-B022-4006CE45B856}"/>
              </a:ext>
            </a:extLst>
          </p:cNvPr>
          <p:cNvSpPr>
            <a:spLocks noGrp="1"/>
          </p:cNvSpPr>
          <p:nvPr>
            <p:ph idx="1"/>
          </p:nvPr>
        </p:nvSpPr>
        <p:spPr/>
        <p:txBody>
          <a:bodyPr/>
          <a:lstStyle/>
          <a:p>
            <a:pPr fontAlgn="base"/>
            <a:r>
              <a:rPr lang="en-US" dirty="0"/>
              <a:t>static keyword cannot be used by </a:t>
            </a:r>
            <a:r>
              <a:rPr lang="en-US" u="sng" dirty="0">
                <a:hlinkClick r:id="rId3"/>
              </a:rPr>
              <a:t>indexers</a:t>
            </a:r>
            <a:r>
              <a:rPr lang="en-US" dirty="0"/>
              <a:t>, finalizers, or types other than classes.</a:t>
            </a:r>
          </a:p>
          <a:p>
            <a:pPr fontAlgn="base"/>
            <a:r>
              <a:rPr lang="en-US" dirty="0"/>
              <a:t>A static member is not referenced through an instance.</a:t>
            </a:r>
          </a:p>
          <a:p>
            <a:pPr fontAlgn="base"/>
            <a:r>
              <a:rPr lang="en-US" dirty="0"/>
              <a:t>In C#, it is not allowed to use this to reference static methods or property accessors.</a:t>
            </a:r>
          </a:p>
          <a:p>
            <a:pPr fontAlgn="base"/>
            <a:r>
              <a:rPr lang="en-US" dirty="0"/>
              <a:t>In C#, if static keyword is used with the class, then the static class always contain static members.</a:t>
            </a:r>
          </a:p>
          <a:p>
            <a:endParaRPr lang="en-US" dirty="0"/>
          </a:p>
        </p:txBody>
      </p:sp>
    </p:spTree>
    <p:extLst>
      <p:ext uri="{BB962C8B-B14F-4D97-AF65-F5344CB8AC3E}">
        <p14:creationId xmlns:p14="http://schemas.microsoft.com/office/powerpoint/2010/main" val="1577115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2DC7-67BB-4C42-BE46-08A0EB2F6CD2}"/>
              </a:ext>
            </a:extLst>
          </p:cNvPr>
          <p:cNvSpPr>
            <a:spLocks noGrp="1"/>
          </p:cNvSpPr>
          <p:nvPr>
            <p:ph type="title"/>
          </p:nvPr>
        </p:nvSpPr>
        <p:spPr/>
        <p:txBody>
          <a:bodyPr/>
          <a:lstStyle/>
          <a:p>
            <a:r>
              <a:rPr lang="en-US" dirty="0" err="1"/>
              <a:t>typeof</a:t>
            </a:r>
            <a:r>
              <a:rPr lang="en-US" dirty="0"/>
              <a:t> Operator Keyword in C#</a:t>
            </a:r>
          </a:p>
        </p:txBody>
      </p:sp>
      <p:sp>
        <p:nvSpPr>
          <p:cNvPr id="3" name="Content Placeholder 2">
            <a:extLst>
              <a:ext uri="{FF2B5EF4-FFF2-40B4-BE49-F238E27FC236}">
                <a16:creationId xmlns:a16="http://schemas.microsoft.com/office/drawing/2014/main" id="{CC753547-3267-4761-BD2D-7D355BEE32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8140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FF9-2023-482B-84F9-9B6CB7554ABA}"/>
              </a:ext>
            </a:extLst>
          </p:cNvPr>
          <p:cNvSpPr>
            <a:spLocks noGrp="1"/>
          </p:cNvSpPr>
          <p:nvPr>
            <p:ph type="title"/>
          </p:nvPr>
        </p:nvSpPr>
        <p:spPr/>
        <p:txBody>
          <a:bodyPr/>
          <a:lstStyle/>
          <a:p>
            <a:r>
              <a:rPr lang="en-US" dirty="0"/>
              <a:t>C# Literals</a:t>
            </a:r>
          </a:p>
        </p:txBody>
      </p:sp>
      <p:sp>
        <p:nvSpPr>
          <p:cNvPr id="3" name="Content Placeholder 2">
            <a:extLst>
              <a:ext uri="{FF2B5EF4-FFF2-40B4-BE49-F238E27FC236}">
                <a16:creationId xmlns:a16="http://schemas.microsoft.com/office/drawing/2014/main" id="{B47124F4-07ED-4221-BF53-B28D2B614E1C}"/>
              </a:ext>
            </a:extLst>
          </p:cNvPr>
          <p:cNvSpPr>
            <a:spLocks noGrp="1"/>
          </p:cNvSpPr>
          <p:nvPr>
            <p:ph idx="1"/>
          </p:nvPr>
        </p:nvSpPr>
        <p:spPr/>
        <p:txBody>
          <a:bodyPr>
            <a:normAutofit lnSpcReduction="10000"/>
          </a:bodyPr>
          <a:lstStyle/>
          <a:p>
            <a:r>
              <a:rPr lang="en-US" dirty="0"/>
              <a:t>The fixed values are called as </a:t>
            </a:r>
            <a:r>
              <a:rPr lang="en-US" b="1" i="1" dirty="0"/>
              <a:t>Literal</a:t>
            </a:r>
            <a:r>
              <a:rPr lang="en-US" dirty="0"/>
              <a:t>. Literal is a value that is used by the variables. Values can be either an integer, float or string, etc. </a:t>
            </a:r>
          </a:p>
          <a:p>
            <a:r>
              <a:rPr lang="en-US" dirty="0"/>
              <a:t>Literals can be of the following types: </a:t>
            </a:r>
          </a:p>
          <a:p>
            <a:pPr fontAlgn="base"/>
            <a:r>
              <a:rPr lang="en-US" b="1" dirty="0"/>
              <a:t>Integer Literals</a:t>
            </a:r>
            <a:endParaRPr lang="en-US" dirty="0"/>
          </a:p>
          <a:p>
            <a:pPr fontAlgn="base"/>
            <a:r>
              <a:rPr lang="en-US" b="1" dirty="0"/>
              <a:t>Floating-point Literals</a:t>
            </a:r>
            <a:endParaRPr lang="en-US" dirty="0"/>
          </a:p>
          <a:p>
            <a:pPr fontAlgn="base"/>
            <a:r>
              <a:rPr lang="en-US" b="1" dirty="0"/>
              <a:t>Character Literals</a:t>
            </a:r>
            <a:endParaRPr lang="en-US" dirty="0"/>
          </a:p>
          <a:p>
            <a:pPr fontAlgn="base"/>
            <a:r>
              <a:rPr lang="en-US" b="1" dirty="0"/>
              <a:t>String Literals</a:t>
            </a:r>
            <a:endParaRPr lang="en-US" dirty="0"/>
          </a:p>
          <a:p>
            <a:pPr fontAlgn="base"/>
            <a:r>
              <a:rPr lang="en-US" b="1" dirty="0"/>
              <a:t>Null Literals</a:t>
            </a:r>
            <a:endParaRPr lang="en-US" dirty="0"/>
          </a:p>
          <a:p>
            <a:pPr fontAlgn="base"/>
            <a:r>
              <a:rPr lang="en-US" b="1" dirty="0"/>
              <a:t>Boolean Literals</a:t>
            </a:r>
            <a:endParaRPr lang="en-US" dirty="0"/>
          </a:p>
          <a:p>
            <a:endParaRPr lang="en-US" dirty="0"/>
          </a:p>
        </p:txBody>
      </p:sp>
    </p:spTree>
    <p:extLst>
      <p:ext uri="{BB962C8B-B14F-4D97-AF65-F5344CB8AC3E}">
        <p14:creationId xmlns:p14="http://schemas.microsoft.com/office/powerpoint/2010/main" val="2201588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4624-D702-45A2-A814-A390FE2592E1}"/>
              </a:ext>
            </a:extLst>
          </p:cNvPr>
          <p:cNvSpPr>
            <a:spLocks noGrp="1"/>
          </p:cNvSpPr>
          <p:nvPr>
            <p:ph type="title"/>
          </p:nvPr>
        </p:nvSpPr>
        <p:spPr/>
        <p:txBody>
          <a:bodyPr/>
          <a:lstStyle/>
          <a:p>
            <a:r>
              <a:rPr lang="en-US" b="1" dirty="0"/>
              <a:t>Binary Literals and Digit Separators in C#</a:t>
            </a:r>
            <a:br>
              <a:rPr lang="en-US" b="1" dirty="0"/>
            </a:br>
            <a:endParaRPr lang="en-US" dirty="0"/>
          </a:p>
        </p:txBody>
      </p:sp>
      <p:sp>
        <p:nvSpPr>
          <p:cNvPr id="3" name="Content Placeholder 2">
            <a:extLst>
              <a:ext uri="{FF2B5EF4-FFF2-40B4-BE49-F238E27FC236}">
                <a16:creationId xmlns:a16="http://schemas.microsoft.com/office/drawing/2014/main" id="{34FA6F1F-589F-47FE-8A1F-DA1A8215BB4B}"/>
              </a:ext>
            </a:extLst>
          </p:cNvPr>
          <p:cNvSpPr>
            <a:spLocks noGrp="1"/>
          </p:cNvSpPr>
          <p:nvPr>
            <p:ph idx="1"/>
          </p:nvPr>
        </p:nvSpPr>
        <p:spPr/>
        <p:txBody>
          <a:bodyPr/>
          <a:lstStyle/>
          <a:p>
            <a:r>
              <a:rPr lang="en-US" dirty="0">
                <a:solidFill>
                  <a:schemeClr val="tx1"/>
                </a:solidFill>
              </a:rPr>
              <a:t>The fixed values are called as Literal. </a:t>
            </a:r>
            <a:endParaRPr lang="en-US" dirty="0"/>
          </a:p>
        </p:txBody>
      </p:sp>
    </p:spTree>
    <p:extLst>
      <p:ext uri="{BB962C8B-B14F-4D97-AF65-F5344CB8AC3E}">
        <p14:creationId xmlns:p14="http://schemas.microsoft.com/office/powerpoint/2010/main" val="21427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6D6-9EAE-4AC5-BD58-AD59CCFE9F90}"/>
              </a:ext>
            </a:extLst>
          </p:cNvPr>
          <p:cNvSpPr>
            <a:spLocks noGrp="1"/>
          </p:cNvSpPr>
          <p:nvPr>
            <p:ph type="title"/>
          </p:nvPr>
        </p:nvSpPr>
        <p:spPr/>
        <p:txBody>
          <a:bodyPr/>
          <a:lstStyle/>
          <a:p>
            <a:r>
              <a:rPr lang="en-US" dirty="0"/>
              <a:t>C# Fundamentals (Identifiers)</a:t>
            </a:r>
          </a:p>
        </p:txBody>
      </p:sp>
      <p:sp>
        <p:nvSpPr>
          <p:cNvPr id="5" name="Content Placeholder 4">
            <a:extLst>
              <a:ext uri="{FF2B5EF4-FFF2-40B4-BE49-F238E27FC236}">
                <a16:creationId xmlns:a16="http://schemas.microsoft.com/office/drawing/2014/main" id="{8BF27541-0D8B-4446-B12C-223D74531F22}"/>
              </a:ext>
            </a:extLst>
          </p:cNvPr>
          <p:cNvSpPr>
            <a:spLocks noGrp="1"/>
          </p:cNvSpPr>
          <p:nvPr>
            <p:ph idx="1"/>
          </p:nvPr>
        </p:nvSpPr>
        <p:spPr>
          <a:xfrm>
            <a:off x="1154954" y="2603500"/>
            <a:ext cx="2942913" cy="3416300"/>
          </a:xfrm>
        </p:spPr>
        <p:txBody>
          <a:bodyPr/>
          <a:lstStyle/>
          <a:p>
            <a:r>
              <a:rPr lang="en-US" dirty="0"/>
              <a:t>Identifiers are the user-defined name of the program components.</a:t>
            </a:r>
          </a:p>
          <a:p>
            <a:r>
              <a:rPr lang="en-US" dirty="0"/>
              <a:t>In C#, an identifier can be a class name, method name, variable name, or label. </a:t>
            </a:r>
          </a:p>
          <a:p>
            <a:endParaRPr lang="en-US" dirty="0"/>
          </a:p>
        </p:txBody>
      </p:sp>
      <p:sp>
        <p:nvSpPr>
          <p:cNvPr id="9" name="Rectangle 4">
            <a:extLst>
              <a:ext uri="{FF2B5EF4-FFF2-40B4-BE49-F238E27FC236}">
                <a16:creationId xmlns:a16="http://schemas.microsoft.com/office/drawing/2014/main" id="{264AC029-56BB-4D47-B893-C689AED2DE50}"/>
              </a:ext>
            </a:extLst>
          </p:cNvPr>
          <p:cNvSpPr>
            <a:spLocks noChangeArrowheads="1"/>
          </p:cNvSpPr>
          <p:nvPr/>
        </p:nvSpPr>
        <p:spPr bwMode="auto">
          <a:xfrm>
            <a:off x="5274734" y="2437352"/>
            <a:ext cx="7967132" cy="135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public class Demo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static public void Main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73239"/>
                </a:solidFill>
                <a:latin typeface="Consolas" panose="020B0609020204030204" pitchFamily="49" charset="0"/>
              </a:rPr>
              <a:t>	</a:t>
            </a:r>
            <a:r>
              <a:rPr kumimoji="0" lang="en-US" altLang="en-US" sz="1200" b="0" i="0" u="none" strike="noStrike" cap="none" normalizeH="0" baseline="0" dirty="0">
                <a:ln>
                  <a:noFill/>
                </a:ln>
                <a:solidFill>
                  <a:srgbClr val="27323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73239"/>
                </a:solidFill>
                <a:latin typeface="Consolas" panose="020B0609020204030204" pitchFamily="49" charset="0"/>
              </a:rPr>
              <a:t>		</a:t>
            </a:r>
            <a:r>
              <a:rPr kumimoji="0" lang="en-US" altLang="en-US" sz="1200" b="0" i="0" u="none" strike="noStrike" cap="none" normalizeH="0" baseline="0" dirty="0">
                <a:ln>
                  <a:noFill/>
                </a:ln>
                <a:solidFill>
                  <a:srgbClr val="273239"/>
                </a:solidFill>
                <a:effectLst/>
                <a:latin typeface="Consolas" panose="020B0609020204030204" pitchFamily="49" charset="0"/>
              </a:rPr>
              <a:t> int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73239"/>
                </a:solidFill>
                <a:latin typeface="Consolas" panose="020B0609020204030204" pitchFamily="49" charset="0"/>
              </a:rPr>
              <a:t>	</a:t>
            </a:r>
            <a:r>
              <a:rPr kumimoji="0" lang="en-US" altLang="en-US" sz="1200"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A06D992-D867-4132-95DF-DAE71DB9E371}"/>
              </a:ext>
            </a:extLst>
          </p:cNvPr>
          <p:cNvSpPr/>
          <p:nvPr/>
        </p:nvSpPr>
        <p:spPr>
          <a:xfrm>
            <a:off x="5274734" y="3988475"/>
            <a:ext cx="6096000" cy="2031325"/>
          </a:xfrm>
          <a:prstGeom prst="rect">
            <a:avLst/>
          </a:prstGeom>
        </p:spPr>
        <p:txBody>
          <a:bodyPr>
            <a:spAutoFit/>
          </a:bodyPr>
          <a:lstStyle/>
          <a:p>
            <a:pPr fontAlgn="base"/>
            <a:r>
              <a:rPr lang="en-US" dirty="0">
                <a:solidFill>
                  <a:srgbClr val="273239"/>
                </a:solidFill>
                <a:latin typeface="+mj-lt"/>
              </a:rPr>
              <a:t>Here the total number of identifiers present in the above example is 3 and the names of these identifiers are: </a:t>
            </a:r>
            <a:br>
              <a:rPr lang="en-US" dirty="0">
                <a:solidFill>
                  <a:srgbClr val="273239"/>
                </a:solidFill>
                <a:latin typeface="+mj-lt"/>
              </a:rPr>
            </a:br>
            <a:r>
              <a:rPr lang="en-US" dirty="0">
                <a:solidFill>
                  <a:srgbClr val="273239"/>
                </a:solidFill>
                <a:latin typeface="+mj-lt"/>
              </a:rPr>
              <a:t> </a:t>
            </a:r>
          </a:p>
          <a:p>
            <a:pPr fontAlgn="base">
              <a:buFont typeface="Arial" panose="020B0604020202020204" pitchFamily="34" charset="0"/>
              <a:buChar char="•"/>
            </a:pPr>
            <a:r>
              <a:rPr lang="en-US" b="1" dirty="0">
                <a:solidFill>
                  <a:srgbClr val="273239"/>
                </a:solidFill>
                <a:latin typeface="+mj-lt"/>
              </a:rPr>
              <a:t>Demo:</a:t>
            </a:r>
            <a:r>
              <a:rPr lang="en-US" dirty="0">
                <a:solidFill>
                  <a:srgbClr val="273239"/>
                </a:solidFill>
                <a:latin typeface="+mj-lt"/>
              </a:rPr>
              <a:t> Name of the class</a:t>
            </a:r>
          </a:p>
          <a:p>
            <a:pPr fontAlgn="base">
              <a:buFont typeface="Arial" panose="020B0604020202020204" pitchFamily="34" charset="0"/>
              <a:buChar char="•"/>
            </a:pPr>
            <a:r>
              <a:rPr lang="en-US" b="1" dirty="0">
                <a:solidFill>
                  <a:srgbClr val="273239"/>
                </a:solidFill>
                <a:latin typeface="+mj-lt"/>
              </a:rPr>
              <a:t>Main:</a:t>
            </a:r>
            <a:r>
              <a:rPr lang="en-US" dirty="0">
                <a:solidFill>
                  <a:srgbClr val="273239"/>
                </a:solidFill>
                <a:latin typeface="+mj-lt"/>
              </a:rPr>
              <a:t> Method name</a:t>
            </a:r>
          </a:p>
          <a:p>
            <a:pPr fontAlgn="base">
              <a:buFont typeface="Arial" panose="020B0604020202020204" pitchFamily="34" charset="0"/>
              <a:buChar char="•"/>
            </a:pPr>
            <a:r>
              <a:rPr lang="en-US" b="1" dirty="0">
                <a:solidFill>
                  <a:srgbClr val="273239"/>
                </a:solidFill>
                <a:latin typeface="+mj-lt"/>
              </a:rPr>
              <a:t>x:</a:t>
            </a:r>
            <a:r>
              <a:rPr lang="en-US" dirty="0">
                <a:solidFill>
                  <a:srgbClr val="273239"/>
                </a:solidFill>
                <a:latin typeface="+mj-lt"/>
              </a:rPr>
              <a:t> Variable name</a:t>
            </a:r>
            <a:endParaRPr lang="en-US" b="0" i="0" dirty="0">
              <a:solidFill>
                <a:srgbClr val="273239"/>
              </a:solidFill>
              <a:effectLst/>
              <a:latin typeface="+mj-lt"/>
            </a:endParaRPr>
          </a:p>
        </p:txBody>
      </p:sp>
    </p:spTree>
    <p:extLst>
      <p:ext uri="{BB962C8B-B14F-4D97-AF65-F5344CB8AC3E}">
        <p14:creationId xmlns:p14="http://schemas.microsoft.com/office/powerpoint/2010/main" val="246929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035-E055-41B8-A1E8-15EE4611F9A1}"/>
              </a:ext>
            </a:extLst>
          </p:cNvPr>
          <p:cNvSpPr>
            <a:spLocks noGrp="1"/>
          </p:cNvSpPr>
          <p:nvPr>
            <p:ph type="title"/>
          </p:nvPr>
        </p:nvSpPr>
        <p:spPr/>
        <p:txBody>
          <a:bodyPr/>
          <a:lstStyle/>
          <a:p>
            <a:r>
              <a:rPr lang="en-US" dirty="0"/>
              <a:t>Rules for Defining Identifiers in C#</a:t>
            </a:r>
          </a:p>
        </p:txBody>
      </p:sp>
      <p:sp>
        <p:nvSpPr>
          <p:cNvPr id="3" name="Content Placeholder 2">
            <a:extLst>
              <a:ext uri="{FF2B5EF4-FFF2-40B4-BE49-F238E27FC236}">
                <a16:creationId xmlns:a16="http://schemas.microsoft.com/office/drawing/2014/main" id="{512C148D-2657-471C-8C52-4F03C0710233}"/>
              </a:ext>
            </a:extLst>
          </p:cNvPr>
          <p:cNvSpPr>
            <a:spLocks noGrp="1"/>
          </p:cNvSpPr>
          <p:nvPr>
            <p:ph idx="1"/>
          </p:nvPr>
        </p:nvSpPr>
        <p:spPr>
          <a:xfrm>
            <a:off x="1154954" y="2421466"/>
            <a:ext cx="9656979" cy="4080933"/>
          </a:xfrm>
        </p:spPr>
        <p:txBody>
          <a:bodyPr>
            <a:normAutofit fontScale="92500" lnSpcReduction="20000"/>
          </a:bodyPr>
          <a:lstStyle/>
          <a:p>
            <a:pPr fontAlgn="base"/>
            <a:r>
              <a:rPr lang="en-US" dirty="0"/>
              <a:t>The only allowed characters for identifiers are all alphanumeric characters(</a:t>
            </a:r>
            <a:r>
              <a:rPr lang="en-US" b="1" dirty="0"/>
              <a:t>[A-Z]</a:t>
            </a:r>
            <a:r>
              <a:rPr lang="en-US" dirty="0"/>
              <a:t>, </a:t>
            </a:r>
            <a:r>
              <a:rPr lang="en-US" b="1" dirty="0"/>
              <a:t>[a-z]</a:t>
            </a:r>
            <a:r>
              <a:rPr lang="en-US" dirty="0"/>
              <a:t>, </a:t>
            </a:r>
            <a:r>
              <a:rPr lang="en-US" b="1" dirty="0"/>
              <a:t>[0-9]</a:t>
            </a:r>
            <a:r>
              <a:rPr lang="en-US" dirty="0"/>
              <a:t>), ‘</a:t>
            </a:r>
            <a:r>
              <a:rPr lang="en-US" b="1" dirty="0"/>
              <a:t>_</a:t>
            </a:r>
            <a:r>
              <a:rPr lang="en-US" dirty="0"/>
              <a:t>‘ (underscore). For example “geek@” is not a valid C# identifier as it contain ‘@’ – special character.</a:t>
            </a:r>
          </a:p>
          <a:p>
            <a:pPr fontAlgn="base"/>
            <a:r>
              <a:rPr lang="en-US" dirty="0"/>
              <a:t>Identifiers should not start with digits([0-9]). For example “123geeks” is not valid in the C# identifier.</a:t>
            </a:r>
          </a:p>
          <a:p>
            <a:pPr fontAlgn="base"/>
            <a:r>
              <a:rPr lang="en-US" dirty="0"/>
              <a:t>Identifiers should not contain white spaces.</a:t>
            </a:r>
            <a:br>
              <a:rPr lang="en-US" dirty="0"/>
            </a:br>
            <a:r>
              <a:rPr lang="en-US" dirty="0"/>
              <a:t> </a:t>
            </a:r>
          </a:p>
          <a:p>
            <a:pPr fontAlgn="base"/>
            <a:r>
              <a:rPr lang="en-US" dirty="0"/>
              <a:t>Identifiers are not allowed to use as keywords</a:t>
            </a:r>
            <a:r>
              <a:rPr lang="en-US" u="sng" dirty="0">
                <a:hlinkClick r:id="rId3"/>
              </a:rPr>
              <a:t> </a:t>
            </a:r>
            <a:r>
              <a:rPr lang="en-US" dirty="0"/>
              <a:t>unless they include @ as a prefix. For example, </a:t>
            </a:r>
            <a:r>
              <a:rPr lang="en-US" b="1" dirty="0"/>
              <a:t>@as</a:t>
            </a:r>
            <a:r>
              <a:rPr lang="en-US" dirty="0"/>
              <a:t> is a valid identifier, but “</a:t>
            </a:r>
            <a:r>
              <a:rPr lang="en-US" b="1" dirty="0"/>
              <a:t>as</a:t>
            </a:r>
            <a:r>
              <a:rPr lang="en-US" dirty="0"/>
              <a:t>” is not because it is a keyword.</a:t>
            </a:r>
          </a:p>
          <a:p>
            <a:pPr fontAlgn="base"/>
            <a:r>
              <a:rPr lang="en-US" dirty="0"/>
              <a:t>C# identifiers allow Unicode Characters.</a:t>
            </a:r>
          </a:p>
          <a:p>
            <a:pPr fontAlgn="base"/>
            <a:r>
              <a:rPr lang="en-US" dirty="0"/>
              <a:t>C# identifiers are case-sensitive.</a:t>
            </a:r>
          </a:p>
          <a:p>
            <a:pPr fontAlgn="base"/>
            <a:r>
              <a:rPr lang="en-US" dirty="0"/>
              <a:t>C# identifiers cannot contain more than 512 characters.</a:t>
            </a:r>
          </a:p>
          <a:p>
            <a:pPr fontAlgn="base"/>
            <a:r>
              <a:rPr lang="en-US" dirty="0"/>
              <a:t>Identifiers do not contain two consecutive underscores in their name because such types of identifiers are used for the implementation.</a:t>
            </a:r>
          </a:p>
          <a:p>
            <a:endParaRPr lang="en-US" dirty="0"/>
          </a:p>
        </p:txBody>
      </p:sp>
    </p:spTree>
    <p:extLst>
      <p:ext uri="{BB962C8B-B14F-4D97-AF65-F5344CB8AC3E}">
        <p14:creationId xmlns:p14="http://schemas.microsoft.com/office/powerpoint/2010/main" val="39699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3A64-97B3-40A2-BB58-E0F7D26BE7C9}"/>
              </a:ext>
            </a:extLst>
          </p:cNvPr>
          <p:cNvSpPr>
            <a:spLocks noGrp="1"/>
          </p:cNvSpPr>
          <p:nvPr>
            <p:ph type="title"/>
          </p:nvPr>
        </p:nvSpPr>
        <p:spPr/>
        <p:txBody>
          <a:bodyPr/>
          <a:lstStyle/>
          <a:p>
            <a:r>
              <a:rPr lang="en-US" dirty="0"/>
              <a:t>C# Data Types</a:t>
            </a:r>
          </a:p>
        </p:txBody>
      </p:sp>
      <p:sp>
        <p:nvSpPr>
          <p:cNvPr id="3" name="Content Placeholder 2">
            <a:extLst>
              <a:ext uri="{FF2B5EF4-FFF2-40B4-BE49-F238E27FC236}">
                <a16:creationId xmlns:a16="http://schemas.microsoft.com/office/drawing/2014/main" id="{B6FE340C-14AC-4B54-A3D3-D3B5FF125C77}"/>
              </a:ext>
            </a:extLst>
          </p:cNvPr>
          <p:cNvSpPr>
            <a:spLocks noGrp="1"/>
          </p:cNvSpPr>
          <p:nvPr>
            <p:ph idx="1"/>
          </p:nvPr>
        </p:nvSpPr>
        <p:spPr/>
        <p:txBody>
          <a:bodyPr/>
          <a:lstStyle/>
          <a:p>
            <a:r>
              <a:rPr lang="en-US" dirty="0"/>
              <a:t>Data types specify the type of data that a valid </a:t>
            </a:r>
            <a:r>
              <a:rPr lang="en-US" u="sng" dirty="0">
                <a:hlinkClick r:id="rId3"/>
              </a:rPr>
              <a:t>C#</a:t>
            </a:r>
            <a:r>
              <a:rPr lang="en-US" dirty="0"/>
              <a:t> variable can hold. </a:t>
            </a:r>
          </a:p>
          <a:p>
            <a:r>
              <a:rPr lang="en-US" dirty="0"/>
              <a:t>C# is a </a:t>
            </a:r>
            <a:r>
              <a:rPr lang="en-US" b="1" dirty="0"/>
              <a:t>strongly typed programming language</a:t>
            </a:r>
          </a:p>
          <a:p>
            <a:r>
              <a:rPr lang="en-US" b="1" dirty="0"/>
              <a:t>Data types in </a:t>
            </a:r>
            <a:r>
              <a:rPr lang="en-US" u="sng" dirty="0">
                <a:hlinkClick r:id="rId3"/>
              </a:rPr>
              <a:t>C#</a:t>
            </a:r>
            <a:r>
              <a:rPr lang="en-US" b="1" dirty="0"/>
              <a:t> is mainly divided into three categories</a:t>
            </a:r>
          </a:p>
          <a:p>
            <a:pPr fontAlgn="base"/>
            <a:r>
              <a:rPr lang="en-US" b="1" dirty="0"/>
              <a:t>Value Data Types</a:t>
            </a:r>
            <a:endParaRPr lang="en-US" dirty="0"/>
          </a:p>
          <a:p>
            <a:pPr fontAlgn="base"/>
            <a:r>
              <a:rPr lang="en-US" b="1" dirty="0"/>
              <a:t>Reference Data Types</a:t>
            </a:r>
            <a:endParaRPr lang="en-US" dirty="0"/>
          </a:p>
          <a:p>
            <a:pPr fontAlgn="base"/>
            <a:r>
              <a:rPr lang="en-US" b="1" dirty="0"/>
              <a:t>Pointer Data Type</a:t>
            </a:r>
            <a:endParaRPr lang="en-US" dirty="0"/>
          </a:p>
          <a:p>
            <a:endParaRPr lang="en-US" b="1" dirty="0"/>
          </a:p>
          <a:p>
            <a:endParaRPr lang="en-US" dirty="0"/>
          </a:p>
        </p:txBody>
      </p:sp>
    </p:spTree>
    <p:extLst>
      <p:ext uri="{BB962C8B-B14F-4D97-AF65-F5344CB8AC3E}">
        <p14:creationId xmlns:p14="http://schemas.microsoft.com/office/powerpoint/2010/main" val="354692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2927-559E-4357-9A1F-3A77012CAF16}"/>
              </a:ext>
            </a:extLst>
          </p:cNvPr>
          <p:cNvSpPr>
            <a:spLocks noGrp="1"/>
          </p:cNvSpPr>
          <p:nvPr>
            <p:ph type="title"/>
          </p:nvPr>
        </p:nvSpPr>
        <p:spPr/>
        <p:txBody>
          <a:bodyPr/>
          <a:lstStyle/>
          <a:p>
            <a:r>
              <a:rPr lang="en-US" b="1" dirty="0"/>
              <a:t>Value Data Types</a:t>
            </a:r>
            <a:endParaRPr lang="en-US" dirty="0"/>
          </a:p>
        </p:txBody>
      </p:sp>
      <p:pic>
        <p:nvPicPr>
          <p:cNvPr id="4" name="Picture 3">
            <a:extLst>
              <a:ext uri="{FF2B5EF4-FFF2-40B4-BE49-F238E27FC236}">
                <a16:creationId xmlns:a16="http://schemas.microsoft.com/office/drawing/2014/main" id="{84738233-3E57-4C1C-A5B8-81EB53F00044}"/>
              </a:ext>
            </a:extLst>
          </p:cNvPr>
          <p:cNvPicPr>
            <a:picLocks noChangeAspect="1"/>
          </p:cNvPicPr>
          <p:nvPr/>
        </p:nvPicPr>
        <p:blipFill>
          <a:blip r:embed="rId3"/>
          <a:stretch>
            <a:fillRect/>
          </a:stretch>
        </p:blipFill>
        <p:spPr>
          <a:xfrm>
            <a:off x="1154954" y="2328333"/>
            <a:ext cx="9580779" cy="4074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32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1C33-8348-4F18-9E73-825496950DEF}"/>
              </a:ext>
            </a:extLst>
          </p:cNvPr>
          <p:cNvSpPr>
            <a:spLocks noGrp="1"/>
          </p:cNvSpPr>
          <p:nvPr>
            <p:ph type="title"/>
          </p:nvPr>
        </p:nvSpPr>
        <p:spPr/>
        <p:txBody>
          <a:bodyPr/>
          <a:lstStyle/>
          <a:p>
            <a:r>
              <a:rPr lang="en-US" dirty="0"/>
              <a:t>Value data types continue…	</a:t>
            </a:r>
          </a:p>
        </p:txBody>
      </p:sp>
      <p:pic>
        <p:nvPicPr>
          <p:cNvPr id="4" name="Content Placeholder 3">
            <a:extLst>
              <a:ext uri="{FF2B5EF4-FFF2-40B4-BE49-F238E27FC236}">
                <a16:creationId xmlns:a16="http://schemas.microsoft.com/office/drawing/2014/main" id="{5D89A62E-2BD8-495B-901C-9EF43CAFEDC9}"/>
              </a:ext>
            </a:extLst>
          </p:cNvPr>
          <p:cNvPicPr>
            <a:picLocks noGrp="1" noChangeAspect="1"/>
          </p:cNvPicPr>
          <p:nvPr>
            <p:ph idx="1"/>
          </p:nvPr>
        </p:nvPicPr>
        <p:blipFill>
          <a:blip r:embed="rId3"/>
          <a:stretch>
            <a:fillRect/>
          </a:stretch>
        </p:blipFill>
        <p:spPr>
          <a:xfrm>
            <a:off x="1154955" y="2800351"/>
            <a:ext cx="4297578" cy="1136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4697476-B135-4B96-8D7F-083396DEFC37}"/>
              </a:ext>
            </a:extLst>
          </p:cNvPr>
          <p:cNvSpPr txBox="1"/>
          <p:nvPr/>
        </p:nvSpPr>
        <p:spPr>
          <a:xfrm>
            <a:off x="1075267" y="2387600"/>
            <a:ext cx="6219825" cy="369332"/>
          </a:xfrm>
          <a:prstGeom prst="rect">
            <a:avLst/>
          </a:prstGeom>
          <a:noFill/>
        </p:spPr>
        <p:txBody>
          <a:bodyPr wrap="square" rtlCol="0">
            <a:spAutoFit/>
          </a:bodyPr>
          <a:lstStyle/>
          <a:p>
            <a:r>
              <a:rPr lang="en-US" dirty="0"/>
              <a:t>Floating Point Types</a:t>
            </a:r>
          </a:p>
        </p:txBody>
      </p:sp>
      <p:sp>
        <p:nvSpPr>
          <p:cNvPr id="6" name="TextBox 5">
            <a:extLst>
              <a:ext uri="{FF2B5EF4-FFF2-40B4-BE49-F238E27FC236}">
                <a16:creationId xmlns:a16="http://schemas.microsoft.com/office/drawing/2014/main" id="{0CFCE9D9-C378-4CF4-BF49-7E4358125438}"/>
              </a:ext>
            </a:extLst>
          </p:cNvPr>
          <p:cNvSpPr txBox="1"/>
          <p:nvPr/>
        </p:nvSpPr>
        <p:spPr>
          <a:xfrm>
            <a:off x="1154953" y="4262966"/>
            <a:ext cx="6219825" cy="369332"/>
          </a:xfrm>
          <a:prstGeom prst="rect">
            <a:avLst/>
          </a:prstGeom>
          <a:noFill/>
        </p:spPr>
        <p:txBody>
          <a:bodyPr wrap="square" rtlCol="0">
            <a:spAutoFit/>
          </a:bodyPr>
          <a:lstStyle/>
          <a:p>
            <a:r>
              <a:rPr lang="en-US" dirty="0"/>
              <a:t>Decimal Types</a:t>
            </a:r>
          </a:p>
        </p:txBody>
      </p:sp>
      <p:pic>
        <p:nvPicPr>
          <p:cNvPr id="7" name="Picture 6">
            <a:extLst>
              <a:ext uri="{FF2B5EF4-FFF2-40B4-BE49-F238E27FC236}">
                <a16:creationId xmlns:a16="http://schemas.microsoft.com/office/drawing/2014/main" id="{D7B18F2D-9EA9-4B5A-8F2B-3087D371F89A}"/>
              </a:ext>
            </a:extLst>
          </p:cNvPr>
          <p:cNvPicPr>
            <a:picLocks noChangeAspect="1"/>
          </p:cNvPicPr>
          <p:nvPr/>
        </p:nvPicPr>
        <p:blipFill>
          <a:blip r:embed="rId4"/>
          <a:stretch>
            <a:fillRect/>
          </a:stretch>
        </p:blipFill>
        <p:spPr>
          <a:xfrm>
            <a:off x="1214438" y="4860924"/>
            <a:ext cx="4238095" cy="904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2BB5C14-8980-42EF-9E43-8518F86328B8}"/>
              </a:ext>
            </a:extLst>
          </p:cNvPr>
          <p:cNvSpPr txBox="1"/>
          <p:nvPr/>
        </p:nvSpPr>
        <p:spPr>
          <a:xfrm>
            <a:off x="6223000" y="2438413"/>
            <a:ext cx="6219825" cy="369332"/>
          </a:xfrm>
          <a:prstGeom prst="rect">
            <a:avLst/>
          </a:prstGeom>
          <a:noFill/>
        </p:spPr>
        <p:txBody>
          <a:bodyPr wrap="square" rtlCol="0">
            <a:spAutoFit/>
          </a:bodyPr>
          <a:lstStyle/>
          <a:p>
            <a:r>
              <a:rPr lang="en-US" dirty="0"/>
              <a:t>Character Types</a:t>
            </a:r>
          </a:p>
        </p:txBody>
      </p:sp>
      <p:pic>
        <p:nvPicPr>
          <p:cNvPr id="9" name="Picture 8">
            <a:extLst>
              <a:ext uri="{FF2B5EF4-FFF2-40B4-BE49-F238E27FC236}">
                <a16:creationId xmlns:a16="http://schemas.microsoft.com/office/drawing/2014/main" id="{866182E1-E417-494C-BFCB-2920AC728B63}"/>
              </a:ext>
            </a:extLst>
          </p:cNvPr>
          <p:cNvPicPr>
            <a:picLocks noChangeAspect="1"/>
          </p:cNvPicPr>
          <p:nvPr/>
        </p:nvPicPr>
        <p:blipFill>
          <a:blip r:embed="rId5"/>
          <a:stretch>
            <a:fillRect/>
          </a:stretch>
        </p:blipFill>
        <p:spPr>
          <a:xfrm>
            <a:off x="6206067" y="2800350"/>
            <a:ext cx="521970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B138E9E2-CCFE-40C0-AF29-C8E78B2CDBD2}"/>
              </a:ext>
            </a:extLst>
          </p:cNvPr>
          <p:cNvSpPr txBox="1"/>
          <p:nvPr/>
        </p:nvSpPr>
        <p:spPr>
          <a:xfrm>
            <a:off x="6096000" y="4313779"/>
            <a:ext cx="6219825" cy="369332"/>
          </a:xfrm>
          <a:prstGeom prst="rect">
            <a:avLst/>
          </a:prstGeom>
          <a:noFill/>
        </p:spPr>
        <p:txBody>
          <a:bodyPr wrap="square" rtlCol="0">
            <a:spAutoFit/>
          </a:bodyPr>
          <a:lstStyle/>
          <a:p>
            <a:r>
              <a:rPr lang="en-US" dirty="0"/>
              <a:t>Boolean Types</a:t>
            </a:r>
          </a:p>
        </p:txBody>
      </p:sp>
      <p:pic>
        <p:nvPicPr>
          <p:cNvPr id="12" name="Picture 11">
            <a:extLst>
              <a:ext uri="{FF2B5EF4-FFF2-40B4-BE49-F238E27FC236}">
                <a16:creationId xmlns:a16="http://schemas.microsoft.com/office/drawing/2014/main" id="{678B0A85-EA24-43C3-8736-5E69AD54353E}"/>
              </a:ext>
            </a:extLst>
          </p:cNvPr>
          <p:cNvPicPr>
            <a:picLocks noChangeAspect="1"/>
          </p:cNvPicPr>
          <p:nvPr/>
        </p:nvPicPr>
        <p:blipFill>
          <a:blip r:embed="rId6"/>
          <a:stretch>
            <a:fillRect/>
          </a:stretch>
        </p:blipFill>
        <p:spPr>
          <a:xfrm>
            <a:off x="6206067" y="4841874"/>
            <a:ext cx="2771775" cy="923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2214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12981</TotalTime>
  <Words>32483</Words>
  <Application>Microsoft Office PowerPoint</Application>
  <PresentationFormat>Widescreen</PresentationFormat>
  <Paragraphs>4279</Paragraphs>
  <Slides>48</Slides>
  <Notes>42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 Gothic</vt:lpstr>
      <vt:lpstr>Consolas</vt:lpstr>
      <vt:lpstr>Nunito</vt:lpstr>
      <vt:lpstr>Wingdings</vt:lpstr>
      <vt:lpstr>Wingdings 3</vt:lpstr>
      <vt:lpstr>Ion Boardroom</vt:lpstr>
      <vt:lpstr>Lets learn C#</vt:lpstr>
      <vt:lpstr>Introduction to C#</vt:lpstr>
      <vt:lpstr>C# key features</vt:lpstr>
      <vt:lpstr>Hello World in C#</vt:lpstr>
      <vt:lpstr>C# Fundamentals (Identifiers)</vt:lpstr>
      <vt:lpstr>Rules for Defining Identifiers in C#</vt:lpstr>
      <vt:lpstr>C# Data Types</vt:lpstr>
      <vt:lpstr>Value Data Types</vt:lpstr>
      <vt:lpstr>Value data types continue… </vt:lpstr>
      <vt:lpstr>Reference Data Types</vt:lpstr>
      <vt:lpstr>Pointer Data Type</vt:lpstr>
      <vt:lpstr>C# Variables</vt:lpstr>
      <vt:lpstr>Rules for Naming Variables</vt:lpstr>
      <vt:lpstr>Initializing Variables</vt:lpstr>
      <vt:lpstr>Types of Variables</vt:lpstr>
      <vt:lpstr>Implicitly Typed Local Variables – var </vt:lpstr>
      <vt:lpstr>Important Points of Implicit Type variable</vt:lpstr>
      <vt:lpstr>Dynamic Type in C#</vt:lpstr>
      <vt:lpstr>Important Points about Dynamic</vt:lpstr>
      <vt:lpstr>Difference between Var and dynamic </vt:lpstr>
      <vt:lpstr>Scope of Variables in C# </vt:lpstr>
      <vt:lpstr>Access Modifiers in C#</vt:lpstr>
      <vt:lpstr>Access Modifiers Continue..</vt:lpstr>
      <vt:lpstr>C# Operators </vt:lpstr>
      <vt:lpstr>Arithmetic Operators</vt:lpstr>
      <vt:lpstr>Relational Operators</vt:lpstr>
      <vt:lpstr>Logical Operators</vt:lpstr>
      <vt:lpstr>Bitwise Operators</vt:lpstr>
      <vt:lpstr>Assignment Operators</vt:lpstr>
      <vt:lpstr>Conditional Operators</vt:lpstr>
      <vt:lpstr>C# Params </vt:lpstr>
      <vt:lpstr>Comments in C# </vt:lpstr>
      <vt:lpstr>Enumeration (or enum) in C# </vt:lpstr>
      <vt:lpstr>C# Properties</vt:lpstr>
      <vt:lpstr>C# Properties continue..</vt:lpstr>
      <vt:lpstr>C# Nullable types </vt:lpstr>
      <vt:lpstr>Advantages of Nullable Types</vt:lpstr>
      <vt:lpstr>C# Structures </vt:lpstr>
      <vt:lpstr>C# Keywords</vt:lpstr>
      <vt:lpstr>C# Keywords Continue..</vt:lpstr>
      <vt:lpstr>C# as Operator Keyword</vt:lpstr>
      <vt:lpstr>C#  is Operator Keyword</vt:lpstr>
      <vt:lpstr>Is vs As operator keyword in C#</vt:lpstr>
      <vt:lpstr>Static keyword in C# </vt:lpstr>
      <vt:lpstr>Limitation of using static</vt:lpstr>
      <vt:lpstr>typeof Operator Keyword in C#</vt:lpstr>
      <vt:lpstr>C# Literals</vt:lpstr>
      <vt:lpstr>Binary Literals and Digit Separators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learn C#</dc:title>
  <dc:creator>Muneer Pinjar</dc:creator>
  <cp:lastModifiedBy>Muneer Pinjar</cp:lastModifiedBy>
  <cp:revision>74</cp:revision>
  <dcterms:created xsi:type="dcterms:W3CDTF">2023-07-10T11:14:33Z</dcterms:created>
  <dcterms:modified xsi:type="dcterms:W3CDTF">2023-07-21T16:35:19Z</dcterms:modified>
</cp:coreProperties>
</file>