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56" r:id="rId2"/>
    <p:sldId id="259" r:id="rId3"/>
    <p:sldId id="285" r:id="rId4"/>
    <p:sldId id="261" r:id="rId5"/>
    <p:sldId id="274" r:id="rId6"/>
    <p:sldId id="262" r:id="rId7"/>
    <p:sldId id="275" r:id="rId8"/>
    <p:sldId id="264" r:id="rId9"/>
    <p:sldId id="273" r:id="rId10"/>
    <p:sldId id="286" r:id="rId11"/>
    <p:sldId id="270" r:id="rId12"/>
    <p:sldId id="269" r:id="rId13"/>
    <p:sldId id="271" r:id="rId14"/>
    <p:sldId id="272" r:id="rId15"/>
    <p:sldId id="287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CFB0"/>
    <a:srgbClr val="1D9A78"/>
    <a:srgbClr val="003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F615D2-E2BA-453D-BEBB-D5A440AAAA74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D88804B1-C982-465F-8409-06E1C0674170}">
      <dgm:prSet phldrT="[Text]"/>
      <dgm:spPr/>
      <dgm:t>
        <a:bodyPr/>
        <a:lstStyle/>
        <a:p>
          <a:r>
            <a:rPr lang="en-US" dirty="0"/>
            <a:t>Introduction</a:t>
          </a:r>
        </a:p>
      </dgm:t>
    </dgm:pt>
    <dgm:pt modelId="{77D46529-5AB1-49F7-8E2A-C3C3AA3A459F}" type="parTrans" cxnId="{D6A2FD75-7C83-4D29-8A02-79B3AB45B84C}">
      <dgm:prSet/>
      <dgm:spPr/>
      <dgm:t>
        <a:bodyPr/>
        <a:lstStyle/>
        <a:p>
          <a:endParaRPr lang="en-US"/>
        </a:p>
      </dgm:t>
    </dgm:pt>
    <dgm:pt modelId="{41DF6D8B-A014-40A0-B564-18F994C6496E}" type="sibTrans" cxnId="{D6A2FD75-7C83-4D29-8A02-79B3AB45B84C}">
      <dgm:prSet/>
      <dgm:spPr/>
      <dgm:t>
        <a:bodyPr/>
        <a:lstStyle/>
        <a:p>
          <a:endParaRPr lang="en-US"/>
        </a:p>
      </dgm:t>
    </dgm:pt>
    <dgm:pt modelId="{B88AE32A-E78E-4C70-89CE-C1DD47BE7FCF}">
      <dgm:prSet phldrT="[Text]"/>
      <dgm:spPr/>
      <dgm:t>
        <a:bodyPr/>
        <a:lstStyle/>
        <a:p>
          <a:r>
            <a:rPr lang="en-US" dirty="0"/>
            <a:t>Data Description</a:t>
          </a:r>
        </a:p>
      </dgm:t>
    </dgm:pt>
    <dgm:pt modelId="{73FDA242-4942-457A-9A81-BBAF4E000F4F}" type="parTrans" cxnId="{F555A06A-B38D-44E1-8FAB-1BE1A6D0D45B}">
      <dgm:prSet/>
      <dgm:spPr/>
      <dgm:t>
        <a:bodyPr/>
        <a:lstStyle/>
        <a:p>
          <a:endParaRPr lang="en-US"/>
        </a:p>
      </dgm:t>
    </dgm:pt>
    <dgm:pt modelId="{3660D8B6-5001-4711-B9EF-0C750A65AE33}" type="sibTrans" cxnId="{F555A06A-B38D-44E1-8FAB-1BE1A6D0D45B}">
      <dgm:prSet/>
      <dgm:spPr/>
      <dgm:t>
        <a:bodyPr/>
        <a:lstStyle/>
        <a:p>
          <a:endParaRPr lang="en-US"/>
        </a:p>
      </dgm:t>
    </dgm:pt>
    <dgm:pt modelId="{C04447E1-6BD1-4A6B-AD29-BAD64F6824D0}">
      <dgm:prSet phldrT="[Text]"/>
      <dgm:spPr/>
      <dgm:t>
        <a:bodyPr/>
        <a:lstStyle/>
        <a:p>
          <a:r>
            <a:rPr lang="en-US" dirty="0"/>
            <a:t>Data Pre-Processing and EDA</a:t>
          </a:r>
        </a:p>
      </dgm:t>
    </dgm:pt>
    <dgm:pt modelId="{092E6BAF-1128-4066-9137-29950F0C1E88}" type="parTrans" cxnId="{193C3024-83DE-4D31-A9F0-3E226A373C5F}">
      <dgm:prSet/>
      <dgm:spPr/>
      <dgm:t>
        <a:bodyPr/>
        <a:lstStyle/>
        <a:p>
          <a:endParaRPr lang="en-US"/>
        </a:p>
      </dgm:t>
    </dgm:pt>
    <dgm:pt modelId="{1E4528A1-37C6-4A34-8D8E-8B19A3A6CB5C}" type="sibTrans" cxnId="{193C3024-83DE-4D31-A9F0-3E226A373C5F}">
      <dgm:prSet/>
      <dgm:spPr/>
      <dgm:t>
        <a:bodyPr/>
        <a:lstStyle/>
        <a:p>
          <a:endParaRPr lang="en-US"/>
        </a:p>
      </dgm:t>
    </dgm:pt>
    <dgm:pt modelId="{276C5690-A501-49EC-8DB6-C37DF8B84E12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8A7842A4-4DAF-41A9-A56B-404437657213}" type="parTrans" cxnId="{12BD81B2-D88D-45F9-B8E2-9006F7C8E124}">
      <dgm:prSet/>
      <dgm:spPr/>
      <dgm:t>
        <a:bodyPr/>
        <a:lstStyle/>
        <a:p>
          <a:endParaRPr lang="en-US"/>
        </a:p>
      </dgm:t>
    </dgm:pt>
    <dgm:pt modelId="{B0D53E1C-01CF-4CC6-B491-536D96A60ED0}" type="sibTrans" cxnId="{12BD81B2-D88D-45F9-B8E2-9006F7C8E124}">
      <dgm:prSet/>
      <dgm:spPr/>
      <dgm:t>
        <a:bodyPr/>
        <a:lstStyle/>
        <a:p>
          <a:endParaRPr lang="en-US"/>
        </a:p>
      </dgm:t>
    </dgm:pt>
    <dgm:pt modelId="{A08E9E1D-6755-4B2C-9FB3-E7892744C974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0B35FDC6-B68D-4B98-AD4D-0FD331C16DAD}" type="parTrans" cxnId="{A23C53BF-7B9C-4CBB-835B-0CD3DE6FAF42}">
      <dgm:prSet/>
      <dgm:spPr/>
      <dgm:t>
        <a:bodyPr/>
        <a:lstStyle/>
        <a:p>
          <a:endParaRPr lang="en-US"/>
        </a:p>
      </dgm:t>
    </dgm:pt>
    <dgm:pt modelId="{35DB6518-1B39-4B2F-B3E4-A9D0A4E22A8D}" type="sibTrans" cxnId="{A23C53BF-7B9C-4CBB-835B-0CD3DE6FAF42}">
      <dgm:prSet/>
      <dgm:spPr/>
      <dgm:t>
        <a:bodyPr/>
        <a:lstStyle/>
        <a:p>
          <a:endParaRPr lang="en-US"/>
        </a:p>
      </dgm:t>
    </dgm:pt>
    <dgm:pt modelId="{1CF5D8A5-00EB-4BFD-9B46-5116225C73DF}" type="pres">
      <dgm:prSet presAssocID="{09F615D2-E2BA-453D-BEBB-D5A440AAAA74}" presName="Name0" presStyleCnt="0">
        <dgm:presLayoutVars>
          <dgm:chMax val="7"/>
          <dgm:chPref val="7"/>
          <dgm:dir/>
        </dgm:presLayoutVars>
      </dgm:prSet>
      <dgm:spPr/>
    </dgm:pt>
    <dgm:pt modelId="{DBA0FEE8-6BBB-4767-81BC-8F803AECB4C8}" type="pres">
      <dgm:prSet presAssocID="{09F615D2-E2BA-453D-BEBB-D5A440AAAA74}" presName="Name1" presStyleCnt="0"/>
      <dgm:spPr/>
    </dgm:pt>
    <dgm:pt modelId="{AC8787DD-03A5-4340-BE75-340F387A2954}" type="pres">
      <dgm:prSet presAssocID="{09F615D2-E2BA-453D-BEBB-D5A440AAAA74}" presName="cycle" presStyleCnt="0"/>
      <dgm:spPr/>
    </dgm:pt>
    <dgm:pt modelId="{9F30F379-5BA9-4025-90A4-D368E5346E11}" type="pres">
      <dgm:prSet presAssocID="{09F615D2-E2BA-453D-BEBB-D5A440AAAA74}" presName="srcNode" presStyleLbl="node1" presStyleIdx="0" presStyleCnt="5"/>
      <dgm:spPr/>
    </dgm:pt>
    <dgm:pt modelId="{EFDB83CC-441E-4DDB-9F31-516E12915A39}" type="pres">
      <dgm:prSet presAssocID="{09F615D2-E2BA-453D-BEBB-D5A440AAAA74}" presName="conn" presStyleLbl="parChTrans1D2" presStyleIdx="0" presStyleCnt="1"/>
      <dgm:spPr/>
    </dgm:pt>
    <dgm:pt modelId="{25C8132D-0F78-469E-B056-1A22A4179101}" type="pres">
      <dgm:prSet presAssocID="{09F615D2-E2BA-453D-BEBB-D5A440AAAA74}" presName="extraNode" presStyleLbl="node1" presStyleIdx="0" presStyleCnt="5"/>
      <dgm:spPr/>
    </dgm:pt>
    <dgm:pt modelId="{0C2F6A78-A021-48FB-8A4F-E67937802258}" type="pres">
      <dgm:prSet presAssocID="{09F615D2-E2BA-453D-BEBB-D5A440AAAA74}" presName="dstNode" presStyleLbl="node1" presStyleIdx="0" presStyleCnt="5"/>
      <dgm:spPr/>
    </dgm:pt>
    <dgm:pt modelId="{C86C7720-CCE8-4B44-A7EE-2D1915212D2D}" type="pres">
      <dgm:prSet presAssocID="{D88804B1-C982-465F-8409-06E1C0674170}" presName="text_1" presStyleLbl="node1" presStyleIdx="0" presStyleCnt="5">
        <dgm:presLayoutVars>
          <dgm:bulletEnabled val="1"/>
        </dgm:presLayoutVars>
      </dgm:prSet>
      <dgm:spPr/>
    </dgm:pt>
    <dgm:pt modelId="{D30F5771-D385-4D0F-8D10-313A8F4D0A59}" type="pres">
      <dgm:prSet presAssocID="{D88804B1-C982-465F-8409-06E1C0674170}" presName="accent_1" presStyleCnt="0"/>
      <dgm:spPr/>
    </dgm:pt>
    <dgm:pt modelId="{20355B57-5050-48D8-9BC1-7CA227F9623D}" type="pres">
      <dgm:prSet presAssocID="{D88804B1-C982-465F-8409-06E1C0674170}" presName="accentRepeatNode" presStyleLbl="solidFgAcc1" presStyleIdx="0" presStyleCnt="5"/>
      <dgm:spPr/>
    </dgm:pt>
    <dgm:pt modelId="{F02EBEAB-2C03-4CB0-B93D-4CABA67FF8A5}" type="pres">
      <dgm:prSet presAssocID="{B88AE32A-E78E-4C70-89CE-C1DD47BE7FCF}" presName="text_2" presStyleLbl="node1" presStyleIdx="1" presStyleCnt="5">
        <dgm:presLayoutVars>
          <dgm:bulletEnabled val="1"/>
        </dgm:presLayoutVars>
      </dgm:prSet>
      <dgm:spPr/>
    </dgm:pt>
    <dgm:pt modelId="{68BB8F52-A424-41DF-82B8-D8F844327808}" type="pres">
      <dgm:prSet presAssocID="{B88AE32A-E78E-4C70-89CE-C1DD47BE7FCF}" presName="accent_2" presStyleCnt="0"/>
      <dgm:spPr/>
    </dgm:pt>
    <dgm:pt modelId="{7750D7A4-48CD-44F8-82DD-B71755597207}" type="pres">
      <dgm:prSet presAssocID="{B88AE32A-E78E-4C70-89CE-C1DD47BE7FCF}" presName="accentRepeatNode" presStyleLbl="solidFgAcc1" presStyleIdx="1" presStyleCnt="5"/>
      <dgm:spPr/>
    </dgm:pt>
    <dgm:pt modelId="{0CF2F676-8768-473A-8F12-8BD3A7155CDE}" type="pres">
      <dgm:prSet presAssocID="{C04447E1-6BD1-4A6B-AD29-BAD64F6824D0}" presName="text_3" presStyleLbl="node1" presStyleIdx="2" presStyleCnt="5">
        <dgm:presLayoutVars>
          <dgm:bulletEnabled val="1"/>
        </dgm:presLayoutVars>
      </dgm:prSet>
      <dgm:spPr/>
    </dgm:pt>
    <dgm:pt modelId="{D2441FF9-EBFA-4D70-914C-DE9CBD0E8760}" type="pres">
      <dgm:prSet presAssocID="{C04447E1-6BD1-4A6B-AD29-BAD64F6824D0}" presName="accent_3" presStyleCnt="0"/>
      <dgm:spPr/>
    </dgm:pt>
    <dgm:pt modelId="{CA7F47E1-C502-4CAD-A3B5-B17C0EC5F0BF}" type="pres">
      <dgm:prSet presAssocID="{C04447E1-6BD1-4A6B-AD29-BAD64F6824D0}" presName="accentRepeatNode" presStyleLbl="solidFgAcc1" presStyleIdx="2" presStyleCnt="5"/>
      <dgm:spPr/>
    </dgm:pt>
    <dgm:pt modelId="{1CE0C7A8-A0DB-4057-8130-8857EA4BE071}" type="pres">
      <dgm:prSet presAssocID="{276C5690-A501-49EC-8DB6-C37DF8B84E12}" presName="text_4" presStyleLbl="node1" presStyleIdx="3" presStyleCnt="5">
        <dgm:presLayoutVars>
          <dgm:bulletEnabled val="1"/>
        </dgm:presLayoutVars>
      </dgm:prSet>
      <dgm:spPr/>
    </dgm:pt>
    <dgm:pt modelId="{0A509E80-2B1B-4A26-9DA7-E5555B03EC62}" type="pres">
      <dgm:prSet presAssocID="{276C5690-A501-49EC-8DB6-C37DF8B84E12}" presName="accent_4" presStyleCnt="0"/>
      <dgm:spPr/>
    </dgm:pt>
    <dgm:pt modelId="{724FC126-198F-4096-9FFA-3B5B7153E920}" type="pres">
      <dgm:prSet presAssocID="{276C5690-A501-49EC-8DB6-C37DF8B84E12}" presName="accentRepeatNode" presStyleLbl="solidFgAcc1" presStyleIdx="3" presStyleCnt="5"/>
      <dgm:spPr/>
    </dgm:pt>
    <dgm:pt modelId="{70172849-3215-4BD6-867C-29D893616582}" type="pres">
      <dgm:prSet presAssocID="{A08E9E1D-6755-4B2C-9FB3-E7892744C974}" presName="text_5" presStyleLbl="node1" presStyleIdx="4" presStyleCnt="5">
        <dgm:presLayoutVars>
          <dgm:bulletEnabled val="1"/>
        </dgm:presLayoutVars>
      </dgm:prSet>
      <dgm:spPr/>
    </dgm:pt>
    <dgm:pt modelId="{A6C50BF5-848D-43A0-ACD1-98D8CACF255E}" type="pres">
      <dgm:prSet presAssocID="{A08E9E1D-6755-4B2C-9FB3-E7892744C974}" presName="accent_5" presStyleCnt="0"/>
      <dgm:spPr/>
    </dgm:pt>
    <dgm:pt modelId="{598E3521-D4DA-4C05-9F88-6DD1345BFEFD}" type="pres">
      <dgm:prSet presAssocID="{A08E9E1D-6755-4B2C-9FB3-E7892744C974}" presName="accentRepeatNode" presStyleLbl="solidFgAcc1" presStyleIdx="4" presStyleCnt="5"/>
      <dgm:spPr/>
    </dgm:pt>
  </dgm:ptLst>
  <dgm:cxnLst>
    <dgm:cxn modelId="{193C3024-83DE-4D31-A9F0-3E226A373C5F}" srcId="{09F615D2-E2BA-453D-BEBB-D5A440AAAA74}" destId="{C04447E1-6BD1-4A6B-AD29-BAD64F6824D0}" srcOrd="2" destOrd="0" parTransId="{092E6BAF-1128-4066-9137-29950F0C1E88}" sibTransId="{1E4528A1-37C6-4A34-8D8E-8B19A3A6CB5C}"/>
    <dgm:cxn modelId="{8C423D5B-142E-4B40-99CE-845A573EB075}" type="presOf" srcId="{D88804B1-C982-465F-8409-06E1C0674170}" destId="{C86C7720-CCE8-4B44-A7EE-2D1915212D2D}" srcOrd="0" destOrd="0" presId="urn:microsoft.com/office/officeart/2008/layout/VerticalCurvedList"/>
    <dgm:cxn modelId="{F555A06A-B38D-44E1-8FAB-1BE1A6D0D45B}" srcId="{09F615D2-E2BA-453D-BEBB-D5A440AAAA74}" destId="{B88AE32A-E78E-4C70-89CE-C1DD47BE7FCF}" srcOrd="1" destOrd="0" parTransId="{73FDA242-4942-457A-9A81-BBAF4E000F4F}" sibTransId="{3660D8B6-5001-4711-B9EF-0C750A65AE33}"/>
    <dgm:cxn modelId="{D6A2FD75-7C83-4D29-8A02-79B3AB45B84C}" srcId="{09F615D2-E2BA-453D-BEBB-D5A440AAAA74}" destId="{D88804B1-C982-465F-8409-06E1C0674170}" srcOrd="0" destOrd="0" parTransId="{77D46529-5AB1-49F7-8E2A-C3C3AA3A459F}" sibTransId="{41DF6D8B-A014-40A0-B564-18F994C6496E}"/>
    <dgm:cxn modelId="{491CBC86-1123-4D4E-A61A-9E05F80C0614}" type="presOf" srcId="{B88AE32A-E78E-4C70-89CE-C1DD47BE7FCF}" destId="{F02EBEAB-2C03-4CB0-B93D-4CABA67FF8A5}" srcOrd="0" destOrd="0" presId="urn:microsoft.com/office/officeart/2008/layout/VerticalCurvedList"/>
    <dgm:cxn modelId="{2B61059F-9E67-48A5-BFC7-BBF7F44C9D08}" type="presOf" srcId="{C04447E1-6BD1-4A6B-AD29-BAD64F6824D0}" destId="{0CF2F676-8768-473A-8F12-8BD3A7155CDE}" srcOrd="0" destOrd="0" presId="urn:microsoft.com/office/officeart/2008/layout/VerticalCurvedList"/>
    <dgm:cxn modelId="{856A7FAF-DBB1-4247-A67D-4DB37329E371}" type="presOf" srcId="{09F615D2-E2BA-453D-BEBB-D5A440AAAA74}" destId="{1CF5D8A5-00EB-4BFD-9B46-5116225C73DF}" srcOrd="0" destOrd="0" presId="urn:microsoft.com/office/officeart/2008/layout/VerticalCurvedList"/>
    <dgm:cxn modelId="{95D96DB0-B247-42CC-940B-D77BDBEBD573}" type="presOf" srcId="{276C5690-A501-49EC-8DB6-C37DF8B84E12}" destId="{1CE0C7A8-A0DB-4057-8130-8857EA4BE071}" srcOrd="0" destOrd="0" presId="urn:microsoft.com/office/officeart/2008/layout/VerticalCurvedList"/>
    <dgm:cxn modelId="{12BD81B2-D88D-45F9-B8E2-9006F7C8E124}" srcId="{09F615D2-E2BA-453D-BEBB-D5A440AAAA74}" destId="{276C5690-A501-49EC-8DB6-C37DF8B84E12}" srcOrd="3" destOrd="0" parTransId="{8A7842A4-4DAF-41A9-A56B-404437657213}" sibTransId="{B0D53E1C-01CF-4CC6-B491-536D96A60ED0}"/>
    <dgm:cxn modelId="{2AAC3FB4-2D77-4D31-8DCE-6B919102A9FE}" type="presOf" srcId="{41DF6D8B-A014-40A0-B564-18F994C6496E}" destId="{EFDB83CC-441E-4DDB-9F31-516E12915A39}" srcOrd="0" destOrd="0" presId="urn:microsoft.com/office/officeart/2008/layout/VerticalCurvedList"/>
    <dgm:cxn modelId="{A23C53BF-7B9C-4CBB-835B-0CD3DE6FAF42}" srcId="{09F615D2-E2BA-453D-BEBB-D5A440AAAA74}" destId="{A08E9E1D-6755-4B2C-9FB3-E7892744C974}" srcOrd="4" destOrd="0" parTransId="{0B35FDC6-B68D-4B98-AD4D-0FD331C16DAD}" sibTransId="{35DB6518-1B39-4B2F-B3E4-A9D0A4E22A8D}"/>
    <dgm:cxn modelId="{04825EC3-2E59-4EFF-918B-259882A8A66D}" type="presOf" srcId="{A08E9E1D-6755-4B2C-9FB3-E7892744C974}" destId="{70172849-3215-4BD6-867C-29D893616582}" srcOrd="0" destOrd="0" presId="urn:microsoft.com/office/officeart/2008/layout/VerticalCurvedList"/>
    <dgm:cxn modelId="{C6953F77-5C14-4270-A3E4-A55804D021B4}" type="presParOf" srcId="{1CF5D8A5-00EB-4BFD-9B46-5116225C73DF}" destId="{DBA0FEE8-6BBB-4767-81BC-8F803AECB4C8}" srcOrd="0" destOrd="0" presId="urn:microsoft.com/office/officeart/2008/layout/VerticalCurvedList"/>
    <dgm:cxn modelId="{E519ABFE-65BC-47E9-89AA-1E3EEB3127C2}" type="presParOf" srcId="{DBA0FEE8-6BBB-4767-81BC-8F803AECB4C8}" destId="{AC8787DD-03A5-4340-BE75-340F387A2954}" srcOrd="0" destOrd="0" presId="urn:microsoft.com/office/officeart/2008/layout/VerticalCurvedList"/>
    <dgm:cxn modelId="{E1C11130-6605-49EE-A40F-DD0E7308FB4F}" type="presParOf" srcId="{AC8787DD-03A5-4340-BE75-340F387A2954}" destId="{9F30F379-5BA9-4025-90A4-D368E5346E11}" srcOrd="0" destOrd="0" presId="urn:microsoft.com/office/officeart/2008/layout/VerticalCurvedList"/>
    <dgm:cxn modelId="{C56B4CA6-41FF-4CC9-941E-F2E46ACC013D}" type="presParOf" srcId="{AC8787DD-03A5-4340-BE75-340F387A2954}" destId="{EFDB83CC-441E-4DDB-9F31-516E12915A39}" srcOrd="1" destOrd="0" presId="urn:microsoft.com/office/officeart/2008/layout/VerticalCurvedList"/>
    <dgm:cxn modelId="{15DC5237-8F9C-4688-9388-C43E642BD5AB}" type="presParOf" srcId="{AC8787DD-03A5-4340-BE75-340F387A2954}" destId="{25C8132D-0F78-469E-B056-1A22A4179101}" srcOrd="2" destOrd="0" presId="urn:microsoft.com/office/officeart/2008/layout/VerticalCurvedList"/>
    <dgm:cxn modelId="{C39913A0-8F13-44ED-A839-40E85A362A6E}" type="presParOf" srcId="{AC8787DD-03A5-4340-BE75-340F387A2954}" destId="{0C2F6A78-A021-48FB-8A4F-E67937802258}" srcOrd="3" destOrd="0" presId="urn:microsoft.com/office/officeart/2008/layout/VerticalCurvedList"/>
    <dgm:cxn modelId="{AF0B3BC7-5616-4619-88CB-9895AAF34A38}" type="presParOf" srcId="{DBA0FEE8-6BBB-4767-81BC-8F803AECB4C8}" destId="{C86C7720-CCE8-4B44-A7EE-2D1915212D2D}" srcOrd="1" destOrd="0" presId="urn:microsoft.com/office/officeart/2008/layout/VerticalCurvedList"/>
    <dgm:cxn modelId="{497D737D-4B35-4359-9369-CC0083BD49D4}" type="presParOf" srcId="{DBA0FEE8-6BBB-4767-81BC-8F803AECB4C8}" destId="{D30F5771-D385-4D0F-8D10-313A8F4D0A59}" srcOrd="2" destOrd="0" presId="urn:microsoft.com/office/officeart/2008/layout/VerticalCurvedList"/>
    <dgm:cxn modelId="{80C4FA37-4CCD-4106-9B6F-8B9F9DEC391E}" type="presParOf" srcId="{D30F5771-D385-4D0F-8D10-313A8F4D0A59}" destId="{20355B57-5050-48D8-9BC1-7CA227F9623D}" srcOrd="0" destOrd="0" presId="urn:microsoft.com/office/officeart/2008/layout/VerticalCurvedList"/>
    <dgm:cxn modelId="{12006CD2-E784-4E01-AF2D-B0A7A3986F9D}" type="presParOf" srcId="{DBA0FEE8-6BBB-4767-81BC-8F803AECB4C8}" destId="{F02EBEAB-2C03-4CB0-B93D-4CABA67FF8A5}" srcOrd="3" destOrd="0" presId="urn:microsoft.com/office/officeart/2008/layout/VerticalCurvedList"/>
    <dgm:cxn modelId="{DEA43651-CF00-4638-93BD-28F1E09A65BE}" type="presParOf" srcId="{DBA0FEE8-6BBB-4767-81BC-8F803AECB4C8}" destId="{68BB8F52-A424-41DF-82B8-D8F844327808}" srcOrd="4" destOrd="0" presId="urn:microsoft.com/office/officeart/2008/layout/VerticalCurvedList"/>
    <dgm:cxn modelId="{07A6B6AD-867E-4AC2-B435-9EDFD53B3BE7}" type="presParOf" srcId="{68BB8F52-A424-41DF-82B8-D8F844327808}" destId="{7750D7A4-48CD-44F8-82DD-B71755597207}" srcOrd="0" destOrd="0" presId="urn:microsoft.com/office/officeart/2008/layout/VerticalCurvedList"/>
    <dgm:cxn modelId="{730692A5-7F3E-4520-82CE-1E0ADFADDA83}" type="presParOf" srcId="{DBA0FEE8-6BBB-4767-81BC-8F803AECB4C8}" destId="{0CF2F676-8768-473A-8F12-8BD3A7155CDE}" srcOrd="5" destOrd="0" presId="urn:microsoft.com/office/officeart/2008/layout/VerticalCurvedList"/>
    <dgm:cxn modelId="{D4241E27-3272-4195-8EFE-FA36BCE29D46}" type="presParOf" srcId="{DBA0FEE8-6BBB-4767-81BC-8F803AECB4C8}" destId="{D2441FF9-EBFA-4D70-914C-DE9CBD0E8760}" srcOrd="6" destOrd="0" presId="urn:microsoft.com/office/officeart/2008/layout/VerticalCurvedList"/>
    <dgm:cxn modelId="{4C3029FA-977E-4727-AD0F-F6E75301F321}" type="presParOf" srcId="{D2441FF9-EBFA-4D70-914C-DE9CBD0E8760}" destId="{CA7F47E1-C502-4CAD-A3B5-B17C0EC5F0BF}" srcOrd="0" destOrd="0" presId="urn:microsoft.com/office/officeart/2008/layout/VerticalCurvedList"/>
    <dgm:cxn modelId="{0E09D2B6-E3D0-4721-A96C-1EAA70E52113}" type="presParOf" srcId="{DBA0FEE8-6BBB-4767-81BC-8F803AECB4C8}" destId="{1CE0C7A8-A0DB-4057-8130-8857EA4BE071}" srcOrd="7" destOrd="0" presId="urn:microsoft.com/office/officeart/2008/layout/VerticalCurvedList"/>
    <dgm:cxn modelId="{B6E767E0-7261-4908-A64D-0EC9C0C07019}" type="presParOf" srcId="{DBA0FEE8-6BBB-4767-81BC-8F803AECB4C8}" destId="{0A509E80-2B1B-4A26-9DA7-E5555B03EC62}" srcOrd="8" destOrd="0" presId="urn:microsoft.com/office/officeart/2008/layout/VerticalCurvedList"/>
    <dgm:cxn modelId="{38387165-4A24-4A90-817B-A218A2C13990}" type="presParOf" srcId="{0A509E80-2B1B-4A26-9DA7-E5555B03EC62}" destId="{724FC126-198F-4096-9FFA-3B5B7153E920}" srcOrd="0" destOrd="0" presId="urn:microsoft.com/office/officeart/2008/layout/VerticalCurvedList"/>
    <dgm:cxn modelId="{29D39509-D3C4-4B91-8A8E-BF0BF620C33B}" type="presParOf" srcId="{DBA0FEE8-6BBB-4767-81BC-8F803AECB4C8}" destId="{70172849-3215-4BD6-867C-29D893616582}" srcOrd="9" destOrd="0" presId="urn:microsoft.com/office/officeart/2008/layout/VerticalCurvedList"/>
    <dgm:cxn modelId="{90B81729-C2EC-45C9-AA3E-900BAA938AAA}" type="presParOf" srcId="{DBA0FEE8-6BBB-4767-81BC-8F803AECB4C8}" destId="{A6C50BF5-848D-43A0-ACD1-98D8CACF255E}" srcOrd="10" destOrd="0" presId="urn:microsoft.com/office/officeart/2008/layout/VerticalCurvedList"/>
    <dgm:cxn modelId="{AB9CD122-006F-4858-9503-B5ACE02CEDEC}" type="presParOf" srcId="{A6C50BF5-848D-43A0-ACD1-98D8CACF255E}" destId="{598E3521-D4DA-4C05-9F88-6DD1345BFE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5DC227-0B39-493E-878A-4BD78DC8F62C}" type="doc">
      <dgm:prSet loTypeId="urn:microsoft.com/office/officeart/2005/8/layout/process1" loCatId="process" qsTypeId="urn:microsoft.com/office/officeart/2005/8/quickstyle/simple1" qsCatId="simple" csTypeId="urn:microsoft.com/office/officeart/2005/8/colors/accent3_4" csCatId="accent3" phldr="1"/>
      <dgm:spPr/>
    </dgm:pt>
    <dgm:pt modelId="{1CB8AACD-54B1-4D96-9753-4C12C467B7B6}">
      <dgm:prSet phldrT="[Text]"/>
      <dgm:spPr/>
      <dgm:t>
        <a:bodyPr/>
        <a:lstStyle/>
        <a:p>
          <a:r>
            <a:rPr lang="en-US" dirty="0"/>
            <a:t>Web Scraping</a:t>
          </a:r>
        </a:p>
      </dgm:t>
    </dgm:pt>
    <dgm:pt modelId="{E34A0684-5EBF-4FC0-B045-7B724E1B7448}" type="parTrans" cxnId="{94733A82-D3C0-44BA-9536-B4F03635EAAB}">
      <dgm:prSet/>
      <dgm:spPr/>
      <dgm:t>
        <a:bodyPr/>
        <a:lstStyle/>
        <a:p>
          <a:endParaRPr lang="en-US"/>
        </a:p>
      </dgm:t>
    </dgm:pt>
    <dgm:pt modelId="{AB51AB1D-754C-4A6C-9994-EE6C0E6D11C3}" type="sibTrans" cxnId="{94733A82-D3C0-44BA-9536-B4F03635EAAB}">
      <dgm:prSet/>
      <dgm:spPr/>
      <dgm:t>
        <a:bodyPr/>
        <a:lstStyle/>
        <a:p>
          <a:endParaRPr lang="en-US"/>
        </a:p>
      </dgm:t>
    </dgm:pt>
    <dgm:pt modelId="{24B43BB2-FCE0-40FB-B182-B6B490872FFA}">
      <dgm:prSet phldrT="[Text]"/>
      <dgm:spPr/>
      <dgm:t>
        <a:bodyPr/>
        <a:lstStyle/>
        <a:p>
          <a:r>
            <a:rPr lang="en-US" dirty="0"/>
            <a:t>Data Pre-Processing</a:t>
          </a:r>
        </a:p>
      </dgm:t>
    </dgm:pt>
    <dgm:pt modelId="{E6A806DA-BA18-47B1-BDB9-DEA122A747C1}" type="parTrans" cxnId="{A731913A-8BE6-4FAE-ACAD-342C43CC86A4}">
      <dgm:prSet/>
      <dgm:spPr/>
      <dgm:t>
        <a:bodyPr/>
        <a:lstStyle/>
        <a:p>
          <a:endParaRPr lang="en-US"/>
        </a:p>
      </dgm:t>
    </dgm:pt>
    <dgm:pt modelId="{658164CF-69C2-4F07-B2F9-AC4C6D071C8F}" type="sibTrans" cxnId="{A731913A-8BE6-4FAE-ACAD-342C43CC86A4}">
      <dgm:prSet/>
      <dgm:spPr/>
      <dgm:t>
        <a:bodyPr/>
        <a:lstStyle/>
        <a:p>
          <a:endParaRPr lang="en-US"/>
        </a:p>
      </dgm:t>
    </dgm:pt>
    <dgm:pt modelId="{5C741A9B-D895-44A2-A140-A79BC8988D99}">
      <dgm:prSet phldrT="[Text]"/>
      <dgm:spPr/>
      <dgm:t>
        <a:bodyPr/>
        <a:lstStyle/>
        <a:p>
          <a:r>
            <a:rPr lang="en-US" dirty="0"/>
            <a:t>EDA</a:t>
          </a:r>
        </a:p>
      </dgm:t>
    </dgm:pt>
    <dgm:pt modelId="{0055FC74-65A4-46D4-B574-697DF10D4369}" type="parTrans" cxnId="{43AF87FB-1C16-4F1C-94C7-5FCD3C5BCDE3}">
      <dgm:prSet/>
      <dgm:spPr/>
      <dgm:t>
        <a:bodyPr/>
        <a:lstStyle/>
        <a:p>
          <a:endParaRPr lang="en-US"/>
        </a:p>
      </dgm:t>
    </dgm:pt>
    <dgm:pt modelId="{94E58517-A9A0-4D9D-B2C5-2C18DD03E8A9}" type="sibTrans" cxnId="{43AF87FB-1C16-4F1C-94C7-5FCD3C5BCDE3}">
      <dgm:prSet/>
      <dgm:spPr/>
      <dgm:t>
        <a:bodyPr/>
        <a:lstStyle/>
        <a:p>
          <a:endParaRPr lang="en-US"/>
        </a:p>
      </dgm:t>
    </dgm:pt>
    <dgm:pt modelId="{AC9CABBF-18BF-45BE-85F5-51C1327388FD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DBEFB779-B923-4978-8093-AE4B052F4895}" type="parTrans" cxnId="{C739DD64-73C4-4E9B-AEA7-9C2B71BB2665}">
      <dgm:prSet/>
      <dgm:spPr/>
      <dgm:t>
        <a:bodyPr/>
        <a:lstStyle/>
        <a:p>
          <a:endParaRPr lang="en-US"/>
        </a:p>
      </dgm:t>
    </dgm:pt>
    <dgm:pt modelId="{11BA5B6D-F63A-4FBE-A5A7-D642525E270A}" type="sibTrans" cxnId="{C739DD64-73C4-4E9B-AEA7-9C2B71BB2665}">
      <dgm:prSet/>
      <dgm:spPr/>
      <dgm:t>
        <a:bodyPr/>
        <a:lstStyle/>
        <a:p>
          <a:endParaRPr lang="en-US"/>
        </a:p>
      </dgm:t>
    </dgm:pt>
    <dgm:pt modelId="{E9417A9F-4760-4740-A4E2-CCAB2D870D10}">
      <dgm:prSet phldrT="[Text]"/>
      <dgm:spPr/>
      <dgm:t>
        <a:bodyPr/>
        <a:lstStyle/>
        <a:p>
          <a:r>
            <a:rPr lang="en-US" dirty="0"/>
            <a:t>Model Evaluation</a:t>
          </a:r>
        </a:p>
      </dgm:t>
    </dgm:pt>
    <dgm:pt modelId="{4D56EDDA-35E6-4DA7-BF31-83ED19CC40FE}" type="parTrans" cxnId="{87586299-5187-49C3-9FAF-0E4F96A9F601}">
      <dgm:prSet/>
      <dgm:spPr/>
      <dgm:t>
        <a:bodyPr/>
        <a:lstStyle/>
        <a:p>
          <a:endParaRPr lang="en-US"/>
        </a:p>
      </dgm:t>
    </dgm:pt>
    <dgm:pt modelId="{C8DBED61-A4BA-4391-9DA8-FA0A01B5AC60}" type="sibTrans" cxnId="{87586299-5187-49C3-9FAF-0E4F96A9F601}">
      <dgm:prSet/>
      <dgm:spPr/>
      <dgm:t>
        <a:bodyPr/>
        <a:lstStyle/>
        <a:p>
          <a:endParaRPr lang="en-US"/>
        </a:p>
      </dgm:t>
    </dgm:pt>
    <dgm:pt modelId="{5EB6B73C-76B7-4856-AB2D-348B9CF41DA5}" type="pres">
      <dgm:prSet presAssocID="{F55DC227-0B39-493E-878A-4BD78DC8F62C}" presName="Name0" presStyleCnt="0">
        <dgm:presLayoutVars>
          <dgm:dir/>
          <dgm:resizeHandles val="exact"/>
        </dgm:presLayoutVars>
      </dgm:prSet>
      <dgm:spPr/>
    </dgm:pt>
    <dgm:pt modelId="{E8AF72C9-2BAF-4B9A-AA4B-EF92BC778591}" type="pres">
      <dgm:prSet presAssocID="{1CB8AACD-54B1-4D96-9753-4C12C467B7B6}" presName="node" presStyleLbl="node1" presStyleIdx="0" presStyleCnt="5">
        <dgm:presLayoutVars>
          <dgm:bulletEnabled val="1"/>
        </dgm:presLayoutVars>
      </dgm:prSet>
      <dgm:spPr/>
    </dgm:pt>
    <dgm:pt modelId="{7C99EA74-496F-449A-884B-6AD01BE83DEA}" type="pres">
      <dgm:prSet presAssocID="{AB51AB1D-754C-4A6C-9994-EE6C0E6D11C3}" presName="sibTrans" presStyleLbl="sibTrans2D1" presStyleIdx="0" presStyleCnt="4"/>
      <dgm:spPr/>
    </dgm:pt>
    <dgm:pt modelId="{FDE28CF6-6902-4E49-98A7-525AECBA10C9}" type="pres">
      <dgm:prSet presAssocID="{AB51AB1D-754C-4A6C-9994-EE6C0E6D11C3}" presName="connectorText" presStyleLbl="sibTrans2D1" presStyleIdx="0" presStyleCnt="4"/>
      <dgm:spPr/>
    </dgm:pt>
    <dgm:pt modelId="{234185C1-FA88-4EEF-A805-3E4067F40B32}" type="pres">
      <dgm:prSet presAssocID="{24B43BB2-FCE0-40FB-B182-B6B490872FFA}" presName="node" presStyleLbl="node1" presStyleIdx="1" presStyleCnt="5">
        <dgm:presLayoutVars>
          <dgm:bulletEnabled val="1"/>
        </dgm:presLayoutVars>
      </dgm:prSet>
      <dgm:spPr/>
    </dgm:pt>
    <dgm:pt modelId="{A2710604-E985-40A2-9FF4-C9A8373DCA0B}" type="pres">
      <dgm:prSet presAssocID="{658164CF-69C2-4F07-B2F9-AC4C6D071C8F}" presName="sibTrans" presStyleLbl="sibTrans2D1" presStyleIdx="1" presStyleCnt="4"/>
      <dgm:spPr/>
    </dgm:pt>
    <dgm:pt modelId="{DAEE431B-B87C-41AA-B7C7-232D1B9D9814}" type="pres">
      <dgm:prSet presAssocID="{658164CF-69C2-4F07-B2F9-AC4C6D071C8F}" presName="connectorText" presStyleLbl="sibTrans2D1" presStyleIdx="1" presStyleCnt="4"/>
      <dgm:spPr/>
    </dgm:pt>
    <dgm:pt modelId="{F12D8DC4-44CA-4FFF-A7BC-6CAF3949225B}" type="pres">
      <dgm:prSet presAssocID="{5C741A9B-D895-44A2-A140-A79BC8988D99}" presName="node" presStyleLbl="node1" presStyleIdx="2" presStyleCnt="5">
        <dgm:presLayoutVars>
          <dgm:bulletEnabled val="1"/>
        </dgm:presLayoutVars>
      </dgm:prSet>
      <dgm:spPr/>
    </dgm:pt>
    <dgm:pt modelId="{C5894F89-7C4B-4FAF-93F2-8B7F81CAA876}" type="pres">
      <dgm:prSet presAssocID="{94E58517-A9A0-4D9D-B2C5-2C18DD03E8A9}" presName="sibTrans" presStyleLbl="sibTrans2D1" presStyleIdx="2" presStyleCnt="4"/>
      <dgm:spPr/>
    </dgm:pt>
    <dgm:pt modelId="{D33A5833-9564-4176-A497-B030A1E6B20D}" type="pres">
      <dgm:prSet presAssocID="{94E58517-A9A0-4D9D-B2C5-2C18DD03E8A9}" presName="connectorText" presStyleLbl="sibTrans2D1" presStyleIdx="2" presStyleCnt="4"/>
      <dgm:spPr/>
    </dgm:pt>
    <dgm:pt modelId="{8525B4CD-442E-4552-9D7F-082A0931A5D5}" type="pres">
      <dgm:prSet presAssocID="{AC9CABBF-18BF-45BE-85F5-51C1327388FD}" presName="node" presStyleLbl="node1" presStyleIdx="3" presStyleCnt="5">
        <dgm:presLayoutVars>
          <dgm:bulletEnabled val="1"/>
        </dgm:presLayoutVars>
      </dgm:prSet>
      <dgm:spPr/>
    </dgm:pt>
    <dgm:pt modelId="{C0C77951-84A5-4792-8EB8-FAC13EC5DC01}" type="pres">
      <dgm:prSet presAssocID="{11BA5B6D-F63A-4FBE-A5A7-D642525E270A}" presName="sibTrans" presStyleLbl="sibTrans2D1" presStyleIdx="3" presStyleCnt="4"/>
      <dgm:spPr/>
    </dgm:pt>
    <dgm:pt modelId="{C846362C-8EFA-49F9-83CC-4A80F5E8C0BA}" type="pres">
      <dgm:prSet presAssocID="{11BA5B6D-F63A-4FBE-A5A7-D642525E270A}" presName="connectorText" presStyleLbl="sibTrans2D1" presStyleIdx="3" presStyleCnt="4"/>
      <dgm:spPr/>
    </dgm:pt>
    <dgm:pt modelId="{00489E47-0792-43BE-908F-2FE901EF022A}" type="pres">
      <dgm:prSet presAssocID="{E9417A9F-4760-4740-A4E2-CCAB2D870D10}" presName="node" presStyleLbl="node1" presStyleIdx="4" presStyleCnt="5">
        <dgm:presLayoutVars>
          <dgm:bulletEnabled val="1"/>
        </dgm:presLayoutVars>
      </dgm:prSet>
      <dgm:spPr/>
    </dgm:pt>
  </dgm:ptLst>
  <dgm:cxnLst>
    <dgm:cxn modelId="{A01D8527-B389-4E69-B1F4-DD440D9393B5}" type="presOf" srcId="{658164CF-69C2-4F07-B2F9-AC4C6D071C8F}" destId="{DAEE431B-B87C-41AA-B7C7-232D1B9D9814}" srcOrd="1" destOrd="0" presId="urn:microsoft.com/office/officeart/2005/8/layout/process1"/>
    <dgm:cxn modelId="{A7B31130-7E49-4956-9213-5D8C159FE063}" type="presOf" srcId="{F55DC227-0B39-493E-878A-4BD78DC8F62C}" destId="{5EB6B73C-76B7-4856-AB2D-348B9CF41DA5}" srcOrd="0" destOrd="0" presId="urn:microsoft.com/office/officeart/2005/8/layout/process1"/>
    <dgm:cxn modelId="{A731913A-8BE6-4FAE-ACAD-342C43CC86A4}" srcId="{F55DC227-0B39-493E-878A-4BD78DC8F62C}" destId="{24B43BB2-FCE0-40FB-B182-B6B490872FFA}" srcOrd="1" destOrd="0" parTransId="{E6A806DA-BA18-47B1-BDB9-DEA122A747C1}" sibTransId="{658164CF-69C2-4F07-B2F9-AC4C6D071C8F}"/>
    <dgm:cxn modelId="{C739DD64-73C4-4E9B-AEA7-9C2B71BB2665}" srcId="{F55DC227-0B39-493E-878A-4BD78DC8F62C}" destId="{AC9CABBF-18BF-45BE-85F5-51C1327388FD}" srcOrd="3" destOrd="0" parTransId="{DBEFB779-B923-4978-8093-AE4B052F4895}" sibTransId="{11BA5B6D-F63A-4FBE-A5A7-D642525E270A}"/>
    <dgm:cxn modelId="{D431BE6A-DB10-4C78-BFE7-118B6F6744B6}" type="presOf" srcId="{1CB8AACD-54B1-4D96-9753-4C12C467B7B6}" destId="{E8AF72C9-2BAF-4B9A-AA4B-EF92BC778591}" srcOrd="0" destOrd="0" presId="urn:microsoft.com/office/officeart/2005/8/layout/process1"/>
    <dgm:cxn modelId="{F5DBB77D-3D64-4EDA-9D20-4A856B7AF55F}" type="presOf" srcId="{11BA5B6D-F63A-4FBE-A5A7-D642525E270A}" destId="{C0C77951-84A5-4792-8EB8-FAC13EC5DC01}" srcOrd="0" destOrd="0" presId="urn:microsoft.com/office/officeart/2005/8/layout/process1"/>
    <dgm:cxn modelId="{1F9BC981-6833-403B-BEBC-B6F29853271C}" type="presOf" srcId="{AC9CABBF-18BF-45BE-85F5-51C1327388FD}" destId="{8525B4CD-442E-4552-9D7F-082A0931A5D5}" srcOrd="0" destOrd="0" presId="urn:microsoft.com/office/officeart/2005/8/layout/process1"/>
    <dgm:cxn modelId="{94733A82-D3C0-44BA-9536-B4F03635EAAB}" srcId="{F55DC227-0B39-493E-878A-4BD78DC8F62C}" destId="{1CB8AACD-54B1-4D96-9753-4C12C467B7B6}" srcOrd="0" destOrd="0" parTransId="{E34A0684-5EBF-4FC0-B045-7B724E1B7448}" sibTransId="{AB51AB1D-754C-4A6C-9994-EE6C0E6D11C3}"/>
    <dgm:cxn modelId="{D1A9F687-0D88-4D65-9C48-552E03FD9746}" type="presOf" srcId="{658164CF-69C2-4F07-B2F9-AC4C6D071C8F}" destId="{A2710604-E985-40A2-9FF4-C9A8373DCA0B}" srcOrd="0" destOrd="0" presId="urn:microsoft.com/office/officeart/2005/8/layout/process1"/>
    <dgm:cxn modelId="{DD3C9B8E-B9A2-4915-A573-39BE91FB7CA0}" type="presOf" srcId="{AB51AB1D-754C-4A6C-9994-EE6C0E6D11C3}" destId="{FDE28CF6-6902-4E49-98A7-525AECBA10C9}" srcOrd="1" destOrd="0" presId="urn:microsoft.com/office/officeart/2005/8/layout/process1"/>
    <dgm:cxn modelId="{ECA21999-C7A7-463A-955E-50059D8798F2}" type="presOf" srcId="{94E58517-A9A0-4D9D-B2C5-2C18DD03E8A9}" destId="{D33A5833-9564-4176-A497-B030A1E6B20D}" srcOrd="1" destOrd="0" presId="urn:microsoft.com/office/officeart/2005/8/layout/process1"/>
    <dgm:cxn modelId="{87586299-5187-49C3-9FAF-0E4F96A9F601}" srcId="{F55DC227-0B39-493E-878A-4BD78DC8F62C}" destId="{E9417A9F-4760-4740-A4E2-CCAB2D870D10}" srcOrd="4" destOrd="0" parTransId="{4D56EDDA-35E6-4DA7-BF31-83ED19CC40FE}" sibTransId="{C8DBED61-A4BA-4391-9DA8-FA0A01B5AC60}"/>
    <dgm:cxn modelId="{0262DEA5-F681-4D23-ABBE-D0F364A46748}" type="presOf" srcId="{11BA5B6D-F63A-4FBE-A5A7-D642525E270A}" destId="{C846362C-8EFA-49F9-83CC-4A80F5E8C0BA}" srcOrd="1" destOrd="0" presId="urn:microsoft.com/office/officeart/2005/8/layout/process1"/>
    <dgm:cxn modelId="{64EF09A6-228C-4889-BFFA-49F264CEE837}" type="presOf" srcId="{AB51AB1D-754C-4A6C-9994-EE6C0E6D11C3}" destId="{7C99EA74-496F-449A-884B-6AD01BE83DEA}" srcOrd="0" destOrd="0" presId="urn:microsoft.com/office/officeart/2005/8/layout/process1"/>
    <dgm:cxn modelId="{812E57B9-1EB9-4E3B-9778-DBFC1AF5ECA3}" type="presOf" srcId="{5C741A9B-D895-44A2-A140-A79BC8988D99}" destId="{F12D8DC4-44CA-4FFF-A7BC-6CAF3949225B}" srcOrd="0" destOrd="0" presId="urn:microsoft.com/office/officeart/2005/8/layout/process1"/>
    <dgm:cxn modelId="{E992AEBF-F90F-4EB7-ABB6-DC19B7C123BA}" type="presOf" srcId="{94E58517-A9A0-4D9D-B2C5-2C18DD03E8A9}" destId="{C5894F89-7C4B-4FAF-93F2-8B7F81CAA876}" srcOrd="0" destOrd="0" presId="urn:microsoft.com/office/officeart/2005/8/layout/process1"/>
    <dgm:cxn modelId="{3974B1E3-2012-4859-8278-87AB92647CB2}" type="presOf" srcId="{24B43BB2-FCE0-40FB-B182-B6B490872FFA}" destId="{234185C1-FA88-4EEF-A805-3E4067F40B32}" srcOrd="0" destOrd="0" presId="urn:microsoft.com/office/officeart/2005/8/layout/process1"/>
    <dgm:cxn modelId="{AF0B65E6-74BD-467B-84F3-81478EED24BB}" type="presOf" srcId="{E9417A9F-4760-4740-A4E2-CCAB2D870D10}" destId="{00489E47-0792-43BE-908F-2FE901EF022A}" srcOrd="0" destOrd="0" presId="urn:microsoft.com/office/officeart/2005/8/layout/process1"/>
    <dgm:cxn modelId="{43AF87FB-1C16-4F1C-94C7-5FCD3C5BCDE3}" srcId="{F55DC227-0B39-493E-878A-4BD78DC8F62C}" destId="{5C741A9B-D895-44A2-A140-A79BC8988D99}" srcOrd="2" destOrd="0" parTransId="{0055FC74-65A4-46D4-B574-697DF10D4369}" sibTransId="{94E58517-A9A0-4D9D-B2C5-2C18DD03E8A9}"/>
    <dgm:cxn modelId="{2BBA6115-3E57-4DF7-9FBF-DB1B3DC358FD}" type="presParOf" srcId="{5EB6B73C-76B7-4856-AB2D-348B9CF41DA5}" destId="{E8AF72C9-2BAF-4B9A-AA4B-EF92BC778591}" srcOrd="0" destOrd="0" presId="urn:microsoft.com/office/officeart/2005/8/layout/process1"/>
    <dgm:cxn modelId="{7F2A90F7-901B-49BE-9559-AEC8BEBED21F}" type="presParOf" srcId="{5EB6B73C-76B7-4856-AB2D-348B9CF41DA5}" destId="{7C99EA74-496F-449A-884B-6AD01BE83DEA}" srcOrd="1" destOrd="0" presId="urn:microsoft.com/office/officeart/2005/8/layout/process1"/>
    <dgm:cxn modelId="{5581322C-B0B1-4DC8-8200-D2AC5EC0037D}" type="presParOf" srcId="{7C99EA74-496F-449A-884B-6AD01BE83DEA}" destId="{FDE28CF6-6902-4E49-98A7-525AECBA10C9}" srcOrd="0" destOrd="0" presId="urn:microsoft.com/office/officeart/2005/8/layout/process1"/>
    <dgm:cxn modelId="{4CF45D9F-9407-4183-97ED-24F5F9A5FBC3}" type="presParOf" srcId="{5EB6B73C-76B7-4856-AB2D-348B9CF41DA5}" destId="{234185C1-FA88-4EEF-A805-3E4067F40B32}" srcOrd="2" destOrd="0" presId="urn:microsoft.com/office/officeart/2005/8/layout/process1"/>
    <dgm:cxn modelId="{6C781E7D-A1D9-42B5-9F73-BF2E26BA017A}" type="presParOf" srcId="{5EB6B73C-76B7-4856-AB2D-348B9CF41DA5}" destId="{A2710604-E985-40A2-9FF4-C9A8373DCA0B}" srcOrd="3" destOrd="0" presId="urn:microsoft.com/office/officeart/2005/8/layout/process1"/>
    <dgm:cxn modelId="{38DB6418-2653-474A-820D-21E009D69BB2}" type="presParOf" srcId="{A2710604-E985-40A2-9FF4-C9A8373DCA0B}" destId="{DAEE431B-B87C-41AA-B7C7-232D1B9D9814}" srcOrd="0" destOrd="0" presId="urn:microsoft.com/office/officeart/2005/8/layout/process1"/>
    <dgm:cxn modelId="{633DA38E-2A6B-4061-A9C5-CEA33A1D0D0E}" type="presParOf" srcId="{5EB6B73C-76B7-4856-AB2D-348B9CF41DA5}" destId="{F12D8DC4-44CA-4FFF-A7BC-6CAF3949225B}" srcOrd="4" destOrd="0" presId="urn:microsoft.com/office/officeart/2005/8/layout/process1"/>
    <dgm:cxn modelId="{1F8FE817-7B31-4BDE-A70A-4E5811A29BD9}" type="presParOf" srcId="{5EB6B73C-76B7-4856-AB2D-348B9CF41DA5}" destId="{C5894F89-7C4B-4FAF-93F2-8B7F81CAA876}" srcOrd="5" destOrd="0" presId="urn:microsoft.com/office/officeart/2005/8/layout/process1"/>
    <dgm:cxn modelId="{502532EF-9B9E-44C1-B913-C5F7C9AEB3FD}" type="presParOf" srcId="{C5894F89-7C4B-4FAF-93F2-8B7F81CAA876}" destId="{D33A5833-9564-4176-A497-B030A1E6B20D}" srcOrd="0" destOrd="0" presId="urn:microsoft.com/office/officeart/2005/8/layout/process1"/>
    <dgm:cxn modelId="{08D447A3-BAF0-4E24-B2D7-335D12DC9EE2}" type="presParOf" srcId="{5EB6B73C-76B7-4856-AB2D-348B9CF41DA5}" destId="{8525B4CD-442E-4552-9D7F-082A0931A5D5}" srcOrd="6" destOrd="0" presId="urn:microsoft.com/office/officeart/2005/8/layout/process1"/>
    <dgm:cxn modelId="{C7EF9C9A-BD2C-4B45-B588-775BB97668F4}" type="presParOf" srcId="{5EB6B73C-76B7-4856-AB2D-348B9CF41DA5}" destId="{C0C77951-84A5-4792-8EB8-FAC13EC5DC01}" srcOrd="7" destOrd="0" presId="urn:microsoft.com/office/officeart/2005/8/layout/process1"/>
    <dgm:cxn modelId="{3686750C-CC44-4BF2-86AB-687AE4A4A92C}" type="presParOf" srcId="{C0C77951-84A5-4792-8EB8-FAC13EC5DC01}" destId="{C846362C-8EFA-49F9-83CC-4A80F5E8C0BA}" srcOrd="0" destOrd="0" presId="urn:microsoft.com/office/officeart/2005/8/layout/process1"/>
    <dgm:cxn modelId="{0B3B0076-4375-4930-9049-866876599DCC}" type="presParOf" srcId="{5EB6B73C-76B7-4856-AB2D-348B9CF41DA5}" destId="{00489E47-0792-43BE-908F-2FE901EF022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5D3A50-F4D6-4717-A351-FA4AADF4D824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4D78BF57-DA8C-4A49-B47B-2E864037F215}">
      <dgm:prSet phldrT="[Text]"/>
      <dgm:spPr/>
      <dgm:t>
        <a:bodyPr/>
        <a:lstStyle/>
        <a:p>
          <a:r>
            <a:rPr lang="en-US" dirty="0"/>
            <a:t>Google </a:t>
          </a:r>
          <a:r>
            <a:rPr lang="en-US" dirty="0" err="1"/>
            <a:t>Colab</a:t>
          </a:r>
          <a:r>
            <a:rPr lang="en-US" dirty="0"/>
            <a:t> and </a:t>
          </a:r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76B69E81-7D07-42A6-AAFB-41D12655E223}" type="parTrans" cxnId="{B5C61CF4-AAA5-4E60-A079-55AA93018694}">
      <dgm:prSet/>
      <dgm:spPr/>
      <dgm:t>
        <a:bodyPr/>
        <a:lstStyle/>
        <a:p>
          <a:endParaRPr lang="en-US"/>
        </a:p>
      </dgm:t>
    </dgm:pt>
    <dgm:pt modelId="{A1F17FC1-4C8B-4F10-980D-EE3E7B7F6D68}" type="sibTrans" cxnId="{B5C61CF4-AAA5-4E60-A079-55AA93018694}">
      <dgm:prSet/>
      <dgm:spPr/>
      <dgm:t>
        <a:bodyPr/>
        <a:lstStyle/>
        <a:p>
          <a:endParaRPr lang="en-US"/>
        </a:p>
      </dgm:t>
    </dgm:pt>
    <dgm:pt modelId="{3D49552B-2471-403D-8FA6-E33A77F4FDC3}">
      <dgm:prSet phldrT="[Text]"/>
      <dgm:spPr/>
      <dgm:t>
        <a:bodyPr/>
        <a:lstStyle/>
        <a:p>
          <a:r>
            <a:rPr lang="en-US" dirty="0"/>
            <a:t>Visualization tool: Tableau</a:t>
          </a:r>
        </a:p>
      </dgm:t>
    </dgm:pt>
    <dgm:pt modelId="{AD0D24F9-8A5A-49AB-B146-C876FFC65ACF}" type="parTrans" cxnId="{A0F49D2E-1D00-4A2A-AB77-2C4B394734F9}">
      <dgm:prSet/>
      <dgm:spPr/>
      <dgm:t>
        <a:bodyPr/>
        <a:lstStyle/>
        <a:p>
          <a:endParaRPr lang="en-US"/>
        </a:p>
      </dgm:t>
    </dgm:pt>
    <dgm:pt modelId="{85B1EF32-2075-4A2C-9792-CB1DB14F99E7}" type="sibTrans" cxnId="{A0F49D2E-1D00-4A2A-AB77-2C4B394734F9}">
      <dgm:prSet/>
      <dgm:spPr/>
      <dgm:t>
        <a:bodyPr/>
        <a:lstStyle/>
        <a:p>
          <a:endParaRPr lang="en-US"/>
        </a:p>
      </dgm:t>
    </dgm:pt>
    <dgm:pt modelId="{9C136615-8C79-403C-8A18-9B384ABCA054}">
      <dgm:prSet phldrT="[Text]"/>
      <dgm:spPr/>
      <dgm:t>
        <a:bodyPr/>
        <a:lstStyle/>
        <a:p>
          <a:r>
            <a:rPr lang="en-US" dirty="0"/>
            <a:t>Python manipulation, visualization and ML libraries</a:t>
          </a:r>
        </a:p>
      </dgm:t>
    </dgm:pt>
    <dgm:pt modelId="{7845FE41-26AB-41E6-9947-5572CA646468}" type="parTrans" cxnId="{C8EF37DA-23F1-47FE-9FEA-BE3D36A8B809}">
      <dgm:prSet/>
      <dgm:spPr/>
      <dgm:t>
        <a:bodyPr/>
        <a:lstStyle/>
        <a:p>
          <a:endParaRPr lang="en-US"/>
        </a:p>
      </dgm:t>
    </dgm:pt>
    <dgm:pt modelId="{BD0B1EBD-9996-4329-B291-5481E93A7C66}" type="sibTrans" cxnId="{C8EF37DA-23F1-47FE-9FEA-BE3D36A8B809}">
      <dgm:prSet/>
      <dgm:spPr/>
      <dgm:t>
        <a:bodyPr/>
        <a:lstStyle/>
        <a:p>
          <a:endParaRPr lang="en-US"/>
        </a:p>
      </dgm:t>
    </dgm:pt>
    <dgm:pt modelId="{98A99D9E-1E92-422E-A4F2-8208515F4EE0}" type="pres">
      <dgm:prSet presAssocID="{C55D3A50-F4D6-4717-A351-FA4AADF4D824}" presName="Name0" presStyleCnt="0">
        <dgm:presLayoutVars>
          <dgm:chMax val="7"/>
          <dgm:chPref val="7"/>
          <dgm:dir/>
        </dgm:presLayoutVars>
      </dgm:prSet>
      <dgm:spPr/>
    </dgm:pt>
    <dgm:pt modelId="{F44C4052-AE72-4FF1-9225-E8D927BB9A04}" type="pres">
      <dgm:prSet presAssocID="{C55D3A50-F4D6-4717-A351-FA4AADF4D824}" presName="Name1" presStyleCnt="0"/>
      <dgm:spPr/>
    </dgm:pt>
    <dgm:pt modelId="{E98E6920-9E36-419B-8B66-85E118824C2D}" type="pres">
      <dgm:prSet presAssocID="{C55D3A50-F4D6-4717-A351-FA4AADF4D824}" presName="cycle" presStyleCnt="0"/>
      <dgm:spPr/>
    </dgm:pt>
    <dgm:pt modelId="{8C4513F7-9765-4AF4-9032-456955A53703}" type="pres">
      <dgm:prSet presAssocID="{C55D3A50-F4D6-4717-A351-FA4AADF4D824}" presName="srcNode" presStyleLbl="node1" presStyleIdx="0" presStyleCnt="3"/>
      <dgm:spPr/>
    </dgm:pt>
    <dgm:pt modelId="{A04A46F9-ADD4-416B-A913-4854F4984EB2}" type="pres">
      <dgm:prSet presAssocID="{C55D3A50-F4D6-4717-A351-FA4AADF4D824}" presName="conn" presStyleLbl="parChTrans1D2" presStyleIdx="0" presStyleCnt="1"/>
      <dgm:spPr/>
    </dgm:pt>
    <dgm:pt modelId="{637BEE72-E37E-4043-A8E4-015DD8EEE7E8}" type="pres">
      <dgm:prSet presAssocID="{C55D3A50-F4D6-4717-A351-FA4AADF4D824}" presName="extraNode" presStyleLbl="node1" presStyleIdx="0" presStyleCnt="3"/>
      <dgm:spPr/>
    </dgm:pt>
    <dgm:pt modelId="{10ACF305-F004-4EF3-BB0C-20B81BFC207C}" type="pres">
      <dgm:prSet presAssocID="{C55D3A50-F4D6-4717-A351-FA4AADF4D824}" presName="dstNode" presStyleLbl="node1" presStyleIdx="0" presStyleCnt="3"/>
      <dgm:spPr/>
    </dgm:pt>
    <dgm:pt modelId="{E8004662-D87C-4E40-B019-4E9752DC1766}" type="pres">
      <dgm:prSet presAssocID="{4D78BF57-DA8C-4A49-B47B-2E864037F215}" presName="text_1" presStyleLbl="node1" presStyleIdx="0" presStyleCnt="3">
        <dgm:presLayoutVars>
          <dgm:bulletEnabled val="1"/>
        </dgm:presLayoutVars>
      </dgm:prSet>
      <dgm:spPr/>
    </dgm:pt>
    <dgm:pt modelId="{DB3E6DC7-102D-47F8-88B6-D0E9D0844E29}" type="pres">
      <dgm:prSet presAssocID="{4D78BF57-DA8C-4A49-B47B-2E864037F215}" presName="accent_1" presStyleCnt="0"/>
      <dgm:spPr/>
    </dgm:pt>
    <dgm:pt modelId="{8386FC8C-34F0-4441-A6CC-67007E67904A}" type="pres">
      <dgm:prSet presAssocID="{4D78BF57-DA8C-4A49-B47B-2E864037F215}" presName="accentRepeatNode" presStyleLbl="solidFgAcc1" presStyleIdx="0" presStyleCnt="3"/>
      <dgm:spPr/>
    </dgm:pt>
    <dgm:pt modelId="{C2BB4E27-08E1-48D7-A560-E808291C1E41}" type="pres">
      <dgm:prSet presAssocID="{3D49552B-2471-403D-8FA6-E33A77F4FDC3}" presName="text_2" presStyleLbl="node1" presStyleIdx="1" presStyleCnt="3">
        <dgm:presLayoutVars>
          <dgm:bulletEnabled val="1"/>
        </dgm:presLayoutVars>
      </dgm:prSet>
      <dgm:spPr/>
    </dgm:pt>
    <dgm:pt modelId="{E524374E-FB5B-4F21-8C31-15EC26C5EE71}" type="pres">
      <dgm:prSet presAssocID="{3D49552B-2471-403D-8FA6-E33A77F4FDC3}" presName="accent_2" presStyleCnt="0"/>
      <dgm:spPr/>
    </dgm:pt>
    <dgm:pt modelId="{B8BEFEDD-1F78-45F9-9172-FC296DB81D5E}" type="pres">
      <dgm:prSet presAssocID="{3D49552B-2471-403D-8FA6-E33A77F4FDC3}" presName="accentRepeatNode" presStyleLbl="solidFgAcc1" presStyleIdx="1" presStyleCnt="3"/>
      <dgm:spPr/>
    </dgm:pt>
    <dgm:pt modelId="{93E76C5D-496D-4F20-B300-C84CB5B73F96}" type="pres">
      <dgm:prSet presAssocID="{9C136615-8C79-403C-8A18-9B384ABCA054}" presName="text_3" presStyleLbl="node1" presStyleIdx="2" presStyleCnt="3">
        <dgm:presLayoutVars>
          <dgm:bulletEnabled val="1"/>
        </dgm:presLayoutVars>
      </dgm:prSet>
      <dgm:spPr/>
    </dgm:pt>
    <dgm:pt modelId="{AB814069-3B25-4EE5-8D11-B56A39B8B182}" type="pres">
      <dgm:prSet presAssocID="{9C136615-8C79-403C-8A18-9B384ABCA054}" presName="accent_3" presStyleCnt="0"/>
      <dgm:spPr/>
    </dgm:pt>
    <dgm:pt modelId="{04032A70-528C-44FB-8C0F-E012BFCE37D4}" type="pres">
      <dgm:prSet presAssocID="{9C136615-8C79-403C-8A18-9B384ABCA054}" presName="accentRepeatNode" presStyleLbl="solidFgAcc1" presStyleIdx="2" presStyleCnt="3"/>
      <dgm:spPr/>
    </dgm:pt>
  </dgm:ptLst>
  <dgm:cxnLst>
    <dgm:cxn modelId="{D64FB013-5271-4026-8D9E-4FDDE4A0C711}" type="presOf" srcId="{3D49552B-2471-403D-8FA6-E33A77F4FDC3}" destId="{C2BB4E27-08E1-48D7-A560-E808291C1E41}" srcOrd="0" destOrd="0" presId="urn:microsoft.com/office/officeart/2008/layout/VerticalCurvedList"/>
    <dgm:cxn modelId="{A0F49D2E-1D00-4A2A-AB77-2C4B394734F9}" srcId="{C55D3A50-F4D6-4717-A351-FA4AADF4D824}" destId="{3D49552B-2471-403D-8FA6-E33A77F4FDC3}" srcOrd="1" destOrd="0" parTransId="{AD0D24F9-8A5A-49AB-B146-C876FFC65ACF}" sibTransId="{85B1EF32-2075-4A2C-9792-CB1DB14F99E7}"/>
    <dgm:cxn modelId="{B4FC7264-E309-4944-994A-45BE2C2F8A23}" type="presOf" srcId="{C55D3A50-F4D6-4717-A351-FA4AADF4D824}" destId="{98A99D9E-1E92-422E-A4F2-8208515F4EE0}" srcOrd="0" destOrd="0" presId="urn:microsoft.com/office/officeart/2008/layout/VerticalCurvedList"/>
    <dgm:cxn modelId="{32734BCE-CC78-4914-A24E-CBA147529E9F}" type="presOf" srcId="{9C136615-8C79-403C-8A18-9B384ABCA054}" destId="{93E76C5D-496D-4F20-B300-C84CB5B73F96}" srcOrd="0" destOrd="0" presId="urn:microsoft.com/office/officeart/2008/layout/VerticalCurvedList"/>
    <dgm:cxn modelId="{C8EF37DA-23F1-47FE-9FEA-BE3D36A8B809}" srcId="{C55D3A50-F4D6-4717-A351-FA4AADF4D824}" destId="{9C136615-8C79-403C-8A18-9B384ABCA054}" srcOrd="2" destOrd="0" parTransId="{7845FE41-26AB-41E6-9947-5572CA646468}" sibTransId="{BD0B1EBD-9996-4329-B291-5481E93A7C66}"/>
    <dgm:cxn modelId="{F6439DDD-BCA8-4E01-A9E5-5554A479245F}" type="presOf" srcId="{A1F17FC1-4C8B-4F10-980D-EE3E7B7F6D68}" destId="{A04A46F9-ADD4-416B-A913-4854F4984EB2}" srcOrd="0" destOrd="0" presId="urn:microsoft.com/office/officeart/2008/layout/VerticalCurvedList"/>
    <dgm:cxn modelId="{12F187EA-54D3-4254-977E-215475EA46AC}" type="presOf" srcId="{4D78BF57-DA8C-4A49-B47B-2E864037F215}" destId="{E8004662-D87C-4E40-B019-4E9752DC1766}" srcOrd="0" destOrd="0" presId="urn:microsoft.com/office/officeart/2008/layout/VerticalCurvedList"/>
    <dgm:cxn modelId="{B5C61CF4-AAA5-4E60-A079-55AA93018694}" srcId="{C55D3A50-F4D6-4717-A351-FA4AADF4D824}" destId="{4D78BF57-DA8C-4A49-B47B-2E864037F215}" srcOrd="0" destOrd="0" parTransId="{76B69E81-7D07-42A6-AAFB-41D12655E223}" sibTransId="{A1F17FC1-4C8B-4F10-980D-EE3E7B7F6D68}"/>
    <dgm:cxn modelId="{F6CFFD01-8180-48B7-BBE4-2258505C44AF}" type="presParOf" srcId="{98A99D9E-1E92-422E-A4F2-8208515F4EE0}" destId="{F44C4052-AE72-4FF1-9225-E8D927BB9A04}" srcOrd="0" destOrd="0" presId="urn:microsoft.com/office/officeart/2008/layout/VerticalCurvedList"/>
    <dgm:cxn modelId="{9D37AF90-864B-45AA-B0B7-B6DF8BC8F5CC}" type="presParOf" srcId="{F44C4052-AE72-4FF1-9225-E8D927BB9A04}" destId="{E98E6920-9E36-419B-8B66-85E118824C2D}" srcOrd="0" destOrd="0" presId="urn:microsoft.com/office/officeart/2008/layout/VerticalCurvedList"/>
    <dgm:cxn modelId="{8096A673-D5FC-4A19-808E-A1460C364F77}" type="presParOf" srcId="{E98E6920-9E36-419B-8B66-85E118824C2D}" destId="{8C4513F7-9765-4AF4-9032-456955A53703}" srcOrd="0" destOrd="0" presId="urn:microsoft.com/office/officeart/2008/layout/VerticalCurvedList"/>
    <dgm:cxn modelId="{8F6B0E2C-13E2-4963-92F3-0544A679D372}" type="presParOf" srcId="{E98E6920-9E36-419B-8B66-85E118824C2D}" destId="{A04A46F9-ADD4-416B-A913-4854F4984EB2}" srcOrd="1" destOrd="0" presId="urn:microsoft.com/office/officeart/2008/layout/VerticalCurvedList"/>
    <dgm:cxn modelId="{84B059E2-63D3-4BB4-AA75-9AA21B98D8E5}" type="presParOf" srcId="{E98E6920-9E36-419B-8B66-85E118824C2D}" destId="{637BEE72-E37E-4043-A8E4-015DD8EEE7E8}" srcOrd="2" destOrd="0" presId="urn:microsoft.com/office/officeart/2008/layout/VerticalCurvedList"/>
    <dgm:cxn modelId="{BE6A082B-849B-49A1-8D38-3E08D3FE3995}" type="presParOf" srcId="{E98E6920-9E36-419B-8B66-85E118824C2D}" destId="{10ACF305-F004-4EF3-BB0C-20B81BFC207C}" srcOrd="3" destOrd="0" presId="urn:microsoft.com/office/officeart/2008/layout/VerticalCurvedList"/>
    <dgm:cxn modelId="{FB08482A-7A85-4528-BBB3-D3D460E5EB17}" type="presParOf" srcId="{F44C4052-AE72-4FF1-9225-E8D927BB9A04}" destId="{E8004662-D87C-4E40-B019-4E9752DC1766}" srcOrd="1" destOrd="0" presId="urn:microsoft.com/office/officeart/2008/layout/VerticalCurvedList"/>
    <dgm:cxn modelId="{1F7F7297-0EEA-4FBE-B59C-DAE46029E506}" type="presParOf" srcId="{F44C4052-AE72-4FF1-9225-E8D927BB9A04}" destId="{DB3E6DC7-102D-47F8-88B6-D0E9D0844E29}" srcOrd="2" destOrd="0" presId="urn:microsoft.com/office/officeart/2008/layout/VerticalCurvedList"/>
    <dgm:cxn modelId="{FA08F34D-42E7-4D5B-B0C8-6DAA80D9DC47}" type="presParOf" srcId="{DB3E6DC7-102D-47F8-88B6-D0E9D0844E29}" destId="{8386FC8C-34F0-4441-A6CC-67007E67904A}" srcOrd="0" destOrd="0" presId="urn:microsoft.com/office/officeart/2008/layout/VerticalCurvedList"/>
    <dgm:cxn modelId="{791B01B0-EF34-4770-8BA9-90605F2F9D51}" type="presParOf" srcId="{F44C4052-AE72-4FF1-9225-E8D927BB9A04}" destId="{C2BB4E27-08E1-48D7-A560-E808291C1E41}" srcOrd="3" destOrd="0" presId="urn:microsoft.com/office/officeart/2008/layout/VerticalCurvedList"/>
    <dgm:cxn modelId="{5A39E2AB-EF1B-4A74-AFCD-4C3CD967C058}" type="presParOf" srcId="{F44C4052-AE72-4FF1-9225-E8D927BB9A04}" destId="{E524374E-FB5B-4F21-8C31-15EC26C5EE71}" srcOrd="4" destOrd="0" presId="urn:microsoft.com/office/officeart/2008/layout/VerticalCurvedList"/>
    <dgm:cxn modelId="{A8D44C4B-2AF4-40D0-8A13-BAE6A94E0663}" type="presParOf" srcId="{E524374E-FB5B-4F21-8C31-15EC26C5EE71}" destId="{B8BEFEDD-1F78-45F9-9172-FC296DB81D5E}" srcOrd="0" destOrd="0" presId="urn:microsoft.com/office/officeart/2008/layout/VerticalCurvedList"/>
    <dgm:cxn modelId="{18699E69-0848-421E-B451-AC9FBAEBA032}" type="presParOf" srcId="{F44C4052-AE72-4FF1-9225-E8D927BB9A04}" destId="{93E76C5D-496D-4F20-B300-C84CB5B73F96}" srcOrd="5" destOrd="0" presId="urn:microsoft.com/office/officeart/2008/layout/VerticalCurvedList"/>
    <dgm:cxn modelId="{E67320DA-0321-4DB6-954A-FE103FD6F9EE}" type="presParOf" srcId="{F44C4052-AE72-4FF1-9225-E8D927BB9A04}" destId="{AB814069-3B25-4EE5-8D11-B56A39B8B182}" srcOrd="6" destOrd="0" presId="urn:microsoft.com/office/officeart/2008/layout/VerticalCurvedList"/>
    <dgm:cxn modelId="{8B4CCCF5-0F7E-4B92-A4B6-167020AB425C}" type="presParOf" srcId="{AB814069-3B25-4EE5-8D11-B56A39B8B182}" destId="{04032A70-528C-44FB-8C0F-E012BFCE37D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B83CC-441E-4DDB-9F31-516E12915A39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6C7720-CCE8-4B44-A7EE-2D1915212D2D}">
      <dsp:nvSpPr>
        <dsp:cNvPr id="0" name=""/>
        <dsp:cNvSpPr/>
      </dsp:nvSpPr>
      <dsp:spPr>
        <a:xfrm>
          <a:off x="411090" y="271871"/>
          <a:ext cx="5930399" cy="544091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Introduction</a:t>
          </a:r>
        </a:p>
      </dsp:txBody>
      <dsp:txXfrm>
        <a:off x="411090" y="271871"/>
        <a:ext cx="5930399" cy="544091"/>
      </dsp:txXfrm>
    </dsp:sp>
    <dsp:sp modelId="{20355B57-5050-48D8-9BC1-7CA227F9623D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EBEAB-2C03-4CB0-B93D-4CABA67FF8A5}">
      <dsp:nvSpPr>
        <dsp:cNvPr id="0" name=""/>
        <dsp:cNvSpPr/>
      </dsp:nvSpPr>
      <dsp:spPr>
        <a:xfrm>
          <a:off x="800969" y="1087747"/>
          <a:ext cx="5540519" cy="544091"/>
        </a:xfrm>
        <a:prstGeom prst="rect">
          <a:avLst/>
        </a:prstGeom>
        <a:solidFill>
          <a:schemeClr val="accent3">
            <a:shade val="50000"/>
            <a:hueOff val="128947"/>
            <a:satOff val="-4901"/>
            <a:lumOff val="176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Description</a:t>
          </a:r>
        </a:p>
      </dsp:txBody>
      <dsp:txXfrm>
        <a:off x="800969" y="1087747"/>
        <a:ext cx="5540519" cy="544091"/>
      </dsp:txXfrm>
    </dsp:sp>
    <dsp:sp modelId="{7750D7A4-48CD-44F8-82DD-B71755597207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128947"/>
              <a:satOff val="-4901"/>
              <a:lumOff val="176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2F676-8768-473A-8F12-8BD3A7155CDE}">
      <dsp:nvSpPr>
        <dsp:cNvPr id="0" name=""/>
        <dsp:cNvSpPr/>
      </dsp:nvSpPr>
      <dsp:spPr>
        <a:xfrm>
          <a:off x="920631" y="1903623"/>
          <a:ext cx="5420857" cy="544091"/>
        </a:xfrm>
        <a:prstGeom prst="rect">
          <a:avLst/>
        </a:prstGeom>
        <a:solidFill>
          <a:schemeClr val="accent3">
            <a:shade val="50000"/>
            <a:hueOff val="257895"/>
            <a:satOff val="-9802"/>
            <a:lumOff val="352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Pre-Processing and EDA</a:t>
          </a:r>
        </a:p>
      </dsp:txBody>
      <dsp:txXfrm>
        <a:off x="920631" y="1903623"/>
        <a:ext cx="5420857" cy="544091"/>
      </dsp:txXfrm>
    </dsp:sp>
    <dsp:sp modelId="{CA7F47E1-C502-4CAD-A3B5-B17C0EC5F0BF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257895"/>
              <a:satOff val="-9802"/>
              <a:lumOff val="352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0C7A8-A0DB-4057-8130-8857EA4BE071}">
      <dsp:nvSpPr>
        <dsp:cNvPr id="0" name=""/>
        <dsp:cNvSpPr/>
      </dsp:nvSpPr>
      <dsp:spPr>
        <a:xfrm>
          <a:off x="800969" y="2719499"/>
          <a:ext cx="5540519" cy="544091"/>
        </a:xfrm>
        <a:prstGeom prst="rect">
          <a:avLst/>
        </a:prstGeom>
        <a:solidFill>
          <a:schemeClr val="accent3">
            <a:shade val="50000"/>
            <a:hueOff val="257895"/>
            <a:satOff val="-9802"/>
            <a:lumOff val="352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Modeling</a:t>
          </a:r>
        </a:p>
      </dsp:txBody>
      <dsp:txXfrm>
        <a:off x="800969" y="2719499"/>
        <a:ext cx="5540519" cy="544091"/>
      </dsp:txXfrm>
    </dsp:sp>
    <dsp:sp modelId="{724FC126-198F-4096-9FFA-3B5B7153E920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257895"/>
              <a:satOff val="-9802"/>
              <a:lumOff val="352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72849-3215-4BD6-867C-29D893616582}">
      <dsp:nvSpPr>
        <dsp:cNvPr id="0" name=""/>
        <dsp:cNvSpPr/>
      </dsp:nvSpPr>
      <dsp:spPr>
        <a:xfrm>
          <a:off x="411090" y="3535375"/>
          <a:ext cx="5930399" cy="544091"/>
        </a:xfrm>
        <a:prstGeom prst="rect">
          <a:avLst/>
        </a:prstGeom>
        <a:solidFill>
          <a:schemeClr val="accent3">
            <a:shade val="50000"/>
            <a:hueOff val="128947"/>
            <a:satOff val="-4901"/>
            <a:lumOff val="176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Conclusion</a:t>
          </a:r>
        </a:p>
      </dsp:txBody>
      <dsp:txXfrm>
        <a:off x="411090" y="3535375"/>
        <a:ext cx="5930399" cy="544091"/>
      </dsp:txXfrm>
    </dsp:sp>
    <dsp:sp modelId="{598E3521-D4DA-4C05-9F88-6DD1345BFEFD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128947"/>
              <a:satOff val="-4901"/>
              <a:lumOff val="176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F72C9-2BAF-4B9A-AA4B-EF92BC778591}">
      <dsp:nvSpPr>
        <dsp:cNvPr id="0" name=""/>
        <dsp:cNvSpPr/>
      </dsp:nvSpPr>
      <dsp:spPr>
        <a:xfrm>
          <a:off x="4457" y="549866"/>
          <a:ext cx="1381858" cy="829115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Web Scraping</a:t>
          </a:r>
        </a:p>
      </dsp:txBody>
      <dsp:txXfrm>
        <a:off x="28741" y="574150"/>
        <a:ext cx="1333290" cy="780547"/>
      </dsp:txXfrm>
    </dsp:sp>
    <dsp:sp modelId="{7C99EA74-496F-449A-884B-6AD01BE83DEA}">
      <dsp:nvSpPr>
        <dsp:cNvPr id="0" name=""/>
        <dsp:cNvSpPr/>
      </dsp:nvSpPr>
      <dsp:spPr>
        <a:xfrm>
          <a:off x="1524501" y="793074"/>
          <a:ext cx="292953" cy="342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24501" y="861614"/>
        <a:ext cx="205067" cy="205620"/>
      </dsp:txXfrm>
    </dsp:sp>
    <dsp:sp modelId="{234185C1-FA88-4EEF-A805-3E4067F40B32}">
      <dsp:nvSpPr>
        <dsp:cNvPr id="0" name=""/>
        <dsp:cNvSpPr/>
      </dsp:nvSpPr>
      <dsp:spPr>
        <a:xfrm>
          <a:off x="1939059" y="549866"/>
          <a:ext cx="1381858" cy="829115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28947"/>
            <a:satOff val="-4901"/>
            <a:lumOff val="176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Pre-Processing</a:t>
          </a:r>
        </a:p>
      </dsp:txBody>
      <dsp:txXfrm>
        <a:off x="1963343" y="574150"/>
        <a:ext cx="1333290" cy="780547"/>
      </dsp:txXfrm>
    </dsp:sp>
    <dsp:sp modelId="{A2710604-E985-40A2-9FF4-C9A8373DCA0B}">
      <dsp:nvSpPr>
        <dsp:cNvPr id="0" name=""/>
        <dsp:cNvSpPr/>
      </dsp:nvSpPr>
      <dsp:spPr>
        <a:xfrm>
          <a:off x="3459103" y="793074"/>
          <a:ext cx="292953" cy="342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168802"/>
            <a:satOff val="-5506"/>
            <a:lumOff val="171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59103" y="861614"/>
        <a:ext cx="205067" cy="205620"/>
      </dsp:txXfrm>
    </dsp:sp>
    <dsp:sp modelId="{F12D8DC4-44CA-4FFF-A7BC-6CAF3949225B}">
      <dsp:nvSpPr>
        <dsp:cNvPr id="0" name=""/>
        <dsp:cNvSpPr/>
      </dsp:nvSpPr>
      <dsp:spPr>
        <a:xfrm>
          <a:off x="3873661" y="549866"/>
          <a:ext cx="1381858" cy="829115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257895"/>
            <a:satOff val="-9802"/>
            <a:lumOff val="352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EDA</a:t>
          </a:r>
        </a:p>
      </dsp:txBody>
      <dsp:txXfrm>
        <a:off x="3897945" y="574150"/>
        <a:ext cx="1333290" cy="780547"/>
      </dsp:txXfrm>
    </dsp:sp>
    <dsp:sp modelId="{C5894F89-7C4B-4FAF-93F2-8B7F81CAA876}">
      <dsp:nvSpPr>
        <dsp:cNvPr id="0" name=""/>
        <dsp:cNvSpPr/>
      </dsp:nvSpPr>
      <dsp:spPr>
        <a:xfrm>
          <a:off x="5393705" y="793074"/>
          <a:ext cx="292953" cy="342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337604"/>
            <a:satOff val="-11013"/>
            <a:lumOff val="343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93705" y="861614"/>
        <a:ext cx="205067" cy="205620"/>
      </dsp:txXfrm>
    </dsp:sp>
    <dsp:sp modelId="{8525B4CD-442E-4552-9D7F-082A0931A5D5}">
      <dsp:nvSpPr>
        <dsp:cNvPr id="0" name=""/>
        <dsp:cNvSpPr/>
      </dsp:nvSpPr>
      <dsp:spPr>
        <a:xfrm>
          <a:off x="5808263" y="549866"/>
          <a:ext cx="1381858" cy="829115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257895"/>
            <a:satOff val="-9802"/>
            <a:lumOff val="352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Modeling</a:t>
          </a:r>
        </a:p>
      </dsp:txBody>
      <dsp:txXfrm>
        <a:off x="5832547" y="574150"/>
        <a:ext cx="1333290" cy="780547"/>
      </dsp:txXfrm>
    </dsp:sp>
    <dsp:sp modelId="{C0C77951-84A5-4792-8EB8-FAC13EC5DC01}">
      <dsp:nvSpPr>
        <dsp:cNvPr id="0" name=""/>
        <dsp:cNvSpPr/>
      </dsp:nvSpPr>
      <dsp:spPr>
        <a:xfrm>
          <a:off x="7328307" y="793074"/>
          <a:ext cx="292953" cy="3427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168802"/>
            <a:satOff val="-5506"/>
            <a:lumOff val="171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328307" y="861614"/>
        <a:ext cx="205067" cy="205620"/>
      </dsp:txXfrm>
    </dsp:sp>
    <dsp:sp modelId="{00489E47-0792-43BE-908F-2FE901EF022A}">
      <dsp:nvSpPr>
        <dsp:cNvPr id="0" name=""/>
        <dsp:cNvSpPr/>
      </dsp:nvSpPr>
      <dsp:spPr>
        <a:xfrm>
          <a:off x="7742864" y="549866"/>
          <a:ext cx="1381858" cy="829115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28947"/>
            <a:satOff val="-4901"/>
            <a:lumOff val="176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Model Evaluation</a:t>
          </a:r>
        </a:p>
      </dsp:txBody>
      <dsp:txXfrm>
        <a:off x="7767148" y="574150"/>
        <a:ext cx="1333290" cy="7805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A46F9-ADD4-416B-A913-4854F4984EB2}">
      <dsp:nvSpPr>
        <dsp:cNvPr id="0" name=""/>
        <dsp:cNvSpPr/>
      </dsp:nvSpPr>
      <dsp:spPr>
        <a:xfrm>
          <a:off x="-4467510" y="-685127"/>
          <a:ext cx="5322156" cy="5322156"/>
        </a:xfrm>
        <a:prstGeom prst="blockArc">
          <a:avLst>
            <a:gd name="adj1" fmla="val 18900000"/>
            <a:gd name="adj2" fmla="val 2700000"/>
            <a:gd name="adj3" fmla="val 406"/>
          </a:avLst>
        </a:pr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04662-D87C-4E40-B019-4E9752DC1766}">
      <dsp:nvSpPr>
        <dsp:cNvPr id="0" name=""/>
        <dsp:cNvSpPr/>
      </dsp:nvSpPr>
      <dsp:spPr>
        <a:xfrm>
          <a:off x="549644" y="395190"/>
          <a:ext cx="5576735" cy="790380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364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Google </a:t>
          </a:r>
          <a:r>
            <a:rPr lang="en-US" sz="2300" kern="1200" dirty="0" err="1"/>
            <a:t>Colab</a:t>
          </a:r>
          <a:r>
            <a:rPr lang="en-US" sz="2300" kern="1200" dirty="0"/>
            <a:t> and </a:t>
          </a:r>
          <a:r>
            <a:rPr lang="en-US" sz="2300" kern="1200" dirty="0" err="1"/>
            <a:t>Jupyter</a:t>
          </a:r>
          <a:r>
            <a:rPr lang="en-US" sz="2300" kern="1200" dirty="0"/>
            <a:t> notebook</a:t>
          </a:r>
        </a:p>
      </dsp:txBody>
      <dsp:txXfrm>
        <a:off x="549644" y="395190"/>
        <a:ext cx="5576735" cy="790380"/>
      </dsp:txXfrm>
    </dsp:sp>
    <dsp:sp modelId="{8386FC8C-34F0-4441-A6CC-67007E67904A}">
      <dsp:nvSpPr>
        <dsp:cNvPr id="0" name=""/>
        <dsp:cNvSpPr/>
      </dsp:nvSpPr>
      <dsp:spPr>
        <a:xfrm>
          <a:off x="55656" y="296392"/>
          <a:ext cx="987975" cy="987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B4E27-08E1-48D7-A560-E808291C1E41}">
      <dsp:nvSpPr>
        <dsp:cNvPr id="0" name=""/>
        <dsp:cNvSpPr/>
      </dsp:nvSpPr>
      <dsp:spPr>
        <a:xfrm>
          <a:off x="836947" y="1580760"/>
          <a:ext cx="5289432" cy="790380"/>
        </a:xfrm>
        <a:prstGeom prst="rect">
          <a:avLst/>
        </a:prstGeom>
        <a:solidFill>
          <a:schemeClr val="accent3">
            <a:shade val="80000"/>
            <a:hueOff val="132645"/>
            <a:satOff val="-4155"/>
            <a:lumOff val="139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364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Visualization tool: Tableau</a:t>
          </a:r>
        </a:p>
      </dsp:txBody>
      <dsp:txXfrm>
        <a:off x="836947" y="1580760"/>
        <a:ext cx="5289432" cy="790380"/>
      </dsp:txXfrm>
    </dsp:sp>
    <dsp:sp modelId="{B8BEFEDD-1F78-45F9-9172-FC296DB81D5E}">
      <dsp:nvSpPr>
        <dsp:cNvPr id="0" name=""/>
        <dsp:cNvSpPr/>
      </dsp:nvSpPr>
      <dsp:spPr>
        <a:xfrm>
          <a:off x="342959" y="1481963"/>
          <a:ext cx="987975" cy="987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132645"/>
              <a:satOff val="-4155"/>
              <a:lumOff val="139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76C5D-496D-4F20-B300-C84CB5B73F96}">
      <dsp:nvSpPr>
        <dsp:cNvPr id="0" name=""/>
        <dsp:cNvSpPr/>
      </dsp:nvSpPr>
      <dsp:spPr>
        <a:xfrm>
          <a:off x="549644" y="2766331"/>
          <a:ext cx="5576735" cy="790380"/>
        </a:xfrm>
        <a:prstGeom prst="rect">
          <a:avLst/>
        </a:prstGeom>
        <a:solidFill>
          <a:schemeClr val="accent3">
            <a:shade val="80000"/>
            <a:hueOff val="265290"/>
            <a:satOff val="-8310"/>
            <a:lumOff val="27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364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Python manipulation, visualization and ML libraries</a:t>
          </a:r>
        </a:p>
      </dsp:txBody>
      <dsp:txXfrm>
        <a:off x="549644" y="2766331"/>
        <a:ext cx="5576735" cy="790380"/>
      </dsp:txXfrm>
    </dsp:sp>
    <dsp:sp modelId="{04032A70-528C-44FB-8C0F-E012BFCE37D4}">
      <dsp:nvSpPr>
        <dsp:cNvPr id="0" name=""/>
        <dsp:cNvSpPr/>
      </dsp:nvSpPr>
      <dsp:spPr>
        <a:xfrm>
          <a:off x="55656" y="2667533"/>
          <a:ext cx="987975" cy="9879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265290"/>
              <a:satOff val="-8310"/>
              <a:lumOff val="279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DAF14-52F0-4B75-A729-D60C72E54C8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BAED3-20CB-40D0-B779-C205EB806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7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2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0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2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4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2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0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10/14/2021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2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10/14/2021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1174-BE8F-4A90-9E56-8FCE4E0E6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8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hayat4538/viz/HousinginRiyadh_16340647635250/Dashboard1?publish=ye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svg"/><Relationship Id="rId7" Type="http://schemas.openxmlformats.org/officeDocument/2006/relationships/image" Target="../media/image3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8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62E1A2C-F9E6-43B4-A9D0-2CA69F618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97"/>
          <a:stretch/>
        </p:blipFill>
        <p:spPr>
          <a:xfrm>
            <a:off x="4894937" y="0"/>
            <a:ext cx="7297063" cy="60652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60449-AF0D-4945-BD78-F7E147A31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648" y="730477"/>
            <a:ext cx="6686939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Predicting Real-Estate Price in Riyadh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7AF5D-032B-4056-AFDF-7C128282462E}"/>
              </a:ext>
            </a:extLst>
          </p:cNvPr>
          <p:cNvSpPr/>
          <p:nvPr/>
        </p:nvSpPr>
        <p:spPr>
          <a:xfrm>
            <a:off x="821092" y="3588446"/>
            <a:ext cx="2286001" cy="382556"/>
          </a:xfrm>
          <a:prstGeom prst="rect">
            <a:avLst/>
          </a:prstGeom>
          <a:solidFill>
            <a:srgbClr val="8ACF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Prepared by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CAA2B-941F-4DD6-82F0-39BDB6032030}"/>
              </a:ext>
            </a:extLst>
          </p:cNvPr>
          <p:cNvSpPr txBox="1"/>
          <p:nvPr/>
        </p:nvSpPr>
        <p:spPr>
          <a:xfrm>
            <a:off x="830424" y="4189445"/>
            <a:ext cx="269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Hayat Aldhahri</a:t>
            </a:r>
          </a:p>
          <a:p>
            <a:r>
              <a:rPr lang="en-US" dirty="0" err="1">
                <a:solidFill>
                  <a:schemeClr val="bg1"/>
                </a:solidFill>
              </a:rPr>
              <a:t>Muneera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Alshunaifi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1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EDA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10</a:t>
            </a:fld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64E5182-2F20-440D-B645-C1E913D20AC1}"/>
              </a:ext>
            </a:extLst>
          </p:cNvPr>
          <p:cNvCxnSpPr/>
          <p:nvPr/>
        </p:nvCxnSpPr>
        <p:spPr>
          <a:xfrm>
            <a:off x="643466" y="6388398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3BF21A8-9E46-4091-B768-58A72D813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31" y="1120680"/>
            <a:ext cx="11051628" cy="51747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99D578-2C05-44EE-ACB8-85FB8C5F5FAF}"/>
              </a:ext>
            </a:extLst>
          </p:cNvPr>
          <p:cNvSpPr txBox="1"/>
          <p:nvPr/>
        </p:nvSpPr>
        <p:spPr>
          <a:xfrm>
            <a:off x="1577223" y="481027"/>
            <a:ext cx="7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presented using Tableau tool </a:t>
            </a:r>
            <a:r>
              <a:rPr lang="en-US" dirty="0">
                <a:hlinkClick r:id="rId3"/>
              </a:rPr>
              <a:t>Housing in Riyadh | Tableau Public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pic>
        <p:nvPicPr>
          <p:cNvPr id="18" name="Graphic 17" descr="Presentation with bar chart outline">
            <a:extLst>
              <a:ext uri="{FF2B5EF4-FFF2-40B4-BE49-F238E27FC236}">
                <a16:creationId xmlns:a16="http://schemas.microsoft.com/office/drawing/2014/main" id="{70F63154-F3DE-4D65-8359-C2D987F37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6548" y="138258"/>
            <a:ext cx="778936" cy="7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6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EDA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11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99D578-2C05-44EE-ACB8-85FB8C5F5FAF}"/>
              </a:ext>
            </a:extLst>
          </p:cNvPr>
          <p:cNvSpPr txBox="1"/>
          <p:nvPr/>
        </p:nvSpPr>
        <p:spPr>
          <a:xfrm>
            <a:off x="6134791" y="4374079"/>
            <a:ext cx="442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D9A78"/>
                </a:solidFill>
              </a:rPr>
              <a:t>Insight: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Minimum house price: </a:t>
            </a:r>
            <a:r>
              <a:rPr lang="en-US" dirty="0"/>
              <a:t>900 SAR !</a:t>
            </a:r>
          </a:p>
        </p:txBody>
      </p:sp>
      <p:pic>
        <p:nvPicPr>
          <p:cNvPr id="18" name="Graphic 17" descr="Presentation with bar chart outline">
            <a:extLst>
              <a:ext uri="{FF2B5EF4-FFF2-40B4-BE49-F238E27FC236}">
                <a16:creationId xmlns:a16="http://schemas.microsoft.com/office/drawing/2014/main" id="{70F63154-F3DE-4D65-8359-C2D987F37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0996" y="230716"/>
            <a:ext cx="778936" cy="778936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BBCB68C4-2A99-4507-A7F0-A0FDF3357A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t="-938" r="176" b="5972"/>
          <a:stretch/>
        </p:blipFill>
        <p:spPr>
          <a:xfrm>
            <a:off x="1014060" y="1526727"/>
            <a:ext cx="4299141" cy="274465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C473A6E-0416-4819-A1B0-0EDE2A377759}"/>
              </a:ext>
            </a:extLst>
          </p:cNvPr>
          <p:cNvSpPr txBox="1"/>
          <p:nvPr/>
        </p:nvSpPr>
        <p:spPr>
          <a:xfrm>
            <a:off x="1559975" y="4387226"/>
            <a:ext cx="442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D9A78"/>
                </a:solidFill>
              </a:rPr>
              <a:t>Insight: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Price has Heavy outliers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30CFDB-FC7A-4C55-9739-305B859FDA6E}"/>
              </a:ext>
            </a:extLst>
          </p:cNvPr>
          <p:cNvSpPr txBox="1"/>
          <p:nvPr/>
        </p:nvSpPr>
        <p:spPr>
          <a:xfrm>
            <a:off x="1484286" y="5544614"/>
            <a:ext cx="10237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D9A78"/>
                </a:solidFill>
              </a:rPr>
              <a:t>Treating outliers: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Drop only the house that costs 900 SAR, because removing all outliers will remove data so It will not help us fitting as many values as possible.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92EA6-081F-4A7C-BEB3-6901138C9E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163" t="45862" r="45302" b="18285"/>
          <a:stretch/>
        </p:blipFill>
        <p:spPr>
          <a:xfrm>
            <a:off x="5860501" y="1514377"/>
            <a:ext cx="4698124" cy="27618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237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EDA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12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99D578-2C05-44EE-ACB8-85FB8C5F5FAF}"/>
              </a:ext>
            </a:extLst>
          </p:cNvPr>
          <p:cNvSpPr txBox="1"/>
          <p:nvPr/>
        </p:nvSpPr>
        <p:spPr>
          <a:xfrm>
            <a:off x="1704769" y="522398"/>
            <a:ext cx="340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Heatmap – Features Correlation</a:t>
            </a:r>
          </a:p>
        </p:txBody>
      </p:sp>
      <p:pic>
        <p:nvPicPr>
          <p:cNvPr id="18" name="Graphic 17" descr="Presentation with bar chart outline">
            <a:extLst>
              <a:ext uri="{FF2B5EF4-FFF2-40B4-BE49-F238E27FC236}">
                <a16:creationId xmlns:a16="http://schemas.microsoft.com/office/drawing/2014/main" id="{70F63154-F3DE-4D65-8359-C2D987F37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6548" y="138258"/>
            <a:ext cx="778936" cy="7789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3F7FD-E6C0-47CA-80AF-EA83F7EFACFD}"/>
              </a:ext>
            </a:extLst>
          </p:cNvPr>
          <p:cNvSpPr txBox="1"/>
          <p:nvPr/>
        </p:nvSpPr>
        <p:spPr>
          <a:xfrm>
            <a:off x="744850" y="1956812"/>
            <a:ext cx="39852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marR="0" lvl="0" indent="-182880" rtl="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"Size" feature has high positive correlation </a:t>
            </a:r>
            <a:r>
              <a:rPr lang="en-US" sz="1600" b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0.75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target "Price“</a:t>
            </a:r>
          </a:p>
          <a:p>
            <a:pPr marL="182880" marR="0" lvl="0" indent="-182880" rtl="0"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880" marR="0" lvl="0" indent="-18288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"Bathrooms" feature has high positive correlation </a:t>
            </a:r>
            <a:r>
              <a:rPr lang="en-US" sz="1600" b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0.55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target "Price“</a:t>
            </a:r>
          </a:p>
          <a:p>
            <a:pPr marL="182880" marR="0" lvl="0" indent="-18288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880" marR="0" lvl="0" indent="-18288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"Bedrooms" feature has low positive correlation </a:t>
            </a:r>
            <a:r>
              <a:rPr lang="en-US" sz="1600" b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0.18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target "Price“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880" indent="-182880"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The “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StreetWidth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feature has low positive correlation </a:t>
            </a:r>
            <a:r>
              <a:rPr lang="en-US" sz="1600" b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0.24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target "Price“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B0913C-989A-421A-B1DB-67F03847F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329" y="1491458"/>
            <a:ext cx="6024367" cy="3977695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Modeling and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13</a:t>
            </a:fld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" name="Graphic 6" descr="Scatterplot outline">
            <a:extLst>
              <a:ext uri="{FF2B5EF4-FFF2-40B4-BE49-F238E27FC236}">
                <a16:creationId xmlns:a16="http://schemas.microsoft.com/office/drawing/2014/main" id="{97FE7B40-BD77-4F39-BFF5-D3E2A464F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5615" y="290758"/>
            <a:ext cx="749869" cy="74986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CCF61F4-3012-43A7-B7FC-C81B765C580F}"/>
              </a:ext>
            </a:extLst>
          </p:cNvPr>
          <p:cNvGrpSpPr/>
          <p:nvPr/>
        </p:nvGrpSpPr>
        <p:grpSpPr>
          <a:xfrm>
            <a:off x="3460054" y="2353805"/>
            <a:ext cx="5990882" cy="458108"/>
            <a:chOff x="350606" y="229141"/>
            <a:chExt cx="5990882" cy="45810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7BC7D8-C42E-457D-B3A8-674F514BE196}"/>
                </a:ext>
              </a:extLst>
            </p:cNvPr>
            <p:cNvSpPr/>
            <p:nvPr/>
          </p:nvSpPr>
          <p:spPr>
            <a:xfrm>
              <a:off x="350606" y="229141"/>
              <a:ext cx="5990882" cy="45810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08051F8-A67B-408B-B914-6A8D85BB56EE}"/>
                </a:ext>
              </a:extLst>
            </p:cNvPr>
            <p:cNvSpPr txBox="1"/>
            <p:nvPr/>
          </p:nvSpPr>
          <p:spPr>
            <a:xfrm>
              <a:off x="350606" y="229141"/>
              <a:ext cx="5990882" cy="4581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3624" tIns="60960" rIns="60960" bIns="6096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Linear Regression</a:t>
              </a:r>
              <a:endParaRPr lang="en-US" sz="24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CE1162-5650-4B03-B099-84C4FB6812B6}"/>
              </a:ext>
            </a:extLst>
          </p:cNvPr>
          <p:cNvGrpSpPr/>
          <p:nvPr/>
        </p:nvGrpSpPr>
        <p:grpSpPr>
          <a:xfrm>
            <a:off x="3818507" y="3216884"/>
            <a:ext cx="5614056" cy="458108"/>
            <a:chOff x="727432" y="916217"/>
            <a:chExt cx="5614056" cy="45810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5B11EC-D56B-410D-9310-A3B53360F84F}"/>
                </a:ext>
              </a:extLst>
            </p:cNvPr>
            <p:cNvSpPr/>
            <p:nvPr/>
          </p:nvSpPr>
          <p:spPr>
            <a:xfrm>
              <a:off x="727432" y="916217"/>
              <a:ext cx="5614056" cy="45810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107456"/>
                <a:satOff val="-4084"/>
                <a:lumOff val="14670"/>
                <a:alphaOff val="0"/>
              </a:schemeClr>
            </a:fillRef>
            <a:effectRef idx="0">
              <a:schemeClr val="accent3">
                <a:shade val="50000"/>
                <a:hueOff val="107456"/>
                <a:satOff val="-4084"/>
                <a:lumOff val="1467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F65DFA-2EBB-4F8B-8D08-C2B2BE83E186}"/>
                </a:ext>
              </a:extLst>
            </p:cNvPr>
            <p:cNvSpPr txBox="1"/>
            <p:nvPr/>
          </p:nvSpPr>
          <p:spPr>
            <a:xfrm>
              <a:off x="727432" y="916217"/>
              <a:ext cx="5614056" cy="4581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3624" tIns="60960" rIns="60960" bIns="6096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Random Forest Regressor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23DF12-132B-4E0E-9F2E-1CEC177653EC}"/>
              </a:ext>
            </a:extLst>
          </p:cNvPr>
          <p:cNvGrpSpPr/>
          <p:nvPr/>
        </p:nvGrpSpPr>
        <p:grpSpPr>
          <a:xfrm>
            <a:off x="3904663" y="4116391"/>
            <a:ext cx="5546273" cy="458108"/>
            <a:chOff x="899745" y="1603293"/>
            <a:chExt cx="5441743" cy="45810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028614-8D50-4CEC-8DE4-B5CAB1AA6860}"/>
                </a:ext>
              </a:extLst>
            </p:cNvPr>
            <p:cNvSpPr/>
            <p:nvPr/>
          </p:nvSpPr>
          <p:spPr>
            <a:xfrm>
              <a:off x="899745" y="1603293"/>
              <a:ext cx="5441743" cy="458108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214912"/>
                <a:satOff val="-8169"/>
                <a:lumOff val="29340"/>
                <a:alphaOff val="0"/>
              </a:schemeClr>
            </a:fillRef>
            <a:effectRef idx="0">
              <a:schemeClr val="accent3">
                <a:shade val="50000"/>
                <a:hueOff val="214912"/>
                <a:satOff val="-8169"/>
                <a:lumOff val="2934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67869D-F3D0-4DF2-B226-6E89318C83B5}"/>
                </a:ext>
              </a:extLst>
            </p:cNvPr>
            <p:cNvSpPr txBox="1"/>
            <p:nvPr/>
          </p:nvSpPr>
          <p:spPr>
            <a:xfrm>
              <a:off x="899745" y="1603293"/>
              <a:ext cx="5441743" cy="4581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3624" tIns="60960" rIns="60960" bIns="6096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Ridge Regression</a:t>
              </a:r>
            </a:p>
          </p:txBody>
        </p:sp>
      </p:grpSp>
      <p:sp>
        <p:nvSpPr>
          <p:cNvPr id="27" name="Block Arc 26">
            <a:extLst>
              <a:ext uri="{FF2B5EF4-FFF2-40B4-BE49-F238E27FC236}">
                <a16:creationId xmlns:a16="http://schemas.microsoft.com/office/drawing/2014/main" id="{C638320E-07D8-48C7-81D0-681778E006C9}"/>
              </a:ext>
            </a:extLst>
          </p:cNvPr>
          <p:cNvSpPr/>
          <p:nvPr/>
        </p:nvSpPr>
        <p:spPr>
          <a:xfrm rot="20916001">
            <a:off x="-1042390" y="1021432"/>
            <a:ext cx="4791628" cy="5619581"/>
          </a:xfrm>
          <a:prstGeom prst="blockArc">
            <a:avLst>
              <a:gd name="adj1" fmla="val 19723024"/>
              <a:gd name="adj2" fmla="val 2482977"/>
              <a:gd name="adj3" fmla="val 0"/>
            </a:avLst>
          </a:prstGeom>
        </p:spPr>
        <p:style>
          <a:lnRef idx="2">
            <a:schemeClr val="accent3">
              <a:tint val="90000"/>
              <a:hueOff val="0"/>
              <a:satOff val="0"/>
              <a:lumOff val="0"/>
              <a:alphaOff val="0"/>
            </a:schemeClr>
          </a:lnRef>
          <a:fillRef idx="0">
            <a:schemeClr val="accent3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E4CFC5-8EA6-4C9E-A24C-5F930C084443}"/>
              </a:ext>
            </a:extLst>
          </p:cNvPr>
          <p:cNvSpPr/>
          <p:nvPr/>
        </p:nvSpPr>
        <p:spPr>
          <a:xfrm>
            <a:off x="3437036" y="3187412"/>
            <a:ext cx="572636" cy="572636"/>
          </a:xfrm>
          <a:prstGeom prst="ellipse">
            <a:avLst/>
          </a:prstGeom>
        </p:spPr>
        <p:style>
          <a:lnRef idx="2">
            <a:schemeClr val="accent3">
              <a:shade val="50000"/>
              <a:hueOff val="107456"/>
              <a:satOff val="-4084"/>
              <a:lumOff val="1467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4D612B-6AA3-4AB9-BA14-7CAA36295678}"/>
              </a:ext>
            </a:extLst>
          </p:cNvPr>
          <p:cNvSpPr/>
          <p:nvPr/>
        </p:nvSpPr>
        <p:spPr>
          <a:xfrm>
            <a:off x="3173736" y="2315697"/>
            <a:ext cx="572636" cy="572636"/>
          </a:xfrm>
          <a:prstGeom prst="ellipse">
            <a:avLst/>
          </a:prstGeom>
        </p:spPr>
        <p:style>
          <a:lnRef idx="2">
            <a:schemeClr val="accent3">
              <a:shade val="5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4355B-C723-42AA-B0EE-0FFE3AB546F1}"/>
              </a:ext>
            </a:extLst>
          </p:cNvPr>
          <p:cNvSpPr/>
          <p:nvPr/>
        </p:nvSpPr>
        <p:spPr>
          <a:xfrm>
            <a:off x="3493227" y="4059127"/>
            <a:ext cx="572636" cy="572636"/>
          </a:xfrm>
          <a:prstGeom prst="ellipse">
            <a:avLst/>
          </a:prstGeom>
        </p:spPr>
        <p:style>
          <a:lnRef idx="2">
            <a:schemeClr val="accent3">
              <a:shade val="50000"/>
              <a:hueOff val="214912"/>
              <a:satOff val="-8169"/>
              <a:lumOff val="2934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85052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Modeling and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14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BA13E0E-01E7-4984-BA71-55F90499AFEE}"/>
              </a:ext>
            </a:extLst>
          </p:cNvPr>
          <p:cNvSpPr/>
          <p:nvPr/>
        </p:nvSpPr>
        <p:spPr>
          <a:xfrm>
            <a:off x="1216640" y="1331386"/>
            <a:ext cx="365125" cy="36512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B9446-5AF5-4018-83A5-7707BFC1EC9F}"/>
              </a:ext>
            </a:extLst>
          </p:cNvPr>
          <p:cNvSpPr txBox="1"/>
          <p:nvPr/>
        </p:nvSpPr>
        <p:spPr>
          <a:xfrm>
            <a:off x="1622067" y="1306175"/>
            <a:ext cx="426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Linear Regression (Baseline model)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C685B-5A5E-48DD-9526-04C709392BF0}"/>
              </a:ext>
            </a:extLst>
          </p:cNvPr>
          <p:cNvSpPr txBox="1"/>
          <p:nvPr/>
        </p:nvSpPr>
        <p:spPr>
          <a:xfrm>
            <a:off x="2290846" y="2172837"/>
            <a:ext cx="653264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marR="0" lvl="0" indent="-182880" rtl="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Preprocessing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Convert “District” feature to dummy variables</a:t>
            </a:r>
          </a:p>
          <a:p>
            <a:pPr marR="0" lvl="0" rtl="0">
              <a:spcAft>
                <a:spcPts val="0"/>
              </a:spcAft>
            </a:pP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880" marR="0" lvl="0" indent="-182880" rtl="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 data: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30% Test - 70% Train</a:t>
            </a:r>
          </a:p>
          <a:p>
            <a:pPr marR="0" lvl="0" rtl="0">
              <a:spcAft>
                <a:spcPts val="0"/>
              </a:spcAft>
            </a:pP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880" marR="0" lvl="0" indent="-182880" rtl="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Results:</a:t>
            </a:r>
            <a:endParaRPr lang="en-US" b="1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0DD47634-9E24-4C52-9E6F-648A0520A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65409"/>
              </p:ext>
            </p:extLst>
          </p:nvPr>
        </p:nvGraphicFramePr>
        <p:xfrm>
          <a:off x="2209800" y="4187198"/>
          <a:ext cx="8042783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0383">
                  <a:extLst>
                    <a:ext uri="{9D8B030D-6E8A-4147-A177-3AD203B41FA5}">
                      <a16:colId xmlns:a16="http://schemas.microsoft.com/office/drawing/2014/main" val="38635323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70428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62441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0696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31582935"/>
                    </a:ext>
                  </a:extLst>
                </a:gridCol>
              </a:tblGrid>
              <a:tr h="2326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5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86038"/>
                  </a:ext>
                </a:extLst>
              </a:tr>
            </a:tbl>
          </a:graphicData>
        </a:graphic>
      </p:graphicFrame>
      <p:pic>
        <p:nvPicPr>
          <p:cNvPr id="18" name="Graphic 17" descr="Scatterplot outline">
            <a:extLst>
              <a:ext uri="{FF2B5EF4-FFF2-40B4-BE49-F238E27FC236}">
                <a16:creationId xmlns:a16="http://schemas.microsoft.com/office/drawing/2014/main" id="{08F1EF96-2A11-4F64-BFEB-15BE10415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5615" y="290758"/>
            <a:ext cx="749869" cy="7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4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Modeling and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15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BA13E0E-01E7-4984-BA71-55F90499AFEE}"/>
              </a:ext>
            </a:extLst>
          </p:cNvPr>
          <p:cNvSpPr/>
          <p:nvPr/>
        </p:nvSpPr>
        <p:spPr>
          <a:xfrm>
            <a:off x="1216640" y="1331386"/>
            <a:ext cx="365125" cy="36512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B9446-5AF5-4018-83A5-7707BFC1EC9F}"/>
              </a:ext>
            </a:extLst>
          </p:cNvPr>
          <p:cNvSpPr txBox="1"/>
          <p:nvPr/>
        </p:nvSpPr>
        <p:spPr>
          <a:xfrm>
            <a:off x="1622067" y="1306175"/>
            <a:ext cx="426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Linear Regression (Baseline model)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C685B-5A5E-48DD-9526-04C709392BF0}"/>
              </a:ext>
            </a:extLst>
          </p:cNvPr>
          <p:cNvSpPr txBox="1"/>
          <p:nvPr/>
        </p:nvSpPr>
        <p:spPr>
          <a:xfrm>
            <a:off x="1701118" y="2118173"/>
            <a:ext cx="40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marR="0" lvl="0" indent="-182880" rtl="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Coefficients.</a:t>
            </a: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7" descr="Scatterplot outline">
            <a:extLst>
              <a:ext uri="{FF2B5EF4-FFF2-40B4-BE49-F238E27FC236}">
                <a16:creationId xmlns:a16="http://schemas.microsoft.com/office/drawing/2014/main" id="{08F1EF96-2A11-4F64-BFEB-15BE10415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5615" y="290758"/>
            <a:ext cx="749869" cy="749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7AAA3-F23F-4422-8D6B-D4C9F4CF82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8" t="22268" r="63119" b="8022"/>
          <a:stretch/>
        </p:blipFill>
        <p:spPr>
          <a:xfrm>
            <a:off x="6096000" y="1706285"/>
            <a:ext cx="4119379" cy="48299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2358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Modeling and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16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BA13E0E-01E7-4984-BA71-55F90499AFEE}"/>
              </a:ext>
            </a:extLst>
          </p:cNvPr>
          <p:cNvSpPr/>
          <p:nvPr/>
        </p:nvSpPr>
        <p:spPr>
          <a:xfrm>
            <a:off x="1216640" y="1331386"/>
            <a:ext cx="365125" cy="36512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B9446-5AF5-4018-83A5-7707BFC1EC9F}"/>
              </a:ext>
            </a:extLst>
          </p:cNvPr>
          <p:cNvSpPr txBox="1"/>
          <p:nvPr/>
        </p:nvSpPr>
        <p:spPr>
          <a:xfrm>
            <a:off x="1622067" y="1306175"/>
            <a:ext cx="426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Random Forest Regressor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C685B-5A5E-48DD-9526-04C709392BF0}"/>
              </a:ext>
            </a:extLst>
          </p:cNvPr>
          <p:cNvSpPr txBox="1"/>
          <p:nvPr/>
        </p:nvSpPr>
        <p:spPr>
          <a:xfrm>
            <a:off x="2290846" y="2172837"/>
            <a:ext cx="65326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marR="0" lvl="0" indent="-182880" rtl="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 data: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30% Test - 70% Train</a:t>
            </a:r>
          </a:p>
          <a:p>
            <a:pPr marR="0" lvl="0" rtl="0">
              <a:spcAft>
                <a:spcPts val="0"/>
              </a:spcAft>
            </a:pP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880" marR="0" lvl="0" indent="-182880" rtl="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Results:</a:t>
            </a:r>
            <a:endParaRPr lang="en-US" b="1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0DD47634-9E24-4C52-9E6F-648A0520A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70532"/>
              </p:ext>
            </p:extLst>
          </p:nvPr>
        </p:nvGraphicFramePr>
        <p:xfrm>
          <a:off x="2209800" y="3808940"/>
          <a:ext cx="8042783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0383">
                  <a:extLst>
                    <a:ext uri="{9D8B030D-6E8A-4147-A177-3AD203B41FA5}">
                      <a16:colId xmlns:a16="http://schemas.microsoft.com/office/drawing/2014/main" val="38635323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70428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62441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0696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31582935"/>
                    </a:ext>
                  </a:extLst>
                </a:gridCol>
              </a:tblGrid>
              <a:tr h="2326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5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86038"/>
                  </a:ext>
                </a:extLst>
              </a:tr>
            </a:tbl>
          </a:graphicData>
        </a:graphic>
      </p:graphicFrame>
      <p:pic>
        <p:nvPicPr>
          <p:cNvPr id="18" name="Graphic 17" descr="Scatterplot outline">
            <a:extLst>
              <a:ext uri="{FF2B5EF4-FFF2-40B4-BE49-F238E27FC236}">
                <a16:creationId xmlns:a16="http://schemas.microsoft.com/office/drawing/2014/main" id="{329839DC-C8C6-4EF3-9C66-8AF04EA36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5615" y="290758"/>
            <a:ext cx="749869" cy="7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Modeling and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17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BA13E0E-01E7-4984-BA71-55F90499AFEE}"/>
              </a:ext>
            </a:extLst>
          </p:cNvPr>
          <p:cNvSpPr/>
          <p:nvPr/>
        </p:nvSpPr>
        <p:spPr>
          <a:xfrm>
            <a:off x="1216640" y="1331386"/>
            <a:ext cx="365125" cy="36512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B9446-5AF5-4018-83A5-7707BFC1EC9F}"/>
              </a:ext>
            </a:extLst>
          </p:cNvPr>
          <p:cNvSpPr txBox="1"/>
          <p:nvPr/>
        </p:nvSpPr>
        <p:spPr>
          <a:xfrm>
            <a:off x="1622067" y="1306175"/>
            <a:ext cx="426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Ridge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C685B-5A5E-48DD-9526-04C709392BF0}"/>
              </a:ext>
            </a:extLst>
          </p:cNvPr>
          <p:cNvSpPr txBox="1"/>
          <p:nvPr/>
        </p:nvSpPr>
        <p:spPr>
          <a:xfrm>
            <a:off x="2290846" y="2172837"/>
            <a:ext cx="65326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marR="0" lvl="0" indent="-182880" rtl="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Split data: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30% Test - 70% Train</a:t>
            </a:r>
          </a:p>
          <a:p>
            <a:pPr marR="0" lvl="0" rtl="0">
              <a:spcAft>
                <a:spcPts val="0"/>
              </a:spcAft>
            </a:pPr>
            <a:endParaRPr lang="en-US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2880" marR="0" lvl="0" indent="-182880" rtl="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Results:</a:t>
            </a:r>
            <a:endParaRPr lang="en-US" b="1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0DD47634-9E24-4C52-9E6F-648A0520A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13049"/>
              </p:ext>
            </p:extLst>
          </p:nvPr>
        </p:nvGraphicFramePr>
        <p:xfrm>
          <a:off x="2209800" y="3808940"/>
          <a:ext cx="8042783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40383">
                  <a:extLst>
                    <a:ext uri="{9D8B030D-6E8A-4147-A177-3AD203B41FA5}">
                      <a16:colId xmlns:a16="http://schemas.microsoft.com/office/drawing/2014/main" val="38635323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70428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62441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069636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31582935"/>
                    </a:ext>
                  </a:extLst>
                </a:gridCol>
              </a:tblGrid>
              <a:tr h="2326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5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86038"/>
                  </a:ext>
                </a:extLst>
              </a:tr>
            </a:tbl>
          </a:graphicData>
        </a:graphic>
      </p:graphicFrame>
      <p:pic>
        <p:nvPicPr>
          <p:cNvPr id="18" name="Graphic 17" descr="Scatterplot outline">
            <a:extLst>
              <a:ext uri="{FF2B5EF4-FFF2-40B4-BE49-F238E27FC236}">
                <a16:creationId xmlns:a16="http://schemas.microsoft.com/office/drawing/2014/main" id="{AC06AA06-D685-46FC-BB26-2AB5B7EA0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5615" y="290758"/>
            <a:ext cx="749869" cy="7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54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Modeling and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18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BA13E0E-01E7-4984-BA71-55F90499AFEE}"/>
              </a:ext>
            </a:extLst>
          </p:cNvPr>
          <p:cNvSpPr/>
          <p:nvPr/>
        </p:nvSpPr>
        <p:spPr>
          <a:xfrm>
            <a:off x="1399202" y="1331386"/>
            <a:ext cx="365125" cy="36512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B9446-5AF5-4018-83A5-7707BFC1EC9F}"/>
              </a:ext>
            </a:extLst>
          </p:cNvPr>
          <p:cNvSpPr txBox="1"/>
          <p:nvPr/>
        </p:nvSpPr>
        <p:spPr>
          <a:xfrm>
            <a:off x="1804310" y="1317324"/>
            <a:ext cx="4260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Fit line for each model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98A100-33F5-4621-A010-54AB4F054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3"/>
          <a:stretch/>
        </p:blipFill>
        <p:spPr bwMode="auto">
          <a:xfrm>
            <a:off x="1014061" y="2020695"/>
            <a:ext cx="9904908" cy="349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792696-78D7-4F67-BDFB-B9EFB2F5BC64}"/>
              </a:ext>
            </a:extLst>
          </p:cNvPr>
          <p:cNvSpPr txBox="1"/>
          <p:nvPr/>
        </p:nvSpPr>
        <p:spPr>
          <a:xfrm>
            <a:off x="1581765" y="5675923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ACFB0"/>
                </a:solidFill>
              </a:rPr>
              <a:t>Linear Regression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66958C-3511-435C-A533-2101648EF08B}"/>
              </a:ext>
            </a:extLst>
          </p:cNvPr>
          <p:cNvSpPr txBox="1"/>
          <p:nvPr/>
        </p:nvSpPr>
        <p:spPr>
          <a:xfrm>
            <a:off x="4919660" y="5655022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ACFB0"/>
                </a:solidFill>
              </a:rPr>
              <a:t>Random Forest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5E2ABF-146F-4C2C-B277-A9EE0AAF5F1F}"/>
              </a:ext>
            </a:extLst>
          </p:cNvPr>
          <p:cNvSpPr txBox="1"/>
          <p:nvPr/>
        </p:nvSpPr>
        <p:spPr>
          <a:xfrm>
            <a:off x="8257560" y="5579925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ACFB0"/>
                </a:solidFill>
              </a:rPr>
              <a:t>Ridge Regression</a:t>
            </a:r>
          </a:p>
        </p:txBody>
      </p:sp>
      <p:pic>
        <p:nvPicPr>
          <p:cNvPr id="21" name="Graphic 20" descr="Scatterplot outline">
            <a:extLst>
              <a:ext uri="{FF2B5EF4-FFF2-40B4-BE49-F238E27FC236}">
                <a16:creationId xmlns:a16="http://schemas.microsoft.com/office/drawing/2014/main" id="{0A2567DD-6C4C-47BC-9CDF-E999766C1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5615" y="290758"/>
            <a:ext cx="749869" cy="7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10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Modeling and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19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BA13E0E-01E7-4984-BA71-55F90499AFEE}"/>
              </a:ext>
            </a:extLst>
          </p:cNvPr>
          <p:cNvSpPr/>
          <p:nvPr/>
        </p:nvSpPr>
        <p:spPr>
          <a:xfrm>
            <a:off x="1448611" y="1489975"/>
            <a:ext cx="365125" cy="365125"/>
          </a:xfrm>
          <a:prstGeom prst="flowChartConnector">
            <a:avLst/>
          </a:prstGeom>
          <a:solidFill>
            <a:srgbClr val="1D9A78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B9446-5AF5-4018-83A5-7707BFC1EC9F}"/>
              </a:ext>
            </a:extLst>
          </p:cNvPr>
          <p:cNvSpPr txBox="1"/>
          <p:nvPr/>
        </p:nvSpPr>
        <p:spPr>
          <a:xfrm>
            <a:off x="1813736" y="1480620"/>
            <a:ext cx="7707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D9A78"/>
                </a:solidFill>
              </a:rPr>
              <a:t>Assumption 1: </a:t>
            </a:r>
            <a:r>
              <a:rPr lang="en-US" sz="2000" b="0" i="0" dirty="0">
                <a:solidFill>
                  <a:srgbClr val="212121"/>
                </a:solidFill>
                <a:effectLst/>
              </a:rPr>
              <a:t>Regression is linear in parameters and correctly specified</a:t>
            </a:r>
          </a:p>
          <a:p>
            <a:endParaRPr lang="en-US" sz="2000" dirty="0">
              <a:solidFill>
                <a:schemeClr val="accent4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B006E01-479C-490C-990F-33EDC268D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89" y="2228791"/>
            <a:ext cx="5119535" cy="35940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Scatterplot outline">
            <a:extLst>
              <a:ext uri="{FF2B5EF4-FFF2-40B4-BE49-F238E27FC236}">
                <a16:creationId xmlns:a16="http://schemas.microsoft.com/office/drawing/2014/main" id="{ED80A1AC-B2E8-4993-A232-6FBB0A391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5615" y="290758"/>
            <a:ext cx="749869" cy="7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5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accent4"/>
            </a:gs>
            <a:gs pos="34000">
              <a:schemeClr val="accent4">
                <a:lumMod val="20000"/>
                <a:lumOff val="80000"/>
              </a:schemeClr>
            </a:gs>
            <a:gs pos="54000">
              <a:schemeClr val="bg1"/>
            </a:gs>
            <a:gs pos="7200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Content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4D3F6F2-53B8-4901-BCBC-F7A1E2C49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354968"/>
              </p:ext>
            </p:extLst>
          </p:nvPr>
        </p:nvGraphicFramePr>
        <p:xfrm>
          <a:off x="2340201" y="1567459"/>
          <a:ext cx="640121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2</a:t>
            </a:fld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1C046F-313B-465A-9345-13E13D679EA9}"/>
              </a:ext>
            </a:extLst>
          </p:cNvPr>
          <p:cNvCxnSpPr/>
          <p:nvPr/>
        </p:nvCxnSpPr>
        <p:spPr>
          <a:xfrm>
            <a:off x="643466" y="6388398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394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Modeling and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20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BA13E0E-01E7-4984-BA71-55F90499AFEE}"/>
              </a:ext>
            </a:extLst>
          </p:cNvPr>
          <p:cNvSpPr/>
          <p:nvPr/>
        </p:nvSpPr>
        <p:spPr>
          <a:xfrm>
            <a:off x="1448611" y="1489975"/>
            <a:ext cx="365125" cy="365125"/>
          </a:xfrm>
          <a:prstGeom prst="flowChartConnector">
            <a:avLst/>
          </a:prstGeom>
          <a:solidFill>
            <a:srgbClr val="1D9A78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B9446-5AF5-4018-83A5-7707BFC1EC9F}"/>
              </a:ext>
            </a:extLst>
          </p:cNvPr>
          <p:cNvSpPr txBox="1"/>
          <p:nvPr/>
        </p:nvSpPr>
        <p:spPr>
          <a:xfrm>
            <a:off x="1813736" y="1480620"/>
            <a:ext cx="7707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D9A78"/>
                </a:solidFill>
              </a:rPr>
              <a:t>Assumption 2: </a:t>
            </a:r>
            <a:r>
              <a:rPr lang="en-US" sz="2000" b="0" i="0" dirty="0">
                <a:solidFill>
                  <a:srgbClr val="212121"/>
                </a:solidFill>
                <a:effectLst/>
              </a:rPr>
              <a:t>Residuals should be normally distributed with 0 mean</a:t>
            </a:r>
          </a:p>
          <a:p>
            <a:endParaRPr lang="en-US" sz="2000" dirty="0">
              <a:solidFill>
                <a:schemeClr val="accent4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D0178A-47F0-49BF-8037-FF81D59B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652" y="2258571"/>
            <a:ext cx="5009266" cy="353445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catterplot outline">
            <a:extLst>
              <a:ext uri="{FF2B5EF4-FFF2-40B4-BE49-F238E27FC236}">
                <a16:creationId xmlns:a16="http://schemas.microsoft.com/office/drawing/2014/main" id="{A72D816F-4221-4E70-BF3B-3DD530232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05615" y="290758"/>
            <a:ext cx="749869" cy="7498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67341F-6B80-4D95-935E-41DA7A445D8B}"/>
              </a:ext>
            </a:extLst>
          </p:cNvPr>
          <p:cNvSpPr txBox="1"/>
          <p:nvPr/>
        </p:nvSpPr>
        <p:spPr>
          <a:xfrm>
            <a:off x="1631173" y="5863093"/>
            <a:ext cx="4887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0" dirty="0">
                <a:effectLst/>
              </a:rPr>
              <a:t>Poin</a:t>
            </a:r>
            <a:r>
              <a:rPr lang="en-US" sz="1050" dirty="0"/>
              <a:t>ts are randomly dispersed around the x axis, so we can tell LR working appropriately for our case</a:t>
            </a:r>
            <a:endParaRPr lang="en-US" sz="1050" i="0" dirty="0">
              <a:effectLst/>
            </a:endParaRPr>
          </a:p>
          <a:p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03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Modeling and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21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BA13E0E-01E7-4984-BA71-55F90499AFEE}"/>
              </a:ext>
            </a:extLst>
          </p:cNvPr>
          <p:cNvSpPr/>
          <p:nvPr/>
        </p:nvSpPr>
        <p:spPr>
          <a:xfrm>
            <a:off x="1448611" y="1489975"/>
            <a:ext cx="365125" cy="365125"/>
          </a:xfrm>
          <a:prstGeom prst="flowChartConnector">
            <a:avLst/>
          </a:prstGeom>
          <a:solidFill>
            <a:srgbClr val="1D9A78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B9446-5AF5-4018-83A5-7707BFC1EC9F}"/>
              </a:ext>
            </a:extLst>
          </p:cNvPr>
          <p:cNvSpPr txBox="1"/>
          <p:nvPr/>
        </p:nvSpPr>
        <p:spPr>
          <a:xfrm>
            <a:off x="1813736" y="1480620"/>
            <a:ext cx="7707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D9A78"/>
                </a:solidFill>
              </a:rPr>
              <a:t>Assumption 3: </a:t>
            </a:r>
            <a:r>
              <a:rPr lang="en-US" sz="2000" b="0" i="0" dirty="0">
                <a:solidFill>
                  <a:srgbClr val="212121"/>
                </a:solidFill>
                <a:effectLst/>
              </a:rPr>
              <a:t>Error Terms must have constan</a:t>
            </a:r>
            <a:r>
              <a:rPr lang="en-US" sz="2000" dirty="0">
                <a:solidFill>
                  <a:srgbClr val="212121"/>
                </a:solidFill>
              </a:rPr>
              <a:t>t variance </a:t>
            </a:r>
            <a:endParaRPr lang="en-US" sz="2000" b="0" i="0" dirty="0">
              <a:solidFill>
                <a:srgbClr val="212121"/>
              </a:solidFill>
              <a:effectLst/>
            </a:endParaRPr>
          </a:p>
          <a:p>
            <a:endParaRPr lang="en-US" sz="2000" dirty="0">
              <a:solidFill>
                <a:schemeClr val="accent4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F4FDECC-9200-4EF5-8888-CCE40B96C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9" y="2422691"/>
            <a:ext cx="4579602" cy="322311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F7FB5FF-3E6D-44E2-8AF2-312211230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423" y="2353086"/>
            <a:ext cx="4678501" cy="329271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Scatterplot outline">
            <a:extLst>
              <a:ext uri="{FF2B5EF4-FFF2-40B4-BE49-F238E27FC236}">
                <a16:creationId xmlns:a16="http://schemas.microsoft.com/office/drawing/2014/main" id="{886CB32B-0D6D-4D81-949E-3FE8EDFFF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5615" y="290758"/>
            <a:ext cx="749869" cy="7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72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22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B9446-5AF5-4018-83A5-7707BFC1EC9F}"/>
              </a:ext>
            </a:extLst>
          </p:cNvPr>
          <p:cNvSpPr txBox="1"/>
          <p:nvPr/>
        </p:nvSpPr>
        <p:spPr>
          <a:xfrm>
            <a:off x="1597519" y="1455530"/>
            <a:ext cx="95379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12121"/>
                </a:solidFill>
              </a:rPr>
              <a:t>House price is affected by:  # of bedrooms, # of bathrooms, Size, Street width and District</a:t>
            </a:r>
          </a:p>
          <a:p>
            <a:endParaRPr lang="en-US" sz="2000" b="0" i="0" dirty="0">
              <a:solidFill>
                <a:srgbClr val="21212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12121"/>
              </a:solidFill>
              <a:effectLst/>
            </a:endParaRPr>
          </a:p>
          <a:p>
            <a:r>
              <a:rPr lang="en-US" sz="2000" b="0" i="0" dirty="0">
                <a:solidFill>
                  <a:srgbClr val="212121"/>
                </a:solidFill>
                <a:effectLst/>
              </a:rPr>
              <a:t>All models produce very good results even without using feature selection methodologies</a:t>
            </a:r>
          </a:p>
          <a:p>
            <a:endParaRPr lang="en-US" sz="2000" b="0" i="0" dirty="0">
              <a:solidFill>
                <a:srgbClr val="212121"/>
              </a:solidFill>
              <a:effectLst/>
            </a:endParaRPr>
          </a:p>
          <a:p>
            <a:endParaRPr lang="en-US" sz="2000" b="0" i="0" dirty="0">
              <a:solidFill>
                <a:srgbClr val="212121"/>
              </a:solidFill>
              <a:effectLst/>
            </a:endParaRPr>
          </a:p>
          <a:p>
            <a:r>
              <a:rPr lang="en-US" sz="2000" dirty="0">
                <a:solidFill>
                  <a:srgbClr val="212121"/>
                </a:solidFill>
              </a:rPr>
              <a:t>Random forest wins the best performance model among all models</a:t>
            </a:r>
            <a:endParaRPr lang="en-US" sz="2000" b="0" i="0" dirty="0">
              <a:solidFill>
                <a:srgbClr val="212121"/>
              </a:solidFill>
              <a:effectLst/>
            </a:endParaRPr>
          </a:p>
          <a:p>
            <a:endParaRPr lang="en-US" sz="2000" dirty="0">
              <a:solidFill>
                <a:schemeClr val="accent4"/>
              </a:solidFill>
            </a:endParaRPr>
          </a:p>
        </p:txBody>
      </p:sp>
      <p:pic>
        <p:nvPicPr>
          <p:cNvPr id="17" name="Content Placeholder 12" descr="City outline">
            <a:extLst>
              <a:ext uri="{FF2B5EF4-FFF2-40B4-BE49-F238E27FC236}">
                <a16:creationId xmlns:a16="http://schemas.microsoft.com/office/drawing/2014/main" id="{E9769869-CEDC-43D8-ADB7-E5346C8DA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4750" y="3147658"/>
            <a:ext cx="4555336" cy="4555336"/>
          </a:xfrm>
          <a:prstGeom prst="rect">
            <a:avLst/>
          </a:prstGeom>
        </p:spPr>
      </p:pic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CB0077E8-974A-413B-B97B-72ABA873A325}"/>
              </a:ext>
            </a:extLst>
          </p:cNvPr>
          <p:cNvSpPr/>
          <p:nvPr/>
        </p:nvSpPr>
        <p:spPr>
          <a:xfrm>
            <a:off x="1056524" y="1403665"/>
            <a:ext cx="524749" cy="503589"/>
          </a:xfrm>
          <a:prstGeom prst="flowChartConnector">
            <a:avLst/>
          </a:prstGeom>
          <a:solidFill>
            <a:srgbClr val="1D9A78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Dollar outline">
            <a:extLst>
              <a:ext uri="{FF2B5EF4-FFF2-40B4-BE49-F238E27FC236}">
                <a16:creationId xmlns:a16="http://schemas.microsoft.com/office/drawing/2014/main" id="{B1E99758-440F-4E40-8A79-01CC5B531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6084" y="1421704"/>
            <a:ext cx="558722" cy="503589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2130556-5A7C-434F-A609-BA3DC075E0C7}"/>
              </a:ext>
            </a:extLst>
          </p:cNvPr>
          <p:cNvSpPr/>
          <p:nvPr/>
        </p:nvSpPr>
        <p:spPr>
          <a:xfrm>
            <a:off x="1045772" y="2352182"/>
            <a:ext cx="524749" cy="503589"/>
          </a:xfrm>
          <a:prstGeom prst="flowChartConnector">
            <a:avLst/>
          </a:prstGeom>
          <a:solidFill>
            <a:srgbClr val="1D9A78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Scatterplot outline">
            <a:extLst>
              <a:ext uri="{FF2B5EF4-FFF2-40B4-BE49-F238E27FC236}">
                <a16:creationId xmlns:a16="http://schemas.microsoft.com/office/drawing/2014/main" id="{61C093E8-8225-4624-A36B-0364287892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2187" y="2390718"/>
            <a:ext cx="426516" cy="426516"/>
          </a:xfrm>
          <a:prstGeom prst="rect">
            <a:avLst/>
          </a:prstGeom>
        </p:spPr>
      </p:pic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C87007A0-E713-4820-B9AF-C61C8D00D6C7}"/>
              </a:ext>
            </a:extLst>
          </p:cNvPr>
          <p:cNvSpPr/>
          <p:nvPr/>
        </p:nvSpPr>
        <p:spPr>
          <a:xfrm>
            <a:off x="1099809" y="3236480"/>
            <a:ext cx="524749" cy="503589"/>
          </a:xfrm>
          <a:prstGeom prst="flowChartConnector">
            <a:avLst/>
          </a:prstGeom>
          <a:solidFill>
            <a:srgbClr val="1D9A78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Star outline">
            <a:extLst>
              <a:ext uri="{FF2B5EF4-FFF2-40B4-BE49-F238E27FC236}">
                <a16:creationId xmlns:a16="http://schemas.microsoft.com/office/drawing/2014/main" id="{3D340162-1481-464D-B9E4-329EE67771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9562" y="3236866"/>
            <a:ext cx="485244" cy="4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31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23</a:t>
            </a:fld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D3AB0D3-2E6B-4518-8E45-B028FEF4C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000901"/>
              </p:ext>
            </p:extLst>
          </p:nvPr>
        </p:nvGraphicFramePr>
        <p:xfrm>
          <a:off x="2898217" y="1576128"/>
          <a:ext cx="6179796" cy="3951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0B10537-0DF2-4949-AF60-3B6BE496DDA0}"/>
              </a:ext>
            </a:extLst>
          </p:cNvPr>
          <p:cNvSpPr txBox="1"/>
          <p:nvPr/>
        </p:nvSpPr>
        <p:spPr>
          <a:xfrm>
            <a:off x="3052802" y="484470"/>
            <a:ext cx="340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Tools used</a:t>
            </a:r>
          </a:p>
        </p:txBody>
      </p:sp>
    </p:spTree>
    <p:extLst>
      <p:ext uri="{BB962C8B-B14F-4D97-AF65-F5344CB8AC3E}">
        <p14:creationId xmlns:p14="http://schemas.microsoft.com/office/powerpoint/2010/main" val="543592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8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62E1A2C-F9E6-43B4-A9D0-2CA69F618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97"/>
          <a:stretch/>
        </p:blipFill>
        <p:spPr>
          <a:xfrm>
            <a:off x="4894937" y="0"/>
            <a:ext cx="7297063" cy="60652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60449-AF0D-4945-BD78-F7E147A31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648" y="730477"/>
            <a:ext cx="6686939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7AF5D-032B-4056-AFDF-7C128282462E}"/>
              </a:ext>
            </a:extLst>
          </p:cNvPr>
          <p:cNvSpPr/>
          <p:nvPr/>
        </p:nvSpPr>
        <p:spPr>
          <a:xfrm>
            <a:off x="821092" y="3588446"/>
            <a:ext cx="2286001" cy="382556"/>
          </a:xfrm>
          <a:prstGeom prst="rect">
            <a:avLst/>
          </a:prstGeom>
          <a:solidFill>
            <a:srgbClr val="8ACF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8555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3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1EB599-AD12-4EC0-93F0-ABFF5E97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36" y="1314308"/>
            <a:ext cx="7565880" cy="2356543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chemeClr val="bg2">
                    <a:lumMod val="25000"/>
                  </a:schemeClr>
                </a:solidFill>
              </a:rPr>
              <a:t>Saudi Arabia’s residential real estate market, is expected to grow further in the coming years on the back of rising demand for housing units. </a:t>
            </a:r>
          </a:p>
          <a:p>
            <a:endParaRPr lang="en-US" sz="1800" b="0" i="0" u="none" strike="noStrike" baseline="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800" b="0" i="0" u="none" strike="noStrike" baseline="0" dirty="0">
                <a:solidFill>
                  <a:schemeClr val="bg2">
                    <a:lumMod val="25000"/>
                  </a:schemeClr>
                </a:solidFill>
              </a:rPr>
              <a:t> It is a non-stable market that attempts to grow or fall periodically. </a:t>
            </a:r>
          </a:p>
          <a:p>
            <a:endParaRPr 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R</a:t>
            </a:r>
            <a:r>
              <a:rPr lang="en-US" sz="1800" b="0" i="0" u="none" strike="noStrike" baseline="0" dirty="0">
                <a:solidFill>
                  <a:schemeClr val="bg2">
                    <a:lumMod val="25000"/>
                  </a:schemeClr>
                </a:solidFill>
              </a:rPr>
              <a:t>eal-estate prices change dynamically in which it is hard for real-estate owners to measure the pricing criteria well.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Content Placeholder 12" descr="City outline">
            <a:extLst>
              <a:ext uri="{FF2B5EF4-FFF2-40B4-BE49-F238E27FC236}">
                <a16:creationId xmlns:a16="http://schemas.microsoft.com/office/drawing/2014/main" id="{04A530F4-81F1-4FC9-9022-B0362E438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6071" y="2813150"/>
            <a:ext cx="4838969" cy="4838969"/>
          </a:xfrm>
          <a:prstGeom prst="rect">
            <a:avLst/>
          </a:prstGeom>
        </p:spPr>
      </p:pic>
      <p:pic>
        <p:nvPicPr>
          <p:cNvPr id="7" name="Graphic 6" descr="Business Growth outline">
            <a:extLst>
              <a:ext uri="{FF2B5EF4-FFF2-40B4-BE49-F238E27FC236}">
                <a16:creationId xmlns:a16="http://schemas.microsoft.com/office/drawing/2014/main" id="{E4A72997-7BBF-4627-A638-596794230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9114" y="215285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64509A-FAFA-4EB5-A292-5D9879405515}"/>
              </a:ext>
            </a:extLst>
          </p:cNvPr>
          <p:cNvSpPr txBox="1"/>
          <p:nvPr/>
        </p:nvSpPr>
        <p:spPr>
          <a:xfrm>
            <a:off x="7995054" y="2356147"/>
            <a:ext cx="101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2021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5F9E30-0440-4D08-A233-18D0FDA1334D}"/>
              </a:ext>
            </a:extLst>
          </p:cNvPr>
          <p:cNvSpPr txBox="1"/>
          <p:nvPr/>
        </p:nvSpPr>
        <p:spPr>
          <a:xfrm>
            <a:off x="9913305" y="2348447"/>
            <a:ext cx="1014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2030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7E018-5BC0-40CE-8384-79D3F2D2E753}"/>
              </a:ext>
            </a:extLst>
          </p:cNvPr>
          <p:cNvSpPr txBox="1"/>
          <p:nvPr/>
        </p:nvSpPr>
        <p:spPr>
          <a:xfrm>
            <a:off x="8737157" y="1761338"/>
            <a:ext cx="125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+~60%</a:t>
            </a:r>
          </a:p>
        </p:txBody>
      </p:sp>
    </p:spTree>
    <p:extLst>
      <p:ext uri="{BB962C8B-B14F-4D97-AF65-F5344CB8AC3E}">
        <p14:creationId xmlns:p14="http://schemas.microsoft.com/office/powerpoint/2010/main" val="23248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4</a:t>
            </a:fld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3" name="Content Placeholder 12" descr="City outline">
            <a:extLst>
              <a:ext uri="{FF2B5EF4-FFF2-40B4-BE49-F238E27FC236}">
                <a16:creationId xmlns:a16="http://schemas.microsoft.com/office/drawing/2014/main" id="{CAA07E62-8598-40AE-AB3C-9C48B849E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4130" y="208493"/>
            <a:ext cx="914400" cy="914400"/>
          </a:xfr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4E9F953-B535-471D-8537-479B5DA5FC0B}"/>
              </a:ext>
            </a:extLst>
          </p:cNvPr>
          <p:cNvSpPr txBox="1"/>
          <p:nvPr/>
        </p:nvSpPr>
        <p:spPr>
          <a:xfrm>
            <a:off x="1014060" y="1527992"/>
            <a:ext cx="8152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Saudi Arabia housing market is expected to grow in the upcoming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Non-stable market and prices are very dynamic</a:t>
            </a:r>
          </a:p>
        </p:txBody>
      </p:sp>
      <p:pic>
        <p:nvPicPr>
          <p:cNvPr id="47" name="Graphic 46" descr="Periodic Graph outline">
            <a:extLst>
              <a:ext uri="{FF2B5EF4-FFF2-40B4-BE49-F238E27FC236}">
                <a16:creationId xmlns:a16="http://schemas.microsoft.com/office/drawing/2014/main" id="{136AE2A4-88B8-4050-9B93-3194EBCA5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581" y="2118595"/>
            <a:ext cx="457108" cy="457108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89619C9-E82A-43D6-B509-AA765A94C99D}"/>
              </a:ext>
            </a:extLst>
          </p:cNvPr>
          <p:cNvSpPr/>
          <p:nvPr/>
        </p:nvSpPr>
        <p:spPr>
          <a:xfrm>
            <a:off x="3154513" y="3537351"/>
            <a:ext cx="7112275" cy="1078948"/>
          </a:xfrm>
          <a:prstGeom prst="roundRect">
            <a:avLst>
              <a:gd name="adj" fmla="val 20162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Develop a model to predict housing prices in across Riyadh’s District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85EB7420-D1B1-444E-BBB8-B4EF1B1A6ED4}"/>
              </a:ext>
            </a:extLst>
          </p:cNvPr>
          <p:cNvSpPr/>
          <p:nvPr/>
        </p:nvSpPr>
        <p:spPr>
          <a:xfrm rot="5400000">
            <a:off x="1527298" y="3114824"/>
            <a:ext cx="1113976" cy="1376247"/>
          </a:xfrm>
          <a:prstGeom prst="bentUpArrow">
            <a:avLst>
              <a:gd name="adj1" fmla="val 13999"/>
              <a:gd name="adj2" fmla="val 19076"/>
              <a:gd name="adj3" fmla="val 22461"/>
            </a:avLst>
          </a:prstGeom>
          <a:solidFill>
            <a:srgbClr val="8ACFB0"/>
          </a:solidFill>
          <a:ln>
            <a:solidFill>
              <a:srgbClr val="8AC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9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5</a:t>
            </a:fld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3" name="Content Placeholder 12" descr="City outline">
            <a:extLst>
              <a:ext uri="{FF2B5EF4-FFF2-40B4-BE49-F238E27FC236}">
                <a16:creationId xmlns:a16="http://schemas.microsoft.com/office/drawing/2014/main" id="{CAA07E62-8598-40AE-AB3C-9C48B849E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4130" y="208493"/>
            <a:ext cx="914400" cy="914400"/>
          </a:xfrm>
        </p:spPr>
      </p:pic>
      <p:graphicFrame>
        <p:nvGraphicFramePr>
          <p:cNvPr id="54" name="Diagram 53">
            <a:extLst>
              <a:ext uri="{FF2B5EF4-FFF2-40B4-BE49-F238E27FC236}">
                <a16:creationId xmlns:a16="http://schemas.microsoft.com/office/drawing/2014/main" id="{EBE5EE2F-F7C8-4D48-9FD1-9F1190236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859734"/>
              </p:ext>
            </p:extLst>
          </p:nvPr>
        </p:nvGraphicFramePr>
        <p:xfrm>
          <a:off x="1315718" y="2185413"/>
          <a:ext cx="9129181" cy="1928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4596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Data Description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6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D4CB1-F773-4285-A1FF-F91CD57A0953}"/>
              </a:ext>
            </a:extLst>
          </p:cNvPr>
          <p:cNvSpPr txBox="1"/>
          <p:nvPr/>
        </p:nvSpPr>
        <p:spPr>
          <a:xfrm>
            <a:off x="3263663" y="1352039"/>
            <a:ext cx="6072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Data source: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www.sa.aqar.fm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Real-estate type: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VILLA’s at Riyadh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Size of Extracted data: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5504 rows &amp; 6 columns/features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E1011C-8C80-411C-A267-FD4EAE1D7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99" r="1340" b="13695"/>
          <a:stretch/>
        </p:blipFill>
        <p:spPr>
          <a:xfrm>
            <a:off x="2132027" y="2687407"/>
            <a:ext cx="7927942" cy="34310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Content Placeholder 16" descr="Web design outline">
            <a:extLst>
              <a:ext uri="{FF2B5EF4-FFF2-40B4-BE49-F238E27FC236}">
                <a16:creationId xmlns:a16="http://schemas.microsoft.com/office/drawing/2014/main" id="{54399F61-F447-4B5F-BFA2-4C4D89C4E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2878" y="234332"/>
            <a:ext cx="731591" cy="846528"/>
          </a:xfrm>
        </p:spPr>
      </p:pic>
    </p:spTree>
    <p:extLst>
      <p:ext uri="{BB962C8B-B14F-4D97-AF65-F5344CB8AC3E}">
        <p14:creationId xmlns:p14="http://schemas.microsoft.com/office/powerpoint/2010/main" val="2024599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Data Description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7</a:t>
            </a:fld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21E86F8A-48C4-4A2E-A45D-F44D2A2D7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986945"/>
              </p:ext>
            </p:extLst>
          </p:nvPr>
        </p:nvGraphicFramePr>
        <p:xfrm>
          <a:off x="1454952" y="2425757"/>
          <a:ext cx="9251544" cy="2761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2354">
                  <a:extLst>
                    <a:ext uri="{9D8B030D-6E8A-4147-A177-3AD203B41FA5}">
                      <a16:colId xmlns:a16="http://schemas.microsoft.com/office/drawing/2014/main" val="4053539145"/>
                    </a:ext>
                  </a:extLst>
                </a:gridCol>
                <a:gridCol w="5229721">
                  <a:extLst>
                    <a:ext uri="{9D8B030D-6E8A-4147-A177-3AD203B41FA5}">
                      <a16:colId xmlns:a16="http://schemas.microsoft.com/office/drawing/2014/main" val="3661272069"/>
                    </a:ext>
                  </a:extLst>
                </a:gridCol>
                <a:gridCol w="2459469">
                  <a:extLst>
                    <a:ext uri="{9D8B030D-6E8A-4147-A177-3AD203B41FA5}">
                      <a16:colId xmlns:a16="http://schemas.microsoft.com/office/drawing/2014/main" val="2645310163"/>
                    </a:ext>
                  </a:extLst>
                </a:gridCol>
              </a:tblGrid>
              <a:tr h="394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53055"/>
                  </a:ext>
                </a:extLst>
              </a:tr>
              <a:tr h="39414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price of the villa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319268"/>
                  </a:ext>
                </a:extLst>
              </a:tr>
              <a:tr h="394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#BEDROOMS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number of bedrooms for each villa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514640"/>
                  </a:ext>
                </a:extLst>
              </a:tr>
              <a:tr h="394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number of bathrooms for each villa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427226"/>
                  </a:ext>
                </a:extLst>
              </a:tr>
              <a:tr h="394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(m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total building area in squared meter of each villa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06665"/>
                  </a:ext>
                </a:extLst>
              </a:tr>
              <a:tr h="394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district’s name where the villa is 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92536"/>
                  </a:ext>
                </a:extLst>
              </a:tr>
              <a:tr h="394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STREETWIDTH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street’s width where the villa is located in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5425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C2D4CB1-F773-4285-A1FF-F91CD57A0953}"/>
              </a:ext>
            </a:extLst>
          </p:cNvPr>
          <p:cNvSpPr txBox="1"/>
          <p:nvPr/>
        </p:nvSpPr>
        <p:spPr>
          <a:xfrm>
            <a:off x="4294588" y="1593094"/>
            <a:ext cx="5615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Extracted Features</a:t>
            </a:r>
          </a:p>
        </p:txBody>
      </p:sp>
      <p:pic>
        <p:nvPicPr>
          <p:cNvPr id="20" name="Content Placeholder 16" descr="Web design outline">
            <a:extLst>
              <a:ext uri="{FF2B5EF4-FFF2-40B4-BE49-F238E27FC236}">
                <a16:creationId xmlns:a16="http://schemas.microsoft.com/office/drawing/2014/main" id="{F271ABA3-395D-4F69-9D4A-C0A09E66E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2878" y="234332"/>
            <a:ext cx="731591" cy="846528"/>
          </a:xfrm>
        </p:spPr>
      </p:pic>
    </p:spTree>
    <p:extLst>
      <p:ext uri="{BB962C8B-B14F-4D97-AF65-F5344CB8AC3E}">
        <p14:creationId xmlns:p14="http://schemas.microsoft.com/office/powerpoint/2010/main" val="33059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Data Pre-processing and EDA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8</a:t>
            </a:fld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DEB6222-8D86-4790-B1E3-C89A9103E38F}"/>
              </a:ext>
            </a:extLst>
          </p:cNvPr>
          <p:cNvSpPr/>
          <p:nvPr/>
        </p:nvSpPr>
        <p:spPr>
          <a:xfrm>
            <a:off x="2289956" y="1374049"/>
            <a:ext cx="365125" cy="36512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055B6F-3483-42FE-89F4-700F41AE7D10}"/>
              </a:ext>
            </a:extLst>
          </p:cNvPr>
          <p:cNvSpPr txBox="1"/>
          <p:nvPr/>
        </p:nvSpPr>
        <p:spPr>
          <a:xfrm>
            <a:off x="2676852" y="1331570"/>
            <a:ext cx="2352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Data cleaning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B3F16-F8F4-45C9-99AF-D92A2C34AD37}"/>
              </a:ext>
            </a:extLst>
          </p:cNvPr>
          <p:cNvSpPr txBox="1"/>
          <p:nvPr/>
        </p:nvSpPr>
        <p:spPr>
          <a:xfrm>
            <a:off x="2628015" y="1866128"/>
            <a:ext cx="8006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Ensure data frame are of the same lengths.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Fill nulls “Street Width” with the median.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Filter data only in Riyadh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Remove unnecessary words from the “district” feature such as </a:t>
            </a:r>
            <a:r>
              <a:rPr lang="ar-SA" dirty="0">
                <a:solidFill>
                  <a:schemeClr val="bg2">
                    <a:lumMod val="25000"/>
                  </a:schemeClr>
                </a:solidFill>
              </a:rPr>
              <a:t>"حي“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&amp; </a:t>
            </a:r>
            <a:r>
              <a:rPr lang="ar-SA" dirty="0">
                <a:solidFill>
                  <a:schemeClr val="bg2">
                    <a:lumMod val="25000"/>
                  </a:schemeClr>
                </a:solidFill>
              </a:rPr>
              <a:t>"الرياض“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Remove “</a:t>
            </a:r>
            <a:r>
              <a:rPr lang="ar-SA" dirty="0">
                <a:solidFill>
                  <a:schemeClr val="bg2">
                    <a:lumMod val="25000"/>
                  </a:schemeClr>
                </a:solidFill>
              </a:rPr>
              <a:t>م</a:t>
            </a:r>
            <a:r>
              <a:rPr lang="en-US" baseline="30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” from size(m</a:t>
            </a:r>
            <a:r>
              <a:rPr lang="en-US" baseline="300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) data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Check nulls on the null and ensured data properly cleaned.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50BFDBD-3F81-49CD-AB8E-C7F801E478AE}"/>
              </a:ext>
            </a:extLst>
          </p:cNvPr>
          <p:cNvSpPr/>
          <p:nvPr/>
        </p:nvSpPr>
        <p:spPr>
          <a:xfrm>
            <a:off x="2262890" y="3890433"/>
            <a:ext cx="365125" cy="365125"/>
          </a:xfrm>
          <a:prstGeom prst="flowChartConnec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20F492-3EA3-4A9D-BFB7-31AA929290BE}"/>
              </a:ext>
            </a:extLst>
          </p:cNvPr>
          <p:cNvSpPr txBox="1"/>
          <p:nvPr/>
        </p:nvSpPr>
        <p:spPr>
          <a:xfrm>
            <a:off x="2655081" y="3893008"/>
            <a:ext cx="4815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Exploratory Data Analysis - EDA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B6CFB3-E1A9-4AFB-9153-BE93668A6539}"/>
              </a:ext>
            </a:extLst>
          </p:cNvPr>
          <p:cNvSpPr txBox="1"/>
          <p:nvPr/>
        </p:nvSpPr>
        <p:spPr>
          <a:xfrm>
            <a:off x="2657951" y="4382624"/>
            <a:ext cx="582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Estimating number of houses for each districts.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Exploring the highest districts in terms of average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Exploring Features correlations</a:t>
            </a:r>
          </a:p>
        </p:txBody>
      </p:sp>
      <p:pic>
        <p:nvPicPr>
          <p:cNvPr id="25" name="Graphic 24" descr="Presentation with bar chart outline">
            <a:extLst>
              <a:ext uri="{FF2B5EF4-FFF2-40B4-BE49-F238E27FC236}">
                <a16:creationId xmlns:a16="http://schemas.microsoft.com/office/drawing/2014/main" id="{4D7D8947-6A2D-4FDB-9090-0150B107D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0996" y="230716"/>
            <a:ext cx="778936" cy="7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1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A93D7-29A9-4164-939E-734B73BF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5" cy="68791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Data Cleaning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34BC0-93E9-4ED9-8C3B-AD9EE8469CE4}"/>
              </a:ext>
            </a:extLst>
          </p:cNvPr>
          <p:cNvCxnSpPr/>
          <p:nvPr/>
        </p:nvCxnSpPr>
        <p:spPr>
          <a:xfrm>
            <a:off x="643466" y="1009651"/>
            <a:ext cx="10905064" cy="0"/>
          </a:xfrm>
          <a:prstGeom prst="line">
            <a:avLst/>
          </a:prstGeom>
          <a:ln w="15875">
            <a:gradFill>
              <a:gsLst>
                <a:gs pos="12000">
                  <a:schemeClr val="accent4"/>
                </a:gs>
                <a:gs pos="34000">
                  <a:schemeClr val="accent4">
                    <a:lumMod val="20000"/>
                    <a:lumOff val="80000"/>
                  </a:schemeClr>
                </a:gs>
                <a:gs pos="54000">
                  <a:schemeClr val="bg1"/>
                </a:gs>
                <a:gs pos="72000">
                  <a:schemeClr val="accent1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C2CC4-3E21-4295-BA90-C9093AD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10/14/2021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C5F17-38B2-4939-AFE3-D7E313B4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1174-BE8F-4A90-9E56-8FCE4E0E69D8}" type="slidenum">
              <a:rPr lang="en-US" smtClean="0">
                <a:solidFill>
                  <a:schemeClr val="accent4"/>
                </a:solidFill>
              </a:rPr>
              <a:t>9</a:t>
            </a:fld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0121E-83DE-41F3-A702-92D6D85B6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46" t="38579" r="43480" b="17170"/>
          <a:stretch/>
        </p:blipFill>
        <p:spPr>
          <a:xfrm>
            <a:off x="1611793" y="1984610"/>
            <a:ext cx="3836402" cy="28005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00581C-1208-492C-B74A-3161D9C10C4C}"/>
              </a:ext>
            </a:extLst>
          </p:cNvPr>
          <p:cNvSpPr/>
          <p:nvPr/>
        </p:nvSpPr>
        <p:spPr>
          <a:xfrm>
            <a:off x="4025247" y="1984609"/>
            <a:ext cx="1422948" cy="2832567"/>
          </a:xfrm>
          <a:prstGeom prst="rect">
            <a:avLst/>
          </a:prstGeom>
          <a:noFill/>
          <a:ln w="28575">
            <a:solidFill>
              <a:srgbClr val="1D9A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18DEDE-BA71-4CD1-97C3-A9414D9B6075}"/>
              </a:ext>
            </a:extLst>
          </p:cNvPr>
          <p:cNvGrpSpPr/>
          <p:nvPr/>
        </p:nvGrpSpPr>
        <p:grpSpPr>
          <a:xfrm>
            <a:off x="5744259" y="3092788"/>
            <a:ext cx="724889" cy="439639"/>
            <a:chOff x="1473431" y="804329"/>
            <a:chExt cx="283140" cy="331220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CB012A65-A095-46DF-ABEE-FD4E58FAE0B2}"/>
                </a:ext>
              </a:extLst>
            </p:cNvPr>
            <p:cNvSpPr/>
            <p:nvPr/>
          </p:nvSpPr>
          <p:spPr>
            <a:xfrm>
              <a:off x="1473431" y="804329"/>
              <a:ext cx="283140" cy="33122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Right 4">
              <a:extLst>
                <a:ext uri="{FF2B5EF4-FFF2-40B4-BE49-F238E27FC236}">
                  <a16:creationId xmlns:a16="http://schemas.microsoft.com/office/drawing/2014/main" id="{FCED62E9-D782-4496-A77B-FD466D17143E}"/>
                </a:ext>
              </a:extLst>
            </p:cNvPr>
            <p:cNvSpPr txBox="1"/>
            <p:nvPr/>
          </p:nvSpPr>
          <p:spPr>
            <a:xfrm>
              <a:off x="1473431" y="870573"/>
              <a:ext cx="198198" cy="1987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7917C52-4CBE-496C-85D1-0155FEECF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65" t="34043" r="51548" b="21563"/>
          <a:stretch/>
        </p:blipFill>
        <p:spPr>
          <a:xfrm>
            <a:off x="6765213" y="1872254"/>
            <a:ext cx="3763742" cy="29128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8E409E3-878C-41D9-83F7-50679324B56B}"/>
              </a:ext>
            </a:extLst>
          </p:cNvPr>
          <p:cNvSpPr/>
          <p:nvPr/>
        </p:nvSpPr>
        <p:spPr>
          <a:xfrm>
            <a:off x="9813303" y="1872255"/>
            <a:ext cx="715652" cy="2912874"/>
          </a:xfrm>
          <a:prstGeom prst="rect">
            <a:avLst/>
          </a:prstGeom>
          <a:noFill/>
          <a:ln w="28575">
            <a:solidFill>
              <a:srgbClr val="1D9A7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04D541-9023-4702-AE0D-1DA37513CF11}"/>
              </a:ext>
            </a:extLst>
          </p:cNvPr>
          <p:cNvSpPr txBox="1"/>
          <p:nvPr/>
        </p:nvSpPr>
        <p:spPr>
          <a:xfrm>
            <a:off x="2126602" y="4859017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ACFB0"/>
                </a:solidFill>
              </a:rPr>
              <a:t>Before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351B57-1D03-48C0-AB79-B5DF915AF3A6}"/>
              </a:ext>
            </a:extLst>
          </p:cNvPr>
          <p:cNvSpPr txBox="1"/>
          <p:nvPr/>
        </p:nvSpPr>
        <p:spPr>
          <a:xfrm>
            <a:off x="7422615" y="4859017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ACFB0"/>
                </a:solidFill>
              </a:rPr>
              <a:t>After</a:t>
            </a:r>
          </a:p>
        </p:txBody>
      </p:sp>
      <p:pic>
        <p:nvPicPr>
          <p:cNvPr id="31" name="Graphic 30" descr="Presentation with bar chart outline">
            <a:extLst>
              <a:ext uri="{FF2B5EF4-FFF2-40B4-BE49-F238E27FC236}">
                <a16:creationId xmlns:a16="http://schemas.microsoft.com/office/drawing/2014/main" id="{AAEFEB0E-510D-49E0-B046-B229091C4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0996" y="230716"/>
            <a:ext cx="778936" cy="7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8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783</Words>
  <Application>Microsoft Office PowerPoint</Application>
  <PresentationFormat>Widescreen</PresentationFormat>
  <Paragraphs>218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Office Theme</vt:lpstr>
      <vt:lpstr>Predicting Real-Estate Price in Riyadh</vt:lpstr>
      <vt:lpstr>Content</vt:lpstr>
      <vt:lpstr>Introduction</vt:lpstr>
      <vt:lpstr>Introduction</vt:lpstr>
      <vt:lpstr>Introduction</vt:lpstr>
      <vt:lpstr>Data Description</vt:lpstr>
      <vt:lpstr>Data Description</vt:lpstr>
      <vt:lpstr>Data Pre-processing and EDA</vt:lpstr>
      <vt:lpstr>Data Cleaning</vt:lpstr>
      <vt:lpstr>EDA</vt:lpstr>
      <vt:lpstr>EDA</vt:lpstr>
      <vt:lpstr>EDA</vt:lpstr>
      <vt:lpstr>Modeling and Evaluation</vt:lpstr>
      <vt:lpstr>Modeling and Evaluation</vt:lpstr>
      <vt:lpstr>Modeling and Evaluation</vt:lpstr>
      <vt:lpstr>Modeling and Evaluation</vt:lpstr>
      <vt:lpstr>Modeling and Evaluation</vt:lpstr>
      <vt:lpstr>Modeling and Evaluation</vt:lpstr>
      <vt:lpstr>Modeling and Evaluation</vt:lpstr>
      <vt:lpstr>Modeling and Evaluation</vt:lpstr>
      <vt:lpstr>Modeling and Evaluation</vt:lpstr>
      <vt:lpstr>Conclusion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Model for real estate in Riyadh</dc:title>
  <dc:creator>Hayat Aldhahri</dc:creator>
  <cp:lastModifiedBy>LAMA ALSHUNAIFI</cp:lastModifiedBy>
  <cp:revision>10</cp:revision>
  <dcterms:created xsi:type="dcterms:W3CDTF">2021-10-12T16:49:51Z</dcterms:created>
  <dcterms:modified xsi:type="dcterms:W3CDTF">2021-10-14T11:18:26Z</dcterms:modified>
</cp:coreProperties>
</file>