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2"/>
  </p:notesMasterIdLst>
  <p:sldIdLst>
    <p:sldId id="257" r:id="rId2"/>
    <p:sldId id="276" r:id="rId3"/>
    <p:sldId id="277" r:id="rId4"/>
    <p:sldId id="258" r:id="rId5"/>
    <p:sldId id="287" r:id="rId6"/>
    <p:sldId id="303" r:id="rId7"/>
    <p:sldId id="299" r:id="rId8"/>
    <p:sldId id="293" r:id="rId9"/>
    <p:sldId id="305" r:id="rId10"/>
    <p:sldId id="275" r:id="rId11"/>
    <p:sldId id="273" r:id="rId12"/>
    <p:sldId id="290" r:id="rId13"/>
    <p:sldId id="296" r:id="rId14"/>
    <p:sldId id="259" r:id="rId15"/>
    <p:sldId id="274" r:id="rId16"/>
    <p:sldId id="306" r:id="rId17"/>
    <p:sldId id="307" r:id="rId18"/>
    <p:sldId id="308" r:id="rId19"/>
    <p:sldId id="309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>
        <p:scale>
          <a:sx n="58" d="100"/>
          <a:sy n="58" d="100"/>
        </p:scale>
        <p:origin x="8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C7059-C6D8-4CC3-8EB1-CB5E8CEC188F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1B86-92B1-48B6-B816-6DA043ABA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2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A3E0-F1A6-442E-ADDE-66F5337AFEE7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86A-4CDF-4A97-A25C-04477BA363F8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19FD-61D4-4E23-B80D-776BBBB16B52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AB43-6D58-4EB9-AA95-8E9E661A96ED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83B-C5A1-4A4A-93FE-3875AA8DD6BB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317C-2C7F-424E-984A-6784A8430435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753-50A1-439F-B142-26AA15B8C614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5A89-520C-4BDF-81CD-066E58F05077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B51-23EC-4C4B-85F5-60472A2CCE52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1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403-689B-43CC-8793-C964187B33A1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3542-96CA-4081-89A2-6E29909403E7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6ED0-4A00-4A32-8E57-EF09F25333A4}" type="datetime1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790" y="-1283426"/>
            <a:ext cx="8825658" cy="4249347"/>
          </a:xfrm>
        </p:spPr>
        <p:txBody>
          <a:bodyPr/>
          <a:lstStyle/>
          <a:p>
            <a:pPr algn="ctr"/>
            <a:r>
              <a:rPr lang="en-IN" sz="3600" b="1" i="1" dirty="0" smtClean="0">
                <a:latin typeface="Algerian" panose="04020705040A02060702" pitchFamily="82" charset="0"/>
              </a:rPr>
              <a:t>	</a:t>
            </a:r>
            <a:br>
              <a:rPr lang="en-IN" sz="3600" b="1" i="1" dirty="0" smtClean="0">
                <a:latin typeface="Algerian" panose="04020705040A02060702" pitchFamily="82" charset="0"/>
              </a:rPr>
            </a:br>
            <a:r>
              <a:rPr lang="en-IN" sz="3600" b="1" i="1" dirty="0">
                <a:latin typeface="Algerian" panose="04020705040A02060702" pitchFamily="82" charset="0"/>
              </a:rPr>
              <a:t/>
            </a:r>
            <a:br>
              <a:rPr lang="en-IN" sz="3600" b="1" i="1" dirty="0">
                <a:latin typeface="Algerian" panose="04020705040A02060702" pitchFamily="82" charset="0"/>
              </a:rPr>
            </a:br>
            <a:r>
              <a:rPr lang="en-IN" sz="3600" b="1" i="1" dirty="0" smtClean="0">
                <a:latin typeface="Algerian" panose="04020705040A02060702" pitchFamily="82" charset="0"/>
              </a:rPr>
              <a:t/>
            </a:r>
            <a:br>
              <a:rPr lang="en-IN" sz="3600" b="1" i="1" dirty="0" smtClean="0">
                <a:latin typeface="Algerian" panose="04020705040A02060702" pitchFamily="82" charset="0"/>
              </a:rPr>
            </a:br>
            <a:r>
              <a:rPr lang="en-IN" sz="3600" b="1" i="1" dirty="0">
                <a:latin typeface="Algerian" panose="04020705040A02060702" pitchFamily="82" charset="0"/>
              </a:rPr>
              <a:t/>
            </a:r>
            <a:br>
              <a:rPr lang="en-IN" sz="3600" b="1" i="1" dirty="0">
                <a:latin typeface="Algerian" panose="04020705040A02060702" pitchFamily="82" charset="0"/>
              </a:rPr>
            </a:br>
            <a:r>
              <a:rPr lang="en-IN" sz="3600" b="1" i="1" dirty="0" smtClean="0">
                <a:latin typeface="Algerian" panose="04020705040A02060702" pitchFamily="82" charset="0"/>
              </a:rPr>
              <a:t>RELIABLE Task Scheduling  in heterogeneous distributed systems</a:t>
            </a:r>
            <a:r>
              <a:rPr lang="en-IN" sz="4800" dirty="0" smtClean="0">
                <a:latin typeface="Algerian" panose="04020705040A02060702" pitchFamily="82" charset="0"/>
              </a:rPr>
              <a:t/>
            </a:r>
            <a:br>
              <a:rPr lang="en-IN" sz="4800" dirty="0" smtClean="0">
                <a:latin typeface="Algerian" panose="04020705040A02060702" pitchFamily="82" charset="0"/>
              </a:rPr>
            </a:b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477" y="2537161"/>
            <a:ext cx="8825658" cy="1649924"/>
          </a:xfrm>
        </p:spPr>
        <p:txBody>
          <a:bodyPr>
            <a:noAutofit/>
          </a:bodyPr>
          <a:lstStyle/>
          <a:p>
            <a:r>
              <a:rPr lang="en-IN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				 						Presented by,</a:t>
            </a:r>
          </a:p>
          <a:p>
            <a:r>
              <a:rPr lang="en-IN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M. </a:t>
            </a:r>
            <a:r>
              <a:rPr lang="en-IN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Bhirundha</a:t>
            </a:r>
            <a:r>
              <a:rPr lang="en-IN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RajaPriya</a:t>
            </a:r>
            <a:endParaRPr lang="en-IN" sz="28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Sri </a:t>
            </a:r>
            <a:r>
              <a:rPr lang="en-US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</a:t>
            </a:r>
            <a:endParaRPr lang="en-US" sz="28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Mepco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Schlenk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	</a:t>
            </a:r>
            <a:r>
              <a:rPr lang="en-US" sz="28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Sivakasi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.(Autonomous)</a:t>
            </a:r>
            <a:endParaRPr lang="en-IN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://www.bing.com/s/loading_lg_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3312" y="1472054"/>
                <a:ext cx="9757274" cy="5055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f1(v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en-US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i="1" baseline="-25000" dirty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baseline="30000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 baseline="30000" dirty="0">
                            <a:latin typeface="Cambria Math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i="1" baseline="30000" dirty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baseline="30000" dirty="0">
                            <a:latin typeface="Cambria Math"/>
                            <a:cs typeface="Times New Roman" panose="02020603050405020304" pitchFamily="18" charset="0"/>
                          </a:rPr>
                          <m:t>+1 −(</m:t>
                        </m:r>
                        <m:r>
                          <m:rPr>
                            <m:sty m:val="p"/>
                          </m:rPr>
                          <a:rPr lang="el-GR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0" i="1" baseline="-25000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+1)</m:t>
                        </m:r>
                        <m:r>
                          <a:rPr lang="en-US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i="1" baseline="-25000" dirty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𝐹𝑖</m:t>
                        </m:r>
                        <m:r>
                          <a:rPr lang="en-US" sz="2400" b="0" i="1" baseline="30000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b="0" i="1" baseline="30000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0" i="1" baseline="30000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baseline="30000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+1+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400" b="0" i="1" baseline="-25000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baseline="-25000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+1−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400" i="1" baseline="-25000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baseline="-25000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 baseline="-25000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Allotment Parameter:</a:t>
                </a:r>
                <a:endParaRPr lang="en-I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	</a:t>
                </a:r>
                <a:r>
                  <a:rPr lang="el-GR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μ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2+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2+2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ρ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ρ</m:t>
                                </m:r>
                                <m:r>
                                  <a:rPr lang="en-US" sz="2400" b="0" i="1" baseline="3000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ρ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Reliability Aware Rank:</a:t>
                </a:r>
                <a:endParaRPr lang="en-I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</a:t>
                </a:r>
                <a:endParaRPr lang="en-IN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RRank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(v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)=</a:t>
                </a:r>
                <a:r>
                  <a:rPr lang="en-US" sz="24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Tp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(v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</a:t>
                </a:r>
                <a:r>
                  <a:rPr lang="el-GR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α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)(1+</a:t>
                </a:r>
                <a:r>
                  <a:rPr lang="el-GR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β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(1-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ε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𝑠𝑢𝑐𝑐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𝑣𝑖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{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𝑅𝑅𝑎𝑛𝑘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𝑣𝑗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I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472054"/>
                <a:ext cx="9757274" cy="5055102"/>
              </a:xfrm>
              <a:prstGeom prst="rect">
                <a:avLst/>
              </a:prstGeom>
              <a:blipFill rotWithShape="1">
                <a:blip r:embed="rId2"/>
                <a:stretch>
                  <a:fillRect l="-937"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50720" y="469238"/>
            <a:ext cx="8546592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Allotment Problem(Contd..):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9631" y="391406"/>
            <a:ext cx="50577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Normalization Step: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53312" y="1472054"/>
                <a:ext cx="8705088" cy="3573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The mean processing time is computed using</a:t>
                </a: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(v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𝑣𝑖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𝑚𝑤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𝑝𝑥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The </a:t>
                </a:r>
                <a:r>
                  <a:rPr lang="en-I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mean communication time of edge </a:t>
                </a:r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is computed using</a:t>
                </a:r>
                <a:endParaRPr 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4">
                  <a:spcBef>
                    <a:spcPts val="1000"/>
                  </a:spcBef>
                  <a:buSzPct val="8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𝑒𝑖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𝑙𝑥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The mean reliability of task</a:t>
                </a:r>
                <a:r>
                  <a:rPr lang="en-I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is computed using</a:t>
                </a:r>
              </a:p>
              <a:p>
                <a:pPr lvl="0">
                  <a:spcBef>
                    <a:spcPts val="1000"/>
                  </a:spcBef>
                  <a:buSzPct val="80000"/>
                </a:pPr>
                <a:r>
                  <a:rPr 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𝐸𝑣𝑗</m:t>
                    </m:r>
                    <m:r>
                      <a:rPr lang="en-US" sz="2400" b="0" i="1" smtClean="0"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𝐸𝑣𝑗</m:t>
                            </m:r>
                            <m:r>
                              <a:rPr lang="en-US" sz="2400" b="0" i="1" baseline="-25000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baseline="-25000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𝑝𝑥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472054"/>
                <a:ext cx="8705088" cy="3573286"/>
              </a:xfrm>
              <a:prstGeom prst="rect">
                <a:avLst/>
              </a:prstGeom>
              <a:blipFill rotWithShape="1">
                <a:blip r:embed="rId2"/>
                <a:stretch>
                  <a:fillRect l="-490" t="-1363" b="-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Normalization Step(Contd..):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920432" y="1638390"/>
                <a:ext cx="8946541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Communication reliability probability between two tasks.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ei,j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2=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𝐸𝑒𝑖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𝑝𝑘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1,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𝑝𝑘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2]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baseline="-25000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Overhead of a task on processor.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𝐸𝑣𝑖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baseline="-2500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𝑣𝑖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i="1" baseline="-25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𝑣𝑖</m:t>
                            </m:r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az-Cyrl-AZ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ө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nary>
                  </m:oMath>
                </a14:m>
                <a:endPara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baseline="-2500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𝑣𝑖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az-Cyrl-AZ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ө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endPara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432" y="1638390"/>
                <a:ext cx="8946541" cy="4195481"/>
              </a:xfrm>
              <a:blipFill rotWithShape="1">
                <a:blip r:embed="rId2"/>
                <a:stretch>
                  <a:fillRect l="-817" t="-1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: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Earliest Computation Finish Time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EFT(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,p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,S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)=EST(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,p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𝐹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400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Earliest Communication Finish Time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EFT(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,S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,p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𝑆𝑖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𝑆𝑖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𝐸𝐹𝑇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baseline="-25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𝑆𝑖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𝑡𝑐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𝑒𝑖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𝑙𝑘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0711" y="23860"/>
            <a:ext cx="9560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Proposed Algorithm :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Allotment aware scheduling </a:t>
            </a: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0304" y="1282899"/>
            <a:ext cx="9070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heterogeneous system into a homogeneous system.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allotment parameter α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linear program and the rounding procedure.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α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 {min {α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µ}, AL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for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ϵ V.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tasks by traversing graph from the exit task.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tasks in a scheduling list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increasing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7215" y="156561"/>
            <a:ext cx="8723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Proposed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750" y="797494"/>
                <a:ext cx="9375298" cy="6801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Arial" pitchFamily="34" charset="0"/>
                  <a:buAutoNum type="arabicPeriod" startAt="6"/>
                  <a:defRPr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the scheduling list is not empty do</a:t>
                </a:r>
              </a:p>
              <a:p>
                <a:pPr marL="914400" lvl="1" indent="-514350">
                  <a:buFont typeface="Arial" pitchFamily="34" charset="0"/>
                  <a:buAutoNum type="arabicPeriod" startAt="7"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the first task  v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from the scheduling list and set 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Ø and CT =  ∞.</a:t>
                </a:r>
              </a:p>
              <a:p>
                <a:pPr marL="914400" lvl="1" indent="-514350">
                  <a:buFont typeface="Arial" pitchFamily="34" charset="0"/>
                  <a:buAutoNum type="arabicPeriod" startAt="7"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α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|S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do</a:t>
                </a:r>
              </a:p>
              <a:p>
                <a:pPr marL="1314450" lvl="2" indent="-514350">
                  <a:buFont typeface="Arial" pitchFamily="34" charset="0"/>
                  <a:buAutoNum type="arabicPeriod" startAt="9"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 and p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null</a:t>
                </a:r>
              </a:p>
              <a:p>
                <a:pPr marL="1314450" lvl="2" indent="-514350">
                  <a:buFont typeface="Arial" pitchFamily="34" charset="0"/>
                  <a:buAutoNum type="arabicPeriod" startAt="9"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ϵ P \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11.	if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L(v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CT &gt; EFT (v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</a:t>
                </a: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12.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L(v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pPr marL="1314450" lvl="2" indent="-514350">
                  <a:buFont typeface="Arial" pitchFamily="34" charset="0"/>
                  <a:buAutoNum type="arabicPeriod" startAt="13"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null then</a:t>
                </a: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14.	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{p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15.CT=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800" b="0" i="1" baseline="-2500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𝑆𝑖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𝐸𝐹𝑇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pk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pPr marL="800100" lvl="2">
                  <a:defRPr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replication of task improve the make span, break the loop.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Arial" pitchFamily="34" charset="0"/>
                  <a:buNone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50" y="797494"/>
                <a:ext cx="9375298" cy="6801862"/>
              </a:xfrm>
              <a:prstGeom prst="rect">
                <a:avLst/>
              </a:prstGeom>
              <a:blipFill rotWithShape="1">
                <a:blip r:embed="rId2"/>
                <a:stretch>
                  <a:fillRect l="-1105" t="-896" r="-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21536" y="286830"/>
            <a:ext cx="109728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Time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reliability probability R = e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task v on the processor p and set t =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number n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[0,1] uniformly at random.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n &gt; R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number p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[0,1] uniformly at random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𝞱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number 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[0,1] uniformly at random.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5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	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𝑆𝐿𝑅</m:t>
                    </m:r>
                    <m:r>
                      <a:rPr lang="en-IN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𝑚𝑎𝑘𝑒𝑠𝑝𝑎𝑛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𝑚𝑖𝑛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2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8475" y="2318657"/>
                <a:ext cx="6053452" cy="771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  <m:d>
                                <m:d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75" y="2318657"/>
                <a:ext cx="6053452" cy="771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75" y="327229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105547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To increase the performance and reliability by scheduling the tasks considering  fault recovery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7663" y="2967335"/>
            <a:ext cx="353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2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07" y="123534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altLang="en-US" sz="4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32" y="792480"/>
            <a:ext cx="8946541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reduce the expected execution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time by replicating the tasks.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To implement two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phase algorithm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First Phase	-   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Find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favorable number of replication of tasks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phase	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-    Scheduling algorithm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Consists of two Strategies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strategy	-    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No replication of tasks can be stopped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strategy   	-   Once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replication of a task is completed the other replicas are stopped                         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Notations: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58214"/>
            <a:ext cx="8946541" cy="4195481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of  Distributed System:  Undirected Graph : GT = ( P , L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 – Set of m processors (p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 – Set of Links.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Bidirectional Communication link between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 (p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weight of 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(Computation Capacity).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- weight of edge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(Communication Capacity).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 smtClean="0">
                <a:latin typeface="Times New Roman" pitchFamily="18" charset="0"/>
                <a:cs typeface="Times New Roman" pitchFamily="18" charset="0"/>
              </a:rPr>
              <a:t>Notations (contd..)</a:t>
            </a:r>
            <a:r>
              <a:rPr lang="en-US" altLang="en-US" sz="4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704" y="144331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Topology of tasks : Directed Acyclic Graph G = (V, E, w)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 – Set of  Task.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 – Set of  Precedence Constraint among task.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w(v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Computational Cost.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Communication Cost.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Set of processor allocated to v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Processing Time: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,p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Time 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𝑒𝑖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𝑙𝑘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704" y="1443318"/>
                <a:ext cx="8946541" cy="4195481"/>
              </a:xfrm>
              <a:blipFill rotWithShape="1">
                <a:blip r:embed="rId2"/>
                <a:stretch>
                  <a:fillRect l="-954" t="-1163" b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63" y="0"/>
            <a:ext cx="10972800" cy="711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2412575" y="1361710"/>
            <a:ext cx="2165685" cy="6015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task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513613" y="2210844"/>
            <a:ext cx="1959662" cy="5654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inputs from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935268" y="3985914"/>
            <a:ext cx="2768252" cy="8267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allotment lower bound for each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514856" y="1269542"/>
            <a:ext cx="2021305" cy="6546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 err="1" smtClean="0">
                <a:solidFill>
                  <a:schemeClr val="tx1"/>
                </a:solidFill>
              </a:rPr>
              <a:t>RRank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6402118" y="5709726"/>
            <a:ext cx="2021305" cy="36094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2841100" y="767052"/>
            <a:ext cx="1395663" cy="36094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464716" y="435543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3413999" y="1147450"/>
            <a:ext cx="162838" cy="2129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451577" y="1997902"/>
            <a:ext cx="125260" cy="2129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457512" y="2776327"/>
            <a:ext cx="162838" cy="3176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412771" y="5075667"/>
            <a:ext cx="212942" cy="4885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35268" y="5200938"/>
            <a:ext cx="2768252" cy="513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allotment parameter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279736" y="3093927"/>
            <a:ext cx="2298523" cy="538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 the parameters</a:t>
            </a:r>
            <a:endParaRPr lang="en-IN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444985" y="3716603"/>
            <a:ext cx="187891" cy="26931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31" y="4812632"/>
            <a:ext cx="2254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Flowchart: Process 25"/>
          <p:cNvSpPr/>
          <p:nvPr/>
        </p:nvSpPr>
        <p:spPr>
          <a:xfrm>
            <a:off x="6078752" y="2280478"/>
            <a:ext cx="2893512" cy="6546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 Task according to the </a:t>
            </a:r>
            <a:r>
              <a:rPr lang="en-US" dirty="0" err="1" smtClean="0">
                <a:solidFill>
                  <a:schemeClr val="tx1"/>
                </a:solidFill>
              </a:rPr>
              <a:t>RRank</a:t>
            </a:r>
            <a:r>
              <a:rPr lang="en-US" dirty="0" smtClean="0">
                <a:solidFill>
                  <a:schemeClr val="tx1"/>
                </a:solidFill>
              </a:rPr>
              <a:t> in descending order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95" y="1924191"/>
            <a:ext cx="225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6138763" y="3331265"/>
            <a:ext cx="2893512" cy="6546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the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6072486" y="4430247"/>
            <a:ext cx="2959789" cy="6015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Scheduled task with processors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53" y="2935127"/>
            <a:ext cx="225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95" y="4038910"/>
            <a:ext cx="225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05" y="5714505"/>
            <a:ext cx="2254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6" name="Flowchart: Connector 1035"/>
          <p:cNvSpPr/>
          <p:nvPr/>
        </p:nvSpPr>
        <p:spPr>
          <a:xfrm>
            <a:off x="3224132" y="6074868"/>
            <a:ext cx="538622" cy="4386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pic>
        <p:nvPicPr>
          <p:cNvPr id="10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32" y="603855"/>
            <a:ext cx="5603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95" y="1050163"/>
            <a:ext cx="225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2" y="-152082"/>
            <a:ext cx="10972800" cy="11430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2496" y="700087"/>
            <a:ext cx="835152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6160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Allotment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Allotment Lower Bound</a:t>
            </a:r>
            <a:endParaRPr lang="en-IN" sz="3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0848" y="1962912"/>
                <a:ext cx="8946541" cy="4541519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Strategy I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AL(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 for all 1 &lt;=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Strategy II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&lt;- 1 to n do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300" b="0" i="1" baseline="-25000" smtClean="0">
                            <a:latin typeface="Cambria Math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/>
                          </a:rPr>
                          <m:t>𝑣𝑖</m:t>
                        </m:r>
                        <m:r>
                          <a:rPr lang="en-US" sz="23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300" b="0" i="1" smtClean="0">
                            <a:latin typeface="Cambria Math"/>
                          </a:rPr>
                          <m:t>𝞱</m:t>
                        </m:r>
                        <m:r>
                          <a:rPr lang="en-US" sz="2300" b="0" i="1" baseline="-25000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&gt;=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,1) then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AL(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300" b="0" i="1">
                            <a:latin typeface="Cambria Math"/>
                          </a:rPr>
                          <m:t>𝑡</m:t>
                        </m:r>
                        <m:r>
                          <a:rPr lang="en-US" sz="2300" b="0" i="1" baseline="-25000">
                            <a:latin typeface="Cambria Math"/>
                          </a:rPr>
                          <m:t>𝑝</m:t>
                        </m:r>
                        <m:r>
                          <a:rPr lang="en-US" sz="2300" b="0" i="1">
                            <a:latin typeface="Cambria Math"/>
                          </a:rPr>
                          <m:t>(</m:t>
                        </m:r>
                        <m:r>
                          <a:rPr lang="en-US" sz="2300" b="0" i="1">
                            <a:latin typeface="Cambria Math"/>
                          </a:rPr>
                          <m:t>𝑣𝑖</m:t>
                        </m:r>
                        <m:r>
                          <a:rPr lang="en-US" sz="2300" b="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300" b="0" i="1">
                            <a:latin typeface="Cambria Math"/>
                          </a:rPr>
                          <m:t>𝞱</m:t>
                        </m:r>
                        <m:r>
                          <a:rPr lang="en-US" sz="2300" b="0" i="1" baseline="-2500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f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,m - 1) then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AL(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m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pPr marL="457200" lvl="1" indent="-457200">
                  <a:buFont typeface="Arial" pitchFamily="34" charset="0"/>
                  <a:buAutoNum type="arabicPeriod" startAt="5"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number j ϵ [1, m – 2] such that </a:t>
                </a:r>
              </a:p>
              <a:p>
                <a:pPr lvl="1">
                  <a:buFont typeface="Arial" pitchFamily="34" charset="0"/>
                  <a:buNone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f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j + 1)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300" b="0" i="1">
                            <a:latin typeface="Cambria Math"/>
                          </a:rPr>
                          <m:t>𝑡</m:t>
                        </m:r>
                        <m:r>
                          <a:rPr lang="en-US" sz="2300" b="0" i="1" baseline="-25000">
                            <a:latin typeface="Cambria Math"/>
                          </a:rPr>
                          <m:t>𝑝</m:t>
                        </m:r>
                        <m:r>
                          <a:rPr lang="en-US" sz="2300" b="0" i="1">
                            <a:latin typeface="Cambria Math"/>
                          </a:rPr>
                          <m:t>(</m:t>
                        </m:r>
                        <m:r>
                          <a:rPr lang="en-US" sz="2300" b="0" i="1">
                            <a:latin typeface="Cambria Math"/>
                          </a:rPr>
                          <m:t>𝑣𝑖</m:t>
                        </m:r>
                        <m:r>
                          <a:rPr lang="en-US" sz="2300" b="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300" b="0" i="1">
                            <a:latin typeface="Cambria Math"/>
                          </a:rPr>
                          <m:t>𝞱</m:t>
                        </m:r>
                        <m:r>
                          <a:rPr lang="en-US" sz="2300" b="0" i="1" baseline="-2500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f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j)</a:t>
                </a:r>
              </a:p>
              <a:p>
                <a:pPr lvl="1">
                  <a:buFont typeface="Arial" pitchFamily="34" charset="0"/>
                  <a:buNone/>
                  <a:defRPr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AL(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j + 1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848" y="1962912"/>
                <a:ext cx="8946541" cy="4541519"/>
              </a:xfrm>
              <a:blipFill rotWithShape="1">
                <a:blip r:embed="rId2"/>
                <a:stretch>
                  <a:fillRect l="-613" t="-2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6592" y="768096"/>
                <a:ext cx="943660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4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Allotment </a:t>
                </a:r>
                <a:r>
                  <a:rPr lang="en-US" sz="4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Problem(Contd..):</a:t>
                </a:r>
                <a:r>
                  <a:rPr lang="en-US" sz="4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4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Allotment Upper Bound</a:t>
                </a:r>
              </a:p>
              <a:p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000" b="0" i="1" baseline="-2500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000" b="0" i="1" baseline="-2500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𝑇𝑝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000" b="0" i="1" baseline="-2500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Allotted processors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b="0" i="1" baseline="-2500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can be identified such that </a:t>
                </a:r>
                <a:r>
                  <a:rPr lang="en-US" sz="2000" dirty="0" err="1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p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(v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i="1" baseline="-25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endParaRPr lang="en-US" sz="2000" baseline="-250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2" y="768096"/>
                <a:ext cx="9436608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292" t="-2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534</Words>
  <Application>Microsoft Office PowerPoint</Application>
  <PresentationFormat>Custom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RELIABLE Task Scheduling  in heterogeneous distributed systems </vt:lpstr>
      <vt:lpstr>Aim:</vt:lpstr>
      <vt:lpstr>Objective: </vt:lpstr>
      <vt:lpstr>Notations:</vt:lpstr>
      <vt:lpstr>Notations (contd..):</vt:lpstr>
      <vt:lpstr>Flow Diagram</vt:lpstr>
      <vt:lpstr>SCREENSHOT:</vt:lpstr>
      <vt:lpstr>Allotment Problem: Methodologies: Allotment Lower Bound</vt:lpstr>
      <vt:lpstr>PowerPoint Presentation</vt:lpstr>
      <vt:lpstr>PowerPoint Presentation</vt:lpstr>
      <vt:lpstr>PowerPoint Presentation</vt:lpstr>
      <vt:lpstr>Normalization Step(Contd..):</vt:lpstr>
      <vt:lpstr>Makespan Problem :</vt:lpstr>
      <vt:lpstr>PowerPoint Presentation</vt:lpstr>
      <vt:lpstr>PowerPoint Presentation</vt:lpstr>
      <vt:lpstr>Expected Time Procedure :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 TRACKING  TECHNOLOGY</dc:title>
  <dc:creator>elcot</dc:creator>
  <cp:lastModifiedBy>ADMIN</cp:lastModifiedBy>
  <cp:revision>197</cp:revision>
  <dcterms:created xsi:type="dcterms:W3CDTF">2015-09-14T14:34:34Z</dcterms:created>
  <dcterms:modified xsi:type="dcterms:W3CDTF">2017-04-10T05:34:44Z</dcterms:modified>
</cp:coreProperties>
</file>