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57" r:id="rId5"/>
    <p:sldId id="258" r:id="rId6"/>
    <p:sldId id="259"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424EEFC4-7A7D-4E5D-A0FD-4F7B153F83B8}" type="datetimeFigureOut">
              <a:rPr lang="en-US" smtClean="0"/>
              <a:t>4/26/2017</a:t>
            </a:fld>
            <a:endParaRPr lang="en-US"/>
          </a:p>
        </p:txBody>
      </p:sp>
      <p:sp>
        <p:nvSpPr>
          <p:cNvPr id="17" name="Slide Number Placeholder 16"/>
          <p:cNvSpPr>
            <a:spLocks noGrp="1"/>
          </p:cNvSpPr>
          <p:nvPr>
            <p:ph type="sldNum" sz="quarter" idx="11"/>
          </p:nvPr>
        </p:nvSpPr>
        <p:spPr/>
        <p:txBody>
          <a:bodyPr/>
          <a:lstStyle/>
          <a:p>
            <a:fld id="{0B751F87-FD9E-4A69-8456-E4E3FD024B1C}" type="slidenum">
              <a:rPr lang="en-US" smtClean="0"/>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4EEFC4-7A7D-4E5D-A0FD-4F7B153F83B8}" type="datetimeFigureOut">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51F87-FD9E-4A69-8456-E4E3FD024B1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4EEFC4-7A7D-4E5D-A0FD-4F7B153F83B8}" type="datetimeFigureOut">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51F87-FD9E-4A69-8456-E4E3FD024B1C}" type="slidenum">
              <a:rPr lang="en-US" smtClean="0"/>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424EEFC4-7A7D-4E5D-A0FD-4F7B153F83B8}" type="datetimeFigureOut">
              <a:rPr lang="en-US" smtClean="0"/>
              <a:t>4/26/2017</a:t>
            </a:fld>
            <a:endParaRPr lang="en-US"/>
          </a:p>
        </p:txBody>
      </p:sp>
      <p:sp>
        <p:nvSpPr>
          <p:cNvPr id="12" name="Slide Number Placeholder 11"/>
          <p:cNvSpPr>
            <a:spLocks noGrp="1"/>
          </p:cNvSpPr>
          <p:nvPr>
            <p:ph type="sldNum" sz="quarter" idx="15"/>
          </p:nvPr>
        </p:nvSpPr>
        <p:spPr/>
        <p:txBody>
          <a:bodyPr/>
          <a:lstStyle/>
          <a:p>
            <a:fld id="{0B751F87-FD9E-4A69-8456-E4E3FD024B1C}" type="slidenum">
              <a:rPr lang="en-US" smtClean="0"/>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424EEFC4-7A7D-4E5D-A0FD-4F7B153F83B8}" type="datetimeFigureOut">
              <a:rPr lang="en-US" smtClean="0"/>
              <a:t>4/26/2017</a:t>
            </a:fld>
            <a:endParaRPr lang="en-US"/>
          </a:p>
        </p:txBody>
      </p:sp>
      <p:sp>
        <p:nvSpPr>
          <p:cNvPr id="14" name="Slide Number Placeholder 13"/>
          <p:cNvSpPr>
            <a:spLocks noGrp="1"/>
          </p:cNvSpPr>
          <p:nvPr>
            <p:ph type="sldNum" sz="quarter" idx="11"/>
          </p:nvPr>
        </p:nvSpPr>
        <p:spPr/>
        <p:txBody>
          <a:bodyPr/>
          <a:lstStyle/>
          <a:p>
            <a:fld id="{0B751F87-FD9E-4A69-8456-E4E3FD024B1C}"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424EEFC4-7A7D-4E5D-A0FD-4F7B153F83B8}" type="datetimeFigureOut">
              <a:rPr lang="en-US" smtClean="0"/>
              <a:t>4/26/2017</a:t>
            </a:fld>
            <a:endParaRPr lang="en-US"/>
          </a:p>
        </p:txBody>
      </p:sp>
      <p:sp>
        <p:nvSpPr>
          <p:cNvPr id="12" name="Slide Number Placeholder 11"/>
          <p:cNvSpPr>
            <a:spLocks noGrp="1"/>
          </p:cNvSpPr>
          <p:nvPr>
            <p:ph type="sldNum" sz="quarter" idx="16"/>
          </p:nvPr>
        </p:nvSpPr>
        <p:spPr/>
        <p:txBody>
          <a:bodyPr/>
          <a:lstStyle/>
          <a:p>
            <a:fld id="{0B751F87-FD9E-4A69-8456-E4E3FD024B1C}" type="slidenum">
              <a:rPr lang="en-US" smtClean="0"/>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424EEFC4-7A7D-4E5D-A0FD-4F7B153F83B8}" type="datetimeFigureOut">
              <a:rPr lang="en-US" smtClean="0"/>
              <a:t>4/26/2017</a:t>
            </a:fld>
            <a:endParaRPr lang="en-US"/>
          </a:p>
        </p:txBody>
      </p:sp>
      <p:sp>
        <p:nvSpPr>
          <p:cNvPr id="12" name="Slide Number Placeholder 11"/>
          <p:cNvSpPr>
            <a:spLocks noGrp="1"/>
          </p:cNvSpPr>
          <p:nvPr>
            <p:ph type="sldNum" sz="quarter" idx="17"/>
          </p:nvPr>
        </p:nvSpPr>
        <p:spPr/>
        <p:txBody>
          <a:bodyPr/>
          <a:lstStyle/>
          <a:p>
            <a:fld id="{0B751F87-FD9E-4A69-8456-E4E3FD024B1C}" type="slidenum">
              <a:rPr lang="en-US" smtClean="0"/>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424EEFC4-7A7D-4E5D-A0FD-4F7B153F83B8}" type="datetimeFigureOut">
              <a:rPr lang="en-US" smtClean="0"/>
              <a:t>4/26/2017</a:t>
            </a:fld>
            <a:endParaRPr lang="en-US"/>
          </a:p>
        </p:txBody>
      </p:sp>
      <p:sp>
        <p:nvSpPr>
          <p:cNvPr id="16" name="Slide Number Placeholder 15"/>
          <p:cNvSpPr>
            <a:spLocks noGrp="1"/>
          </p:cNvSpPr>
          <p:nvPr>
            <p:ph type="sldNum" sz="quarter" idx="11"/>
          </p:nvPr>
        </p:nvSpPr>
        <p:spPr/>
        <p:txBody>
          <a:bodyPr/>
          <a:lstStyle/>
          <a:p>
            <a:fld id="{0B751F87-FD9E-4A69-8456-E4E3FD024B1C}"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424EEFC4-7A7D-4E5D-A0FD-4F7B153F83B8}" type="datetimeFigureOut">
              <a:rPr lang="en-US" smtClean="0"/>
              <a:t>4/26/2017</a:t>
            </a:fld>
            <a:endParaRPr lang="en-US"/>
          </a:p>
        </p:txBody>
      </p:sp>
      <p:sp>
        <p:nvSpPr>
          <p:cNvPr id="8" name="Slide Number Placeholder 7"/>
          <p:cNvSpPr>
            <a:spLocks noGrp="1"/>
          </p:cNvSpPr>
          <p:nvPr>
            <p:ph type="sldNum" sz="quarter" idx="11"/>
          </p:nvPr>
        </p:nvSpPr>
        <p:spPr/>
        <p:txBody>
          <a:bodyPr/>
          <a:lstStyle/>
          <a:p>
            <a:fld id="{0B751F87-FD9E-4A69-8456-E4E3FD024B1C}"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424EEFC4-7A7D-4E5D-A0FD-4F7B153F83B8}" type="datetimeFigureOut">
              <a:rPr lang="en-US" smtClean="0"/>
              <a:t>4/26/2017</a:t>
            </a:fld>
            <a:endParaRPr lang="en-US"/>
          </a:p>
        </p:txBody>
      </p:sp>
      <p:sp>
        <p:nvSpPr>
          <p:cNvPr id="19" name="Slide Number Placeholder 18"/>
          <p:cNvSpPr>
            <a:spLocks noGrp="1"/>
          </p:cNvSpPr>
          <p:nvPr>
            <p:ph type="sldNum" sz="quarter" idx="16"/>
          </p:nvPr>
        </p:nvSpPr>
        <p:spPr/>
        <p:txBody>
          <a:bodyPr/>
          <a:lstStyle/>
          <a:p>
            <a:fld id="{0B751F87-FD9E-4A69-8456-E4E3FD024B1C}" type="slidenum">
              <a:rPr lang="en-US" smtClean="0"/>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424EEFC4-7A7D-4E5D-A0FD-4F7B153F83B8}" type="datetimeFigureOut">
              <a:rPr lang="en-US" smtClean="0"/>
              <a:t>4/26/2017</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0B751F87-FD9E-4A69-8456-E4E3FD024B1C}" type="slidenum">
              <a:rPr lang="en-US" smtClean="0"/>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424EEFC4-7A7D-4E5D-A0FD-4F7B153F83B8}" type="datetimeFigureOut">
              <a:rPr lang="en-US" smtClean="0"/>
              <a:t>4/26/2017</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0B751F87-FD9E-4A69-8456-E4E3FD024B1C}" type="slidenum">
              <a:rPr lang="en-US" smtClean="0"/>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5400" y="2397760"/>
            <a:ext cx="4013200" cy="878840"/>
          </a:xfrm>
        </p:spPr>
        <p:txBody>
          <a:bodyPr>
            <a:noAutofit/>
          </a:bodyPr>
          <a:lstStyle/>
          <a:p>
            <a:r>
              <a:rPr lang="en-US" sz="4800" dirty="0" smtClean="0">
                <a:latin typeface="Baskerville Old Face" panose="02020602080505020303" pitchFamily="18" charset="0"/>
              </a:rPr>
              <a:t>UBER</a:t>
            </a:r>
            <a:endParaRPr lang="en-US" sz="4800" dirty="0">
              <a:latin typeface="Baskerville Old Face" panose="02020602080505020303" pitchFamily="18" charset="0"/>
            </a:endParaRPr>
          </a:p>
        </p:txBody>
      </p:sp>
      <p:pic>
        <p:nvPicPr>
          <p:cNvPr id="1026" name="Picture 2" descr="C:\Users\XBBNHBL\Desktop\ub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371600"/>
            <a:ext cx="678180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512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447800"/>
            <a:ext cx="8229600" cy="4648200"/>
          </a:xfrm>
        </p:spPr>
        <p:txBody>
          <a:bodyPr/>
          <a:lstStyle/>
          <a:p>
            <a:pPr marL="342900" indent="-342900" algn="l">
              <a:buFont typeface="Arial" panose="020B0604020202020204" pitchFamily="34" charset="0"/>
              <a:buChar char="•"/>
            </a:pPr>
            <a:r>
              <a:rPr lang="en-US" dirty="0"/>
              <a:t>Five years after its launch, Uber is said to be valued at around $60 billion, which makes it a prime candidate for an initial public offering (IPO).</a:t>
            </a:r>
          </a:p>
          <a:p>
            <a:pPr marL="342900" indent="-342900" algn="l">
              <a:buFont typeface="Arial" panose="020B0604020202020204" pitchFamily="34" charset="0"/>
              <a:buChar char="•"/>
            </a:pPr>
            <a:r>
              <a:rPr lang="en-US" dirty="0"/>
              <a:t> But will 2016 be the year for Uber’s coming out? Anxious investors are hoping the answer is yes, but there are several factors that may cause Uber to postpone its IPO for another year or two.</a:t>
            </a:r>
            <a:br>
              <a:rPr lang="en-US" dirty="0"/>
            </a:br>
            <a:endParaRPr lang="en-US" dirty="0" smtClean="0"/>
          </a:p>
          <a:p>
            <a:pPr algn="l"/>
            <a:r>
              <a:rPr lang="en-US" dirty="0" smtClean="0"/>
              <a:t>     		- Uber’s </a:t>
            </a:r>
            <a:r>
              <a:rPr lang="en-US" dirty="0"/>
              <a:t>Sky-High Valuation</a:t>
            </a:r>
          </a:p>
          <a:p>
            <a:pPr algn="l"/>
            <a:r>
              <a:rPr lang="en-US" dirty="0" smtClean="0"/>
              <a:t>		- A </a:t>
            </a:r>
            <a:r>
              <a:rPr lang="en-US" dirty="0"/>
              <a:t>Shaky U.S. Stock Market</a:t>
            </a:r>
          </a:p>
          <a:p>
            <a:pPr algn="l"/>
            <a:r>
              <a:rPr lang="en-US" dirty="0" smtClean="0"/>
              <a:t>		- Uber </a:t>
            </a:r>
            <a:r>
              <a:rPr lang="en-US" dirty="0"/>
              <a:t>Founders Are Not in a Hurry</a:t>
            </a:r>
          </a:p>
          <a:p>
            <a:pPr algn="l"/>
            <a:r>
              <a:rPr lang="en-US" dirty="0" smtClean="0"/>
              <a:t>		- Uber is cash rich</a:t>
            </a:r>
            <a:endParaRPr lang="en-US" dirty="0"/>
          </a:p>
        </p:txBody>
      </p:sp>
      <p:pic>
        <p:nvPicPr>
          <p:cNvPr id="4" name="Picture 4" descr="C:\Users\XBBNHBL\Desktop\Uber_App_Icon.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43"/>
            <a:ext cx="14287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8354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XBBNHBL\Desktop\than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1" y="76200"/>
            <a:ext cx="8991600" cy="670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984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342900" indent="-342900" algn="l">
              <a:buFont typeface="Arial" panose="020B0604020202020204" pitchFamily="34" charset="0"/>
              <a:buChar char="•"/>
            </a:pPr>
            <a:r>
              <a:rPr lang="en-US" sz="2800" b="1" dirty="0"/>
              <a:t>Uber Technologies Inc.</a:t>
            </a:r>
            <a:r>
              <a:rPr lang="en-US" sz="2800" dirty="0"/>
              <a:t> is a transportation network company headquartered in San Francisco, California, United States, operating in 570 cities worldwide</a:t>
            </a:r>
            <a:r>
              <a:rPr lang="en-US" sz="2800" dirty="0" smtClean="0"/>
              <a:t>.</a:t>
            </a:r>
          </a:p>
          <a:p>
            <a:pPr marL="342900" indent="-342900" algn="l">
              <a:buFont typeface="Arial" panose="020B0604020202020204" pitchFamily="34" charset="0"/>
              <a:buChar char="•"/>
            </a:pPr>
            <a:r>
              <a:rPr lang="en-US" sz="2800" dirty="0" smtClean="0"/>
              <a:t> </a:t>
            </a:r>
            <a:r>
              <a:rPr lang="en-US" sz="2800" dirty="0"/>
              <a:t>It develops, markets and operates the Uber car transportation and food delivery mobile apps. </a:t>
            </a:r>
            <a:endParaRPr lang="en-US" sz="2800" dirty="0" smtClean="0"/>
          </a:p>
          <a:p>
            <a:pPr marL="342900" indent="-342900" algn="l">
              <a:buFont typeface="Arial" panose="020B0604020202020204" pitchFamily="34" charset="0"/>
              <a:buChar char="•"/>
            </a:pPr>
            <a:r>
              <a:rPr lang="en-US" sz="2800" dirty="0" smtClean="0"/>
              <a:t>Uber </a:t>
            </a:r>
            <a:r>
              <a:rPr lang="en-US" sz="2800" dirty="0"/>
              <a:t>drivers use their own cars</a:t>
            </a:r>
            <a:r>
              <a:rPr lang="en-US" sz="2800" dirty="0" smtClean="0"/>
              <a:t>,</a:t>
            </a:r>
            <a:r>
              <a:rPr lang="en-US" sz="2800" baseline="30000" dirty="0" smtClean="0"/>
              <a:t>[</a:t>
            </a:r>
            <a:r>
              <a:rPr lang="en-US" sz="2800" dirty="0"/>
              <a:t> although drivers can rent a car to drive with </a:t>
            </a:r>
            <a:r>
              <a:rPr lang="en-US" sz="2800" dirty="0" smtClean="0"/>
              <a:t>Uber.</a:t>
            </a:r>
            <a:endParaRPr lang="en-US" sz="2800" baseline="30000" dirty="0"/>
          </a:p>
          <a:p>
            <a:pPr marL="342900" indent="-342900" algn="l">
              <a:buFont typeface="Arial" panose="020B0604020202020204" pitchFamily="34" charset="0"/>
              <a:buChar char="•"/>
            </a:pPr>
            <a:endParaRPr lang="en-US" sz="2800" baseline="30000" dirty="0" smtClean="0"/>
          </a:p>
          <a:p>
            <a:pPr marL="342900" indent="-342900" algn="l">
              <a:buFont typeface="Arial" panose="020B0604020202020204" pitchFamily="34" charset="0"/>
              <a:buChar char="•"/>
            </a:pPr>
            <a:endParaRPr lang="en-US" sz="2800" baseline="30000" dirty="0"/>
          </a:p>
          <a:p>
            <a:pPr marL="342900" indent="-342900" algn="l">
              <a:buFont typeface="Arial" panose="020B0604020202020204" pitchFamily="34" charset="0"/>
              <a:buChar char="•"/>
            </a:pPr>
            <a:endParaRPr lang="en-US" sz="2800" baseline="30000" dirty="0" smtClean="0"/>
          </a:p>
          <a:p>
            <a:pPr marL="342900" indent="-342900" algn="l">
              <a:buFont typeface="Arial" panose="020B0604020202020204" pitchFamily="34" charset="0"/>
              <a:buChar char="•"/>
            </a:pPr>
            <a:endParaRPr lang="en-US" sz="2800" baseline="30000" dirty="0"/>
          </a:p>
          <a:p>
            <a:pPr marL="342900" indent="-342900" algn="l">
              <a:buFont typeface="Arial" panose="020B0604020202020204" pitchFamily="34" charset="0"/>
              <a:buChar char="•"/>
            </a:pPr>
            <a:endParaRPr lang="en-US" sz="2800" baseline="30000" dirty="0" smtClean="0"/>
          </a:p>
        </p:txBody>
      </p:sp>
      <p:sp>
        <p:nvSpPr>
          <p:cNvPr id="3" name="Title 2"/>
          <p:cNvSpPr>
            <a:spLocks noGrp="1"/>
          </p:cNvSpPr>
          <p:nvPr>
            <p:ph type="title"/>
          </p:nvPr>
        </p:nvSpPr>
        <p:spPr/>
        <p:txBody>
          <a:bodyPr/>
          <a:lstStyle/>
          <a:p>
            <a:r>
              <a:rPr lang="en-US" dirty="0"/>
              <a:t>INTRODUCTION</a:t>
            </a:r>
          </a:p>
        </p:txBody>
      </p:sp>
      <p:pic>
        <p:nvPicPr>
          <p:cNvPr id="4" name="Picture 2" descr="C:\Users\XBBNHBL\Desktop\Uber_App_Icon.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287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324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lgn="l">
              <a:buFont typeface="Arial" panose="020B0604020202020204" pitchFamily="34" charset="0"/>
              <a:buChar char="•"/>
            </a:pPr>
            <a:r>
              <a:rPr lang="en-US" sz="2400" dirty="0"/>
              <a:t>The name "Uber" is a reference to the common (and somewhat slangy) word "</a:t>
            </a:r>
            <a:r>
              <a:rPr lang="en-US" sz="2400" dirty="0" err="1"/>
              <a:t>uber</a:t>
            </a:r>
            <a:r>
              <a:rPr lang="en-US" sz="2400" dirty="0"/>
              <a:t>", meaning "topmost" or "super", and having its origins in the German word </a:t>
            </a:r>
            <a:r>
              <a:rPr lang="en-US" sz="2400" i="1" dirty="0" err="1"/>
              <a:t>über</a:t>
            </a:r>
            <a:r>
              <a:rPr lang="en-US" sz="2400" dirty="0"/>
              <a:t>, meaning "above</a:t>
            </a:r>
            <a:r>
              <a:rPr lang="en-US" sz="2400" dirty="0" smtClean="0"/>
              <a:t>".</a:t>
            </a:r>
            <a:endParaRPr lang="en-US" sz="2400" baseline="30000" dirty="0"/>
          </a:p>
          <a:p>
            <a:pPr marL="342900" indent="-342900" algn="l">
              <a:buFont typeface="Arial" panose="020B0604020202020204" pitchFamily="34" charset="0"/>
              <a:buChar char="•"/>
            </a:pPr>
            <a:r>
              <a:rPr lang="en-US" sz="2400" dirty="0" smtClean="0"/>
              <a:t>Uber </a:t>
            </a:r>
            <a:r>
              <a:rPr lang="en-US" sz="2400" dirty="0"/>
              <a:t>has been a pioneer in the sharing economy and the changes in industries as a result of the sharing economy have been referred to as "</a:t>
            </a:r>
            <a:r>
              <a:rPr lang="en-US" sz="2400" dirty="0" err="1"/>
              <a:t>Uberification</a:t>
            </a:r>
            <a:r>
              <a:rPr lang="en-US" sz="2400" dirty="0"/>
              <a:t>" or "</a:t>
            </a:r>
            <a:r>
              <a:rPr lang="en-US" sz="2400" dirty="0" err="1"/>
              <a:t>Uberisation</a:t>
            </a:r>
            <a:r>
              <a:rPr lang="en-US" sz="2400" dirty="0" smtClean="0"/>
              <a:t>".</a:t>
            </a:r>
            <a:r>
              <a:rPr lang="en-US" sz="2400" dirty="0"/>
              <a:t> </a:t>
            </a:r>
            <a:endParaRPr lang="en-US" dirty="0"/>
          </a:p>
          <a:p>
            <a:endParaRPr lang="en-US" dirty="0"/>
          </a:p>
        </p:txBody>
      </p:sp>
      <p:pic>
        <p:nvPicPr>
          <p:cNvPr id="4" name="Picture 2" descr="C:\Users\XBBNHBL\Desktop\Uber_App_Icon.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287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3950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extLst>
              <p:ext uri="{D42A27DB-BD31-4B8C-83A1-F6EECF244321}">
                <p14:modId xmlns:p14="http://schemas.microsoft.com/office/powerpoint/2010/main" val="3822980924"/>
              </p:ext>
            </p:extLst>
          </p:nvPr>
        </p:nvGraphicFramePr>
        <p:xfrm>
          <a:off x="1524000" y="2020888"/>
          <a:ext cx="6248400" cy="4405828"/>
        </p:xfrm>
        <a:graphic>
          <a:graphicData uri="http://schemas.openxmlformats.org/drawingml/2006/table">
            <a:tbl>
              <a:tblPr firstRow="1" bandRow="1">
                <a:tableStyleId>{5C22544A-7EE6-4342-B048-85BDC9FD1C3A}</a:tableStyleId>
              </a:tblPr>
              <a:tblGrid>
                <a:gridCol w="3124200"/>
                <a:gridCol w="3124200"/>
              </a:tblGrid>
              <a:tr h="537964">
                <a:tc>
                  <a:txBody>
                    <a:bodyPr/>
                    <a:lstStyle/>
                    <a:p>
                      <a:r>
                        <a:rPr lang="en-US" sz="1800" b="1" i="0" kern="1200" dirty="0" smtClean="0">
                          <a:solidFill>
                            <a:schemeClr val="lt1"/>
                          </a:solidFill>
                          <a:effectLst/>
                          <a:latin typeface="+mn-lt"/>
                          <a:ea typeface="+mn-ea"/>
                          <a:cs typeface="+mn-cs"/>
                        </a:rPr>
                        <a:t>Formerly called</a:t>
                      </a:r>
                      <a:endParaRPr lang="en-US" dirty="0"/>
                    </a:p>
                  </a:txBody>
                  <a:tcPr/>
                </a:tc>
                <a:tc>
                  <a:txBody>
                    <a:bodyPr/>
                    <a:lstStyle/>
                    <a:p>
                      <a:r>
                        <a:rPr lang="en-US" sz="1800" b="0" i="0" kern="1200" dirty="0" err="1" smtClean="0">
                          <a:solidFill>
                            <a:schemeClr val="lt1"/>
                          </a:solidFill>
                          <a:effectLst/>
                          <a:latin typeface="+mn-lt"/>
                          <a:ea typeface="+mn-ea"/>
                          <a:cs typeface="+mn-cs"/>
                        </a:rPr>
                        <a:t>UberCab</a:t>
                      </a:r>
                      <a:r>
                        <a:rPr lang="en-US" sz="1800" b="0" i="0" kern="1200" dirty="0" smtClean="0">
                          <a:solidFill>
                            <a:schemeClr val="lt1"/>
                          </a:solidFill>
                          <a:effectLst/>
                          <a:latin typeface="+mn-lt"/>
                          <a:ea typeface="+mn-ea"/>
                          <a:cs typeface="+mn-cs"/>
                        </a:rPr>
                        <a:t> (2009–2011)</a:t>
                      </a:r>
                      <a:endParaRPr lang="en-US" dirty="0"/>
                    </a:p>
                  </a:txBody>
                  <a:tcPr/>
                </a:tc>
              </a:tr>
              <a:tr h="537964">
                <a:tc>
                  <a:txBody>
                    <a:bodyPr/>
                    <a:lstStyle/>
                    <a:p>
                      <a:r>
                        <a:rPr lang="en-US" b="1" dirty="0" smtClean="0"/>
                        <a:t>Type</a:t>
                      </a:r>
                      <a:endParaRPr lang="en-US" b="1" dirty="0"/>
                    </a:p>
                  </a:txBody>
                  <a:tcPr/>
                </a:tc>
                <a:tc>
                  <a:txBody>
                    <a:bodyPr/>
                    <a:lstStyle/>
                    <a:p>
                      <a:r>
                        <a:rPr lang="en-US" dirty="0" smtClean="0"/>
                        <a:t>Privately held company</a:t>
                      </a:r>
                      <a:endParaRPr lang="en-US" dirty="0"/>
                    </a:p>
                  </a:txBody>
                  <a:tcPr/>
                </a:tc>
              </a:tr>
              <a:tr h="537964">
                <a:tc>
                  <a:txBody>
                    <a:bodyPr/>
                    <a:lstStyle/>
                    <a:p>
                      <a:r>
                        <a:rPr lang="en-US" sz="1800" b="1" i="0" kern="1200" dirty="0" smtClean="0">
                          <a:solidFill>
                            <a:schemeClr val="dk1"/>
                          </a:solidFill>
                          <a:effectLst/>
                          <a:latin typeface="+mn-lt"/>
                          <a:ea typeface="+mn-ea"/>
                          <a:cs typeface="+mn-cs"/>
                        </a:rPr>
                        <a:t>Industry</a:t>
                      </a:r>
                      <a:endParaRPr lang="en-US" dirty="0"/>
                    </a:p>
                  </a:txBody>
                  <a:tcPr/>
                </a:tc>
                <a:tc>
                  <a:txBody>
                    <a:bodyPr/>
                    <a:lstStyle/>
                    <a:p>
                      <a:r>
                        <a:rPr lang="en-US" dirty="0" smtClean="0"/>
                        <a:t>Transportation</a:t>
                      </a:r>
                      <a:endParaRPr lang="en-US" dirty="0"/>
                    </a:p>
                  </a:txBody>
                  <a:tcPr/>
                </a:tc>
              </a:tr>
              <a:tr h="537964">
                <a:tc>
                  <a:txBody>
                    <a:bodyPr/>
                    <a:lstStyle/>
                    <a:p>
                      <a:r>
                        <a:rPr lang="en-US" sz="1800" b="1" i="0" kern="1200" dirty="0" smtClean="0">
                          <a:solidFill>
                            <a:schemeClr val="dk1"/>
                          </a:solidFill>
                          <a:effectLst/>
                          <a:latin typeface="+mn-lt"/>
                          <a:ea typeface="+mn-ea"/>
                          <a:cs typeface="+mn-cs"/>
                        </a:rPr>
                        <a:t>Founded</a:t>
                      </a:r>
                      <a:endParaRPr lang="en-US" dirty="0"/>
                    </a:p>
                  </a:txBody>
                  <a:tcPr/>
                </a:tc>
                <a:tc>
                  <a:txBody>
                    <a:bodyPr/>
                    <a:lstStyle/>
                    <a:p>
                      <a:r>
                        <a:rPr lang="en-US" sz="1800" b="0" i="0" kern="1200" dirty="0" smtClean="0">
                          <a:solidFill>
                            <a:schemeClr val="dk1"/>
                          </a:solidFill>
                          <a:effectLst/>
                          <a:latin typeface="+mn-lt"/>
                          <a:ea typeface="+mn-ea"/>
                          <a:cs typeface="+mn-cs"/>
                        </a:rPr>
                        <a:t>March 2009; 8 years ago</a:t>
                      </a:r>
                      <a:endParaRPr lang="en-US" dirty="0"/>
                    </a:p>
                  </a:txBody>
                  <a:tcPr/>
                </a:tc>
              </a:tr>
              <a:tr h="537964">
                <a:tc>
                  <a:txBody>
                    <a:bodyPr/>
                    <a:lstStyle/>
                    <a:p>
                      <a:r>
                        <a:rPr lang="en-US" sz="1800" b="1" i="0" kern="1200" dirty="0" smtClean="0">
                          <a:solidFill>
                            <a:schemeClr val="dk1"/>
                          </a:solidFill>
                          <a:effectLst/>
                          <a:latin typeface="+mn-lt"/>
                          <a:ea typeface="+mn-ea"/>
                          <a:cs typeface="+mn-cs"/>
                        </a:rPr>
                        <a:t>Founders</a:t>
                      </a:r>
                      <a:endParaRPr lang="en-US" dirty="0"/>
                    </a:p>
                  </a:txBody>
                  <a:tcPr/>
                </a:tc>
                <a:tc>
                  <a:txBody>
                    <a:bodyPr/>
                    <a:lstStyle/>
                    <a:p>
                      <a:r>
                        <a:rPr lang="en-US" sz="1800" b="0" i="0" u="none" strike="noStrike" kern="1200" dirty="0" smtClean="0">
                          <a:solidFill>
                            <a:schemeClr val="dk1"/>
                          </a:solidFill>
                          <a:effectLst/>
                          <a:latin typeface="+mn-lt"/>
                          <a:ea typeface="+mn-ea"/>
                          <a:cs typeface="+mn-cs"/>
                        </a:rPr>
                        <a:t>Travis Kalanick</a:t>
                      </a:r>
                    </a:p>
                    <a:p>
                      <a:r>
                        <a:rPr lang="en-US" sz="1800" b="0" i="0" u="none" strike="noStrike" kern="1200" dirty="0" smtClean="0">
                          <a:solidFill>
                            <a:schemeClr val="dk1"/>
                          </a:solidFill>
                          <a:effectLst/>
                          <a:latin typeface="+mn-lt"/>
                          <a:ea typeface="+mn-ea"/>
                          <a:cs typeface="+mn-cs"/>
                        </a:rPr>
                        <a:t>Garrett</a:t>
                      </a:r>
                      <a:r>
                        <a:rPr lang="en-US" sz="1800" b="0" i="0" u="none" strike="noStrike" kern="1200" baseline="0" dirty="0" smtClean="0">
                          <a:solidFill>
                            <a:schemeClr val="dk1"/>
                          </a:solidFill>
                          <a:effectLst/>
                          <a:latin typeface="+mn-lt"/>
                          <a:ea typeface="+mn-ea"/>
                          <a:cs typeface="+mn-cs"/>
                        </a:rPr>
                        <a:t> Camp</a:t>
                      </a:r>
                      <a:endParaRPr lang="en-US" dirty="0"/>
                    </a:p>
                  </a:txBody>
                  <a:tcPr/>
                </a:tc>
              </a:tr>
              <a:tr h="537964">
                <a:tc>
                  <a:txBody>
                    <a:bodyPr/>
                    <a:lstStyle/>
                    <a:p>
                      <a:r>
                        <a:rPr lang="en-US" sz="1800" b="1" i="0" kern="1200" dirty="0" smtClean="0">
                          <a:solidFill>
                            <a:schemeClr val="dk1"/>
                          </a:solidFill>
                          <a:effectLst/>
                          <a:latin typeface="+mn-lt"/>
                          <a:ea typeface="+mn-ea"/>
                          <a:cs typeface="+mn-cs"/>
                        </a:rPr>
                        <a:t>Headquarters</a:t>
                      </a:r>
                      <a:endParaRPr lang="en-US" dirty="0"/>
                    </a:p>
                  </a:txBody>
                  <a:tcPr/>
                </a:tc>
                <a:tc>
                  <a:txBody>
                    <a:bodyPr/>
                    <a:lstStyle/>
                    <a:p>
                      <a:r>
                        <a:rPr lang="en-US" sz="1800" b="0" i="0" u="none" strike="noStrike" kern="1200" dirty="0" smtClean="0">
                          <a:solidFill>
                            <a:schemeClr val="dk1"/>
                          </a:solidFill>
                          <a:effectLst/>
                          <a:latin typeface="+mn-lt"/>
                          <a:ea typeface="+mn-ea"/>
                          <a:cs typeface="+mn-cs"/>
                        </a:rPr>
                        <a:t>San Francisco, California</a:t>
                      </a:r>
                      <a:endParaRPr lang="en-US" dirty="0"/>
                    </a:p>
                  </a:txBody>
                  <a:tcPr/>
                </a:tc>
              </a:tr>
              <a:tr h="537964">
                <a:tc>
                  <a:txBody>
                    <a:bodyPr/>
                    <a:lstStyle/>
                    <a:p>
                      <a:r>
                        <a:rPr lang="en-US" sz="1800" b="1" i="0" kern="1200" dirty="0" smtClean="0">
                          <a:solidFill>
                            <a:schemeClr val="dk1"/>
                          </a:solidFill>
                          <a:effectLst/>
                          <a:latin typeface="+mn-lt"/>
                          <a:ea typeface="+mn-ea"/>
                          <a:cs typeface="+mn-cs"/>
                        </a:rPr>
                        <a:t>Area served</a:t>
                      </a:r>
                      <a:endParaRPr lang="en-US" dirty="0"/>
                    </a:p>
                  </a:txBody>
                  <a:tcPr/>
                </a:tc>
                <a:tc>
                  <a:txBody>
                    <a:bodyPr/>
                    <a:lstStyle/>
                    <a:p>
                      <a:r>
                        <a:rPr lang="en-US" sz="1800" b="0" i="0" kern="1200" dirty="0" smtClean="0">
                          <a:solidFill>
                            <a:schemeClr val="dk1"/>
                          </a:solidFill>
                          <a:effectLst/>
                          <a:latin typeface="+mn-lt"/>
                          <a:ea typeface="+mn-ea"/>
                          <a:cs typeface="+mn-cs"/>
                        </a:rPr>
                        <a:t>Worldwide, 570 cities</a:t>
                      </a:r>
                      <a:endParaRPr lang="en-US" dirty="0"/>
                    </a:p>
                  </a:txBody>
                  <a:tcPr/>
                </a:tc>
              </a:tr>
              <a:tr h="537964">
                <a:tc>
                  <a:txBody>
                    <a:bodyPr/>
                    <a:lstStyle/>
                    <a:p>
                      <a:r>
                        <a:rPr lang="en-US" sz="1800" b="1" i="0" kern="1200" dirty="0" smtClean="0">
                          <a:solidFill>
                            <a:schemeClr val="dk1"/>
                          </a:solidFill>
                          <a:effectLst/>
                          <a:latin typeface="+mn-lt"/>
                          <a:ea typeface="+mn-ea"/>
                          <a:cs typeface="+mn-cs"/>
                        </a:rPr>
                        <a:t>Products</a:t>
                      </a:r>
                      <a:endParaRPr lang="en-US" dirty="0"/>
                    </a:p>
                  </a:txBody>
                  <a:tcPr/>
                </a:tc>
                <a:tc>
                  <a:txBody>
                    <a:bodyPr/>
                    <a:lstStyle/>
                    <a:p>
                      <a:r>
                        <a:rPr lang="en-US" sz="1800" b="0" i="0" u="none" strike="noStrike" kern="1200" dirty="0" smtClean="0">
                          <a:solidFill>
                            <a:schemeClr val="dk1"/>
                          </a:solidFill>
                          <a:effectLst/>
                          <a:latin typeface="+mn-lt"/>
                          <a:ea typeface="+mn-ea"/>
                          <a:cs typeface="+mn-cs"/>
                        </a:rPr>
                        <a:t>Mobile app</a:t>
                      </a:r>
                      <a:r>
                        <a:rPr lang="en-US" sz="1800" b="0" i="0" kern="1200" dirty="0" smtClean="0">
                          <a:solidFill>
                            <a:schemeClr val="dk1"/>
                          </a:solidFill>
                          <a:effectLst/>
                          <a:latin typeface="+mn-lt"/>
                          <a:ea typeface="+mn-ea"/>
                          <a:cs typeface="+mn-cs"/>
                        </a:rPr>
                        <a:t>, </a:t>
                      </a:r>
                      <a:r>
                        <a:rPr lang="en-US" sz="1800" b="0" i="0" u="none" strike="noStrike" kern="1200" dirty="0" smtClean="0">
                          <a:solidFill>
                            <a:schemeClr val="dk1"/>
                          </a:solidFill>
                          <a:effectLst/>
                          <a:latin typeface="+mn-lt"/>
                          <a:ea typeface="+mn-ea"/>
                          <a:cs typeface="+mn-cs"/>
                        </a:rPr>
                        <a:t>website</a:t>
                      </a:r>
                      <a:endParaRPr lang="en-US" dirty="0"/>
                    </a:p>
                  </a:txBody>
                  <a:tcPr/>
                </a:tc>
              </a:tr>
            </a:tbl>
          </a:graphicData>
        </a:graphic>
      </p:graphicFrame>
      <p:sp>
        <p:nvSpPr>
          <p:cNvPr id="3" name="Title 2"/>
          <p:cNvSpPr>
            <a:spLocks noGrp="1"/>
          </p:cNvSpPr>
          <p:nvPr>
            <p:ph type="title"/>
          </p:nvPr>
        </p:nvSpPr>
        <p:spPr/>
        <p:txBody>
          <a:bodyPr/>
          <a:lstStyle/>
          <a:p>
            <a:r>
              <a:rPr lang="en-US" dirty="0" smtClean="0"/>
              <a:t>SPECIFICATIONS</a:t>
            </a:r>
            <a:endParaRPr lang="en-US" dirty="0"/>
          </a:p>
        </p:txBody>
      </p:sp>
      <p:pic>
        <p:nvPicPr>
          <p:cNvPr id="3074" name="Picture 2" descr="C:\Users\XBBNHBL\Desktop\Uber_App_Icon.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287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046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7417038"/>
              </p:ext>
            </p:extLst>
          </p:nvPr>
        </p:nvGraphicFramePr>
        <p:xfrm>
          <a:off x="1524000" y="1752602"/>
          <a:ext cx="6553200" cy="4406900"/>
        </p:xfrm>
        <a:graphic>
          <a:graphicData uri="http://schemas.openxmlformats.org/drawingml/2006/table">
            <a:tbl>
              <a:tblPr firstRow="1" bandRow="1">
                <a:tableStyleId>{5C22544A-7EE6-4342-B048-85BDC9FD1C3A}</a:tableStyleId>
              </a:tblPr>
              <a:tblGrid>
                <a:gridCol w="3276600"/>
                <a:gridCol w="3276600"/>
              </a:tblGrid>
              <a:tr h="698500">
                <a:tc>
                  <a:txBody>
                    <a:bodyPr/>
                    <a:lstStyle/>
                    <a:p>
                      <a:r>
                        <a:rPr lang="en-US" sz="1800" b="1" i="0" kern="1200" dirty="0" smtClean="0">
                          <a:solidFill>
                            <a:schemeClr val="lt1"/>
                          </a:solidFill>
                          <a:effectLst/>
                          <a:latin typeface="+mn-lt"/>
                          <a:ea typeface="+mn-ea"/>
                          <a:cs typeface="+mn-cs"/>
                        </a:rPr>
                        <a:t>Services</a:t>
                      </a:r>
                      <a:endParaRPr lang="en-US" dirty="0"/>
                    </a:p>
                  </a:txBody>
                  <a:tcPr/>
                </a:tc>
                <a:tc>
                  <a:txBody>
                    <a:bodyPr/>
                    <a:lstStyle/>
                    <a:p>
                      <a:r>
                        <a:rPr lang="en-US" sz="1800" b="0" i="0" u="none" strike="noStrike" kern="1200" dirty="0" smtClean="0">
                          <a:solidFill>
                            <a:schemeClr val="lt1"/>
                          </a:solidFill>
                          <a:effectLst/>
                          <a:latin typeface="+mn-lt"/>
                          <a:ea typeface="+mn-ea"/>
                          <a:cs typeface="+mn-cs"/>
                        </a:rPr>
                        <a:t>Transportation network company</a:t>
                      </a:r>
                      <a:r>
                        <a:rPr lang="en-US" dirty="0" smtClean="0"/>
                        <a:t/>
                      </a:r>
                      <a:br>
                        <a:rPr lang="en-US" dirty="0" smtClean="0"/>
                      </a:br>
                      <a:r>
                        <a:rPr lang="en-US" sz="1800" b="0" i="0" u="none" strike="noStrike" kern="1200" dirty="0" smtClean="0">
                          <a:solidFill>
                            <a:schemeClr val="lt1"/>
                          </a:solidFill>
                          <a:effectLst/>
                          <a:latin typeface="+mn-lt"/>
                          <a:ea typeface="+mn-ea"/>
                          <a:cs typeface="+mn-cs"/>
                        </a:rPr>
                        <a:t>Vehicle for hire</a:t>
                      </a:r>
                      <a:r>
                        <a:rPr lang="en-US" dirty="0" smtClean="0"/>
                        <a:t/>
                      </a:r>
                      <a:br>
                        <a:rPr lang="en-US" dirty="0" smtClean="0"/>
                      </a:br>
                      <a:r>
                        <a:rPr lang="en-US" sz="1800" b="0" i="0" u="none" strike="noStrike" kern="1200" dirty="0" smtClean="0">
                          <a:solidFill>
                            <a:schemeClr val="lt1"/>
                          </a:solidFill>
                          <a:effectLst/>
                          <a:latin typeface="+mn-lt"/>
                          <a:ea typeface="+mn-ea"/>
                          <a:cs typeface="+mn-cs"/>
                        </a:rPr>
                        <a:t>Delivery (commerce)</a:t>
                      </a:r>
                      <a:endParaRPr lang="en-US" dirty="0"/>
                    </a:p>
                  </a:txBody>
                  <a:tcPr/>
                </a:tc>
              </a:tr>
              <a:tr h="698500">
                <a:tc>
                  <a:txBody>
                    <a:bodyPr/>
                    <a:lstStyle/>
                    <a:p>
                      <a:r>
                        <a:rPr lang="en-US" sz="1800" b="1" i="0" kern="1200" dirty="0" smtClean="0">
                          <a:solidFill>
                            <a:schemeClr val="dk1"/>
                          </a:solidFill>
                          <a:effectLst/>
                          <a:latin typeface="+mn-lt"/>
                          <a:ea typeface="+mn-ea"/>
                          <a:cs typeface="+mn-cs"/>
                        </a:rPr>
                        <a:t>Revenue</a:t>
                      </a:r>
                      <a:endParaRPr lang="en-US" dirty="0"/>
                    </a:p>
                  </a:txBody>
                  <a:tcPr/>
                </a:tc>
                <a:tc>
                  <a:txBody>
                    <a:bodyPr/>
                    <a:lstStyle/>
                    <a:p>
                      <a:r>
                        <a:rPr lang="en-US" sz="1800" b="0" i="0" kern="1200" dirty="0" smtClean="0">
                          <a:solidFill>
                            <a:schemeClr val="dk1"/>
                          </a:solidFill>
                          <a:effectLst/>
                          <a:latin typeface="+mn-lt"/>
                          <a:ea typeface="+mn-ea"/>
                          <a:cs typeface="+mn-cs"/>
                        </a:rPr>
                        <a:t>        US$20 billion (2016)</a:t>
                      </a:r>
                      <a:endParaRPr lang="en-US" dirty="0"/>
                    </a:p>
                  </a:txBody>
                  <a:tcPr/>
                </a:tc>
              </a:tr>
              <a:tr h="698500">
                <a:tc>
                  <a:txBody>
                    <a:bodyPr/>
                    <a:lstStyle/>
                    <a:p>
                      <a:r>
                        <a:rPr lang="en-US" sz="1800" b="1" i="0" u="none" strike="noStrike" kern="1200" dirty="0" smtClean="0">
                          <a:solidFill>
                            <a:schemeClr val="dk1"/>
                          </a:solidFill>
                          <a:effectLst/>
                          <a:latin typeface="+mn-lt"/>
                          <a:ea typeface="+mn-ea"/>
                          <a:cs typeface="+mn-cs"/>
                        </a:rPr>
                        <a:t>Operating income</a:t>
                      </a:r>
                      <a:endParaRPr lang="en-US" dirty="0"/>
                    </a:p>
                  </a:txBody>
                  <a:tcPr/>
                </a:tc>
                <a:tc>
                  <a:txBody>
                    <a:bodyPr/>
                    <a:lstStyle/>
                    <a:p>
                      <a:r>
                        <a:rPr lang="en-US" sz="1800" b="0" i="0" kern="1200" dirty="0" smtClean="0">
                          <a:solidFill>
                            <a:schemeClr val="dk1"/>
                          </a:solidFill>
                          <a:effectLst/>
                          <a:latin typeface="+mn-lt"/>
                          <a:ea typeface="+mn-ea"/>
                          <a:cs typeface="+mn-cs"/>
                        </a:rPr>
                        <a:t>        US$6.5 billion (2016)</a:t>
                      </a:r>
                      <a:endParaRPr lang="en-US" dirty="0"/>
                    </a:p>
                  </a:txBody>
                  <a:tcPr/>
                </a:tc>
              </a:tr>
              <a:tr h="698500">
                <a:tc>
                  <a:txBody>
                    <a:bodyPr/>
                    <a:lstStyle/>
                    <a:p>
                      <a:pPr algn="l" fontAlgn="t"/>
                      <a:r>
                        <a:rPr lang="en-US" b="1" u="none" strike="noStrike" dirty="0">
                          <a:solidFill>
                            <a:schemeClr val="bg1"/>
                          </a:solidFill>
                          <a:effectLst/>
                        </a:rPr>
                        <a:t>Net income</a:t>
                      </a:r>
                      <a:endParaRPr lang="en-US" b="1" dirty="0">
                        <a:solidFill>
                          <a:schemeClr val="bg1"/>
                        </a:solidFill>
                        <a:effectLst/>
                      </a:endParaRPr>
                    </a:p>
                  </a:txBody>
                  <a:tcPr/>
                </a:tc>
                <a:tc>
                  <a:txBody>
                    <a:bodyPr/>
                    <a:lstStyle/>
                    <a:p>
                      <a:r>
                        <a:rPr lang="en-US" sz="1800" b="0" i="0" kern="1200" dirty="0" smtClean="0">
                          <a:solidFill>
                            <a:schemeClr val="dk1"/>
                          </a:solidFill>
                          <a:effectLst/>
                          <a:latin typeface="+mn-lt"/>
                          <a:ea typeface="+mn-ea"/>
                          <a:cs typeface="+mn-cs"/>
                        </a:rPr>
                        <a:t>        US-$2.8 billion (2016)</a:t>
                      </a:r>
                      <a:endParaRPr lang="en-US" dirty="0"/>
                    </a:p>
                  </a:txBody>
                  <a:tcPr/>
                </a:tc>
              </a:tr>
              <a:tr h="698500">
                <a:tc>
                  <a:txBody>
                    <a:bodyPr/>
                    <a:lstStyle/>
                    <a:p>
                      <a:r>
                        <a:rPr lang="en-US" sz="1800" b="1" i="0" kern="1200" dirty="0" smtClean="0">
                          <a:solidFill>
                            <a:schemeClr val="dk1"/>
                          </a:solidFill>
                          <a:effectLst/>
                          <a:latin typeface="+mn-lt"/>
                          <a:ea typeface="+mn-ea"/>
                          <a:cs typeface="+mn-cs"/>
                        </a:rPr>
                        <a:t>Number of employees</a:t>
                      </a:r>
                      <a:endParaRPr lang="en-US" dirty="0"/>
                    </a:p>
                  </a:txBody>
                  <a:tcPr/>
                </a:tc>
                <a:tc>
                  <a:txBody>
                    <a:bodyPr/>
                    <a:lstStyle/>
                    <a:p>
                      <a:r>
                        <a:rPr lang="en-US" dirty="0" smtClean="0"/>
                        <a:t>  6700</a:t>
                      </a:r>
                      <a:endParaRPr lang="en-US" dirty="0"/>
                    </a:p>
                  </a:txBody>
                  <a:tcPr/>
                </a:tc>
              </a:tr>
              <a:tr h="698500">
                <a:tc>
                  <a:txBody>
                    <a:bodyPr/>
                    <a:lstStyle/>
                    <a:p>
                      <a:r>
                        <a:rPr lang="en-US" sz="1800" b="1" i="0" kern="1200" dirty="0" smtClean="0">
                          <a:solidFill>
                            <a:schemeClr val="dk1"/>
                          </a:solidFill>
                          <a:effectLst/>
                          <a:latin typeface="+mn-lt"/>
                          <a:ea typeface="+mn-ea"/>
                          <a:cs typeface="+mn-cs"/>
                        </a:rPr>
                        <a:t>Website</a:t>
                      </a:r>
                      <a:endParaRPr lang="en-US" dirty="0"/>
                    </a:p>
                  </a:txBody>
                  <a:tcPr/>
                </a:tc>
                <a:tc>
                  <a:txBody>
                    <a:bodyPr/>
                    <a:lstStyle/>
                    <a:p>
                      <a:r>
                        <a:rPr lang="en-US" dirty="0" smtClean="0"/>
                        <a:t>Uber.com</a:t>
                      </a:r>
                      <a:endParaRPr lang="en-US" dirty="0"/>
                    </a:p>
                  </a:txBody>
                  <a:tcPr/>
                </a:tc>
              </a:tr>
            </a:tbl>
          </a:graphicData>
        </a:graphic>
      </p:graphicFrame>
      <p:pic>
        <p:nvPicPr>
          <p:cNvPr id="2050" name="Picture 2" descr="C:\Users\XBBNHBL\Desktop\u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2754086"/>
            <a:ext cx="4572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XBBNHBL\Desktop\u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3429000"/>
            <a:ext cx="4572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XBBNHBL\Desktop\dow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5387" y="4114800"/>
            <a:ext cx="200025" cy="2857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XBBNHBL\Desktop\Uber_App_Icon.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443"/>
            <a:ext cx="14287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696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lgn="l">
              <a:buFont typeface="Arial" panose="020B0604020202020204" pitchFamily="34" charset="0"/>
              <a:buChar char="•"/>
            </a:pPr>
            <a:r>
              <a:rPr lang="en-US" dirty="0"/>
              <a:t>Uber, which operates in more than 50 countries, has recently made big investment moves into </a:t>
            </a:r>
            <a:r>
              <a:rPr lang="en-US" b="1" dirty="0"/>
              <a:t>India and China. </a:t>
            </a:r>
            <a:endParaRPr lang="en-US" b="1" dirty="0" smtClean="0"/>
          </a:p>
          <a:p>
            <a:pPr marL="342900" indent="-342900" algn="l">
              <a:buFont typeface="Arial" panose="020B0604020202020204" pitchFamily="34" charset="0"/>
              <a:buChar char="•"/>
            </a:pPr>
            <a:r>
              <a:rPr lang="en-US" dirty="0" smtClean="0"/>
              <a:t>In </a:t>
            </a:r>
            <a:r>
              <a:rPr lang="en-US" dirty="0"/>
              <a:t>India, this means </a:t>
            </a:r>
            <a:r>
              <a:rPr lang="en-US" b="1" dirty="0"/>
              <a:t>linking with Bharti Airtel</a:t>
            </a:r>
            <a:r>
              <a:rPr lang="en-US" dirty="0"/>
              <a:t> in a deal that will let customers in India pay for rides through the latter’s mobile wallet platform. </a:t>
            </a:r>
            <a:endParaRPr lang="en-US" dirty="0" smtClean="0"/>
          </a:p>
          <a:p>
            <a:pPr marL="342900" indent="-342900" algn="l">
              <a:buFont typeface="Arial" panose="020B0604020202020204" pitchFamily="34" charset="0"/>
              <a:buChar char="•"/>
            </a:pPr>
            <a:r>
              <a:rPr lang="en-US" dirty="0" smtClean="0"/>
              <a:t>In </a:t>
            </a:r>
            <a:r>
              <a:rPr lang="en-US" dirty="0"/>
              <a:t>China, Uber said it’s investing $1 billion into the market that CEO Travis Kalanick said could eventually be </a:t>
            </a:r>
            <a:r>
              <a:rPr lang="en-US" b="1" dirty="0"/>
              <a:t>Uber’s top market</a:t>
            </a:r>
            <a:r>
              <a:rPr lang="en-US" dirty="0"/>
              <a:t>. Uber is also said to be investing the same amount in </a:t>
            </a:r>
            <a:r>
              <a:rPr lang="en-US" b="1" dirty="0"/>
              <a:t>India</a:t>
            </a:r>
            <a:r>
              <a:rPr lang="en-US" dirty="0" smtClean="0"/>
              <a:t>.</a:t>
            </a:r>
          </a:p>
          <a:p>
            <a:pPr marL="342900" indent="-342900" algn="l">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smtClean="0"/>
              <a:t>FACTS</a:t>
            </a:r>
            <a:endParaRPr lang="en-US" dirty="0"/>
          </a:p>
        </p:txBody>
      </p:sp>
      <p:pic>
        <p:nvPicPr>
          <p:cNvPr id="4" name="Picture 4" descr="C:\Users\XBBNHBL\Desktop\Uber_App_Icon.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43"/>
            <a:ext cx="14287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400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342900" indent="-342900" algn="l" fontAlgn="base">
              <a:buFont typeface="Arial" panose="020B0604020202020204" pitchFamily="34" charset="0"/>
              <a:buChar char="•"/>
            </a:pPr>
            <a:r>
              <a:rPr lang="en-US" sz="2800" dirty="0"/>
              <a:t>While reports in late June indicated that Uber was operating at </a:t>
            </a:r>
            <a:r>
              <a:rPr lang="en-US" sz="2800" u="sng" dirty="0"/>
              <a:t>$470 million in </a:t>
            </a:r>
            <a:r>
              <a:rPr lang="en-US" sz="2800" b="1" u="sng" dirty="0"/>
              <a:t>operating losses</a:t>
            </a:r>
            <a:r>
              <a:rPr lang="en-US" sz="2800" dirty="0"/>
              <a:t> on </a:t>
            </a:r>
            <a:r>
              <a:rPr lang="en-US" sz="2800" u="sng" dirty="0"/>
              <a:t>$415 million in revenue</a:t>
            </a:r>
            <a:r>
              <a:rPr lang="en-US" sz="2800" dirty="0"/>
              <a:t>, the look into its latest reports indicate that Uber may be turning things around</a:t>
            </a:r>
            <a:r>
              <a:rPr lang="en-US" sz="2800" dirty="0" smtClean="0"/>
              <a:t>.</a:t>
            </a:r>
          </a:p>
          <a:p>
            <a:pPr marL="342900" indent="-342900" algn="l" fontAlgn="base">
              <a:buFont typeface="Arial" panose="020B0604020202020204" pitchFamily="34" charset="0"/>
              <a:buChar char="•"/>
            </a:pPr>
            <a:r>
              <a:rPr lang="en-US" sz="2800" dirty="0" smtClean="0"/>
              <a:t> </a:t>
            </a:r>
            <a:r>
              <a:rPr lang="en-US" sz="2800" dirty="0"/>
              <a:t>At that same time, it was reported that the company had plans to </a:t>
            </a:r>
            <a:r>
              <a:rPr lang="en-US" sz="2800" dirty="0" smtClean="0"/>
              <a:t>sell  $</a:t>
            </a:r>
            <a:r>
              <a:rPr lang="en-US" sz="2800" dirty="0"/>
              <a:t>1 billion-$1.2 billion in convertible bonds</a:t>
            </a:r>
            <a:r>
              <a:rPr lang="en-US" sz="2800" dirty="0" smtClean="0"/>
              <a:t>.</a:t>
            </a:r>
            <a:endParaRPr lang="en-US" sz="2800" dirty="0"/>
          </a:p>
        </p:txBody>
      </p:sp>
      <p:sp>
        <p:nvSpPr>
          <p:cNvPr id="3" name="Title 2"/>
          <p:cNvSpPr>
            <a:spLocks noGrp="1"/>
          </p:cNvSpPr>
          <p:nvPr>
            <p:ph type="title"/>
          </p:nvPr>
        </p:nvSpPr>
        <p:spPr>
          <a:xfrm>
            <a:off x="1676400" y="901473"/>
            <a:ext cx="6248400" cy="1043668"/>
          </a:xfrm>
        </p:spPr>
        <p:txBody>
          <a:bodyPr>
            <a:normAutofit/>
          </a:bodyPr>
          <a:lstStyle/>
          <a:p>
            <a:r>
              <a:rPr lang="en-US" dirty="0"/>
              <a:t>$10.84 BILLION | UBER’S PROJECTED BOOKINGS TOTAL ESTIMATED FOR 2015</a:t>
            </a:r>
            <a:br>
              <a:rPr lang="en-US" dirty="0"/>
            </a:br>
            <a:endParaRPr lang="en-US" dirty="0"/>
          </a:p>
        </p:txBody>
      </p:sp>
      <p:pic>
        <p:nvPicPr>
          <p:cNvPr id="4" name="Picture 4" descr="C:\Users\XBBNHBL\Desktop\Uber_App_Icon.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43"/>
            <a:ext cx="14287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407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342900" indent="-342900" algn="l">
              <a:buFont typeface="Arial" panose="020B0604020202020204" pitchFamily="34" charset="0"/>
              <a:buChar char="•"/>
            </a:pPr>
            <a:r>
              <a:rPr lang="en-US" sz="2400" dirty="0"/>
              <a:t>Given the fact that Uber keeps 20 percent of revenues as bookings, a quick calculation would imply that Uber will see a revenue of about $2 billion this </a:t>
            </a:r>
            <a:r>
              <a:rPr lang="en-US" sz="2400" dirty="0" smtClean="0"/>
              <a:t>year.</a:t>
            </a:r>
          </a:p>
          <a:p>
            <a:pPr marL="342900" indent="-342900" algn="l">
              <a:buFont typeface="Arial" panose="020B0604020202020204" pitchFamily="34" charset="0"/>
              <a:buChar char="•"/>
            </a:pPr>
            <a:r>
              <a:rPr lang="en-US" sz="2400" dirty="0" smtClean="0"/>
              <a:t> </a:t>
            </a:r>
            <a:r>
              <a:rPr lang="en-US" sz="2400" dirty="0"/>
              <a:t>T</a:t>
            </a:r>
            <a:r>
              <a:rPr lang="en-US" sz="2400" dirty="0" smtClean="0"/>
              <a:t>hat </a:t>
            </a:r>
            <a:r>
              <a:rPr lang="en-US" sz="2400" dirty="0"/>
              <a:t>number would then be expected to grow more than double based on the booking figure projected for next year of $26.12 billion.</a:t>
            </a:r>
            <a:endParaRPr lang="en-US" sz="2400" dirty="0"/>
          </a:p>
        </p:txBody>
      </p:sp>
      <p:sp>
        <p:nvSpPr>
          <p:cNvPr id="3" name="Title 2"/>
          <p:cNvSpPr>
            <a:spLocks noGrp="1"/>
          </p:cNvSpPr>
          <p:nvPr>
            <p:ph type="title"/>
          </p:nvPr>
        </p:nvSpPr>
        <p:spPr>
          <a:xfrm>
            <a:off x="1676400" y="730702"/>
            <a:ext cx="6858000" cy="945697"/>
          </a:xfrm>
        </p:spPr>
        <p:txBody>
          <a:bodyPr>
            <a:normAutofit/>
          </a:bodyPr>
          <a:lstStyle/>
          <a:p>
            <a:pPr fontAlgn="base"/>
            <a:r>
              <a:rPr lang="en-US" dirty="0"/>
              <a:t>$26.12 BILLION | UBER’S PROJECTED BOOKINGS TOTAL ESTIMATED FOR 2016</a:t>
            </a:r>
          </a:p>
        </p:txBody>
      </p:sp>
      <p:pic>
        <p:nvPicPr>
          <p:cNvPr id="4" name="Picture 4" descr="C:\Users\XBBNHBL\Desktop\Uber_App_Icon.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050"/>
            <a:ext cx="14287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260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342900" indent="-342900" algn="l">
              <a:buFont typeface="Arial" panose="020B0604020202020204" pitchFamily="34" charset="0"/>
              <a:buChar char="•"/>
            </a:pPr>
            <a:r>
              <a:rPr lang="en-US" dirty="0"/>
              <a:t>In just five years, Uber Technologies, Inc. has ushered in the era of a “sharing economy” and disrupted a long-established industry by linking smartphone technology to anyone with a car who wants to earn some money on the side. </a:t>
            </a:r>
            <a:endParaRPr lang="en-US" dirty="0" smtClean="0"/>
          </a:p>
          <a:p>
            <a:pPr marL="342900" indent="-342900" algn="l">
              <a:buFont typeface="Arial" panose="020B0604020202020204" pitchFamily="34" charset="0"/>
              <a:buChar char="•"/>
            </a:pPr>
            <a:r>
              <a:rPr lang="en-US" dirty="0" smtClean="0"/>
              <a:t>Launched </a:t>
            </a:r>
            <a:r>
              <a:rPr lang="en-US" dirty="0"/>
              <a:t>in 2010, the app-based technology/transportation company operates in more than 270 cities and 60 countries. The premise is breathtakingly simple. </a:t>
            </a:r>
            <a:endParaRPr lang="en-US" dirty="0" smtClean="0"/>
          </a:p>
          <a:p>
            <a:pPr marL="342900" indent="-342900" algn="l">
              <a:buFont typeface="Arial" panose="020B0604020202020204" pitchFamily="34" charset="0"/>
              <a:buChar char="•"/>
            </a:pPr>
            <a:r>
              <a:rPr lang="en-US" dirty="0" smtClean="0"/>
              <a:t>Use </a:t>
            </a:r>
            <a:r>
              <a:rPr lang="en-US" dirty="0"/>
              <a:t>a smartphone application to connect someone who needs a ride with an Uber driver who happens to be in the area, and do it faster, cheaper and with better customer service than taxi cabs. </a:t>
            </a:r>
            <a:endParaRPr lang="en-US" dirty="0" smtClean="0"/>
          </a:p>
        </p:txBody>
      </p:sp>
      <p:sp>
        <p:nvSpPr>
          <p:cNvPr id="3" name="Title 2"/>
          <p:cNvSpPr>
            <a:spLocks noGrp="1"/>
          </p:cNvSpPr>
          <p:nvPr>
            <p:ph type="title"/>
          </p:nvPr>
        </p:nvSpPr>
        <p:spPr>
          <a:xfrm>
            <a:off x="1981200" y="914400"/>
            <a:ext cx="5257800" cy="701040"/>
          </a:xfrm>
        </p:spPr>
        <p:txBody>
          <a:bodyPr/>
          <a:lstStyle/>
          <a:p>
            <a:r>
              <a:rPr lang="en-US" dirty="0"/>
              <a:t>Uber: An IPO Candidate in 2016?</a:t>
            </a:r>
            <a:endParaRPr lang="en-US" dirty="0"/>
          </a:p>
        </p:txBody>
      </p:sp>
      <p:pic>
        <p:nvPicPr>
          <p:cNvPr id="4" name="Picture 4" descr="C:\Users\XBBNHBL\Desktop\Uber_App_Icon.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43"/>
            <a:ext cx="14287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40889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468</TotalTime>
  <Words>349</Words>
  <Application>Microsoft Office PowerPoint</Application>
  <PresentationFormat>On-screen Show (4:3)</PresentationFormat>
  <Paragraphs>60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BlackTie</vt:lpstr>
      <vt:lpstr>UBER</vt:lpstr>
      <vt:lpstr>INTRODUCTION</vt:lpstr>
      <vt:lpstr>PowerPoint Presentation</vt:lpstr>
      <vt:lpstr>SPECIFICATIONS</vt:lpstr>
      <vt:lpstr>PowerPoint Presentation</vt:lpstr>
      <vt:lpstr>FACTS</vt:lpstr>
      <vt:lpstr>$10.84 BILLION | UBER’S PROJECTED BOOKINGS TOTAL ESTIMATED FOR 2015 </vt:lpstr>
      <vt:lpstr>$26.12 BILLION | UBER’S PROJECTED BOOKINGS TOTAL ESTIMATED FOR 2016</vt:lpstr>
      <vt:lpstr>Uber: An IPO Candidate in 2016?</vt:lpstr>
      <vt:lpstr>PowerPoint Presentation</vt:lpstr>
      <vt:lpstr>PowerPoint Presentation</vt:lpstr>
    </vt:vector>
  </TitlesOfParts>
  <Company>The Bank of New York Mellon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dc:title>
  <dc:creator>Vivekanandan, Kanimozhi</dc:creator>
  <cp:lastModifiedBy>Vivekanandan, Kanimozhi</cp:lastModifiedBy>
  <cp:revision>14</cp:revision>
  <dcterms:created xsi:type="dcterms:W3CDTF">2017-04-26T04:45:58Z</dcterms:created>
  <dcterms:modified xsi:type="dcterms:W3CDTF">2017-04-26T12:34:05Z</dcterms:modified>
</cp:coreProperties>
</file>