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9" r:id="rId2"/>
    <p:sldId id="256" r:id="rId3"/>
    <p:sldId id="260" r:id="rId4"/>
    <p:sldId id="261" r:id="rId5"/>
    <p:sldId id="262" r:id="rId6"/>
  </p:sldIdLst>
  <p:sldSz cx="9144000" cy="5143500" type="screen16x9"/>
  <p:notesSz cx="6858000" cy="9144000"/>
  <p:embeddedFontLst>
    <p:embeddedFont>
      <p:font typeface="Bahnschrift Light SemiCondensed" panose="020B0502040204020203" pitchFamily="3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ADA-06\Downloads\results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ADA-06\Downloads\results%20(2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ADA-06\Downloads\results%20(3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ADA-06\Downloads\results%20(4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Bahnschrift Light SemiCondensed" panose="020B0502040204020203" pitchFamily="34" charset="0"/>
              </a:rPr>
              <a:t>Total Number of Tracks per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(1)'!$B$1</c:f>
              <c:strCache>
                <c:ptCount val="1"/>
                <c:pt idx="0">
                  <c:v>total_tracks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(1)'!$A$2:$A$11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</c:strCache>
            </c:strRef>
          </c:cat>
          <c:val>
            <c:numRef>
              <c:f>'results (1)'!$B$2:$B$11</c:f>
              <c:numCache>
                <c:formatCode>General</c:formatCode>
                <c:ptCount val="10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20-4CC0-9964-5A3F86CFE4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54713688"/>
        <c:axId val="554715656"/>
      </c:barChart>
      <c:catAx>
        <c:axId val="554713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Light SemiCondensed" panose="020B0502040204020203" pitchFamily="34" charset="0"/>
                    <a:ea typeface="+mn-ea"/>
                    <a:cs typeface="+mn-cs"/>
                  </a:defRPr>
                </a:pPr>
                <a:r>
                  <a:rPr lang="en-US" sz="900">
                    <a:latin typeface="Bahnschrift Light SemiCondensed" panose="020B0502040204020203" pitchFamily="34" charset="0"/>
                  </a:rPr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Light Semi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54715656"/>
        <c:crosses val="autoZero"/>
        <c:auto val="1"/>
        <c:lblAlgn val="ctr"/>
        <c:lblOffset val="100"/>
        <c:noMultiLvlLbl val="0"/>
      </c:catAx>
      <c:valAx>
        <c:axId val="554715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Light SemiCondensed" panose="020B0502040204020203" pitchFamily="34" charset="0"/>
                    <a:ea typeface="+mn-ea"/>
                    <a:cs typeface="+mn-cs"/>
                  </a:defRPr>
                </a:pPr>
                <a:r>
                  <a:rPr lang="en-US" sz="800">
                    <a:latin typeface="Bahnschrift Light SemiCondensed" panose="020B0502040204020203" pitchFamily="34" charset="0"/>
                  </a:rPr>
                  <a:t>Number</a:t>
                </a:r>
                <a:r>
                  <a:rPr lang="en-US" sz="800" baseline="0">
                    <a:latin typeface="Bahnschrift Light SemiCondensed" panose="020B0502040204020203" pitchFamily="34" charset="0"/>
                  </a:rPr>
                  <a:t> of Tracks</a:t>
                </a:r>
                <a:endParaRPr lang="en-US" sz="800">
                  <a:latin typeface="Bahnschrift Light SemiCondensed" panose="020B0502040204020203" pitchFamily="34" charset="0"/>
                </a:endParaRPr>
              </a:p>
            </c:rich>
          </c:tx>
          <c:layout>
            <c:manualLayout>
              <c:xMode val="edge"/>
              <c:yMode val="edge"/>
              <c:x val="2.1219135802469136E-2"/>
              <c:y val="0.323207841207349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Light Semi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13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Bahnschrift Light SemiCondensed" panose="020B0502040204020203" pitchFamily="34" charset="0"/>
              </a:rPr>
              <a:t>Top 5</a:t>
            </a:r>
            <a:r>
              <a:rPr lang="en-US" baseline="0" dirty="0">
                <a:latin typeface="Bahnschrift Light SemiCondensed" panose="020B0502040204020203" pitchFamily="34" charset="0"/>
              </a:rPr>
              <a:t> Sold Albums</a:t>
            </a:r>
            <a:endParaRPr lang="en-US" dirty="0">
              <a:latin typeface="Bahnschrift Light Semi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(2)'!$B$1</c:f>
              <c:strCache>
                <c:ptCount val="1"/>
                <c:pt idx="0">
                  <c:v>total_invoice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(2)'!$A$2:$A$6</c:f>
              <c:strCache>
                <c:ptCount val="5"/>
                <c:pt idx="0">
                  <c:v>Greatest Hits</c:v>
                </c:pt>
                <c:pt idx="1">
                  <c:v>Lost, Season 2</c:v>
                </c:pt>
                <c:pt idx="2">
                  <c:v>Heroes, Season 1</c:v>
                </c:pt>
                <c:pt idx="3">
                  <c:v>Lost, Season 1</c:v>
                </c:pt>
                <c:pt idx="4">
                  <c:v>Lost, Season 3</c:v>
                </c:pt>
              </c:strCache>
            </c:strRef>
          </c:cat>
          <c:val>
            <c:numRef>
              <c:f>'results (2)'!$B$2:$B$6</c:f>
              <c:numCache>
                <c:formatCode>_([$$-409]* #,##0.00_);_([$$-409]* \(#,##0.00\);_([$$-409]* "-"??_);_(@_)</c:formatCode>
                <c:ptCount val="5"/>
                <c:pt idx="0">
                  <c:v>372.51</c:v>
                </c:pt>
                <c:pt idx="1">
                  <c:v>290.18</c:v>
                </c:pt>
                <c:pt idx="2">
                  <c:v>238.61</c:v>
                </c:pt>
                <c:pt idx="3">
                  <c:v>223.65</c:v>
                </c:pt>
                <c:pt idx="4">
                  <c:v>211.8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A-43E2-AA3C-00EF346B5C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58392560"/>
        <c:axId val="558396496"/>
      </c:barChart>
      <c:catAx>
        <c:axId val="55839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Album Title</a:t>
                </a:r>
              </a:p>
            </c:rich>
          </c:tx>
          <c:layout>
            <c:manualLayout>
              <c:xMode val="edge"/>
              <c:yMode val="edge"/>
              <c:x val="0.4460033911232727"/>
              <c:y val="0.88964470129255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58396496"/>
        <c:crosses val="autoZero"/>
        <c:auto val="1"/>
        <c:lblAlgn val="ctr"/>
        <c:lblOffset val="100"/>
        <c:noMultiLvlLbl val="0"/>
      </c:catAx>
      <c:valAx>
        <c:axId val="55839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total invoices</a:t>
                </a:r>
              </a:p>
            </c:rich>
          </c:tx>
          <c:layout>
            <c:manualLayout>
              <c:xMode val="edge"/>
              <c:yMode val="edge"/>
              <c:x val="1.5549768190393784E-2"/>
              <c:y val="0.334965102547560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$-409]* #,##0.00_);_([$$-409]* \(#,##0.00\);_([$$-409]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39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pPr>
            <a:r>
              <a:rPr lang="en-US" dirty="0">
                <a:latin typeface="Bahnschrift Light SemiCondensed" panose="020B0502040204020203" pitchFamily="34" charset="0"/>
              </a:rPr>
              <a:t>Countries with</a:t>
            </a:r>
            <a:r>
              <a:rPr lang="en-US" baseline="0" dirty="0">
                <a:latin typeface="Bahnschrift Light SemiCondensed" panose="020B0502040204020203" pitchFamily="34" charset="0"/>
              </a:rPr>
              <a:t> the Highest total of Invoices</a:t>
            </a:r>
            <a:endParaRPr lang="en-US" dirty="0">
              <a:latin typeface="Bahnschrift Light SemiCondensed" panose="020B0502040204020203" pitchFamily="34" charset="0"/>
            </a:endParaRPr>
          </a:p>
        </c:rich>
      </c:tx>
      <c:layout>
        <c:manualLayout>
          <c:xMode val="edge"/>
          <c:yMode val="edge"/>
          <c:x val="0.31539012609848827"/>
          <c:y val="1.0718113612004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SemiCondense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(3)'!$B$1</c:f>
              <c:strCache>
                <c:ptCount val="1"/>
                <c:pt idx="0">
                  <c:v>total_invoice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(3)'!$A$2:$A$11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Chile</c:v>
                </c:pt>
              </c:strCache>
            </c:strRef>
          </c:cat>
          <c:val>
            <c:numRef>
              <c:f>'results (3)'!$B$2:$B$11</c:f>
              <c:numCache>
                <c:formatCode>_("$"* #,##0.00_);_("$"* \(#,##0.00\);_("$"* "-"??_);_(@_)</c:formatCode>
                <c:ptCount val="10"/>
                <c:pt idx="0">
                  <c:v>523.05999999999995</c:v>
                </c:pt>
                <c:pt idx="1">
                  <c:v>303.95999999999998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  <c:pt idx="5">
                  <c:v>112.86</c:v>
                </c:pt>
                <c:pt idx="6">
                  <c:v>90.24</c:v>
                </c:pt>
                <c:pt idx="7">
                  <c:v>77.239999999999995</c:v>
                </c:pt>
                <c:pt idx="8">
                  <c:v>75.260000000000005</c:v>
                </c:pt>
                <c:pt idx="9">
                  <c:v>46.62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4-4B8E-B85C-A88A3721BD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906120"/>
        <c:axId val="624906448"/>
      </c:barChart>
      <c:catAx>
        <c:axId val="624906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Countries</a:t>
                </a:r>
              </a:p>
            </c:rich>
          </c:tx>
          <c:layout>
            <c:manualLayout>
              <c:xMode val="edge"/>
              <c:yMode val="edge"/>
              <c:x val="0.45427262146210362"/>
              <c:y val="0.863344051446945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24906448"/>
        <c:crosses val="autoZero"/>
        <c:auto val="1"/>
        <c:lblAlgn val="ctr"/>
        <c:lblOffset val="100"/>
        <c:noMultiLvlLbl val="0"/>
      </c:catAx>
      <c:valAx>
        <c:axId val="6249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Bahnschrift Light SemiCondensed" panose="020B0502040204020203" pitchFamily="34" charset="0"/>
                  </a:rPr>
                  <a:t>total</a:t>
                </a:r>
                <a:r>
                  <a:rPr lang="en-US" baseline="0" dirty="0">
                    <a:latin typeface="Bahnschrift Light SemiCondensed" panose="020B0502040204020203" pitchFamily="34" charset="0"/>
                  </a:rPr>
                  <a:t> Invoices</a:t>
                </a:r>
                <a:endParaRPr lang="en-US" dirty="0">
                  <a:latin typeface="Bahnschrift Light SemiCondensed" panose="020B0502040204020203" pitchFamily="34" charset="0"/>
                </a:endParaRPr>
              </a:p>
            </c:rich>
          </c:tx>
          <c:layout>
            <c:manualLayout>
              <c:xMode val="edge"/>
              <c:yMode val="edge"/>
              <c:x val="1.924557351809084E-2"/>
              <c:y val="0.287298613396798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90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pPr>
            <a:r>
              <a:rPr lang="en-US">
                <a:latin typeface="Bahnschrift Light SemiCondensed" panose="020B0502040204020203" pitchFamily="34" charset="0"/>
              </a:rPr>
              <a:t>Top</a:t>
            </a:r>
            <a:r>
              <a:rPr lang="en-US" baseline="0">
                <a:latin typeface="Bahnschrift Light SemiCondensed" panose="020B0502040204020203" pitchFamily="34" charset="0"/>
              </a:rPr>
              <a:t> Tracks added to Playlists</a:t>
            </a:r>
            <a:endParaRPr lang="en-US">
              <a:latin typeface="Bahnschrift Light Semi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SemiCondense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(4)'!$B$1</c:f>
              <c:strCache>
                <c:ptCount val="1"/>
                <c:pt idx="0">
                  <c:v>number_of_playlists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(4)'!$A$2:$A$6</c:f>
              <c:strCache>
                <c:ptCount val="5"/>
                <c:pt idx="0">
                  <c:v>2 Minutes To Midnight</c:v>
                </c:pt>
                <c:pt idx="1">
                  <c:v>Hallowed Be Thy Name</c:v>
                </c:pt>
                <c:pt idx="2">
                  <c:v>The Trooper</c:v>
                </c:pt>
                <c:pt idx="3">
                  <c:v>Wrathchild</c:v>
                </c:pt>
                <c:pt idx="4">
                  <c:v>The Number Of The Beast</c:v>
                </c:pt>
              </c:strCache>
            </c:strRef>
          </c:cat>
          <c:val>
            <c:numRef>
              <c:f>'results (4)'!$B$2:$B$6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F-4142-9882-AAFFD08853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8491712"/>
        <c:axId val="555602568"/>
      </c:barChart>
      <c:catAx>
        <c:axId val="62849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Light SemiCondensed" panose="020B0502040204020203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Bahnschrift Light SemiCondensed" panose="020B0502040204020203" pitchFamily="34" charset="0"/>
                  </a:rPr>
                  <a:t>Track Name</a:t>
                </a:r>
              </a:p>
            </c:rich>
          </c:tx>
          <c:layout>
            <c:manualLayout>
              <c:xMode val="edge"/>
              <c:yMode val="edge"/>
              <c:x val="0.47317013639428718"/>
              <c:y val="0.89644970414201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Light Semi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55602568"/>
        <c:crosses val="autoZero"/>
        <c:auto val="1"/>
        <c:lblAlgn val="ctr"/>
        <c:lblOffset val="100"/>
        <c:noMultiLvlLbl val="0"/>
      </c:catAx>
      <c:valAx>
        <c:axId val="555602568"/>
        <c:scaling>
          <c:orientation val="minMax"/>
          <c:max val="14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Light SemiCondensed" panose="020B0502040204020203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Bahnschrift Light SemiCondensed" panose="020B0502040204020203" pitchFamily="34" charset="0"/>
                  </a:rPr>
                  <a:t>Number of Playlists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Light SemiCondensed" panose="020B05020402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491712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78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9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-2202545" y="2055585"/>
            <a:ext cx="5210630" cy="97971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F9155-0C32-99DB-3900-061E082C3A22}"/>
              </a:ext>
            </a:extLst>
          </p:cNvPr>
          <p:cNvSpPr txBox="1"/>
          <p:nvPr/>
        </p:nvSpPr>
        <p:spPr>
          <a:xfrm>
            <a:off x="1688214" y="2074072"/>
            <a:ext cx="647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E3D49"/>
                </a:solidFill>
                <a:latin typeface="+mj-lt"/>
              </a:rPr>
              <a:t>Digital Music Store Da</a:t>
            </a:r>
            <a:r>
              <a:rPr lang="en-US" sz="2400" b="1" i="0" dirty="0">
                <a:solidFill>
                  <a:srgbClr val="2E3D49"/>
                </a:solidFill>
                <a:effectLst/>
                <a:latin typeface="+mj-lt"/>
              </a:rPr>
              <a:t>tabase - SQL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6CDAF-6E98-52BE-1681-43735B35CF0C}"/>
              </a:ext>
            </a:extLst>
          </p:cNvPr>
          <p:cNvSpPr txBox="1"/>
          <p:nvPr/>
        </p:nvSpPr>
        <p:spPr>
          <a:xfrm>
            <a:off x="3744687" y="2511878"/>
            <a:ext cx="2481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Business Analytics Nanodegree.</a:t>
            </a:r>
            <a:endParaRPr lang="en-US" sz="1050" b="1" i="0" dirty="0">
              <a:solidFill>
                <a:srgbClr val="2E3D49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6C611-25E6-DC30-AB2F-79DAAC634BED}"/>
              </a:ext>
            </a:extLst>
          </p:cNvPr>
          <p:cNvSpPr txBox="1"/>
          <p:nvPr/>
        </p:nvSpPr>
        <p:spPr>
          <a:xfrm>
            <a:off x="7895773" y="4781441"/>
            <a:ext cx="124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Munera AlRajhi</a:t>
            </a:r>
            <a:endParaRPr lang="en-US" sz="1050" b="1" i="0" dirty="0">
              <a:solidFill>
                <a:srgbClr val="2E3D49"/>
              </a:solidFill>
              <a:effectLst/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8E48F3-CBBA-4A8C-1B6D-4A834A59C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0"/>
            <a:ext cx="1248228" cy="65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Bahnschrift Light SemiCondensed" panose="020B0502040204020203" pitchFamily="34" charset="0"/>
                <a:ea typeface="Open Sans"/>
                <a:cs typeface="Open Sans"/>
                <a:sym typeface="Open Sans"/>
              </a:rPr>
              <a:t>Which Genre has the Highest Number of Tracks?</a:t>
            </a:r>
            <a:endParaRPr dirty="0">
              <a:solidFill>
                <a:srgbClr val="FFFFFF"/>
              </a:solidFill>
              <a:latin typeface="Bahnschrift Light SemiCondensed" panose="020B0502040204020203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6A87-0CCC-E850-5669-C91F9544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970" y="1053238"/>
            <a:ext cx="7606012" cy="795600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As shown in the Figure, the Rock genre has the highest number 1297 tracks, followed by Latin genre that has 579 tracks, while R&amp;B/Soul has the lowest number 61 tracks among all genres.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34F533-6FC6-6932-9F51-09A4F341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231331"/>
              </p:ext>
            </p:extLst>
          </p:nvPr>
        </p:nvGraphicFramePr>
        <p:xfrm>
          <a:off x="1085136" y="2160624"/>
          <a:ext cx="658368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Bahnschrift Light SemiCondensed" panose="020B0502040204020203" pitchFamily="34" charset="0"/>
                <a:ea typeface="Open Sans"/>
                <a:cs typeface="Open Sans"/>
                <a:sym typeface="Open Sans"/>
              </a:rPr>
              <a:t>What are the Top 5 sold Albums?</a:t>
            </a:r>
            <a:endParaRPr dirty="0">
              <a:solidFill>
                <a:srgbClr val="FFFFFF"/>
              </a:solidFill>
              <a:latin typeface="Bahnschrift Light SemiCondensed" panose="020B0502040204020203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6A87-0CCC-E850-5669-C91F9544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970" y="1053238"/>
            <a:ext cx="7606012" cy="795600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As shown in the Figure, Greatest Hits Album is the number 1 sold Album with total of 372.51$ of invoices, but what was more interesting is that Season 1,2 and 3 of Lost Album were in the top best selling albums along with Heroes Season 1.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18B2A58-5A2A-5E75-AB29-8020ED7A9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083568"/>
              </p:ext>
            </p:extLst>
          </p:nvPr>
        </p:nvGraphicFramePr>
        <p:xfrm>
          <a:off x="1353302" y="2347482"/>
          <a:ext cx="6437395" cy="2359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257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Bahnschrift Light SemiCondensed" panose="020B0502040204020203" pitchFamily="34" charset="0"/>
                <a:ea typeface="Open Sans"/>
                <a:cs typeface="Open Sans"/>
                <a:sym typeface="Open Sans"/>
              </a:rPr>
              <a:t>Which Country had the Highest Total of Invoices?</a:t>
            </a:r>
            <a:endParaRPr dirty="0">
              <a:solidFill>
                <a:srgbClr val="FFFFFF"/>
              </a:solidFill>
              <a:latin typeface="Bahnschrift Light SemiCondensed" panose="020B0502040204020203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6A87-0CCC-E850-5669-C91F9544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970" y="1053238"/>
            <a:ext cx="7606012" cy="795600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As shown in the Figure, USA had 523$ total of Invoices followed by Canada with 303$ total of Invoices, USA and Canada were the only countries who had total of Invoices higher than 200$, compare to the other companies who had total of Invoices below 200$.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2D3187-5261-0782-7F30-00278D9A6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56208"/>
              </p:ext>
            </p:extLst>
          </p:nvPr>
        </p:nvGraphicFramePr>
        <p:xfrm>
          <a:off x="841829" y="2421741"/>
          <a:ext cx="7338153" cy="2369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27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Bahnschrift Light SemiCondensed" panose="020B0502040204020203" pitchFamily="34" charset="0"/>
                <a:ea typeface="Open Sans"/>
                <a:cs typeface="Open Sans"/>
                <a:sym typeface="Open Sans"/>
              </a:rPr>
              <a:t>What is the Most Added Track to Playlists?</a:t>
            </a:r>
            <a:endParaRPr dirty="0">
              <a:solidFill>
                <a:srgbClr val="FFFFFF"/>
              </a:solidFill>
              <a:latin typeface="Bahnschrift Light SemiCondensed" panose="020B0502040204020203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6A87-0CCC-E850-5669-C91F9544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970" y="1053238"/>
            <a:ext cx="7606012" cy="795600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As shown in the Figure, 2 Minutes of Midnight is the most added track to playlists, the Track is in 13 playlists, while; Hallowed Be Thy Name, The Trooper, </a:t>
            </a:r>
            <a:r>
              <a:rPr lang="en-US" dirty="0" err="1">
                <a:latin typeface="Bahnschrift Light SemiCondensed" panose="020B0502040204020203" pitchFamily="34" charset="0"/>
              </a:rPr>
              <a:t>Wrathchild</a:t>
            </a:r>
            <a:r>
              <a:rPr lang="en-US" dirty="0">
                <a:latin typeface="Bahnschrift Light SemiCondensed" panose="020B0502040204020203" pitchFamily="34" charset="0"/>
              </a:rPr>
              <a:t> and The Number Of The Beast tracks were in 12 playlists.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60EF6CC-361C-D4EE-1E80-5D7B7B101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324642"/>
              </p:ext>
            </p:extLst>
          </p:nvPr>
        </p:nvGraphicFramePr>
        <p:xfrm>
          <a:off x="864256" y="2241913"/>
          <a:ext cx="7251770" cy="257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81392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278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Bahnschrift Light SemiCondensed</vt:lpstr>
      <vt:lpstr>Open Sans</vt:lpstr>
      <vt:lpstr>Arial</vt:lpstr>
      <vt:lpstr>Simple Light</vt:lpstr>
      <vt:lpstr>  </vt:lpstr>
      <vt:lpstr>Which Genre has the Highest Number of Tracks?</vt:lpstr>
      <vt:lpstr>What are the Top 5 sold Albums?</vt:lpstr>
      <vt:lpstr>Which Country had the Highest Total of Invoices?</vt:lpstr>
      <vt:lpstr>What is the Most Added Track to Playlists?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EJADA-06</dc:creator>
  <cp:lastModifiedBy>rayan Ejada</cp:lastModifiedBy>
  <cp:revision>2</cp:revision>
  <dcterms:modified xsi:type="dcterms:W3CDTF">2022-12-07T17:17:14Z</dcterms:modified>
</cp:coreProperties>
</file>