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82" r:id="rId5"/>
    <p:sldId id="258" r:id="rId6"/>
    <p:sldId id="283" r:id="rId7"/>
    <p:sldId id="284" r:id="rId8"/>
    <p:sldId id="285" r:id="rId9"/>
    <p:sldId id="286" r:id="rId10"/>
    <p:sldId id="287" r:id="rId11"/>
    <p:sldId id="288" r:id="rId12"/>
    <p:sldId id="272"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1"/>
    <p:restoredTop sz="94681"/>
  </p:normalViewPr>
  <p:slideViewPr>
    <p:cSldViewPr snapToGrid="0" snapToObjects="1" showGuides="1">
      <p:cViewPr varScale="1">
        <p:scale>
          <a:sx n="114" d="100"/>
          <a:sy n="114" d="100"/>
        </p:scale>
        <p:origin x="784" y="168"/>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5/19/22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5/19/22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5/19/22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5/19/22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5/19/22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5/19/22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5/19/22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5/19/22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5/19/22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5/19/22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5/19/22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5/19/22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err="1">
                <a:solidFill>
                  <a:srgbClr val="FF6600"/>
                </a:solidFill>
              </a:rPr>
              <a:t>Munera</a:t>
            </a:r>
            <a:r>
              <a:rPr lang="en-US" sz="2500" dirty="0">
                <a:solidFill>
                  <a:srgbClr val="FF6600"/>
                </a:solidFill>
              </a:rPr>
              <a:t> </a:t>
            </a:r>
            <a:r>
              <a:rPr lang="en-US" sz="2500" dirty="0" err="1">
                <a:solidFill>
                  <a:srgbClr val="FF6600"/>
                </a:solidFill>
              </a:rPr>
              <a:t>AlRajhi</a:t>
            </a:r>
            <a:endParaRPr lang="en-US" sz="2500" dirty="0">
              <a:solidFill>
                <a:srgbClr val="FF6600"/>
              </a:solidFill>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1">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6958359" y="3159391"/>
            <a:ext cx="4255116" cy="854045"/>
          </a:xfrm>
        </p:spPr>
        <p:txBody>
          <a:bodyPr vert="horz" lIns="91440" tIns="45720" rIns="91440" bIns="45720" rtlCol="0" anchor="t">
            <a:normAutofit/>
          </a:bodyPr>
          <a:lstStyle/>
          <a:p>
            <a:pPr algn="ctr"/>
            <a:r>
              <a:rPr lang="en-US" b="1" dirty="0"/>
              <a:t>Profit Margin</a:t>
            </a:r>
          </a:p>
        </p:txBody>
      </p:sp>
      <p:sp>
        <p:nvSpPr>
          <p:cNvPr id="46" name="Rectangle 2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2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29" name="Rectangle 2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b="1" dirty="0">
                <a:solidFill>
                  <a:srgbClr val="ED7D31"/>
                </a:solidFill>
                <a:latin typeface="+mj-lt"/>
                <a:ea typeface="+mj-ea"/>
                <a:cs typeface="+mj-cs"/>
              </a:rPr>
              <a:t>Who has higher profit margin?</a:t>
            </a:r>
          </a:p>
        </p:txBody>
      </p:sp>
      <p:sp>
        <p:nvSpPr>
          <p:cNvPr id="7" name="TextBox 6">
            <a:extLst>
              <a:ext uri="{FF2B5EF4-FFF2-40B4-BE49-F238E27FC236}">
                <a16:creationId xmlns:a16="http://schemas.microsoft.com/office/drawing/2014/main" id="{D50D59D5-157E-A963-B608-D5264D41EF81}"/>
              </a:ext>
            </a:extLst>
          </p:cNvPr>
          <p:cNvSpPr txBox="1"/>
          <p:nvPr/>
        </p:nvSpPr>
        <p:spPr>
          <a:xfrm>
            <a:off x="6582042" y="4002285"/>
            <a:ext cx="5146271" cy="646331"/>
          </a:xfrm>
          <a:prstGeom prst="rect">
            <a:avLst/>
          </a:prstGeom>
          <a:noFill/>
        </p:spPr>
        <p:txBody>
          <a:bodyPr wrap="square" rtlCol="0">
            <a:spAutoFit/>
          </a:bodyPr>
          <a:lstStyle/>
          <a:p>
            <a:pPr algn="ctr"/>
            <a:r>
              <a:rPr lang="en-US" dirty="0"/>
              <a:t>Yellow cab has a higher Profit Margin with average of 160$ compared to Pink cab</a:t>
            </a:r>
          </a:p>
        </p:txBody>
      </p:sp>
      <p:pic>
        <p:nvPicPr>
          <p:cNvPr id="6" name="Picture 5">
            <a:extLst>
              <a:ext uri="{FF2B5EF4-FFF2-40B4-BE49-F238E27FC236}">
                <a16:creationId xmlns:a16="http://schemas.microsoft.com/office/drawing/2014/main" id="{6A3E892A-6A07-D21C-E14F-7A78B66AE6D4}"/>
              </a:ext>
            </a:extLst>
          </p:cNvPr>
          <p:cNvPicPr>
            <a:picLocks noChangeAspect="1"/>
          </p:cNvPicPr>
          <p:nvPr/>
        </p:nvPicPr>
        <p:blipFill>
          <a:blip r:embed="rId2"/>
          <a:stretch>
            <a:fillRect/>
          </a:stretch>
        </p:blipFill>
        <p:spPr>
          <a:xfrm>
            <a:off x="496822" y="2262950"/>
            <a:ext cx="6009366" cy="3365700"/>
          </a:xfrm>
          <a:prstGeom prst="rect">
            <a:avLst/>
          </a:prstGeom>
        </p:spPr>
      </p:pic>
    </p:spTree>
    <p:extLst>
      <p:ext uri="{BB962C8B-B14F-4D97-AF65-F5344CB8AC3E}">
        <p14:creationId xmlns:p14="http://schemas.microsoft.com/office/powerpoint/2010/main" val="2836220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1">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6958359" y="3159391"/>
            <a:ext cx="4255116" cy="854045"/>
          </a:xfrm>
        </p:spPr>
        <p:txBody>
          <a:bodyPr vert="horz" lIns="91440" tIns="45720" rIns="91440" bIns="45720" rtlCol="0" anchor="t">
            <a:normAutofit/>
          </a:bodyPr>
          <a:lstStyle/>
          <a:p>
            <a:pPr algn="ctr"/>
            <a:r>
              <a:rPr lang="en-US" b="1" dirty="0"/>
              <a:t>KM Distribution</a:t>
            </a:r>
          </a:p>
        </p:txBody>
      </p:sp>
      <p:sp>
        <p:nvSpPr>
          <p:cNvPr id="46" name="Rectangle 2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2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29" name="Rectangle 2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b="1" dirty="0">
                <a:solidFill>
                  <a:srgbClr val="ED7D31"/>
                </a:solidFill>
                <a:latin typeface="+mj-lt"/>
                <a:ea typeface="+mj-ea"/>
                <a:cs typeface="+mj-cs"/>
              </a:rPr>
              <a:t>What</a:t>
            </a:r>
            <a:r>
              <a:rPr lang="en-US" sz="4400" b="1" dirty="0">
                <a:solidFill>
                  <a:schemeClr val="accent2"/>
                </a:solidFill>
                <a:latin typeface="+mj-lt"/>
                <a:ea typeface="+mj-ea"/>
                <a:cs typeface="+mj-cs"/>
              </a:rPr>
              <a:t> is</a:t>
            </a:r>
            <a:r>
              <a:rPr lang="en-US" sz="4400" b="1" dirty="0">
                <a:solidFill>
                  <a:srgbClr val="ED7D31"/>
                </a:solidFill>
                <a:latin typeface="+mj-lt"/>
                <a:ea typeface="+mj-ea"/>
                <a:cs typeface="+mj-cs"/>
              </a:rPr>
              <a:t> the average profit rate?</a:t>
            </a:r>
          </a:p>
        </p:txBody>
      </p:sp>
      <p:sp>
        <p:nvSpPr>
          <p:cNvPr id="7" name="TextBox 6">
            <a:extLst>
              <a:ext uri="{FF2B5EF4-FFF2-40B4-BE49-F238E27FC236}">
                <a16:creationId xmlns:a16="http://schemas.microsoft.com/office/drawing/2014/main" id="{D50D59D5-157E-A963-B608-D5264D41EF81}"/>
              </a:ext>
            </a:extLst>
          </p:cNvPr>
          <p:cNvSpPr txBox="1"/>
          <p:nvPr/>
        </p:nvSpPr>
        <p:spPr>
          <a:xfrm>
            <a:off x="6582042" y="4002285"/>
            <a:ext cx="5146271" cy="369332"/>
          </a:xfrm>
          <a:prstGeom prst="rect">
            <a:avLst/>
          </a:prstGeom>
          <a:noFill/>
        </p:spPr>
        <p:txBody>
          <a:bodyPr wrap="square" rtlCol="0">
            <a:spAutoFit/>
          </a:bodyPr>
          <a:lstStyle/>
          <a:p>
            <a:pPr algn="ctr"/>
            <a:r>
              <a:rPr lang="en-US" dirty="0"/>
              <a:t>Most rides take from 22 KM to 48 KM</a:t>
            </a:r>
          </a:p>
        </p:txBody>
      </p:sp>
      <p:pic>
        <p:nvPicPr>
          <p:cNvPr id="5" name="Picture 4">
            <a:extLst>
              <a:ext uri="{FF2B5EF4-FFF2-40B4-BE49-F238E27FC236}">
                <a16:creationId xmlns:a16="http://schemas.microsoft.com/office/drawing/2014/main" id="{2D9AC980-7CDC-F024-A500-D8F5AA77FB70}"/>
              </a:ext>
            </a:extLst>
          </p:cNvPr>
          <p:cNvPicPr>
            <a:picLocks noChangeAspect="1"/>
          </p:cNvPicPr>
          <p:nvPr/>
        </p:nvPicPr>
        <p:blipFill>
          <a:blip r:embed="rId2"/>
          <a:stretch>
            <a:fillRect/>
          </a:stretch>
        </p:blipFill>
        <p:spPr>
          <a:xfrm>
            <a:off x="502212" y="2423221"/>
            <a:ext cx="5992889" cy="3527460"/>
          </a:xfrm>
          <a:prstGeom prst="rect">
            <a:avLst/>
          </a:prstGeom>
        </p:spPr>
      </p:pic>
    </p:spTree>
    <p:extLst>
      <p:ext uri="{BB962C8B-B14F-4D97-AF65-F5344CB8AC3E}">
        <p14:creationId xmlns:p14="http://schemas.microsoft.com/office/powerpoint/2010/main" val="4228552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2BD046D-D4D3-5C48-9D68-AE42423390A9}"/>
              </a:ext>
            </a:extLst>
          </p:cNvPr>
          <p:cNvSpPr/>
          <p:nvPr/>
        </p:nvSpPr>
        <p:spPr>
          <a:xfrm>
            <a:off x="2311146" y="852846"/>
            <a:ext cx="7569706" cy="12882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4400" kern="1200" dirty="0">
                <a:ln>
                  <a:solidFill>
                    <a:sysClr val="windowText" lastClr="000000"/>
                  </a:solidFill>
                </a:ln>
                <a:solidFill>
                  <a:schemeClr val="bg1"/>
                </a:solidFill>
                <a:latin typeface="+mj-lt"/>
                <a:ea typeface="+mj-ea"/>
                <a:cs typeface="+mj-cs"/>
              </a:rPr>
              <a:t>Conclusion</a:t>
            </a:r>
            <a:r>
              <a:rPr lang="en-US" sz="4400" kern="1200" dirty="0">
                <a:solidFill>
                  <a:schemeClr val="tx1"/>
                </a:solidFill>
                <a:latin typeface="+mj-lt"/>
                <a:ea typeface="+mj-ea"/>
                <a:cs typeface="+mj-cs"/>
              </a:rPr>
              <a:t> </a:t>
            </a:r>
          </a:p>
        </p:txBody>
      </p:sp>
      <p:sp>
        <p:nvSpPr>
          <p:cNvPr id="3" name="Content Placeholder 2">
            <a:extLst>
              <a:ext uri="{FF2B5EF4-FFF2-40B4-BE49-F238E27FC236}">
                <a16:creationId xmlns:a16="http://schemas.microsoft.com/office/drawing/2014/main" id="{6D890EF0-FDF7-A0F9-DB63-932554622EE1}"/>
              </a:ext>
            </a:extLst>
          </p:cNvPr>
          <p:cNvSpPr>
            <a:spLocks noGrp="1"/>
          </p:cNvSpPr>
          <p:nvPr>
            <p:ph idx="1"/>
          </p:nvPr>
        </p:nvSpPr>
        <p:spPr>
          <a:xfrm>
            <a:off x="2165568" y="2793158"/>
            <a:ext cx="7860863" cy="2124530"/>
          </a:xfrm>
        </p:spPr>
        <p:txBody>
          <a:bodyPr vert="horz" lIns="91440" tIns="45720" rIns="91440" bIns="45720" rtlCol="0" anchor="t">
            <a:normAutofit/>
          </a:bodyPr>
          <a:lstStyle/>
          <a:p>
            <a:r>
              <a:rPr lang="en-US" sz="2400" dirty="0"/>
              <a:t>Based on the analysis we conducted Investing in Yellow Cab is more profitable than investing in Pink Cab.</a:t>
            </a:r>
          </a:p>
          <a:p>
            <a:pPr lvl="1"/>
            <a:r>
              <a:rPr lang="en-US" sz="2000" dirty="0"/>
              <a:t>Yellow Cab has a higher profit margin.</a:t>
            </a:r>
          </a:p>
          <a:p>
            <a:pPr lvl="1"/>
            <a:r>
              <a:rPr lang="en-US" sz="2000" dirty="0"/>
              <a:t>Yellow Cab has a wide range of users from both genders.</a:t>
            </a:r>
          </a:p>
          <a:p>
            <a:endParaRPr lang="en-US" sz="2400" dirty="0"/>
          </a:p>
        </p:txBody>
      </p:sp>
    </p:spTree>
    <p:extLst>
      <p:ext uri="{BB962C8B-B14F-4D97-AF65-F5344CB8AC3E}">
        <p14:creationId xmlns:p14="http://schemas.microsoft.com/office/powerpoint/2010/main" val="354447471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the US. Due to remarkable growth in the Cab Industry in the last few years and multiple key players in the market, it is planning for an investment in the Cab industry. </a:t>
            </a:r>
          </a:p>
          <a:p>
            <a:pPr marL="0" indent="0">
              <a:buNone/>
            </a:pPr>
            <a:endParaRPr lang="en-US" sz="1800" dirty="0"/>
          </a:p>
          <a:p>
            <a:r>
              <a:rPr lang="en-US" sz="1800" dirty="0"/>
              <a:t>Objective: Provide actionable insights to help XYZ firm in identifying the right company for making an investment.</a:t>
            </a:r>
          </a:p>
          <a:p>
            <a:endParaRPr lang="en-US" sz="1800" dirty="0"/>
          </a:p>
          <a:p>
            <a:pPr marL="0" indent="0">
              <a:buNone/>
            </a:pPr>
            <a:r>
              <a:rPr lang="en-US" sz="1800" dirty="0"/>
              <a:t>The analysis has been divided into four parts: </a:t>
            </a:r>
          </a:p>
          <a:p>
            <a:r>
              <a:rPr lang="en-US" sz="1800" dirty="0"/>
              <a:t>EDA</a:t>
            </a:r>
          </a:p>
          <a:p>
            <a:r>
              <a:rPr lang="en-US" sz="1800" dirty="0"/>
              <a:t>Data Analysis and Investigation</a:t>
            </a:r>
          </a:p>
          <a:p>
            <a:r>
              <a:rPr lang="en-US" sz="1800" dirty="0"/>
              <a:t>Conclusions and Recommendations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Problem statement</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127859" y="1583473"/>
            <a:ext cx="11936281" cy="3139321"/>
          </a:xfrm>
          <a:prstGeom prst="rect">
            <a:avLst/>
          </a:prstGeom>
          <a:noFill/>
        </p:spPr>
        <p:txBody>
          <a:bodyPr wrap="square" rtlCol="0">
            <a:spAutoFit/>
          </a:bodyPr>
          <a:lstStyle/>
          <a:p>
            <a:r>
              <a:rPr lang="en-US" b="1" dirty="0"/>
              <a:t>Data sets:</a:t>
            </a:r>
          </a:p>
          <a:p>
            <a:pPr marL="285750" indent="-285750">
              <a:buFont typeface="Arial" panose="020B0604020202020204" pitchFamily="34" charset="0"/>
              <a:buChar char="•"/>
            </a:pPr>
            <a:r>
              <a:rPr lang="en-US" b="1" dirty="0" err="1"/>
              <a:t>Cab_Data.csv</a:t>
            </a:r>
            <a:r>
              <a:rPr lang="en-US" b="1" dirty="0"/>
              <a:t> – </a:t>
            </a:r>
            <a:r>
              <a:rPr lang="en-US" dirty="0"/>
              <a:t>this file includes details of transaction for 2 cab companies</a:t>
            </a:r>
          </a:p>
          <a:p>
            <a:pPr marL="285750" indent="-285750">
              <a:buFont typeface="Arial" panose="020B0604020202020204" pitchFamily="34" charset="0"/>
              <a:buChar char="•"/>
            </a:pPr>
            <a:r>
              <a:rPr lang="en-US" b="1" dirty="0" err="1"/>
              <a:t>Customer_ID.csv</a:t>
            </a:r>
            <a:r>
              <a:rPr lang="en-US" dirty="0"/>
              <a:t> – this is a mapping table that contains a unique identifier which links the customer’s demographic details</a:t>
            </a:r>
          </a:p>
          <a:p>
            <a:pPr marL="285750" indent="-285750">
              <a:buFont typeface="Arial" panose="020B0604020202020204" pitchFamily="34" charset="0"/>
              <a:buChar char="•"/>
            </a:pPr>
            <a:r>
              <a:rPr lang="en-US" b="1" dirty="0" err="1"/>
              <a:t>Transaction_ID.csv</a:t>
            </a:r>
            <a:r>
              <a:rPr lang="en-US" b="1" dirty="0"/>
              <a:t> – </a:t>
            </a:r>
            <a:r>
              <a:rPr lang="en-US" dirty="0"/>
              <a:t>this is a mapping table that contains transaction to customer mapping and payment mode</a:t>
            </a:r>
          </a:p>
          <a:p>
            <a:pPr marL="285750" indent="-285750">
              <a:buFont typeface="Arial" panose="020B0604020202020204" pitchFamily="34" charset="0"/>
              <a:buChar char="•"/>
            </a:pPr>
            <a:r>
              <a:rPr lang="en-US" b="1" dirty="0" err="1"/>
              <a:t>City.csv</a:t>
            </a:r>
            <a:r>
              <a:rPr lang="en-US" b="1" dirty="0"/>
              <a:t> – </a:t>
            </a:r>
            <a:r>
              <a:rPr lang="en-US" dirty="0"/>
              <a:t>this file contains list of US cities, their population and number of cab users</a:t>
            </a:r>
          </a:p>
          <a:p>
            <a:pPr marL="285750" indent="-285750">
              <a:buFont typeface="Arial" panose="020B0604020202020204" pitchFamily="34" charset="0"/>
              <a:buChar char="•"/>
            </a:pPr>
            <a:r>
              <a:rPr lang="en-US" dirty="0"/>
              <a:t>You should fully investigate and understand each data set.</a:t>
            </a:r>
          </a:p>
          <a:p>
            <a:endParaRPr lang="en-US" b="1" dirty="0"/>
          </a:p>
          <a:p>
            <a:r>
              <a:rPr lang="en-US" b="1" dirty="0"/>
              <a:t>Data Wrangling:</a:t>
            </a:r>
            <a:endParaRPr lang="en-US" dirty="0"/>
          </a:p>
          <a:p>
            <a:pPr marL="285750" indent="-285750">
              <a:buFont typeface="Arial" panose="020B0604020202020204" pitchFamily="34" charset="0"/>
              <a:buChar char="•"/>
            </a:pPr>
            <a:r>
              <a:rPr lang="en-US" dirty="0"/>
              <a:t>Merged the 4 given Datasets into 1 main Dataset</a:t>
            </a:r>
          </a:p>
          <a:p>
            <a:pPr marL="285750" indent="-285750">
              <a:buFont typeface="Arial" panose="020B0604020202020204" pitchFamily="34" charset="0"/>
              <a:buChar char="•"/>
            </a:pPr>
            <a:r>
              <a:rPr lang="en-US" dirty="0"/>
              <a:t>Total</a:t>
            </a:r>
            <a:r>
              <a:rPr lang="en-SA" dirty="0"/>
              <a:t> of 359392 </a:t>
            </a:r>
            <a:r>
              <a:rPr lang="en-US" dirty="0"/>
              <a:t>Data points</a:t>
            </a:r>
            <a:r>
              <a:rPr lang="en-SA" dirty="0"/>
              <a:t> and 14</a:t>
            </a:r>
            <a:r>
              <a:rPr lang="en-US" dirty="0"/>
              <a:t> Features</a:t>
            </a:r>
          </a:p>
          <a:p>
            <a:pPr marL="285750" indent="-285750">
              <a:buFont typeface="Arial" panose="020B0604020202020204" pitchFamily="34" charset="0"/>
              <a:buChar char="•"/>
            </a:pPr>
            <a:r>
              <a:rPr lang="en-US" dirty="0"/>
              <a:t>Time period of data is from 31/01/2016 to 31/12/201</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615175" y="38902"/>
            <a:ext cx="10515600" cy="1325563"/>
          </a:xfrm>
        </p:spPr>
        <p:txBody>
          <a:bodyPr/>
          <a:lstStyle/>
          <a:p>
            <a:r>
              <a:rPr lang="en-US" b="1" dirty="0">
                <a:solidFill>
                  <a:schemeClr val="accent2"/>
                </a:solidFill>
              </a:rPr>
              <a:t>Data Description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p:txBody>
          <a:bodyPr/>
          <a:lstStyle/>
          <a:p>
            <a:r>
              <a:rPr lang="en-US" b="1" dirty="0">
                <a:solidFill>
                  <a:schemeClr val="accent2"/>
                </a:solidFill>
              </a:rPr>
              <a:t>Features</a:t>
            </a:r>
            <a:r>
              <a:rPr lang="en-US" dirty="0"/>
              <a:t> </a:t>
            </a:r>
            <a:r>
              <a:rPr lang="en-US" b="1" dirty="0">
                <a:solidFill>
                  <a:schemeClr val="accent2"/>
                </a:solidFill>
              </a:rPr>
              <a:t>Correlation </a:t>
            </a:r>
          </a:p>
        </p:txBody>
      </p:sp>
      <p:sp>
        <p:nvSpPr>
          <p:cNvPr id="12" name="Content Placeholder 11">
            <a:extLst>
              <a:ext uri="{FF2B5EF4-FFF2-40B4-BE49-F238E27FC236}">
                <a16:creationId xmlns:a16="http://schemas.microsoft.com/office/drawing/2014/main" id="{1AD733A5-F70F-CD84-42DD-54CB09A35B5B}"/>
              </a:ext>
            </a:extLst>
          </p:cNvPr>
          <p:cNvSpPr>
            <a:spLocks noGrp="1"/>
          </p:cNvSpPr>
          <p:nvPr>
            <p:ph sz="half" idx="2"/>
          </p:nvPr>
        </p:nvSpPr>
        <p:spPr>
          <a:xfrm>
            <a:off x="0" y="2457257"/>
            <a:ext cx="5261594" cy="3285621"/>
          </a:xfrm>
        </p:spPr>
        <p:txBody>
          <a:bodyPr>
            <a:normAutofit/>
          </a:bodyPr>
          <a:lstStyle/>
          <a:p>
            <a:pPr marL="0" indent="0">
              <a:buNone/>
            </a:pPr>
            <a:r>
              <a:rPr lang="en-US" dirty="0">
                <a:latin typeface="+mj-lt"/>
              </a:rPr>
              <a:t>There's a strong correlation between:</a:t>
            </a:r>
          </a:p>
          <a:p>
            <a:pPr lvl="1"/>
            <a:r>
              <a:rPr lang="en-US" dirty="0">
                <a:latin typeface="+mj-lt"/>
              </a:rPr>
              <a:t>The Cost of the Price Charged and both KM Travelled and the Cost of the Trip.</a:t>
            </a:r>
          </a:p>
          <a:p>
            <a:pPr lvl="1"/>
            <a:r>
              <a:rPr lang="en-US" dirty="0">
                <a:latin typeface="+mj-lt"/>
              </a:rPr>
              <a:t>the number of Users and Population.</a:t>
            </a:r>
          </a:p>
        </p:txBody>
      </p:sp>
      <p:pic>
        <p:nvPicPr>
          <p:cNvPr id="15" name="Picture 14">
            <a:extLst>
              <a:ext uri="{FF2B5EF4-FFF2-40B4-BE49-F238E27FC236}">
                <a16:creationId xmlns:a16="http://schemas.microsoft.com/office/drawing/2014/main" id="{BFBDA634-ABF8-CD16-BADB-E30DF2ABFEFB}"/>
              </a:ext>
            </a:extLst>
          </p:cNvPr>
          <p:cNvPicPr>
            <a:picLocks noChangeAspect="1"/>
          </p:cNvPicPr>
          <p:nvPr/>
        </p:nvPicPr>
        <p:blipFill>
          <a:blip r:embed="rId2"/>
          <a:stretch>
            <a:fillRect/>
          </a:stretch>
        </p:blipFill>
        <p:spPr>
          <a:xfrm>
            <a:off x="5150586" y="1848494"/>
            <a:ext cx="6736885" cy="4296564"/>
          </a:xfrm>
          <a:prstGeom prst="rect">
            <a:avLst/>
          </a:prstGeom>
        </p:spPr>
      </p:pic>
    </p:spTree>
    <p:extLst>
      <p:ext uri="{BB962C8B-B14F-4D97-AF65-F5344CB8AC3E}">
        <p14:creationId xmlns:p14="http://schemas.microsoft.com/office/powerpoint/2010/main" val="307415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1">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099084" y="3148240"/>
            <a:ext cx="4036334" cy="854045"/>
          </a:xfrm>
        </p:spPr>
        <p:txBody>
          <a:bodyPr vert="horz" lIns="91440" tIns="45720" rIns="91440" bIns="45720" rtlCol="0" anchor="t">
            <a:normAutofit/>
          </a:bodyPr>
          <a:lstStyle/>
          <a:p>
            <a:r>
              <a:rPr lang="en-US" b="1" dirty="0"/>
              <a:t>Users Preference</a:t>
            </a:r>
          </a:p>
        </p:txBody>
      </p:sp>
      <p:sp>
        <p:nvSpPr>
          <p:cNvPr id="46" name="Rectangle 2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7AA8F11-67B9-B077-DB69-F622ECAADFF1}"/>
              </a:ext>
            </a:extLst>
          </p:cNvPr>
          <p:cNvPicPr>
            <a:picLocks noChangeAspect="1"/>
          </p:cNvPicPr>
          <p:nvPr/>
        </p:nvPicPr>
        <p:blipFill rotWithShape="1">
          <a:blip r:embed="rId2"/>
          <a:srcRect r="2" b="1905"/>
          <a:stretch/>
        </p:blipFill>
        <p:spPr>
          <a:xfrm>
            <a:off x="679334" y="842366"/>
            <a:ext cx="5536001" cy="5465791"/>
          </a:xfrm>
          <a:prstGeom prst="rect">
            <a:avLst/>
          </a:prstGeom>
        </p:spPr>
      </p:pic>
      <p:grpSp>
        <p:nvGrpSpPr>
          <p:cNvPr id="47" name="Group 2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29" name="Rectangle 2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b="1">
                <a:solidFill>
                  <a:schemeClr val="accent2"/>
                </a:solidFill>
                <a:latin typeface="+mj-lt"/>
                <a:ea typeface="+mj-ea"/>
                <a:cs typeface="+mj-cs"/>
              </a:rPr>
              <a:t>What company do users prefer to use more?</a:t>
            </a:r>
          </a:p>
        </p:txBody>
      </p:sp>
      <p:sp>
        <p:nvSpPr>
          <p:cNvPr id="7" name="TextBox 6">
            <a:extLst>
              <a:ext uri="{FF2B5EF4-FFF2-40B4-BE49-F238E27FC236}">
                <a16:creationId xmlns:a16="http://schemas.microsoft.com/office/drawing/2014/main" id="{D50D59D5-157E-A963-B608-D5264D41EF81}"/>
              </a:ext>
            </a:extLst>
          </p:cNvPr>
          <p:cNvSpPr txBox="1"/>
          <p:nvPr/>
        </p:nvSpPr>
        <p:spPr>
          <a:xfrm>
            <a:off x="6590085" y="4087585"/>
            <a:ext cx="5054332" cy="646331"/>
          </a:xfrm>
          <a:prstGeom prst="rect">
            <a:avLst/>
          </a:prstGeom>
          <a:noFill/>
        </p:spPr>
        <p:txBody>
          <a:bodyPr wrap="none" rtlCol="0">
            <a:spAutoFit/>
          </a:bodyPr>
          <a:lstStyle/>
          <a:p>
            <a:r>
              <a:rPr lang="en-US" dirty="0"/>
              <a:t>76.43% of the users prefer Yellow Cab over Pink Cab</a:t>
            </a:r>
          </a:p>
          <a:p>
            <a:endParaRPr lang="en-SA" dirty="0"/>
          </a:p>
        </p:txBody>
      </p:sp>
    </p:spTree>
    <p:extLst>
      <p:ext uri="{BB962C8B-B14F-4D97-AF65-F5344CB8AC3E}">
        <p14:creationId xmlns:p14="http://schemas.microsoft.com/office/powerpoint/2010/main" val="384811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1">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099084" y="3148240"/>
            <a:ext cx="4036334" cy="854045"/>
          </a:xfrm>
        </p:spPr>
        <p:txBody>
          <a:bodyPr vert="horz" lIns="91440" tIns="45720" rIns="91440" bIns="45720" rtlCol="0" anchor="t">
            <a:normAutofit/>
          </a:bodyPr>
          <a:lstStyle/>
          <a:p>
            <a:pPr algn="ctr"/>
            <a:r>
              <a:rPr lang="en-US" b="1" dirty="0"/>
              <a:t>Price Charge</a:t>
            </a:r>
          </a:p>
        </p:txBody>
      </p:sp>
      <p:sp>
        <p:nvSpPr>
          <p:cNvPr id="46" name="Rectangle 2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2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29" name="Rectangle 2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b="1" dirty="0">
                <a:solidFill>
                  <a:schemeClr val="accent2"/>
                </a:solidFill>
                <a:latin typeface="+mj-lt"/>
                <a:ea typeface="+mj-ea"/>
                <a:cs typeface="+mj-cs"/>
              </a:rPr>
              <a:t>Which company charges more?</a:t>
            </a:r>
            <a:endParaRPr lang="en-US" dirty="0"/>
          </a:p>
        </p:txBody>
      </p:sp>
      <p:sp>
        <p:nvSpPr>
          <p:cNvPr id="7" name="TextBox 6">
            <a:extLst>
              <a:ext uri="{FF2B5EF4-FFF2-40B4-BE49-F238E27FC236}">
                <a16:creationId xmlns:a16="http://schemas.microsoft.com/office/drawing/2014/main" id="{D50D59D5-157E-A963-B608-D5264D41EF81}"/>
              </a:ext>
            </a:extLst>
          </p:cNvPr>
          <p:cNvSpPr txBox="1"/>
          <p:nvPr/>
        </p:nvSpPr>
        <p:spPr>
          <a:xfrm>
            <a:off x="6679580" y="4002285"/>
            <a:ext cx="5146271" cy="646331"/>
          </a:xfrm>
          <a:prstGeom prst="rect">
            <a:avLst/>
          </a:prstGeom>
          <a:noFill/>
        </p:spPr>
        <p:txBody>
          <a:bodyPr wrap="square" rtlCol="0">
            <a:spAutoFit/>
          </a:bodyPr>
          <a:lstStyle/>
          <a:p>
            <a:pPr algn="ctr"/>
            <a:r>
              <a:rPr lang="en-US" dirty="0"/>
              <a:t>Yellow Cab charges an average of 458$ per ride </a:t>
            </a:r>
          </a:p>
          <a:p>
            <a:pPr algn="ctr"/>
            <a:r>
              <a:rPr lang="en-US" dirty="0"/>
              <a:t>Pink Cab charges an average of 310$ per ride</a:t>
            </a:r>
          </a:p>
        </p:txBody>
      </p:sp>
      <p:pic>
        <p:nvPicPr>
          <p:cNvPr id="2" name="Picture 1">
            <a:extLst>
              <a:ext uri="{FF2B5EF4-FFF2-40B4-BE49-F238E27FC236}">
                <a16:creationId xmlns:a16="http://schemas.microsoft.com/office/drawing/2014/main" id="{0054F93F-7E46-652D-3201-8F25E6120036}"/>
              </a:ext>
            </a:extLst>
          </p:cNvPr>
          <p:cNvPicPr>
            <a:picLocks noChangeAspect="1"/>
          </p:cNvPicPr>
          <p:nvPr/>
        </p:nvPicPr>
        <p:blipFill>
          <a:blip r:embed="rId2"/>
          <a:stretch>
            <a:fillRect/>
          </a:stretch>
        </p:blipFill>
        <p:spPr>
          <a:xfrm>
            <a:off x="531948" y="1775798"/>
            <a:ext cx="5999050" cy="3844417"/>
          </a:xfrm>
          <a:prstGeom prst="rect">
            <a:avLst/>
          </a:prstGeom>
        </p:spPr>
      </p:pic>
    </p:spTree>
    <p:extLst>
      <p:ext uri="{BB962C8B-B14F-4D97-AF65-F5344CB8AC3E}">
        <p14:creationId xmlns:p14="http://schemas.microsoft.com/office/powerpoint/2010/main" val="3835166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1">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099084" y="3148240"/>
            <a:ext cx="4036334" cy="854045"/>
          </a:xfrm>
        </p:spPr>
        <p:txBody>
          <a:bodyPr vert="horz" lIns="91440" tIns="45720" rIns="91440" bIns="45720" rtlCol="0" anchor="t">
            <a:normAutofit fontScale="90000"/>
          </a:bodyPr>
          <a:lstStyle/>
          <a:p>
            <a:pPr algn="ctr"/>
            <a:r>
              <a:rPr lang="en-US" b="1" dirty="0"/>
              <a:t>Payment Method</a:t>
            </a:r>
          </a:p>
        </p:txBody>
      </p:sp>
      <p:sp>
        <p:nvSpPr>
          <p:cNvPr id="46" name="Rectangle 2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2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29" name="Rectangle 2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b="1" dirty="0">
                <a:solidFill>
                  <a:schemeClr val="accent2"/>
                </a:solidFill>
                <a:latin typeface="+mj-lt"/>
                <a:ea typeface="+mj-ea"/>
                <a:cs typeface="+mj-cs"/>
              </a:rPr>
              <a:t>Which payment method is most used?</a:t>
            </a:r>
          </a:p>
        </p:txBody>
      </p:sp>
      <p:sp>
        <p:nvSpPr>
          <p:cNvPr id="7" name="TextBox 6">
            <a:extLst>
              <a:ext uri="{FF2B5EF4-FFF2-40B4-BE49-F238E27FC236}">
                <a16:creationId xmlns:a16="http://schemas.microsoft.com/office/drawing/2014/main" id="{D50D59D5-157E-A963-B608-D5264D41EF81}"/>
              </a:ext>
            </a:extLst>
          </p:cNvPr>
          <p:cNvSpPr txBox="1"/>
          <p:nvPr/>
        </p:nvSpPr>
        <p:spPr>
          <a:xfrm>
            <a:off x="6679580" y="4002285"/>
            <a:ext cx="5146271" cy="646331"/>
          </a:xfrm>
          <a:prstGeom prst="rect">
            <a:avLst/>
          </a:prstGeom>
          <a:noFill/>
        </p:spPr>
        <p:txBody>
          <a:bodyPr wrap="square" rtlCol="0">
            <a:spAutoFit/>
          </a:bodyPr>
          <a:lstStyle/>
          <a:p>
            <a:pPr algn="ctr"/>
            <a:r>
              <a:rPr lang="en-US" dirty="0"/>
              <a:t>In both companies, users prefer to pay using </a:t>
            </a:r>
            <a:r>
              <a:rPr lang="en-US" b="1" dirty="0"/>
              <a:t>cards</a:t>
            </a:r>
            <a:r>
              <a:rPr lang="en-US" dirty="0"/>
              <a:t> over cash</a:t>
            </a:r>
          </a:p>
        </p:txBody>
      </p:sp>
      <p:pic>
        <p:nvPicPr>
          <p:cNvPr id="4" name="Picture 3">
            <a:extLst>
              <a:ext uri="{FF2B5EF4-FFF2-40B4-BE49-F238E27FC236}">
                <a16:creationId xmlns:a16="http://schemas.microsoft.com/office/drawing/2014/main" id="{1863491F-22A7-DEB9-2062-A702C2288345}"/>
              </a:ext>
            </a:extLst>
          </p:cNvPr>
          <p:cNvPicPr>
            <a:picLocks noChangeAspect="1"/>
          </p:cNvPicPr>
          <p:nvPr/>
        </p:nvPicPr>
        <p:blipFill>
          <a:blip r:embed="rId2"/>
          <a:stretch>
            <a:fillRect/>
          </a:stretch>
        </p:blipFill>
        <p:spPr>
          <a:xfrm>
            <a:off x="491958" y="2099014"/>
            <a:ext cx="6030455" cy="3479828"/>
          </a:xfrm>
          <a:prstGeom prst="rect">
            <a:avLst/>
          </a:prstGeom>
        </p:spPr>
      </p:pic>
    </p:spTree>
    <p:extLst>
      <p:ext uri="{BB962C8B-B14F-4D97-AF65-F5344CB8AC3E}">
        <p14:creationId xmlns:p14="http://schemas.microsoft.com/office/powerpoint/2010/main" val="778542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1">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6958359" y="3159391"/>
            <a:ext cx="4255116" cy="854045"/>
          </a:xfrm>
        </p:spPr>
        <p:txBody>
          <a:bodyPr vert="horz" lIns="91440" tIns="45720" rIns="91440" bIns="45720" rtlCol="0" anchor="t">
            <a:normAutofit fontScale="90000"/>
          </a:bodyPr>
          <a:lstStyle/>
          <a:p>
            <a:pPr algn="ctr"/>
            <a:r>
              <a:rPr lang="en-US" b="1" dirty="0"/>
              <a:t>Gender Distribution</a:t>
            </a:r>
          </a:p>
        </p:txBody>
      </p:sp>
      <p:sp>
        <p:nvSpPr>
          <p:cNvPr id="46" name="Rectangle 2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2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29" name="Rectangle 2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b="1" dirty="0">
                <a:solidFill>
                  <a:schemeClr val="accent2"/>
                </a:solidFill>
                <a:latin typeface="+mj-lt"/>
                <a:ea typeface="+mj-ea"/>
                <a:cs typeface="+mj-cs"/>
              </a:rPr>
              <a:t>What is gender distribution among companies? </a:t>
            </a:r>
          </a:p>
        </p:txBody>
      </p:sp>
      <p:sp>
        <p:nvSpPr>
          <p:cNvPr id="7" name="TextBox 6">
            <a:extLst>
              <a:ext uri="{FF2B5EF4-FFF2-40B4-BE49-F238E27FC236}">
                <a16:creationId xmlns:a16="http://schemas.microsoft.com/office/drawing/2014/main" id="{D50D59D5-157E-A963-B608-D5264D41EF81}"/>
              </a:ext>
            </a:extLst>
          </p:cNvPr>
          <p:cNvSpPr txBox="1"/>
          <p:nvPr/>
        </p:nvSpPr>
        <p:spPr>
          <a:xfrm>
            <a:off x="6679580" y="4002285"/>
            <a:ext cx="5146271" cy="923330"/>
          </a:xfrm>
          <a:prstGeom prst="rect">
            <a:avLst/>
          </a:prstGeom>
          <a:noFill/>
        </p:spPr>
        <p:txBody>
          <a:bodyPr wrap="square" rtlCol="0">
            <a:spAutoFit/>
          </a:bodyPr>
          <a:lstStyle/>
          <a:p>
            <a:pPr algn="ctr"/>
            <a:r>
              <a:rPr lang="en-US" dirty="0"/>
              <a:t>Males represent 54% of users, and 29.77% of Male prefer to ride Yellow Cab while Pink Cab scores the lowest Female users present with only 20.52%.</a:t>
            </a:r>
          </a:p>
        </p:txBody>
      </p:sp>
      <p:pic>
        <p:nvPicPr>
          <p:cNvPr id="5" name="Picture 4">
            <a:extLst>
              <a:ext uri="{FF2B5EF4-FFF2-40B4-BE49-F238E27FC236}">
                <a16:creationId xmlns:a16="http://schemas.microsoft.com/office/drawing/2014/main" id="{FEFDD299-EECA-ED62-0EE1-6F94D7F49701}"/>
              </a:ext>
            </a:extLst>
          </p:cNvPr>
          <p:cNvPicPr>
            <a:picLocks noChangeAspect="1"/>
          </p:cNvPicPr>
          <p:nvPr/>
        </p:nvPicPr>
        <p:blipFill>
          <a:blip r:embed="rId2"/>
          <a:stretch>
            <a:fillRect/>
          </a:stretch>
        </p:blipFill>
        <p:spPr>
          <a:xfrm>
            <a:off x="731397" y="1696928"/>
            <a:ext cx="5364603" cy="4655317"/>
          </a:xfrm>
          <a:prstGeom prst="rect">
            <a:avLst/>
          </a:prstGeom>
        </p:spPr>
      </p:pic>
    </p:spTree>
    <p:extLst>
      <p:ext uri="{BB962C8B-B14F-4D97-AF65-F5344CB8AC3E}">
        <p14:creationId xmlns:p14="http://schemas.microsoft.com/office/powerpoint/2010/main" val="314513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1">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6958359" y="3159391"/>
            <a:ext cx="4255116" cy="854045"/>
          </a:xfrm>
        </p:spPr>
        <p:txBody>
          <a:bodyPr vert="horz" lIns="91440" tIns="45720" rIns="91440" bIns="45720" rtlCol="0" anchor="t">
            <a:normAutofit/>
          </a:bodyPr>
          <a:lstStyle/>
          <a:p>
            <a:pPr algn="ctr"/>
            <a:r>
              <a:rPr lang="en-US" b="1" dirty="0"/>
              <a:t>Gender Income</a:t>
            </a:r>
          </a:p>
        </p:txBody>
      </p:sp>
      <p:sp>
        <p:nvSpPr>
          <p:cNvPr id="46" name="Rectangle 2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2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29" name="Rectangle 2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b="1" dirty="0">
                <a:solidFill>
                  <a:srgbClr val="ED7D31"/>
                </a:solidFill>
                <a:latin typeface="+mj-lt"/>
                <a:ea typeface="+mj-ea"/>
                <a:cs typeface="+mj-cs"/>
              </a:rPr>
              <a:t>What</a:t>
            </a:r>
            <a:r>
              <a:rPr lang="en-US" sz="4400" b="1" dirty="0">
                <a:solidFill>
                  <a:schemeClr val="accent2"/>
                </a:solidFill>
                <a:latin typeface="+mj-lt"/>
                <a:ea typeface="+mj-ea"/>
                <a:cs typeface="+mj-cs"/>
              </a:rPr>
              <a:t> is the average income based on gender</a:t>
            </a:r>
          </a:p>
        </p:txBody>
      </p:sp>
      <p:sp>
        <p:nvSpPr>
          <p:cNvPr id="7" name="TextBox 6">
            <a:extLst>
              <a:ext uri="{FF2B5EF4-FFF2-40B4-BE49-F238E27FC236}">
                <a16:creationId xmlns:a16="http://schemas.microsoft.com/office/drawing/2014/main" id="{D50D59D5-157E-A963-B608-D5264D41EF81}"/>
              </a:ext>
            </a:extLst>
          </p:cNvPr>
          <p:cNvSpPr txBox="1"/>
          <p:nvPr/>
        </p:nvSpPr>
        <p:spPr>
          <a:xfrm>
            <a:off x="6679580" y="4002285"/>
            <a:ext cx="5146271" cy="369332"/>
          </a:xfrm>
          <a:prstGeom prst="rect">
            <a:avLst/>
          </a:prstGeom>
          <a:noFill/>
        </p:spPr>
        <p:txBody>
          <a:bodyPr wrap="square" rtlCol="0">
            <a:spAutoFit/>
          </a:bodyPr>
          <a:lstStyle/>
          <a:p>
            <a:pPr algn="ctr"/>
            <a:r>
              <a:rPr lang="en-US" dirty="0"/>
              <a:t>The average income for both genders is 15K$</a:t>
            </a:r>
          </a:p>
        </p:txBody>
      </p:sp>
      <p:pic>
        <p:nvPicPr>
          <p:cNvPr id="2" name="Picture 1">
            <a:extLst>
              <a:ext uri="{FF2B5EF4-FFF2-40B4-BE49-F238E27FC236}">
                <a16:creationId xmlns:a16="http://schemas.microsoft.com/office/drawing/2014/main" id="{F53079DF-8FA6-9465-EFD7-4C04902CB78E}"/>
              </a:ext>
            </a:extLst>
          </p:cNvPr>
          <p:cNvPicPr>
            <a:picLocks noChangeAspect="1"/>
          </p:cNvPicPr>
          <p:nvPr/>
        </p:nvPicPr>
        <p:blipFill>
          <a:blip r:embed="rId2"/>
          <a:stretch>
            <a:fillRect/>
          </a:stretch>
        </p:blipFill>
        <p:spPr>
          <a:xfrm>
            <a:off x="502212" y="2161089"/>
            <a:ext cx="5995790" cy="3481427"/>
          </a:xfrm>
          <a:prstGeom prst="rect">
            <a:avLst/>
          </a:prstGeom>
        </p:spPr>
      </p:pic>
    </p:spTree>
    <p:extLst>
      <p:ext uri="{BB962C8B-B14F-4D97-AF65-F5344CB8AC3E}">
        <p14:creationId xmlns:p14="http://schemas.microsoft.com/office/powerpoint/2010/main" val="142893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4577</TotalTime>
  <Words>452</Words>
  <Application>Microsoft Macintosh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Problem statement</vt:lpstr>
      <vt:lpstr>Data Description</vt:lpstr>
      <vt:lpstr>Features Correlation </vt:lpstr>
      <vt:lpstr>Users Preference</vt:lpstr>
      <vt:lpstr>Price Charge</vt:lpstr>
      <vt:lpstr>Payment Method</vt:lpstr>
      <vt:lpstr>Gender Distribution</vt:lpstr>
      <vt:lpstr>Gender Income</vt:lpstr>
      <vt:lpstr>Profit Margin</vt:lpstr>
      <vt:lpstr>KM Distribution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Munera AlRajhi</cp:lastModifiedBy>
  <cp:revision>146</cp:revision>
  <cp:lastPrinted>2019-08-24T08:13:50Z</cp:lastPrinted>
  <dcterms:created xsi:type="dcterms:W3CDTF">2019-08-19T15:39:24Z</dcterms:created>
  <dcterms:modified xsi:type="dcterms:W3CDTF">2022-05-20T14:33:40Z</dcterms:modified>
</cp:coreProperties>
</file>