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07" r:id="rId6"/>
    <p:sldId id="310" r:id="rId7"/>
    <p:sldId id="311" r:id="rId8"/>
    <p:sldId id="306" r:id="rId9"/>
    <p:sldId id="305" r:id="rId10"/>
    <p:sldId id="312" r:id="rId11"/>
    <p:sldId id="304" r:id="rId12"/>
    <p:sldId id="285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pos="7512" userDrawn="1">
          <p15:clr>
            <a:srgbClr val="A4A3A4"/>
          </p15:clr>
        </p15:guide>
        <p15:guide id="4" pos="144" userDrawn="1">
          <p15:clr>
            <a:srgbClr val="A4A3A4"/>
          </p15:clr>
        </p15:guide>
        <p15:guide id="5" orient="horz" pos="624" userDrawn="1">
          <p15:clr>
            <a:srgbClr val="A4A3A4"/>
          </p15:clr>
        </p15:guide>
        <p15:guide id="6" orient="horz" pos="40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52" autoAdjust="0"/>
  </p:normalViewPr>
  <p:slideViewPr>
    <p:cSldViewPr snapToGrid="0" showGuides="1">
      <p:cViewPr>
        <p:scale>
          <a:sx n="75" d="100"/>
          <a:sy n="75" d="100"/>
        </p:scale>
        <p:origin x="974" y="394"/>
      </p:cViewPr>
      <p:guideLst>
        <p:guide orient="horz" pos="2328"/>
        <p:guide pos="3864"/>
        <p:guide pos="7512"/>
        <p:guide pos="144"/>
        <p:guide orient="horz" pos="624"/>
        <p:guide orient="horz" pos="405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465D3EB-CBDD-4100-83B7-3BFE0A8F41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72B4595-A79D-4567-9FE1-DCF31A42B3D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5C0719-993D-42E1-80ED-8F01056F36C2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E452F-E862-4273-987C-980229E5320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EE394C-9AD7-48EA-AB0F-18032A3E097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0421AD-3AC0-48CB-8727-BB447FD2264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598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D3BC9C-6C58-464F-B94E-FD73C5FB016E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60DC36-8EFA-4378-9855-E019C55AC47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7053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5278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56FFDF-8970-B976-4EE7-A6CB20F98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C537EC-3A16-021A-0413-48A67EDE67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C8892B-B1DC-0438-A58D-A63DC8DA0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D45793-8C44-3679-09AA-231A75549F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4878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CB0D5-F822-B2E5-8F30-3A979C96F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943A51-C5FD-D723-BAB7-4ACD20B421A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C45F63-041A-33AA-952F-0C89E8296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7160E5-8B4F-B031-FDFD-75C8D8AF4C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0736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92582E-5E8C-A3E7-6D17-75FBF0C08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DF39A2-7B9E-DE91-FBF5-542CAA74F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E5EE6E-6D60-BB76-3B1D-DD4FB46499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19A52B-021F-ADFA-22C0-BEDA3D8432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8706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C7EF05-C20E-2C9C-A63F-F5360C736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7D45CA-A778-5A89-1BE5-CAFA2363BD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6E41F2-9883-3604-380B-E6754B1A4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EB64D-AFE1-B0EF-E721-8A0538687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63800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917D3A-C797-9939-70C5-09376BDBF3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97260-C4B0-3F32-C600-C998BFDFAF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502463-8E98-972F-1210-E7DB456F24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CBDB0D-BB22-6399-3BC3-50DAEF51F8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29260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7A3CB-67D8-170D-EC11-CD98094B4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2E4DF-932A-AECF-083C-1633285B79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5CBF13-C744-2534-39E6-8FCCF0463B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DF9C7C-6348-BA78-F751-7A62B95731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55793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C196D-1D53-10CE-494C-1A0260B9FA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A87D6A-4C3D-28EF-3555-F4ED0C5B00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70EFCA-6522-4AE9-BE80-CF9574B3C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4E5F45-C866-10AD-41D1-4C95888E02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4227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0DC36-8EFA-4378-9855-E019C55AC47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7918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F864C-44C4-4000-952D-01F31BFB3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392E06-C914-467E-9D4F-BD763EDA2D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EFBAF-82E9-49AD-B2CF-7D154E02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8006A-94B1-44F7-972D-56767EDE3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E7BFAB-D84B-45E1-A0BD-2516AC14F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64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7B869-BFB2-4C20-8AB1-46704BB3D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F007DB-4F12-4428-9C48-5120DF0704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FA8DA-0E31-4CA6-BBFC-2467AAD1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4974BD-9845-459A-9AAA-12731E250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A71B0A-FDFB-4B2C-A9EC-2334C5900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40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0B5D73-1652-4A8E-B5A3-101523D729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B7FB99-7425-444D-B602-01B672BCE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EEA9C5-552A-48A1-AB54-ED54209B3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3AAA3-4155-48FB-8F00-16DBE0C9C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694EAE-CB3C-4DEF-A66D-583C7AAC9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804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07FBE-061D-452C-A8A6-213063CFD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A3535-1708-499D-B5D2-7D8F9FD182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B06063-A112-49AB-80C8-504D99ECD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44C8D5-F898-4318-A76D-1FBD87329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76EC76-E8E8-4FFA-B671-7FA2F3EF5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9287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CABF-E3C1-431A-A69C-D4881CC4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584226-69DA-4211-B2C8-C29FD05A4A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FF82DB-B518-40FD-8A66-44B874C05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1CCEE-725F-4745-837B-87EFB70E7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1522A-E0E6-406B-BF30-A7C7A5729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041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C9BDC-6F21-4EF5-A8DD-E35E27EAC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968D5F-2AB6-42D3-A54E-AB3E603251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5AB07F-D5F7-402A-AE4E-027BF1CA91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108EDC-3863-43B9-93C7-37465DC73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77D452-958D-4159-A9A4-16DD29680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9654B6-1460-48B9-AC7E-592F68BAB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041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8C848-926A-4FD3-A311-A100A2662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ECD90-B4F0-4DFB-BB3D-F23102078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5A6C3A-033E-474B-AB97-D8291A04E7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2B928-3A23-4FCA-AD1F-E45A467B54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DC8376-6FC6-4A11-B0DB-9A148E9C00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80206F-8846-425C-A56E-16FFBA44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A45E89F-12CF-4561-A5F2-1E05783A3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B4DFE4-927C-43B1-A061-5CB97FFB3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058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0E367-8DA0-4655-BCBC-F4280D86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EF9592-AA3C-4CF8-A5DB-4D010195A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2C9377-F93E-4515-852A-264707755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ED076D-476B-42BA-8795-14FE6C1E6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551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A599B4-6AB2-4190-82B5-7667EE1E9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FBFB3-AD86-4E39-B8AE-B4EC14528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A4AF55-C114-4B60-9A20-56B00A11B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8200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83DA1-5CB8-405D-9613-8A9B7BC56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42BB15-A24D-42E9-9CAE-BB8272263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F0849D-D3C3-462A-9751-4EAB0B9145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80DD20-7A20-4574-98A4-4277958767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0ED2B-71C4-421A-9DB0-676E00C10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4572A-ADFC-4C53-BCA2-42BDF693B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950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5C67-EEEC-4AB0-9653-0F80D6B10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D50D6D-5277-4324-AF23-5FAF007834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275657-2BF9-4761-96B6-50EE3CFCFA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3C3F7B-A4C8-4F9D-8165-BC5186EA0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696EA5-2FA2-464D-982F-C53E6426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11B398-191B-4AB1-86ED-00D0046EA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6601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3445CA-54C1-4DDE-A216-DD2414E3F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06395A-6879-4E93-B24E-067F88AC1D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0FF5B-A6A6-4F0F-AA5D-3F0F69A43A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A1498-92C7-4E4B-8045-C9195F453964}" type="datetimeFigureOut">
              <a:rPr lang="en-US" smtClean="0"/>
              <a:t>9/29/2025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8FAA-76CC-42EF-8BE0-466A41BBAB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49FF02-6890-4E10-B958-1097AD32C6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FEDF93-2BFD-41CA-ABC7-B039102F379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3789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0AEF-1595-4419-801B-6E36A33BB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0372" y="3095986"/>
            <a:ext cx="11691256" cy="2742289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Agentic RAG Chatbot For Multi-Format </a:t>
            </a:r>
            <a:br>
              <a:rPr lang="en-US" sz="4000" b="1" dirty="0">
                <a:solidFill>
                  <a:schemeClr val="bg1"/>
                </a:solidFill>
              </a:rPr>
            </a:br>
            <a:r>
              <a:rPr lang="en-US" sz="4000" b="1" dirty="0">
                <a:solidFill>
                  <a:schemeClr val="bg1"/>
                </a:solidFill>
              </a:rPr>
              <a:t>Document QA Using MCP</a:t>
            </a: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3200" b="1" dirty="0">
                <a:solidFill>
                  <a:schemeClr val="bg1"/>
                </a:solidFill>
              </a:rPr>
            </a:br>
            <a:br>
              <a:rPr lang="en-US" sz="20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Subtitle: Coding Task Submission</a:t>
            </a:r>
            <a:br>
              <a:rPr lang="en-US" sz="22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Name: </a:t>
            </a:r>
            <a:r>
              <a:rPr lang="en-US" sz="2200" b="1" dirty="0" err="1">
                <a:solidFill>
                  <a:schemeClr val="bg1"/>
                </a:solidFill>
              </a:rPr>
              <a:t>Munesula</a:t>
            </a:r>
            <a:r>
              <a:rPr lang="en-US" sz="2200" b="1" dirty="0">
                <a:solidFill>
                  <a:schemeClr val="bg1"/>
                </a:solidFill>
              </a:rPr>
              <a:t> Vamshi</a:t>
            </a:r>
            <a:br>
              <a:rPr lang="en-US" sz="2200" b="1" dirty="0">
                <a:solidFill>
                  <a:schemeClr val="bg1"/>
                </a:solidFill>
              </a:rPr>
            </a:br>
            <a:r>
              <a:rPr lang="en-US" sz="2200" b="1" dirty="0">
                <a:solidFill>
                  <a:schemeClr val="bg1"/>
                </a:solidFill>
              </a:rPr>
              <a:t>Date: 29/09/2025</a:t>
            </a:r>
          </a:p>
        </p:txBody>
      </p:sp>
      <p:sp>
        <p:nvSpPr>
          <p:cNvPr id="4" name="Diamond 3">
            <a:extLst>
              <a:ext uri="{FF2B5EF4-FFF2-40B4-BE49-F238E27FC236}">
                <a16:creationId xmlns:a16="http://schemas.microsoft.com/office/drawing/2014/main" id="{1C59176D-59A8-4C02-B448-EE01232FB3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92319" y="-608242"/>
            <a:ext cx="2607364" cy="2607364"/>
          </a:xfrm>
          <a:prstGeom prst="diamond">
            <a:avLst/>
          </a:prstGeom>
          <a:noFill/>
          <a:ln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Diamond 4">
            <a:extLst>
              <a:ext uri="{FF2B5EF4-FFF2-40B4-BE49-F238E27FC236}">
                <a16:creationId xmlns:a16="http://schemas.microsoft.com/office/drawing/2014/main" id="{A50B1817-3C7F-41BC-8557-7A00C928EE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325258" y="-1770743"/>
            <a:ext cx="3541486" cy="3541486"/>
          </a:xfrm>
          <a:prstGeom prst="diamond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3" name="Group 2" descr="Icon of chart. ">
            <a:extLst>
              <a:ext uri="{FF2B5EF4-FFF2-40B4-BE49-F238E27FC236}">
                <a16:creationId xmlns:a16="http://schemas.microsoft.com/office/drawing/2014/main" id="{B95DF07A-CE7E-4D89-9AA0-25F4FFF3B9C7}"/>
              </a:ext>
            </a:extLst>
          </p:cNvPr>
          <p:cNvGrpSpPr/>
          <p:nvPr/>
        </p:nvGrpSpPr>
        <p:grpSpPr>
          <a:xfrm>
            <a:off x="5851021" y="2301214"/>
            <a:ext cx="489958" cy="492680"/>
            <a:chOff x="2025650" y="4786313"/>
            <a:chExt cx="285750" cy="287338"/>
          </a:xfrm>
          <a:solidFill>
            <a:schemeClr val="bg1"/>
          </a:solidFill>
        </p:grpSpPr>
        <p:sp>
          <p:nvSpPr>
            <p:cNvPr id="6" name="Freeform 565">
              <a:extLst>
                <a:ext uri="{FF2B5EF4-FFF2-40B4-BE49-F238E27FC236}">
                  <a16:creationId xmlns:a16="http://schemas.microsoft.com/office/drawing/2014/main" id="{548FC78B-EF83-4185-A63D-1A5A85640B6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025650" y="4786313"/>
              <a:ext cx="285750" cy="287338"/>
            </a:xfrm>
            <a:custGeom>
              <a:avLst/>
              <a:gdLst>
                <a:gd name="T0" fmla="*/ 812 w 903"/>
                <a:gd name="T1" fmla="*/ 500 h 903"/>
                <a:gd name="T2" fmla="*/ 810 w 903"/>
                <a:gd name="T3" fmla="*/ 505 h 903"/>
                <a:gd name="T4" fmla="*/ 806 w 903"/>
                <a:gd name="T5" fmla="*/ 509 h 903"/>
                <a:gd name="T6" fmla="*/ 800 w 903"/>
                <a:gd name="T7" fmla="*/ 511 h 903"/>
                <a:gd name="T8" fmla="*/ 105 w 903"/>
                <a:gd name="T9" fmla="*/ 511 h 903"/>
                <a:gd name="T10" fmla="*/ 99 w 903"/>
                <a:gd name="T11" fmla="*/ 510 h 903"/>
                <a:gd name="T12" fmla="*/ 95 w 903"/>
                <a:gd name="T13" fmla="*/ 507 h 903"/>
                <a:gd name="T14" fmla="*/ 92 w 903"/>
                <a:gd name="T15" fmla="*/ 502 h 903"/>
                <a:gd name="T16" fmla="*/ 90 w 903"/>
                <a:gd name="T17" fmla="*/ 496 h 903"/>
                <a:gd name="T18" fmla="*/ 90 w 903"/>
                <a:gd name="T19" fmla="*/ 105 h 903"/>
                <a:gd name="T20" fmla="*/ 92 w 903"/>
                <a:gd name="T21" fmla="*/ 100 h 903"/>
                <a:gd name="T22" fmla="*/ 95 w 903"/>
                <a:gd name="T23" fmla="*/ 94 h 903"/>
                <a:gd name="T24" fmla="*/ 99 w 903"/>
                <a:gd name="T25" fmla="*/ 91 h 903"/>
                <a:gd name="T26" fmla="*/ 105 w 903"/>
                <a:gd name="T27" fmla="*/ 90 h 903"/>
                <a:gd name="T28" fmla="*/ 800 w 903"/>
                <a:gd name="T29" fmla="*/ 90 h 903"/>
                <a:gd name="T30" fmla="*/ 806 w 903"/>
                <a:gd name="T31" fmla="*/ 92 h 903"/>
                <a:gd name="T32" fmla="*/ 810 w 903"/>
                <a:gd name="T33" fmla="*/ 96 h 903"/>
                <a:gd name="T34" fmla="*/ 812 w 903"/>
                <a:gd name="T35" fmla="*/ 102 h 903"/>
                <a:gd name="T36" fmla="*/ 813 w 903"/>
                <a:gd name="T37" fmla="*/ 496 h 903"/>
                <a:gd name="T38" fmla="*/ 15 w 903"/>
                <a:gd name="T39" fmla="*/ 0 h 903"/>
                <a:gd name="T40" fmla="*/ 9 w 903"/>
                <a:gd name="T41" fmla="*/ 1 h 903"/>
                <a:gd name="T42" fmla="*/ 5 w 903"/>
                <a:gd name="T43" fmla="*/ 4 h 903"/>
                <a:gd name="T44" fmla="*/ 1 w 903"/>
                <a:gd name="T45" fmla="*/ 8 h 903"/>
                <a:gd name="T46" fmla="*/ 0 w 903"/>
                <a:gd name="T47" fmla="*/ 15 h 903"/>
                <a:gd name="T48" fmla="*/ 0 w 903"/>
                <a:gd name="T49" fmla="*/ 590 h 903"/>
                <a:gd name="T50" fmla="*/ 2 w 903"/>
                <a:gd name="T51" fmla="*/ 595 h 903"/>
                <a:gd name="T52" fmla="*/ 7 w 903"/>
                <a:gd name="T53" fmla="*/ 599 h 903"/>
                <a:gd name="T54" fmla="*/ 12 w 903"/>
                <a:gd name="T55" fmla="*/ 602 h 903"/>
                <a:gd name="T56" fmla="*/ 437 w 903"/>
                <a:gd name="T57" fmla="*/ 602 h 903"/>
                <a:gd name="T58" fmla="*/ 260 w 903"/>
                <a:gd name="T59" fmla="*/ 877 h 903"/>
                <a:gd name="T60" fmla="*/ 257 w 903"/>
                <a:gd name="T61" fmla="*/ 883 h 903"/>
                <a:gd name="T62" fmla="*/ 256 w 903"/>
                <a:gd name="T63" fmla="*/ 888 h 903"/>
                <a:gd name="T64" fmla="*/ 257 w 903"/>
                <a:gd name="T65" fmla="*/ 893 h 903"/>
                <a:gd name="T66" fmla="*/ 260 w 903"/>
                <a:gd name="T67" fmla="*/ 899 h 903"/>
                <a:gd name="T68" fmla="*/ 265 w 903"/>
                <a:gd name="T69" fmla="*/ 902 h 903"/>
                <a:gd name="T70" fmla="*/ 271 w 903"/>
                <a:gd name="T71" fmla="*/ 903 h 903"/>
                <a:gd name="T72" fmla="*/ 277 w 903"/>
                <a:gd name="T73" fmla="*/ 902 h 903"/>
                <a:gd name="T74" fmla="*/ 281 w 903"/>
                <a:gd name="T75" fmla="*/ 899 h 903"/>
                <a:gd name="T76" fmla="*/ 621 w 903"/>
                <a:gd name="T77" fmla="*/ 899 h 903"/>
                <a:gd name="T78" fmla="*/ 627 w 903"/>
                <a:gd name="T79" fmla="*/ 902 h 903"/>
                <a:gd name="T80" fmla="*/ 632 w 903"/>
                <a:gd name="T81" fmla="*/ 903 h 903"/>
                <a:gd name="T82" fmla="*/ 637 w 903"/>
                <a:gd name="T83" fmla="*/ 902 h 903"/>
                <a:gd name="T84" fmla="*/ 643 w 903"/>
                <a:gd name="T85" fmla="*/ 899 h 903"/>
                <a:gd name="T86" fmla="*/ 646 w 903"/>
                <a:gd name="T87" fmla="*/ 893 h 903"/>
                <a:gd name="T88" fmla="*/ 647 w 903"/>
                <a:gd name="T89" fmla="*/ 888 h 903"/>
                <a:gd name="T90" fmla="*/ 646 w 903"/>
                <a:gd name="T91" fmla="*/ 883 h 903"/>
                <a:gd name="T92" fmla="*/ 643 w 903"/>
                <a:gd name="T93" fmla="*/ 877 h 903"/>
                <a:gd name="T94" fmla="*/ 467 w 903"/>
                <a:gd name="T95" fmla="*/ 602 h 903"/>
                <a:gd name="T96" fmla="*/ 892 w 903"/>
                <a:gd name="T97" fmla="*/ 602 h 903"/>
                <a:gd name="T98" fmla="*/ 897 w 903"/>
                <a:gd name="T99" fmla="*/ 599 h 903"/>
                <a:gd name="T100" fmla="*/ 900 w 903"/>
                <a:gd name="T101" fmla="*/ 595 h 903"/>
                <a:gd name="T102" fmla="*/ 902 w 903"/>
                <a:gd name="T103" fmla="*/ 590 h 903"/>
                <a:gd name="T104" fmla="*/ 903 w 903"/>
                <a:gd name="T105" fmla="*/ 15 h 903"/>
                <a:gd name="T106" fmla="*/ 902 w 903"/>
                <a:gd name="T107" fmla="*/ 8 h 903"/>
                <a:gd name="T108" fmla="*/ 899 w 903"/>
                <a:gd name="T109" fmla="*/ 4 h 903"/>
                <a:gd name="T110" fmla="*/ 894 w 903"/>
                <a:gd name="T111" fmla="*/ 1 h 903"/>
                <a:gd name="T112" fmla="*/ 888 w 903"/>
                <a:gd name="T113" fmla="*/ 0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03" h="903">
                  <a:moveTo>
                    <a:pt x="813" y="496"/>
                  </a:moveTo>
                  <a:lnTo>
                    <a:pt x="812" y="500"/>
                  </a:lnTo>
                  <a:lnTo>
                    <a:pt x="811" y="502"/>
                  </a:lnTo>
                  <a:lnTo>
                    <a:pt x="810" y="505"/>
                  </a:lnTo>
                  <a:lnTo>
                    <a:pt x="808" y="507"/>
                  </a:lnTo>
                  <a:lnTo>
                    <a:pt x="806" y="509"/>
                  </a:lnTo>
                  <a:lnTo>
                    <a:pt x="804" y="510"/>
                  </a:lnTo>
                  <a:lnTo>
                    <a:pt x="800" y="511"/>
                  </a:lnTo>
                  <a:lnTo>
                    <a:pt x="797" y="511"/>
                  </a:lnTo>
                  <a:lnTo>
                    <a:pt x="105" y="511"/>
                  </a:lnTo>
                  <a:lnTo>
                    <a:pt x="102" y="511"/>
                  </a:lnTo>
                  <a:lnTo>
                    <a:pt x="99" y="510"/>
                  </a:lnTo>
                  <a:lnTo>
                    <a:pt x="97" y="509"/>
                  </a:lnTo>
                  <a:lnTo>
                    <a:pt x="95" y="507"/>
                  </a:lnTo>
                  <a:lnTo>
                    <a:pt x="93" y="505"/>
                  </a:lnTo>
                  <a:lnTo>
                    <a:pt x="92" y="502"/>
                  </a:lnTo>
                  <a:lnTo>
                    <a:pt x="90" y="500"/>
                  </a:lnTo>
                  <a:lnTo>
                    <a:pt x="90" y="496"/>
                  </a:lnTo>
                  <a:lnTo>
                    <a:pt x="90" y="316"/>
                  </a:lnTo>
                  <a:lnTo>
                    <a:pt x="90" y="105"/>
                  </a:lnTo>
                  <a:lnTo>
                    <a:pt x="90" y="102"/>
                  </a:lnTo>
                  <a:lnTo>
                    <a:pt x="92" y="100"/>
                  </a:lnTo>
                  <a:lnTo>
                    <a:pt x="93" y="96"/>
                  </a:lnTo>
                  <a:lnTo>
                    <a:pt x="95" y="94"/>
                  </a:lnTo>
                  <a:lnTo>
                    <a:pt x="97" y="92"/>
                  </a:lnTo>
                  <a:lnTo>
                    <a:pt x="99" y="91"/>
                  </a:lnTo>
                  <a:lnTo>
                    <a:pt x="102" y="90"/>
                  </a:lnTo>
                  <a:lnTo>
                    <a:pt x="105" y="90"/>
                  </a:lnTo>
                  <a:lnTo>
                    <a:pt x="798" y="90"/>
                  </a:lnTo>
                  <a:lnTo>
                    <a:pt x="800" y="90"/>
                  </a:lnTo>
                  <a:lnTo>
                    <a:pt x="804" y="91"/>
                  </a:lnTo>
                  <a:lnTo>
                    <a:pt x="806" y="92"/>
                  </a:lnTo>
                  <a:lnTo>
                    <a:pt x="808" y="94"/>
                  </a:lnTo>
                  <a:lnTo>
                    <a:pt x="810" y="96"/>
                  </a:lnTo>
                  <a:lnTo>
                    <a:pt x="811" y="100"/>
                  </a:lnTo>
                  <a:lnTo>
                    <a:pt x="812" y="102"/>
                  </a:lnTo>
                  <a:lnTo>
                    <a:pt x="813" y="105"/>
                  </a:lnTo>
                  <a:lnTo>
                    <a:pt x="813" y="496"/>
                  </a:lnTo>
                  <a:close/>
                  <a:moveTo>
                    <a:pt x="888" y="0"/>
                  </a:moveTo>
                  <a:lnTo>
                    <a:pt x="15" y="0"/>
                  </a:lnTo>
                  <a:lnTo>
                    <a:pt x="12" y="0"/>
                  </a:lnTo>
                  <a:lnTo>
                    <a:pt x="9" y="1"/>
                  </a:lnTo>
                  <a:lnTo>
                    <a:pt x="7" y="2"/>
                  </a:lnTo>
                  <a:lnTo>
                    <a:pt x="5" y="4"/>
                  </a:lnTo>
                  <a:lnTo>
                    <a:pt x="2" y="6"/>
                  </a:lnTo>
                  <a:lnTo>
                    <a:pt x="1" y="8"/>
                  </a:lnTo>
                  <a:lnTo>
                    <a:pt x="0" y="12"/>
                  </a:lnTo>
                  <a:lnTo>
                    <a:pt x="0" y="15"/>
                  </a:lnTo>
                  <a:lnTo>
                    <a:pt x="0" y="587"/>
                  </a:lnTo>
                  <a:lnTo>
                    <a:pt x="0" y="590"/>
                  </a:lnTo>
                  <a:lnTo>
                    <a:pt x="1" y="593"/>
                  </a:lnTo>
                  <a:lnTo>
                    <a:pt x="2" y="595"/>
                  </a:lnTo>
                  <a:lnTo>
                    <a:pt x="5" y="597"/>
                  </a:lnTo>
                  <a:lnTo>
                    <a:pt x="7" y="599"/>
                  </a:lnTo>
                  <a:lnTo>
                    <a:pt x="9" y="601"/>
                  </a:lnTo>
                  <a:lnTo>
                    <a:pt x="12" y="602"/>
                  </a:lnTo>
                  <a:lnTo>
                    <a:pt x="15" y="602"/>
                  </a:lnTo>
                  <a:lnTo>
                    <a:pt x="437" y="602"/>
                  </a:lnTo>
                  <a:lnTo>
                    <a:pt x="437" y="701"/>
                  </a:lnTo>
                  <a:lnTo>
                    <a:pt x="260" y="877"/>
                  </a:lnTo>
                  <a:lnTo>
                    <a:pt x="259" y="879"/>
                  </a:lnTo>
                  <a:lnTo>
                    <a:pt x="257" y="883"/>
                  </a:lnTo>
                  <a:lnTo>
                    <a:pt x="256" y="885"/>
                  </a:lnTo>
                  <a:lnTo>
                    <a:pt x="256" y="888"/>
                  </a:lnTo>
                  <a:lnTo>
                    <a:pt x="256" y="891"/>
                  </a:lnTo>
                  <a:lnTo>
                    <a:pt x="257" y="893"/>
                  </a:lnTo>
                  <a:lnTo>
                    <a:pt x="259" y="897"/>
                  </a:lnTo>
                  <a:lnTo>
                    <a:pt x="260" y="899"/>
                  </a:lnTo>
                  <a:lnTo>
                    <a:pt x="263" y="901"/>
                  </a:lnTo>
                  <a:lnTo>
                    <a:pt x="265" y="902"/>
                  </a:lnTo>
                  <a:lnTo>
                    <a:pt x="268" y="903"/>
                  </a:lnTo>
                  <a:lnTo>
                    <a:pt x="271" y="903"/>
                  </a:lnTo>
                  <a:lnTo>
                    <a:pt x="274" y="903"/>
                  </a:lnTo>
                  <a:lnTo>
                    <a:pt x="277" y="902"/>
                  </a:lnTo>
                  <a:lnTo>
                    <a:pt x="279" y="901"/>
                  </a:lnTo>
                  <a:lnTo>
                    <a:pt x="281" y="899"/>
                  </a:lnTo>
                  <a:lnTo>
                    <a:pt x="452" y="728"/>
                  </a:lnTo>
                  <a:lnTo>
                    <a:pt x="621" y="899"/>
                  </a:lnTo>
                  <a:lnTo>
                    <a:pt x="623" y="901"/>
                  </a:lnTo>
                  <a:lnTo>
                    <a:pt x="627" y="902"/>
                  </a:lnTo>
                  <a:lnTo>
                    <a:pt x="629" y="903"/>
                  </a:lnTo>
                  <a:lnTo>
                    <a:pt x="632" y="903"/>
                  </a:lnTo>
                  <a:lnTo>
                    <a:pt x="635" y="903"/>
                  </a:lnTo>
                  <a:lnTo>
                    <a:pt x="637" y="902"/>
                  </a:lnTo>
                  <a:lnTo>
                    <a:pt x="641" y="901"/>
                  </a:lnTo>
                  <a:lnTo>
                    <a:pt x="643" y="899"/>
                  </a:lnTo>
                  <a:lnTo>
                    <a:pt x="645" y="897"/>
                  </a:lnTo>
                  <a:lnTo>
                    <a:pt x="646" y="893"/>
                  </a:lnTo>
                  <a:lnTo>
                    <a:pt x="647" y="891"/>
                  </a:lnTo>
                  <a:lnTo>
                    <a:pt x="647" y="888"/>
                  </a:lnTo>
                  <a:lnTo>
                    <a:pt x="647" y="885"/>
                  </a:lnTo>
                  <a:lnTo>
                    <a:pt x="646" y="883"/>
                  </a:lnTo>
                  <a:lnTo>
                    <a:pt x="645" y="879"/>
                  </a:lnTo>
                  <a:lnTo>
                    <a:pt x="643" y="877"/>
                  </a:lnTo>
                  <a:lnTo>
                    <a:pt x="467" y="701"/>
                  </a:lnTo>
                  <a:lnTo>
                    <a:pt x="467" y="602"/>
                  </a:lnTo>
                  <a:lnTo>
                    <a:pt x="888" y="602"/>
                  </a:lnTo>
                  <a:lnTo>
                    <a:pt x="892" y="602"/>
                  </a:lnTo>
                  <a:lnTo>
                    <a:pt x="894" y="601"/>
                  </a:lnTo>
                  <a:lnTo>
                    <a:pt x="897" y="599"/>
                  </a:lnTo>
                  <a:lnTo>
                    <a:pt x="899" y="597"/>
                  </a:lnTo>
                  <a:lnTo>
                    <a:pt x="900" y="595"/>
                  </a:lnTo>
                  <a:lnTo>
                    <a:pt x="902" y="593"/>
                  </a:lnTo>
                  <a:lnTo>
                    <a:pt x="902" y="590"/>
                  </a:lnTo>
                  <a:lnTo>
                    <a:pt x="903" y="587"/>
                  </a:lnTo>
                  <a:lnTo>
                    <a:pt x="903" y="15"/>
                  </a:lnTo>
                  <a:lnTo>
                    <a:pt x="902" y="12"/>
                  </a:lnTo>
                  <a:lnTo>
                    <a:pt x="902" y="8"/>
                  </a:lnTo>
                  <a:lnTo>
                    <a:pt x="900" y="6"/>
                  </a:lnTo>
                  <a:lnTo>
                    <a:pt x="899" y="4"/>
                  </a:lnTo>
                  <a:lnTo>
                    <a:pt x="897" y="2"/>
                  </a:lnTo>
                  <a:lnTo>
                    <a:pt x="894" y="1"/>
                  </a:lnTo>
                  <a:lnTo>
                    <a:pt x="892" y="0"/>
                  </a:lnTo>
                  <a:lnTo>
                    <a:pt x="888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  <p:sp>
          <p:nvSpPr>
            <p:cNvPr id="11" name="Freeform 566">
              <a:extLst>
                <a:ext uri="{FF2B5EF4-FFF2-40B4-BE49-F238E27FC236}">
                  <a16:creationId xmlns:a16="http://schemas.microsoft.com/office/drawing/2014/main" id="{B7B50F87-A3AA-4FB6-9692-24BF5512FC5B}"/>
                </a:ext>
              </a:extLst>
            </p:cNvPr>
            <p:cNvSpPr>
              <a:spLocks/>
            </p:cNvSpPr>
            <p:nvPr/>
          </p:nvSpPr>
          <p:spPr bwMode="auto">
            <a:xfrm>
              <a:off x="2054225" y="4843464"/>
              <a:ext cx="200025" cy="73025"/>
            </a:xfrm>
            <a:custGeom>
              <a:avLst/>
              <a:gdLst>
                <a:gd name="T0" fmla="*/ 151 w 632"/>
                <a:gd name="T1" fmla="*/ 151 h 226"/>
                <a:gd name="T2" fmla="*/ 157 w 632"/>
                <a:gd name="T3" fmla="*/ 149 h 226"/>
                <a:gd name="T4" fmla="*/ 161 w 632"/>
                <a:gd name="T5" fmla="*/ 146 h 226"/>
                <a:gd name="T6" fmla="*/ 288 w 632"/>
                <a:gd name="T7" fmla="*/ 217 h 226"/>
                <a:gd name="T8" fmla="*/ 292 w 632"/>
                <a:gd name="T9" fmla="*/ 223 h 226"/>
                <a:gd name="T10" fmla="*/ 299 w 632"/>
                <a:gd name="T11" fmla="*/ 226 h 226"/>
                <a:gd name="T12" fmla="*/ 302 w 632"/>
                <a:gd name="T13" fmla="*/ 226 h 226"/>
                <a:gd name="T14" fmla="*/ 307 w 632"/>
                <a:gd name="T15" fmla="*/ 225 h 226"/>
                <a:gd name="T16" fmla="*/ 313 w 632"/>
                <a:gd name="T17" fmla="*/ 222 h 226"/>
                <a:gd name="T18" fmla="*/ 471 w 632"/>
                <a:gd name="T19" fmla="*/ 191 h 226"/>
                <a:gd name="T20" fmla="*/ 477 w 632"/>
                <a:gd name="T21" fmla="*/ 195 h 226"/>
                <a:gd name="T22" fmla="*/ 483 w 632"/>
                <a:gd name="T23" fmla="*/ 196 h 226"/>
                <a:gd name="T24" fmla="*/ 488 w 632"/>
                <a:gd name="T25" fmla="*/ 194 h 226"/>
                <a:gd name="T26" fmla="*/ 494 w 632"/>
                <a:gd name="T27" fmla="*/ 191 h 226"/>
                <a:gd name="T28" fmla="*/ 631 w 632"/>
                <a:gd name="T29" fmla="*/ 23 h 226"/>
                <a:gd name="T30" fmla="*/ 632 w 632"/>
                <a:gd name="T31" fmla="*/ 16 h 226"/>
                <a:gd name="T32" fmla="*/ 632 w 632"/>
                <a:gd name="T33" fmla="*/ 11 h 226"/>
                <a:gd name="T34" fmla="*/ 629 w 632"/>
                <a:gd name="T35" fmla="*/ 5 h 226"/>
                <a:gd name="T36" fmla="*/ 625 w 632"/>
                <a:gd name="T37" fmla="*/ 2 h 226"/>
                <a:gd name="T38" fmla="*/ 619 w 632"/>
                <a:gd name="T39" fmla="*/ 0 h 226"/>
                <a:gd name="T40" fmla="*/ 613 w 632"/>
                <a:gd name="T41" fmla="*/ 1 h 226"/>
                <a:gd name="T42" fmla="*/ 607 w 632"/>
                <a:gd name="T43" fmla="*/ 3 h 226"/>
                <a:gd name="T44" fmla="*/ 481 w 632"/>
                <a:gd name="T45" fmla="*/ 159 h 226"/>
                <a:gd name="T46" fmla="*/ 415 w 632"/>
                <a:gd name="T47" fmla="*/ 93 h 226"/>
                <a:gd name="T48" fmla="*/ 409 w 632"/>
                <a:gd name="T49" fmla="*/ 91 h 226"/>
                <a:gd name="T50" fmla="*/ 404 w 632"/>
                <a:gd name="T51" fmla="*/ 91 h 226"/>
                <a:gd name="T52" fmla="*/ 398 w 632"/>
                <a:gd name="T53" fmla="*/ 93 h 226"/>
                <a:gd name="T54" fmla="*/ 307 w 632"/>
                <a:gd name="T55" fmla="*/ 185 h 226"/>
                <a:gd name="T56" fmla="*/ 247 w 632"/>
                <a:gd name="T57" fmla="*/ 39 h 226"/>
                <a:gd name="T58" fmla="*/ 242 w 632"/>
                <a:gd name="T59" fmla="*/ 34 h 226"/>
                <a:gd name="T60" fmla="*/ 234 w 632"/>
                <a:gd name="T61" fmla="*/ 33 h 226"/>
                <a:gd name="T62" fmla="*/ 227 w 632"/>
                <a:gd name="T63" fmla="*/ 35 h 226"/>
                <a:gd name="T64" fmla="*/ 144 w 632"/>
                <a:gd name="T65" fmla="*/ 121 h 226"/>
                <a:gd name="T66" fmla="*/ 12 w 632"/>
                <a:gd name="T67" fmla="*/ 121 h 226"/>
                <a:gd name="T68" fmla="*/ 7 w 632"/>
                <a:gd name="T69" fmla="*/ 123 h 226"/>
                <a:gd name="T70" fmla="*/ 3 w 632"/>
                <a:gd name="T71" fmla="*/ 128 h 226"/>
                <a:gd name="T72" fmla="*/ 0 w 632"/>
                <a:gd name="T73" fmla="*/ 133 h 226"/>
                <a:gd name="T74" fmla="*/ 0 w 632"/>
                <a:gd name="T75" fmla="*/ 138 h 226"/>
                <a:gd name="T76" fmla="*/ 3 w 632"/>
                <a:gd name="T77" fmla="*/ 144 h 226"/>
                <a:gd name="T78" fmla="*/ 7 w 632"/>
                <a:gd name="T79" fmla="*/ 148 h 226"/>
                <a:gd name="T80" fmla="*/ 12 w 632"/>
                <a:gd name="T81" fmla="*/ 150 h 226"/>
                <a:gd name="T82" fmla="*/ 15 w 632"/>
                <a:gd name="T83" fmla="*/ 151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32" h="226">
                  <a:moveTo>
                    <a:pt x="15" y="151"/>
                  </a:moveTo>
                  <a:lnTo>
                    <a:pt x="151" y="151"/>
                  </a:lnTo>
                  <a:lnTo>
                    <a:pt x="154" y="150"/>
                  </a:lnTo>
                  <a:lnTo>
                    <a:pt x="157" y="149"/>
                  </a:lnTo>
                  <a:lnTo>
                    <a:pt x="159" y="148"/>
                  </a:lnTo>
                  <a:lnTo>
                    <a:pt x="161" y="146"/>
                  </a:lnTo>
                  <a:lnTo>
                    <a:pt x="230" y="75"/>
                  </a:lnTo>
                  <a:lnTo>
                    <a:pt x="288" y="217"/>
                  </a:lnTo>
                  <a:lnTo>
                    <a:pt x="289" y="220"/>
                  </a:lnTo>
                  <a:lnTo>
                    <a:pt x="292" y="223"/>
                  </a:lnTo>
                  <a:lnTo>
                    <a:pt x="294" y="224"/>
                  </a:lnTo>
                  <a:lnTo>
                    <a:pt x="299" y="226"/>
                  </a:lnTo>
                  <a:lnTo>
                    <a:pt x="300" y="226"/>
                  </a:lnTo>
                  <a:lnTo>
                    <a:pt x="302" y="226"/>
                  </a:lnTo>
                  <a:lnTo>
                    <a:pt x="304" y="226"/>
                  </a:lnTo>
                  <a:lnTo>
                    <a:pt x="307" y="225"/>
                  </a:lnTo>
                  <a:lnTo>
                    <a:pt x="309" y="223"/>
                  </a:lnTo>
                  <a:lnTo>
                    <a:pt x="313" y="222"/>
                  </a:lnTo>
                  <a:lnTo>
                    <a:pt x="407" y="127"/>
                  </a:lnTo>
                  <a:lnTo>
                    <a:pt x="471" y="191"/>
                  </a:lnTo>
                  <a:lnTo>
                    <a:pt x="473" y="193"/>
                  </a:lnTo>
                  <a:lnTo>
                    <a:pt x="477" y="195"/>
                  </a:lnTo>
                  <a:lnTo>
                    <a:pt x="480" y="196"/>
                  </a:lnTo>
                  <a:lnTo>
                    <a:pt x="483" y="196"/>
                  </a:lnTo>
                  <a:lnTo>
                    <a:pt x="486" y="195"/>
                  </a:lnTo>
                  <a:lnTo>
                    <a:pt x="488" y="194"/>
                  </a:lnTo>
                  <a:lnTo>
                    <a:pt x="492" y="193"/>
                  </a:lnTo>
                  <a:lnTo>
                    <a:pt x="494" y="191"/>
                  </a:lnTo>
                  <a:lnTo>
                    <a:pt x="629" y="25"/>
                  </a:lnTo>
                  <a:lnTo>
                    <a:pt x="631" y="23"/>
                  </a:lnTo>
                  <a:lnTo>
                    <a:pt x="632" y="19"/>
                  </a:lnTo>
                  <a:lnTo>
                    <a:pt x="632" y="16"/>
                  </a:lnTo>
                  <a:lnTo>
                    <a:pt x="632" y="14"/>
                  </a:lnTo>
                  <a:lnTo>
                    <a:pt x="632" y="11"/>
                  </a:lnTo>
                  <a:lnTo>
                    <a:pt x="631" y="9"/>
                  </a:lnTo>
                  <a:lnTo>
                    <a:pt x="629" y="5"/>
                  </a:lnTo>
                  <a:lnTo>
                    <a:pt x="627" y="3"/>
                  </a:lnTo>
                  <a:lnTo>
                    <a:pt x="625" y="2"/>
                  </a:lnTo>
                  <a:lnTo>
                    <a:pt x="621" y="1"/>
                  </a:lnTo>
                  <a:lnTo>
                    <a:pt x="619" y="0"/>
                  </a:lnTo>
                  <a:lnTo>
                    <a:pt x="616" y="0"/>
                  </a:lnTo>
                  <a:lnTo>
                    <a:pt x="613" y="1"/>
                  </a:lnTo>
                  <a:lnTo>
                    <a:pt x="611" y="2"/>
                  </a:lnTo>
                  <a:lnTo>
                    <a:pt x="607" y="3"/>
                  </a:lnTo>
                  <a:lnTo>
                    <a:pt x="605" y="5"/>
                  </a:lnTo>
                  <a:lnTo>
                    <a:pt x="481" y="159"/>
                  </a:lnTo>
                  <a:lnTo>
                    <a:pt x="418" y="95"/>
                  </a:lnTo>
                  <a:lnTo>
                    <a:pt x="415" y="93"/>
                  </a:lnTo>
                  <a:lnTo>
                    <a:pt x="412" y="91"/>
                  </a:lnTo>
                  <a:lnTo>
                    <a:pt x="409" y="91"/>
                  </a:lnTo>
                  <a:lnTo>
                    <a:pt x="407" y="90"/>
                  </a:lnTo>
                  <a:lnTo>
                    <a:pt x="404" y="91"/>
                  </a:lnTo>
                  <a:lnTo>
                    <a:pt x="400" y="91"/>
                  </a:lnTo>
                  <a:lnTo>
                    <a:pt x="398" y="93"/>
                  </a:lnTo>
                  <a:lnTo>
                    <a:pt x="396" y="95"/>
                  </a:lnTo>
                  <a:lnTo>
                    <a:pt x="307" y="185"/>
                  </a:lnTo>
                  <a:lnTo>
                    <a:pt x="249" y="42"/>
                  </a:lnTo>
                  <a:lnTo>
                    <a:pt x="247" y="39"/>
                  </a:lnTo>
                  <a:lnTo>
                    <a:pt x="244" y="36"/>
                  </a:lnTo>
                  <a:lnTo>
                    <a:pt x="242" y="34"/>
                  </a:lnTo>
                  <a:lnTo>
                    <a:pt x="237" y="33"/>
                  </a:lnTo>
                  <a:lnTo>
                    <a:pt x="234" y="33"/>
                  </a:lnTo>
                  <a:lnTo>
                    <a:pt x="230" y="33"/>
                  </a:lnTo>
                  <a:lnTo>
                    <a:pt x="227" y="35"/>
                  </a:lnTo>
                  <a:lnTo>
                    <a:pt x="224" y="38"/>
                  </a:lnTo>
                  <a:lnTo>
                    <a:pt x="144" y="121"/>
                  </a:lnTo>
                  <a:lnTo>
                    <a:pt x="15" y="121"/>
                  </a:lnTo>
                  <a:lnTo>
                    <a:pt x="12" y="121"/>
                  </a:lnTo>
                  <a:lnTo>
                    <a:pt x="9" y="122"/>
                  </a:lnTo>
                  <a:lnTo>
                    <a:pt x="7" y="123"/>
                  </a:lnTo>
                  <a:lnTo>
                    <a:pt x="5" y="126"/>
                  </a:lnTo>
                  <a:lnTo>
                    <a:pt x="3" y="128"/>
                  </a:lnTo>
                  <a:lnTo>
                    <a:pt x="2" y="130"/>
                  </a:lnTo>
                  <a:lnTo>
                    <a:pt x="0" y="133"/>
                  </a:lnTo>
                  <a:lnTo>
                    <a:pt x="0" y="136"/>
                  </a:lnTo>
                  <a:lnTo>
                    <a:pt x="0" y="138"/>
                  </a:lnTo>
                  <a:lnTo>
                    <a:pt x="2" y="142"/>
                  </a:lnTo>
                  <a:lnTo>
                    <a:pt x="3" y="144"/>
                  </a:lnTo>
                  <a:lnTo>
                    <a:pt x="5" y="146"/>
                  </a:lnTo>
                  <a:lnTo>
                    <a:pt x="7" y="148"/>
                  </a:lnTo>
                  <a:lnTo>
                    <a:pt x="9" y="150"/>
                  </a:lnTo>
                  <a:lnTo>
                    <a:pt x="12" y="150"/>
                  </a:lnTo>
                  <a:lnTo>
                    <a:pt x="15" y="151"/>
                  </a:lnTo>
                  <a:lnTo>
                    <a:pt x="15" y="15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38784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F85C09-C82D-4D67-22D0-6D0F0FCEB0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DBA0761A-2E82-0913-F367-BC84D6054F5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EC6ABA6-E99A-3D52-9BBB-3C7ECDBCC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7586" y="747216"/>
            <a:ext cx="3144414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663F2EAF-AE29-8CCB-C3E4-8D6CCA35493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PROBLEM STATEMENT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009CF19-3ABF-7A17-91FD-33F948ED51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3144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A446C4-5D54-10B8-4F12-D9D6D4AADAB1}"/>
              </a:ext>
            </a:extLst>
          </p:cNvPr>
          <p:cNvSpPr txBox="1"/>
          <p:nvPr/>
        </p:nvSpPr>
        <p:spPr>
          <a:xfrm>
            <a:off x="721567" y="1409295"/>
            <a:ext cx="10748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a chatbot that can answer queries using multiple document formats (PDF, PPTX, CSV, DOCX, TXT/MD).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Must follow an agentic architecture with well-defined roles.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Require Model Context Protocol (MCP) for structured communication between agents.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retrieval accuracy with embeddings and vector database.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Support multi-turn conversational flow with source-backed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25960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36423-E3BF-0E78-9B3E-E4D6E4D7F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AE226872-8623-BE69-81DC-8DCA9B88F69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F4F81B7-8C12-480E-41C0-F70E438BEA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7586" y="747216"/>
            <a:ext cx="3144414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497F906D-4E9B-E6CE-CC34-0616EF912DAB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OBJECTIVES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09BD9AE-B101-4919-E861-C40732C67F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3144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16E6F96C-6614-2A63-461E-B10A95785385}"/>
              </a:ext>
            </a:extLst>
          </p:cNvPr>
          <p:cNvSpPr txBox="1"/>
          <p:nvPr/>
        </p:nvSpPr>
        <p:spPr>
          <a:xfrm>
            <a:off x="721567" y="1409295"/>
            <a:ext cx="10748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Build an agent-based RAG chatbot.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Enable multi-format document ingestion &amp; parsing.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Use embeddings + vector DB for semantic retrieval.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Ensure structured communication between agents via MCP.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•   Provide a user-friendly chatbot interface.</a:t>
            </a:r>
          </a:p>
        </p:txBody>
      </p:sp>
    </p:spTree>
    <p:extLst>
      <p:ext uri="{BB962C8B-B14F-4D97-AF65-F5344CB8AC3E}">
        <p14:creationId xmlns:p14="http://schemas.microsoft.com/office/powerpoint/2010/main" val="3126099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5BD08-AF2B-A8CA-2E0F-C360723987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892B8F2E-E872-1F73-F2B3-A52912E2888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E94F6F-65D6-D7A1-1ECE-2684A1BE2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7586" y="747216"/>
            <a:ext cx="3144414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8B6022F4-D30C-1473-EBDB-6CC1F0875D2C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PROPOSED SOLUTION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0E99341-635F-9A0D-F598-D3B48AAE5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3144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48B5EB6-75F1-1CE8-00A3-D7B18BCC7815}"/>
              </a:ext>
            </a:extLst>
          </p:cNvPr>
          <p:cNvSpPr txBox="1"/>
          <p:nvPr/>
        </p:nvSpPr>
        <p:spPr>
          <a:xfrm>
            <a:off x="721567" y="1409295"/>
            <a:ext cx="10748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IngestionAgent</a:t>
            </a:r>
            <a:r>
              <a:rPr lang="en-US" dirty="0"/>
              <a:t> → Parses &amp; preprocesses uploaded docs.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RetrievalAgent</a:t>
            </a:r>
            <a:r>
              <a:rPr lang="en-US" b="1" dirty="0"/>
              <a:t> </a:t>
            </a:r>
            <a:r>
              <a:rPr lang="en-US" dirty="0"/>
              <a:t>→ Handles embeddings + semantic search.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/>
              <a:t>LLMResponseAgent</a:t>
            </a:r>
            <a:r>
              <a:rPr lang="en-US" dirty="0"/>
              <a:t> → Combines query + retrieved chunks → calls LLM.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MCP Messaging </a:t>
            </a:r>
            <a:r>
              <a:rPr lang="en-US" dirty="0"/>
              <a:t>→ Agents communicate with structured context objects.</a:t>
            </a:r>
          </a:p>
          <a:p>
            <a:r>
              <a:rPr lang="en-US" dirty="0"/>
              <a:t>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UI</a:t>
            </a:r>
            <a:r>
              <a:rPr lang="en-US" dirty="0"/>
              <a:t> → </a:t>
            </a:r>
            <a:r>
              <a:rPr lang="en-US" dirty="0" err="1"/>
              <a:t>Streamlit</a:t>
            </a:r>
            <a:r>
              <a:rPr lang="en-US" dirty="0"/>
              <a:t> interface for uploads, multi-turn chat, and responses.</a:t>
            </a:r>
          </a:p>
        </p:txBody>
      </p:sp>
    </p:spTree>
    <p:extLst>
      <p:ext uri="{BB962C8B-B14F-4D97-AF65-F5344CB8AC3E}">
        <p14:creationId xmlns:p14="http://schemas.microsoft.com/office/powerpoint/2010/main" val="2591653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DA5B81-9A1F-EDB7-6C9D-F5F61D2B1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B221D4A3-4EED-445D-2F63-36BE1DFEC74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CBBC2E-A38B-5ABE-7767-E284FCDE83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7586" y="747216"/>
            <a:ext cx="3144414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251FC2E8-1962-F10A-F673-B7B06CF63EE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SYSTEM ARCHITECTURE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45A99B2-F018-C766-823D-EA7D0B89C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3144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C12D5BD6-BC67-6539-FF82-41623427A6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288" y="1605686"/>
            <a:ext cx="5385423" cy="4899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6574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137F6-16BF-1E88-A0F5-A826B71DF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E703965E-832C-9192-435F-EB81198BB14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9046187-76CE-6B29-0EE2-529D0A6F2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7586" y="747216"/>
            <a:ext cx="3144414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3719215-9CB6-11C8-8576-9D766CB234BE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TECH STACK 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C889882-EB6E-FF07-CE3E-B43F4650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3144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3ED7FB3F-1EF5-46DD-3999-8B0B1DABE703}"/>
              </a:ext>
            </a:extLst>
          </p:cNvPr>
          <p:cNvSpPr txBox="1"/>
          <p:nvPr/>
        </p:nvSpPr>
        <p:spPr>
          <a:xfrm>
            <a:off x="721567" y="1409295"/>
            <a:ext cx="1074886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Programming: </a:t>
            </a:r>
            <a:r>
              <a:rPr lang="en-US" dirty="0" err="1"/>
              <a:t>PythonUI</a:t>
            </a:r>
            <a:r>
              <a:rPr lang="en-US" dirty="0"/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Framework: </a:t>
            </a:r>
            <a:r>
              <a:rPr lang="en-US" dirty="0" err="1"/>
              <a:t>Streamlit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Embeddings: </a:t>
            </a:r>
            <a:r>
              <a:rPr lang="en-US" dirty="0" err="1"/>
              <a:t>HuggingFace</a:t>
            </a:r>
            <a:r>
              <a:rPr lang="en-US" dirty="0"/>
              <a:t> / OpenAI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Vector DB: </a:t>
            </a:r>
            <a:r>
              <a:rPr lang="en-US" dirty="0"/>
              <a:t>FAISS / Chroma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Communication: </a:t>
            </a:r>
            <a:r>
              <a:rPr lang="en-US" dirty="0"/>
              <a:t>Model Context Protocol (MCP)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LLM: </a:t>
            </a:r>
            <a:r>
              <a:rPr lang="en-US" dirty="0"/>
              <a:t>OpenAI GPT / </a:t>
            </a:r>
            <a:r>
              <a:rPr lang="en-US" dirty="0" err="1"/>
              <a:t>HuggingFace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37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165E65-4BA2-7A95-E886-9CAAA0F20D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AF5F02BB-76C9-4C3E-79E1-A1073A7F48A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9C02617-6DFC-6162-9DA5-FD4560A42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9047586" y="747216"/>
            <a:ext cx="3144414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B019783C-0687-8B52-D342-1FCA6FD177F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KEY FEATURES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B937265-8063-B5B8-F36C-5709611DF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3144416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6CA3BB6-4E32-AFAD-6CAB-537262FED0DB}"/>
              </a:ext>
            </a:extLst>
          </p:cNvPr>
          <p:cNvSpPr txBox="1"/>
          <p:nvPr/>
        </p:nvSpPr>
        <p:spPr>
          <a:xfrm>
            <a:off x="721567" y="1409295"/>
            <a:ext cx="1074886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Multi-format document support (PDF, PPTX, DOCX, CSV, TXT/MD).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Agentic architecture with 3+ agents.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Structured communication via MCP.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Accurate semantic retrieval using embeddings + vector DB.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Multi-turn chatbot with contextual answers + sources.</a:t>
            </a:r>
          </a:p>
        </p:txBody>
      </p:sp>
    </p:spTree>
    <p:extLst>
      <p:ext uri="{BB962C8B-B14F-4D97-AF65-F5344CB8AC3E}">
        <p14:creationId xmlns:p14="http://schemas.microsoft.com/office/powerpoint/2010/main" val="395351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75068-28C8-29D9-8B8F-29D36B7E0E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 hidden="1">
            <a:extLst>
              <a:ext uri="{FF2B5EF4-FFF2-40B4-BE49-F238E27FC236}">
                <a16:creationId xmlns:a16="http://schemas.microsoft.com/office/drawing/2014/main" id="{CE77F41F-A10A-D511-58BE-133401897F3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/>
          <a:lstStyle/>
          <a:p>
            <a:r>
              <a:rPr lang="en-US" dirty="0"/>
              <a:t>Project analysis slide 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8A14278-EBB3-5783-8DB7-0DA38DC180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10170695" y="747216"/>
            <a:ext cx="2021305" cy="9714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220C3F4-C8A2-302D-29C3-CB0375A73AB7}"/>
              </a:ext>
            </a:extLst>
          </p:cNvPr>
          <p:cNvSpPr txBox="1">
            <a:spLocks/>
          </p:cNvSpPr>
          <p:nvPr/>
        </p:nvSpPr>
        <p:spPr>
          <a:xfrm>
            <a:off x="228600" y="190500"/>
            <a:ext cx="11734800" cy="1218795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US" sz="28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algn="ctr"/>
            <a:r>
              <a:rPr lang="en-US" sz="32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CONCLUSING &amp; FUTURE SCOPE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8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D5AF6F3-DE7E-4482-0E00-B78B44EBDC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756930"/>
            <a:ext cx="2213811" cy="0"/>
          </a:xfrm>
          <a:prstGeom prst="line">
            <a:avLst/>
          </a:prstGeom>
          <a:ln>
            <a:solidFill>
              <a:schemeClr val="accent3">
                <a:lumMod val="50000"/>
              </a:schemeClr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39DA32F-9DC2-3F3B-BBE4-24C97D46EE55}"/>
              </a:ext>
            </a:extLst>
          </p:cNvPr>
          <p:cNvSpPr txBox="1"/>
          <p:nvPr/>
        </p:nvSpPr>
        <p:spPr>
          <a:xfrm>
            <a:off x="721567" y="1409295"/>
            <a:ext cx="1074886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u="sng" dirty="0"/>
              <a:t>CONCLUSION:</a:t>
            </a:r>
          </a:p>
          <a:p>
            <a:endParaRPr lang="en-US" dirty="0"/>
          </a:p>
          <a:p>
            <a:r>
              <a:rPr lang="en-IN" dirty="0"/>
              <a:t>•    Built a functional Agentic RAG Chatbot.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•    Integrated MCP messaging for clear agent communication.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•    Delivered with GitHub repo, PPT, and video explanation.</a:t>
            </a:r>
            <a:endParaRPr lang="en-IN" b="1" dirty="0"/>
          </a:p>
          <a:p>
            <a:endParaRPr lang="en-IN" b="1" dirty="0"/>
          </a:p>
          <a:p>
            <a:endParaRPr lang="en-IN" b="1" dirty="0"/>
          </a:p>
          <a:p>
            <a:r>
              <a:rPr lang="en-IN" b="1" u="sng" dirty="0"/>
              <a:t>FUTURE SCOPE</a:t>
            </a:r>
          </a:p>
          <a:p>
            <a:endParaRPr lang="en-IN" b="1" dirty="0"/>
          </a:p>
          <a:p>
            <a:r>
              <a:rPr lang="en-IN" dirty="0"/>
              <a:t>•    Add support for Excel, images, audio.</a:t>
            </a:r>
          </a:p>
          <a:p>
            <a:r>
              <a:rPr lang="en-IN" dirty="0"/>
              <a:t>	</a:t>
            </a:r>
          </a:p>
          <a:p>
            <a:r>
              <a:rPr lang="en-IN" dirty="0"/>
              <a:t>•    Deploy on cloud for scalability.	</a:t>
            </a:r>
          </a:p>
          <a:p>
            <a:endParaRPr lang="en-IN" dirty="0"/>
          </a:p>
          <a:p>
            <a:r>
              <a:rPr lang="en-IN" dirty="0"/>
              <a:t>•    Use hybrid retrieval (BM25 + embeddings) for improved accuracy.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6971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zigZag">
          <a:fgClr>
            <a:schemeClr val="accent3">
              <a:lumMod val="75000"/>
            </a:schemeClr>
          </a:fgClr>
          <a:bgClr>
            <a:schemeClr val="accent3">
              <a:lumMod val="50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2A21665-C64F-4BDA-B2DE-442D70605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4325258" y="1544068"/>
            <a:ext cx="3541486" cy="3769865"/>
            <a:chOff x="4325258" y="1229517"/>
            <a:chExt cx="3541486" cy="3769865"/>
          </a:xfrm>
        </p:grpSpPr>
        <p:sp>
          <p:nvSpPr>
            <p:cNvPr id="12" name="Diamond 11">
              <a:extLst>
                <a:ext uri="{FF2B5EF4-FFF2-40B4-BE49-F238E27FC236}">
                  <a16:creationId xmlns:a16="http://schemas.microsoft.com/office/drawing/2014/main" id="{7DC8B409-5FAC-4539-B25A-26BE925A48AF}"/>
                </a:ext>
              </a:extLst>
            </p:cNvPr>
            <p:cNvSpPr/>
            <p:nvPr/>
          </p:nvSpPr>
          <p:spPr>
            <a:xfrm>
              <a:off x="4792319" y="2392018"/>
              <a:ext cx="2607364" cy="2607364"/>
            </a:xfrm>
            <a:prstGeom prst="diamond">
              <a:avLst/>
            </a:prstGeom>
            <a:noFill/>
            <a:ln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91498E2F-539C-46D3-AF7C-BB1DAE76B114}"/>
                </a:ext>
              </a:extLst>
            </p:cNvPr>
            <p:cNvSpPr/>
            <p:nvPr/>
          </p:nvSpPr>
          <p:spPr>
            <a:xfrm>
              <a:off x="4325258" y="1229517"/>
              <a:ext cx="3541486" cy="3541486"/>
            </a:xfrm>
            <a:prstGeom prst="diamond">
              <a:avLst/>
            </a:prstGeom>
            <a:noFill/>
            <a:ln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15" name="Title 1">
            <a:extLst>
              <a:ext uri="{FF2B5EF4-FFF2-40B4-BE49-F238E27FC236}">
                <a16:creationId xmlns:a16="http://schemas.microsoft.com/office/drawing/2014/main" id="{FA061601-468D-486D-B8EE-42BD1BE3AD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930403"/>
            <a:ext cx="9144000" cy="997196"/>
          </a:xfrm>
        </p:spPr>
        <p:txBody>
          <a:bodyPr lIns="0" tIns="0" rIns="0" bIns="0" anchor="ctr">
            <a:spAutoFit/>
          </a:bodyPr>
          <a:lstStyle/>
          <a:p>
            <a:r>
              <a:rPr lang="en-US" sz="7200" b="1" dirty="0">
                <a:solidFill>
                  <a:schemeClr val="bg1"/>
                </a:solidFill>
              </a:rPr>
              <a:t>Thank You</a:t>
            </a:r>
            <a:endParaRPr lang="en-US" sz="7200" dirty="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3038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3">
      <a:dk1>
        <a:srgbClr val="000000"/>
      </a:dk1>
      <a:lt1>
        <a:sysClr val="window" lastClr="FFFFFF"/>
      </a:lt1>
      <a:dk2>
        <a:srgbClr val="585858"/>
      </a:dk2>
      <a:lt2>
        <a:srgbClr val="E3E3E3"/>
      </a:lt2>
      <a:accent1>
        <a:srgbClr val="E20613"/>
      </a:accent1>
      <a:accent2>
        <a:srgbClr val="A9C038"/>
      </a:accent2>
      <a:accent3>
        <a:srgbClr val="11AEC7"/>
      </a:accent3>
      <a:accent4>
        <a:srgbClr val="F59F26"/>
      </a:accent4>
      <a:accent5>
        <a:srgbClr val="0062A9"/>
      </a:accent5>
      <a:accent6>
        <a:srgbClr val="EB6047"/>
      </a:accent6>
      <a:hlink>
        <a:srgbClr val="8ED9F6"/>
      </a:hlink>
      <a:folHlink>
        <a:srgbClr val="C00000"/>
      </a:folHlink>
    </a:clrScheme>
    <a:fontScheme name="Modern 01">
      <a:majorFont>
        <a:latin typeface="Century Gothic"/>
        <a:ea typeface=""/>
        <a:cs typeface=""/>
      </a:majorFont>
      <a:minorFont>
        <a:latin typeface="Segoe U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455520_Project analysis, from 24Slides_SL_V1.potx" id="{55E7247F-78B2-40DB-9AFE-D4DD42FA8F09}" vid="{22E2FD65-A32D-4798-AF43-CE42F250BDD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1A00BBF-EEBB-4E18-B8CB-F926EAAC48F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F609EDA-869E-4BE5-AE5D-B898C584B6F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2FD05317-60D6-4B3A-8545-888496D1A8E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Project analysis, from 24Slides</Template>
  <TotalTime>768</TotalTime>
  <Words>394</Words>
  <Application>Microsoft Office PowerPoint</Application>
  <PresentationFormat>Widescreen</PresentationFormat>
  <Paragraphs>100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Century Gothic</vt:lpstr>
      <vt:lpstr>Segoe UI Light</vt:lpstr>
      <vt:lpstr>Office Theme</vt:lpstr>
      <vt:lpstr>Agentic RAG Chatbot For Multi-Format  Document QA Using MCP   Subtitle: Coding Task Submission Name: Munesula Vamshi Date: 29/09/2025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Project analysis slide 2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SOUJANYA SANDHINENI</dc:creator>
  <cp:lastModifiedBy>SOUJANYA SANDHINENI</cp:lastModifiedBy>
  <cp:revision>13</cp:revision>
  <dcterms:created xsi:type="dcterms:W3CDTF">2025-09-11T04:29:59Z</dcterms:created>
  <dcterms:modified xsi:type="dcterms:W3CDTF">2025-09-29T09:55:43Z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