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8B8AC-9159-451B-AA79-B8EB4FA8393F}" type="datetimeFigureOut">
              <a:rPr lang="en-IN" smtClean="0"/>
              <a:t>01-08-2024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9FDAB-4051-47D8-B62D-A2E7F0BAE3F4}" type="slidenum">
              <a:rPr lang="en-IN" smtClean="0"/>
              <a:t>‹#›</a:t>
            </a:fld>
            <a:endParaRPr lang="en-IN" dirty="0"/>
          </a:p>
        </p:txBody>
      </p:sp>
    </p:spTree>
    <p:extLst>
      <p:ext uri="{BB962C8B-B14F-4D97-AF65-F5344CB8AC3E}">
        <p14:creationId xmlns:p14="http://schemas.microsoft.com/office/powerpoint/2010/main" val="414502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E9FDAB-4051-47D8-B62D-A2E7F0BAE3F4}" type="slidenum">
              <a:rPr lang="en-IN" smtClean="0"/>
              <a:t>1</a:t>
            </a:fld>
            <a:endParaRPr lang="en-IN"/>
          </a:p>
        </p:txBody>
      </p:sp>
    </p:spTree>
    <p:extLst>
      <p:ext uri="{BB962C8B-B14F-4D97-AF65-F5344CB8AC3E}">
        <p14:creationId xmlns:p14="http://schemas.microsoft.com/office/powerpoint/2010/main" val="170712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1DA1B7FD-FDE5-497A-874D-FF7D616DA8E4}"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68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A1B7FD-FDE5-497A-874D-FF7D616DA8E4}"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905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A1B7FD-FDE5-497A-874D-FF7D616DA8E4}"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89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A1B7FD-FDE5-497A-874D-FF7D616DA8E4}"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9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A1B7FD-FDE5-497A-874D-FF7D616DA8E4}"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542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A1B7FD-FDE5-497A-874D-FF7D616DA8E4}"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817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A1B7FD-FDE5-497A-874D-FF7D616DA8E4}"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94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A1B7FD-FDE5-497A-874D-FF7D616DA8E4}"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599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DA1B7FD-FDE5-497A-874D-FF7D616DA8E4}" type="slidenum">
              <a:rPr lang="en-IN" smtClean="0"/>
              <a:t>‹#›</a:t>
            </a:fld>
            <a:endParaRPr lang="en-IN" dirty="0"/>
          </a:p>
        </p:txBody>
      </p:sp>
    </p:spTree>
    <p:extLst>
      <p:ext uri="{BB962C8B-B14F-4D97-AF65-F5344CB8AC3E}">
        <p14:creationId xmlns:p14="http://schemas.microsoft.com/office/powerpoint/2010/main" val="134401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13A7BD-040E-4F88-A111-DC4F855C67CD}" type="datetimeFigureOut">
              <a:rPr lang="en-IN" smtClean="0"/>
              <a:t>01-08-2024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A1B7FD-FDE5-497A-874D-FF7D616DA8E4}"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085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13A7BD-040E-4F88-A111-DC4F855C67CD}" type="datetimeFigureOut">
              <a:rPr lang="en-IN" smtClean="0"/>
              <a:t>01-08-2024</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1DA1B7FD-FDE5-497A-874D-FF7D616DA8E4}"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24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13A7BD-040E-4F88-A111-DC4F855C67CD}" type="datetimeFigureOut">
              <a:rPr lang="en-IN" smtClean="0"/>
              <a:t>01-08-2024</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DA1B7FD-FDE5-497A-874D-FF7D616DA8E4}"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9837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21FC-4264-4887-1FBC-A2C1DB8EF0FB}"/>
              </a:ext>
            </a:extLst>
          </p:cNvPr>
          <p:cNvSpPr>
            <a:spLocks noGrp="1"/>
          </p:cNvSpPr>
          <p:nvPr>
            <p:ph type="ctrTitle"/>
          </p:nvPr>
        </p:nvSpPr>
        <p:spPr>
          <a:xfrm>
            <a:off x="2704011" y="1041400"/>
            <a:ext cx="8307977" cy="2387600"/>
          </a:xfrm>
        </p:spPr>
        <p:txBody>
          <a:bodyPr>
            <a:normAutofit/>
          </a:bodyPr>
          <a:lstStyle/>
          <a:p>
            <a:pPr algn="l"/>
            <a:r>
              <a:rPr lang="en-US" sz="4800" dirty="0"/>
              <a:t>Image Classification of Sea and Mountain Landscapes Using CNN </a:t>
            </a:r>
            <a:endParaRPr lang="en-IN" sz="4800" dirty="0"/>
          </a:p>
        </p:txBody>
      </p:sp>
      <p:sp>
        <p:nvSpPr>
          <p:cNvPr id="3" name="Subtitle 2">
            <a:extLst>
              <a:ext uri="{FF2B5EF4-FFF2-40B4-BE49-F238E27FC236}">
                <a16:creationId xmlns:a16="http://schemas.microsoft.com/office/drawing/2014/main" id="{BBFC29E1-8E3E-3FAD-2E8C-8B56822EF5E0}"/>
              </a:ext>
            </a:extLst>
          </p:cNvPr>
          <p:cNvSpPr>
            <a:spLocks noGrp="1"/>
          </p:cNvSpPr>
          <p:nvPr>
            <p:ph type="subTitle" idx="1"/>
          </p:nvPr>
        </p:nvSpPr>
        <p:spPr>
          <a:xfrm>
            <a:off x="2704011" y="3653949"/>
            <a:ext cx="8637072" cy="977621"/>
          </a:xfrm>
        </p:spPr>
        <p:txBody>
          <a:bodyPr>
            <a:normAutofit fontScale="62500" lnSpcReduction="20000"/>
          </a:bodyPr>
          <a:lstStyle/>
          <a:p>
            <a:pPr algn="l"/>
            <a:r>
              <a:rPr lang="en-IN" dirty="0"/>
              <a:t>Presented By – </a:t>
            </a:r>
            <a:r>
              <a:rPr lang="en-IN" dirty="0" err="1"/>
              <a:t>Mungarlla</a:t>
            </a:r>
            <a:r>
              <a:rPr lang="en-IN" dirty="0"/>
              <a:t> Sai Charitha Yadav</a:t>
            </a:r>
          </a:p>
          <a:p>
            <a:pPr algn="l"/>
            <a:r>
              <a:rPr lang="en-IN" dirty="0"/>
              <a:t>Intern ID – MST03-0066</a:t>
            </a:r>
          </a:p>
          <a:p>
            <a:pPr algn="l"/>
            <a:r>
              <a:rPr lang="en-IN" dirty="0"/>
              <a:t>Guided By – Urooj Khan</a:t>
            </a:r>
          </a:p>
        </p:txBody>
      </p:sp>
      <p:pic>
        <p:nvPicPr>
          <p:cNvPr id="4" name="Picture 3">
            <a:extLst>
              <a:ext uri="{FF2B5EF4-FFF2-40B4-BE49-F238E27FC236}">
                <a16:creationId xmlns:a16="http://schemas.microsoft.com/office/drawing/2014/main" id="{CB0318EC-8D93-6BFD-F85C-9D39C75D8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360023" cy="2490652"/>
          </a:xfrm>
          <a:prstGeom prst="rect">
            <a:avLst/>
          </a:prstGeom>
          <a:solidFill>
            <a:schemeClr val="bg2">
              <a:lumMod val="25000"/>
            </a:schemeClr>
          </a:solidFill>
        </p:spPr>
      </p:pic>
    </p:spTree>
    <p:extLst>
      <p:ext uri="{BB962C8B-B14F-4D97-AF65-F5344CB8AC3E}">
        <p14:creationId xmlns:p14="http://schemas.microsoft.com/office/powerpoint/2010/main" val="94324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BD7FFF-794A-2935-97CB-07A261054CCD}"/>
              </a:ext>
            </a:extLst>
          </p:cNvPr>
          <p:cNvSpPr>
            <a:spLocks noGrp="1"/>
          </p:cNvSpPr>
          <p:nvPr>
            <p:ph type="title"/>
          </p:nvPr>
        </p:nvSpPr>
        <p:spPr/>
        <p:txBody>
          <a:bodyPr>
            <a:normAutofit/>
          </a:bodyPr>
          <a:lstStyle/>
          <a:p>
            <a:pPr algn="ctr"/>
            <a:r>
              <a:rPr lang="en-IN" sz="8000" dirty="0"/>
              <a:t>Thank You</a:t>
            </a:r>
          </a:p>
        </p:txBody>
      </p:sp>
    </p:spTree>
    <p:extLst>
      <p:ext uri="{BB962C8B-B14F-4D97-AF65-F5344CB8AC3E}">
        <p14:creationId xmlns:p14="http://schemas.microsoft.com/office/powerpoint/2010/main" val="115578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4089-FA4B-A380-23F2-389AB579E766}"/>
              </a:ext>
            </a:extLst>
          </p:cNvPr>
          <p:cNvSpPr>
            <a:spLocks noGrp="1"/>
          </p:cNvSpPr>
          <p:nvPr>
            <p:ph type="title"/>
          </p:nvPr>
        </p:nvSpPr>
        <p:spPr/>
        <p:txBody>
          <a:bodyPr/>
          <a:lstStyle/>
          <a:p>
            <a:r>
              <a:rPr lang="en-IN" dirty="0"/>
              <a:t>What is Image classification of sea and landscapes ?</a:t>
            </a:r>
          </a:p>
        </p:txBody>
      </p:sp>
      <p:sp>
        <p:nvSpPr>
          <p:cNvPr id="3" name="Content Placeholder 2">
            <a:extLst>
              <a:ext uri="{FF2B5EF4-FFF2-40B4-BE49-F238E27FC236}">
                <a16:creationId xmlns:a16="http://schemas.microsoft.com/office/drawing/2014/main" id="{BB55F154-04F2-D1B0-204D-B938E0B28827}"/>
              </a:ext>
            </a:extLst>
          </p:cNvPr>
          <p:cNvSpPr>
            <a:spLocks noGrp="1"/>
          </p:cNvSpPr>
          <p:nvPr>
            <p:ph idx="1"/>
          </p:nvPr>
        </p:nvSpPr>
        <p:spPr/>
        <p:txBody>
          <a:bodyPr>
            <a:normAutofit fontScale="92500" lnSpcReduction="20000"/>
          </a:bodyPr>
          <a:lstStyle/>
          <a:p>
            <a:r>
              <a:rPr lang="en-US" dirty="0"/>
              <a:t>Image classification of sea and landscapes using Convolutional Neural Networks (CNNs) involves training a deep learning model to identify and categorize different types of natural scenes. </a:t>
            </a:r>
          </a:p>
          <a:p>
            <a:r>
              <a:rPr lang="en-US" dirty="0"/>
              <a:t>CNNs are particularly effective for this task due to their ability to automatically detect and learn hierarchical patterns in images. The process begins with collecting and preprocessing a diverse dataset of sea and landscape images. </a:t>
            </a:r>
          </a:p>
          <a:p>
            <a:r>
              <a:rPr lang="en-US" dirty="0"/>
              <a:t>The CNN model is then trained on this dataset, learning to distinguish between various scene categories. Once trained, the model can accurately classify new images, identifying features such as water bodies, mountains, and forests. This approach leverages the powerful feature extraction capabilities of CNNs to achieve high accuracy in image classification tasks.</a:t>
            </a:r>
            <a:endParaRPr lang="en-IN" dirty="0"/>
          </a:p>
        </p:txBody>
      </p:sp>
    </p:spTree>
    <p:extLst>
      <p:ext uri="{BB962C8B-B14F-4D97-AF65-F5344CB8AC3E}">
        <p14:creationId xmlns:p14="http://schemas.microsoft.com/office/powerpoint/2010/main" val="87372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EDC6-2B8E-7801-77E4-CC9753BD79BF}"/>
              </a:ext>
            </a:extLst>
          </p:cNvPr>
          <p:cNvSpPr>
            <a:spLocks noGrp="1"/>
          </p:cNvSpPr>
          <p:nvPr>
            <p:ph type="title"/>
          </p:nvPr>
        </p:nvSpPr>
        <p:spPr/>
        <p:txBody>
          <a:bodyPr/>
          <a:lstStyle/>
          <a:p>
            <a:br>
              <a:rPr lang="en-IN" dirty="0"/>
            </a:br>
            <a:r>
              <a:rPr lang="en-IN" dirty="0"/>
              <a:t>What is CNN</a:t>
            </a:r>
          </a:p>
        </p:txBody>
      </p:sp>
      <p:sp>
        <p:nvSpPr>
          <p:cNvPr id="3" name="Content Placeholder 2">
            <a:extLst>
              <a:ext uri="{FF2B5EF4-FFF2-40B4-BE49-F238E27FC236}">
                <a16:creationId xmlns:a16="http://schemas.microsoft.com/office/drawing/2014/main" id="{EB41D958-5979-6512-08CD-AC98AF7D86C9}"/>
              </a:ext>
            </a:extLst>
          </p:cNvPr>
          <p:cNvSpPr>
            <a:spLocks noGrp="1"/>
          </p:cNvSpPr>
          <p:nvPr>
            <p:ph idx="1"/>
          </p:nvPr>
        </p:nvSpPr>
        <p:spPr/>
        <p:txBody>
          <a:bodyPr/>
          <a:lstStyle/>
          <a:p>
            <a:r>
              <a:rPr lang="en-US" dirty="0"/>
              <a:t>A Convolutional Neural Network (CNN) is a type of deep learning model designed for tasks like image recognition and processing. </a:t>
            </a:r>
          </a:p>
          <a:p>
            <a:r>
              <a:rPr lang="en-US" dirty="0"/>
              <a:t>It consists of several layers, including convolutional layers that detect features, pooling layers that reduce dimensionality, and fully connected layers that make predictions. </a:t>
            </a:r>
          </a:p>
          <a:p>
            <a:r>
              <a:rPr lang="en-US" dirty="0"/>
              <a:t>CNNs mimic how the human brain processes visual information, making them excellent at recognizing patterns and understanding the spatial relationships in images.</a:t>
            </a:r>
            <a:endParaRPr lang="en-IN" dirty="0"/>
          </a:p>
        </p:txBody>
      </p:sp>
    </p:spTree>
    <p:extLst>
      <p:ext uri="{BB962C8B-B14F-4D97-AF65-F5344CB8AC3E}">
        <p14:creationId xmlns:p14="http://schemas.microsoft.com/office/powerpoint/2010/main" val="234504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093F-485F-B025-7011-0209E66530D8}"/>
              </a:ext>
            </a:extLst>
          </p:cNvPr>
          <p:cNvSpPr>
            <a:spLocks noGrp="1"/>
          </p:cNvSpPr>
          <p:nvPr>
            <p:ph type="title"/>
          </p:nvPr>
        </p:nvSpPr>
        <p:spPr/>
        <p:txBody>
          <a:bodyPr/>
          <a:lstStyle/>
          <a:p>
            <a:br>
              <a:rPr lang="en-IN" dirty="0"/>
            </a:br>
            <a:r>
              <a:rPr lang="en-IN" dirty="0"/>
              <a:t>SEA AND MOUNTAIN LANDSCAPE DATASET</a:t>
            </a:r>
          </a:p>
        </p:txBody>
      </p:sp>
      <p:sp>
        <p:nvSpPr>
          <p:cNvPr id="3" name="Content Placeholder 2">
            <a:extLst>
              <a:ext uri="{FF2B5EF4-FFF2-40B4-BE49-F238E27FC236}">
                <a16:creationId xmlns:a16="http://schemas.microsoft.com/office/drawing/2014/main" id="{E6B7A5CB-B7E3-A2F5-10E9-D16E3D4B2078}"/>
              </a:ext>
            </a:extLst>
          </p:cNvPr>
          <p:cNvSpPr>
            <a:spLocks noGrp="1"/>
          </p:cNvSpPr>
          <p:nvPr>
            <p:ph idx="1"/>
          </p:nvPr>
        </p:nvSpPr>
        <p:spPr/>
        <p:txBody>
          <a:bodyPr/>
          <a:lstStyle/>
          <a:p>
            <a:r>
              <a:rPr lang="en-US" dirty="0"/>
              <a:t>The dataset is created for a binary classification task, where the goal is to differentiate between images of sea and mountain landscapes. </a:t>
            </a:r>
          </a:p>
          <a:p>
            <a:r>
              <a:rPr lang="en-US" dirty="0"/>
              <a:t>Each image is a 250 × 250 pixel, 3-channel (color) photo. </a:t>
            </a:r>
          </a:p>
          <a:p>
            <a:r>
              <a:rPr lang="en-US" dirty="0"/>
              <a:t>The images were gathered by searching for sea and mountain scenes on Google using various search terms.</a:t>
            </a:r>
          </a:p>
          <a:p>
            <a:r>
              <a:rPr lang="en-US" dirty="0"/>
              <a:t>We load the dataset from a specified directory, ensuring the data is ready for preprocessing and model training.</a:t>
            </a:r>
          </a:p>
          <a:p>
            <a:endParaRPr lang="en-IN" dirty="0"/>
          </a:p>
        </p:txBody>
      </p:sp>
    </p:spTree>
    <p:extLst>
      <p:ext uri="{BB962C8B-B14F-4D97-AF65-F5344CB8AC3E}">
        <p14:creationId xmlns:p14="http://schemas.microsoft.com/office/powerpoint/2010/main" val="117609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6296-CB6B-C2CA-D829-D1DC19B311DB}"/>
              </a:ext>
            </a:extLst>
          </p:cNvPr>
          <p:cNvSpPr>
            <a:spLocks noGrp="1"/>
          </p:cNvSpPr>
          <p:nvPr>
            <p:ph type="title"/>
          </p:nvPr>
        </p:nvSpPr>
        <p:spPr/>
        <p:txBody>
          <a:bodyPr/>
          <a:lstStyle/>
          <a:p>
            <a:br>
              <a:rPr lang="en-US" u="sng" dirty="0"/>
            </a:br>
            <a:r>
              <a:rPr lang="en-US" dirty="0"/>
              <a:t>DATA-NORMALIZATION</a:t>
            </a:r>
            <a:endParaRPr lang="en-IN" dirty="0"/>
          </a:p>
        </p:txBody>
      </p:sp>
      <p:sp>
        <p:nvSpPr>
          <p:cNvPr id="3" name="Content Placeholder 2">
            <a:extLst>
              <a:ext uri="{FF2B5EF4-FFF2-40B4-BE49-F238E27FC236}">
                <a16:creationId xmlns:a16="http://schemas.microsoft.com/office/drawing/2014/main" id="{DA073723-1B64-0798-1E7C-A2B7C1B4432E}"/>
              </a:ext>
            </a:extLst>
          </p:cNvPr>
          <p:cNvSpPr>
            <a:spLocks noGrp="1"/>
          </p:cNvSpPr>
          <p:nvPr>
            <p:ph idx="1"/>
          </p:nvPr>
        </p:nvSpPr>
        <p:spPr>
          <a:xfrm>
            <a:off x="1451579" y="2015732"/>
            <a:ext cx="9603275" cy="4037749"/>
          </a:xfrm>
        </p:spPr>
        <p:txBody>
          <a:bodyPr>
            <a:normAutofit/>
          </a:bodyPr>
          <a:lstStyle/>
          <a:p>
            <a:r>
              <a:rPr lang="en-US" dirty="0"/>
              <a:t>Transforming pixel values from their original range of 0-255 to a normalized range of 0-1 involves dividing each pixel value by 255. </a:t>
            </a:r>
          </a:p>
          <a:p>
            <a:r>
              <a:rPr lang="en-US" dirty="0"/>
              <a:t>This normalization process ensures that all pixel values are scaled to fall within a uniform range. By doing so, it helps the neural network to process the data more efficiently and improves the training stability. </a:t>
            </a:r>
          </a:p>
          <a:p>
            <a:r>
              <a:rPr lang="en-US" dirty="0"/>
              <a:t>Consistent value ranges contribute to faster convergence and more effective learning during the training phase. </a:t>
            </a:r>
          </a:p>
          <a:p>
            <a:r>
              <a:rPr lang="en-US" dirty="0"/>
              <a:t>This normalization is a crucial step in preparing the data for optimal performance of the neural network.</a:t>
            </a:r>
            <a:endParaRPr lang="en-IN" dirty="0"/>
          </a:p>
        </p:txBody>
      </p:sp>
    </p:spTree>
    <p:extLst>
      <p:ext uri="{BB962C8B-B14F-4D97-AF65-F5344CB8AC3E}">
        <p14:creationId xmlns:p14="http://schemas.microsoft.com/office/powerpoint/2010/main" val="27130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A293-124C-E234-1557-A728A9F414C6}"/>
              </a:ext>
            </a:extLst>
          </p:cNvPr>
          <p:cNvSpPr>
            <a:spLocks noGrp="1"/>
          </p:cNvSpPr>
          <p:nvPr>
            <p:ph type="title"/>
          </p:nvPr>
        </p:nvSpPr>
        <p:spPr>
          <a:xfrm>
            <a:off x="1451579" y="804519"/>
            <a:ext cx="9603275" cy="1080841"/>
          </a:xfrm>
        </p:spPr>
        <p:txBody>
          <a:bodyPr/>
          <a:lstStyle/>
          <a:p>
            <a:br>
              <a:rPr lang="en-IN" dirty="0"/>
            </a:br>
            <a:r>
              <a:rPr lang="en-IN" dirty="0"/>
              <a:t>Building CNN</a:t>
            </a:r>
          </a:p>
        </p:txBody>
      </p:sp>
      <p:sp>
        <p:nvSpPr>
          <p:cNvPr id="3" name="Content Placeholder 2">
            <a:extLst>
              <a:ext uri="{FF2B5EF4-FFF2-40B4-BE49-F238E27FC236}">
                <a16:creationId xmlns:a16="http://schemas.microsoft.com/office/drawing/2014/main" id="{0D18964D-EE7C-690B-04EC-94CC978FFA27}"/>
              </a:ext>
            </a:extLst>
          </p:cNvPr>
          <p:cNvSpPr>
            <a:spLocks noGrp="1"/>
          </p:cNvSpPr>
          <p:nvPr>
            <p:ph idx="1"/>
          </p:nvPr>
        </p:nvSpPr>
        <p:spPr>
          <a:xfrm>
            <a:off x="1451579" y="2021305"/>
            <a:ext cx="9603275" cy="4032176"/>
          </a:xfrm>
        </p:spPr>
        <p:txBody>
          <a:bodyPr>
            <a:normAutofit fontScale="77500" lnSpcReduction="20000"/>
          </a:bodyPr>
          <a:lstStyle/>
          <a:p>
            <a:r>
              <a:rPr lang="en-US" b="1" dirty="0"/>
              <a:t>Prepare and Preprocess the Data</a:t>
            </a:r>
            <a:r>
              <a:rPr lang="en-US" dirty="0"/>
              <a:t>: Start by resizing all images to a consistent 250 × 250 pixels. Normalize the pixel values to ensure uniformity, and apply data augmentation techniques like rotation, flipping, and zooming to enhance the dataset and improve model robustness.</a:t>
            </a:r>
          </a:p>
          <a:p>
            <a:r>
              <a:rPr lang="en-US" b="1" dirty="0"/>
              <a:t>Design the CNN Architecture</a:t>
            </a:r>
            <a:r>
              <a:rPr lang="en-US" dirty="0"/>
              <a:t>: Build a Convolutional Neural Network with layers that extract features through convolutional operations, reduce dimensions with pooling layers, and introduce non-linearities using </a:t>
            </a:r>
            <a:r>
              <a:rPr lang="en-US" dirty="0" err="1"/>
              <a:t>ReLU</a:t>
            </a:r>
            <a:r>
              <a:rPr lang="en-US" dirty="0"/>
              <a:t> activation functions. Conclude the network with fully connected layers to handle the classification task.</a:t>
            </a:r>
          </a:p>
          <a:p>
            <a:r>
              <a:rPr lang="en-US" b="1" dirty="0"/>
              <a:t>Compile the Model</a:t>
            </a:r>
            <a:r>
              <a:rPr lang="en-US" dirty="0"/>
              <a:t>: Choose an appropriate loss function, optimizer, and evaluation metrics that align with your classification objectives.</a:t>
            </a:r>
          </a:p>
          <a:p>
            <a:r>
              <a:rPr lang="en-US" b="1" dirty="0"/>
              <a:t>Train the Model</a:t>
            </a:r>
            <a:r>
              <a:rPr lang="en-US" dirty="0"/>
              <a:t>: Fit the CNN on your training data, setting aside a portion for validation. Adjust parameters such as the number of epochs and batch size. Utilize data augmentation during training to help prevent overfitting.</a:t>
            </a:r>
          </a:p>
          <a:p>
            <a:r>
              <a:rPr lang="en-US" b="1" dirty="0"/>
              <a:t>Evaluate the Model</a:t>
            </a:r>
            <a:r>
              <a:rPr lang="en-US" dirty="0"/>
              <a:t>: After training, assess the model's performance to ensure it meets your accuracy and reliability standards.</a:t>
            </a:r>
            <a:endParaRPr lang="en-IN" dirty="0"/>
          </a:p>
        </p:txBody>
      </p:sp>
    </p:spTree>
    <p:extLst>
      <p:ext uri="{BB962C8B-B14F-4D97-AF65-F5344CB8AC3E}">
        <p14:creationId xmlns:p14="http://schemas.microsoft.com/office/powerpoint/2010/main" val="374689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3CB6-9F0D-FB66-C9CF-FE062660D0DD}"/>
              </a:ext>
            </a:extLst>
          </p:cNvPr>
          <p:cNvSpPr>
            <a:spLocks noGrp="1"/>
          </p:cNvSpPr>
          <p:nvPr>
            <p:ph type="title"/>
          </p:nvPr>
        </p:nvSpPr>
        <p:spPr/>
        <p:txBody>
          <a:bodyPr/>
          <a:lstStyle/>
          <a:p>
            <a:br>
              <a:rPr lang="en-IN" dirty="0"/>
            </a:br>
            <a:r>
              <a:rPr lang="en-IN" dirty="0"/>
              <a:t>Training and Evaluation</a:t>
            </a:r>
          </a:p>
        </p:txBody>
      </p:sp>
      <p:sp>
        <p:nvSpPr>
          <p:cNvPr id="3" name="Content Placeholder 2">
            <a:extLst>
              <a:ext uri="{FF2B5EF4-FFF2-40B4-BE49-F238E27FC236}">
                <a16:creationId xmlns:a16="http://schemas.microsoft.com/office/drawing/2014/main" id="{AC4E5E9D-BAD7-D576-390A-07FC7DD3F4A5}"/>
              </a:ext>
            </a:extLst>
          </p:cNvPr>
          <p:cNvSpPr>
            <a:spLocks noGrp="1"/>
          </p:cNvSpPr>
          <p:nvPr>
            <p:ph idx="1"/>
          </p:nvPr>
        </p:nvSpPr>
        <p:spPr/>
        <p:txBody>
          <a:bodyPr>
            <a:normAutofit fontScale="92500" lnSpcReduction="10000"/>
          </a:bodyPr>
          <a:lstStyle/>
          <a:p>
            <a:r>
              <a:rPr lang="en-US" dirty="0"/>
              <a:t>The model is trained on the training set, where it learns to recognize patterns and make predictions based on the data. </a:t>
            </a:r>
          </a:p>
          <a:p>
            <a:r>
              <a:rPr lang="en-US" dirty="0"/>
              <a:t>Once training is complete, the model's performance is evaluated on both the validation and test sets. </a:t>
            </a:r>
          </a:p>
          <a:p>
            <a:r>
              <a:rPr lang="en-US" dirty="0"/>
              <a:t>This evaluation is done using various metrics, including accuracy to measure overall performance, precision to assess the model’s ability to correctly identify positive instances, and recall to determine how well the model detects all relevant instances.</a:t>
            </a:r>
          </a:p>
          <a:p>
            <a:r>
              <a:rPr lang="en-US" dirty="0"/>
              <a:t> These metrics help ensure that the model generalizes well and performs effectively in real-world scenarios.</a:t>
            </a:r>
            <a:endParaRPr lang="en-IN" dirty="0"/>
          </a:p>
        </p:txBody>
      </p:sp>
    </p:spTree>
    <p:extLst>
      <p:ext uri="{BB962C8B-B14F-4D97-AF65-F5344CB8AC3E}">
        <p14:creationId xmlns:p14="http://schemas.microsoft.com/office/powerpoint/2010/main" val="36681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386B-C0FD-7777-8985-30D473CA465A}"/>
              </a:ext>
            </a:extLst>
          </p:cNvPr>
          <p:cNvSpPr>
            <a:spLocks noGrp="1"/>
          </p:cNvSpPr>
          <p:nvPr>
            <p:ph type="title"/>
          </p:nvPr>
        </p:nvSpPr>
        <p:spPr/>
        <p:txBody>
          <a:bodyPr/>
          <a:lstStyle/>
          <a:p>
            <a:r>
              <a:rPr lang="en-US" dirty="0"/>
              <a:t>UNVEILING THE RESULT-PREDICTION AND CONFIDENCE</a:t>
            </a:r>
            <a:endParaRPr lang="en-IN" dirty="0"/>
          </a:p>
        </p:txBody>
      </p:sp>
      <p:sp>
        <p:nvSpPr>
          <p:cNvPr id="3" name="Content Placeholder 2">
            <a:extLst>
              <a:ext uri="{FF2B5EF4-FFF2-40B4-BE49-F238E27FC236}">
                <a16:creationId xmlns:a16="http://schemas.microsoft.com/office/drawing/2014/main" id="{32A801FE-AB00-6D3E-CF9C-05F2F4354794}"/>
              </a:ext>
            </a:extLst>
          </p:cNvPr>
          <p:cNvSpPr>
            <a:spLocks noGrp="1"/>
          </p:cNvSpPr>
          <p:nvPr>
            <p:ph idx="1"/>
          </p:nvPr>
        </p:nvSpPr>
        <p:spPr/>
        <p:txBody>
          <a:bodyPr/>
          <a:lstStyle/>
          <a:p>
            <a:r>
              <a:rPr lang="en-US" dirty="0"/>
              <a:t>Once the model is trained, predictions are made on test images.</a:t>
            </a:r>
          </a:p>
          <a:p>
            <a:r>
              <a:rPr lang="en-US" dirty="0"/>
              <a:t>The predicted class and confidence score for each image are displayed.</a:t>
            </a:r>
          </a:p>
          <a:p>
            <a:r>
              <a:rPr lang="en-US" dirty="0"/>
              <a:t>This step validates the effectiveness of our CNN model in classifying images accurately.</a:t>
            </a:r>
          </a:p>
          <a:p>
            <a:endParaRPr lang="en-IN" dirty="0"/>
          </a:p>
        </p:txBody>
      </p:sp>
    </p:spTree>
    <p:extLst>
      <p:ext uri="{BB962C8B-B14F-4D97-AF65-F5344CB8AC3E}">
        <p14:creationId xmlns:p14="http://schemas.microsoft.com/office/powerpoint/2010/main" val="30505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AD83-0C96-8990-0393-68D7E84A46FF}"/>
              </a:ext>
            </a:extLst>
          </p:cNvPr>
          <p:cNvSpPr>
            <a:spLocks noGrp="1"/>
          </p:cNvSpPr>
          <p:nvPr>
            <p:ph type="title"/>
          </p:nvPr>
        </p:nvSpPr>
        <p:spPr/>
        <p:txBody>
          <a:bodyPr/>
          <a:lstStyle/>
          <a:p>
            <a:br>
              <a:rPr lang="en-IN" dirty="0"/>
            </a:br>
            <a:r>
              <a:rPr lang="en-IN" dirty="0"/>
              <a:t>Conclusion</a:t>
            </a:r>
          </a:p>
        </p:txBody>
      </p:sp>
      <p:sp>
        <p:nvSpPr>
          <p:cNvPr id="3" name="Content Placeholder 2">
            <a:extLst>
              <a:ext uri="{FF2B5EF4-FFF2-40B4-BE49-F238E27FC236}">
                <a16:creationId xmlns:a16="http://schemas.microsoft.com/office/drawing/2014/main" id="{201B549A-5080-D45E-BD9A-5222F94B1692}"/>
              </a:ext>
            </a:extLst>
          </p:cNvPr>
          <p:cNvSpPr>
            <a:spLocks noGrp="1"/>
          </p:cNvSpPr>
          <p:nvPr>
            <p:ph idx="1"/>
          </p:nvPr>
        </p:nvSpPr>
        <p:spPr>
          <a:xfrm>
            <a:off x="1451579" y="2015731"/>
            <a:ext cx="9603275" cy="4037749"/>
          </a:xfrm>
        </p:spPr>
        <p:txBody>
          <a:bodyPr>
            <a:normAutofit fontScale="85000" lnSpcReduction="10000"/>
          </a:bodyPr>
          <a:lstStyle/>
          <a:p>
            <a:r>
              <a:rPr lang="en-US" dirty="0"/>
              <a:t>This project successfully demonstrates the implementation of an image classification system using TensorFlow and OpenCV leveraging a dataset of images downloaded from Google Pictures. </a:t>
            </a:r>
          </a:p>
          <a:p>
            <a:r>
              <a:rPr lang="en-US" dirty="0"/>
              <a:t>The system shows promising results in accurately classifying images into their respective categories, with high accuracy and robust performance metrics. </a:t>
            </a:r>
          </a:p>
          <a:p>
            <a:r>
              <a:rPr lang="en-US" dirty="0"/>
              <a:t>The comprehensive methodology, including data preparation, model building, and evaluation, highlights the effectiveness of convolutional neural networks in image classification tasks. </a:t>
            </a:r>
          </a:p>
          <a:p>
            <a:r>
              <a:rPr lang="en-US" dirty="0"/>
              <a:t>The successful predictions on new, unseen images illustrate the model's practical utility. Future work may involve further optimization of the model architecture and exploring additional deployment options for wider accessibility. </a:t>
            </a:r>
          </a:p>
          <a:p>
            <a:r>
              <a:rPr lang="en-US" dirty="0"/>
              <a:t>This project underscores the importance of rigorous data preprocessing and the potential of machine learning models in real-world applications</a:t>
            </a:r>
            <a:endParaRPr lang="en-IN" dirty="0"/>
          </a:p>
        </p:txBody>
      </p:sp>
    </p:spTree>
    <p:extLst>
      <p:ext uri="{BB962C8B-B14F-4D97-AF65-F5344CB8AC3E}">
        <p14:creationId xmlns:p14="http://schemas.microsoft.com/office/powerpoint/2010/main" val="40142883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57</TotalTime>
  <Words>875</Words>
  <Application>Microsoft Office PowerPoint</Application>
  <PresentationFormat>Widescreen</PresentationFormat>
  <Paragraphs>45</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Image Classification of Sea and Mountain Landscapes Using CNN </vt:lpstr>
      <vt:lpstr>What is Image classification of sea and landscapes ?</vt:lpstr>
      <vt:lpstr> What is CNN</vt:lpstr>
      <vt:lpstr> SEA AND MOUNTAIN LANDSCAPE DATASET</vt:lpstr>
      <vt:lpstr> DATA-NORMALIZATION</vt:lpstr>
      <vt:lpstr> Building CNN</vt:lpstr>
      <vt:lpstr> Training and Evaluation</vt:lpstr>
      <vt:lpstr>UNVEILING THE RESULT-PREDICTION AND CONFIDENCE</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charitha</dc:creator>
  <cp:lastModifiedBy>sai charitha</cp:lastModifiedBy>
  <cp:revision>2</cp:revision>
  <dcterms:created xsi:type="dcterms:W3CDTF">2024-08-01T16:31:21Z</dcterms:created>
  <dcterms:modified xsi:type="dcterms:W3CDTF">2024-08-01T17:50:10Z</dcterms:modified>
</cp:coreProperties>
</file>