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39" r:id="rId7"/>
  </p:sldMasterIdLst>
  <p:notesMasterIdLst>
    <p:notesMasterId r:id="rId23"/>
  </p:notesMasterIdLst>
  <p:sldIdLst>
    <p:sldId id="256" r:id="rId8"/>
    <p:sldId id="257" r:id="rId9"/>
    <p:sldId id="262" r:id="rId10"/>
    <p:sldId id="258" r:id="rId11"/>
    <p:sldId id="259" r:id="rId12"/>
    <p:sldId id="261" r:id="rId13"/>
    <p:sldId id="265" r:id="rId14"/>
    <p:sldId id="266" r:id="rId15"/>
    <p:sldId id="267" r:id="rId16"/>
    <p:sldId id="268" r:id="rId17"/>
    <p:sldId id="269" r:id="rId18"/>
    <p:sldId id="270" r:id="rId19"/>
    <p:sldId id="271" r:id="rId20"/>
    <p:sldId id="260" r:id="rId21"/>
    <p:sldId id="264"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A3CD216-6790-4D74-B1EA-0008C7C62B36}" type="datetimeFigureOut">
              <a:rPr lang="en-US" smtClean="0"/>
              <a:t>4/14/2024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6FF1337-CC6F-4F75-837D-E8CDE70717ED}" type="slidenum">
              <a:rPr lang="en-US" smtClean="0"/>
              <a:t>‹#›</a:t>
            </a:fld>
            <a:endParaRPr lang="en-US"/>
          </a:p>
        </p:txBody>
      </p:sp>
    </p:spTree>
    <p:extLst>
      <p:ext uri="{BB962C8B-B14F-4D97-AF65-F5344CB8AC3E}">
        <p14:creationId xmlns:p14="http://schemas.microsoft.com/office/powerpoint/2010/main" val="344402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body"/>
          </p:nvPr>
        </p:nvSpPr>
        <p:spPr>
          <a:xfrm>
            <a:off x="330120" y="1406880"/>
            <a:ext cx="5765400" cy="465552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Lato"/>
                <a:ea typeface="Lato"/>
              </a:rPr>
              <a:t>Chart</a:t>
            </a:r>
            <a:endParaRPr lang="en-US" sz="1800" b="0" strike="noStrike" spc="-1">
              <a:solidFill>
                <a:srgbClr val="000000"/>
              </a:solidFill>
              <a:latin typeface="Calibri"/>
            </a:endParaRPr>
          </a:p>
        </p:txBody>
      </p:sp>
      <p:sp>
        <p:nvSpPr>
          <p:cNvPr id="115" name="PlaceHolder 2"/>
          <p:cNvSpPr>
            <a:spLocks noGrp="1"/>
          </p:cNvSpPr>
          <p:nvPr>
            <p:ph type="body"/>
          </p:nvPr>
        </p:nvSpPr>
        <p:spPr>
          <a:xfrm>
            <a:off x="6238800" y="1414440"/>
            <a:ext cx="5444640" cy="465588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Lato"/>
                <a:ea typeface="Lato"/>
              </a:rPr>
              <a:t>Picture</a:t>
            </a:r>
            <a:endParaRPr lang="en-US" sz="1800" b="0" strike="noStrike" spc="-1">
              <a:solidFill>
                <a:srgbClr val="000000"/>
              </a:solidFill>
              <a:latin typeface="Calibri"/>
            </a:endParaRPr>
          </a:p>
        </p:txBody>
      </p:sp>
      <p:sp>
        <p:nvSpPr>
          <p:cNvPr id="116" name="PlaceHolder 3"/>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2:……………………………………..</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3:……………………………………..</a:t>
            </a:r>
            <a:endParaRPr lang="en-US" sz="2800" b="0" strike="noStrike" spc="-1">
              <a:solidFill>
                <a:srgbClr val="000000"/>
              </a:solidFill>
              <a:latin typeface="Calibri"/>
            </a:endParaRPr>
          </a:p>
        </p:txBody>
      </p:sp>
      <p:sp>
        <p:nvSpPr>
          <p:cNvPr id="154" name="PlaceHolder 2"/>
          <p:cNvSpPr>
            <a:spLocks noGrp="1"/>
          </p:cNvSpPr>
          <p:nvPr>
            <p:ph type="body"/>
          </p:nvPr>
        </p:nvSpPr>
        <p:spPr>
          <a:xfrm>
            <a:off x="337680" y="1032480"/>
            <a:ext cx="11515320" cy="49384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1" name="PlaceHolder 1"/>
          <p:cNvSpPr>
            <a:spLocks noGrp="1"/>
          </p:cNvSpPr>
          <p:nvPr>
            <p:ph type="body"/>
          </p:nvPr>
        </p:nvSpPr>
        <p:spPr>
          <a:xfrm>
            <a:off x="4558320" y="1248480"/>
            <a:ext cx="7391160" cy="52048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192" name="PlaceHolder 2"/>
          <p:cNvSpPr>
            <a:spLocks noGrp="1"/>
          </p:cNvSpPr>
          <p:nvPr>
            <p:ph type="title"/>
          </p:nvPr>
        </p:nvSpPr>
        <p:spPr>
          <a:xfrm>
            <a:off x="4558320" y="404280"/>
            <a:ext cx="7391160" cy="435600"/>
          </a:xfrm>
          <a:prstGeom prst="rect">
            <a:avLst/>
          </a:prstGeom>
        </p:spPr>
        <p:txBody>
          <a:bodyPr lIns="90000" tIns="45000" rIns="90000" bIns="45000">
            <a:noAutofit/>
          </a:bodyPr>
          <a:lstStyle/>
          <a:p>
            <a:pPr>
              <a:lnSpc>
                <a:spcPct val="90000"/>
              </a:lnSpc>
            </a:pPr>
            <a:r>
              <a:rPr lang="en-US" sz="2800" b="1" strike="noStrike" spc="-1">
                <a:solidFill>
                  <a:srgbClr val="000000"/>
                </a:solidFill>
                <a:latin typeface="Lato"/>
                <a:ea typeface="Lato"/>
              </a:rPr>
              <a:t>Title 4:……………………………………..</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0.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0.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D1E0A6-0CED-E0F2-A5E3-2EA3793D9D58}"/>
              </a:ext>
            </a:extLst>
          </p:cNvPr>
          <p:cNvSpPr txBox="1"/>
          <p:nvPr/>
        </p:nvSpPr>
        <p:spPr>
          <a:xfrm>
            <a:off x="376082" y="0"/>
            <a:ext cx="9561020" cy="584775"/>
          </a:xfrm>
          <a:prstGeom prst="rect">
            <a:avLst/>
          </a:prstGeom>
          <a:noFill/>
        </p:spPr>
        <p:txBody>
          <a:bodyPr wrap="square" rtlCol="0">
            <a:spAutoFit/>
          </a:bodyPr>
          <a:lstStyle/>
          <a:p>
            <a:r>
              <a:rPr lang="en-US" sz="3200" b="1" dirty="0">
                <a:solidFill>
                  <a:schemeClr val="bg1"/>
                </a:solidFill>
              </a:rPr>
              <a:t>Test methods</a:t>
            </a:r>
          </a:p>
        </p:txBody>
      </p:sp>
      <p:sp>
        <p:nvSpPr>
          <p:cNvPr id="21" name="Rectangle 12">
            <a:extLst>
              <a:ext uri="{FF2B5EF4-FFF2-40B4-BE49-F238E27FC236}">
                <a16:creationId xmlns:a16="http://schemas.microsoft.com/office/drawing/2014/main" id="{94347432-27C8-8160-2C87-880835722990}"/>
              </a:ext>
            </a:extLst>
          </p:cNvPr>
          <p:cNvSpPr>
            <a:spLocks noChangeArrowheads="1"/>
          </p:cNvSpPr>
          <p:nvPr/>
        </p:nvSpPr>
        <p:spPr bwMode="auto">
          <a:xfrm>
            <a:off x="0" y="0"/>
            <a:ext cx="3994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Rounded Corners 24">
            <a:extLst>
              <a:ext uri="{FF2B5EF4-FFF2-40B4-BE49-F238E27FC236}">
                <a16:creationId xmlns:a16="http://schemas.microsoft.com/office/drawing/2014/main" id="{71B72B3D-5A43-3BE7-DBBF-8B7ABCA689AC}"/>
              </a:ext>
            </a:extLst>
          </p:cNvPr>
          <p:cNvSpPr/>
          <p:nvPr/>
        </p:nvSpPr>
        <p:spPr>
          <a:xfrm>
            <a:off x="376082" y="887165"/>
            <a:ext cx="4401445" cy="164143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2AD916C-2F67-0301-C29F-1C13FDDC9250}"/>
              </a:ext>
            </a:extLst>
          </p:cNvPr>
          <p:cNvSpPr txBox="1"/>
          <p:nvPr/>
        </p:nvSpPr>
        <p:spPr>
          <a:xfrm>
            <a:off x="516042" y="1204407"/>
            <a:ext cx="4058817" cy="1200329"/>
          </a:xfrm>
          <a:prstGeom prst="rect">
            <a:avLst/>
          </a:prstGeom>
          <a:noFill/>
        </p:spPr>
        <p:txBody>
          <a:bodyPr wrap="square" rtlCol="0">
            <a:spAutoFit/>
          </a:bodyPr>
          <a:lstStyle/>
          <a:p>
            <a:pPr marL="0" marR="0" indent="0" algn="ctr" rtl="0" eaLnBrk="0" fontAlgn="base" latinLnBrk="0" hangingPunct="0">
              <a:spcBef>
                <a:spcPts val="0"/>
              </a:spcBef>
              <a:spcAft>
                <a:spcPts val="0"/>
              </a:spcAft>
            </a:pPr>
            <a:r>
              <a:rPr lang="en-US" dirty="0">
                <a:solidFill>
                  <a:schemeClr val="tx1">
                    <a:lumMod val="95000"/>
                    <a:lumOff val="5000"/>
                  </a:schemeClr>
                </a:solidFill>
                <a:effectLst/>
              </a:rPr>
              <a:t>The authors research and test many deep network architectures to classify moving people's locations based on infrared signal data.</a:t>
            </a:r>
            <a:endParaRPr lang="en-US" dirty="0">
              <a:solidFill>
                <a:schemeClr val="tx1">
                  <a:lumMod val="95000"/>
                  <a:lumOff val="5000"/>
                </a:schemeClr>
              </a:solidFill>
            </a:endParaRPr>
          </a:p>
        </p:txBody>
      </p:sp>
      <p:sp>
        <p:nvSpPr>
          <p:cNvPr id="29" name="Rectangle: Rounded Corners 28">
            <a:extLst>
              <a:ext uri="{FF2B5EF4-FFF2-40B4-BE49-F238E27FC236}">
                <a16:creationId xmlns:a16="http://schemas.microsoft.com/office/drawing/2014/main" id="{BBE21EA1-2AC0-9F7B-227C-2B590F1D005C}"/>
              </a:ext>
            </a:extLst>
          </p:cNvPr>
          <p:cNvSpPr/>
          <p:nvPr/>
        </p:nvSpPr>
        <p:spPr>
          <a:xfrm>
            <a:off x="6468972" y="887165"/>
            <a:ext cx="4401445" cy="164143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45C5AF4-E58A-0B33-0068-D50BDD8372AA}"/>
              </a:ext>
            </a:extLst>
          </p:cNvPr>
          <p:cNvSpPr txBox="1"/>
          <p:nvPr/>
        </p:nvSpPr>
        <p:spPr>
          <a:xfrm>
            <a:off x="6636924" y="1409681"/>
            <a:ext cx="4058817" cy="646331"/>
          </a:xfrm>
          <a:prstGeom prst="rect">
            <a:avLst/>
          </a:prstGeom>
          <a:noFill/>
        </p:spPr>
        <p:txBody>
          <a:bodyPr wrap="square" rtlCol="0">
            <a:spAutoFit/>
          </a:bodyPr>
          <a:lstStyle/>
          <a:p>
            <a:pPr marL="0" marR="0" indent="0" algn="ctr" rtl="0" eaLnBrk="0" fontAlgn="base" latinLnBrk="0" hangingPunct="0">
              <a:spcBef>
                <a:spcPts val="0"/>
              </a:spcBef>
              <a:spcAft>
                <a:spcPts val="0"/>
              </a:spcAft>
            </a:pPr>
            <a:r>
              <a:rPr lang="en-US" dirty="0">
                <a:effectLst/>
              </a:rPr>
              <a:t>They use CNN, RNN, and combinations of them for testing</a:t>
            </a:r>
            <a:endParaRPr lang="en-US" dirty="0"/>
          </a:p>
        </p:txBody>
      </p:sp>
      <p:sp>
        <p:nvSpPr>
          <p:cNvPr id="39" name="Rectangle: Rounded Corners 38">
            <a:extLst>
              <a:ext uri="{FF2B5EF4-FFF2-40B4-BE49-F238E27FC236}">
                <a16:creationId xmlns:a16="http://schemas.microsoft.com/office/drawing/2014/main" id="{F7318334-6D62-FE9A-FAF2-8904D8A50574}"/>
              </a:ext>
            </a:extLst>
          </p:cNvPr>
          <p:cNvSpPr/>
          <p:nvPr/>
        </p:nvSpPr>
        <p:spPr>
          <a:xfrm>
            <a:off x="468883" y="2721978"/>
            <a:ext cx="4354286" cy="153278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1FF20D1-DA80-8D5F-3B20-F66974CF81B9}"/>
              </a:ext>
            </a:extLst>
          </p:cNvPr>
          <p:cNvSpPr txBox="1"/>
          <p:nvPr/>
        </p:nvSpPr>
        <p:spPr>
          <a:xfrm>
            <a:off x="608842" y="3039219"/>
            <a:ext cx="4058817" cy="646331"/>
          </a:xfrm>
          <a:prstGeom prst="rect">
            <a:avLst/>
          </a:prstGeom>
          <a:noFill/>
        </p:spPr>
        <p:txBody>
          <a:bodyPr wrap="square" rtlCol="0">
            <a:spAutoFit/>
          </a:bodyPr>
          <a:lstStyle/>
          <a:p>
            <a:pPr marL="0" marR="0" indent="0" algn="ctr" rtl="0" eaLnBrk="0" fontAlgn="base" latinLnBrk="0" hangingPunct="0">
              <a:spcBef>
                <a:spcPts val="0"/>
              </a:spcBef>
              <a:spcAft>
                <a:spcPts val="0"/>
              </a:spcAft>
            </a:pPr>
            <a:r>
              <a:rPr lang="en-US" dirty="0">
                <a:solidFill>
                  <a:schemeClr val="tx1">
                    <a:lumMod val="95000"/>
                    <a:lumOff val="5000"/>
                  </a:schemeClr>
                </a:solidFill>
                <a:effectLst/>
              </a:rPr>
              <a:t>The data is processed using a threshold to detect movement.</a:t>
            </a:r>
            <a:endParaRPr lang="en-US" dirty="0">
              <a:solidFill>
                <a:schemeClr val="tx1">
                  <a:lumMod val="95000"/>
                  <a:lumOff val="5000"/>
                </a:schemeClr>
              </a:solidFill>
            </a:endParaRPr>
          </a:p>
        </p:txBody>
      </p:sp>
      <p:sp>
        <p:nvSpPr>
          <p:cNvPr id="41" name="Rectangle: Rounded Corners 40">
            <a:extLst>
              <a:ext uri="{FF2B5EF4-FFF2-40B4-BE49-F238E27FC236}">
                <a16:creationId xmlns:a16="http://schemas.microsoft.com/office/drawing/2014/main" id="{6D1C63B1-9089-4375-8B0D-49A36D46BFD6}"/>
              </a:ext>
            </a:extLst>
          </p:cNvPr>
          <p:cNvSpPr/>
          <p:nvPr/>
        </p:nvSpPr>
        <p:spPr>
          <a:xfrm>
            <a:off x="6468973" y="2721979"/>
            <a:ext cx="4354286" cy="153278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82BB26F-6487-4734-0A44-4C5D5901EC3B}"/>
              </a:ext>
            </a:extLst>
          </p:cNvPr>
          <p:cNvSpPr txBox="1"/>
          <p:nvPr/>
        </p:nvSpPr>
        <p:spPr>
          <a:xfrm>
            <a:off x="6608932" y="3039220"/>
            <a:ext cx="4015329" cy="923330"/>
          </a:xfrm>
          <a:prstGeom prst="rect">
            <a:avLst/>
          </a:prstGeom>
          <a:noFill/>
        </p:spPr>
        <p:txBody>
          <a:bodyPr wrap="square" rtlCol="0">
            <a:spAutoFit/>
          </a:bodyPr>
          <a:lstStyle/>
          <a:p>
            <a:pPr marL="0" marR="0" indent="0" algn="ctr" rtl="0" eaLnBrk="0" fontAlgn="base" latinLnBrk="0" hangingPunct="0">
              <a:spcBef>
                <a:spcPts val="0"/>
              </a:spcBef>
              <a:spcAft>
                <a:spcPts val="0"/>
              </a:spcAft>
            </a:pPr>
            <a:r>
              <a:rPr lang="en-US" dirty="0">
                <a:solidFill>
                  <a:schemeClr val="tx1">
                    <a:lumMod val="95000"/>
                    <a:lumOff val="5000"/>
                  </a:schemeClr>
                </a:solidFill>
                <a:effectLst/>
              </a:rPr>
              <a:t>Then, select only the parts of the corresponding signal for position classification.</a:t>
            </a:r>
            <a:endParaRPr lang="en-US" dirty="0">
              <a:solidFill>
                <a:schemeClr val="tx1">
                  <a:lumMod val="95000"/>
                  <a:lumOff val="5000"/>
                </a:schemeClr>
              </a:solidFill>
            </a:endParaRPr>
          </a:p>
        </p:txBody>
      </p:sp>
      <p:sp>
        <p:nvSpPr>
          <p:cNvPr id="43" name="Rectangle: Rounded Corners 42">
            <a:extLst>
              <a:ext uri="{FF2B5EF4-FFF2-40B4-BE49-F238E27FC236}">
                <a16:creationId xmlns:a16="http://schemas.microsoft.com/office/drawing/2014/main" id="{E7D0EFF5-A8E4-382E-4BC6-7F391DBE019A}"/>
              </a:ext>
            </a:extLst>
          </p:cNvPr>
          <p:cNvSpPr/>
          <p:nvPr/>
        </p:nvSpPr>
        <p:spPr>
          <a:xfrm>
            <a:off x="376082" y="4541939"/>
            <a:ext cx="4448604" cy="153278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EB0E84F-64ED-4285-05F6-6C91A3FAEB76}"/>
              </a:ext>
            </a:extLst>
          </p:cNvPr>
          <p:cNvSpPr txBox="1"/>
          <p:nvPr/>
        </p:nvSpPr>
        <p:spPr>
          <a:xfrm>
            <a:off x="516042" y="4859180"/>
            <a:ext cx="4058817" cy="646331"/>
          </a:xfrm>
          <a:prstGeom prst="rect">
            <a:avLst/>
          </a:prstGeom>
          <a:noFill/>
        </p:spPr>
        <p:txBody>
          <a:bodyPr wrap="square" rtlCol="0">
            <a:spAutoFit/>
          </a:bodyPr>
          <a:lstStyle/>
          <a:p>
            <a:pPr marL="0" marR="0" indent="0" algn="ctr" rtl="0" eaLnBrk="0" fontAlgn="base" latinLnBrk="0" hangingPunct="0">
              <a:spcBef>
                <a:spcPts val="0"/>
              </a:spcBef>
              <a:spcAft>
                <a:spcPts val="0"/>
              </a:spcAft>
            </a:pPr>
            <a:r>
              <a:rPr lang="en-US" dirty="0">
                <a:solidFill>
                  <a:schemeClr val="tx1">
                    <a:lumMod val="95000"/>
                    <a:lumOff val="5000"/>
                  </a:schemeClr>
                </a:solidFill>
                <a:effectLst/>
              </a:rPr>
              <a:t>The data is processed using a threshold to detect movement.</a:t>
            </a:r>
            <a:endParaRPr lang="en-US" dirty="0">
              <a:solidFill>
                <a:schemeClr val="tx1">
                  <a:lumMod val="95000"/>
                  <a:lumOff val="5000"/>
                </a:schemeClr>
              </a:solidFill>
            </a:endParaRPr>
          </a:p>
        </p:txBody>
      </p:sp>
      <p:sp>
        <p:nvSpPr>
          <p:cNvPr id="45" name="Rectangle: Rounded Corners 44">
            <a:extLst>
              <a:ext uri="{FF2B5EF4-FFF2-40B4-BE49-F238E27FC236}">
                <a16:creationId xmlns:a16="http://schemas.microsoft.com/office/drawing/2014/main" id="{8656B42F-E818-822D-0736-27D81FF6AA18}"/>
              </a:ext>
            </a:extLst>
          </p:cNvPr>
          <p:cNvSpPr/>
          <p:nvPr/>
        </p:nvSpPr>
        <p:spPr>
          <a:xfrm>
            <a:off x="6468972" y="4502059"/>
            <a:ext cx="4448604" cy="153278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9E297A4-C430-92ED-A6F8-571826636840}"/>
              </a:ext>
            </a:extLst>
          </p:cNvPr>
          <p:cNvSpPr txBox="1"/>
          <p:nvPr/>
        </p:nvSpPr>
        <p:spPr>
          <a:xfrm>
            <a:off x="6608932" y="4819300"/>
            <a:ext cx="4058817" cy="923330"/>
          </a:xfrm>
          <a:prstGeom prst="rect">
            <a:avLst/>
          </a:prstGeom>
          <a:noFill/>
        </p:spPr>
        <p:txBody>
          <a:bodyPr wrap="square" rtlCol="0">
            <a:spAutoFit/>
          </a:bodyPr>
          <a:lstStyle/>
          <a:p>
            <a:pPr marL="0" marR="0" indent="0" algn="ctr" rtl="0" eaLnBrk="0" fontAlgn="base" latinLnBrk="0" hangingPunct="0">
              <a:spcBef>
                <a:spcPts val="0"/>
              </a:spcBef>
              <a:spcAft>
                <a:spcPts val="0"/>
              </a:spcAft>
            </a:pPr>
            <a:r>
              <a:rPr lang="en-US" dirty="0">
                <a:solidFill>
                  <a:schemeClr val="tx1">
                    <a:lumMod val="95000"/>
                    <a:lumOff val="5000"/>
                  </a:schemeClr>
                </a:solidFill>
              </a:rPr>
              <a:t>Deep network architectures are trained and evaluated through cross-validation method</a:t>
            </a:r>
          </a:p>
        </p:txBody>
      </p:sp>
    </p:spTree>
    <p:extLst>
      <p:ext uri="{BB962C8B-B14F-4D97-AF65-F5344CB8AC3E}">
        <p14:creationId xmlns:p14="http://schemas.microsoft.com/office/powerpoint/2010/main" val="159712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2422EC-3501-A393-AEFF-E07DA8D0279F}"/>
              </a:ext>
            </a:extLst>
          </p:cNvPr>
          <p:cNvPicPr>
            <a:picLocks noChangeAspect="1"/>
          </p:cNvPicPr>
          <p:nvPr/>
        </p:nvPicPr>
        <p:blipFill>
          <a:blip r:embed="rId2"/>
          <a:stretch>
            <a:fillRect/>
          </a:stretch>
        </p:blipFill>
        <p:spPr>
          <a:xfrm>
            <a:off x="2652706" y="1175896"/>
            <a:ext cx="6886588" cy="5111140"/>
          </a:xfrm>
          <a:prstGeom prst="rect">
            <a:avLst/>
          </a:prstGeom>
        </p:spPr>
      </p:pic>
      <p:sp>
        <p:nvSpPr>
          <p:cNvPr id="6" name="TextBox 5">
            <a:extLst>
              <a:ext uri="{FF2B5EF4-FFF2-40B4-BE49-F238E27FC236}">
                <a16:creationId xmlns:a16="http://schemas.microsoft.com/office/drawing/2014/main" id="{FB95CBDD-5B59-D273-C69C-A0D19DCEDC4F}"/>
              </a:ext>
            </a:extLst>
          </p:cNvPr>
          <p:cNvSpPr txBox="1"/>
          <p:nvPr/>
        </p:nvSpPr>
        <p:spPr>
          <a:xfrm>
            <a:off x="376082" y="0"/>
            <a:ext cx="9561020" cy="584775"/>
          </a:xfrm>
          <a:prstGeom prst="rect">
            <a:avLst/>
          </a:prstGeom>
          <a:noFill/>
        </p:spPr>
        <p:txBody>
          <a:bodyPr wrap="square" rtlCol="0">
            <a:spAutoFit/>
          </a:bodyPr>
          <a:lstStyle/>
          <a:p>
            <a:r>
              <a:rPr lang="en-US" sz="3200" b="1" dirty="0">
                <a:solidFill>
                  <a:schemeClr val="bg1"/>
                </a:solidFill>
              </a:rPr>
              <a:t>Test methods</a:t>
            </a:r>
          </a:p>
        </p:txBody>
      </p:sp>
    </p:spTree>
    <p:extLst>
      <p:ext uri="{BB962C8B-B14F-4D97-AF65-F5344CB8AC3E}">
        <p14:creationId xmlns:p14="http://schemas.microsoft.com/office/powerpoint/2010/main" val="46279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9CE981-51C8-82C7-0B93-44B7D6134DC5}"/>
              </a:ext>
            </a:extLst>
          </p:cNvPr>
          <p:cNvSpPr txBox="1"/>
          <p:nvPr/>
        </p:nvSpPr>
        <p:spPr>
          <a:xfrm>
            <a:off x="376082" y="0"/>
            <a:ext cx="9561020" cy="584775"/>
          </a:xfrm>
          <a:prstGeom prst="rect">
            <a:avLst/>
          </a:prstGeom>
          <a:noFill/>
        </p:spPr>
        <p:txBody>
          <a:bodyPr wrap="square" rtlCol="0">
            <a:spAutoFit/>
          </a:bodyPr>
          <a:lstStyle/>
          <a:p>
            <a:r>
              <a:rPr lang="en-US" sz="3200" b="1" dirty="0">
                <a:solidFill>
                  <a:schemeClr val="bg1"/>
                </a:solidFill>
              </a:rPr>
              <a:t>Results And Discussions</a:t>
            </a:r>
          </a:p>
        </p:txBody>
      </p:sp>
      <p:sp>
        <p:nvSpPr>
          <p:cNvPr id="5" name="TextBox 4">
            <a:extLst>
              <a:ext uri="{FF2B5EF4-FFF2-40B4-BE49-F238E27FC236}">
                <a16:creationId xmlns:a16="http://schemas.microsoft.com/office/drawing/2014/main" id="{5F28ECB8-1E72-B0D6-9456-31D1795B6B5F}"/>
              </a:ext>
            </a:extLst>
          </p:cNvPr>
          <p:cNvSpPr txBox="1"/>
          <p:nvPr/>
        </p:nvSpPr>
        <p:spPr>
          <a:xfrm>
            <a:off x="376082" y="1054359"/>
            <a:ext cx="6008914" cy="2585323"/>
          </a:xfrm>
          <a:prstGeom prst="rect">
            <a:avLst/>
          </a:prstGeom>
          <a:noFill/>
        </p:spPr>
        <p:txBody>
          <a:bodyPr wrap="square" rtlCol="0">
            <a:spAutoFit/>
          </a:bodyPr>
          <a:lstStyle/>
          <a:p>
            <a:r>
              <a:rPr lang="en-US" b="1" dirty="0">
                <a:solidFill>
                  <a:srgbClr val="FF0000"/>
                </a:solidFill>
              </a:rPr>
              <a:t>Cell classification results:</a:t>
            </a:r>
          </a:p>
          <a:p>
            <a:r>
              <a:rPr lang="en-US" b="1" dirty="0"/>
              <a:t>-The CNN–</a:t>
            </a:r>
            <a:r>
              <a:rPr lang="en-US" b="1" dirty="0" err="1"/>
              <a:t>BiLSTM</a:t>
            </a:r>
            <a:r>
              <a:rPr lang="en-US" b="1" dirty="0"/>
              <a:t> model achieved the highest accuracy of 85% and kappa score of 0.841.</a:t>
            </a:r>
          </a:p>
          <a:p>
            <a:r>
              <a:rPr lang="en-US" b="1" dirty="0"/>
              <a:t>-The </a:t>
            </a:r>
            <a:r>
              <a:rPr lang="en-US" b="1" dirty="0" err="1"/>
              <a:t>BiLSTM</a:t>
            </a:r>
            <a:r>
              <a:rPr lang="en-US" b="1" dirty="0"/>
              <a:t> model also showed the best results compared to other RNN models, with an accuracy of 84% and a kappa score of 0.835.</a:t>
            </a:r>
          </a:p>
          <a:p>
            <a:r>
              <a:rPr lang="en-US" b="1" dirty="0"/>
              <a:t>-Scenario 4 poses many challenges due to the random pattern of the PIR output, which reduces the performance of the TCNN model.</a:t>
            </a:r>
          </a:p>
        </p:txBody>
      </p:sp>
      <p:sp>
        <p:nvSpPr>
          <p:cNvPr id="6" name="TextBox 5">
            <a:extLst>
              <a:ext uri="{FF2B5EF4-FFF2-40B4-BE49-F238E27FC236}">
                <a16:creationId xmlns:a16="http://schemas.microsoft.com/office/drawing/2014/main" id="{DB7A04B9-79C4-8DF6-B473-3F1D10FDC3AA}"/>
              </a:ext>
            </a:extLst>
          </p:cNvPr>
          <p:cNvSpPr txBox="1"/>
          <p:nvPr/>
        </p:nvSpPr>
        <p:spPr>
          <a:xfrm>
            <a:off x="6384996" y="1054359"/>
            <a:ext cx="5110318" cy="2585323"/>
          </a:xfrm>
          <a:prstGeom prst="rect">
            <a:avLst/>
          </a:prstGeom>
          <a:noFill/>
        </p:spPr>
        <p:txBody>
          <a:bodyPr wrap="square" rtlCol="0">
            <a:spAutoFit/>
          </a:bodyPr>
          <a:lstStyle/>
          <a:p>
            <a:r>
              <a:rPr lang="en-US" b="1" dirty="0">
                <a:solidFill>
                  <a:srgbClr val="FF0000"/>
                </a:solidFill>
              </a:rPr>
              <a:t>Results of estimating 2D coordinates:</a:t>
            </a:r>
          </a:p>
          <a:p>
            <a:endParaRPr lang="en-US" b="1" dirty="0">
              <a:solidFill>
                <a:srgbClr val="FF0000"/>
              </a:solidFill>
            </a:endParaRPr>
          </a:p>
          <a:p>
            <a:r>
              <a:rPr lang="en-US" b="1" dirty="0">
                <a:solidFill>
                  <a:schemeClr val="accent1"/>
                </a:solidFill>
              </a:rPr>
              <a:t>The CNN–</a:t>
            </a:r>
            <a:r>
              <a:rPr lang="en-US" b="1" dirty="0" err="1">
                <a:solidFill>
                  <a:schemeClr val="accent1"/>
                </a:solidFill>
              </a:rPr>
              <a:t>BiLSTM</a:t>
            </a:r>
            <a:r>
              <a:rPr lang="en-US" b="1" dirty="0">
                <a:solidFill>
                  <a:schemeClr val="accent1"/>
                </a:solidFill>
              </a:rPr>
              <a:t> model showed the best results with an accuracy of 85% and a kappa score of 0.841.</a:t>
            </a:r>
          </a:p>
          <a:p>
            <a:r>
              <a:rPr lang="en-US" b="1" dirty="0">
                <a:solidFill>
                  <a:schemeClr val="accent1"/>
                </a:solidFill>
              </a:rPr>
              <a:t>The CNN-LSTM and CNN-GRU models generally perform worse than the superimposed LSTM and GRU models, except in the case of scenario 2.</a:t>
            </a:r>
          </a:p>
        </p:txBody>
      </p:sp>
      <p:pic>
        <p:nvPicPr>
          <p:cNvPr id="8" name="Picture 7">
            <a:extLst>
              <a:ext uri="{FF2B5EF4-FFF2-40B4-BE49-F238E27FC236}">
                <a16:creationId xmlns:a16="http://schemas.microsoft.com/office/drawing/2014/main" id="{4B969F99-DFE3-34C9-99BA-6CCFA2B3DA5B}"/>
              </a:ext>
            </a:extLst>
          </p:cNvPr>
          <p:cNvPicPr>
            <a:picLocks noChangeAspect="1"/>
          </p:cNvPicPr>
          <p:nvPr/>
        </p:nvPicPr>
        <p:blipFill>
          <a:blip r:embed="rId2"/>
          <a:stretch>
            <a:fillRect/>
          </a:stretch>
        </p:blipFill>
        <p:spPr>
          <a:xfrm>
            <a:off x="1763306" y="3825553"/>
            <a:ext cx="8665388" cy="2346776"/>
          </a:xfrm>
          <a:prstGeom prst="rect">
            <a:avLst/>
          </a:prstGeom>
        </p:spPr>
      </p:pic>
    </p:spTree>
    <p:extLst>
      <p:ext uri="{BB962C8B-B14F-4D97-AF65-F5344CB8AC3E}">
        <p14:creationId xmlns:p14="http://schemas.microsoft.com/office/powerpoint/2010/main" val="83565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75EE0-208F-7A66-4B0D-ECC274117AF6}"/>
              </a:ext>
            </a:extLst>
          </p:cNvPr>
          <p:cNvSpPr txBox="1"/>
          <p:nvPr/>
        </p:nvSpPr>
        <p:spPr>
          <a:xfrm>
            <a:off x="376082" y="0"/>
            <a:ext cx="9561020" cy="584775"/>
          </a:xfrm>
          <a:prstGeom prst="rect">
            <a:avLst/>
          </a:prstGeom>
          <a:noFill/>
        </p:spPr>
        <p:txBody>
          <a:bodyPr wrap="square" rtlCol="0">
            <a:spAutoFit/>
          </a:bodyPr>
          <a:lstStyle/>
          <a:p>
            <a:r>
              <a:rPr lang="en-US" sz="3200" b="1" dirty="0">
                <a:solidFill>
                  <a:schemeClr val="bg1"/>
                </a:solidFill>
              </a:rPr>
              <a:t>Results And Discussions</a:t>
            </a:r>
          </a:p>
        </p:txBody>
      </p:sp>
      <p:sp>
        <p:nvSpPr>
          <p:cNvPr id="5" name="TextBox 4">
            <a:extLst>
              <a:ext uri="{FF2B5EF4-FFF2-40B4-BE49-F238E27FC236}">
                <a16:creationId xmlns:a16="http://schemas.microsoft.com/office/drawing/2014/main" id="{C238DEED-04F0-9CBE-91E1-AEB7EFA12B41}"/>
              </a:ext>
            </a:extLst>
          </p:cNvPr>
          <p:cNvSpPr txBox="1"/>
          <p:nvPr/>
        </p:nvSpPr>
        <p:spPr>
          <a:xfrm>
            <a:off x="376082" y="970384"/>
            <a:ext cx="6341959" cy="4801314"/>
          </a:xfrm>
          <a:prstGeom prst="rect">
            <a:avLst/>
          </a:prstGeom>
          <a:noFill/>
        </p:spPr>
        <p:txBody>
          <a:bodyPr wrap="square" rtlCol="0">
            <a:spAutoFit/>
          </a:bodyPr>
          <a:lstStyle/>
          <a:p>
            <a:r>
              <a:rPr lang="en-US" b="1" dirty="0"/>
              <a:t>-</a:t>
            </a:r>
            <a:r>
              <a:rPr lang="en-US" b="1" dirty="0">
                <a:solidFill>
                  <a:srgbClr val="FF0000"/>
                </a:solidFill>
              </a:rPr>
              <a:t>Ambiguous signals</a:t>
            </a:r>
            <a:r>
              <a:rPr lang="en-US" b="1" dirty="0"/>
              <a:t>: The deep learning model has difficulty distinguishing locations because the PIR signal is similar in many locations.</a:t>
            </a:r>
            <a:br>
              <a:rPr lang="en-US" b="1" dirty="0"/>
            </a:br>
            <a:r>
              <a:rPr lang="en-US" b="1" dirty="0"/>
              <a:t>-</a:t>
            </a:r>
            <a:r>
              <a:rPr lang="en-US" b="1" dirty="0">
                <a:solidFill>
                  <a:srgbClr val="FF0000"/>
                </a:solidFill>
              </a:rPr>
              <a:t>Unfeasible position</a:t>
            </a:r>
            <a:r>
              <a:rPr lang="en-US" b="1" dirty="0"/>
              <a:t>: Impossible position estimation may occur, requiring motion information to improve accuracy.</a:t>
            </a:r>
          </a:p>
          <a:p>
            <a:r>
              <a:rPr lang="en-US" b="1" dirty="0"/>
              <a:t>-</a:t>
            </a:r>
            <a:r>
              <a:rPr lang="en-US" b="1" dirty="0">
                <a:solidFill>
                  <a:srgbClr val="FF0000"/>
                </a:solidFill>
              </a:rPr>
              <a:t>Unwanted signal patterns</a:t>
            </a:r>
            <a:r>
              <a:rPr lang="en-US" b="1" dirty="0"/>
              <a:t>: Models that are difficult to predict from unwanted signal patterns, need more flexible models.</a:t>
            </a:r>
          </a:p>
          <a:p>
            <a:r>
              <a:rPr lang="en-US" b="1" dirty="0"/>
              <a:t>-</a:t>
            </a:r>
            <a:r>
              <a:rPr lang="en-US" b="1" dirty="0">
                <a:solidFill>
                  <a:srgbClr val="FF0000"/>
                </a:solidFill>
              </a:rPr>
              <a:t>Sequence length</a:t>
            </a:r>
            <a:r>
              <a:rPr lang="en-US" b="1" dirty="0"/>
              <a:t>: Sensor data sends part of the time, making location prediction difficult.</a:t>
            </a:r>
          </a:p>
          <a:p>
            <a:r>
              <a:rPr lang="en-US" b="1" dirty="0"/>
              <a:t>-</a:t>
            </a:r>
            <a:r>
              <a:rPr lang="en-US" b="1" dirty="0">
                <a:solidFill>
                  <a:srgbClr val="FF0000"/>
                </a:solidFill>
              </a:rPr>
              <a:t>Other methods</a:t>
            </a:r>
            <a:r>
              <a:rPr lang="en-US" b="1" dirty="0"/>
              <a:t>: In addition to sequence classification, there are also methods that convert PIR signals into images and use deep learning models.</a:t>
            </a:r>
          </a:p>
          <a:p>
            <a:r>
              <a:rPr lang="en-US" b="1" dirty="0"/>
              <a:t>-</a:t>
            </a:r>
            <a:r>
              <a:rPr lang="en-US" b="1" dirty="0">
                <a:solidFill>
                  <a:srgbClr val="FF0000"/>
                </a:solidFill>
              </a:rPr>
              <a:t>Scalability</a:t>
            </a:r>
            <a:r>
              <a:rPr lang="en-US" b="1" dirty="0"/>
              <a:t>: It is necessary to increase the number of sensor nodes and consider factors such as reporting frequency to improve the scalability of the system.</a:t>
            </a:r>
          </a:p>
        </p:txBody>
      </p:sp>
      <p:pic>
        <p:nvPicPr>
          <p:cNvPr id="7" name="Picture 6">
            <a:extLst>
              <a:ext uri="{FF2B5EF4-FFF2-40B4-BE49-F238E27FC236}">
                <a16:creationId xmlns:a16="http://schemas.microsoft.com/office/drawing/2014/main" id="{4BBFD9E3-02EE-4986-A594-B89B39549A03}"/>
              </a:ext>
            </a:extLst>
          </p:cNvPr>
          <p:cNvPicPr>
            <a:picLocks noChangeAspect="1"/>
          </p:cNvPicPr>
          <p:nvPr/>
        </p:nvPicPr>
        <p:blipFill>
          <a:blip r:embed="rId2"/>
          <a:stretch>
            <a:fillRect/>
          </a:stretch>
        </p:blipFill>
        <p:spPr>
          <a:xfrm>
            <a:off x="6455044" y="1599815"/>
            <a:ext cx="5715794" cy="3476038"/>
          </a:xfrm>
          <a:prstGeom prst="rect">
            <a:avLst/>
          </a:prstGeom>
        </p:spPr>
      </p:pic>
    </p:spTree>
    <p:extLst>
      <p:ext uri="{BB962C8B-B14F-4D97-AF65-F5344CB8AC3E}">
        <p14:creationId xmlns:p14="http://schemas.microsoft.com/office/powerpoint/2010/main" val="214700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338760" y="112680"/>
            <a:ext cx="1151424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2" name="TextBox 1">
            <a:extLst>
              <a:ext uri="{FF2B5EF4-FFF2-40B4-BE49-F238E27FC236}">
                <a16:creationId xmlns:a16="http://schemas.microsoft.com/office/drawing/2014/main" id="{CC5B65F9-D435-EFBB-4F41-C8A38B21CA7A}"/>
              </a:ext>
            </a:extLst>
          </p:cNvPr>
          <p:cNvSpPr txBox="1"/>
          <p:nvPr/>
        </p:nvSpPr>
        <p:spPr>
          <a:xfrm>
            <a:off x="338760" y="0"/>
            <a:ext cx="8590636" cy="584775"/>
          </a:xfrm>
          <a:prstGeom prst="rect">
            <a:avLst/>
          </a:prstGeom>
          <a:noFill/>
        </p:spPr>
        <p:txBody>
          <a:bodyPr wrap="square" rtlCol="0">
            <a:spAutoFit/>
          </a:bodyPr>
          <a:lstStyle/>
          <a:p>
            <a:r>
              <a:rPr lang="en-US" sz="3200" b="1" dirty="0">
                <a:solidFill>
                  <a:schemeClr val="bg1"/>
                </a:solidFill>
              </a:rPr>
              <a:t>Conclusion &amp; future work</a:t>
            </a:r>
          </a:p>
        </p:txBody>
      </p:sp>
      <p:sp>
        <p:nvSpPr>
          <p:cNvPr id="3" name="TextBox 2">
            <a:extLst>
              <a:ext uri="{FF2B5EF4-FFF2-40B4-BE49-F238E27FC236}">
                <a16:creationId xmlns:a16="http://schemas.microsoft.com/office/drawing/2014/main" id="{4E7F2DFE-D167-E4AB-20BB-3ED4276CA282}"/>
              </a:ext>
            </a:extLst>
          </p:cNvPr>
          <p:cNvSpPr txBox="1"/>
          <p:nvPr/>
        </p:nvSpPr>
        <p:spPr>
          <a:xfrm>
            <a:off x="338760" y="1343608"/>
            <a:ext cx="11853240" cy="923330"/>
          </a:xfrm>
          <a:prstGeom prst="rect">
            <a:avLst/>
          </a:prstGeom>
          <a:noFill/>
        </p:spPr>
        <p:txBody>
          <a:bodyPr wrap="square" rtlCol="0">
            <a:spAutoFit/>
          </a:bodyPr>
          <a:lstStyle/>
          <a:p>
            <a:r>
              <a:rPr lang="en-US" b="1" dirty="0"/>
              <a:t>-Proposes a Passive Infrared sensor system and provides a data set for indoor positioning and tracking. Our sensor node is developed based on commercially available sensors. Our dataset includes 1,000 walking samples, 4 scenarios, and a total of 36 classes.</a:t>
            </a:r>
          </a:p>
        </p:txBody>
      </p:sp>
      <p:sp>
        <p:nvSpPr>
          <p:cNvPr id="4" name="TextBox 3">
            <a:extLst>
              <a:ext uri="{FF2B5EF4-FFF2-40B4-BE49-F238E27FC236}">
                <a16:creationId xmlns:a16="http://schemas.microsoft.com/office/drawing/2014/main" id="{826D4C81-595A-17C4-B147-858AF2BD27D3}"/>
              </a:ext>
            </a:extLst>
          </p:cNvPr>
          <p:cNvSpPr txBox="1"/>
          <p:nvPr/>
        </p:nvSpPr>
        <p:spPr>
          <a:xfrm>
            <a:off x="338760" y="3233057"/>
            <a:ext cx="4391860" cy="2031325"/>
          </a:xfrm>
          <a:prstGeom prst="rect">
            <a:avLst/>
          </a:prstGeom>
          <a:noFill/>
        </p:spPr>
        <p:txBody>
          <a:bodyPr wrap="square" rtlCol="0">
            <a:spAutoFit/>
          </a:bodyPr>
          <a:lstStyle/>
          <a:p>
            <a:r>
              <a:rPr lang="en-US" b="1" dirty="0"/>
              <a:t>-In the future, we aim to improve the scalability of the proposed system. In addition, we will increase the variety of our dataset. more scenarios will be included, especially with multiple persons. Different topologies of sensor deployment</a:t>
            </a:r>
          </a:p>
        </p:txBody>
      </p:sp>
      <p:pic>
        <p:nvPicPr>
          <p:cNvPr id="6" name="Picture 5">
            <a:extLst>
              <a:ext uri="{FF2B5EF4-FFF2-40B4-BE49-F238E27FC236}">
                <a16:creationId xmlns:a16="http://schemas.microsoft.com/office/drawing/2014/main" id="{D3746400-345B-095F-D7E7-EEAFA8BAF546}"/>
              </a:ext>
            </a:extLst>
          </p:cNvPr>
          <p:cNvPicPr>
            <a:picLocks noChangeAspect="1"/>
          </p:cNvPicPr>
          <p:nvPr/>
        </p:nvPicPr>
        <p:blipFill>
          <a:blip r:embed="rId2"/>
          <a:stretch>
            <a:fillRect/>
          </a:stretch>
        </p:blipFill>
        <p:spPr>
          <a:xfrm>
            <a:off x="5206483" y="2410151"/>
            <a:ext cx="6446696" cy="37570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7" name="CustomShape 1"/>
          <p:cNvSpPr/>
          <p:nvPr/>
        </p:nvSpPr>
        <p:spPr>
          <a:xfrm>
            <a:off x="695520" y="2269440"/>
            <a:ext cx="8251560" cy="848520"/>
          </a:xfrm>
          <a:prstGeom prst="rect">
            <a:avLst/>
          </a:prstGeom>
          <a:noFill/>
          <a:ln>
            <a:noFill/>
          </a:ln>
        </p:spPr>
        <p:style>
          <a:lnRef idx="0">
            <a:scrgbClr r="0" g="0" b="0"/>
          </a:lnRef>
          <a:fillRef idx="0">
            <a:scrgbClr r="0" g="0" b="0"/>
          </a:fillRef>
          <a:effectRef idx="0">
            <a:scrgbClr r="0" g="0" b="0"/>
          </a:effectRef>
          <a:fontRef idx="minor"/>
        </p:style>
      </p:sp>
      <p:sp>
        <p:nvSpPr>
          <p:cNvPr id="308" name="CustomShape 2"/>
          <p:cNvSpPr/>
          <p:nvPr/>
        </p:nvSpPr>
        <p:spPr>
          <a:xfrm>
            <a:off x="695520" y="3403080"/>
            <a:ext cx="6095520" cy="2223360"/>
          </a:xfrm>
          <a:prstGeom prst="rect">
            <a:avLst/>
          </a:prstGeom>
          <a:noFill/>
          <a:ln>
            <a:noFill/>
          </a:ln>
        </p:spPr>
        <p:style>
          <a:lnRef idx="0">
            <a:scrgbClr r="0" g="0" b="0"/>
          </a:lnRef>
          <a:fillRef idx="0">
            <a:scrgbClr r="0" g="0" b="0"/>
          </a:fillRef>
          <a:effectRef idx="0">
            <a:scrgbClr r="0" g="0" b="0"/>
          </a:effectRef>
          <a:fontRef idx="minor"/>
        </p:style>
      </p:sp>
      <p:sp>
        <p:nvSpPr>
          <p:cNvPr id="309" name="CustomShape 3"/>
          <p:cNvSpPr/>
          <p:nvPr/>
        </p:nvSpPr>
        <p:spPr>
          <a:xfrm>
            <a:off x="6962400" y="3269880"/>
            <a:ext cx="4329000" cy="136944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E64DF2B3-E2B1-B616-23F5-BDA450D5C040}"/>
              </a:ext>
            </a:extLst>
          </p:cNvPr>
          <p:cNvSpPr txBox="1"/>
          <p:nvPr/>
        </p:nvSpPr>
        <p:spPr>
          <a:xfrm>
            <a:off x="2244436" y="2565719"/>
            <a:ext cx="7401381" cy="1569660"/>
          </a:xfrm>
          <a:prstGeom prst="rect">
            <a:avLst/>
          </a:prstGeom>
          <a:noFill/>
        </p:spPr>
        <p:txBody>
          <a:bodyPr wrap="square" rtlCol="0">
            <a:spAutoFit/>
          </a:bodyPr>
          <a:lstStyle/>
          <a:p>
            <a:pPr algn="ctr"/>
            <a:r>
              <a:rPr lang="en-US" sz="3200" b="1" dirty="0"/>
              <a:t>Passive infrared sensor dataset and deep learning model for device-free indoor localization and tracking</a:t>
            </a:r>
          </a:p>
        </p:txBody>
      </p:sp>
      <p:sp>
        <p:nvSpPr>
          <p:cNvPr id="3" name="TextBox 2">
            <a:extLst>
              <a:ext uri="{FF2B5EF4-FFF2-40B4-BE49-F238E27FC236}">
                <a16:creationId xmlns:a16="http://schemas.microsoft.com/office/drawing/2014/main" id="{318E587D-7F05-0335-C2AA-D594A09C3DEC}"/>
              </a:ext>
            </a:extLst>
          </p:cNvPr>
          <p:cNvSpPr txBox="1"/>
          <p:nvPr/>
        </p:nvSpPr>
        <p:spPr>
          <a:xfrm>
            <a:off x="695520" y="1644358"/>
            <a:ext cx="10845131" cy="769441"/>
          </a:xfrm>
          <a:prstGeom prst="rect">
            <a:avLst/>
          </a:prstGeom>
          <a:noFill/>
        </p:spPr>
        <p:txBody>
          <a:bodyPr wrap="square" rtlCol="0">
            <a:spAutoFit/>
          </a:bodyPr>
          <a:lstStyle/>
          <a:p>
            <a:pPr algn="ctr"/>
            <a:r>
              <a:rPr lang="en-US" sz="4400" b="1" dirty="0">
                <a:solidFill>
                  <a:srgbClr val="FF0000"/>
                </a:solidFill>
                <a:latin typeface="+mj-lt"/>
              </a:rPr>
              <a:t>Technical Writing and Presentation</a:t>
            </a:r>
          </a:p>
        </p:txBody>
      </p:sp>
      <p:sp>
        <p:nvSpPr>
          <p:cNvPr id="4" name="TextBox 3">
            <a:extLst>
              <a:ext uri="{FF2B5EF4-FFF2-40B4-BE49-F238E27FC236}">
                <a16:creationId xmlns:a16="http://schemas.microsoft.com/office/drawing/2014/main" id="{32676528-2DA3-3095-3331-068198DDF9D7}"/>
              </a:ext>
            </a:extLst>
          </p:cNvPr>
          <p:cNvSpPr txBox="1"/>
          <p:nvPr/>
        </p:nvSpPr>
        <p:spPr>
          <a:xfrm>
            <a:off x="5099214" y="4135379"/>
            <a:ext cx="6095519" cy="523220"/>
          </a:xfrm>
          <a:prstGeom prst="rect">
            <a:avLst/>
          </a:prstGeom>
          <a:noFill/>
        </p:spPr>
        <p:txBody>
          <a:bodyPr wrap="square" rtlCol="0">
            <a:spAutoFit/>
          </a:bodyPr>
          <a:lstStyle/>
          <a:p>
            <a:r>
              <a:rPr lang="en-US" sz="2800" b="1" u="sng" dirty="0">
                <a:solidFill>
                  <a:schemeClr val="accent5">
                    <a:lumMod val="75000"/>
                  </a:schemeClr>
                </a:solidFill>
              </a:rPr>
              <a:t>Nguyen Van Mung 20212894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Wireless router">
            <a:extLst>
              <a:ext uri="{FF2B5EF4-FFF2-40B4-BE49-F238E27FC236}">
                <a16:creationId xmlns:a16="http://schemas.microsoft.com/office/drawing/2014/main" id="{118C14F9-83F9-F43C-1D1B-17B4D1EC83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1337" y="4469634"/>
            <a:ext cx="724677" cy="724677"/>
          </a:xfrm>
          <a:prstGeom prst="rect">
            <a:avLst/>
          </a:prstGeom>
        </p:spPr>
      </p:pic>
      <p:sp>
        <p:nvSpPr>
          <p:cNvPr id="4" name="TextBox 3">
            <a:extLst>
              <a:ext uri="{FF2B5EF4-FFF2-40B4-BE49-F238E27FC236}">
                <a16:creationId xmlns:a16="http://schemas.microsoft.com/office/drawing/2014/main" id="{1B4E3012-F303-CDE4-D102-DF52737F8D05}"/>
              </a:ext>
            </a:extLst>
          </p:cNvPr>
          <p:cNvSpPr txBox="1"/>
          <p:nvPr/>
        </p:nvSpPr>
        <p:spPr>
          <a:xfrm>
            <a:off x="5306014" y="4545193"/>
            <a:ext cx="6885986" cy="523220"/>
          </a:xfrm>
          <a:prstGeom prst="rect">
            <a:avLst/>
          </a:prstGeom>
          <a:noFill/>
        </p:spPr>
        <p:txBody>
          <a:bodyPr wrap="square" rtlCol="0">
            <a:spAutoFit/>
          </a:bodyPr>
          <a:lstStyle/>
          <a:p>
            <a:r>
              <a:rPr lang="en-US" sz="2800" b="1" dirty="0">
                <a:solidFill>
                  <a:srgbClr val="FF0000"/>
                </a:solidFill>
              </a:rPr>
              <a:t>Results And Discussions</a:t>
            </a:r>
          </a:p>
        </p:txBody>
      </p:sp>
      <p:pic>
        <p:nvPicPr>
          <p:cNvPr id="5" name="Graphic 4" descr="Wireless router">
            <a:extLst>
              <a:ext uri="{FF2B5EF4-FFF2-40B4-BE49-F238E27FC236}">
                <a16:creationId xmlns:a16="http://schemas.microsoft.com/office/drawing/2014/main" id="{336E26F8-4695-AF4E-6567-7518854F8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1571" y="471007"/>
            <a:ext cx="724677" cy="724677"/>
          </a:xfrm>
          <a:prstGeom prst="rect">
            <a:avLst/>
          </a:prstGeom>
        </p:spPr>
      </p:pic>
      <p:sp>
        <p:nvSpPr>
          <p:cNvPr id="6" name="TextBox 5">
            <a:extLst>
              <a:ext uri="{FF2B5EF4-FFF2-40B4-BE49-F238E27FC236}">
                <a16:creationId xmlns:a16="http://schemas.microsoft.com/office/drawing/2014/main" id="{821A55F3-6EC5-55F3-316D-862B9C391F30}"/>
              </a:ext>
            </a:extLst>
          </p:cNvPr>
          <p:cNvSpPr txBox="1"/>
          <p:nvPr/>
        </p:nvSpPr>
        <p:spPr>
          <a:xfrm>
            <a:off x="5256248" y="609515"/>
            <a:ext cx="4083697" cy="523220"/>
          </a:xfrm>
          <a:prstGeom prst="rect">
            <a:avLst/>
          </a:prstGeom>
          <a:noFill/>
        </p:spPr>
        <p:txBody>
          <a:bodyPr wrap="square" rtlCol="0">
            <a:spAutoFit/>
          </a:bodyPr>
          <a:lstStyle/>
          <a:p>
            <a:r>
              <a:rPr lang="en-US" sz="2800" b="1" dirty="0">
                <a:solidFill>
                  <a:srgbClr val="FF0000"/>
                </a:solidFill>
              </a:rPr>
              <a:t>Introduction</a:t>
            </a:r>
          </a:p>
        </p:txBody>
      </p:sp>
      <p:pic>
        <p:nvPicPr>
          <p:cNvPr id="7" name="Graphic 6" descr="Wireless router">
            <a:extLst>
              <a:ext uri="{FF2B5EF4-FFF2-40B4-BE49-F238E27FC236}">
                <a16:creationId xmlns:a16="http://schemas.microsoft.com/office/drawing/2014/main" id="{E35ED778-D394-FE1E-2861-6AB3276508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1571" y="1220089"/>
            <a:ext cx="724677" cy="724677"/>
          </a:xfrm>
          <a:prstGeom prst="rect">
            <a:avLst/>
          </a:prstGeom>
        </p:spPr>
      </p:pic>
      <p:sp>
        <p:nvSpPr>
          <p:cNvPr id="8" name="TextBox 7">
            <a:extLst>
              <a:ext uri="{FF2B5EF4-FFF2-40B4-BE49-F238E27FC236}">
                <a16:creationId xmlns:a16="http://schemas.microsoft.com/office/drawing/2014/main" id="{68BA840A-979E-BF7D-7513-8F8A04B285B2}"/>
              </a:ext>
            </a:extLst>
          </p:cNvPr>
          <p:cNvSpPr txBox="1"/>
          <p:nvPr/>
        </p:nvSpPr>
        <p:spPr>
          <a:xfrm>
            <a:off x="5256248" y="1358597"/>
            <a:ext cx="4083697" cy="523220"/>
          </a:xfrm>
          <a:prstGeom prst="rect">
            <a:avLst/>
          </a:prstGeom>
          <a:noFill/>
        </p:spPr>
        <p:txBody>
          <a:bodyPr wrap="square" rtlCol="0">
            <a:spAutoFit/>
          </a:bodyPr>
          <a:lstStyle/>
          <a:p>
            <a:r>
              <a:rPr lang="en-US" sz="2800" b="1" dirty="0">
                <a:solidFill>
                  <a:srgbClr val="FF0000"/>
                </a:solidFill>
              </a:rPr>
              <a:t>Infrared technology</a:t>
            </a:r>
          </a:p>
        </p:txBody>
      </p:sp>
      <p:pic>
        <p:nvPicPr>
          <p:cNvPr id="9" name="Graphic 8" descr="Wireless router">
            <a:extLst>
              <a:ext uri="{FF2B5EF4-FFF2-40B4-BE49-F238E27FC236}">
                <a16:creationId xmlns:a16="http://schemas.microsoft.com/office/drawing/2014/main" id="{80A58473-5647-B9AC-0329-3AE33C8C1A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1571" y="2016738"/>
            <a:ext cx="724677" cy="724677"/>
          </a:xfrm>
          <a:prstGeom prst="rect">
            <a:avLst/>
          </a:prstGeom>
        </p:spPr>
      </p:pic>
      <p:sp>
        <p:nvSpPr>
          <p:cNvPr id="10" name="TextBox 9">
            <a:extLst>
              <a:ext uri="{FF2B5EF4-FFF2-40B4-BE49-F238E27FC236}">
                <a16:creationId xmlns:a16="http://schemas.microsoft.com/office/drawing/2014/main" id="{0F52D308-8F69-36A5-A317-BB8EE4FAF21F}"/>
              </a:ext>
            </a:extLst>
          </p:cNvPr>
          <p:cNvSpPr txBox="1"/>
          <p:nvPr/>
        </p:nvSpPr>
        <p:spPr>
          <a:xfrm>
            <a:off x="5256248" y="2155246"/>
            <a:ext cx="6892211" cy="523220"/>
          </a:xfrm>
          <a:prstGeom prst="rect">
            <a:avLst/>
          </a:prstGeom>
          <a:noFill/>
        </p:spPr>
        <p:txBody>
          <a:bodyPr wrap="square" rtlCol="0">
            <a:spAutoFit/>
          </a:bodyPr>
          <a:lstStyle/>
          <a:p>
            <a:r>
              <a:rPr lang="en-US" sz="2800" b="1" dirty="0">
                <a:solidFill>
                  <a:srgbClr val="FF0000"/>
                </a:solidFill>
              </a:rPr>
              <a:t>Author's proposed system and data set</a:t>
            </a:r>
          </a:p>
        </p:txBody>
      </p:sp>
      <p:pic>
        <p:nvPicPr>
          <p:cNvPr id="11" name="Graphic 10" descr="Wireless router">
            <a:extLst>
              <a:ext uri="{FF2B5EF4-FFF2-40B4-BE49-F238E27FC236}">
                <a16:creationId xmlns:a16="http://schemas.microsoft.com/office/drawing/2014/main" id="{1B00128D-FE09-60C1-226D-E5D067055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1571" y="2876336"/>
            <a:ext cx="724677" cy="724677"/>
          </a:xfrm>
          <a:prstGeom prst="rect">
            <a:avLst/>
          </a:prstGeom>
        </p:spPr>
      </p:pic>
      <p:sp>
        <p:nvSpPr>
          <p:cNvPr id="12" name="TextBox 11">
            <a:extLst>
              <a:ext uri="{FF2B5EF4-FFF2-40B4-BE49-F238E27FC236}">
                <a16:creationId xmlns:a16="http://schemas.microsoft.com/office/drawing/2014/main" id="{D77DB18E-9A2B-6243-2926-FDCD71FE2B54}"/>
              </a:ext>
            </a:extLst>
          </p:cNvPr>
          <p:cNvSpPr txBox="1"/>
          <p:nvPr/>
        </p:nvSpPr>
        <p:spPr>
          <a:xfrm>
            <a:off x="5256248" y="3014844"/>
            <a:ext cx="4083697" cy="523220"/>
          </a:xfrm>
          <a:prstGeom prst="rect">
            <a:avLst/>
          </a:prstGeom>
          <a:noFill/>
        </p:spPr>
        <p:txBody>
          <a:bodyPr wrap="square" rtlCol="0">
            <a:spAutoFit/>
          </a:bodyPr>
          <a:lstStyle/>
          <a:p>
            <a:r>
              <a:rPr lang="en-US" sz="2800" b="1" dirty="0">
                <a:solidFill>
                  <a:srgbClr val="FF0000"/>
                </a:solidFill>
              </a:rPr>
              <a:t>Data collection</a:t>
            </a:r>
          </a:p>
        </p:txBody>
      </p:sp>
      <p:pic>
        <p:nvPicPr>
          <p:cNvPr id="13" name="Graphic 12" descr="Wireless router">
            <a:extLst>
              <a:ext uri="{FF2B5EF4-FFF2-40B4-BE49-F238E27FC236}">
                <a16:creationId xmlns:a16="http://schemas.microsoft.com/office/drawing/2014/main" id="{BFF4BF99-5C61-162C-E083-9C116C6598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1571" y="3672985"/>
            <a:ext cx="724677" cy="724677"/>
          </a:xfrm>
          <a:prstGeom prst="rect">
            <a:avLst/>
          </a:prstGeom>
        </p:spPr>
      </p:pic>
      <p:sp>
        <p:nvSpPr>
          <p:cNvPr id="14" name="TextBox 13">
            <a:extLst>
              <a:ext uri="{FF2B5EF4-FFF2-40B4-BE49-F238E27FC236}">
                <a16:creationId xmlns:a16="http://schemas.microsoft.com/office/drawing/2014/main" id="{E4425029-FCC9-E276-BEBF-6F55ECE1EB5A}"/>
              </a:ext>
            </a:extLst>
          </p:cNvPr>
          <p:cNvSpPr txBox="1"/>
          <p:nvPr/>
        </p:nvSpPr>
        <p:spPr>
          <a:xfrm>
            <a:off x="5256248" y="3811493"/>
            <a:ext cx="4083697" cy="523220"/>
          </a:xfrm>
          <a:prstGeom prst="rect">
            <a:avLst/>
          </a:prstGeom>
          <a:noFill/>
        </p:spPr>
        <p:txBody>
          <a:bodyPr wrap="square" rtlCol="0">
            <a:spAutoFit/>
          </a:bodyPr>
          <a:lstStyle/>
          <a:p>
            <a:r>
              <a:rPr lang="en-US" sz="2800" b="1" dirty="0">
                <a:solidFill>
                  <a:srgbClr val="FF0000"/>
                </a:solidFill>
              </a:rPr>
              <a:t>Test methods</a:t>
            </a:r>
          </a:p>
        </p:txBody>
      </p:sp>
      <p:pic>
        <p:nvPicPr>
          <p:cNvPr id="15" name="Graphic 14" descr="Wireless router">
            <a:extLst>
              <a:ext uri="{FF2B5EF4-FFF2-40B4-BE49-F238E27FC236}">
                <a16:creationId xmlns:a16="http://schemas.microsoft.com/office/drawing/2014/main" id="{DD653206-AFE2-DB76-812C-17054EA174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7796" y="5266283"/>
            <a:ext cx="724677" cy="724677"/>
          </a:xfrm>
          <a:prstGeom prst="rect">
            <a:avLst/>
          </a:prstGeom>
        </p:spPr>
      </p:pic>
      <p:sp>
        <p:nvSpPr>
          <p:cNvPr id="16" name="TextBox 15">
            <a:extLst>
              <a:ext uri="{FF2B5EF4-FFF2-40B4-BE49-F238E27FC236}">
                <a16:creationId xmlns:a16="http://schemas.microsoft.com/office/drawing/2014/main" id="{A6960E5C-9932-8C2E-CEF7-B3C3D167927F}"/>
              </a:ext>
            </a:extLst>
          </p:cNvPr>
          <p:cNvSpPr txBox="1"/>
          <p:nvPr/>
        </p:nvSpPr>
        <p:spPr>
          <a:xfrm>
            <a:off x="5262473" y="5341842"/>
            <a:ext cx="6885986" cy="523220"/>
          </a:xfrm>
          <a:prstGeom prst="rect">
            <a:avLst/>
          </a:prstGeom>
          <a:noFill/>
        </p:spPr>
        <p:txBody>
          <a:bodyPr wrap="square" rtlCol="0">
            <a:spAutoFit/>
          </a:bodyPr>
          <a:lstStyle/>
          <a:p>
            <a:r>
              <a:rPr lang="en-US" sz="2800" b="1" dirty="0">
                <a:solidFill>
                  <a:srgbClr val="FF0000"/>
                </a:solidFill>
              </a:rPr>
              <a:t>Conclusion &amp; future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338760" y="1058760"/>
            <a:ext cx="11514240" cy="4908600"/>
          </a:xfrm>
          <a:prstGeom prst="rect">
            <a:avLst/>
          </a:prstGeom>
          <a:noFill/>
          <a:ln>
            <a:noFill/>
          </a:ln>
        </p:spPr>
        <p:txBody>
          <a:bodyPr lIns="90000" tIns="45000" rIns="90000" bIns="45000">
            <a:noAutofit/>
          </a:bodyPr>
          <a:lstStyle/>
          <a:p>
            <a:endParaRPr lang="en-US" sz="2800" b="0" strike="noStrike" spc="-1">
              <a:solidFill>
                <a:srgbClr val="000000"/>
              </a:solidFill>
              <a:latin typeface="Calibri"/>
            </a:endParaRPr>
          </a:p>
        </p:txBody>
      </p:sp>
      <p:sp>
        <p:nvSpPr>
          <p:cNvPr id="2" name="TextBox 1">
            <a:extLst>
              <a:ext uri="{FF2B5EF4-FFF2-40B4-BE49-F238E27FC236}">
                <a16:creationId xmlns:a16="http://schemas.microsoft.com/office/drawing/2014/main" id="{F486CA1D-7F92-3BDF-1AAE-62F1A4CC283B}"/>
              </a:ext>
            </a:extLst>
          </p:cNvPr>
          <p:cNvSpPr txBox="1"/>
          <p:nvPr/>
        </p:nvSpPr>
        <p:spPr>
          <a:xfrm>
            <a:off x="338760" y="30533"/>
            <a:ext cx="4771505" cy="584775"/>
          </a:xfrm>
          <a:prstGeom prst="rect">
            <a:avLst/>
          </a:prstGeom>
          <a:noFill/>
        </p:spPr>
        <p:txBody>
          <a:bodyPr wrap="square" rtlCol="0">
            <a:spAutoFit/>
          </a:bodyPr>
          <a:lstStyle/>
          <a:p>
            <a:r>
              <a:rPr lang="en-US" sz="3200" b="1" dirty="0">
                <a:solidFill>
                  <a:schemeClr val="bg1"/>
                </a:solidFill>
              </a:rPr>
              <a:t>Abstract</a:t>
            </a:r>
          </a:p>
        </p:txBody>
      </p:sp>
      <p:sp>
        <p:nvSpPr>
          <p:cNvPr id="3" name="TextBox 2">
            <a:extLst>
              <a:ext uri="{FF2B5EF4-FFF2-40B4-BE49-F238E27FC236}">
                <a16:creationId xmlns:a16="http://schemas.microsoft.com/office/drawing/2014/main" id="{02EA26E7-8F8E-7791-A327-771D3E91CFA9}"/>
              </a:ext>
            </a:extLst>
          </p:cNvPr>
          <p:cNvSpPr txBox="1"/>
          <p:nvPr/>
        </p:nvSpPr>
        <p:spPr>
          <a:xfrm>
            <a:off x="338760" y="931025"/>
            <a:ext cx="11116178" cy="707886"/>
          </a:xfrm>
          <a:prstGeom prst="rect">
            <a:avLst/>
          </a:prstGeom>
          <a:noFill/>
        </p:spPr>
        <p:txBody>
          <a:bodyPr wrap="square" rtlCol="0">
            <a:spAutoFit/>
          </a:bodyPr>
          <a:lstStyle/>
          <a:p>
            <a:r>
              <a:rPr lang="en-US" sz="2000" b="1" dirty="0"/>
              <a:t>-This article begins by highlighting how location estimation or localization is an important factor in IoT applications such as remote health monitoring and smart homes.</a:t>
            </a:r>
          </a:p>
        </p:txBody>
      </p:sp>
      <p:sp>
        <p:nvSpPr>
          <p:cNvPr id="4" name="TextBox 3">
            <a:extLst>
              <a:ext uri="{FF2B5EF4-FFF2-40B4-BE49-F238E27FC236}">
                <a16:creationId xmlns:a16="http://schemas.microsoft.com/office/drawing/2014/main" id="{F2380541-7822-A740-F385-17BE63B728A9}"/>
              </a:ext>
            </a:extLst>
          </p:cNvPr>
          <p:cNvSpPr txBox="1"/>
          <p:nvPr/>
        </p:nvSpPr>
        <p:spPr>
          <a:xfrm>
            <a:off x="338760" y="1810737"/>
            <a:ext cx="11116178" cy="707886"/>
          </a:xfrm>
          <a:prstGeom prst="rect">
            <a:avLst/>
          </a:prstGeom>
          <a:noFill/>
        </p:spPr>
        <p:txBody>
          <a:bodyPr wrap="square" rtlCol="0">
            <a:spAutoFit/>
          </a:bodyPr>
          <a:lstStyle/>
          <a:p>
            <a:r>
              <a:rPr lang="en-US" sz="2000" b="1" dirty="0"/>
              <a:t>-Commercial passive infrared (PIR) sensors without modifications are proposed as a promising option due to their low cost, low power consumption, and good accuracy.</a:t>
            </a:r>
          </a:p>
        </p:txBody>
      </p:sp>
      <p:sp>
        <p:nvSpPr>
          <p:cNvPr id="5" name="TextBox 4">
            <a:extLst>
              <a:ext uri="{FF2B5EF4-FFF2-40B4-BE49-F238E27FC236}">
                <a16:creationId xmlns:a16="http://schemas.microsoft.com/office/drawing/2014/main" id="{EB99D4ED-4118-C689-A929-D14A05B48B97}"/>
              </a:ext>
            </a:extLst>
          </p:cNvPr>
          <p:cNvSpPr txBox="1"/>
          <p:nvPr/>
        </p:nvSpPr>
        <p:spPr>
          <a:xfrm>
            <a:off x="338760" y="2708836"/>
            <a:ext cx="11116178" cy="707886"/>
          </a:xfrm>
          <a:prstGeom prst="rect">
            <a:avLst/>
          </a:prstGeom>
          <a:noFill/>
        </p:spPr>
        <p:txBody>
          <a:bodyPr wrap="square" rtlCol="0">
            <a:spAutoFit/>
          </a:bodyPr>
          <a:lstStyle/>
          <a:p>
            <a:r>
              <a:rPr lang="en-US" sz="2000" b="1" dirty="0"/>
              <a:t>-Deep learning methods such as CNN, RNN, and CNN–RNN are deployed to evaluate the system and dataset</a:t>
            </a:r>
          </a:p>
        </p:txBody>
      </p:sp>
      <p:sp>
        <p:nvSpPr>
          <p:cNvPr id="6" name="TextBox 5">
            <a:extLst>
              <a:ext uri="{FF2B5EF4-FFF2-40B4-BE49-F238E27FC236}">
                <a16:creationId xmlns:a16="http://schemas.microsoft.com/office/drawing/2014/main" id="{762FB7CB-4570-3C52-6C08-3CB159621508}"/>
              </a:ext>
            </a:extLst>
          </p:cNvPr>
          <p:cNvSpPr txBox="1"/>
          <p:nvPr/>
        </p:nvSpPr>
        <p:spPr>
          <a:xfrm>
            <a:off x="338760" y="3429000"/>
            <a:ext cx="5918661" cy="1323439"/>
          </a:xfrm>
          <a:prstGeom prst="rect">
            <a:avLst/>
          </a:prstGeom>
          <a:noFill/>
        </p:spPr>
        <p:txBody>
          <a:bodyPr wrap="square" rtlCol="0">
            <a:spAutoFit/>
          </a:bodyPr>
          <a:lstStyle/>
          <a:p>
            <a:r>
              <a:rPr lang="en-US" sz="2000" b="1" dirty="0"/>
              <a:t>-The results demonstrate the applicability and feasibility of the system, as well as the capabilities of deep learning methods in PIR-based localization and tracking</a:t>
            </a:r>
          </a:p>
        </p:txBody>
      </p:sp>
      <p:pic>
        <p:nvPicPr>
          <p:cNvPr id="10" name="Picture 9">
            <a:extLst>
              <a:ext uri="{FF2B5EF4-FFF2-40B4-BE49-F238E27FC236}">
                <a16:creationId xmlns:a16="http://schemas.microsoft.com/office/drawing/2014/main" id="{87641C39-1CC7-6C48-C384-C88C5D6D66E3}"/>
              </a:ext>
            </a:extLst>
          </p:cNvPr>
          <p:cNvPicPr>
            <a:picLocks noChangeAspect="1"/>
          </p:cNvPicPr>
          <p:nvPr/>
        </p:nvPicPr>
        <p:blipFill>
          <a:blip r:embed="rId2"/>
          <a:stretch>
            <a:fillRect/>
          </a:stretch>
        </p:blipFill>
        <p:spPr>
          <a:xfrm>
            <a:off x="6340504" y="3227425"/>
            <a:ext cx="4324027" cy="29301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2" name="TextBox 1">
            <a:extLst>
              <a:ext uri="{FF2B5EF4-FFF2-40B4-BE49-F238E27FC236}">
                <a16:creationId xmlns:a16="http://schemas.microsoft.com/office/drawing/2014/main" id="{6D57194F-6BE5-DD56-603B-169A4511F587}"/>
              </a:ext>
            </a:extLst>
          </p:cNvPr>
          <p:cNvSpPr txBox="1"/>
          <p:nvPr/>
        </p:nvSpPr>
        <p:spPr>
          <a:xfrm>
            <a:off x="338760" y="0"/>
            <a:ext cx="4771505" cy="584775"/>
          </a:xfrm>
          <a:prstGeom prst="rect">
            <a:avLst/>
          </a:prstGeom>
          <a:noFill/>
        </p:spPr>
        <p:txBody>
          <a:bodyPr wrap="square" rtlCol="0">
            <a:spAutoFit/>
          </a:bodyPr>
          <a:lstStyle/>
          <a:p>
            <a:r>
              <a:rPr lang="en-US" sz="3200" b="1" dirty="0">
                <a:solidFill>
                  <a:schemeClr val="bg1"/>
                </a:solidFill>
              </a:rPr>
              <a:t>Introduction</a:t>
            </a:r>
          </a:p>
        </p:txBody>
      </p:sp>
      <p:sp>
        <p:nvSpPr>
          <p:cNvPr id="4" name="Oval 3">
            <a:extLst>
              <a:ext uri="{FF2B5EF4-FFF2-40B4-BE49-F238E27FC236}">
                <a16:creationId xmlns:a16="http://schemas.microsoft.com/office/drawing/2014/main" id="{E9994B7D-9BE5-C822-B279-6593CA3983BB}"/>
              </a:ext>
            </a:extLst>
          </p:cNvPr>
          <p:cNvSpPr/>
          <p:nvPr/>
        </p:nvSpPr>
        <p:spPr>
          <a:xfrm>
            <a:off x="4488860" y="1716835"/>
            <a:ext cx="2926704" cy="280851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DD93050-2350-753A-EAE6-9D634143786A}"/>
              </a:ext>
            </a:extLst>
          </p:cNvPr>
          <p:cNvSpPr txBox="1"/>
          <p:nvPr/>
        </p:nvSpPr>
        <p:spPr>
          <a:xfrm>
            <a:off x="5035504" y="1966930"/>
            <a:ext cx="1981000" cy="2308324"/>
          </a:xfrm>
          <a:prstGeom prst="rect">
            <a:avLst/>
          </a:prstGeom>
          <a:noFill/>
        </p:spPr>
        <p:txBody>
          <a:bodyPr wrap="square" rtlCol="0">
            <a:spAutoFit/>
          </a:bodyPr>
          <a:lstStyle/>
          <a:p>
            <a:pPr algn="ctr"/>
            <a:r>
              <a:rPr lang="en-US" b="1" dirty="0">
                <a:solidFill>
                  <a:srgbClr val="FF0000"/>
                </a:solidFill>
              </a:rPr>
              <a:t>Location is an important factor in many IoT applications such as remote health monitoring and smart homes.</a:t>
            </a:r>
          </a:p>
        </p:txBody>
      </p:sp>
      <p:sp>
        <p:nvSpPr>
          <p:cNvPr id="6" name="Rectangle: Rounded Corners 5">
            <a:extLst>
              <a:ext uri="{FF2B5EF4-FFF2-40B4-BE49-F238E27FC236}">
                <a16:creationId xmlns:a16="http://schemas.microsoft.com/office/drawing/2014/main" id="{427D9339-0A27-0949-BC94-5BD3A6E658E3}"/>
              </a:ext>
            </a:extLst>
          </p:cNvPr>
          <p:cNvSpPr/>
          <p:nvPr/>
        </p:nvSpPr>
        <p:spPr>
          <a:xfrm>
            <a:off x="7703139" y="1126318"/>
            <a:ext cx="3352082" cy="1073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0E2D8E-0B89-A1D5-356B-6CC96C534199}"/>
              </a:ext>
            </a:extLst>
          </p:cNvPr>
          <p:cNvSpPr txBox="1"/>
          <p:nvPr/>
        </p:nvSpPr>
        <p:spPr>
          <a:xfrm>
            <a:off x="7990474" y="1268056"/>
            <a:ext cx="2777411" cy="584775"/>
          </a:xfrm>
          <a:prstGeom prst="rect">
            <a:avLst/>
          </a:prstGeom>
          <a:noFill/>
        </p:spPr>
        <p:txBody>
          <a:bodyPr wrap="square" rtlCol="0">
            <a:spAutoFit/>
          </a:bodyPr>
          <a:lstStyle/>
          <a:p>
            <a:pPr algn="ctr"/>
            <a:r>
              <a:rPr lang="en-US" sz="1600" dirty="0">
                <a:solidFill>
                  <a:schemeClr val="bg1"/>
                </a:solidFill>
              </a:rPr>
              <a:t>Low energy consumption and precise positioning</a:t>
            </a:r>
          </a:p>
        </p:txBody>
      </p:sp>
      <p:sp>
        <p:nvSpPr>
          <p:cNvPr id="10" name="Rectangle: Rounded Corners 9">
            <a:extLst>
              <a:ext uri="{FF2B5EF4-FFF2-40B4-BE49-F238E27FC236}">
                <a16:creationId xmlns:a16="http://schemas.microsoft.com/office/drawing/2014/main" id="{C2837F7A-2917-0F40-B318-23ACD52ABCDB}"/>
              </a:ext>
            </a:extLst>
          </p:cNvPr>
          <p:cNvSpPr/>
          <p:nvPr/>
        </p:nvSpPr>
        <p:spPr>
          <a:xfrm>
            <a:off x="458935" y="1110747"/>
            <a:ext cx="3526972" cy="1073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DD8DAA-4FB8-67CA-13EA-12E7FF5AE296}"/>
              </a:ext>
            </a:extLst>
          </p:cNvPr>
          <p:cNvSpPr txBox="1"/>
          <p:nvPr/>
        </p:nvSpPr>
        <p:spPr>
          <a:xfrm>
            <a:off x="921160" y="1252485"/>
            <a:ext cx="2777411" cy="830997"/>
          </a:xfrm>
          <a:prstGeom prst="rect">
            <a:avLst/>
          </a:prstGeom>
          <a:noFill/>
        </p:spPr>
        <p:txBody>
          <a:bodyPr wrap="square" rtlCol="0">
            <a:spAutoFit/>
          </a:bodyPr>
          <a:lstStyle/>
          <a:p>
            <a:pPr algn="ctr"/>
            <a:r>
              <a:rPr lang="en-US" sz="1600" dirty="0">
                <a:solidFill>
                  <a:schemeClr val="bg1"/>
                </a:solidFill>
              </a:rPr>
              <a:t>Propose a PIR system that is compact and provides a vast data set for researchers</a:t>
            </a:r>
          </a:p>
        </p:txBody>
      </p:sp>
      <p:sp>
        <p:nvSpPr>
          <p:cNvPr id="14" name="Rectangle: Rounded Corners 13">
            <a:extLst>
              <a:ext uri="{FF2B5EF4-FFF2-40B4-BE49-F238E27FC236}">
                <a16:creationId xmlns:a16="http://schemas.microsoft.com/office/drawing/2014/main" id="{9640B004-4F2B-C391-AFA3-4F41BB2162F3}"/>
              </a:ext>
            </a:extLst>
          </p:cNvPr>
          <p:cNvSpPr/>
          <p:nvPr/>
        </p:nvSpPr>
        <p:spPr>
          <a:xfrm>
            <a:off x="7746320" y="3996784"/>
            <a:ext cx="3352082" cy="1073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C6B2BF3-5F93-24D4-3E4E-581FD12EE6E2}"/>
              </a:ext>
            </a:extLst>
          </p:cNvPr>
          <p:cNvSpPr txBox="1"/>
          <p:nvPr/>
        </p:nvSpPr>
        <p:spPr>
          <a:xfrm>
            <a:off x="7703139" y="4117796"/>
            <a:ext cx="3395264" cy="830997"/>
          </a:xfrm>
          <a:prstGeom prst="rect">
            <a:avLst/>
          </a:prstGeom>
          <a:noFill/>
        </p:spPr>
        <p:txBody>
          <a:bodyPr wrap="square" rtlCol="0">
            <a:spAutoFit/>
          </a:bodyPr>
          <a:lstStyle/>
          <a:p>
            <a:r>
              <a:rPr lang="en-US" sz="1600" dirty="0">
                <a:solidFill>
                  <a:schemeClr val="bg1"/>
                </a:solidFill>
              </a:rPr>
              <a:t>Complex and difficult to implement, and publicly available data to evaluate methods are lacking</a:t>
            </a:r>
          </a:p>
        </p:txBody>
      </p:sp>
      <p:sp>
        <p:nvSpPr>
          <p:cNvPr id="16" name="Rectangle: Rounded Corners 15">
            <a:extLst>
              <a:ext uri="{FF2B5EF4-FFF2-40B4-BE49-F238E27FC236}">
                <a16:creationId xmlns:a16="http://schemas.microsoft.com/office/drawing/2014/main" id="{B1FA943D-DF00-6ED2-63AD-9D8711403A28}"/>
              </a:ext>
            </a:extLst>
          </p:cNvPr>
          <p:cNvSpPr/>
          <p:nvPr/>
        </p:nvSpPr>
        <p:spPr>
          <a:xfrm>
            <a:off x="633825" y="4005388"/>
            <a:ext cx="3352082" cy="1073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B40193A-75D9-A3EC-41FF-DDF2F10CB6A9}"/>
              </a:ext>
            </a:extLst>
          </p:cNvPr>
          <p:cNvSpPr txBox="1"/>
          <p:nvPr/>
        </p:nvSpPr>
        <p:spPr>
          <a:xfrm>
            <a:off x="614947" y="4103418"/>
            <a:ext cx="3526972" cy="923330"/>
          </a:xfrm>
          <a:prstGeom prst="rect">
            <a:avLst/>
          </a:prstGeom>
          <a:noFill/>
        </p:spPr>
        <p:txBody>
          <a:bodyPr wrap="square" rtlCol="0">
            <a:spAutoFit/>
          </a:bodyPr>
          <a:lstStyle/>
          <a:p>
            <a:r>
              <a:rPr lang="en-US" dirty="0">
                <a:solidFill>
                  <a:schemeClr val="bg1"/>
                </a:solidFill>
              </a:rPr>
              <a:t>Evaluate my dataset using deep learning and particle filter methods, with promising results</a:t>
            </a:r>
          </a:p>
        </p:txBody>
      </p:sp>
      <p:sp>
        <p:nvSpPr>
          <p:cNvPr id="18" name="Arrow: Right 17">
            <a:extLst>
              <a:ext uri="{FF2B5EF4-FFF2-40B4-BE49-F238E27FC236}">
                <a16:creationId xmlns:a16="http://schemas.microsoft.com/office/drawing/2014/main" id="{5C161F64-5A8B-86A9-EAD6-88097C1DAB8D}"/>
              </a:ext>
            </a:extLst>
          </p:cNvPr>
          <p:cNvSpPr/>
          <p:nvPr/>
        </p:nvSpPr>
        <p:spPr>
          <a:xfrm rot="19701936">
            <a:off x="7102235" y="1755348"/>
            <a:ext cx="507323" cy="3359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E6CC2714-9462-AC33-28CD-9C2B8404D63C}"/>
              </a:ext>
            </a:extLst>
          </p:cNvPr>
          <p:cNvSpPr/>
          <p:nvPr/>
        </p:nvSpPr>
        <p:spPr>
          <a:xfrm rot="2403947">
            <a:off x="7200877" y="4107302"/>
            <a:ext cx="507323" cy="3359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C833E6F-C836-E41A-43C9-A1F0093E6498}"/>
              </a:ext>
            </a:extLst>
          </p:cNvPr>
          <p:cNvSpPr/>
          <p:nvPr/>
        </p:nvSpPr>
        <p:spPr>
          <a:xfrm rot="7985481">
            <a:off x="4153151" y="4097153"/>
            <a:ext cx="507323" cy="3359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747B8BA-27CE-B67F-0AF9-992EBE08C442}"/>
              </a:ext>
            </a:extLst>
          </p:cNvPr>
          <p:cNvSpPr/>
          <p:nvPr/>
        </p:nvSpPr>
        <p:spPr>
          <a:xfrm rot="13034273">
            <a:off x="4159919" y="1715319"/>
            <a:ext cx="507323" cy="3359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82A9874-DF95-A6E1-90BB-0B463D9D6390}"/>
              </a:ext>
            </a:extLst>
          </p:cNvPr>
          <p:cNvPicPr>
            <a:picLocks noChangeAspect="1"/>
          </p:cNvPicPr>
          <p:nvPr/>
        </p:nvPicPr>
        <p:blipFill>
          <a:blip r:embed="rId2"/>
          <a:stretch>
            <a:fillRect/>
          </a:stretch>
        </p:blipFill>
        <p:spPr>
          <a:xfrm>
            <a:off x="5291311" y="4607705"/>
            <a:ext cx="1469385" cy="1751016"/>
          </a:xfrm>
          <a:prstGeom prst="rect">
            <a:avLst/>
          </a:prstGeom>
        </p:spPr>
      </p:pic>
      <p:pic>
        <p:nvPicPr>
          <p:cNvPr id="25" name="Picture 24">
            <a:extLst>
              <a:ext uri="{FF2B5EF4-FFF2-40B4-BE49-F238E27FC236}">
                <a16:creationId xmlns:a16="http://schemas.microsoft.com/office/drawing/2014/main" id="{D446CE9D-9B88-7566-2820-696E5922E477}"/>
              </a:ext>
            </a:extLst>
          </p:cNvPr>
          <p:cNvPicPr>
            <a:picLocks noChangeAspect="1"/>
          </p:cNvPicPr>
          <p:nvPr/>
        </p:nvPicPr>
        <p:blipFill>
          <a:blip r:embed="rId3"/>
          <a:stretch>
            <a:fillRect/>
          </a:stretch>
        </p:blipFill>
        <p:spPr>
          <a:xfrm>
            <a:off x="1279314" y="2278660"/>
            <a:ext cx="1886213" cy="1657581"/>
          </a:xfrm>
          <a:prstGeom prst="rect">
            <a:avLst/>
          </a:prstGeom>
        </p:spPr>
      </p:pic>
      <p:pic>
        <p:nvPicPr>
          <p:cNvPr id="27" name="Picture 26">
            <a:extLst>
              <a:ext uri="{FF2B5EF4-FFF2-40B4-BE49-F238E27FC236}">
                <a16:creationId xmlns:a16="http://schemas.microsoft.com/office/drawing/2014/main" id="{881F5350-07F1-5C24-6EAE-A73B8961419F}"/>
              </a:ext>
            </a:extLst>
          </p:cNvPr>
          <p:cNvPicPr>
            <a:picLocks noChangeAspect="1"/>
          </p:cNvPicPr>
          <p:nvPr/>
        </p:nvPicPr>
        <p:blipFill>
          <a:blip r:embed="rId4"/>
          <a:stretch>
            <a:fillRect/>
          </a:stretch>
        </p:blipFill>
        <p:spPr>
          <a:xfrm>
            <a:off x="8667552" y="2278660"/>
            <a:ext cx="1656633" cy="16566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38760" y="112680"/>
            <a:ext cx="1151424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16" name="TextShape 2"/>
          <p:cNvSpPr txBox="1"/>
          <p:nvPr/>
        </p:nvSpPr>
        <p:spPr>
          <a:xfrm>
            <a:off x="337680" y="800042"/>
            <a:ext cx="11515320" cy="4938480"/>
          </a:xfrm>
          <a:prstGeom prst="rect">
            <a:avLst/>
          </a:prstGeom>
          <a:noFill/>
          <a:ln>
            <a:noFill/>
          </a:ln>
        </p:spPr>
        <p:txBody>
          <a:bodyPr lIns="90000" tIns="45000" rIns="90000" bIns="45000">
            <a:noAutofit/>
          </a:bodyPr>
          <a:lstStyle/>
          <a:p>
            <a:endParaRPr lang="en-US" sz="2800" b="0" strike="noStrike" spc="-1">
              <a:solidFill>
                <a:srgbClr val="000000"/>
              </a:solidFill>
              <a:latin typeface="Calibri"/>
            </a:endParaRPr>
          </a:p>
        </p:txBody>
      </p:sp>
      <p:sp>
        <p:nvSpPr>
          <p:cNvPr id="2" name="TextBox 1">
            <a:extLst>
              <a:ext uri="{FF2B5EF4-FFF2-40B4-BE49-F238E27FC236}">
                <a16:creationId xmlns:a16="http://schemas.microsoft.com/office/drawing/2014/main" id="{2BA43D24-DAB4-281B-C80A-C1526E6BC902}"/>
              </a:ext>
            </a:extLst>
          </p:cNvPr>
          <p:cNvSpPr txBox="1"/>
          <p:nvPr/>
        </p:nvSpPr>
        <p:spPr>
          <a:xfrm>
            <a:off x="264115" y="0"/>
            <a:ext cx="4771505" cy="584775"/>
          </a:xfrm>
          <a:prstGeom prst="rect">
            <a:avLst/>
          </a:prstGeom>
          <a:noFill/>
        </p:spPr>
        <p:txBody>
          <a:bodyPr wrap="square" rtlCol="0">
            <a:spAutoFit/>
          </a:bodyPr>
          <a:lstStyle/>
          <a:p>
            <a:r>
              <a:rPr lang="en-US" sz="3200" b="1" dirty="0">
                <a:solidFill>
                  <a:schemeClr val="bg1"/>
                </a:solidFill>
              </a:rPr>
              <a:t>Infrared technology</a:t>
            </a:r>
          </a:p>
        </p:txBody>
      </p:sp>
      <p:sp>
        <p:nvSpPr>
          <p:cNvPr id="3" name="TextBox 2">
            <a:extLst>
              <a:ext uri="{FF2B5EF4-FFF2-40B4-BE49-F238E27FC236}">
                <a16:creationId xmlns:a16="http://schemas.microsoft.com/office/drawing/2014/main" id="{225B6281-A95A-1108-61CF-58F1DB5ED35D}"/>
              </a:ext>
            </a:extLst>
          </p:cNvPr>
          <p:cNvSpPr txBox="1"/>
          <p:nvPr/>
        </p:nvSpPr>
        <p:spPr>
          <a:xfrm>
            <a:off x="264115" y="896566"/>
            <a:ext cx="11515320" cy="830997"/>
          </a:xfrm>
          <a:prstGeom prst="rect">
            <a:avLst/>
          </a:prstGeom>
          <a:noFill/>
        </p:spPr>
        <p:txBody>
          <a:bodyPr wrap="square" rtlCol="0">
            <a:spAutoFit/>
          </a:bodyPr>
          <a:lstStyle/>
          <a:p>
            <a:r>
              <a:rPr lang="en-US" sz="2400" b="1" dirty="0"/>
              <a:t>-Infrared technology, such as PIR and thermopile sensors, can be used to detect movement by measuring temperature changes.</a:t>
            </a:r>
          </a:p>
        </p:txBody>
      </p:sp>
      <p:sp>
        <p:nvSpPr>
          <p:cNvPr id="5" name="TextBox 4">
            <a:extLst>
              <a:ext uri="{FF2B5EF4-FFF2-40B4-BE49-F238E27FC236}">
                <a16:creationId xmlns:a16="http://schemas.microsoft.com/office/drawing/2014/main" id="{F582FB0D-42DE-596B-D95A-077970948AA3}"/>
              </a:ext>
            </a:extLst>
          </p:cNvPr>
          <p:cNvSpPr txBox="1"/>
          <p:nvPr/>
        </p:nvSpPr>
        <p:spPr>
          <a:xfrm>
            <a:off x="264115" y="1911705"/>
            <a:ext cx="11515320" cy="461665"/>
          </a:xfrm>
          <a:prstGeom prst="rect">
            <a:avLst/>
          </a:prstGeom>
          <a:noFill/>
        </p:spPr>
        <p:txBody>
          <a:bodyPr wrap="square" rtlCol="0">
            <a:spAutoFit/>
          </a:bodyPr>
          <a:lstStyle/>
          <a:p>
            <a:r>
              <a:rPr lang="en-US" sz="2400" b="1" dirty="0"/>
              <a:t>-They consume little energy, are low priced and easy to use.</a:t>
            </a:r>
          </a:p>
        </p:txBody>
      </p:sp>
      <p:sp>
        <p:nvSpPr>
          <p:cNvPr id="6" name="TextShape 2">
            <a:extLst>
              <a:ext uri="{FF2B5EF4-FFF2-40B4-BE49-F238E27FC236}">
                <a16:creationId xmlns:a16="http://schemas.microsoft.com/office/drawing/2014/main" id="{47E3A4C5-2A19-9A13-FEA3-FE2BA0FC2A07}"/>
              </a:ext>
            </a:extLst>
          </p:cNvPr>
          <p:cNvSpPr txBox="1"/>
          <p:nvPr/>
        </p:nvSpPr>
        <p:spPr>
          <a:xfrm>
            <a:off x="412565" y="1518499"/>
            <a:ext cx="11515320" cy="4938480"/>
          </a:xfrm>
          <a:prstGeom prst="rect">
            <a:avLst/>
          </a:prstGeom>
          <a:noFill/>
          <a:ln>
            <a:noFill/>
          </a:ln>
        </p:spPr>
        <p:txBody>
          <a:bodyPr lIns="90000" tIns="45000" rIns="90000" bIns="45000">
            <a:noAutofit/>
          </a:bodyPr>
          <a:lstStyle/>
          <a:p>
            <a:endParaRPr lang="en-US" sz="2800" b="0" strike="noStrike" spc="-1">
              <a:solidFill>
                <a:srgbClr val="000000"/>
              </a:solidFill>
              <a:latin typeface="Calibri"/>
            </a:endParaRPr>
          </a:p>
        </p:txBody>
      </p:sp>
      <p:sp>
        <p:nvSpPr>
          <p:cNvPr id="7" name="TextBox 6">
            <a:extLst>
              <a:ext uri="{FF2B5EF4-FFF2-40B4-BE49-F238E27FC236}">
                <a16:creationId xmlns:a16="http://schemas.microsoft.com/office/drawing/2014/main" id="{0EA27696-8719-1AF7-AFF0-3C3DC6E50ED2}"/>
              </a:ext>
            </a:extLst>
          </p:cNvPr>
          <p:cNvSpPr txBox="1"/>
          <p:nvPr/>
        </p:nvSpPr>
        <p:spPr>
          <a:xfrm>
            <a:off x="264115" y="2630162"/>
            <a:ext cx="4923705" cy="1200329"/>
          </a:xfrm>
          <a:prstGeom prst="rect">
            <a:avLst/>
          </a:prstGeom>
          <a:noFill/>
        </p:spPr>
        <p:txBody>
          <a:bodyPr wrap="square" rtlCol="0">
            <a:spAutoFit/>
          </a:bodyPr>
          <a:lstStyle/>
          <a:p>
            <a:r>
              <a:rPr lang="en-US" sz="2400" b="1" dirty="0"/>
              <a:t>-Although not as accurate as RF, they can still achieve accuracy in the sub-meter range</a:t>
            </a:r>
          </a:p>
        </p:txBody>
      </p:sp>
      <p:sp>
        <p:nvSpPr>
          <p:cNvPr id="8" name="TextBox 7">
            <a:extLst>
              <a:ext uri="{FF2B5EF4-FFF2-40B4-BE49-F238E27FC236}">
                <a16:creationId xmlns:a16="http://schemas.microsoft.com/office/drawing/2014/main" id="{90705920-4232-E217-6DAF-6B9FDBF67192}"/>
              </a:ext>
            </a:extLst>
          </p:cNvPr>
          <p:cNvSpPr txBox="1"/>
          <p:nvPr/>
        </p:nvSpPr>
        <p:spPr>
          <a:xfrm>
            <a:off x="262795" y="4078986"/>
            <a:ext cx="4923705" cy="1200329"/>
          </a:xfrm>
          <a:prstGeom prst="rect">
            <a:avLst/>
          </a:prstGeom>
          <a:noFill/>
        </p:spPr>
        <p:txBody>
          <a:bodyPr wrap="square" rtlCol="0">
            <a:spAutoFit/>
          </a:bodyPr>
          <a:lstStyle/>
          <a:p>
            <a:r>
              <a:rPr lang="en-US" sz="2400" b="1" dirty="0">
                <a:solidFill>
                  <a:srgbClr val="FF0000"/>
                </a:solidFill>
              </a:rPr>
              <a:t>=&gt;Therefore, they are a viable choice for indoor location estimation.</a:t>
            </a:r>
          </a:p>
        </p:txBody>
      </p:sp>
      <p:pic>
        <p:nvPicPr>
          <p:cNvPr id="10" name="Picture 9">
            <a:extLst>
              <a:ext uri="{FF2B5EF4-FFF2-40B4-BE49-F238E27FC236}">
                <a16:creationId xmlns:a16="http://schemas.microsoft.com/office/drawing/2014/main" id="{DC893356-DA33-DBEC-3517-488A20670708}"/>
              </a:ext>
            </a:extLst>
          </p:cNvPr>
          <p:cNvPicPr>
            <a:picLocks noChangeAspect="1"/>
          </p:cNvPicPr>
          <p:nvPr/>
        </p:nvPicPr>
        <p:blipFill>
          <a:blip r:embed="rId2"/>
          <a:stretch>
            <a:fillRect/>
          </a:stretch>
        </p:blipFill>
        <p:spPr>
          <a:xfrm>
            <a:off x="6837827" y="2574819"/>
            <a:ext cx="3845723" cy="33478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6EC7D9-DDF0-A3D0-DA54-842FC668A9A8}"/>
              </a:ext>
            </a:extLst>
          </p:cNvPr>
          <p:cNvSpPr txBox="1"/>
          <p:nvPr/>
        </p:nvSpPr>
        <p:spPr>
          <a:xfrm>
            <a:off x="376082" y="0"/>
            <a:ext cx="9561020" cy="584775"/>
          </a:xfrm>
          <a:prstGeom prst="rect">
            <a:avLst/>
          </a:prstGeom>
          <a:noFill/>
        </p:spPr>
        <p:txBody>
          <a:bodyPr wrap="square" rtlCol="0">
            <a:spAutoFit/>
          </a:bodyPr>
          <a:lstStyle/>
          <a:p>
            <a:r>
              <a:rPr lang="en-US" sz="3200" b="1" dirty="0">
                <a:solidFill>
                  <a:schemeClr val="bg1"/>
                </a:solidFill>
              </a:rPr>
              <a:t>Author's proposed system and data set</a:t>
            </a:r>
          </a:p>
        </p:txBody>
      </p:sp>
      <p:sp>
        <p:nvSpPr>
          <p:cNvPr id="9" name="TextBox 8">
            <a:extLst>
              <a:ext uri="{FF2B5EF4-FFF2-40B4-BE49-F238E27FC236}">
                <a16:creationId xmlns:a16="http://schemas.microsoft.com/office/drawing/2014/main" id="{C4307613-80B2-51DA-D52A-0BF36A2826F8}"/>
              </a:ext>
            </a:extLst>
          </p:cNvPr>
          <p:cNvSpPr txBox="1"/>
          <p:nvPr/>
        </p:nvSpPr>
        <p:spPr>
          <a:xfrm>
            <a:off x="771078" y="1296956"/>
            <a:ext cx="5324922" cy="461665"/>
          </a:xfrm>
          <a:prstGeom prst="rect">
            <a:avLst/>
          </a:prstGeom>
          <a:noFill/>
        </p:spPr>
        <p:txBody>
          <a:bodyPr wrap="square" rtlCol="0">
            <a:spAutoFit/>
          </a:bodyPr>
          <a:lstStyle/>
          <a:p>
            <a:r>
              <a:rPr lang="en-US" sz="2400" b="1" dirty="0"/>
              <a:t>Hardware and environment setup</a:t>
            </a:r>
          </a:p>
        </p:txBody>
      </p:sp>
      <p:pic>
        <p:nvPicPr>
          <p:cNvPr id="13" name="Picture 12">
            <a:extLst>
              <a:ext uri="{FF2B5EF4-FFF2-40B4-BE49-F238E27FC236}">
                <a16:creationId xmlns:a16="http://schemas.microsoft.com/office/drawing/2014/main" id="{253952D3-454F-33FE-9ECC-C197D1B2ED23}"/>
              </a:ext>
            </a:extLst>
          </p:cNvPr>
          <p:cNvPicPr>
            <a:picLocks noChangeAspect="1"/>
          </p:cNvPicPr>
          <p:nvPr/>
        </p:nvPicPr>
        <p:blipFill>
          <a:blip r:embed="rId2"/>
          <a:stretch>
            <a:fillRect/>
          </a:stretch>
        </p:blipFill>
        <p:spPr>
          <a:xfrm>
            <a:off x="1832396" y="2272247"/>
            <a:ext cx="2546772" cy="2546772"/>
          </a:xfrm>
          <a:prstGeom prst="rect">
            <a:avLst/>
          </a:prstGeom>
        </p:spPr>
      </p:pic>
      <p:sp>
        <p:nvSpPr>
          <p:cNvPr id="19" name="TextBox 18">
            <a:extLst>
              <a:ext uri="{FF2B5EF4-FFF2-40B4-BE49-F238E27FC236}">
                <a16:creationId xmlns:a16="http://schemas.microsoft.com/office/drawing/2014/main" id="{6827EC8C-B795-EDC7-2F75-B2CAF17C2A5E}"/>
              </a:ext>
            </a:extLst>
          </p:cNvPr>
          <p:cNvSpPr txBox="1"/>
          <p:nvPr/>
        </p:nvSpPr>
        <p:spPr>
          <a:xfrm>
            <a:off x="4973217" y="2272247"/>
            <a:ext cx="6341959" cy="2585323"/>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Söhne"/>
              </a:rPr>
              <a:t>There are three types of sensor deployment: floor-mounted, wall-mounted, and ceiling-mounted.</a:t>
            </a:r>
          </a:p>
          <a:p>
            <a:pPr algn="l">
              <a:buFont typeface="Arial" panose="020B0604020202020204" pitchFamily="34" charset="0"/>
              <a:buChar char="•"/>
            </a:pPr>
            <a:r>
              <a:rPr lang="en-US" b="1" i="0" dirty="0">
                <a:effectLst/>
                <a:latin typeface="Söhne"/>
              </a:rPr>
              <a:t>Choose ceiling mounting because there are no problems such as obstructed vision and tripping hazards.</a:t>
            </a:r>
          </a:p>
          <a:p>
            <a:pPr algn="l">
              <a:buFont typeface="Arial" panose="020B0604020202020204" pitchFamily="34" charset="0"/>
              <a:buChar char="•"/>
            </a:pPr>
            <a:r>
              <a:rPr lang="en-US" b="1" i="0" dirty="0">
                <a:effectLst/>
                <a:latin typeface="Söhne"/>
              </a:rPr>
              <a:t>Developed a ceiling-mounted sensor node with 5 PIR sensors, covering a large area.</a:t>
            </a:r>
          </a:p>
          <a:p>
            <a:pPr algn="l">
              <a:buFont typeface="Arial" panose="020B0604020202020204" pitchFamily="34" charset="0"/>
              <a:buChar char="•"/>
            </a:pPr>
            <a:r>
              <a:rPr lang="en-US" b="1" i="0" dirty="0">
                <a:effectLst/>
                <a:latin typeface="Söhne"/>
              </a:rPr>
              <a:t>The sensor is connected to an Arduino MEGA 2560 microcontroller to synchronize the transmission and data collection cycles.</a:t>
            </a:r>
            <a:endParaRPr lang="vi-VN" b="1" i="0" dirty="0">
              <a:effectLst/>
              <a:latin typeface="Söhne"/>
            </a:endParaRPr>
          </a:p>
        </p:txBody>
      </p:sp>
    </p:spTree>
    <p:extLst>
      <p:ext uri="{BB962C8B-B14F-4D97-AF65-F5344CB8AC3E}">
        <p14:creationId xmlns:p14="http://schemas.microsoft.com/office/powerpoint/2010/main" val="266719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4830D7-CE9D-E825-41D8-1B66A235903A}"/>
              </a:ext>
            </a:extLst>
          </p:cNvPr>
          <p:cNvSpPr txBox="1"/>
          <p:nvPr/>
        </p:nvSpPr>
        <p:spPr>
          <a:xfrm>
            <a:off x="376082" y="0"/>
            <a:ext cx="9561020" cy="584775"/>
          </a:xfrm>
          <a:prstGeom prst="rect">
            <a:avLst/>
          </a:prstGeom>
          <a:noFill/>
        </p:spPr>
        <p:txBody>
          <a:bodyPr wrap="square" rtlCol="0">
            <a:spAutoFit/>
          </a:bodyPr>
          <a:lstStyle/>
          <a:p>
            <a:r>
              <a:rPr lang="en-US" sz="3200" b="1" dirty="0">
                <a:solidFill>
                  <a:schemeClr val="bg1"/>
                </a:solidFill>
              </a:rPr>
              <a:t>Author's proposed system and data set</a:t>
            </a:r>
          </a:p>
        </p:txBody>
      </p:sp>
      <p:pic>
        <p:nvPicPr>
          <p:cNvPr id="6" name="Picture 5">
            <a:extLst>
              <a:ext uri="{FF2B5EF4-FFF2-40B4-BE49-F238E27FC236}">
                <a16:creationId xmlns:a16="http://schemas.microsoft.com/office/drawing/2014/main" id="{ECB3BD9A-A16B-1249-3D06-C0044AEA621C}"/>
              </a:ext>
            </a:extLst>
          </p:cNvPr>
          <p:cNvPicPr>
            <a:picLocks noChangeAspect="1"/>
          </p:cNvPicPr>
          <p:nvPr/>
        </p:nvPicPr>
        <p:blipFill>
          <a:blip r:embed="rId2"/>
          <a:stretch>
            <a:fillRect/>
          </a:stretch>
        </p:blipFill>
        <p:spPr>
          <a:xfrm>
            <a:off x="1238250" y="2990850"/>
            <a:ext cx="9715500" cy="876300"/>
          </a:xfrm>
          <a:prstGeom prst="rect">
            <a:avLst/>
          </a:prstGeom>
        </p:spPr>
      </p:pic>
      <p:pic>
        <p:nvPicPr>
          <p:cNvPr id="8" name="Picture 7">
            <a:extLst>
              <a:ext uri="{FF2B5EF4-FFF2-40B4-BE49-F238E27FC236}">
                <a16:creationId xmlns:a16="http://schemas.microsoft.com/office/drawing/2014/main" id="{8B6F4C25-95A2-9572-12E4-BD1FD928108C}"/>
              </a:ext>
            </a:extLst>
          </p:cNvPr>
          <p:cNvPicPr>
            <a:picLocks noChangeAspect="1"/>
          </p:cNvPicPr>
          <p:nvPr/>
        </p:nvPicPr>
        <p:blipFill>
          <a:blip r:embed="rId3"/>
          <a:stretch>
            <a:fillRect/>
          </a:stretch>
        </p:blipFill>
        <p:spPr>
          <a:xfrm>
            <a:off x="-3111" y="894183"/>
            <a:ext cx="5515555" cy="4816151"/>
          </a:xfrm>
          <a:prstGeom prst="rect">
            <a:avLst/>
          </a:prstGeom>
        </p:spPr>
      </p:pic>
      <p:pic>
        <p:nvPicPr>
          <p:cNvPr id="10" name="Picture 9">
            <a:extLst>
              <a:ext uri="{FF2B5EF4-FFF2-40B4-BE49-F238E27FC236}">
                <a16:creationId xmlns:a16="http://schemas.microsoft.com/office/drawing/2014/main" id="{B20A6E09-16D0-4802-6504-62220366C687}"/>
              </a:ext>
            </a:extLst>
          </p:cNvPr>
          <p:cNvPicPr>
            <a:picLocks noChangeAspect="1"/>
          </p:cNvPicPr>
          <p:nvPr/>
        </p:nvPicPr>
        <p:blipFill>
          <a:blip r:embed="rId4"/>
          <a:stretch>
            <a:fillRect/>
          </a:stretch>
        </p:blipFill>
        <p:spPr>
          <a:xfrm>
            <a:off x="4065087" y="1297733"/>
            <a:ext cx="3717238" cy="2655170"/>
          </a:xfrm>
          <a:prstGeom prst="rect">
            <a:avLst/>
          </a:prstGeom>
        </p:spPr>
      </p:pic>
      <p:sp>
        <p:nvSpPr>
          <p:cNvPr id="11" name="TextBox 10">
            <a:extLst>
              <a:ext uri="{FF2B5EF4-FFF2-40B4-BE49-F238E27FC236}">
                <a16:creationId xmlns:a16="http://schemas.microsoft.com/office/drawing/2014/main" id="{38535BBD-8A96-EB9E-CAC0-7477D9AF7292}"/>
              </a:ext>
            </a:extLst>
          </p:cNvPr>
          <p:cNvSpPr txBox="1"/>
          <p:nvPr/>
        </p:nvSpPr>
        <p:spPr>
          <a:xfrm>
            <a:off x="7987004" y="1343608"/>
            <a:ext cx="3828913" cy="2862322"/>
          </a:xfrm>
          <a:prstGeom prst="rect">
            <a:avLst/>
          </a:prstGeom>
          <a:noFill/>
        </p:spPr>
        <p:txBody>
          <a:bodyPr wrap="square" rtlCol="0">
            <a:spAutoFit/>
          </a:bodyPr>
          <a:lstStyle/>
          <a:p>
            <a:r>
              <a:rPr lang="en-US" b="1" dirty="0"/>
              <a:t>-The sensor node is mounted on the ceiling in an open office area where the ambient temperature is regularly controlled.</a:t>
            </a:r>
          </a:p>
          <a:p>
            <a:endParaRPr lang="en-US" b="1" dirty="0"/>
          </a:p>
          <a:p>
            <a:endParaRPr lang="en-US" b="1" dirty="0"/>
          </a:p>
          <a:p>
            <a:r>
              <a:rPr lang="en-US" b="1" dirty="0"/>
              <a:t>-The monitoring area is set up as a square with dimensions of 3m x 3m to ensure enough area for PIR sensors.</a:t>
            </a:r>
          </a:p>
        </p:txBody>
      </p:sp>
    </p:spTree>
    <p:extLst>
      <p:ext uri="{BB962C8B-B14F-4D97-AF65-F5344CB8AC3E}">
        <p14:creationId xmlns:p14="http://schemas.microsoft.com/office/powerpoint/2010/main" val="27088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BAD4CA-6436-1AE5-7701-B214C2C85AB0}"/>
              </a:ext>
            </a:extLst>
          </p:cNvPr>
          <p:cNvSpPr txBox="1"/>
          <p:nvPr/>
        </p:nvSpPr>
        <p:spPr>
          <a:xfrm>
            <a:off x="376082" y="0"/>
            <a:ext cx="9561020" cy="584775"/>
          </a:xfrm>
          <a:prstGeom prst="rect">
            <a:avLst/>
          </a:prstGeom>
          <a:noFill/>
        </p:spPr>
        <p:txBody>
          <a:bodyPr wrap="square" rtlCol="0">
            <a:spAutoFit/>
          </a:bodyPr>
          <a:lstStyle/>
          <a:p>
            <a:r>
              <a:rPr lang="en-US" sz="3200" b="1" dirty="0">
                <a:solidFill>
                  <a:schemeClr val="bg1"/>
                </a:solidFill>
              </a:rPr>
              <a:t>Data collection</a:t>
            </a:r>
          </a:p>
        </p:txBody>
      </p:sp>
      <p:pic>
        <p:nvPicPr>
          <p:cNvPr id="8" name="Picture 7">
            <a:extLst>
              <a:ext uri="{FF2B5EF4-FFF2-40B4-BE49-F238E27FC236}">
                <a16:creationId xmlns:a16="http://schemas.microsoft.com/office/drawing/2014/main" id="{835E6D6F-A7CE-EA82-93EC-9A3D2C517AF2}"/>
              </a:ext>
            </a:extLst>
          </p:cNvPr>
          <p:cNvPicPr>
            <a:picLocks noChangeAspect="1"/>
          </p:cNvPicPr>
          <p:nvPr/>
        </p:nvPicPr>
        <p:blipFill>
          <a:blip r:embed="rId2"/>
          <a:stretch>
            <a:fillRect/>
          </a:stretch>
        </p:blipFill>
        <p:spPr>
          <a:xfrm>
            <a:off x="0" y="1812407"/>
            <a:ext cx="4683968" cy="2537149"/>
          </a:xfrm>
          <a:prstGeom prst="rect">
            <a:avLst/>
          </a:prstGeom>
        </p:spPr>
      </p:pic>
      <p:pic>
        <p:nvPicPr>
          <p:cNvPr id="12" name="Picture 11">
            <a:extLst>
              <a:ext uri="{FF2B5EF4-FFF2-40B4-BE49-F238E27FC236}">
                <a16:creationId xmlns:a16="http://schemas.microsoft.com/office/drawing/2014/main" id="{3234C689-F57E-B75E-7CC1-5BECA1443F8E}"/>
              </a:ext>
            </a:extLst>
          </p:cNvPr>
          <p:cNvPicPr>
            <a:picLocks noChangeAspect="1"/>
          </p:cNvPicPr>
          <p:nvPr/>
        </p:nvPicPr>
        <p:blipFill>
          <a:blip r:embed="rId3"/>
          <a:stretch>
            <a:fillRect/>
          </a:stretch>
        </p:blipFill>
        <p:spPr>
          <a:xfrm>
            <a:off x="4421544" y="1812407"/>
            <a:ext cx="3348912" cy="3129638"/>
          </a:xfrm>
          <a:prstGeom prst="rect">
            <a:avLst/>
          </a:prstGeom>
        </p:spPr>
      </p:pic>
      <p:pic>
        <p:nvPicPr>
          <p:cNvPr id="14" name="Picture 13">
            <a:extLst>
              <a:ext uri="{FF2B5EF4-FFF2-40B4-BE49-F238E27FC236}">
                <a16:creationId xmlns:a16="http://schemas.microsoft.com/office/drawing/2014/main" id="{4E2A62E6-5783-2D7A-E219-A301A55C01BB}"/>
              </a:ext>
            </a:extLst>
          </p:cNvPr>
          <p:cNvPicPr>
            <a:picLocks noChangeAspect="1"/>
          </p:cNvPicPr>
          <p:nvPr/>
        </p:nvPicPr>
        <p:blipFill>
          <a:blip r:embed="rId4"/>
          <a:stretch>
            <a:fillRect/>
          </a:stretch>
        </p:blipFill>
        <p:spPr>
          <a:xfrm>
            <a:off x="7924903" y="1623923"/>
            <a:ext cx="4267097" cy="2914115"/>
          </a:xfrm>
          <a:prstGeom prst="rect">
            <a:avLst/>
          </a:prstGeom>
        </p:spPr>
      </p:pic>
    </p:spTree>
    <p:extLst>
      <p:ext uri="{BB962C8B-B14F-4D97-AF65-F5344CB8AC3E}">
        <p14:creationId xmlns:p14="http://schemas.microsoft.com/office/powerpoint/2010/main" val="2776871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860</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15</vt:i4>
      </vt:variant>
    </vt:vector>
  </HeadingPairs>
  <TitlesOfParts>
    <vt:vector size="28" baseType="lpstr">
      <vt:lpstr>Arial</vt:lpstr>
      <vt:lpstr>Calibri</vt:lpstr>
      <vt:lpstr>Lato</vt:lpstr>
      <vt:lpstr>Söhne</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Nguyen Van Mung 20212894</cp:lastModifiedBy>
  <cp:revision>4</cp:revision>
  <dcterms:created xsi:type="dcterms:W3CDTF">2020-12-31T09:57:48Z</dcterms:created>
  <dcterms:modified xsi:type="dcterms:W3CDTF">2024-04-13T21:21:35Z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