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67" r:id="rId3"/>
    <p:sldId id="258" r:id="rId4"/>
    <p:sldId id="282" r:id="rId5"/>
    <p:sldId id="275" r:id="rId6"/>
    <p:sldId id="260" r:id="rId7"/>
    <p:sldId id="264" r:id="rId8"/>
    <p:sldId id="266" r:id="rId9"/>
    <p:sldId id="273" r:id="rId10"/>
    <p:sldId id="276" r:id="rId11"/>
    <p:sldId id="277" r:id="rId12"/>
    <p:sldId id="278" r:id="rId13"/>
    <p:sldId id="279" r:id="rId14"/>
    <p:sldId id="280" r:id="rId15"/>
    <p:sldId id="281" r:id="rId16"/>
    <p:sldId id="261" r:id="rId17"/>
    <p:sldId id="274" r:id="rId18"/>
    <p:sldId id="271" r:id="rId19"/>
    <p:sldId id="284" r:id="rId20"/>
    <p:sldId id="285" r:id="rId21"/>
    <p:sldId id="286" r:id="rId22"/>
    <p:sldId id="283"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0" d="100"/>
          <a:sy n="80" d="100"/>
        </p:scale>
        <p:origin x="3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181621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00457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29225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504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345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D263E5-0961-4990-A866-FEAF29975E52}" type="datetimeFigureOut">
              <a:rPr lang="en-IN" smtClean="0"/>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109508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D263E5-0961-4990-A866-FEAF29975E52}" type="datetimeFigureOut">
              <a:rPr lang="en-IN" smtClean="0"/>
              <a:t>05-10-2016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16930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D263E5-0961-4990-A866-FEAF29975E52}" type="datetimeFigureOut">
              <a:rPr lang="en-IN" smtClean="0"/>
              <a:t>05-10-2016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14798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263E5-0961-4990-A866-FEAF29975E52}" type="datetimeFigureOut">
              <a:rPr lang="en-IN" smtClean="0"/>
              <a:t>05-10-2016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91546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263E5-0961-4990-A866-FEAF29975E52}" type="datetimeFigureOut">
              <a:rPr lang="en-IN" smtClean="0"/>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53098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263E5-0961-4990-A866-FEAF29975E52}" type="datetimeFigureOut">
              <a:rPr lang="en-IN" smtClean="0"/>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97723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263E5-0961-4990-A866-FEAF29975E52}" type="datetimeFigureOut">
              <a:rPr lang="en-IN" smtClean="0"/>
              <a:t>05-10-2016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E76BB-8ABF-48D1-A888-24C6B72F1629}" type="slidenum">
              <a:rPr lang="en-IN" smtClean="0"/>
              <a:t>‹#›</a:t>
            </a:fld>
            <a:endParaRPr lang="en-IN"/>
          </a:p>
        </p:txBody>
      </p:sp>
    </p:spTree>
    <p:extLst>
      <p:ext uri="{BB962C8B-B14F-4D97-AF65-F5344CB8AC3E}">
        <p14:creationId xmlns:p14="http://schemas.microsoft.com/office/powerpoint/2010/main" val="140821632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0946" y="167476"/>
            <a:ext cx="2514983"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A-TEAM</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8678928" y="5083803"/>
            <a:ext cx="3376714" cy="1200329"/>
          </a:xfrm>
          <a:prstGeom prst="rect">
            <a:avLst/>
          </a:prstGeom>
          <a:noFill/>
        </p:spPr>
        <p:txBody>
          <a:bodyPr wrap="square" rtlCol="0">
            <a:spAutoFit/>
          </a:bodyPr>
          <a:lstStyle/>
          <a:p>
            <a:r>
              <a:rPr lang="en-IN" sz="2400" b="1" dirty="0" smtClean="0"/>
              <a:t>           Sumit Mehra</a:t>
            </a:r>
          </a:p>
          <a:p>
            <a:r>
              <a:rPr lang="en-IN" sz="2400" b="1" dirty="0" smtClean="0"/>
              <a:t>             Suvojit Kar</a:t>
            </a:r>
          </a:p>
          <a:p>
            <a:r>
              <a:rPr lang="en-IN" sz="2400" b="1" dirty="0" smtClean="0"/>
              <a:t>(from SRM UNIVERSITY)</a:t>
            </a:r>
          </a:p>
        </p:txBody>
      </p:sp>
      <p:pic>
        <p:nvPicPr>
          <p:cNvPr id="1026" name="Picture 2" descr="https://lh3.googleusercontent.com/-lLrDadMbkpI/V_OL-d5TVQI/AAAAAAAABHU/qiJyzBvr3hsqVyBhf3yRpwjUTX4lUbAtACK8B/s296/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137" y="821103"/>
            <a:ext cx="4523862" cy="35457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75461" y="4252806"/>
            <a:ext cx="5251970" cy="830997"/>
          </a:xfrm>
          <a:prstGeom prst="rect">
            <a:avLst/>
          </a:prstGeom>
          <a:noFill/>
        </p:spPr>
        <p:txBody>
          <a:bodyPr wrap="square" rtlCol="0">
            <a:spAutoFit/>
          </a:bodyPr>
          <a:lstStyle/>
          <a:p>
            <a:r>
              <a:rPr lang="en-IN" sz="2400" b="1" dirty="0" smtClean="0"/>
              <a:t>                     </a:t>
            </a:r>
            <a:r>
              <a:rPr lang="en-IN" sz="2400" b="1" dirty="0" err="1" smtClean="0"/>
              <a:t>Github</a:t>
            </a:r>
            <a:r>
              <a:rPr lang="en-IN" sz="2400" b="1" dirty="0" smtClean="0"/>
              <a:t> </a:t>
            </a:r>
            <a:r>
              <a:rPr lang="en-IN" sz="2400" b="1" dirty="0"/>
              <a:t>link</a:t>
            </a:r>
            <a:r>
              <a:rPr lang="en-IN" sz="2400" b="1" dirty="0" smtClean="0"/>
              <a:t>:</a:t>
            </a:r>
          </a:p>
          <a:p>
            <a:r>
              <a:rPr lang="en-IN" sz="2400" b="1" dirty="0" smtClean="0">
                <a:solidFill>
                  <a:schemeClr val="accent1"/>
                </a:solidFill>
              </a:rPr>
              <a:t>https</a:t>
            </a:r>
            <a:r>
              <a:rPr lang="en-IN" sz="2400" b="1" dirty="0">
                <a:solidFill>
                  <a:schemeClr val="accent1"/>
                </a:solidFill>
              </a:rPr>
              <a:t>://github.com/nicks258/apptite/</a:t>
            </a:r>
            <a:endParaRPr lang="en-IN" sz="2400" b="1" dirty="0" smtClean="0">
              <a:solidFill>
                <a:schemeClr val="accent1"/>
              </a:solidFill>
            </a:endParaRPr>
          </a:p>
        </p:txBody>
      </p:sp>
    </p:spTree>
    <p:extLst>
      <p:ext uri="{BB962C8B-B14F-4D97-AF65-F5344CB8AC3E}">
        <p14:creationId xmlns:p14="http://schemas.microsoft.com/office/powerpoint/2010/main" val="83554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46562" y="0"/>
            <a:ext cx="480875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Target Audience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716113" y="1131514"/>
            <a:ext cx="11162543" cy="1107996"/>
          </a:xfrm>
          <a:prstGeom prst="rect">
            <a:avLst/>
          </a:prstGeom>
          <a:noFill/>
        </p:spPr>
        <p:txBody>
          <a:bodyPr wrap="none" rtlCol="0">
            <a:spAutoFit/>
          </a:bodyPr>
          <a:lstStyle/>
          <a:p>
            <a:endParaRPr lang="en-IN" b="1" dirty="0" smtClean="0"/>
          </a:p>
          <a:p>
            <a:r>
              <a:rPr lang="en-IN" sz="2400" b="1" dirty="0" smtClean="0"/>
              <a:t>All online buyers, retailers, and distributors are the targeted audience, which includes </a:t>
            </a:r>
          </a:p>
          <a:p>
            <a:r>
              <a:rPr lang="en-IN" sz="2400" b="1" dirty="0" smtClean="0"/>
              <a:t>Almost every one of us.</a:t>
            </a:r>
            <a:endParaRPr lang="en-IN" sz="2400" b="1" dirty="0"/>
          </a:p>
        </p:txBody>
      </p:sp>
      <p:sp>
        <p:nvSpPr>
          <p:cNvPr id="2" name="TextBox 1"/>
          <p:cNvSpPr txBox="1"/>
          <p:nvPr/>
        </p:nvSpPr>
        <p:spPr>
          <a:xfrm>
            <a:off x="582796" y="2741189"/>
            <a:ext cx="11609204" cy="1477328"/>
          </a:xfrm>
          <a:prstGeom prst="rect">
            <a:avLst/>
          </a:prstGeom>
          <a:noFill/>
        </p:spPr>
        <p:txBody>
          <a:bodyPr wrap="none" rtlCol="0">
            <a:spAutoFit/>
          </a:bodyPr>
          <a:lstStyle/>
          <a:p>
            <a:r>
              <a:rPr lang="en-IN" dirty="0"/>
              <a:t>Funshopper is a win-win situation portal for both customers and retailers. On one hand, customers can contact </a:t>
            </a:r>
            <a:endParaRPr lang="en-IN" dirty="0" smtClean="0"/>
          </a:p>
          <a:p>
            <a:r>
              <a:rPr lang="en-IN" dirty="0" smtClean="0"/>
              <a:t>directly </a:t>
            </a:r>
            <a:r>
              <a:rPr lang="en-IN" dirty="0"/>
              <a:t>with their nearby stores using Funshopper portal and utilize it for negotiating the price of required products </a:t>
            </a:r>
            <a:endParaRPr lang="en-IN" dirty="0" smtClean="0"/>
          </a:p>
          <a:p>
            <a:r>
              <a:rPr lang="en-IN" dirty="0" smtClean="0"/>
              <a:t>with </a:t>
            </a:r>
            <a:r>
              <a:rPr lang="en-IN" dirty="0"/>
              <a:t>the retailer. And receive cash back on delivery. While on the other retailers would never miss their nearby customers </a:t>
            </a:r>
            <a:endParaRPr lang="en-IN" dirty="0" smtClean="0"/>
          </a:p>
          <a:p>
            <a:r>
              <a:rPr lang="en-IN" dirty="0" smtClean="0"/>
              <a:t>by </a:t>
            </a:r>
            <a:r>
              <a:rPr lang="en-IN" dirty="0"/>
              <a:t>making their local presence strong.</a:t>
            </a:r>
          </a:p>
          <a:p>
            <a:endParaRPr lang="en-IN" dirty="0"/>
          </a:p>
        </p:txBody>
      </p:sp>
    </p:spTree>
    <p:extLst>
      <p:ext uri="{BB962C8B-B14F-4D97-AF65-F5344CB8AC3E}">
        <p14:creationId xmlns:p14="http://schemas.microsoft.com/office/powerpoint/2010/main" val="37795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0981" y="275573"/>
            <a:ext cx="8652112"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HARDWARE AND SOFTWARE REQUIREMENT</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3193759" cy="954107"/>
          </a:xfrm>
          <a:prstGeom prst="rect">
            <a:avLst/>
          </a:prstGeom>
          <a:noFill/>
        </p:spPr>
        <p:txBody>
          <a:bodyPr wrap="none" rtlCol="0">
            <a:spAutoFit/>
          </a:bodyPr>
          <a:lstStyle/>
          <a:p>
            <a:r>
              <a:rPr lang="en-IN" dirty="0" smtClean="0"/>
              <a:t>.</a:t>
            </a:r>
          </a:p>
          <a:p>
            <a:endParaRPr lang="en-IN" dirty="0"/>
          </a:p>
          <a:p>
            <a:r>
              <a:rPr lang="en-IN" sz="2000" dirty="0" smtClean="0"/>
              <a:t>Minimum requirements are :</a:t>
            </a:r>
          </a:p>
        </p:txBody>
      </p:sp>
      <p:sp>
        <p:nvSpPr>
          <p:cNvPr id="6" name="TextBox 5"/>
          <p:cNvSpPr txBox="1"/>
          <p:nvPr/>
        </p:nvSpPr>
        <p:spPr>
          <a:xfrm>
            <a:off x="628431" y="2340313"/>
            <a:ext cx="11740444" cy="2831544"/>
          </a:xfrm>
          <a:prstGeom prst="rect">
            <a:avLst/>
          </a:prstGeom>
          <a:noFill/>
        </p:spPr>
        <p:txBody>
          <a:bodyPr wrap="square" rtlCol="0">
            <a:spAutoFit/>
          </a:bodyPr>
          <a:lstStyle/>
          <a:p>
            <a:pPr marL="285750" indent="-285750">
              <a:buFont typeface="Wingdings" panose="05000000000000000000" pitchFamily="2" charset="2"/>
              <a:buChar char="q"/>
            </a:pPr>
            <a:r>
              <a:rPr lang="en-IN" dirty="0" smtClean="0"/>
              <a:t>Android </a:t>
            </a:r>
            <a:r>
              <a:rPr lang="en-IN" dirty="0"/>
              <a:t>devices starting from API Level:18 Android 4.3 (jelly bean</a:t>
            </a:r>
            <a:r>
              <a:rPr lang="en-IN" dirty="0" smtClean="0"/>
              <a:t>).</a:t>
            </a:r>
          </a:p>
          <a:p>
            <a:r>
              <a:rPr lang="en-IN" dirty="0"/>
              <a:t> </a:t>
            </a:r>
            <a:r>
              <a:rPr lang="en-IN" dirty="0" smtClean="0"/>
              <a:t>     Beacon </a:t>
            </a:r>
            <a:r>
              <a:rPr lang="en-IN" dirty="0"/>
              <a:t>is not supportable below API Level 18 as Bluetooth low energy does not exist below </a:t>
            </a:r>
            <a:r>
              <a:rPr lang="en-IN" dirty="0" smtClean="0"/>
              <a:t>that.</a:t>
            </a:r>
          </a:p>
          <a:p>
            <a:endParaRPr lang="en-IN" dirty="0" smtClean="0"/>
          </a:p>
          <a:p>
            <a:pPr marL="285750" indent="-285750">
              <a:buFont typeface="Wingdings" panose="05000000000000000000" pitchFamily="2" charset="2"/>
              <a:buChar char="q"/>
            </a:pPr>
            <a:r>
              <a:rPr lang="en-IN" dirty="0" smtClean="0"/>
              <a:t>512 mb ram.</a:t>
            </a:r>
          </a:p>
          <a:p>
            <a:endParaRPr lang="en-IN" dirty="0" smtClean="0"/>
          </a:p>
          <a:p>
            <a:pPr marL="285750" indent="-285750">
              <a:buFont typeface="Wingdings" panose="05000000000000000000" pitchFamily="2" charset="2"/>
              <a:buChar char="q"/>
            </a:pPr>
            <a:r>
              <a:rPr lang="en-IN" dirty="0" smtClean="0"/>
              <a:t>Internet connectivity(Though it can work offline, internet is required during signup and login).</a:t>
            </a:r>
          </a:p>
          <a:p>
            <a:endParaRPr lang="en-IN" dirty="0" smtClean="0"/>
          </a:p>
          <a:p>
            <a:pPr marL="285750" indent="-285750">
              <a:buFont typeface="Wingdings" panose="05000000000000000000" pitchFamily="2" charset="2"/>
              <a:buChar char="q"/>
            </a:pPr>
            <a:r>
              <a:rPr lang="en-IN" dirty="0" smtClean="0"/>
              <a:t>Location access.</a:t>
            </a:r>
          </a:p>
          <a:p>
            <a:endParaRPr lang="en-IN" sz="1600" dirty="0" smtClean="0"/>
          </a:p>
          <a:p>
            <a:endParaRPr lang="en-IN" dirty="0"/>
          </a:p>
        </p:txBody>
      </p:sp>
    </p:spTree>
    <p:extLst>
      <p:ext uri="{BB962C8B-B14F-4D97-AF65-F5344CB8AC3E}">
        <p14:creationId xmlns:p14="http://schemas.microsoft.com/office/powerpoint/2010/main" val="276668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LOGIN/SIGNUP</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3453063" y="3224463"/>
            <a:ext cx="5618748" cy="6015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3453063" y="3284620"/>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9059779" y="3242508"/>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2319820" y="3717758"/>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Customer In store</a:t>
            </a:r>
            <a:endParaRPr lang="en-IN" dirty="0"/>
          </a:p>
        </p:txBody>
      </p:sp>
      <p:sp>
        <p:nvSpPr>
          <p:cNvPr id="16" name="Rectangle 15"/>
          <p:cNvSpPr/>
          <p:nvPr/>
        </p:nvSpPr>
        <p:spPr>
          <a:xfrm>
            <a:off x="7938568" y="3585410"/>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Customer not In store</a:t>
            </a:r>
            <a:endParaRPr lang="en-IN" dirty="0"/>
          </a:p>
        </p:txBody>
      </p:sp>
      <p:cxnSp>
        <p:nvCxnSpPr>
          <p:cNvPr id="17" name="Straight Arrow Connector 16"/>
          <p:cNvCxnSpPr/>
          <p:nvPr/>
        </p:nvCxnSpPr>
        <p:spPr>
          <a:xfrm>
            <a:off x="3441031" y="5065294"/>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9071811" y="4914901"/>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2319820" y="5426241"/>
            <a:ext cx="2242422" cy="8662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Use beacon</a:t>
            </a:r>
            <a:endParaRPr lang="en-IN" dirty="0"/>
          </a:p>
        </p:txBody>
      </p:sp>
      <p:sp>
        <p:nvSpPr>
          <p:cNvPr id="20" name="Rectangle 19"/>
          <p:cNvSpPr/>
          <p:nvPr/>
        </p:nvSpPr>
        <p:spPr>
          <a:xfrm>
            <a:off x="7938568" y="5329992"/>
            <a:ext cx="2242422" cy="9384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View Retailer shops online in location around you</a:t>
            </a:r>
            <a:endParaRPr lang="en-IN" dirty="0"/>
          </a:p>
        </p:txBody>
      </p:sp>
    </p:spTree>
    <p:extLst>
      <p:ext uri="{BB962C8B-B14F-4D97-AF65-F5344CB8AC3E}">
        <p14:creationId xmlns:p14="http://schemas.microsoft.com/office/powerpoint/2010/main" val="146484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Beacon</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126836" y="3218445"/>
            <a:ext cx="8208291" cy="601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126836"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0323095" y="3224463"/>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993593" y="3657599"/>
            <a:ext cx="2242422" cy="8542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Scan</a:t>
            </a:r>
          </a:p>
          <a:p>
            <a:pPr algn="ctr"/>
            <a:r>
              <a:rPr lang="en-IN" dirty="0" smtClean="0"/>
              <a:t>(Search beacon)</a:t>
            </a:r>
            <a:endParaRPr lang="en-IN" dirty="0"/>
          </a:p>
        </p:txBody>
      </p:sp>
      <p:sp>
        <p:nvSpPr>
          <p:cNvPr id="16" name="Rectangle 15"/>
          <p:cNvSpPr/>
          <p:nvPr/>
        </p:nvSpPr>
        <p:spPr>
          <a:xfrm>
            <a:off x="9213916" y="3603455"/>
            <a:ext cx="2242422" cy="80010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Settings</a:t>
            </a:r>
          </a:p>
          <a:p>
            <a:pPr algn="ctr"/>
            <a:r>
              <a:rPr lang="en-IN" dirty="0" smtClean="0"/>
              <a:t>(change beacon settings)</a:t>
            </a:r>
            <a:endParaRPr lang="en-IN" dirty="0"/>
          </a:p>
        </p:txBody>
      </p:sp>
      <p:sp>
        <p:nvSpPr>
          <p:cNvPr id="21" name="Rectangle 20"/>
          <p:cNvSpPr/>
          <p:nvPr/>
        </p:nvSpPr>
        <p:spPr>
          <a:xfrm>
            <a:off x="3516214" y="3675643"/>
            <a:ext cx="2242422" cy="83619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Radar</a:t>
            </a:r>
          </a:p>
          <a:p>
            <a:pPr algn="ctr"/>
            <a:r>
              <a:rPr lang="en-IN" dirty="0" smtClean="0"/>
              <a:t>(Detect beacon in your range)</a:t>
            </a:r>
            <a:endParaRPr lang="en-IN" dirty="0"/>
          </a:p>
        </p:txBody>
      </p:sp>
      <p:sp>
        <p:nvSpPr>
          <p:cNvPr id="22" name="Rectangle 21"/>
          <p:cNvSpPr/>
          <p:nvPr/>
        </p:nvSpPr>
        <p:spPr>
          <a:xfrm>
            <a:off x="6230981" y="3675643"/>
            <a:ext cx="2242422" cy="74595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Manage</a:t>
            </a:r>
          </a:p>
          <a:p>
            <a:pPr algn="ctr"/>
            <a:r>
              <a:rPr lang="en-IN" dirty="0" smtClean="0"/>
              <a:t>(Manage tracked beacons)</a:t>
            </a:r>
            <a:endParaRPr lang="en-IN" dirty="0"/>
          </a:p>
        </p:txBody>
      </p:sp>
      <p:cxnSp>
        <p:nvCxnSpPr>
          <p:cNvPr id="23" name="Straight Arrow Connector 22"/>
          <p:cNvCxnSpPr/>
          <p:nvPr/>
        </p:nvCxnSpPr>
        <p:spPr>
          <a:xfrm>
            <a:off x="4517110"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7248279"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318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Retailer shops</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766917" y="3166410"/>
            <a:ext cx="9772746" cy="2198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126836"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0539663" y="3226465"/>
            <a:ext cx="0" cy="431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91225" y="3657600"/>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Home</a:t>
            </a:r>
            <a:endParaRPr lang="en-IN" dirty="0"/>
          </a:p>
        </p:txBody>
      </p:sp>
      <p:sp>
        <p:nvSpPr>
          <p:cNvPr id="17" name="Rectangle 16"/>
          <p:cNvSpPr/>
          <p:nvPr/>
        </p:nvSpPr>
        <p:spPr>
          <a:xfrm>
            <a:off x="1615225" y="3657600"/>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Electronics</a:t>
            </a:r>
            <a:endParaRPr lang="en-IN" dirty="0"/>
          </a:p>
        </p:txBody>
      </p:sp>
      <p:sp>
        <p:nvSpPr>
          <p:cNvPr id="19" name="Rectangle 18"/>
          <p:cNvSpPr/>
          <p:nvPr/>
        </p:nvSpPr>
        <p:spPr>
          <a:xfrm>
            <a:off x="8689734"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My order</a:t>
            </a:r>
            <a:endParaRPr lang="en-IN" dirty="0"/>
          </a:p>
        </p:txBody>
      </p:sp>
      <p:sp>
        <p:nvSpPr>
          <p:cNvPr id="20" name="Rectangle 19"/>
          <p:cNvSpPr/>
          <p:nvPr/>
        </p:nvSpPr>
        <p:spPr>
          <a:xfrm>
            <a:off x="10070751" y="3657487"/>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My account</a:t>
            </a:r>
            <a:endParaRPr lang="en-IN" dirty="0"/>
          </a:p>
        </p:txBody>
      </p:sp>
      <p:sp>
        <p:nvSpPr>
          <p:cNvPr id="23" name="Rectangle 22"/>
          <p:cNvSpPr/>
          <p:nvPr/>
        </p:nvSpPr>
        <p:spPr>
          <a:xfrm>
            <a:off x="7314853"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err="1"/>
              <a:t>O</a:t>
            </a:r>
            <a:r>
              <a:rPr lang="en-IN" dirty="0" err="1" smtClean="0"/>
              <a:t>fferzone</a:t>
            </a:r>
            <a:endParaRPr lang="en-IN" dirty="0"/>
          </a:p>
        </p:txBody>
      </p:sp>
      <p:sp>
        <p:nvSpPr>
          <p:cNvPr id="24" name="Rectangle 23"/>
          <p:cNvSpPr/>
          <p:nvPr/>
        </p:nvSpPr>
        <p:spPr>
          <a:xfrm>
            <a:off x="5943149"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A</a:t>
            </a:r>
            <a:r>
              <a:rPr lang="en-IN" dirty="0" smtClean="0"/>
              <a:t>utomotive</a:t>
            </a:r>
            <a:endParaRPr lang="en-IN" dirty="0"/>
          </a:p>
        </p:txBody>
      </p:sp>
      <p:sp>
        <p:nvSpPr>
          <p:cNvPr id="25" name="Rectangle 24"/>
          <p:cNvSpPr/>
          <p:nvPr/>
        </p:nvSpPr>
        <p:spPr>
          <a:xfrm>
            <a:off x="4579188"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Brands </a:t>
            </a:r>
            <a:endParaRPr lang="en-IN" dirty="0"/>
          </a:p>
        </p:txBody>
      </p:sp>
      <p:sp>
        <p:nvSpPr>
          <p:cNvPr id="26" name="Rectangle 25"/>
          <p:cNvSpPr/>
          <p:nvPr/>
        </p:nvSpPr>
        <p:spPr>
          <a:xfrm>
            <a:off x="3139225" y="3657487"/>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Lifestyle</a:t>
            </a:r>
            <a:endParaRPr lang="en-IN" dirty="0"/>
          </a:p>
        </p:txBody>
      </p:sp>
      <p:cxnSp>
        <p:nvCxnSpPr>
          <p:cNvPr id="27" name="Straight Arrow Connector 26"/>
          <p:cNvCxnSpPr/>
          <p:nvPr/>
        </p:nvCxnSpPr>
        <p:spPr>
          <a:xfrm>
            <a:off x="766917"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3786774"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5226737" y="3200289"/>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590698"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962402" y="3232478"/>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9378645" y="322646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721030" y="4166607"/>
            <a:ext cx="4505707" cy="1296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2232597" y="4197442"/>
            <a:ext cx="2994140" cy="1096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3832262" y="4197442"/>
            <a:ext cx="1471268" cy="965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5235292" y="4199576"/>
            <a:ext cx="264903" cy="963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a:off x="5686226" y="4304307"/>
            <a:ext cx="907700" cy="775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a:off x="5729112" y="4276218"/>
            <a:ext cx="2225401" cy="984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5729112" y="4276218"/>
            <a:ext cx="3649533" cy="1186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560626" y="5526430"/>
            <a:ext cx="10805223" cy="13315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err="1" smtClean="0"/>
              <a:t>i</a:t>
            </a:r>
            <a:r>
              <a:rPr lang="en-IN" dirty="0" smtClean="0"/>
              <a:t>)Track Retailers location. Find the shortest route between you and the retailer shop.</a:t>
            </a:r>
          </a:p>
          <a:p>
            <a:pPr algn="ctr"/>
            <a:r>
              <a:rPr lang="en-IN" dirty="0" smtClean="0"/>
              <a:t>ii)Negotiate with Retailer about the price of a particular item.</a:t>
            </a:r>
          </a:p>
          <a:p>
            <a:pPr algn="ctr"/>
            <a:r>
              <a:rPr lang="en-IN" dirty="0" smtClean="0"/>
              <a:t>iii)View prices of a particular product offered by all possible dealers around you.</a:t>
            </a:r>
          </a:p>
          <a:p>
            <a:pPr algn="ctr"/>
            <a:r>
              <a:rPr lang="en-IN" dirty="0" smtClean="0"/>
              <a:t>iv)Get cashback when the product is delivered.</a:t>
            </a:r>
          </a:p>
          <a:p>
            <a:pPr algn="ctr"/>
            <a:endParaRPr lang="en-IN" dirty="0"/>
          </a:p>
        </p:txBody>
      </p:sp>
    </p:spTree>
    <p:extLst>
      <p:ext uri="{BB962C8B-B14F-4D97-AF65-F5344CB8AC3E}">
        <p14:creationId xmlns:p14="http://schemas.microsoft.com/office/powerpoint/2010/main" val="3867134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6030" y="368787"/>
            <a:ext cx="3093989" cy="646331"/>
          </a:xfrm>
          <a:prstGeom prst="rect">
            <a:avLst/>
          </a:prstGeom>
        </p:spPr>
        <p:txBody>
          <a:bodyPr wrap="none">
            <a:spAutoFit/>
          </a:bodyPr>
          <a:lstStyle/>
          <a:p>
            <a:pPr algn="ct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LOGIN/SIGNUP</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Oval 4"/>
          <p:cNvSpPr/>
          <p:nvPr/>
        </p:nvSpPr>
        <p:spPr>
          <a:xfrm>
            <a:off x="2165684" y="2213811"/>
            <a:ext cx="613611" cy="6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7" name="Straight Connector 6"/>
          <p:cNvCxnSpPr>
            <a:stCxn id="5" idx="4"/>
          </p:cNvCxnSpPr>
          <p:nvPr/>
        </p:nvCxnSpPr>
        <p:spPr>
          <a:xfrm>
            <a:off x="2472490" y="2839453"/>
            <a:ext cx="18047" cy="1672389"/>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2183732" y="4511842"/>
            <a:ext cx="288758" cy="457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503070" y="4511842"/>
            <a:ext cx="294273" cy="4572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894974" y="3453063"/>
            <a:ext cx="1221205" cy="12032"/>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5980713" y="1267519"/>
            <a:ext cx="3283603" cy="49889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23" name="Oval 22"/>
          <p:cNvSpPr/>
          <p:nvPr/>
        </p:nvSpPr>
        <p:spPr>
          <a:xfrm>
            <a:off x="6936714" y="1834816"/>
            <a:ext cx="1371600" cy="757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LOGIN</a:t>
            </a:r>
            <a:endParaRPr lang="en-IN" dirty="0"/>
          </a:p>
        </p:txBody>
      </p:sp>
      <p:sp>
        <p:nvSpPr>
          <p:cNvPr id="24" name="Oval 23"/>
          <p:cNvSpPr/>
          <p:nvPr/>
        </p:nvSpPr>
        <p:spPr>
          <a:xfrm>
            <a:off x="6981819" y="4047168"/>
            <a:ext cx="1371600" cy="757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SIGNUP</a:t>
            </a:r>
            <a:endParaRPr lang="en-IN" dirty="0"/>
          </a:p>
        </p:txBody>
      </p:sp>
      <p:cxnSp>
        <p:nvCxnSpPr>
          <p:cNvPr id="26" name="Straight Arrow Connector 25"/>
          <p:cNvCxnSpPr/>
          <p:nvPr/>
        </p:nvCxnSpPr>
        <p:spPr>
          <a:xfrm flipV="1">
            <a:off x="3382879" y="2322095"/>
            <a:ext cx="3402932" cy="113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387391" y="3561347"/>
            <a:ext cx="3398420" cy="86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20531563">
            <a:off x="3374613" y="2555221"/>
            <a:ext cx="3174074" cy="307777"/>
          </a:xfrm>
          <a:prstGeom prst="rect">
            <a:avLst/>
          </a:prstGeom>
          <a:noFill/>
        </p:spPr>
        <p:txBody>
          <a:bodyPr wrap="none" rtlCol="0">
            <a:spAutoFit/>
          </a:bodyPr>
          <a:lstStyle/>
          <a:p>
            <a:r>
              <a:rPr lang="en-IN" sz="1400" dirty="0" smtClean="0"/>
              <a:t>&lt;&lt;include&gt;&gt;Phonenumber and password</a:t>
            </a:r>
            <a:endParaRPr lang="en-IN" sz="1400" dirty="0"/>
          </a:p>
        </p:txBody>
      </p:sp>
      <p:sp>
        <p:nvSpPr>
          <p:cNvPr id="62" name="TextBox 61"/>
          <p:cNvSpPr txBox="1"/>
          <p:nvPr/>
        </p:nvSpPr>
        <p:spPr>
          <a:xfrm rot="823146">
            <a:off x="3396649" y="3688422"/>
            <a:ext cx="3174074" cy="307777"/>
          </a:xfrm>
          <a:prstGeom prst="rect">
            <a:avLst/>
          </a:prstGeom>
          <a:noFill/>
        </p:spPr>
        <p:txBody>
          <a:bodyPr wrap="none" rtlCol="0">
            <a:spAutoFit/>
          </a:bodyPr>
          <a:lstStyle/>
          <a:p>
            <a:r>
              <a:rPr lang="en-IN" sz="1400" dirty="0"/>
              <a:t>&lt;&lt;include&gt;&gt;Phonenumber and password</a:t>
            </a:r>
          </a:p>
        </p:txBody>
      </p:sp>
      <p:sp>
        <p:nvSpPr>
          <p:cNvPr id="63" name="TextBox 62"/>
          <p:cNvSpPr txBox="1"/>
          <p:nvPr/>
        </p:nvSpPr>
        <p:spPr>
          <a:xfrm rot="823146">
            <a:off x="3363899" y="3894064"/>
            <a:ext cx="2940228" cy="307777"/>
          </a:xfrm>
          <a:prstGeom prst="rect">
            <a:avLst/>
          </a:prstGeom>
          <a:noFill/>
        </p:spPr>
        <p:txBody>
          <a:bodyPr wrap="none" rtlCol="0">
            <a:spAutoFit/>
          </a:bodyPr>
          <a:lstStyle/>
          <a:p>
            <a:r>
              <a:rPr lang="en-IN" sz="1400" dirty="0"/>
              <a:t>&lt;&lt;include</a:t>
            </a:r>
            <a:r>
              <a:rPr lang="en-IN" sz="1400" dirty="0" smtClean="0"/>
              <a:t>&gt;&gt;     Email id and username</a:t>
            </a:r>
            <a:endParaRPr lang="en-IN" sz="1400" dirty="0"/>
          </a:p>
        </p:txBody>
      </p:sp>
    </p:spTree>
    <p:extLst>
      <p:ext uri="{BB962C8B-B14F-4D97-AF65-F5344CB8AC3E}">
        <p14:creationId xmlns:p14="http://schemas.microsoft.com/office/powerpoint/2010/main" val="145810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175" y="-34190"/>
            <a:ext cx="10696967"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LANGUAGE AND TECHNOLOGY USED</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026" name="Picture 2" descr="https://encrypted-tbn3.gstatic.com/images?q=tbn:ANd9GcSGzug_r4KJ3yfQywQPuHKrVpgFLKSUNs9DY3p4TSztGCBxuO2H56RMP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715342"/>
            <a:ext cx="2209764" cy="1355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x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7641" y="1796134"/>
            <a:ext cx="1733924" cy="15774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javascrip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421" y="4473421"/>
            <a:ext cx="4241601" cy="167009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55022" y="872804"/>
            <a:ext cx="2271455" cy="646331"/>
          </a:xfrm>
          <a:prstGeom prst="rect">
            <a:avLst/>
          </a:prstGeom>
          <a:noFill/>
        </p:spPr>
        <p:txBody>
          <a:bodyPr wrap="none" rtlCol="0">
            <a:spAutoFit/>
          </a:bodyPr>
          <a:lstStyle/>
          <a:p>
            <a:pPr algn="r"/>
            <a:r>
              <a:rPr lang="en-IN" sz="3600" b="1" dirty="0" smtClean="0"/>
              <a:t>Front end :</a:t>
            </a:r>
            <a:endParaRPr lang="en-IN" sz="3600" b="1" dirty="0"/>
          </a:p>
        </p:txBody>
      </p:sp>
      <p:pic>
        <p:nvPicPr>
          <p:cNvPr id="1032" name="Picture 8" descr="Image result for ph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32448" y="2387445"/>
            <a:ext cx="3229274" cy="241513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0" descr="Image result for mysq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2" descr="Image result for mysql"/>
          <p:cNvSpPr>
            <a:spLocks noChangeAspect="1" noChangeArrowheads="1"/>
          </p:cNvSpPr>
          <p:nvPr/>
        </p:nvSpPr>
        <p:spPr bwMode="auto">
          <a:xfrm>
            <a:off x="130621" y="817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4" descr="Image result for mysq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6" descr="Image result for mysq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TextBox 23"/>
          <p:cNvSpPr txBox="1"/>
          <p:nvPr/>
        </p:nvSpPr>
        <p:spPr>
          <a:xfrm>
            <a:off x="8775604" y="906656"/>
            <a:ext cx="1928926" cy="646331"/>
          </a:xfrm>
          <a:prstGeom prst="rect">
            <a:avLst/>
          </a:prstGeom>
          <a:noFill/>
        </p:spPr>
        <p:txBody>
          <a:bodyPr wrap="none" rtlCol="0">
            <a:spAutoFit/>
          </a:bodyPr>
          <a:lstStyle/>
          <a:p>
            <a:pPr algn="r"/>
            <a:r>
              <a:rPr lang="en-IN" sz="3600" b="1" dirty="0" smtClean="0"/>
              <a:t>Backend:</a:t>
            </a:r>
            <a:endParaRPr lang="en-IN" sz="3600" b="1" dirty="0"/>
          </a:p>
        </p:txBody>
      </p:sp>
    </p:spTree>
    <p:extLst>
      <p:ext uri="{BB962C8B-B14F-4D97-AF65-F5344CB8AC3E}">
        <p14:creationId xmlns:p14="http://schemas.microsoft.com/office/powerpoint/2010/main" val="322293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175" y="-34190"/>
            <a:ext cx="10696967"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LANGUAGE AND TECHNOLOGY USED</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TextBox 9"/>
          <p:cNvSpPr txBox="1"/>
          <p:nvPr/>
        </p:nvSpPr>
        <p:spPr>
          <a:xfrm>
            <a:off x="905638" y="1552985"/>
            <a:ext cx="2102692" cy="646331"/>
          </a:xfrm>
          <a:prstGeom prst="rect">
            <a:avLst/>
          </a:prstGeom>
          <a:noFill/>
        </p:spPr>
        <p:txBody>
          <a:bodyPr wrap="none" rtlCol="0">
            <a:spAutoFit/>
          </a:bodyPr>
          <a:lstStyle/>
          <a:p>
            <a:pPr algn="r"/>
            <a:r>
              <a:rPr lang="en-IN" sz="3600" b="1" dirty="0" smtClean="0"/>
              <a:t>Database:</a:t>
            </a:r>
            <a:endParaRPr lang="en-IN" sz="3600" b="1" dirty="0"/>
          </a:p>
        </p:txBody>
      </p:sp>
      <p:sp>
        <p:nvSpPr>
          <p:cNvPr id="11" name="AutoShape 10" descr="Image result for mysq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2" descr="Image result for mysql"/>
          <p:cNvSpPr>
            <a:spLocks noChangeAspect="1" noChangeArrowheads="1"/>
          </p:cNvSpPr>
          <p:nvPr/>
        </p:nvSpPr>
        <p:spPr bwMode="auto">
          <a:xfrm>
            <a:off x="130621" y="817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4" descr="Image result for mysq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6" descr="Image result for mysq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TextBox 23"/>
          <p:cNvSpPr txBox="1"/>
          <p:nvPr/>
        </p:nvSpPr>
        <p:spPr>
          <a:xfrm>
            <a:off x="9890930" y="1541865"/>
            <a:ext cx="1138453" cy="646331"/>
          </a:xfrm>
          <a:prstGeom prst="rect">
            <a:avLst/>
          </a:prstGeom>
          <a:noFill/>
        </p:spPr>
        <p:txBody>
          <a:bodyPr wrap="none" rtlCol="0">
            <a:spAutoFit/>
          </a:bodyPr>
          <a:lstStyle/>
          <a:p>
            <a:pPr algn="r"/>
            <a:r>
              <a:rPr lang="en-IN" sz="3600" b="1" dirty="0" err="1" smtClean="0"/>
              <a:t>Apis</a:t>
            </a:r>
            <a:r>
              <a:rPr lang="en-IN" sz="3600" b="1" dirty="0" smtClean="0"/>
              <a:t>:</a:t>
            </a:r>
            <a:endParaRPr lang="en-IN" sz="3600" b="1" dirty="0"/>
          </a:p>
        </p:txBody>
      </p:sp>
      <p:sp>
        <p:nvSpPr>
          <p:cNvPr id="14" name="TextBox 13"/>
          <p:cNvSpPr txBox="1"/>
          <p:nvPr/>
        </p:nvSpPr>
        <p:spPr>
          <a:xfrm>
            <a:off x="5137715" y="1517718"/>
            <a:ext cx="1772858" cy="646331"/>
          </a:xfrm>
          <a:prstGeom prst="rect">
            <a:avLst/>
          </a:prstGeom>
          <a:noFill/>
        </p:spPr>
        <p:txBody>
          <a:bodyPr wrap="none" rtlCol="0">
            <a:spAutoFit/>
          </a:bodyPr>
          <a:lstStyle/>
          <a:p>
            <a:pPr algn="r"/>
            <a:r>
              <a:rPr lang="en-IN" sz="3600" b="1" dirty="0" smtClean="0"/>
              <a:t>Hosting:</a:t>
            </a:r>
            <a:endParaRPr lang="en-IN" sz="3600" b="1" dirty="0"/>
          </a:p>
        </p:txBody>
      </p:sp>
      <p:sp>
        <p:nvSpPr>
          <p:cNvPr id="3" name="AutoShape 2" descr="Image result for hostinger"/>
          <p:cNvSpPr>
            <a:spLocks noChangeAspect="1" noChangeArrowheads="1"/>
          </p:cNvSpPr>
          <p:nvPr/>
        </p:nvSpPr>
        <p:spPr bwMode="auto">
          <a:xfrm>
            <a:off x="612775" y="28859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654" y="2618874"/>
            <a:ext cx="3441283" cy="2013284"/>
          </a:xfrm>
          <a:prstGeom prst="rect">
            <a:avLst/>
          </a:prstGeom>
        </p:spPr>
      </p:pic>
      <p:sp>
        <p:nvSpPr>
          <p:cNvPr id="5" name="TextBox 4"/>
          <p:cNvSpPr txBox="1"/>
          <p:nvPr/>
        </p:nvSpPr>
        <p:spPr>
          <a:xfrm>
            <a:off x="5710151" y="4902317"/>
            <a:ext cx="1092287" cy="369332"/>
          </a:xfrm>
          <a:prstGeom prst="rect">
            <a:avLst/>
          </a:prstGeom>
          <a:noFill/>
        </p:spPr>
        <p:txBody>
          <a:bodyPr wrap="none" rtlCol="0">
            <a:spAutoFit/>
          </a:bodyPr>
          <a:lstStyle/>
          <a:p>
            <a:r>
              <a:rPr lang="en-IN" dirty="0" smtClean="0"/>
              <a:t>Hostinger</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84" y="2858753"/>
            <a:ext cx="2971800" cy="15335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7726" y="2618874"/>
            <a:ext cx="3576637" cy="1773404"/>
          </a:xfrm>
          <a:prstGeom prst="rect">
            <a:avLst/>
          </a:prstGeom>
        </p:spPr>
      </p:pic>
    </p:spTree>
    <p:extLst>
      <p:ext uri="{BB962C8B-B14F-4D97-AF65-F5344CB8AC3E}">
        <p14:creationId xmlns:p14="http://schemas.microsoft.com/office/powerpoint/2010/main" val="133147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5948" y="2555855"/>
            <a:ext cx="428578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305517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54614"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386" y="-84221"/>
            <a:ext cx="3854614" cy="685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091" y="0"/>
            <a:ext cx="3854614" cy="6858000"/>
          </a:xfrm>
          <a:prstGeom prst="rect">
            <a:avLst/>
          </a:prstGeom>
        </p:spPr>
      </p:pic>
    </p:spTree>
    <p:extLst>
      <p:ext uri="{BB962C8B-B14F-4D97-AF65-F5344CB8AC3E}">
        <p14:creationId xmlns:p14="http://schemas.microsoft.com/office/powerpoint/2010/main" val="128508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4111" y="0"/>
            <a:ext cx="6586868"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PROBLEM STATEMENT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711200" y="1670756"/>
            <a:ext cx="184731" cy="369332"/>
          </a:xfrm>
          <a:prstGeom prst="rect">
            <a:avLst/>
          </a:prstGeom>
          <a:noFill/>
        </p:spPr>
        <p:txBody>
          <a:bodyPr wrap="none" rtlCol="0">
            <a:spAutoFit/>
          </a:bodyPr>
          <a:lstStyle/>
          <a:p>
            <a:endParaRPr lang="en-IN" dirty="0"/>
          </a:p>
        </p:txBody>
      </p:sp>
      <p:sp>
        <p:nvSpPr>
          <p:cNvPr id="5" name="TextBox 4"/>
          <p:cNvSpPr txBox="1"/>
          <p:nvPr/>
        </p:nvSpPr>
        <p:spPr>
          <a:xfrm>
            <a:off x="322580" y="3378858"/>
            <a:ext cx="242374" cy="646331"/>
          </a:xfrm>
          <a:prstGeom prst="rect">
            <a:avLst/>
          </a:prstGeom>
          <a:noFill/>
        </p:spPr>
        <p:txBody>
          <a:bodyPr wrap="none" rtlCol="0">
            <a:spAutoFit/>
          </a:bodyPr>
          <a:lstStyle/>
          <a:p>
            <a:r>
              <a:rPr lang="en-IN" smtClean="0"/>
              <a:t>.</a:t>
            </a:r>
            <a:endParaRPr lang="en-IN" dirty="0" smtClean="0"/>
          </a:p>
          <a:p>
            <a:endParaRPr lang="en-IN" dirty="0"/>
          </a:p>
        </p:txBody>
      </p:sp>
      <p:sp>
        <p:nvSpPr>
          <p:cNvPr id="6" name="TextBox 5"/>
          <p:cNvSpPr txBox="1"/>
          <p:nvPr/>
        </p:nvSpPr>
        <p:spPr>
          <a:xfrm>
            <a:off x="322580" y="2478999"/>
            <a:ext cx="184731" cy="369332"/>
          </a:xfrm>
          <a:prstGeom prst="rect">
            <a:avLst/>
          </a:prstGeom>
          <a:noFill/>
        </p:spPr>
        <p:txBody>
          <a:bodyPr wrap="none" rtlCol="0">
            <a:spAutoFit/>
          </a:bodyPr>
          <a:lstStyle/>
          <a:p>
            <a:endParaRPr lang="en-IN" dirty="0" smtClean="0"/>
          </a:p>
        </p:txBody>
      </p:sp>
      <p:sp>
        <p:nvSpPr>
          <p:cNvPr id="4" name="TextBox 3"/>
          <p:cNvSpPr txBox="1"/>
          <p:nvPr/>
        </p:nvSpPr>
        <p:spPr>
          <a:xfrm>
            <a:off x="251039" y="742857"/>
            <a:ext cx="11940961" cy="7017306"/>
          </a:xfrm>
          <a:prstGeom prst="rect">
            <a:avLst/>
          </a:prstGeom>
          <a:noFill/>
        </p:spPr>
        <p:txBody>
          <a:bodyPr wrap="none" rtlCol="0">
            <a:spAutoFit/>
          </a:bodyPr>
          <a:lstStyle/>
          <a:p>
            <a:pPr hangingPunct="0"/>
            <a:r>
              <a:rPr lang="en-IN" dirty="0"/>
              <a:t> </a:t>
            </a:r>
            <a:r>
              <a:rPr lang="en-IN" dirty="0" smtClean="0"/>
              <a:t>E-Commerce </a:t>
            </a:r>
            <a:r>
              <a:rPr lang="en-IN" dirty="0"/>
              <a:t>is growing faster than any other retail </a:t>
            </a:r>
            <a:r>
              <a:rPr lang="en-IN" dirty="0" smtClean="0"/>
              <a:t>sector in India. We are in the 21</a:t>
            </a:r>
            <a:r>
              <a:rPr lang="en-IN" baseline="30000" dirty="0" smtClean="0"/>
              <a:t>st</a:t>
            </a:r>
            <a:r>
              <a:rPr lang="en-IN" dirty="0" smtClean="0"/>
              <a:t> century where customers today prefers</a:t>
            </a:r>
          </a:p>
          <a:p>
            <a:pPr hangingPunct="0"/>
            <a:r>
              <a:rPr lang="en-IN" dirty="0" smtClean="0"/>
              <a:t> to buy products online rather than going to a retailer shop. Online stores provides a large number of benefits such as</a:t>
            </a:r>
          </a:p>
          <a:p>
            <a:pPr hangingPunct="0"/>
            <a:r>
              <a:rPr lang="en-IN" dirty="0" smtClean="0"/>
              <a:t>Delivery status, timely notification .That is order anything and anywhere etc. Hence Retailers is facing a tough competition.</a:t>
            </a:r>
          </a:p>
          <a:p>
            <a:pPr hangingPunct="0"/>
            <a:endParaRPr lang="en-IN" dirty="0"/>
          </a:p>
          <a:p>
            <a:pPr hangingPunct="0"/>
            <a:r>
              <a:rPr lang="en-IN" dirty="0" smtClean="0"/>
              <a:t>If we are in a shopping mall, we find a large number of employees standing in different part of the mall to guide the customer</a:t>
            </a:r>
          </a:p>
          <a:p>
            <a:pPr hangingPunct="0"/>
            <a:r>
              <a:rPr lang="en-IN" dirty="0"/>
              <a:t>t</a:t>
            </a:r>
            <a:r>
              <a:rPr lang="en-IN" dirty="0" smtClean="0"/>
              <a:t>o a particular section( </a:t>
            </a:r>
            <a:r>
              <a:rPr lang="en-IN" dirty="0" err="1" smtClean="0"/>
              <a:t>eg</a:t>
            </a:r>
            <a:r>
              <a:rPr lang="en-IN" dirty="0" smtClean="0"/>
              <a:t>: clothes section, electronics section).The owner needs to pay all the employees in a shopping mall.</a:t>
            </a:r>
          </a:p>
          <a:p>
            <a:pPr hangingPunct="0"/>
            <a:r>
              <a:rPr lang="en-IN" b="1" dirty="0" smtClean="0"/>
              <a:t>                                                                                    Now question comes </a:t>
            </a:r>
          </a:p>
          <a:p>
            <a:pPr hangingPunct="0"/>
            <a:r>
              <a:rPr lang="en-IN" b="1" dirty="0" smtClean="0"/>
              <a:t>When someone is inside a store :</a:t>
            </a:r>
          </a:p>
          <a:p>
            <a:pPr hangingPunct="0"/>
            <a:r>
              <a:rPr lang="en-IN" dirty="0" smtClean="0"/>
              <a:t>                </a:t>
            </a:r>
            <a:r>
              <a:rPr lang="en-IN" dirty="0" err="1" smtClean="0"/>
              <a:t>i</a:t>
            </a:r>
            <a:r>
              <a:rPr lang="en-IN" dirty="0" smtClean="0"/>
              <a:t>)  What if most of the employees are absent on a single day?</a:t>
            </a:r>
          </a:p>
          <a:p>
            <a:pPr hangingPunct="0"/>
            <a:r>
              <a:rPr lang="en-IN" dirty="0"/>
              <a:t> </a:t>
            </a:r>
            <a:r>
              <a:rPr lang="en-IN" dirty="0" smtClean="0"/>
              <a:t>              ii) What if an employee behaves rudely with a customer?</a:t>
            </a:r>
          </a:p>
          <a:p>
            <a:pPr hangingPunct="0"/>
            <a:r>
              <a:rPr lang="en-IN" dirty="0"/>
              <a:t> </a:t>
            </a:r>
            <a:r>
              <a:rPr lang="en-IN" dirty="0" smtClean="0"/>
              <a:t>              iii) what if the customer have a language problem and is unable to ask an employee about</a:t>
            </a:r>
          </a:p>
          <a:p>
            <a:pPr hangingPunct="0"/>
            <a:r>
              <a:rPr lang="en-IN" dirty="0"/>
              <a:t> </a:t>
            </a:r>
            <a:r>
              <a:rPr lang="en-IN" dirty="0" smtClean="0"/>
              <a:t>                 a particular </a:t>
            </a:r>
            <a:r>
              <a:rPr lang="en-IN" dirty="0"/>
              <a:t>section ( </a:t>
            </a:r>
            <a:r>
              <a:rPr lang="en-IN" dirty="0" err="1"/>
              <a:t>eg</a:t>
            </a:r>
            <a:r>
              <a:rPr lang="en-IN" dirty="0"/>
              <a:t>: clothes section, electronics section</a:t>
            </a:r>
            <a:r>
              <a:rPr lang="en-IN" dirty="0" smtClean="0"/>
              <a:t>) in a store?</a:t>
            </a:r>
          </a:p>
          <a:p>
            <a:pPr hangingPunct="0"/>
            <a:r>
              <a:rPr lang="en-IN" dirty="0"/>
              <a:t> </a:t>
            </a:r>
            <a:r>
              <a:rPr lang="en-IN" dirty="0" smtClean="0"/>
              <a:t>              iv)What if the same product is available in some other retailer shop at a lower price?</a:t>
            </a:r>
          </a:p>
          <a:p>
            <a:pPr hangingPunct="0"/>
            <a:r>
              <a:rPr lang="en-IN" b="1" dirty="0" smtClean="0"/>
              <a:t>                                                                                        </a:t>
            </a:r>
          </a:p>
          <a:p>
            <a:pPr hangingPunct="0"/>
            <a:r>
              <a:rPr lang="en-IN" b="1" dirty="0"/>
              <a:t> </a:t>
            </a:r>
            <a:r>
              <a:rPr lang="en-IN" b="1" dirty="0" smtClean="0"/>
              <a:t>                                                                                      Problem faced</a:t>
            </a:r>
          </a:p>
          <a:p>
            <a:pPr hangingPunct="0"/>
            <a:r>
              <a:rPr lang="en-IN" b="1" dirty="0"/>
              <a:t> </a:t>
            </a:r>
            <a:r>
              <a:rPr lang="en-IN" b="1" dirty="0" smtClean="0"/>
              <a:t>When </a:t>
            </a:r>
            <a:r>
              <a:rPr lang="en-IN" b="1" dirty="0"/>
              <a:t>someone </a:t>
            </a:r>
            <a:r>
              <a:rPr lang="en-IN" b="1" dirty="0" smtClean="0"/>
              <a:t>buys from e-commerce website/application :</a:t>
            </a:r>
          </a:p>
          <a:p>
            <a:pPr hangingPunct="0"/>
            <a:r>
              <a:rPr lang="en-IN" b="1" dirty="0"/>
              <a:t> </a:t>
            </a:r>
            <a:r>
              <a:rPr lang="en-IN" b="1" dirty="0" smtClean="0"/>
              <a:t>              </a:t>
            </a:r>
            <a:r>
              <a:rPr lang="en-IN" dirty="0" err="1" smtClean="0"/>
              <a:t>i</a:t>
            </a:r>
            <a:r>
              <a:rPr lang="en-IN" dirty="0" smtClean="0"/>
              <a:t>)Around 60% of the local market are at loss due to e-commerce portals.</a:t>
            </a:r>
          </a:p>
          <a:p>
            <a:pPr hangingPunct="0"/>
            <a:r>
              <a:rPr lang="en-IN" b="1" dirty="0"/>
              <a:t> </a:t>
            </a:r>
            <a:r>
              <a:rPr lang="en-IN" b="1" dirty="0" smtClean="0"/>
              <a:t>              </a:t>
            </a:r>
            <a:r>
              <a:rPr lang="en-IN" dirty="0" smtClean="0"/>
              <a:t>ii)The price mentioned on the e-commerce websites/apps are fixed and cannot be negotiated.</a:t>
            </a:r>
          </a:p>
          <a:p>
            <a:pPr hangingPunct="0"/>
            <a:r>
              <a:rPr lang="en-IN" dirty="0"/>
              <a:t> </a:t>
            </a:r>
            <a:r>
              <a:rPr lang="en-IN" dirty="0" smtClean="0"/>
              <a:t>              iii)Customers have no idea about the actual seller.</a:t>
            </a:r>
          </a:p>
          <a:p>
            <a:pPr hangingPunct="0"/>
            <a:r>
              <a:rPr lang="en-IN" dirty="0"/>
              <a:t> </a:t>
            </a:r>
            <a:r>
              <a:rPr lang="en-IN" dirty="0" smtClean="0"/>
              <a:t>              iv)Customers cannot check </a:t>
            </a:r>
            <a:r>
              <a:rPr lang="en-IN" dirty="0"/>
              <a:t>the genuinity </a:t>
            </a:r>
            <a:r>
              <a:rPr lang="en-IN" dirty="0" smtClean="0"/>
              <a:t>of the product(If the product is new or an old modified product).</a:t>
            </a:r>
          </a:p>
          <a:p>
            <a:pPr hangingPunct="0"/>
            <a:r>
              <a:rPr lang="en-IN" dirty="0"/>
              <a:t> </a:t>
            </a:r>
            <a:r>
              <a:rPr lang="en-IN" dirty="0" smtClean="0"/>
              <a:t>              v)Cannot ask friend if a particular product is good or not. They generally have to depend on users review.</a:t>
            </a:r>
          </a:p>
          <a:p>
            <a:pPr hangingPunct="0"/>
            <a:r>
              <a:rPr lang="en-IN" dirty="0"/>
              <a:t> </a:t>
            </a:r>
            <a:r>
              <a:rPr lang="en-IN" dirty="0" smtClean="0"/>
              <a:t>              vi)Some products do not have cash on delivery and hence customers have to think twice before paying the money.</a:t>
            </a:r>
            <a:endParaRPr lang="en-IN" dirty="0"/>
          </a:p>
          <a:p>
            <a:pPr hangingPunct="0"/>
            <a:endParaRPr lang="en-IN" dirty="0" smtClean="0"/>
          </a:p>
          <a:p>
            <a:pPr hangingPunct="0"/>
            <a:endParaRPr lang="en-IN" dirty="0" smtClean="0"/>
          </a:p>
          <a:p>
            <a:pPr hangingPunct="0"/>
            <a:endParaRPr lang="en-IN" dirty="0"/>
          </a:p>
        </p:txBody>
      </p:sp>
    </p:spTree>
    <p:extLst>
      <p:ext uri="{BB962C8B-B14F-4D97-AF65-F5344CB8AC3E}">
        <p14:creationId xmlns:p14="http://schemas.microsoft.com/office/powerpoint/2010/main" val="3629830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693" y="0"/>
            <a:ext cx="3854614"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241" y="0"/>
            <a:ext cx="3854614" cy="685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063"/>
            <a:ext cx="3854614" cy="6858000"/>
          </a:xfrm>
          <a:prstGeom prst="rect">
            <a:avLst/>
          </a:prstGeom>
        </p:spPr>
      </p:pic>
    </p:spTree>
    <p:extLst>
      <p:ext uri="{BB962C8B-B14F-4D97-AF65-F5344CB8AC3E}">
        <p14:creationId xmlns:p14="http://schemas.microsoft.com/office/powerpoint/2010/main" val="2680766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3967" y="0"/>
            <a:ext cx="3854614"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337" y="0"/>
            <a:ext cx="3854614"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707" y="0"/>
            <a:ext cx="3854614" cy="6858000"/>
          </a:xfrm>
          <a:prstGeom prst="rect">
            <a:avLst/>
          </a:prstGeom>
        </p:spPr>
      </p:pic>
    </p:spTree>
    <p:extLst>
      <p:ext uri="{BB962C8B-B14F-4D97-AF65-F5344CB8AC3E}">
        <p14:creationId xmlns:p14="http://schemas.microsoft.com/office/powerpoint/2010/main" val="1228514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634" y="0"/>
            <a:ext cx="11801997" cy="6635383"/>
          </a:xfrm>
          <a:prstGeom prst="rect">
            <a:avLst/>
          </a:prstGeom>
        </p:spPr>
      </p:pic>
    </p:spTree>
    <p:extLst>
      <p:ext uri="{BB962C8B-B14F-4D97-AF65-F5344CB8AC3E}">
        <p14:creationId xmlns:p14="http://schemas.microsoft.com/office/powerpoint/2010/main" val="1669973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3876" y="2696402"/>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17517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5020" y="0"/>
            <a:ext cx="363182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SOLUTION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438633" y="1500846"/>
            <a:ext cx="11281615" cy="4801314"/>
          </a:xfrm>
          <a:prstGeom prst="rect">
            <a:avLst/>
          </a:prstGeom>
          <a:noFill/>
        </p:spPr>
        <p:txBody>
          <a:bodyPr wrap="none" rtlCol="0">
            <a:spAutoFit/>
          </a:bodyPr>
          <a:lstStyle/>
          <a:p>
            <a:r>
              <a:rPr lang="en-IN" dirty="0" smtClean="0"/>
              <a:t>       Both the problems as mentioned in the problem status can be solved by the following ways:</a:t>
            </a:r>
          </a:p>
          <a:p>
            <a:r>
              <a:rPr lang="en-IN" dirty="0"/>
              <a:t> </a:t>
            </a:r>
            <a:r>
              <a:rPr lang="en-IN" dirty="0" smtClean="0"/>
              <a:t> </a:t>
            </a:r>
          </a:p>
          <a:p>
            <a:r>
              <a:rPr lang="en-IN" dirty="0"/>
              <a:t> </a:t>
            </a:r>
            <a:r>
              <a:rPr lang="en-IN" dirty="0" smtClean="0"/>
              <a:t>      </a:t>
            </a:r>
            <a:r>
              <a:rPr lang="en-IN" b="1" dirty="0"/>
              <a:t>When someone is inside a </a:t>
            </a:r>
            <a:r>
              <a:rPr lang="en-IN" b="1" dirty="0" smtClean="0"/>
              <a:t>store </a:t>
            </a:r>
            <a:r>
              <a:rPr lang="en-IN" b="1" dirty="0"/>
              <a:t>:</a:t>
            </a:r>
          </a:p>
          <a:p>
            <a:r>
              <a:rPr lang="en-IN" dirty="0" smtClean="0"/>
              <a:t>           What if the retailer does not have employees but have </a:t>
            </a:r>
            <a:r>
              <a:rPr lang="en-IN" b="1" dirty="0" smtClean="0"/>
              <a:t>beacons</a:t>
            </a:r>
            <a:r>
              <a:rPr lang="en-IN" dirty="0" smtClean="0"/>
              <a:t> instead.</a:t>
            </a:r>
          </a:p>
          <a:p>
            <a:endParaRPr lang="en-IN" dirty="0" smtClean="0"/>
          </a:p>
          <a:p>
            <a:r>
              <a:rPr lang="en-IN" dirty="0"/>
              <a:t> </a:t>
            </a:r>
            <a:r>
              <a:rPr lang="en-IN" dirty="0" smtClean="0"/>
              <a:t>      </a:t>
            </a:r>
            <a:r>
              <a:rPr lang="en-IN" b="1" i="1" dirty="0" smtClean="0"/>
              <a:t>How can Beacon be helpful to solve the problem?</a:t>
            </a:r>
          </a:p>
          <a:p>
            <a:r>
              <a:rPr lang="en-IN" dirty="0"/>
              <a:t> </a:t>
            </a:r>
            <a:r>
              <a:rPr lang="en-IN" dirty="0" smtClean="0"/>
              <a:t>          Beacon helps </a:t>
            </a:r>
            <a:r>
              <a:rPr lang="en-IN" dirty="0"/>
              <a:t>smartphones determine their approximate location or </a:t>
            </a:r>
            <a:r>
              <a:rPr lang="en-IN" dirty="0" smtClean="0"/>
              <a:t>context</a:t>
            </a:r>
            <a:r>
              <a:rPr lang="en-IN" dirty="0"/>
              <a:t>. With the help of </a:t>
            </a:r>
            <a:r>
              <a:rPr lang="en-IN" dirty="0" smtClean="0"/>
              <a:t>an Beacon</a:t>
            </a:r>
            <a:r>
              <a:rPr lang="en-IN" dirty="0"/>
              <a:t>, </a:t>
            </a:r>
            <a:endParaRPr lang="en-IN" dirty="0" smtClean="0"/>
          </a:p>
          <a:p>
            <a:r>
              <a:rPr lang="en-IN" dirty="0" smtClean="0"/>
              <a:t>           a </a:t>
            </a:r>
            <a:r>
              <a:rPr lang="en-IN" dirty="0"/>
              <a:t>smartphone's software can approximately find its relative location to </a:t>
            </a:r>
            <a:r>
              <a:rPr lang="en-IN" dirty="0" smtClean="0"/>
              <a:t>a Beacon </a:t>
            </a:r>
            <a:r>
              <a:rPr lang="en-IN" dirty="0"/>
              <a:t>in a </a:t>
            </a:r>
            <a:r>
              <a:rPr lang="en-IN" dirty="0" smtClean="0"/>
              <a:t>store</a:t>
            </a:r>
            <a:r>
              <a:rPr lang="en-IN" dirty="0"/>
              <a:t>. </a:t>
            </a:r>
            <a:endParaRPr lang="en-IN" dirty="0" smtClean="0"/>
          </a:p>
          <a:p>
            <a:r>
              <a:rPr lang="en-IN" dirty="0" smtClean="0"/>
              <a:t>           Brick and mortar retail </a:t>
            </a:r>
            <a:r>
              <a:rPr lang="en-IN" dirty="0"/>
              <a:t>stores use the beacons for </a:t>
            </a:r>
            <a:r>
              <a:rPr lang="en-IN" dirty="0" smtClean="0"/>
              <a:t>mobile e-commerce, </a:t>
            </a:r>
            <a:r>
              <a:rPr lang="en-IN" dirty="0"/>
              <a:t>offering customers special deals through </a:t>
            </a:r>
            <a:endParaRPr lang="en-IN" dirty="0" smtClean="0"/>
          </a:p>
          <a:p>
            <a:r>
              <a:rPr lang="en-IN" dirty="0" smtClean="0"/>
              <a:t>           Mobile marketing</a:t>
            </a:r>
            <a:r>
              <a:rPr lang="en-IN" dirty="0"/>
              <a:t> and can enable </a:t>
            </a:r>
            <a:r>
              <a:rPr lang="en-IN" dirty="0" smtClean="0"/>
              <a:t>mobile payments</a:t>
            </a:r>
            <a:r>
              <a:rPr lang="en-IN" dirty="0"/>
              <a:t> through </a:t>
            </a:r>
            <a:r>
              <a:rPr lang="en-IN" dirty="0" smtClean="0"/>
              <a:t>point of sale</a:t>
            </a:r>
            <a:r>
              <a:rPr lang="en-IN" dirty="0"/>
              <a:t> systems</a:t>
            </a:r>
            <a:r>
              <a:rPr lang="en-IN" dirty="0" smtClean="0"/>
              <a:t>.</a:t>
            </a:r>
          </a:p>
          <a:p>
            <a:endParaRPr lang="en-IN" dirty="0"/>
          </a:p>
          <a:p>
            <a:r>
              <a:rPr lang="en-IN" dirty="0" smtClean="0"/>
              <a:t>       </a:t>
            </a:r>
            <a:r>
              <a:rPr lang="en-IN" b="1" dirty="0" smtClean="0"/>
              <a:t>When someone is shopping online:</a:t>
            </a:r>
          </a:p>
          <a:p>
            <a:r>
              <a:rPr lang="en-IN" b="1" dirty="0" smtClean="0"/>
              <a:t>           </a:t>
            </a:r>
            <a:r>
              <a:rPr lang="en-IN" dirty="0" smtClean="0"/>
              <a:t>What if you can negotiate about the price of a particular product with the retailer/dealer.</a:t>
            </a:r>
          </a:p>
          <a:p>
            <a:r>
              <a:rPr lang="en-IN" dirty="0" smtClean="0"/>
              <a:t>           What if you can view the price of the same product available on different stores around and near you.</a:t>
            </a:r>
          </a:p>
          <a:p>
            <a:r>
              <a:rPr lang="en-IN" dirty="0" smtClean="0"/>
              <a:t>           What if you can trace out the location of the seller.</a:t>
            </a:r>
          </a:p>
          <a:p>
            <a:r>
              <a:rPr lang="en-IN" dirty="0" smtClean="0"/>
              <a:t>           What if you don’t need to pay before you actually see the product</a:t>
            </a:r>
          </a:p>
          <a:p>
            <a:r>
              <a:rPr lang="en-IN" dirty="0"/>
              <a:t> </a:t>
            </a:r>
            <a:r>
              <a:rPr lang="en-IN" dirty="0" smtClean="0"/>
              <a:t>          What if you can share the product with your friend before buying and take suggestion from him.</a:t>
            </a:r>
            <a:endParaRPr lang="en-IN" dirty="0"/>
          </a:p>
        </p:txBody>
      </p:sp>
    </p:spTree>
    <p:extLst>
      <p:ext uri="{BB962C8B-B14F-4D97-AF65-F5344CB8AC3E}">
        <p14:creationId xmlns:p14="http://schemas.microsoft.com/office/powerpoint/2010/main" val="35546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409" y="0"/>
            <a:ext cx="851906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ABOUT OUR APPLICATION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521361" y="748972"/>
            <a:ext cx="11670631" cy="923330"/>
          </a:xfrm>
          <a:prstGeom prst="rect">
            <a:avLst/>
          </a:prstGeom>
          <a:noFill/>
        </p:spPr>
        <p:txBody>
          <a:bodyPr wrap="square" rtlCol="0">
            <a:spAutoFit/>
          </a:bodyPr>
          <a:lstStyle/>
          <a:p>
            <a:r>
              <a:rPr lang="en-IN" dirty="0" smtClean="0"/>
              <a:t>Our application(Funshoppers) can be used in </a:t>
            </a:r>
            <a:r>
              <a:rPr lang="en-IN" dirty="0"/>
              <a:t>distributing messages at a specific point of </a:t>
            </a:r>
            <a:r>
              <a:rPr lang="en-IN" dirty="0" smtClean="0"/>
              <a:t>interest using </a:t>
            </a:r>
            <a:r>
              <a:rPr lang="en-IN" b="1" dirty="0" smtClean="0"/>
              <a:t>Beacon</a:t>
            </a:r>
            <a:r>
              <a:rPr lang="en-IN" dirty="0" smtClean="0"/>
              <a:t>, </a:t>
            </a:r>
            <a:r>
              <a:rPr lang="en-IN" dirty="0"/>
              <a:t>for example a store, a bus stop, a room or a more </a:t>
            </a:r>
            <a:r>
              <a:rPr lang="en-IN" dirty="0" smtClean="0"/>
              <a:t> specific </a:t>
            </a:r>
            <a:r>
              <a:rPr lang="en-IN" dirty="0"/>
              <a:t>location like a piece of furniture or a vending machine. This is similar to previously used geopush technology </a:t>
            </a:r>
            <a:r>
              <a:rPr lang="en-IN" dirty="0" smtClean="0"/>
              <a:t>based </a:t>
            </a:r>
            <a:r>
              <a:rPr lang="en-IN" dirty="0"/>
              <a:t>on GPS, but with a much reduced impact on battery life and better precision.</a:t>
            </a:r>
          </a:p>
        </p:txBody>
      </p:sp>
      <p:sp>
        <p:nvSpPr>
          <p:cNvPr id="4" name="TextBox 3"/>
          <p:cNvSpPr txBox="1"/>
          <p:nvPr/>
        </p:nvSpPr>
        <p:spPr>
          <a:xfrm>
            <a:off x="385011" y="923330"/>
            <a:ext cx="11670631" cy="369332"/>
          </a:xfrm>
          <a:prstGeom prst="rect">
            <a:avLst/>
          </a:prstGeom>
          <a:noFill/>
        </p:spPr>
        <p:txBody>
          <a:bodyPr wrap="square" rtlCol="0">
            <a:spAutoFit/>
          </a:bodyPr>
          <a:lstStyle/>
          <a:p>
            <a:r>
              <a:rPr lang="en-IN" dirty="0"/>
              <a:t> </a:t>
            </a:r>
          </a:p>
        </p:txBody>
      </p:sp>
      <p:sp>
        <p:nvSpPr>
          <p:cNvPr id="5" name="TextBox 4"/>
          <p:cNvSpPr txBox="1"/>
          <p:nvPr/>
        </p:nvSpPr>
        <p:spPr>
          <a:xfrm>
            <a:off x="521360" y="1804091"/>
            <a:ext cx="11670631" cy="1200329"/>
          </a:xfrm>
          <a:prstGeom prst="rect">
            <a:avLst/>
          </a:prstGeom>
          <a:noFill/>
        </p:spPr>
        <p:txBody>
          <a:bodyPr wrap="square" rtlCol="0">
            <a:spAutoFit/>
          </a:bodyPr>
          <a:lstStyle/>
          <a:p>
            <a:r>
              <a:rPr lang="en-IN" dirty="0" smtClean="0"/>
              <a:t>Funshoppers </a:t>
            </a:r>
            <a:r>
              <a:rPr lang="en-IN" dirty="0"/>
              <a:t>is a</a:t>
            </a:r>
            <a:r>
              <a:rPr lang="en-IN" dirty="0" smtClean="0"/>
              <a:t> </a:t>
            </a:r>
            <a:r>
              <a:rPr lang="en-IN" dirty="0"/>
              <a:t>Online Shopping Mall of Trusted Local Retailers. Find nearby stores pricing of electronics, </a:t>
            </a:r>
            <a:endParaRPr lang="en-IN" dirty="0" smtClean="0"/>
          </a:p>
          <a:p>
            <a:r>
              <a:rPr lang="en-IN" dirty="0" smtClean="0"/>
              <a:t>mobiles </a:t>
            </a:r>
            <a:r>
              <a:rPr lang="en-IN" dirty="0"/>
              <a:t>&amp; tablets, </a:t>
            </a:r>
            <a:r>
              <a:rPr lang="en-IN" dirty="0" smtClean="0"/>
              <a:t>computers </a:t>
            </a:r>
            <a:r>
              <a:rPr lang="en-IN" dirty="0"/>
              <a:t>&amp; laptops and Home &amp; Kitchen products </a:t>
            </a:r>
            <a:r>
              <a:rPr lang="en-IN" dirty="0" smtClean="0"/>
              <a:t>anywhere in India and around you. </a:t>
            </a:r>
          </a:p>
          <a:p>
            <a:r>
              <a:rPr lang="en-IN" dirty="0" smtClean="0"/>
              <a:t>Our </a:t>
            </a:r>
            <a:r>
              <a:rPr lang="en-IN" dirty="0"/>
              <a:t>map directions will make you get to exact shop location and our contact form, can get you better negotiations </a:t>
            </a:r>
            <a:endParaRPr lang="en-IN" dirty="0" smtClean="0"/>
          </a:p>
          <a:p>
            <a:r>
              <a:rPr lang="en-IN" dirty="0" smtClean="0"/>
              <a:t>from </a:t>
            </a:r>
            <a:r>
              <a:rPr lang="en-IN" dirty="0"/>
              <a:t>your nearby shop. </a:t>
            </a:r>
          </a:p>
        </p:txBody>
      </p:sp>
      <p:sp>
        <p:nvSpPr>
          <p:cNvPr id="6" name="TextBox 5"/>
          <p:cNvSpPr txBox="1"/>
          <p:nvPr/>
        </p:nvSpPr>
        <p:spPr>
          <a:xfrm>
            <a:off x="521359" y="3121636"/>
            <a:ext cx="11670631" cy="1477328"/>
          </a:xfrm>
          <a:prstGeom prst="rect">
            <a:avLst/>
          </a:prstGeom>
          <a:noFill/>
        </p:spPr>
        <p:txBody>
          <a:bodyPr wrap="square" rtlCol="0">
            <a:spAutoFit/>
          </a:bodyPr>
          <a:lstStyle/>
          <a:p>
            <a:r>
              <a:rPr lang="en-IN" dirty="0" smtClean="0"/>
              <a:t>Funshopper </a:t>
            </a:r>
            <a:r>
              <a:rPr lang="en-IN" dirty="0"/>
              <a:t>is </a:t>
            </a:r>
            <a:r>
              <a:rPr lang="en-IN" dirty="0" smtClean="0"/>
              <a:t>an application </a:t>
            </a:r>
            <a:r>
              <a:rPr lang="en-IN" dirty="0"/>
              <a:t>that works as a Service platform, exclusively for local brick and mortar store and small business owners. Opening an Online platform for each brick and mortar store, needs huge initial investment with additional operational and maintenance cost. Also, consumers don't get time to visit all sites for each of the products they need to buy. </a:t>
            </a:r>
            <a:r>
              <a:rPr lang="en-IN" dirty="0" smtClean="0"/>
              <a:t>Funshoppers </a:t>
            </a:r>
            <a:r>
              <a:rPr lang="en-IN" dirty="0"/>
              <a:t>goal is to increase sales for retailers, locally owned business through </a:t>
            </a:r>
            <a:r>
              <a:rPr lang="en-IN" dirty="0" smtClean="0"/>
              <a:t>Funshopper </a:t>
            </a:r>
            <a:r>
              <a:rPr lang="en-IN" dirty="0"/>
              <a:t>platform and amazing shopping experience for buyers</a:t>
            </a:r>
            <a:r>
              <a:rPr lang="en-IN" dirty="0" smtClean="0"/>
              <a:t>.</a:t>
            </a:r>
            <a:endParaRPr lang="en-IN" dirty="0"/>
          </a:p>
        </p:txBody>
      </p:sp>
      <p:sp>
        <p:nvSpPr>
          <p:cNvPr id="7" name="TextBox 6"/>
          <p:cNvSpPr txBox="1"/>
          <p:nvPr/>
        </p:nvSpPr>
        <p:spPr>
          <a:xfrm>
            <a:off x="521359" y="4622828"/>
            <a:ext cx="11670631" cy="2308324"/>
          </a:xfrm>
          <a:prstGeom prst="rect">
            <a:avLst/>
          </a:prstGeom>
          <a:noFill/>
        </p:spPr>
        <p:txBody>
          <a:bodyPr wrap="square" rtlCol="0">
            <a:spAutoFit/>
          </a:bodyPr>
          <a:lstStyle/>
          <a:p>
            <a:r>
              <a:rPr lang="en-IN" dirty="0" smtClean="0"/>
              <a:t>Funshopper </a:t>
            </a:r>
            <a:r>
              <a:rPr lang="en-IN" dirty="0"/>
              <a:t>is a win-win situation portal for both customers and retailers. On one hand, customers can contact directly with their nearby stores </a:t>
            </a:r>
            <a:r>
              <a:rPr lang="en-IN" dirty="0" smtClean="0"/>
              <a:t>using Funshopper </a:t>
            </a:r>
            <a:r>
              <a:rPr lang="en-IN" dirty="0"/>
              <a:t>portal and utilize it for negotiating the price of required products with the retailer</a:t>
            </a:r>
            <a:r>
              <a:rPr lang="en-IN" dirty="0" smtClean="0"/>
              <a:t>. And receive cash back on delivery. </a:t>
            </a:r>
            <a:r>
              <a:rPr lang="en-IN" dirty="0"/>
              <a:t>While on the other retailers would never miss their nearby customers by making their local presence </a:t>
            </a:r>
            <a:r>
              <a:rPr lang="en-IN" dirty="0" smtClean="0"/>
              <a:t>strong.</a:t>
            </a:r>
          </a:p>
          <a:p>
            <a:r>
              <a:rPr lang="en-IN" dirty="0"/>
              <a:t/>
            </a:r>
            <a:br>
              <a:rPr lang="en-IN" dirty="0"/>
            </a:br>
            <a:r>
              <a:rPr lang="en-IN" dirty="0"/>
              <a:t>There are lot of new features like share button to share the pricing and product to your near and dear </a:t>
            </a:r>
            <a:r>
              <a:rPr lang="en-IN" dirty="0" smtClean="0"/>
              <a:t>ones and chat with them as well, </a:t>
            </a:r>
            <a:r>
              <a:rPr lang="en-IN" dirty="0"/>
              <a:t>searching with exact location and current location for nearby shops. Our search will help you get anything anywhere soon.</a:t>
            </a:r>
          </a:p>
        </p:txBody>
      </p:sp>
    </p:spTree>
    <p:extLst>
      <p:ext uri="{BB962C8B-B14F-4D97-AF65-F5344CB8AC3E}">
        <p14:creationId xmlns:p14="http://schemas.microsoft.com/office/powerpoint/2010/main" val="4000549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2762" y="0"/>
            <a:ext cx="445634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UNIQUENESS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375215" y="948690"/>
            <a:ext cx="10079169" cy="6463308"/>
          </a:xfrm>
          <a:prstGeom prst="rect">
            <a:avLst/>
          </a:prstGeom>
          <a:noFill/>
        </p:spPr>
        <p:txBody>
          <a:bodyPr wrap="none" rtlCol="0">
            <a:spAutoFit/>
          </a:bodyPr>
          <a:lstStyle/>
          <a:p>
            <a:r>
              <a:rPr lang="en-IN" dirty="0" smtClean="0"/>
              <a:t>We have designed an overall smart application( currently supporting android) with the following features:</a:t>
            </a:r>
          </a:p>
          <a:p>
            <a:pPr marL="400050" indent="-400050">
              <a:buAutoNum type="romanLcParenR"/>
            </a:pPr>
            <a:r>
              <a:rPr lang="en-IN" b="1" dirty="0" smtClean="0"/>
              <a:t>ROBO</a:t>
            </a:r>
            <a:r>
              <a:rPr lang="en-IN" dirty="0" smtClean="0"/>
              <a:t> Concept(Research online buy Offline).</a:t>
            </a:r>
          </a:p>
          <a:p>
            <a:pPr marL="400050" indent="-400050">
              <a:buAutoNum type="romanLcParenR"/>
            </a:pPr>
            <a:r>
              <a:rPr lang="en-IN" dirty="0" smtClean="0"/>
              <a:t>Using beacon technology locate various products and its details in a store.</a:t>
            </a:r>
          </a:p>
          <a:p>
            <a:pPr marL="400050" indent="-400050">
              <a:buAutoNum type="romanLcParenR"/>
            </a:pPr>
            <a:r>
              <a:rPr lang="en-IN" dirty="0" smtClean="0"/>
              <a:t>Scan and locate various beacons to reach to your destination</a:t>
            </a:r>
          </a:p>
          <a:p>
            <a:pPr marL="400050" indent="-400050">
              <a:buAutoNum type="romanLcParenR"/>
            </a:pPr>
            <a:r>
              <a:rPr lang="en-IN" dirty="0" smtClean="0"/>
              <a:t>Negotiate with the dealer about the price of an item being online.</a:t>
            </a:r>
          </a:p>
          <a:p>
            <a:pPr marL="400050" indent="-400050">
              <a:buAutoNum type="romanLcParenR"/>
            </a:pPr>
            <a:r>
              <a:rPr lang="en-IN" dirty="0" smtClean="0"/>
              <a:t>Know your retailer.</a:t>
            </a:r>
          </a:p>
          <a:p>
            <a:pPr marL="400050" indent="-400050">
              <a:buAutoNum type="romanLcParenR"/>
            </a:pPr>
            <a:r>
              <a:rPr lang="en-IN" dirty="0" smtClean="0"/>
              <a:t>Buy from retailer to receive cashback after each delivery.</a:t>
            </a:r>
          </a:p>
          <a:p>
            <a:pPr marL="400050" indent="-400050">
              <a:buAutoNum type="romanLcParenR"/>
            </a:pPr>
            <a:r>
              <a:rPr lang="en-IN" dirty="0" smtClean="0"/>
              <a:t>Using share option, share products to various friends.</a:t>
            </a:r>
          </a:p>
          <a:p>
            <a:pPr marL="400050" indent="-400050">
              <a:buAutoNum type="romanLcParenR"/>
            </a:pPr>
            <a:r>
              <a:rPr lang="en-IN" dirty="0" smtClean="0"/>
              <a:t>View same products around you at a cheaper rate.</a:t>
            </a:r>
          </a:p>
          <a:p>
            <a:pPr marL="400050" indent="-400050">
              <a:buAutoNum type="romanLcParenR"/>
            </a:pPr>
            <a:r>
              <a:rPr lang="en-IN" dirty="0" smtClean="0"/>
              <a:t>View location of shops near you.</a:t>
            </a:r>
          </a:p>
          <a:p>
            <a:pPr marL="400050" indent="-400050">
              <a:buAutoNum type="romanLcParenR"/>
            </a:pPr>
            <a:r>
              <a:rPr lang="en-IN" dirty="0" smtClean="0"/>
              <a:t>Chat with your friends while shopping.</a:t>
            </a:r>
          </a:p>
          <a:p>
            <a:pPr marL="400050" indent="-400050">
              <a:buAutoNum type="romanLcParenR"/>
            </a:pPr>
            <a:r>
              <a:rPr lang="en-IN" dirty="0" smtClean="0"/>
              <a:t>Get variety of products.</a:t>
            </a:r>
          </a:p>
          <a:p>
            <a:pPr marL="400050" indent="-400050">
              <a:buAutoNum type="romanLcParenR"/>
            </a:pPr>
            <a:r>
              <a:rPr lang="en-IN" dirty="0" smtClean="0"/>
              <a:t>Light-weight app.</a:t>
            </a:r>
          </a:p>
          <a:p>
            <a:pPr marL="400050" indent="-400050">
              <a:buAutoNum type="romanLcParenR"/>
            </a:pPr>
            <a:endParaRPr lang="en-IN" dirty="0" smtClean="0"/>
          </a:p>
          <a:p>
            <a:endParaRPr lang="en-IN" dirty="0"/>
          </a:p>
          <a:p>
            <a:r>
              <a:rPr lang="en-IN" b="1" dirty="0" smtClean="0"/>
              <a:t>For Faster approach:</a:t>
            </a:r>
          </a:p>
          <a:p>
            <a:r>
              <a:rPr lang="en-IN" b="1" dirty="0" smtClean="0"/>
              <a:t>Caching and histories are saved to a particular limit.</a:t>
            </a:r>
          </a:p>
          <a:p>
            <a:endParaRPr lang="en-IN" b="1" dirty="0"/>
          </a:p>
          <a:p>
            <a:r>
              <a:rPr lang="en-IN" b="1" dirty="0" smtClean="0"/>
              <a:t>Works in:</a:t>
            </a:r>
          </a:p>
          <a:p>
            <a:r>
              <a:rPr lang="en-IN" b="1" dirty="0" smtClean="0"/>
              <a:t>Online and offline mode(beacon).</a:t>
            </a:r>
          </a:p>
          <a:p>
            <a:pPr marL="400050" indent="-400050">
              <a:buAutoNum type="romanLcParenR"/>
            </a:pPr>
            <a:endParaRPr lang="en-IN" dirty="0"/>
          </a:p>
          <a:p>
            <a:endParaRPr lang="en-IN" dirty="0" smtClean="0"/>
          </a:p>
          <a:p>
            <a:pPr marL="400050" indent="-400050">
              <a:buAutoNum type="romanLcParenR"/>
            </a:pPr>
            <a:endParaRPr lang="en-IN" dirty="0"/>
          </a:p>
        </p:txBody>
      </p:sp>
    </p:spTree>
    <p:extLst>
      <p:ext uri="{BB962C8B-B14F-4D97-AF65-F5344CB8AC3E}">
        <p14:creationId xmlns:p14="http://schemas.microsoft.com/office/powerpoint/2010/main" val="192321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0474" y="156402"/>
            <a:ext cx="839043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ONLINE AND OFFLINE MODE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609601" y="1343377"/>
            <a:ext cx="7494231" cy="369332"/>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Online mode</a:t>
            </a:r>
            <a:r>
              <a:rPr lang="en-IN" dirty="0" smtClean="0"/>
              <a:t>: In online mode the user can view products, buy products etc.</a:t>
            </a:r>
            <a:endParaRPr lang="en-IN" dirty="0"/>
          </a:p>
        </p:txBody>
      </p:sp>
      <p:sp>
        <p:nvSpPr>
          <p:cNvPr id="4" name="TextBox 3"/>
          <p:cNvSpPr txBox="1"/>
          <p:nvPr/>
        </p:nvSpPr>
        <p:spPr>
          <a:xfrm>
            <a:off x="609600" y="1976354"/>
            <a:ext cx="10814948" cy="2308324"/>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Offline mode</a:t>
            </a:r>
            <a:r>
              <a:rPr lang="en-IN" dirty="0" smtClean="0"/>
              <a:t>:  In offline mode , User can turn on Bluetooth to buy and search things using beacon technology.</a:t>
            </a:r>
          </a:p>
          <a:p>
            <a:endParaRPr lang="en-IN" b="1" dirty="0" smtClean="0"/>
          </a:p>
          <a:p>
            <a:r>
              <a:rPr lang="en-IN" b="1" dirty="0" smtClean="0"/>
              <a:t>Data caching</a:t>
            </a:r>
            <a:r>
              <a:rPr lang="en-IN" dirty="0" smtClean="0"/>
              <a:t>:</a:t>
            </a:r>
          </a:p>
          <a:p>
            <a:endParaRPr lang="en-IN" dirty="0" smtClean="0"/>
          </a:p>
          <a:p>
            <a:r>
              <a:rPr lang="en-IN" dirty="0"/>
              <a:t> </a:t>
            </a:r>
            <a:r>
              <a:rPr lang="en-IN" dirty="0" smtClean="0"/>
              <a:t>                                          </a:t>
            </a:r>
          </a:p>
          <a:p>
            <a:r>
              <a:rPr lang="en-IN" dirty="0" smtClean="0"/>
              <a:t>                                           This is very important for the app to work offline. </a:t>
            </a:r>
          </a:p>
          <a:p>
            <a:r>
              <a:rPr lang="en-IN" dirty="0" smtClean="0"/>
              <a:t>                                           Whenever an user is online, all the data are loaded and stored in cache</a:t>
            </a:r>
          </a:p>
          <a:p>
            <a:r>
              <a:rPr lang="en-IN" dirty="0" smtClean="0"/>
              <a:t>, data are fetched fro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12" y="3426575"/>
            <a:ext cx="2552700" cy="1790700"/>
          </a:xfrm>
          <a:prstGeom prst="rect">
            <a:avLst/>
          </a:prstGeom>
        </p:spPr>
      </p:pic>
    </p:spTree>
    <p:extLst>
      <p:ext uri="{BB962C8B-B14F-4D97-AF65-F5344CB8AC3E}">
        <p14:creationId xmlns:p14="http://schemas.microsoft.com/office/powerpoint/2010/main" val="314402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9276" y="224135"/>
            <a:ext cx="971054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AUTHENTICATION AND SECURITY</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TextBox 5"/>
          <p:cNvSpPr txBox="1"/>
          <p:nvPr/>
        </p:nvSpPr>
        <p:spPr>
          <a:xfrm>
            <a:off x="395839" y="1483594"/>
            <a:ext cx="2004972" cy="369332"/>
          </a:xfrm>
          <a:prstGeom prst="rect">
            <a:avLst/>
          </a:prstGeom>
          <a:noFill/>
        </p:spPr>
        <p:txBody>
          <a:bodyPr wrap="none" rtlCol="0">
            <a:spAutoFit/>
          </a:bodyPr>
          <a:lstStyle/>
          <a:p>
            <a:pPr marL="285750" indent="-285750">
              <a:buFont typeface="Wingdings" panose="05000000000000000000" pitchFamily="2" charset="2"/>
              <a:buChar char="q"/>
            </a:pPr>
            <a:r>
              <a:rPr lang="en-IN" dirty="0" smtClean="0"/>
              <a:t>Input validation.</a:t>
            </a:r>
            <a:endParaRPr lang="en-IN" dirty="0"/>
          </a:p>
        </p:txBody>
      </p:sp>
      <p:sp>
        <p:nvSpPr>
          <p:cNvPr id="10" name="Rectangle 9"/>
          <p:cNvSpPr/>
          <p:nvPr/>
        </p:nvSpPr>
        <p:spPr>
          <a:xfrm>
            <a:off x="395839" y="2765538"/>
            <a:ext cx="2961645" cy="1200329"/>
          </a:xfrm>
          <a:prstGeom prst="rect">
            <a:avLst/>
          </a:prstGeom>
        </p:spPr>
        <p:txBody>
          <a:bodyPr wrap="none">
            <a:spAutoFit/>
          </a:bodyPr>
          <a:lstStyle/>
          <a:p>
            <a:pPr marL="285750" indent="-285750">
              <a:buFont typeface="Wingdings" panose="05000000000000000000" pitchFamily="2" charset="2"/>
              <a:buChar char="q"/>
            </a:pPr>
            <a:r>
              <a:rPr lang="en-IN" dirty="0" smtClean="0"/>
              <a:t>Handle user data.</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No Login without Internet.</a:t>
            </a:r>
            <a:endParaRPr lang="en-IN" dirty="0"/>
          </a:p>
          <a:p>
            <a:pPr marL="285750" indent="-285750">
              <a:buFont typeface="Wingdings" panose="05000000000000000000" pitchFamily="2" charset="2"/>
              <a:buChar char="q"/>
            </a:pPr>
            <a:endParaRPr lang="en-IN" dirty="0"/>
          </a:p>
        </p:txBody>
      </p:sp>
      <p:sp>
        <p:nvSpPr>
          <p:cNvPr id="9" name="TextBox 8"/>
          <p:cNvSpPr txBox="1"/>
          <p:nvPr/>
        </p:nvSpPr>
        <p:spPr>
          <a:xfrm>
            <a:off x="395839" y="2157130"/>
            <a:ext cx="2419958" cy="369332"/>
          </a:xfrm>
          <a:prstGeom prst="rect">
            <a:avLst/>
          </a:prstGeom>
          <a:noFill/>
        </p:spPr>
        <p:txBody>
          <a:bodyPr wrap="none" rtlCol="0">
            <a:spAutoFit/>
          </a:bodyPr>
          <a:lstStyle/>
          <a:p>
            <a:pPr marL="285750" indent="-285750">
              <a:buFont typeface="Wingdings" panose="05000000000000000000" pitchFamily="2" charset="2"/>
              <a:buChar char="q"/>
            </a:pPr>
            <a:r>
              <a:rPr lang="en-IN" dirty="0" smtClean="0"/>
              <a:t>Encrypted Password.</a:t>
            </a:r>
            <a:endParaRPr lang="en-IN" dirty="0"/>
          </a:p>
        </p:txBody>
      </p:sp>
      <p:sp>
        <p:nvSpPr>
          <p:cNvPr id="11" name="Rectangle 10"/>
          <p:cNvSpPr/>
          <p:nvPr/>
        </p:nvSpPr>
        <p:spPr>
          <a:xfrm>
            <a:off x="395838" y="3832338"/>
            <a:ext cx="1440907" cy="369332"/>
          </a:xfrm>
          <a:prstGeom prst="rect">
            <a:avLst/>
          </a:prstGeom>
        </p:spPr>
        <p:txBody>
          <a:bodyPr wrap="none">
            <a:spAutoFit/>
          </a:bodyPr>
          <a:lstStyle/>
          <a:p>
            <a:pPr marL="285750" indent="-285750">
              <a:buFont typeface="Wingdings" panose="05000000000000000000" pitchFamily="2" charset="2"/>
              <a:buChar char="q"/>
            </a:pPr>
            <a:r>
              <a:rPr lang="en-IN" dirty="0" smtClean="0"/>
              <a:t>Crone job.</a:t>
            </a:r>
          </a:p>
        </p:txBody>
      </p:sp>
    </p:spTree>
    <p:extLst>
      <p:ext uri="{BB962C8B-B14F-4D97-AF65-F5344CB8AC3E}">
        <p14:creationId xmlns:p14="http://schemas.microsoft.com/office/powerpoint/2010/main" val="150963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9755" y="0"/>
            <a:ext cx="705391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WHY OUR APPLICATION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191912" y="1024930"/>
            <a:ext cx="11740444" cy="6032421"/>
          </a:xfrm>
          <a:prstGeom prst="rect">
            <a:avLst/>
          </a:prstGeom>
          <a:noFill/>
        </p:spPr>
        <p:txBody>
          <a:bodyPr wrap="square" rtlCol="0">
            <a:spAutoFit/>
          </a:bodyPr>
          <a:lstStyle/>
          <a:p>
            <a:pPr marL="285750" indent="-285750">
              <a:buFont typeface="Wingdings" panose="05000000000000000000" pitchFamily="2" charset="2"/>
              <a:buChar char="q"/>
            </a:pPr>
            <a:r>
              <a:rPr lang="en-IN" sz="1600" dirty="0" smtClean="0"/>
              <a:t>User friendly. Easy to use</a:t>
            </a:r>
          </a:p>
          <a:p>
            <a:endParaRPr lang="en-IN" sz="1600" dirty="0" smtClean="0"/>
          </a:p>
          <a:p>
            <a:pPr marL="285750" indent="-285750">
              <a:buFont typeface="Wingdings" panose="05000000000000000000" pitchFamily="2" charset="2"/>
              <a:buChar char="q"/>
            </a:pPr>
            <a:r>
              <a:rPr lang="en-IN" sz="1600" dirty="0" smtClean="0"/>
              <a:t>No paid sms API used.</a:t>
            </a:r>
          </a:p>
          <a:p>
            <a:endParaRPr lang="en-IN" sz="1600" dirty="0" smtClean="0"/>
          </a:p>
          <a:p>
            <a:pPr marL="285750" indent="-285750">
              <a:buFont typeface="Wingdings" panose="05000000000000000000" pitchFamily="2" charset="2"/>
              <a:buChar char="q"/>
            </a:pPr>
            <a:r>
              <a:rPr lang="en-IN" sz="1600" dirty="0" smtClean="0"/>
              <a:t>App size is less than </a:t>
            </a:r>
            <a:r>
              <a:rPr lang="en-IN" sz="1600" dirty="0"/>
              <a:t>3</a:t>
            </a:r>
            <a:r>
              <a:rPr lang="en-IN" sz="1600" dirty="0" smtClean="0"/>
              <a:t> mb.</a:t>
            </a:r>
          </a:p>
          <a:p>
            <a:endParaRPr lang="en-IN" sz="1600" dirty="0" smtClean="0"/>
          </a:p>
          <a:p>
            <a:pPr marL="285750" indent="-285750">
              <a:buFont typeface="Wingdings" panose="05000000000000000000" pitchFamily="2" charset="2"/>
              <a:buChar char="q"/>
            </a:pPr>
            <a:r>
              <a:rPr lang="en-IN" sz="1600" dirty="0" smtClean="0"/>
              <a:t>Visual design and user Interaction</a:t>
            </a:r>
          </a:p>
          <a:p>
            <a:endParaRPr lang="en-IN" sz="1600" dirty="0" smtClean="0"/>
          </a:p>
          <a:p>
            <a:pPr marL="285750" indent="-285750">
              <a:buFont typeface="Wingdings" panose="05000000000000000000" pitchFamily="2" charset="2"/>
              <a:buChar char="q"/>
            </a:pPr>
            <a:r>
              <a:rPr lang="en-IN" sz="1600" dirty="0" smtClean="0"/>
              <a:t>App request only the absolute minimum permission that it needs to support core functionality</a:t>
            </a:r>
          </a:p>
          <a:p>
            <a:endParaRPr lang="en-IN" sz="1600" dirty="0" smtClean="0"/>
          </a:p>
          <a:p>
            <a:pPr marL="285750" indent="-285750">
              <a:buFont typeface="Wingdings" panose="05000000000000000000" pitchFamily="2" charset="2"/>
              <a:buChar char="q"/>
            </a:pPr>
            <a:r>
              <a:rPr lang="en-IN" sz="1600" dirty="0" smtClean="0"/>
              <a:t>App does not request permissions or services that can cost the user money.</a:t>
            </a:r>
          </a:p>
          <a:p>
            <a:endParaRPr lang="en-IN" sz="1600" dirty="0" smtClean="0"/>
          </a:p>
          <a:p>
            <a:pPr marL="285750" indent="-285750">
              <a:buFont typeface="Wingdings" panose="05000000000000000000" pitchFamily="2" charset="2"/>
              <a:buChar char="q"/>
            </a:pPr>
            <a:r>
              <a:rPr lang="en-IN" sz="1600" dirty="0" smtClean="0"/>
              <a:t>Optimize layout for small as well as large screen</a:t>
            </a:r>
          </a:p>
          <a:p>
            <a:endParaRPr lang="en-IN" sz="1600" dirty="0" smtClean="0"/>
          </a:p>
          <a:p>
            <a:pPr marL="285750" indent="-285750">
              <a:buFont typeface="Wingdings" panose="05000000000000000000" pitchFamily="2" charset="2"/>
              <a:buChar char="q"/>
            </a:pPr>
            <a:r>
              <a:rPr lang="en-IN" sz="1600" dirty="0" smtClean="0"/>
              <a:t>Works fine from and above android version 4.3(jellybean).</a:t>
            </a:r>
          </a:p>
          <a:p>
            <a:endParaRPr lang="en-IN" sz="1600" dirty="0" smtClean="0"/>
          </a:p>
          <a:p>
            <a:pPr marL="285750" indent="-285750">
              <a:buFont typeface="Wingdings" panose="05000000000000000000" pitchFamily="2" charset="2"/>
              <a:buChar char="q"/>
            </a:pPr>
            <a:r>
              <a:rPr lang="en-IN" sz="1600" dirty="0" smtClean="0"/>
              <a:t>Online and offline mode</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smtClean="0"/>
              <a:t>No services left when the app is in the background(correctly preserves and restore user or app state)</a:t>
            </a:r>
          </a:p>
          <a:p>
            <a:endParaRPr lang="en-IN" sz="1600" dirty="0" smtClean="0"/>
          </a:p>
          <a:p>
            <a:pPr marL="285750" indent="-285750">
              <a:buFont typeface="Wingdings" panose="05000000000000000000" pitchFamily="2" charset="2"/>
              <a:buChar char="q"/>
            </a:pPr>
            <a:r>
              <a:rPr lang="en-IN" sz="1600" dirty="0" smtClean="0"/>
              <a:t>Performance</a:t>
            </a:r>
          </a:p>
          <a:p>
            <a:endParaRPr lang="en-IN" sz="1600" dirty="0" smtClean="0"/>
          </a:p>
          <a:p>
            <a:pPr marL="285750" indent="-285750">
              <a:buFont typeface="Wingdings" panose="05000000000000000000" pitchFamily="2" charset="2"/>
              <a:buChar char="q"/>
            </a:pPr>
            <a:r>
              <a:rPr lang="en-IN" sz="1600" dirty="0" smtClean="0"/>
              <a:t>Scalability</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65756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47437" y="0"/>
            <a:ext cx="2606997"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Working</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559703" y="794084"/>
            <a:ext cx="11445441" cy="6463308"/>
          </a:xfrm>
          <a:prstGeom prst="rect">
            <a:avLst/>
          </a:prstGeom>
          <a:noFill/>
        </p:spPr>
        <p:txBody>
          <a:bodyPr wrap="none" rtlCol="0">
            <a:spAutoFit/>
          </a:bodyPr>
          <a:lstStyle/>
          <a:p>
            <a:r>
              <a:rPr lang="en-IN" b="1" dirty="0" smtClean="0"/>
              <a:t>Beacon:</a:t>
            </a:r>
          </a:p>
          <a:p>
            <a:r>
              <a:rPr lang="en-IN" dirty="0"/>
              <a:t>Beacon uses </a:t>
            </a:r>
            <a:r>
              <a:rPr lang="en-IN" dirty="0" smtClean="0"/>
              <a:t>Bluetooth low energy proximity sensing</a:t>
            </a:r>
            <a:r>
              <a:rPr lang="en-IN" dirty="0"/>
              <a:t> to transmit a </a:t>
            </a:r>
            <a:r>
              <a:rPr lang="en-IN" dirty="0" smtClean="0"/>
              <a:t>universal unique identifier picked </a:t>
            </a:r>
            <a:r>
              <a:rPr lang="en-IN" dirty="0"/>
              <a:t>up by a </a:t>
            </a:r>
            <a:endParaRPr lang="en-IN" dirty="0" smtClean="0"/>
          </a:p>
          <a:p>
            <a:r>
              <a:rPr lang="en-IN" dirty="0" smtClean="0"/>
              <a:t>compatible </a:t>
            </a:r>
            <a:r>
              <a:rPr lang="en-IN" dirty="0"/>
              <a:t>app or operating system. The identifier and several bytes sent with it can be used to determine the </a:t>
            </a:r>
            <a:endParaRPr lang="en-IN" dirty="0" smtClean="0"/>
          </a:p>
          <a:p>
            <a:r>
              <a:rPr lang="en-IN" dirty="0" smtClean="0"/>
              <a:t>device's </a:t>
            </a:r>
            <a:r>
              <a:rPr lang="en-IN" dirty="0"/>
              <a:t>physical location  track customers, or trigger a </a:t>
            </a:r>
            <a:r>
              <a:rPr lang="en-IN" dirty="0" smtClean="0"/>
              <a:t>location based</a:t>
            </a:r>
            <a:r>
              <a:rPr lang="en-IN" dirty="0"/>
              <a:t> action on the device such as a </a:t>
            </a:r>
            <a:endParaRPr lang="en-IN" dirty="0" smtClean="0"/>
          </a:p>
          <a:p>
            <a:r>
              <a:rPr lang="en-IN" dirty="0" smtClean="0"/>
              <a:t>Check in on social media</a:t>
            </a:r>
            <a:r>
              <a:rPr lang="en-IN" dirty="0"/>
              <a:t> or a </a:t>
            </a:r>
            <a:r>
              <a:rPr lang="en-IN" dirty="0" smtClean="0"/>
              <a:t>push notification.</a:t>
            </a:r>
            <a:endParaRPr lang="en-IN" dirty="0"/>
          </a:p>
          <a:p>
            <a:r>
              <a:rPr lang="en-IN" dirty="0"/>
              <a:t>One application is distributing messages at a specific </a:t>
            </a:r>
            <a:r>
              <a:rPr lang="en-IN" dirty="0" smtClean="0"/>
              <a:t>point of interest, </a:t>
            </a:r>
            <a:r>
              <a:rPr lang="en-IN" dirty="0"/>
              <a:t>for example a store, a bus stop, a room or a more </a:t>
            </a:r>
            <a:endParaRPr lang="en-IN" dirty="0" smtClean="0"/>
          </a:p>
          <a:p>
            <a:r>
              <a:rPr lang="en-IN" dirty="0" smtClean="0"/>
              <a:t>specific </a:t>
            </a:r>
            <a:r>
              <a:rPr lang="en-IN" dirty="0"/>
              <a:t>location like a piece of furniture or a vending machine. This is similar to previously used </a:t>
            </a:r>
            <a:r>
              <a:rPr lang="en-IN" dirty="0" smtClean="0"/>
              <a:t>geopush </a:t>
            </a:r>
            <a:r>
              <a:rPr lang="en-IN" dirty="0"/>
              <a:t>technology </a:t>
            </a:r>
            <a:endParaRPr lang="en-IN" dirty="0" smtClean="0"/>
          </a:p>
          <a:p>
            <a:r>
              <a:rPr lang="en-IN" dirty="0" smtClean="0"/>
              <a:t>based </a:t>
            </a:r>
            <a:r>
              <a:rPr lang="en-IN" dirty="0"/>
              <a:t>on </a:t>
            </a:r>
            <a:r>
              <a:rPr lang="en-IN" dirty="0" smtClean="0"/>
              <a:t>GPS, </a:t>
            </a:r>
            <a:r>
              <a:rPr lang="en-IN" dirty="0"/>
              <a:t>but with a much reduced impact on battery life and better precision</a:t>
            </a:r>
            <a:r>
              <a:rPr lang="en-IN" dirty="0" smtClean="0"/>
              <a:t>.</a:t>
            </a:r>
          </a:p>
          <a:p>
            <a:endParaRPr lang="en-IN" b="1" dirty="0" smtClean="0"/>
          </a:p>
          <a:p>
            <a:r>
              <a:rPr lang="en-IN" b="1" dirty="0" smtClean="0"/>
              <a:t>Location:</a:t>
            </a:r>
          </a:p>
          <a:p>
            <a:r>
              <a:rPr lang="en-IN" dirty="0" smtClean="0"/>
              <a:t>Using google maps to show location of the retailer shop around you.</a:t>
            </a:r>
          </a:p>
          <a:p>
            <a:endParaRPr lang="en-IN" b="1" dirty="0"/>
          </a:p>
          <a:p>
            <a:r>
              <a:rPr lang="en-US" b="1" dirty="0" smtClean="0"/>
              <a:t>Chat and share:</a:t>
            </a:r>
            <a:endParaRPr lang="en-IN" dirty="0"/>
          </a:p>
          <a:p>
            <a:r>
              <a:rPr lang="en-US" dirty="0"/>
              <a:t>       This messaging service uses POST type XMLHttpRequest (implemented through asynchronous JavaScript and XML).  </a:t>
            </a:r>
            <a:endParaRPr lang="en-US" dirty="0" smtClean="0"/>
          </a:p>
          <a:p>
            <a:r>
              <a:rPr lang="en-US" dirty="0" smtClean="0"/>
              <a:t>Every </a:t>
            </a:r>
            <a:r>
              <a:rPr lang="en-US" dirty="0"/>
              <a:t>2 </a:t>
            </a:r>
            <a:r>
              <a:rPr lang="en-US" dirty="0" smtClean="0"/>
              <a:t>mille-seconds </a:t>
            </a:r>
            <a:r>
              <a:rPr lang="en-US" dirty="0"/>
              <a:t>the XMLHttpRequest is sent to the server, where it checks for any updation in the database</a:t>
            </a:r>
            <a:r>
              <a:rPr lang="en-US" dirty="0" smtClean="0"/>
              <a:t>.</a:t>
            </a:r>
          </a:p>
          <a:p>
            <a:r>
              <a:rPr lang="en-US" dirty="0" smtClean="0"/>
              <a:t> </a:t>
            </a:r>
            <a:r>
              <a:rPr lang="en-US" dirty="0"/>
              <a:t>Any updation to the database is reflected to the user. This is the push technology</a:t>
            </a:r>
            <a:r>
              <a:rPr lang="en-US" dirty="0" smtClean="0"/>
              <a:t>.</a:t>
            </a:r>
          </a:p>
          <a:p>
            <a:endParaRPr lang="en-IN" dirty="0"/>
          </a:p>
          <a:p>
            <a:r>
              <a:rPr lang="en-US" dirty="0"/>
              <a:t>If we perform the same from server side. We can run a </a:t>
            </a:r>
            <a:r>
              <a:rPr lang="en-US" dirty="0" smtClean="0"/>
              <a:t>daemon </a:t>
            </a:r>
            <a:r>
              <a:rPr lang="en-US" dirty="0"/>
              <a:t>script, which checks for updates on the server side and </a:t>
            </a:r>
            <a:endParaRPr lang="en-US" dirty="0" smtClean="0"/>
          </a:p>
          <a:p>
            <a:r>
              <a:rPr lang="en-US" dirty="0" smtClean="0"/>
              <a:t>pushes </a:t>
            </a:r>
            <a:r>
              <a:rPr lang="en-US" dirty="0"/>
              <a:t>the message automatically to the required user. This is the push </a:t>
            </a:r>
            <a:r>
              <a:rPr lang="en-US" dirty="0" smtClean="0"/>
              <a:t>technology. It </a:t>
            </a:r>
            <a:r>
              <a:rPr lang="en-US" dirty="0"/>
              <a:t>uses Reverse concepts</a:t>
            </a:r>
            <a:r>
              <a:rPr lang="en-US" dirty="0" smtClean="0"/>
              <a:t>.</a:t>
            </a:r>
          </a:p>
          <a:p>
            <a:endParaRPr lang="en-US" dirty="0"/>
          </a:p>
          <a:p>
            <a:r>
              <a:rPr lang="en-US" dirty="0" smtClean="0"/>
              <a:t>You can share image of a particular product you wish to buy through </a:t>
            </a:r>
            <a:r>
              <a:rPr lang="en-US" dirty="0" err="1" smtClean="0"/>
              <a:t>whatsapp</a:t>
            </a:r>
            <a:r>
              <a:rPr lang="en-US" dirty="0" smtClean="0"/>
              <a:t>.</a:t>
            </a:r>
            <a:endParaRPr lang="en-IN" dirty="0"/>
          </a:p>
          <a:p>
            <a:endParaRPr lang="en-IN" b="1" dirty="0" smtClean="0"/>
          </a:p>
          <a:p>
            <a:endParaRPr lang="en-IN" b="1" dirty="0"/>
          </a:p>
        </p:txBody>
      </p:sp>
    </p:spTree>
    <p:extLst>
      <p:ext uri="{BB962C8B-B14F-4D97-AF65-F5344CB8AC3E}">
        <p14:creationId xmlns:p14="http://schemas.microsoft.com/office/powerpoint/2010/main" val="3671606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TotalTime>
  <Words>997</Words>
  <Application>Microsoft Office PowerPoint</Application>
  <PresentationFormat>Widescreen</PresentationFormat>
  <Paragraphs>219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227</cp:revision>
  <dcterms:created xsi:type="dcterms:W3CDTF">2016-03-29T18:55:40Z</dcterms:created>
  <dcterms:modified xsi:type="dcterms:W3CDTF">2016-10-05T15:51:08Z</dcterms:modified>
</cp:coreProperties>
</file>