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D98E8-AC48-444B-9CA2-3B7ACF1D8051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7A59F-1D66-4D74-A408-9A6DC62BE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6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7A59F-1D66-4D74-A408-9A6DC62BE8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9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7A59F-1D66-4D74-A408-9A6DC62BE8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79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7A59F-1D66-4D74-A408-9A6DC62BE8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3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59683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4086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7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877425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086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19881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179057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77114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4372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5837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3163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07482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98054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93806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77620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83271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48746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ni-Kumar-001/APSSDC_key-logger_project.g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8" name="object 8"/>
          <p:cNvSpPr txBox="1"/>
          <p:nvPr/>
        </p:nvSpPr>
        <p:spPr>
          <a:xfrm>
            <a:off x="4162425" y="3941885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66800" y="3127347"/>
            <a:ext cx="9067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15" dirty="0">
                <a:solidFill>
                  <a:srgbClr val="E32D9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ANGEREDDY MUNI KUMAR RAJA REDDY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pPr algn="just"/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43800" y="264778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 algn="just"/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pPr algn="just"/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841018"/>
            <a:ext cx="878205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4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0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sz="400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4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 algn="just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11620309" y="6242315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algn="just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 algn="just">
                <a:lnSpc>
                  <a:spcPct val="100000"/>
                </a:lnSpc>
                <a:spcBef>
                  <a:spcPts val="55"/>
                </a:spcBef>
              </a:pPr>
              <a:t>​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-1371600" y="1925413"/>
            <a:ext cx="9963150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0" lvl="5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Impact:</a:t>
            </a:r>
            <a:r>
              <a:rPr lang="en-US" altLang="en-US" sz="200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Significant reduction in the likelihood of keylogging attacks through proactive </a:t>
            </a:r>
            <a:r>
              <a:rPr lang="en-US" altLang="en-US" sz="200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measures</a:t>
            </a:r>
            <a:r>
              <a:rPr lang="en-US" alt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en-US" sz="200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2295242" y="3146584"/>
            <a:ext cx="7219949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1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Innovative Approach:</a:t>
            </a:r>
            <a:r>
              <a:rPr lang="en-US" altLang="en-US" sz="200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Combining technical measures with user education for comprehensive protection</a:t>
            </a:r>
            <a:r>
              <a:rPr lang="en-US" altLang="en-US" sz="200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en-US" sz="80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1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Demonstration:</a:t>
            </a:r>
            <a:r>
              <a:rPr lang="en-US" altLang="en-US" sz="200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Real-time demonstration of a simple keylogger to illustrate the threat and the effectiveness of security measures.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31814" y="1055299"/>
            <a:ext cx="9070975" cy="5275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Before we begin ,we need to install python  and some particular libraries of python in the system  which can installed by the commands in command </a:t>
            </a:r>
            <a:r>
              <a:rPr lang="en-IN" dirty="0" smtClean="0">
                <a:solidFill>
                  <a:schemeClr val="accent2"/>
                </a:solidFill>
              </a:rPr>
              <a:t>prompt</a:t>
            </a:r>
          </a:p>
          <a:p>
            <a:endParaRPr lang="en-IN" sz="1100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pip install pynput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pip install sons </a:t>
            </a:r>
            <a:endParaRPr lang="en-IN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1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u="sng" dirty="0">
                <a:solidFill>
                  <a:schemeClr val="accent1"/>
                </a:solidFill>
              </a:rPr>
              <a:t>Pynput</a:t>
            </a:r>
            <a:r>
              <a:rPr lang="en-IN" u="sng" dirty="0"/>
              <a:t> </a:t>
            </a:r>
            <a:r>
              <a:rPr lang="en-IN" dirty="0"/>
              <a:t>helps in read keystrokes as the user types in stuff </a:t>
            </a:r>
            <a:r>
              <a:rPr lang="en-IN" u="sng" dirty="0" err="1"/>
              <a:t>Jsons</a:t>
            </a:r>
            <a:r>
              <a:rPr lang="en-IN" b="1" u="sng" dirty="0"/>
              <a:t> </a:t>
            </a:r>
            <a:r>
              <a:rPr lang="en-IN" dirty="0"/>
              <a:t>is a </a:t>
            </a:r>
            <a:r>
              <a:rPr lang="en-IN" dirty="0" err="1"/>
              <a:t>lnter</a:t>
            </a:r>
            <a:r>
              <a:rPr lang="en-IN" dirty="0"/>
              <a:t> changing format which often exchange data between a webserver and user </a:t>
            </a:r>
            <a:r>
              <a:rPr lang="en-IN" dirty="0" smtClean="0"/>
              <a:t>agent.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sym typeface="+mn-ea"/>
              </a:rPr>
              <a:t>Initialization  of </a:t>
            </a:r>
            <a:r>
              <a:rPr lang="en-US" b="1" i="1" dirty="0" smtClean="0">
                <a:solidFill>
                  <a:srgbClr val="D60093"/>
                </a:solidFill>
                <a:sym typeface="+mn-ea"/>
              </a:rPr>
              <a:t>key logger </a:t>
            </a:r>
            <a:r>
              <a:rPr lang="en-US" i="1" dirty="0">
                <a:sym typeface="+mn-ea"/>
              </a:rPr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  <a:cs typeface="Courier New" panose="02070309020205020404" charset="0"/>
                <a:sym typeface="+mn-ea"/>
              </a:rPr>
              <a:t>Set up the main GUI window.</a:t>
            </a:r>
            <a:r>
              <a:rPr lang="en-US" dirty="0">
                <a:solidFill>
                  <a:schemeClr val="tx2"/>
                </a:solidFill>
                <a:cs typeface="Courier New" panose="02070309020205020404" charset="0"/>
              </a:rPr>
              <a:t/>
            </a:r>
            <a:br>
              <a:rPr lang="en-US" dirty="0">
                <a:solidFill>
                  <a:schemeClr val="tx2"/>
                </a:solidFill>
                <a:cs typeface="Courier New" panose="02070309020205020404" charset="0"/>
              </a:rPr>
            </a:br>
            <a:r>
              <a:rPr lang="en-US" dirty="0">
                <a:solidFill>
                  <a:schemeClr val="tx2"/>
                </a:solidFill>
                <a:cs typeface="Courier New" panose="02070309020205020404" charset="0"/>
                <a:sym typeface="+mn-ea"/>
              </a:rPr>
              <a:t>Initialize global variables for key logging.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sym typeface="+mn-ea"/>
              </a:rPr>
              <a:t>Event Capturing of keystrokes </a:t>
            </a:r>
            <a:r>
              <a:rPr lang="en-US" i="1" dirty="0">
                <a:solidFill>
                  <a:srgbClr val="D60093"/>
                </a:solidFill>
                <a:sym typeface="+mn-ea"/>
              </a:rPr>
              <a:t>:</a:t>
            </a:r>
            <a:r>
              <a:rPr lang="en-US" i="1" dirty="0">
                <a:solidFill>
                  <a:srgbClr val="D60093"/>
                </a:solidFill>
              </a:rPr>
              <a:t/>
            </a:r>
            <a:br>
              <a:rPr lang="en-US" i="1" dirty="0">
                <a:solidFill>
                  <a:srgbClr val="D60093"/>
                </a:solidFill>
              </a:rPr>
            </a:br>
            <a:r>
              <a:rPr lang="en-US" dirty="0">
                <a:solidFill>
                  <a:schemeClr val="tx2"/>
                </a:solidFill>
                <a:cs typeface="Courier New" panose="02070309020205020404" charset="0"/>
                <a:sym typeface="+mn-ea"/>
              </a:rPr>
              <a:t>Start capturing key events when the "Start" button is pressed.</a:t>
            </a:r>
            <a:r>
              <a:rPr lang="en-US" dirty="0">
                <a:solidFill>
                  <a:schemeClr val="tx2"/>
                </a:solidFill>
                <a:cs typeface="Courier New" panose="02070309020205020404" charset="0"/>
              </a:rPr>
              <a:t/>
            </a:r>
            <a:br>
              <a:rPr lang="en-US" dirty="0">
                <a:solidFill>
                  <a:schemeClr val="tx2"/>
                </a:solidFill>
                <a:cs typeface="Courier New" panose="02070309020205020404" charset="0"/>
              </a:rPr>
            </a:br>
            <a:r>
              <a:rPr lang="en-US" dirty="0">
                <a:solidFill>
                  <a:schemeClr val="tx2"/>
                </a:solidFill>
                <a:cs typeface="Courier New" panose="02070309020205020404" charset="0"/>
                <a:sym typeface="+mn-ea"/>
              </a:rPr>
              <a:t>Log key press and release events.</a:t>
            </a:r>
            <a:endParaRPr lang="en-US" dirty="0">
              <a:solidFill>
                <a:schemeClr val="tx2"/>
              </a:solidFill>
              <a:cs typeface="Courier New" panose="020703090202050204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sym typeface="+mn-ea"/>
              </a:rPr>
              <a:t>Data Logging into text files  </a:t>
            </a:r>
            <a:r>
              <a:rPr lang="en-US" i="1" dirty="0">
                <a:solidFill>
                  <a:srgbClr val="D60093"/>
                </a:solidFill>
                <a:sym typeface="+mn-ea"/>
              </a:rPr>
              <a:t>:</a:t>
            </a:r>
            <a:r>
              <a:rPr lang="en-US" i="1" dirty="0">
                <a:solidFill>
                  <a:srgbClr val="D60093"/>
                </a:solidFill>
              </a:rPr>
              <a:t/>
            </a:r>
            <a:br>
              <a:rPr lang="en-US" i="1" dirty="0">
                <a:solidFill>
                  <a:srgbClr val="D60093"/>
                </a:solidFill>
              </a:rPr>
            </a:br>
            <a:r>
              <a:rPr lang="en-US" dirty="0">
                <a:solidFill>
                  <a:schemeClr val="tx2"/>
                </a:solidFill>
                <a:cs typeface="Courier New" panose="02070309020205020404" charset="0"/>
                <a:sym typeface="+mn-ea"/>
              </a:rPr>
              <a:t>Continuously update text and JSON log files with captured key events.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sym typeface="+mn-ea"/>
              </a:rPr>
              <a:t>Stop Logging  </a:t>
            </a:r>
            <a:r>
              <a:rPr lang="en-US" i="1" dirty="0">
                <a:sym typeface="+mn-ea"/>
              </a:rPr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  <a:cs typeface="Courier New" panose="02070309020205020404" charset="0"/>
                <a:sym typeface="+mn-ea"/>
              </a:rPr>
              <a:t>Stop capturing key events when the "Stop" button is pressed.</a:t>
            </a:r>
            <a:r>
              <a:rPr lang="en-US" dirty="0">
                <a:solidFill>
                  <a:schemeClr val="tx2"/>
                </a:solidFill>
                <a:cs typeface="Courier New" panose="02070309020205020404" charset="0"/>
              </a:rPr>
              <a:t/>
            </a:r>
            <a:br>
              <a:rPr lang="en-US" dirty="0">
                <a:solidFill>
                  <a:schemeClr val="tx2"/>
                </a:solidFill>
                <a:cs typeface="Courier New" panose="02070309020205020404" charset="0"/>
              </a:rPr>
            </a:br>
            <a:r>
              <a:rPr lang="en-US" dirty="0">
                <a:solidFill>
                  <a:schemeClr val="tx2"/>
                </a:solidFill>
                <a:cs typeface="Courier New" panose="02070309020205020404" charset="0"/>
                <a:sym typeface="+mn-ea"/>
              </a:rPr>
              <a:t>Update the GUI status to indicate the </a:t>
            </a:r>
            <a:r>
              <a:rPr lang="en-US" dirty="0" smtClean="0">
                <a:solidFill>
                  <a:schemeClr val="tx2"/>
                </a:solidFill>
                <a:cs typeface="Courier New" panose="02070309020205020404" charset="0"/>
                <a:sym typeface="+mn-ea"/>
              </a:rPr>
              <a:t>key logger </a:t>
            </a:r>
            <a:r>
              <a:rPr lang="en-US" dirty="0">
                <a:solidFill>
                  <a:schemeClr val="tx2"/>
                </a:solidFill>
                <a:cs typeface="Courier New" panose="02070309020205020404" charset="0"/>
                <a:sym typeface="+mn-ea"/>
              </a:rPr>
              <a:t>is stopped</a:t>
            </a:r>
            <a:r>
              <a:rPr lang="en-US" dirty="0" smtClean="0">
                <a:solidFill>
                  <a:schemeClr val="tx2"/>
                </a:solidFill>
                <a:cs typeface="Courier New" panose="02070309020205020404" charset="0"/>
                <a:sym typeface="+mn-ea"/>
              </a:rPr>
              <a:t>.</a:t>
            </a:r>
            <a:endParaRPr lang="en-IN" dirty="0"/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0" y="1981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4324" y="247062"/>
            <a:ext cx="825182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b="1" spc="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400" b="1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400" b="1" spc="-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b="1" spc="-3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400" b="1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400" b="1" spc="3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400" b="1" spc="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endParaRPr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9"/>
          <a:stretch/>
        </p:blipFill>
        <p:spPr>
          <a:xfrm>
            <a:off x="752475" y="1375914"/>
            <a:ext cx="8117125" cy="41104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991600" cy="45720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of </a:t>
            </a: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logger 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captures keystrokes and records them into both text and JSON files is successful.</a:t>
            </a:r>
          </a:p>
          <a:p>
            <a:endParaRPr lang="en-US" sz="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GUI provided a user-friendly way to control the </a:t>
            </a: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logger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making it accessible and easy to use.</a:t>
            </a:r>
          </a:p>
          <a:p>
            <a:endParaRPr lang="en-US" sz="5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logger 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demonstrated the capability to effectively capture and log keystrokes in real-time. </a:t>
            </a:r>
          </a:p>
          <a:p>
            <a:endParaRPr lang="en-US" sz="5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Emphasized the ethical use of </a:t>
            </a: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loggers 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importance of implementing security measures to protect against malicious use.</a:t>
            </a:r>
          </a:p>
          <a:p>
            <a:endParaRPr lang="en-US" sz="5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keylogging with start and stop functionality controlled via a simple GUI. </a:t>
            </a:r>
          </a:p>
          <a:p>
            <a:endParaRPr lang="en-I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48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LINK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hlinkClick r:id="rId3"/>
          </p:cNvPr>
          <p:cNvSpPr txBox="1"/>
          <p:nvPr/>
        </p:nvSpPr>
        <p:spPr>
          <a:xfrm>
            <a:off x="1958802" y="32766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https://github.com/Muni-Kumar-001/APSSDC_key-logger_project.git</a:t>
            </a:r>
            <a:endParaRPr lang="en-US" dirty="0">
              <a:ln w="0">
                <a:noFill/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37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8612" y="0"/>
            <a:ext cx="4782884" cy="6858466"/>
            <a:chOff x="7448612" y="0"/>
            <a:chExt cx="4782884" cy="6858466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2">
                <a:lumMod val="5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2">
                <a:lumMod val="5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5466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1">
                <a:alpha val="79998"/>
              </a:schemeClr>
            </a:solidFill>
          </p:spPr>
          <p:txBody>
            <a:bodyPr wrap="square" lIns="0" tIns="0" rIns="0" bIns="0" rtlCol="0">
              <a:scene3d>
                <a:camera prst="isometricRightUp"/>
                <a:lightRig rig="threePt" dir="t"/>
              </a:scene3d>
            </a:bodyPr>
            <a:lstStyle/>
            <a:p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1"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96180" y="2511383"/>
            <a:ext cx="8285574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LOGGER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SECURITY</a:t>
            </a:r>
            <a:endParaRPr lang="en-GB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2526030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95729" y="1726586"/>
            <a:ext cx="7100378" cy="5055214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568309"/>
            <a:ext cx="825789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3157041" y="1624425"/>
            <a:ext cx="6068163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en-US" altLang="en-US" sz="22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 Statement</a:t>
            </a:r>
            <a:endParaRPr lang="en-US" altLang="en-US" sz="22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 Overview</a:t>
            </a:r>
            <a:endParaRPr lang="en-US" altLang="en-US" sz="22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Who Are The </a:t>
            </a: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End Users</a:t>
            </a:r>
            <a:endParaRPr lang="en-US" altLang="en-US" sz="22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Solution and Value Proposition</a:t>
            </a:r>
            <a:endParaRPr lang="en-US" altLang="en-US" sz="22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"Wow" in Our Solution</a:t>
            </a:r>
            <a:endParaRPr lang="en-US" altLang="en-US" sz="22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Modelling</a:t>
            </a:r>
            <a:endParaRPr lang="en-US" altLang="en-US" sz="22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Results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 Link</a:t>
            </a:r>
            <a:endParaRPr lang="en-US" altLang="en-US" sz="22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52599"/>
            <a:ext cx="8616791" cy="4288763"/>
          </a:xfrm>
        </p:spPr>
        <p:txBody>
          <a:bodyPr/>
          <a:lstStyle/>
          <a:p>
            <a:pPr marL="0" indent="0" algn="just" fontAlgn="base">
              <a:buNone/>
            </a:pPr>
            <a:r>
              <a:rPr lang="en-IN" sz="2800" b="1" u="sng" dirty="0" smtClean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 is a key logger?</a:t>
            </a:r>
          </a:p>
          <a:p>
            <a:pPr marL="0" indent="0" algn="just" fontAlgn="base">
              <a:buNone/>
            </a:pPr>
            <a:endParaRPr lang="en-IN" b="1" dirty="0" smtClean="0">
              <a:solidFill>
                <a:srgbClr val="071D2B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000" dirty="0" smtClean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Key loggers are a type of  spyware malware designed to spy on victims. Because they can capture everything you type, key loggers are one of the most invasive forms of malware.</a:t>
            </a:r>
          </a:p>
          <a:p>
            <a:pPr algn="just" fontAlgn="base"/>
            <a:r>
              <a:rPr lang="en-US" sz="2000" dirty="0" smtClean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main types of key loggers: software and hardware. Key logger software is more common than key logger hardware, because the latter requires actual physical access to a device.</a:t>
            </a:r>
            <a:endParaRPr lang="en-US" dirty="0" smtClean="0">
              <a:solidFill>
                <a:srgbClr val="21455C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IN" b="1" dirty="0">
              <a:solidFill>
                <a:srgbClr val="071D2B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62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90538"/>
            <a:ext cx="4495800" cy="576262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KEYLOGGER </a:t>
            </a:r>
            <a:endParaRPr lang="en-IN" b="1" u="sng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72654"/>
            <a:ext cx="4185623" cy="47459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Hardware-based </a:t>
            </a:r>
            <a:r>
              <a:rPr lang="en-US" sz="2000" dirty="0" smtClean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key loggers </a:t>
            </a:r>
            <a:r>
              <a:rPr lang="en-US" sz="20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take the form of a physical device, like a USB stick or another item that may look similar to a charger.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They record keystrokes and other data, to be retrieved later by a hacker. 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They cannot be detected by any  anti –virus software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782" y="490538"/>
            <a:ext cx="4185618" cy="576262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KEYLOGGER </a:t>
            </a:r>
            <a:endParaRPr lang="en-IN" b="1" u="sng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272655"/>
            <a:ext cx="4185617" cy="476870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Key logger </a:t>
            </a:r>
            <a:r>
              <a:rPr lang="en-US" sz="20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software is usually malicious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But some companies and parents use it to keep tabs on employees and kids.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their application, time-tracking software and parental monitoring apps can easily verge into spying territory.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09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20933783">
            <a:off x="7755422" y="3364957"/>
            <a:ext cx="2762250" cy="3257550"/>
            <a:chOff x="7991475" y="2933700"/>
            <a:chExt cx="2762250" cy="3257550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398783"/>
            <a:ext cx="8233728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250" b="1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250" b="1" spc="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250" b="1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b="1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4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250" b="1" spc="-3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b="1" spc="-3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250" b="1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b="1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25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2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0588" y="1390551"/>
            <a:ext cx="7809254" cy="5024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 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key logger 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do?</a:t>
            </a:r>
          </a:p>
          <a:p>
            <a:pPr algn="just" fontAlgn="base"/>
            <a:endParaRPr lang="en-US" sz="1400" b="1" dirty="0">
              <a:solidFill>
                <a:srgbClr val="071D2B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Record all your keystrokes, including your passwords and banking details.</a:t>
            </a: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Record both sides of conversations in messaging </a:t>
            </a:r>
            <a:r>
              <a:rPr lang="en-US" sz="1900" dirty="0" smtClean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apps </a:t>
            </a:r>
            <a:r>
              <a:rPr lang="en-US" sz="19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 emails.</a:t>
            </a: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Record your browsing history</a:t>
            </a: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Take screenshots when certain keywords are typed.</a:t>
            </a: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Take remote control over your device.</a:t>
            </a: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Remotely log in or out of your device.</a:t>
            </a: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Record how long you use specific apps.</a:t>
            </a: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Print or email logs back to the hacker.</a:t>
            </a: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Hide in the background.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39775" y="1730707"/>
            <a:ext cx="83280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Understanding  the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loggers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their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working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logger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real time and types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logger attacks.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caused by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logger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attacks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safety measures to prevent keylogging attacks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158501" y="24860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32802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425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b="1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3400" y="1154370"/>
            <a:ext cx="831341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loggers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even used for legitimate purposes etc.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users are: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Companies:</a:t>
            </a:r>
            <a:r>
              <a:rPr lang="en-US" sz="22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Some companies use </a:t>
            </a:r>
            <a:r>
              <a:rPr lang="en-US" sz="2200" dirty="0" smtClean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key loggers </a:t>
            </a:r>
            <a:r>
              <a:rPr lang="en-US" sz="22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 track which apps employees use, and how they are using their 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Hackers:</a:t>
            </a:r>
            <a:r>
              <a:rPr lang="en-US" sz="2200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When most people think of </a:t>
            </a:r>
            <a:r>
              <a:rPr lang="en-US" sz="2200" dirty="0" smtClean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key loggers</a:t>
            </a:r>
            <a:r>
              <a:rPr lang="en-US" sz="22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they think of hackers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Parents:</a:t>
            </a:r>
            <a:r>
              <a:rPr lang="en-US" sz="22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Some parental monitoring software is essentially spyware or even a </a:t>
            </a:r>
            <a:r>
              <a:rPr lang="en-US" sz="2200" dirty="0" smtClean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key logger</a:t>
            </a:r>
            <a:r>
              <a:rPr lang="en-US" sz="22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While it’s legal for parents to monitor their under-age children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21455C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 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End users are the individuals within an organization who interact with various digital platforms, applications, and devices daily. They are often the first line of defense against cyber threats </a:t>
            </a:r>
            <a:r>
              <a:rPr lang="en-US" sz="2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”</a:t>
            </a:r>
          </a:p>
        </p:txBody>
      </p:sp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48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8181" y="381000"/>
            <a:ext cx="7170419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7638" y="159122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486548"/>
            <a:ext cx="103632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1148"/>
            <a:ext cx="68333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351335"/>
            <a:ext cx="87953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Anti-virus 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best way to protect your devices from keylogging is to use a high-quality antivirus  You can also take other precautions to make an infection less likely. </a:t>
            </a:r>
          </a:p>
          <a:p>
            <a:pPr marL="73152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Password manager :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You may use a password manager to generate highly complex passwords  In many cases, these programs are able to auto-fill your passwords, which allows you to bypass using the keyboard altogether. </a:t>
            </a:r>
          </a:p>
          <a:p>
            <a:pPr marL="73152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Asterisks :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 you are not typing, a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key logger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cannot record any strokes, and since password characters are usually replaced by asterisks, even a video surveillance system would not be able to figure out what was entered. </a:t>
            </a:r>
          </a:p>
          <a:p>
            <a:pPr marL="73152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Two step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use two step verification  when you have the option. A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key logger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may deduce your password, but  the second phase of the authentication process may deter them. </a:t>
            </a:r>
          </a:p>
          <a:p>
            <a:pPr marL="73152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virtual keyboard can also help prevent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key loggers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from accessing your keystrokes. 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</TotalTime>
  <Words>557</Words>
  <Application>Microsoft Office PowerPoint</Application>
  <PresentationFormat>Widescreen</PresentationFormat>
  <Paragraphs>103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Trebuchet MS</vt:lpstr>
      <vt:lpstr>Wingdings</vt:lpstr>
      <vt:lpstr>Wingdings 3</vt:lpstr>
      <vt:lpstr>Facet</vt:lpstr>
      <vt:lpstr>PowerPoint Presentation</vt:lpstr>
      <vt:lpstr>KEY LOGGER AND SECURITY</vt:lpstr>
      <vt:lpstr>AGENDA</vt:lpstr>
      <vt:lpstr>INTRODUCTION</vt:lpstr>
      <vt:lpstr>PowerPoint Presentation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OUTPUTS</vt:lpstr>
      <vt:lpstr>RESULTS:</vt:lpstr>
      <vt:lpstr>PROJECT LINK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Bala Murali</cp:lastModifiedBy>
  <cp:revision>15</cp:revision>
  <dcterms:created xsi:type="dcterms:W3CDTF">2024-06-03T05:48:59Z</dcterms:created>
  <dcterms:modified xsi:type="dcterms:W3CDTF">2024-06-16T08:21:51Z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