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38" r:id="rId3"/>
    <p:sldId id="260" r:id="rId4"/>
    <p:sldId id="270" r:id="rId5"/>
    <p:sldId id="259" r:id="rId6"/>
    <p:sldId id="305" r:id="rId7"/>
    <p:sldId id="261" r:id="rId8"/>
    <p:sldId id="262" r:id="rId9"/>
    <p:sldId id="263" r:id="rId10"/>
    <p:sldId id="267" r:id="rId11"/>
    <p:sldId id="271" r:id="rId12"/>
    <p:sldId id="281" r:id="rId14"/>
    <p:sldId id="283" r:id="rId15"/>
    <p:sldId id="285" r:id="rId16"/>
    <p:sldId id="299" r:id="rId17"/>
    <p:sldId id="286" r:id="rId18"/>
    <p:sldId id="287" r:id="rId19"/>
    <p:sldId id="290" r:id="rId20"/>
    <p:sldId id="388" r:id="rId21"/>
    <p:sldId id="306" r:id="rId22"/>
    <p:sldId id="307" r:id="rId23"/>
    <p:sldId id="308" r:id="rId24"/>
    <p:sldId id="309" r:id="rId25"/>
    <p:sldId id="319" r:id="rId26"/>
    <p:sldId id="313" r:id="rId27"/>
    <p:sldId id="372" r:id="rId28"/>
    <p:sldId id="314" r:id="rId29"/>
    <p:sldId id="315" r:id="rId30"/>
    <p:sldId id="316" r:id="rId31"/>
    <p:sldId id="333" r:id="rId32"/>
    <p:sldId id="383" r:id="rId33"/>
    <p:sldId id="405" r:id="rId34"/>
    <p:sldId id="404" r:id="rId35"/>
    <p:sldId id="318"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E2E6"/>
    <a:srgbClr val="E6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5647" y="623442"/>
            <a:ext cx="876300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0000"/>
                </a:solidFill>
                <a:latin typeface="Times New Roman" panose="02020603050405020304"/>
                <a:cs typeface="Times New Roman" panose="02020603050405020304"/>
              </a:rPr>
              <a:t>SRI </a:t>
            </a:r>
            <a:r>
              <a:rPr sz="2800" b="1" spc="-50" dirty="0">
                <a:solidFill>
                  <a:srgbClr val="000000"/>
                </a:solidFill>
                <a:latin typeface="Times New Roman" panose="02020603050405020304"/>
                <a:cs typeface="Times New Roman" panose="02020603050405020304"/>
              </a:rPr>
              <a:t>VENKATESWARA </a:t>
            </a:r>
            <a:r>
              <a:rPr sz="2800" b="1" spc="-10" dirty="0">
                <a:solidFill>
                  <a:srgbClr val="000000"/>
                </a:solidFill>
                <a:latin typeface="Times New Roman" panose="02020603050405020304"/>
                <a:cs typeface="Times New Roman" panose="02020603050405020304"/>
              </a:rPr>
              <a:t>COLLEGE </a:t>
            </a:r>
            <a:r>
              <a:rPr sz="2800" b="1" spc="-5" dirty="0">
                <a:solidFill>
                  <a:srgbClr val="000000"/>
                </a:solidFill>
                <a:latin typeface="Times New Roman" panose="02020603050405020304"/>
                <a:cs typeface="Times New Roman" panose="02020603050405020304"/>
              </a:rPr>
              <a:t>OF</a:t>
            </a:r>
            <a:r>
              <a:rPr sz="2800" b="1" spc="-170" dirty="0">
                <a:solidFill>
                  <a:srgbClr val="000000"/>
                </a:solidFill>
                <a:latin typeface="Times New Roman" panose="02020603050405020304"/>
                <a:cs typeface="Times New Roman" panose="02020603050405020304"/>
              </a:rPr>
              <a:t> </a:t>
            </a:r>
            <a:r>
              <a:rPr sz="2800" b="1" spc="-10" dirty="0">
                <a:solidFill>
                  <a:srgbClr val="000000"/>
                </a:solidFill>
                <a:latin typeface="Times New Roman" panose="02020603050405020304"/>
                <a:cs typeface="Times New Roman" panose="02020603050405020304"/>
              </a:rPr>
              <a:t>ENGINEERING</a:t>
            </a:r>
            <a:endParaRPr sz="2800">
              <a:latin typeface="Times New Roman" panose="02020603050405020304"/>
              <a:cs typeface="Times New Roman" panose="02020603050405020304"/>
            </a:endParaRPr>
          </a:p>
        </p:txBody>
      </p:sp>
      <p:sp>
        <p:nvSpPr>
          <p:cNvPr id="3" name="object 3"/>
          <p:cNvSpPr/>
          <p:nvPr/>
        </p:nvSpPr>
        <p:spPr>
          <a:xfrm>
            <a:off x="926591" y="493776"/>
            <a:ext cx="1295399" cy="1293876"/>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2019045" y="1054734"/>
            <a:ext cx="8396605" cy="2642235"/>
          </a:xfrm>
          <a:prstGeom prst="rect">
            <a:avLst/>
          </a:prstGeom>
        </p:spPr>
        <p:txBody>
          <a:bodyPr vert="horz" wrap="square" lIns="0" tIns="26670" rIns="0" bIns="0" rtlCol="0">
            <a:spAutoFit/>
          </a:bodyPr>
          <a:lstStyle/>
          <a:p>
            <a:pPr marL="4123055" marR="1948180" indent="-1325880">
              <a:lnSpc>
                <a:spcPts val="2110"/>
              </a:lnSpc>
              <a:spcBef>
                <a:spcPts val="210"/>
              </a:spcBef>
            </a:pPr>
            <a:r>
              <a:rPr sz="1800" b="1" spc="-5" dirty="0">
                <a:latin typeface="Times New Roman" panose="02020603050405020304"/>
                <a:cs typeface="Times New Roman" panose="02020603050405020304"/>
              </a:rPr>
              <a:t>Karakambadi Road, Tirupati-517507  </a:t>
            </a:r>
            <a:r>
              <a:rPr sz="1800" b="1" dirty="0">
                <a:latin typeface="Times New Roman" panose="02020603050405020304"/>
                <a:cs typeface="Times New Roman" panose="02020603050405020304"/>
              </a:rPr>
              <a:t>2022-2023</a:t>
            </a:r>
            <a:endParaRPr sz="1800">
              <a:latin typeface="Times New Roman" panose="02020603050405020304"/>
              <a:cs typeface="Times New Roman" panose="02020603050405020304"/>
            </a:endParaRPr>
          </a:p>
          <a:p>
            <a:pPr>
              <a:lnSpc>
                <a:spcPct val="100000"/>
              </a:lnSpc>
              <a:spcBef>
                <a:spcPts val="50"/>
              </a:spcBef>
            </a:pPr>
            <a:endParaRPr sz="1650">
              <a:latin typeface="Times New Roman" panose="02020603050405020304"/>
              <a:cs typeface="Times New Roman" panose="02020603050405020304"/>
            </a:endParaRPr>
          </a:p>
          <a:p>
            <a:pPr marL="556895">
              <a:lnSpc>
                <a:spcPts val="2100"/>
              </a:lnSpc>
            </a:pPr>
            <a:r>
              <a:rPr sz="2000" b="1" spc="-20" dirty="0">
                <a:solidFill>
                  <a:srgbClr val="1F3863"/>
                </a:solidFill>
                <a:latin typeface="Times New Roman" panose="02020603050405020304"/>
                <a:cs typeface="Times New Roman" panose="02020603050405020304"/>
              </a:rPr>
              <a:t>DEPARTMENT </a:t>
            </a:r>
            <a:r>
              <a:rPr sz="2000" b="1" dirty="0">
                <a:solidFill>
                  <a:srgbClr val="1F3863"/>
                </a:solidFill>
                <a:latin typeface="Times New Roman" panose="02020603050405020304"/>
                <a:cs typeface="Times New Roman" panose="02020603050405020304"/>
              </a:rPr>
              <a:t>OF COMPUTER SCIENCE AND</a:t>
            </a:r>
            <a:r>
              <a:rPr sz="2000" b="1" spc="-240" dirty="0">
                <a:solidFill>
                  <a:srgbClr val="1F3863"/>
                </a:solidFill>
                <a:latin typeface="Times New Roman" panose="02020603050405020304"/>
                <a:cs typeface="Times New Roman" panose="02020603050405020304"/>
              </a:rPr>
              <a:t> </a:t>
            </a:r>
            <a:r>
              <a:rPr sz="2000" b="1" dirty="0">
                <a:solidFill>
                  <a:srgbClr val="1F3863"/>
                </a:solidFill>
                <a:latin typeface="Times New Roman" panose="02020603050405020304"/>
                <a:cs typeface="Times New Roman" panose="02020603050405020304"/>
              </a:rPr>
              <a:t>ENGINEERING</a:t>
            </a:r>
            <a:endParaRPr sz="2000">
              <a:latin typeface="Times New Roman" panose="02020603050405020304"/>
              <a:cs typeface="Times New Roman" panose="02020603050405020304"/>
            </a:endParaRPr>
          </a:p>
          <a:p>
            <a:pPr marR="9525" algn="ctr">
              <a:lnSpc>
                <a:spcPts val="3540"/>
              </a:lnSpc>
            </a:pPr>
            <a:r>
              <a:rPr lang="en-US" sz="32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Predicting Employee Under Stress Using Machine Learning</a:t>
            </a:r>
            <a:endParaRPr lang="en-US" sz="32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R="9525" algn="ctr">
              <a:lnSpc>
                <a:spcPts val="3540"/>
              </a:lnSpc>
            </a:pPr>
            <a:r>
              <a:rPr sz="1800" b="1" spc="-5" dirty="0">
                <a:latin typeface="Times New Roman" panose="02020603050405020304"/>
                <a:cs typeface="Times New Roman" panose="02020603050405020304"/>
              </a:rPr>
              <a:t>Presented </a:t>
            </a:r>
            <a:r>
              <a:rPr sz="1800" b="1" dirty="0">
                <a:latin typeface="Times New Roman" panose="02020603050405020304"/>
                <a:cs typeface="Times New Roman" panose="02020603050405020304"/>
              </a:rPr>
              <a:t>By  </a:t>
            </a:r>
            <a:endParaRPr sz="1800" b="1" dirty="0">
              <a:latin typeface="Times New Roman" panose="02020603050405020304"/>
              <a:cs typeface="Times New Roman" panose="02020603050405020304"/>
            </a:endParaRPr>
          </a:p>
          <a:p>
            <a:pPr marR="9525" algn="ctr">
              <a:lnSpc>
                <a:spcPts val="3540"/>
              </a:lnSpc>
            </a:pPr>
            <a:r>
              <a:rPr sz="1800" b="1" spc="-5" dirty="0">
                <a:solidFill>
                  <a:srgbClr val="6C1607"/>
                </a:solidFill>
                <a:latin typeface="Times New Roman" panose="02020603050405020304"/>
                <a:cs typeface="Times New Roman" panose="02020603050405020304"/>
              </a:rPr>
              <a:t>Project </a:t>
            </a:r>
            <a:r>
              <a:rPr sz="1800" b="1" dirty="0">
                <a:solidFill>
                  <a:srgbClr val="6C1607"/>
                </a:solidFill>
                <a:latin typeface="Times New Roman" panose="02020603050405020304"/>
                <a:cs typeface="Times New Roman" panose="02020603050405020304"/>
              </a:rPr>
              <a:t>Batch-</a:t>
            </a:r>
            <a:r>
              <a:rPr sz="1800" b="1" spc="-100" dirty="0">
                <a:solidFill>
                  <a:srgbClr val="6C1607"/>
                </a:solidFill>
                <a:latin typeface="Times New Roman" panose="02020603050405020304"/>
                <a:cs typeface="Times New Roman" panose="02020603050405020304"/>
              </a:rPr>
              <a:t> </a:t>
            </a:r>
            <a:r>
              <a:rPr sz="1800" b="1" dirty="0">
                <a:solidFill>
                  <a:srgbClr val="6C1607"/>
                </a:solidFill>
                <a:latin typeface="Times New Roman" panose="02020603050405020304"/>
                <a:cs typeface="Times New Roman" panose="02020603050405020304"/>
              </a:rPr>
              <a:t>1</a:t>
            </a:r>
            <a:r>
              <a:rPr lang="en-US" sz="1800" b="1" dirty="0">
                <a:solidFill>
                  <a:srgbClr val="6C1607"/>
                </a:solidFill>
                <a:latin typeface="Times New Roman" panose="02020603050405020304"/>
                <a:cs typeface="Times New Roman" panose="02020603050405020304"/>
              </a:rPr>
              <a:t>1</a:t>
            </a:r>
            <a:endParaRPr lang="en-US" sz="1800" b="1" dirty="0">
              <a:solidFill>
                <a:srgbClr val="6C1607"/>
              </a:solidFill>
              <a:latin typeface="Times New Roman" panose="02020603050405020304"/>
              <a:cs typeface="Times New Roman" panose="02020603050405020304"/>
            </a:endParaRPr>
          </a:p>
        </p:txBody>
      </p:sp>
      <p:sp>
        <p:nvSpPr>
          <p:cNvPr id="5" name="object 5"/>
          <p:cNvSpPr txBox="1"/>
          <p:nvPr/>
        </p:nvSpPr>
        <p:spPr>
          <a:xfrm>
            <a:off x="3901185" y="3909186"/>
            <a:ext cx="2028825" cy="1153795"/>
          </a:xfrm>
          <a:prstGeom prst="rect">
            <a:avLst/>
          </a:prstGeom>
        </p:spPr>
        <p:txBody>
          <a:bodyPr vert="horz" wrap="square" lIns="0" tIns="12700" rIns="0" bIns="0" rtlCol="0">
            <a:spAutoFit/>
          </a:bodyPr>
          <a:lstStyle/>
          <a:p>
            <a:pPr marL="12700" marR="5080">
              <a:lnSpc>
                <a:spcPct val="100000"/>
              </a:lnSpc>
              <a:spcBef>
                <a:spcPts val="100"/>
              </a:spcBef>
            </a:pPr>
            <a:r>
              <a:rPr lang="en-IN" sz="1800" dirty="0">
                <a:latin typeface="Times New Roman" panose="02020603050405020304"/>
                <a:cs typeface="Times New Roman" panose="02020603050405020304"/>
              </a:rPr>
              <a:t>P. </a:t>
            </a:r>
            <a:r>
              <a:rPr lang="en-US" altLang="en-IN" sz="1800" dirty="0">
                <a:latin typeface="Times New Roman" panose="02020603050405020304"/>
                <a:cs typeface="Times New Roman" panose="02020603050405020304"/>
              </a:rPr>
              <a:t>Bindhu</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 </a:t>
            </a:r>
            <a:endParaRPr sz="1800" spc="-5" dirty="0">
              <a:latin typeface="Times New Roman" panose="02020603050405020304"/>
              <a:cs typeface="Times New Roman" panose="02020603050405020304"/>
            </a:endParaRPr>
          </a:p>
          <a:p>
            <a:pPr marL="12700" marR="5080">
              <a:lnSpc>
                <a:spcPct val="100000"/>
              </a:lnSpc>
              <a:spcBef>
                <a:spcPts val="100"/>
              </a:spcBef>
            </a:pPr>
            <a:r>
              <a:rPr lang="en-US" sz="1800">
                <a:latin typeface="Times New Roman" panose="02020603050405020304"/>
                <a:cs typeface="Times New Roman" panose="02020603050405020304"/>
              </a:rPr>
              <a:t>N. Hruthik Sai</a:t>
            </a:r>
            <a:endParaRPr lang="en-US" sz="1800">
              <a:latin typeface="Times New Roman" panose="02020603050405020304"/>
              <a:cs typeface="Times New Roman" panose="02020603050405020304"/>
            </a:endParaRPr>
          </a:p>
          <a:p>
            <a:pPr marL="12700" marR="5080">
              <a:lnSpc>
                <a:spcPct val="100000"/>
              </a:lnSpc>
              <a:spcBef>
                <a:spcPts val="100"/>
              </a:spcBef>
            </a:pPr>
            <a:r>
              <a:rPr lang="en-US" sz="1800">
                <a:latin typeface="Times New Roman" panose="02020603050405020304"/>
                <a:cs typeface="Times New Roman" panose="02020603050405020304"/>
              </a:rPr>
              <a:t>P. Madhumitha</a:t>
            </a:r>
            <a:r>
              <a:rPr sz="1800" spc="-5" dirty="0">
                <a:latin typeface="Times New Roman" panose="02020603050405020304"/>
                <a:cs typeface="Times New Roman" panose="02020603050405020304"/>
              </a:rPr>
              <a:t> </a:t>
            </a:r>
            <a:endParaRPr sz="1800" spc="-5" dirty="0">
              <a:latin typeface="Times New Roman" panose="02020603050405020304"/>
              <a:cs typeface="Times New Roman" panose="02020603050405020304"/>
            </a:endParaRPr>
          </a:p>
          <a:p>
            <a:pPr marL="12700" marR="83820">
              <a:lnSpc>
                <a:spcPts val="2110"/>
              </a:lnSpc>
              <a:spcBef>
                <a:spcPts val="110"/>
              </a:spcBef>
            </a:pPr>
            <a:r>
              <a:rPr lang="en-US" altLang="en-IN" sz="1800" spc="-5" dirty="0">
                <a:latin typeface="Times New Roman" panose="02020603050405020304"/>
                <a:cs typeface="Times New Roman" panose="02020603050405020304"/>
              </a:rPr>
              <a:t>Muni Balaji . A</a:t>
            </a:r>
            <a:endParaRPr lang="en-US" altLang="en-IN" sz="1800" spc="-5" dirty="0">
              <a:latin typeface="Times New Roman" panose="02020603050405020304"/>
              <a:cs typeface="Times New Roman" panose="02020603050405020304"/>
            </a:endParaRPr>
          </a:p>
        </p:txBody>
      </p:sp>
      <p:sp>
        <p:nvSpPr>
          <p:cNvPr id="6" name="object 6"/>
          <p:cNvSpPr txBox="1"/>
          <p:nvPr/>
        </p:nvSpPr>
        <p:spPr>
          <a:xfrm>
            <a:off x="6644767" y="3909186"/>
            <a:ext cx="1472565" cy="1108710"/>
          </a:xfrm>
          <a:prstGeom prst="rect">
            <a:avLst/>
          </a:prstGeom>
        </p:spPr>
        <p:txBody>
          <a:bodyPr vert="horz" wrap="square" lIns="0" tIns="13970" rIns="0" bIns="0" rtlCol="0">
            <a:spAutoFit/>
          </a:bodyPr>
          <a:lstStyle/>
          <a:p>
            <a:pPr marL="12700" marR="5080">
              <a:lnSpc>
                <a:spcPct val="99000"/>
              </a:lnSpc>
              <a:spcBef>
                <a:spcPts val="110"/>
              </a:spcBef>
            </a:pPr>
            <a:r>
              <a:rPr sz="1800" spc="-5" dirty="0">
                <a:latin typeface="Times New Roman" panose="02020603050405020304"/>
                <a:cs typeface="Times New Roman" panose="02020603050405020304"/>
              </a:rPr>
              <a:t>19BF1A05</a:t>
            </a:r>
            <a:r>
              <a:rPr lang="en-US" sz="1800" spc="-5" dirty="0">
                <a:latin typeface="Times New Roman" panose="02020603050405020304"/>
                <a:cs typeface="Times New Roman" panose="02020603050405020304"/>
              </a:rPr>
              <a:t>D0</a:t>
            </a:r>
            <a:r>
              <a:rPr sz="1800" spc="-5" dirty="0">
                <a:latin typeface="Times New Roman" panose="02020603050405020304"/>
                <a:cs typeface="Times New Roman" panose="02020603050405020304"/>
              </a:rPr>
              <a:t>  19BF1</a:t>
            </a:r>
            <a:r>
              <a:rPr sz="1800" spc="-15" dirty="0">
                <a:latin typeface="Times New Roman" panose="02020603050405020304"/>
                <a:cs typeface="Times New Roman" panose="02020603050405020304"/>
              </a:rPr>
              <a:t>A</a:t>
            </a:r>
            <a:r>
              <a:rPr sz="1800" spc="-5" dirty="0">
                <a:latin typeface="Times New Roman" panose="02020603050405020304"/>
                <a:cs typeface="Times New Roman" panose="02020603050405020304"/>
              </a:rPr>
              <a:t>05</a:t>
            </a:r>
            <a:r>
              <a:rPr lang="en-US" sz="1800" spc="-5" dirty="0">
                <a:latin typeface="Times New Roman" panose="02020603050405020304"/>
                <a:cs typeface="Times New Roman" panose="02020603050405020304"/>
              </a:rPr>
              <a:t>C2</a:t>
            </a:r>
            <a:r>
              <a:rPr sz="1800" spc="-5" dirty="0">
                <a:latin typeface="Times New Roman" panose="02020603050405020304"/>
                <a:cs typeface="Times New Roman" panose="02020603050405020304"/>
              </a:rPr>
              <a:t> 19BF1A05</a:t>
            </a:r>
            <a:r>
              <a:rPr lang="en-US" sz="1800" spc="-5" dirty="0">
                <a:latin typeface="Times New Roman" panose="02020603050405020304"/>
                <a:cs typeface="Times New Roman" panose="02020603050405020304"/>
              </a:rPr>
              <a:t>D9</a:t>
            </a:r>
            <a:r>
              <a:rPr sz="1800" spc="-5" dirty="0">
                <a:latin typeface="Times New Roman" panose="02020603050405020304"/>
                <a:cs typeface="Times New Roman" panose="02020603050405020304"/>
              </a:rPr>
              <a:t>  19BF1</a:t>
            </a:r>
            <a:r>
              <a:rPr sz="1800" spc="-15" dirty="0">
                <a:latin typeface="Times New Roman" panose="02020603050405020304"/>
                <a:cs typeface="Times New Roman" panose="02020603050405020304"/>
              </a:rPr>
              <a:t>A</a:t>
            </a:r>
            <a:r>
              <a:rPr sz="1800" spc="-5" dirty="0">
                <a:latin typeface="Times New Roman" panose="02020603050405020304"/>
                <a:cs typeface="Times New Roman" panose="02020603050405020304"/>
              </a:rPr>
              <a:t>05</a:t>
            </a:r>
            <a:r>
              <a:rPr lang="en-IN" sz="1800" spc="-5" dirty="0">
                <a:latin typeface="Times New Roman" panose="02020603050405020304"/>
                <a:cs typeface="Times New Roman" panose="02020603050405020304"/>
              </a:rPr>
              <a:t>B</a:t>
            </a:r>
            <a:r>
              <a:rPr lang="en-US" altLang="en-IN" sz="1800" spc="-5" dirty="0">
                <a:latin typeface="Times New Roman" panose="02020603050405020304"/>
                <a:cs typeface="Times New Roman" panose="02020603050405020304"/>
              </a:rPr>
              <a:t>3</a:t>
            </a:r>
            <a:r>
              <a:rPr sz="1800" spc="-5" dirty="0">
                <a:latin typeface="Times New Roman" panose="02020603050405020304"/>
                <a:cs typeface="Times New Roman" panose="02020603050405020304"/>
              </a:rPr>
              <a:t>  </a:t>
            </a:r>
            <a:endParaRPr sz="1800">
              <a:latin typeface="Times New Roman" panose="02020603050405020304"/>
              <a:cs typeface="Times New Roman" panose="02020603050405020304"/>
            </a:endParaRPr>
          </a:p>
        </p:txBody>
      </p:sp>
      <p:sp>
        <p:nvSpPr>
          <p:cNvPr id="7" name="object 7"/>
          <p:cNvSpPr txBox="1"/>
          <p:nvPr/>
        </p:nvSpPr>
        <p:spPr>
          <a:xfrm>
            <a:off x="3929380" y="5258435"/>
            <a:ext cx="3984625" cy="1583690"/>
          </a:xfrm>
          <a:prstGeom prst="rect">
            <a:avLst/>
          </a:prstGeom>
        </p:spPr>
        <p:txBody>
          <a:bodyPr vert="horz" wrap="square" lIns="0" tIns="111760" rIns="0" bIns="0" rtlCol="0">
            <a:spAutoFit/>
          </a:bodyPr>
          <a:lstStyle/>
          <a:p>
            <a:pPr marR="20955" algn="ctr">
              <a:lnSpc>
                <a:spcPct val="100000"/>
              </a:lnSpc>
              <a:spcBef>
                <a:spcPts val="880"/>
              </a:spcBef>
            </a:pPr>
            <a:r>
              <a:rPr sz="1800" b="1" spc="-5" dirty="0">
                <a:latin typeface="Times New Roman" panose="02020603050405020304"/>
                <a:cs typeface="Times New Roman" panose="02020603050405020304"/>
              </a:rPr>
              <a:t>Under </a:t>
            </a:r>
            <a:r>
              <a:rPr sz="1800" b="1" dirty="0">
                <a:latin typeface="Times New Roman" panose="02020603050405020304"/>
                <a:cs typeface="Times New Roman" panose="02020603050405020304"/>
              </a:rPr>
              <a:t>the </a:t>
            </a:r>
            <a:r>
              <a:rPr sz="1800" b="1" spc="-5" dirty="0">
                <a:latin typeface="Times New Roman" panose="02020603050405020304"/>
                <a:cs typeface="Times New Roman" panose="02020603050405020304"/>
              </a:rPr>
              <a:t>Guidance</a:t>
            </a:r>
            <a:r>
              <a:rPr sz="1800" b="1" spc="-50" dirty="0">
                <a:latin typeface="Times New Roman" panose="02020603050405020304"/>
                <a:cs typeface="Times New Roman" panose="02020603050405020304"/>
              </a:rPr>
              <a:t> </a:t>
            </a:r>
            <a:r>
              <a:rPr sz="1800" b="1" dirty="0">
                <a:latin typeface="Times New Roman" panose="02020603050405020304"/>
                <a:cs typeface="Times New Roman" panose="02020603050405020304"/>
              </a:rPr>
              <a:t>of</a:t>
            </a:r>
            <a:endParaRPr sz="1800">
              <a:latin typeface="Times New Roman" panose="02020603050405020304"/>
              <a:cs typeface="Times New Roman" panose="02020603050405020304"/>
            </a:endParaRPr>
          </a:p>
          <a:p>
            <a:pPr algn="ctr">
              <a:lnSpc>
                <a:spcPts val="2135"/>
              </a:lnSpc>
              <a:spcBef>
                <a:spcPts val="780"/>
              </a:spcBef>
            </a:pPr>
            <a:r>
              <a:rPr lang="en-US" sz="1800">
                <a:latin typeface="Times New Roman" panose="02020603050405020304"/>
                <a:cs typeface="Times New Roman" panose="02020603050405020304"/>
              </a:rPr>
              <a:t>S.Mrudula  M.Tech.,</a:t>
            </a:r>
            <a:endParaRPr sz="1800">
              <a:latin typeface="Times New Roman" panose="02020603050405020304"/>
              <a:cs typeface="Times New Roman" panose="02020603050405020304"/>
            </a:endParaRPr>
          </a:p>
          <a:p>
            <a:pPr algn="ctr">
              <a:lnSpc>
                <a:spcPts val="2135"/>
              </a:lnSpc>
            </a:pPr>
            <a:r>
              <a:rPr sz="1800" spc="-5" dirty="0">
                <a:latin typeface="Times New Roman" panose="02020603050405020304"/>
                <a:cs typeface="Times New Roman" panose="02020603050405020304"/>
              </a:rPr>
              <a:t>Assistant Professor</a:t>
            </a:r>
            <a:r>
              <a:rPr lang="en-IN" sz="1800" spc="-5" dirty="0">
                <a:latin typeface="Times New Roman" panose="02020603050405020304"/>
                <a:cs typeface="Times New Roman" panose="02020603050405020304"/>
              </a:rPr>
              <a:t>,</a:t>
            </a:r>
            <a:endParaRPr lang="en-IN" sz="1800" spc="-5" dirty="0">
              <a:latin typeface="Times New Roman" panose="02020603050405020304"/>
              <a:cs typeface="Times New Roman" panose="02020603050405020304"/>
            </a:endParaRPr>
          </a:p>
          <a:p>
            <a:pPr algn="ctr">
              <a:lnSpc>
                <a:spcPts val="2135"/>
              </a:lnSpc>
            </a:pPr>
            <a:r>
              <a:rPr lang="en-IN" sz="1800" spc="-5" dirty="0">
                <a:latin typeface="Times New Roman" panose="02020603050405020304"/>
                <a:cs typeface="Times New Roman" panose="02020603050405020304"/>
              </a:rPr>
              <a:t>CSE Department,</a:t>
            </a:r>
            <a:endParaRPr lang="en-IN" sz="1800" spc="-5" dirty="0">
              <a:latin typeface="Times New Roman" panose="02020603050405020304"/>
              <a:cs typeface="Times New Roman" panose="02020603050405020304"/>
            </a:endParaRPr>
          </a:p>
          <a:p>
            <a:pPr algn="ctr">
              <a:lnSpc>
                <a:spcPts val="2135"/>
              </a:lnSpc>
            </a:pPr>
            <a:r>
              <a:rPr lang="en-IN" sz="1800" spc="-5" dirty="0">
                <a:latin typeface="Times New Roman" panose="02020603050405020304"/>
                <a:cs typeface="Times New Roman" panose="02020603050405020304"/>
              </a:rPr>
              <a:t>SVCE, Tirupati</a:t>
            </a:r>
            <a:endParaRPr lang="en-IN" sz="1800" spc="-5"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tx1"/>
                </a:solidFill>
              </a:rPr>
              <a:t>SYSTEM REQUIREMENTS</a:t>
            </a:r>
            <a:endParaRPr lang="en-IN" altLang="en-US">
              <a:solidFill>
                <a:schemeClr val="tx1"/>
              </a:solidFill>
            </a:endParaRPr>
          </a:p>
        </p:txBody>
      </p:sp>
      <p:sp>
        <p:nvSpPr>
          <p:cNvPr id="3" name="Content Placeholder 2"/>
          <p:cNvSpPr>
            <a:spLocks noGrp="1"/>
          </p:cNvSpPr>
          <p:nvPr>
            <p:ph sz="half" idx="1"/>
          </p:nvPr>
        </p:nvSpPr>
        <p:spPr>
          <a:xfrm>
            <a:off x="609600" y="1600200"/>
            <a:ext cx="10972800" cy="4526280"/>
          </a:xfrm>
        </p:spPr>
        <p:txBody>
          <a:bodyPr/>
          <a:p>
            <a:pPr marL="0" indent="0" algn="just">
              <a:buNone/>
            </a:pPr>
            <a:r>
              <a:rPr lang="en-US" sz="2000"/>
              <a:t>Processsor</a:t>
            </a:r>
            <a:r>
              <a:rPr lang="en-IN" altLang="en-US" sz="2000"/>
              <a:t>    ---</a:t>
            </a:r>
            <a:r>
              <a:rPr lang="en-US" sz="2000"/>
              <a:t>    </a:t>
            </a:r>
            <a:r>
              <a:rPr lang="en-IN" altLang="en-US" sz="2000"/>
              <a:t> </a:t>
            </a:r>
            <a:r>
              <a:rPr lang="en-US" sz="2000"/>
              <a:t>INTEL (R) Core (TM) i3 or higher</a:t>
            </a:r>
            <a:endParaRPr lang="en-US" sz="2000"/>
          </a:p>
          <a:p>
            <a:pPr marL="0" indent="0" algn="just">
              <a:buNone/>
            </a:pPr>
            <a:r>
              <a:rPr lang="en-US" sz="2000"/>
              <a:t>RAM</a:t>
            </a:r>
            <a:r>
              <a:rPr lang="en-IN" altLang="en-US" sz="2000"/>
              <a:t> </a:t>
            </a:r>
            <a:r>
              <a:rPr lang="en-US" sz="2000"/>
              <a:t>      </a:t>
            </a:r>
            <a:r>
              <a:rPr lang="en-IN" altLang="en-US" sz="2000"/>
              <a:t>       ---</a:t>
            </a:r>
            <a:r>
              <a:rPr lang="en-US" sz="2000"/>
              <a:t>     4GB or Higher</a:t>
            </a:r>
            <a:endParaRPr lang="en-US" sz="2000"/>
          </a:p>
          <a:p>
            <a:pPr marL="0" indent="0" algn="just">
              <a:buNone/>
            </a:pPr>
            <a:r>
              <a:rPr lang="en-US" sz="2000"/>
              <a:t>Hardisk</a:t>
            </a:r>
            <a:r>
              <a:rPr lang="en-IN" altLang="en-US" sz="2000"/>
              <a:t> </a:t>
            </a:r>
            <a:r>
              <a:rPr lang="en-US" sz="2000"/>
              <a:t>     </a:t>
            </a:r>
            <a:r>
              <a:rPr lang="en-IN" altLang="en-US" sz="2000"/>
              <a:t>   </a:t>
            </a:r>
            <a:r>
              <a:rPr lang="en-US" sz="2000"/>
              <a:t> </a:t>
            </a:r>
            <a:r>
              <a:rPr lang="en-IN" altLang="en-US" sz="2000"/>
              <a:t>---</a:t>
            </a:r>
            <a:r>
              <a:rPr lang="en-US" sz="2000"/>
              <a:t>    128 GB or higher</a:t>
            </a:r>
            <a:endParaRPr lang="en-US" sz="2000"/>
          </a:p>
          <a:p>
            <a:pPr marL="0" indent="0" algn="just">
              <a:buNone/>
            </a:pPr>
            <a:r>
              <a:rPr lang="en-US" sz="2000"/>
              <a:t>OS</a:t>
            </a:r>
            <a:r>
              <a:rPr lang="en-IN" altLang="en-US" sz="2000"/>
              <a:t> </a:t>
            </a:r>
            <a:r>
              <a:rPr lang="en-US" sz="2000"/>
              <a:t>                </a:t>
            </a:r>
            <a:r>
              <a:rPr lang="en-IN" altLang="en-US" sz="2000"/>
              <a:t>---</a:t>
            </a:r>
            <a:r>
              <a:rPr lang="en-US" sz="2000"/>
              <a:t>   </a:t>
            </a:r>
            <a:r>
              <a:rPr lang="en-IN" altLang="en-US" sz="2000"/>
              <a:t>  </a:t>
            </a:r>
            <a:r>
              <a:rPr lang="en-US" sz="2000"/>
              <a:t>Windows 8.1 or higher</a:t>
            </a:r>
            <a:endParaRPr lang="en-US" sz="2000"/>
          </a:p>
          <a:p>
            <a:pPr marL="0" indent="0" algn="just">
              <a:buNone/>
            </a:pPr>
            <a:r>
              <a:rPr lang="en-US" sz="2000"/>
              <a:t>IDE</a:t>
            </a:r>
            <a:r>
              <a:rPr lang="en-IN" altLang="en-US" sz="2000"/>
              <a:t> </a:t>
            </a:r>
            <a:r>
              <a:rPr lang="en-US" sz="2000"/>
              <a:t>            </a:t>
            </a:r>
            <a:r>
              <a:rPr lang="en-IN" altLang="en-US" sz="2000"/>
              <a:t> </a:t>
            </a:r>
            <a:r>
              <a:rPr lang="en-US" sz="2000"/>
              <a:t>  </a:t>
            </a:r>
            <a:r>
              <a:rPr lang="en-IN" altLang="en-US" sz="2000"/>
              <a:t>---</a:t>
            </a:r>
            <a:r>
              <a:rPr lang="en-US" sz="2000"/>
              <a:t>   </a:t>
            </a:r>
            <a:r>
              <a:rPr lang="en-IN" altLang="en-US" sz="2000"/>
              <a:t>  </a:t>
            </a:r>
            <a:r>
              <a:rPr lang="en-US" sz="2000"/>
              <a:t>Mircrosoft VSCode</a:t>
            </a:r>
            <a:endParaRPr lang="en-US" sz="2000"/>
          </a:p>
          <a:p>
            <a:pPr marL="0" indent="0" algn="just">
              <a:buNone/>
            </a:pPr>
            <a:r>
              <a:rPr lang="en-US" sz="2000"/>
              <a:t>Libraries</a:t>
            </a:r>
            <a:r>
              <a:rPr lang="en-IN" altLang="en-US" sz="2000"/>
              <a:t> </a:t>
            </a:r>
            <a:r>
              <a:rPr lang="en-US" sz="2000"/>
              <a:t>      </a:t>
            </a:r>
            <a:r>
              <a:rPr lang="en-IN" altLang="en-US" sz="2000"/>
              <a:t> ---</a:t>
            </a:r>
            <a:r>
              <a:rPr lang="en-US" sz="2000"/>
              <a:t>     pandas, sklearn, lightgbm, node.JS, joblib,matplotlib.</a:t>
            </a:r>
            <a:endParaRPr lang="en-US" sz="2000"/>
          </a:p>
          <a:p>
            <a:pPr marL="0" indent="0" algn="just">
              <a:buNone/>
            </a:pPr>
            <a:r>
              <a:rPr lang="en-US" sz="2000"/>
              <a:t>Programming language</a:t>
            </a:r>
            <a:r>
              <a:rPr lang="en-IN" altLang="en-US" sz="2000"/>
              <a:t> </a:t>
            </a:r>
            <a:r>
              <a:rPr lang="en-US" sz="2000"/>
              <a:t> </a:t>
            </a:r>
            <a:r>
              <a:rPr lang="en-IN" altLang="en-US" sz="2000"/>
              <a:t>---    </a:t>
            </a:r>
            <a:r>
              <a:rPr lang="en-US" sz="2000"/>
              <a:t>PYTHON 3.8 or higher, HTML, CSS ,JavaScript.</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0972800" cy="1858010"/>
          </a:xfrm>
        </p:spPr>
        <p:txBody>
          <a:bodyPr/>
          <a:p>
            <a:br>
              <a:rPr lang="en-US" dirty="0">
                <a:cs typeface="+mj-lt"/>
                <a:sym typeface="+mn-ea"/>
              </a:rPr>
            </a:br>
            <a:r>
              <a:rPr lang="en-US" dirty="0">
                <a:solidFill>
                  <a:schemeClr val="tx1"/>
                </a:solidFill>
                <a:cs typeface="+mj-lt"/>
                <a:sym typeface="+mn-ea"/>
              </a:rPr>
              <a:t>SYSTEM ANALYSIS</a:t>
            </a:r>
            <a:br>
              <a:rPr lang="en-US" dirty="0">
                <a:solidFill>
                  <a:schemeClr val="tx1"/>
                </a:solidFill>
                <a:cs typeface="+mj-lt"/>
                <a:sym typeface="+mn-ea"/>
              </a:rPr>
            </a:br>
            <a:br>
              <a:rPr lang="en-US" dirty="0">
                <a:solidFill>
                  <a:schemeClr val="tx1"/>
                </a:solidFill>
                <a:cs typeface="+mj-lt"/>
                <a:sym typeface="+mn-ea"/>
              </a:rPr>
            </a:br>
            <a:r>
              <a:rPr lang="en-US" sz="3600" dirty="0">
                <a:cs typeface="+mj-lt"/>
                <a:sym typeface="+mn-ea"/>
              </a:rPr>
              <a:t>MODULES OF PESML</a:t>
            </a:r>
            <a:br>
              <a:rPr lang="en-US" dirty="0">
                <a:cs typeface="+mj-lt"/>
              </a:rPr>
            </a:br>
            <a:endParaRPr lang="en-US">
              <a:cs typeface="+mj-lt"/>
            </a:endParaRPr>
          </a:p>
        </p:txBody>
      </p:sp>
      <p:sp>
        <p:nvSpPr>
          <p:cNvPr id="3" name="Content Placeholder 2"/>
          <p:cNvSpPr>
            <a:spLocks noGrp="1"/>
          </p:cNvSpPr>
          <p:nvPr>
            <p:ph sz="half" idx="1"/>
          </p:nvPr>
        </p:nvSpPr>
        <p:spPr>
          <a:xfrm>
            <a:off x="709930" y="2488565"/>
            <a:ext cx="10972800" cy="3610610"/>
          </a:xfrm>
        </p:spPr>
        <p:txBody>
          <a:bodyPr/>
          <a:p>
            <a:pPr algn="just">
              <a:buNone/>
            </a:pPr>
            <a:r>
              <a:rPr lang="en-US" sz="2000" b="1" dirty="0">
                <a:cs typeface="+mn-lt"/>
                <a:sym typeface="+mn-ea"/>
              </a:rPr>
              <a:t>Service Provider : </a:t>
            </a:r>
            <a:r>
              <a:rPr lang="en-US" sz="2000" dirty="0">
                <a:cs typeface="+mn-lt"/>
                <a:sym typeface="+mn-ea"/>
              </a:rPr>
              <a:t>The functionalities of this module are as follows</a:t>
            </a:r>
            <a:endParaRPr lang="en-US" sz="2000" dirty="0">
              <a:cs typeface="+mn-lt"/>
            </a:endParaRPr>
          </a:p>
          <a:p>
            <a:pPr algn="just">
              <a:buNone/>
            </a:pPr>
            <a:r>
              <a:rPr lang="en-US" sz="2000" dirty="0">
                <a:cs typeface="+mn-lt"/>
                <a:sym typeface="+mn-ea"/>
              </a:rPr>
              <a:t>1. Login</a:t>
            </a:r>
            <a:endParaRPr lang="en-US" sz="2000" dirty="0">
              <a:cs typeface="+mn-lt"/>
            </a:endParaRPr>
          </a:p>
          <a:p>
            <a:pPr algn="just">
              <a:buNone/>
            </a:pPr>
            <a:r>
              <a:rPr lang="en-US" sz="2000" dirty="0">
                <a:cs typeface="+mn-lt"/>
                <a:sym typeface="+mn-ea"/>
              </a:rPr>
              <a:t>2. View About Existing Algorithm</a:t>
            </a:r>
            <a:endParaRPr lang="en-US" sz="2000" dirty="0">
              <a:cs typeface="+mn-lt"/>
            </a:endParaRPr>
          </a:p>
          <a:p>
            <a:pPr marL="45720" indent="0" algn="just">
              <a:buNone/>
            </a:pPr>
            <a:r>
              <a:rPr lang="en-US" sz="2000" dirty="0">
                <a:cs typeface="+mn-lt"/>
                <a:sym typeface="+mn-ea"/>
              </a:rPr>
              <a:t>3. Navigate To Stress reduction techniques page</a:t>
            </a:r>
            <a:endParaRPr lang="en-US" sz="2000" dirty="0">
              <a:cs typeface="+mn-lt"/>
            </a:endParaRPr>
          </a:p>
          <a:p>
            <a:pPr marL="45720" indent="0" algn="just">
              <a:buNone/>
            </a:pPr>
            <a:r>
              <a:rPr lang="en-US" sz="2000" dirty="0">
                <a:cs typeface="+mn-lt"/>
                <a:sym typeface="+mn-ea"/>
              </a:rPr>
              <a:t>4. Learn about The employee dataset</a:t>
            </a:r>
            <a:endParaRPr lang="en-US" sz="2000" dirty="0">
              <a:cs typeface="+mn-lt"/>
            </a:endParaRPr>
          </a:p>
          <a:p>
            <a:pPr marL="45720" indent="0" algn="just">
              <a:buNone/>
            </a:pPr>
            <a:r>
              <a:rPr lang="en-US" sz="2000" dirty="0">
                <a:cs typeface="+mn-lt"/>
                <a:sym typeface="+mn-ea"/>
              </a:rPr>
              <a:t>5. Train and Test model using dataset</a:t>
            </a:r>
            <a:endParaRPr lang="en-US" sz="2000" dirty="0">
              <a:cs typeface="+mn-lt"/>
            </a:endParaRPr>
          </a:p>
          <a:p>
            <a:pPr marL="45720" indent="0" algn="just">
              <a:buNone/>
            </a:pPr>
            <a:r>
              <a:rPr lang="en-US" sz="2000" dirty="0">
                <a:cs typeface="+mn-lt"/>
                <a:sym typeface="+mn-ea"/>
              </a:rPr>
              <a:t>6. Give new input and Test the model</a:t>
            </a:r>
            <a:endParaRPr lang="en-US" sz="2000" dirty="0">
              <a:cs typeface="+mn-lt"/>
            </a:endParaRPr>
          </a:p>
          <a:p>
            <a:pPr marL="45720" indent="0" algn="just">
              <a:buNone/>
            </a:pPr>
            <a:r>
              <a:rPr lang="en-US" sz="2000" dirty="0">
                <a:cs typeface="+mn-lt"/>
                <a:sym typeface="+mn-ea"/>
              </a:rPr>
              <a:t>7. Debug and analyze internal program flow through console</a:t>
            </a:r>
            <a:endParaRPr lang="en-US" sz="2000" dirty="0">
              <a:cs typeface="+mn-lt"/>
            </a:endParaRPr>
          </a:p>
          <a:p>
            <a:pPr marL="45720" indent="0" algn="just">
              <a:buNone/>
            </a:pPr>
            <a:r>
              <a:rPr lang="en-US" sz="2000" dirty="0">
                <a:cs typeface="+mn-lt"/>
                <a:sym typeface="+mn-ea"/>
              </a:rPr>
              <a:t>8. Logout</a:t>
            </a:r>
            <a:endParaRPr lang="en-US" sz="2000" dirty="0">
              <a:cs typeface="+mn-lt"/>
            </a:endParaRPr>
          </a:p>
          <a:p>
            <a:pPr marL="502920" indent="-457200" algn="just">
              <a:buAutoNum type="arabicPeriod"/>
            </a:pPr>
            <a:endParaRPr lang="en-US" sz="2000" dirty="0">
              <a:cs typeface="+mn-lt"/>
            </a:endParaRPr>
          </a:p>
          <a:p>
            <a:pPr algn="just">
              <a:buNone/>
            </a:pPr>
            <a:r>
              <a:rPr lang="en-US" sz="2000" dirty="0">
                <a:cs typeface="+mn-lt"/>
                <a:sym typeface="+mn-ea"/>
              </a:rPr>
              <a:t>	</a:t>
            </a:r>
            <a:endParaRPr lang="en-US" sz="2000" dirty="0">
              <a:cs typeface="+mn-lt"/>
            </a:endParaRPr>
          </a:p>
          <a:p>
            <a:endParaRPr lang="en-US" sz="2000">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28905"/>
            <a:ext cx="10972800" cy="899160"/>
          </a:xfrm>
        </p:spPr>
        <p:txBody>
          <a:bodyPr/>
          <a:p>
            <a:br>
              <a:rPr lang="en-US" b="1" dirty="0">
                <a:cs typeface="+mj-lt"/>
                <a:sym typeface="+mn-ea"/>
              </a:rPr>
            </a:br>
            <a:r>
              <a:rPr lang="en-US" dirty="0">
                <a:cs typeface="+mj-lt"/>
                <a:sym typeface="+mn-ea"/>
              </a:rPr>
              <a:t>Use case Diagram of PESML </a:t>
            </a:r>
            <a:br>
              <a:rPr lang="en-US" dirty="0">
                <a:cs typeface="+mj-lt"/>
              </a:rPr>
            </a:br>
            <a:endParaRPr lang="en-US">
              <a:cs typeface="+mj-lt"/>
            </a:endParaRPr>
          </a:p>
        </p:txBody>
      </p:sp>
      <p:pic>
        <p:nvPicPr>
          <p:cNvPr id="4" name="Content Placeholder 3" descr="C:\Users\Nirmala\Downloads\Usecase-Page-1.drawio.pngUsecase-Page-1.drawio"/>
          <p:cNvPicPr>
            <a:picLocks noChangeAspect="1"/>
          </p:cNvPicPr>
          <p:nvPr>
            <p:ph sz="half" idx="2"/>
          </p:nvPr>
        </p:nvPicPr>
        <p:blipFill>
          <a:blip r:embed="rId1"/>
          <a:srcRect/>
          <a:stretch>
            <a:fillRect/>
          </a:stretch>
        </p:blipFill>
        <p:spPr>
          <a:xfrm>
            <a:off x="2997200" y="1257935"/>
            <a:ext cx="6028690" cy="5275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0"/>
            <a:ext cx="10972800" cy="971550"/>
          </a:xfrm>
        </p:spPr>
        <p:txBody>
          <a:bodyPr/>
          <a:p>
            <a:r>
              <a:rPr lang="en-US"/>
              <a:t>Sequence Diagram of PESML</a:t>
            </a:r>
            <a:endParaRPr lang="en-US"/>
          </a:p>
        </p:txBody>
      </p:sp>
      <p:pic>
        <p:nvPicPr>
          <p:cNvPr id="5" name="Picture 4" descr="C:\Users\Nirmala\Desktop\sequnece.pngsequnece"/>
          <p:cNvPicPr>
            <a:picLocks noChangeAspect="1"/>
          </p:cNvPicPr>
          <p:nvPr/>
        </p:nvPicPr>
        <p:blipFill>
          <a:blip r:embed="rId1"/>
          <a:srcRect/>
          <a:stretch>
            <a:fillRect/>
          </a:stretch>
        </p:blipFill>
        <p:spPr>
          <a:xfrm>
            <a:off x="715010" y="971550"/>
            <a:ext cx="10867390" cy="56934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938"/>
            <a:ext cx="10972800" cy="1143000"/>
          </a:xfrm>
        </p:spPr>
        <p:txBody>
          <a:bodyPr/>
          <a:p>
            <a:r>
              <a:rPr lang="en-IN" altLang="en-US"/>
              <a:t>Component Diagram </a:t>
            </a:r>
            <a:r>
              <a:rPr lang="en-US" altLang="en-IN"/>
              <a:t>o</a:t>
            </a:r>
            <a:r>
              <a:rPr lang="en-US">
                <a:sym typeface="+mn-ea"/>
              </a:rPr>
              <a:t>f PESML</a:t>
            </a:r>
            <a:endParaRPr lang="en-IN" altLang="en-US"/>
          </a:p>
        </p:txBody>
      </p:sp>
      <p:pic>
        <p:nvPicPr>
          <p:cNvPr id="5" name="Content Placeholder 4" descr="WhatsApp Image 2023-05-05 at 9.50.26 PM"/>
          <p:cNvPicPr>
            <a:picLocks noChangeAspect="1"/>
          </p:cNvPicPr>
          <p:nvPr>
            <p:ph sz="half" idx="1"/>
          </p:nvPr>
        </p:nvPicPr>
        <p:blipFill>
          <a:blip r:embed="rId1"/>
          <a:stretch>
            <a:fillRect/>
          </a:stretch>
        </p:blipFill>
        <p:spPr>
          <a:xfrm>
            <a:off x="1637665" y="1151255"/>
            <a:ext cx="8916670" cy="5575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9698"/>
            <a:ext cx="10972800" cy="1143000"/>
          </a:xfrm>
        </p:spPr>
        <p:txBody>
          <a:bodyPr/>
          <a:p>
            <a:r>
              <a:rPr lang="en-US" dirty="0">
                <a:cs typeface="+mj-lt"/>
                <a:sym typeface="+mn-ea"/>
              </a:rPr>
              <a:t>C</a:t>
            </a:r>
            <a:r>
              <a:rPr lang="en-IN" altLang="en-US" dirty="0">
                <a:cs typeface="+mj-lt"/>
                <a:sym typeface="+mn-ea"/>
              </a:rPr>
              <a:t>lass</a:t>
            </a:r>
            <a:r>
              <a:rPr lang="en-US" dirty="0">
                <a:cs typeface="+mj-lt"/>
                <a:sym typeface="+mn-ea"/>
              </a:rPr>
              <a:t> Diagram o</a:t>
            </a:r>
            <a:r>
              <a:rPr lang="en-US">
                <a:cs typeface="+mj-lt"/>
                <a:sym typeface="+mn-ea"/>
              </a:rPr>
              <a:t>f PESML</a:t>
            </a:r>
            <a:br>
              <a:rPr lang="en-US" b="1" dirty="0">
                <a:cs typeface="+mj-lt"/>
              </a:rPr>
            </a:br>
            <a:endParaRPr lang="en-US" b="1">
              <a:cs typeface="+mj-lt"/>
            </a:endParaRPr>
          </a:p>
        </p:txBody>
      </p:sp>
      <p:pic>
        <p:nvPicPr>
          <p:cNvPr id="5" name="Content Placeholder 4" descr="C:\Users\Nirmala\Downloads\WhatsApp Image 2023-05-05 at 9.48.12 PM.jpegWhatsApp Image 2023-05-05 at 9.48.12 PM"/>
          <p:cNvPicPr>
            <a:picLocks noChangeAspect="1"/>
          </p:cNvPicPr>
          <p:nvPr>
            <p:ph sz="half" idx="2"/>
          </p:nvPr>
        </p:nvPicPr>
        <p:blipFill>
          <a:blip r:embed="rId1"/>
          <a:srcRect/>
          <a:stretch>
            <a:fillRect/>
          </a:stretch>
        </p:blipFill>
        <p:spPr>
          <a:xfrm>
            <a:off x="1708150" y="913130"/>
            <a:ext cx="8860790" cy="59162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7"/>
            <a:ext cx="10972800" cy="1143000"/>
          </a:xfrm>
        </p:spPr>
        <p:txBody>
          <a:bodyPr/>
          <a:p>
            <a:r>
              <a:rPr lang="en-US" dirty="0">
                <a:cs typeface="+mj-lt"/>
                <a:sym typeface="+mn-ea"/>
              </a:rPr>
              <a:t>Activity Diagram o</a:t>
            </a:r>
            <a:r>
              <a:rPr lang="en-US">
                <a:cs typeface="+mj-lt"/>
                <a:sym typeface="+mn-ea"/>
              </a:rPr>
              <a:t>f PESML</a:t>
            </a:r>
            <a:br>
              <a:rPr lang="en-US" dirty="0">
                <a:cs typeface="+mj-lt"/>
              </a:rPr>
            </a:br>
            <a:endParaRPr lang="en-US">
              <a:cs typeface="+mj-lt"/>
            </a:endParaRPr>
          </a:p>
        </p:txBody>
      </p:sp>
      <p:sp>
        <p:nvSpPr>
          <p:cNvPr id="3" name="Content Placeholder 2"/>
          <p:cNvSpPr/>
          <p:nvPr>
            <p:ph sz="half" idx="2"/>
          </p:nvPr>
        </p:nvSpPr>
        <p:spPr/>
        <p:txBody>
          <a:bodyPr/>
          <a:p>
            <a:endParaRPr lang="en-US"/>
          </a:p>
        </p:txBody>
      </p:sp>
      <p:pic>
        <p:nvPicPr>
          <p:cNvPr id="4" name="Content Placeholder 3" descr="C:\Users\Nirmala\Downloads\WhatsApp Image 2023-05-05 at 9.50.26 PM (1).jpegWhatsApp Image 2023-05-05 at 9.50.26 PM (1)"/>
          <p:cNvPicPr>
            <a:picLocks noChangeAspect="1"/>
          </p:cNvPicPr>
          <p:nvPr>
            <p:ph sz="half" idx="1"/>
          </p:nvPr>
        </p:nvPicPr>
        <p:blipFill>
          <a:blip r:embed="rId1"/>
          <a:srcRect/>
          <a:stretch>
            <a:fillRect/>
          </a:stretch>
        </p:blipFill>
        <p:spPr>
          <a:xfrm>
            <a:off x="708660" y="777240"/>
            <a:ext cx="10714990" cy="56661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Deployment Diagram o</a:t>
            </a:r>
            <a:r>
              <a:rPr lang="en-US">
                <a:sym typeface="+mn-ea"/>
              </a:rPr>
              <a:t>f PESML</a:t>
            </a:r>
            <a:endParaRPr lang="en-US"/>
          </a:p>
        </p:txBody>
      </p:sp>
      <p:pic>
        <p:nvPicPr>
          <p:cNvPr id="4" name="Content Placeholder 3" descr="deploy"/>
          <p:cNvPicPr>
            <a:picLocks noChangeAspect="1"/>
          </p:cNvPicPr>
          <p:nvPr>
            <p:ph idx="1"/>
          </p:nvPr>
        </p:nvPicPr>
        <p:blipFill>
          <a:blip r:embed="rId1"/>
          <a:stretch>
            <a:fillRect/>
          </a:stretch>
        </p:blipFill>
        <p:spPr>
          <a:xfrm>
            <a:off x="1238885" y="1318260"/>
            <a:ext cx="9714230" cy="49434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11835" y="-89852"/>
            <a:ext cx="10972800" cy="1143000"/>
          </a:xfrm>
        </p:spPr>
        <p:txBody>
          <a:bodyPr/>
          <a:p>
            <a:r>
              <a:rPr lang="en-US"/>
              <a:t>Screenshot of DataSet</a:t>
            </a:r>
            <a:endParaRPr lang="en-US"/>
          </a:p>
        </p:txBody>
      </p:sp>
      <p:pic>
        <p:nvPicPr>
          <p:cNvPr id="4" name="Content Placeholder 3" descr="C:\Users\Nirmala\Pictures\Screenshots\Screenshot (191).pngScreenshot (191)"/>
          <p:cNvPicPr>
            <a:picLocks noChangeAspect="1"/>
          </p:cNvPicPr>
          <p:nvPr>
            <p:ph idx="1"/>
          </p:nvPr>
        </p:nvPicPr>
        <p:blipFill>
          <a:blip r:embed="rId1"/>
          <a:srcRect/>
          <a:stretch>
            <a:fillRect/>
          </a:stretch>
        </p:blipFill>
        <p:spPr>
          <a:xfrm>
            <a:off x="84455" y="924560"/>
            <a:ext cx="12017375" cy="59499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80745" y="160655"/>
            <a:ext cx="10701655" cy="765810"/>
          </a:xfrm>
        </p:spPr>
        <p:txBody>
          <a:bodyPr/>
          <a:p>
            <a:r>
              <a:rPr lang="en-US"/>
              <a:t>SOURCE CODE</a:t>
            </a:r>
            <a:endParaRPr lang="en-US"/>
          </a:p>
        </p:txBody>
      </p:sp>
      <p:pic>
        <p:nvPicPr>
          <p:cNvPr id="7" name="Picture 6" descr="Screenshot (150)"/>
          <p:cNvPicPr>
            <a:picLocks noChangeAspect="1"/>
          </p:cNvPicPr>
          <p:nvPr/>
        </p:nvPicPr>
        <p:blipFill>
          <a:blip r:embed="rId1"/>
          <a:stretch>
            <a:fillRect/>
          </a:stretch>
        </p:blipFill>
        <p:spPr>
          <a:xfrm>
            <a:off x="2052955" y="748665"/>
            <a:ext cx="8357235" cy="60236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543"/>
            <a:ext cx="10972800" cy="1143000"/>
          </a:xfrm>
        </p:spPr>
        <p:txBody>
          <a:bodyPr>
            <a:scene3d>
              <a:camera prst="orthographicFront"/>
              <a:lightRig rig="threePt" dir="t"/>
            </a:scene3d>
          </a:bodyPr>
          <a:p>
            <a:r>
              <a:rPr lang="en-IN" altLang="en-US">
                <a:solidFill>
                  <a:schemeClr val="tx1"/>
                </a:solidFill>
                <a:effectLst>
                  <a:outerShdw blurRad="38100" dist="19050" dir="2700000" algn="tl" rotWithShape="0">
                    <a:schemeClr val="dk1">
                      <a:alpha val="40000"/>
                    </a:schemeClr>
                  </a:outerShdw>
                </a:effectLst>
              </a:rPr>
              <a:t>OUTLINE</a:t>
            </a:r>
            <a:endParaRPr lang="en-IN" alt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609600" y="1250315"/>
            <a:ext cx="10972800" cy="5238115"/>
          </a:xfrm>
        </p:spPr>
        <p:txBody>
          <a:bodyPr/>
          <a:p>
            <a:r>
              <a:rPr lang="en-IN" altLang="en-US" sz="2000">
                <a:sym typeface="+mn-ea"/>
              </a:rPr>
              <a:t>Abstract</a:t>
            </a:r>
            <a:endParaRPr lang="en-IN" altLang="en-US" sz="2000">
              <a:sym typeface="+mn-ea"/>
            </a:endParaRPr>
          </a:p>
          <a:p>
            <a:r>
              <a:rPr lang="en-IN" altLang="en-US" sz="2000">
                <a:sym typeface="+mn-ea"/>
              </a:rPr>
              <a:t>Introduction</a:t>
            </a:r>
            <a:endParaRPr lang="en-IN" altLang="en-US" sz="2000">
              <a:sym typeface="+mn-ea"/>
            </a:endParaRPr>
          </a:p>
          <a:p>
            <a:r>
              <a:rPr lang="en-US" altLang="en-IN" sz="2000">
                <a:sym typeface="+mn-ea"/>
              </a:rPr>
              <a:t>Literature Survey</a:t>
            </a:r>
            <a:endParaRPr lang="en-IN" altLang="en-US" sz="2000"/>
          </a:p>
          <a:p>
            <a:r>
              <a:rPr lang="en-IN" altLang="en-US" sz="2000">
                <a:sym typeface="+mn-ea"/>
              </a:rPr>
              <a:t>Existing System</a:t>
            </a:r>
            <a:endParaRPr lang="en-IN" altLang="en-US" sz="2000">
              <a:sym typeface="+mn-ea"/>
            </a:endParaRPr>
          </a:p>
          <a:p>
            <a:r>
              <a:rPr lang="en-IN" altLang="en-US" sz="2000">
                <a:sym typeface="+mn-ea"/>
              </a:rPr>
              <a:t>Drawbacks of Existing System</a:t>
            </a:r>
            <a:endParaRPr lang="en-IN" altLang="en-US" sz="2000"/>
          </a:p>
          <a:p>
            <a:r>
              <a:rPr lang="en-IN" altLang="en-US" sz="2000">
                <a:sym typeface="+mn-ea"/>
              </a:rPr>
              <a:t>Proposed System</a:t>
            </a:r>
            <a:endParaRPr lang="en-IN" altLang="en-US" sz="2000"/>
          </a:p>
          <a:p>
            <a:r>
              <a:rPr lang="en-IN" altLang="en-US" sz="2000"/>
              <a:t>Advantages of proposed solution</a:t>
            </a:r>
            <a:endParaRPr lang="en-IN" altLang="en-US" sz="2000"/>
          </a:p>
          <a:p>
            <a:r>
              <a:rPr lang="en-IN" altLang="en-US" sz="2000"/>
              <a:t>System Requirements</a:t>
            </a:r>
            <a:endParaRPr lang="en-IN" altLang="en-US" sz="2000"/>
          </a:p>
          <a:p>
            <a:r>
              <a:rPr lang="en-US" altLang="en-IN" sz="2000"/>
              <a:t>System Analysis</a:t>
            </a:r>
            <a:endParaRPr lang="en-US" altLang="en-IN" sz="2000"/>
          </a:p>
          <a:p>
            <a:r>
              <a:rPr lang="en-US" altLang="en-IN" sz="2000"/>
              <a:t>UML Diagrams</a:t>
            </a:r>
            <a:endParaRPr lang="en-US" altLang="en-IN" sz="2000"/>
          </a:p>
          <a:p>
            <a:r>
              <a:rPr lang="en-US" altLang="en-IN" sz="2000"/>
              <a:t>Testing</a:t>
            </a:r>
            <a:endParaRPr lang="en-US" altLang="en-IN" sz="2000"/>
          </a:p>
          <a:p>
            <a:r>
              <a:rPr lang="en-US" altLang="en-IN" sz="2000"/>
              <a:t>Future Enhancement</a:t>
            </a:r>
            <a:endParaRPr lang="en-US" altLang="en-IN" sz="2000"/>
          </a:p>
          <a:p>
            <a:r>
              <a:rPr lang="en-US" altLang="en-IN" sz="2000"/>
              <a:t>Conclusion</a:t>
            </a:r>
            <a:endParaRPr lang="en-US" altLang="en-IN" sz="2000"/>
          </a:p>
          <a:p>
            <a:r>
              <a:rPr lang="en-US" altLang="en-IN" sz="2000"/>
              <a:t>References</a:t>
            </a:r>
            <a:endParaRPr lang="en-US" altLang="en-IN" sz="2000"/>
          </a:p>
          <a:p>
            <a:endParaRPr lang="en-US" altLang="en-IN"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8340" y="174625"/>
            <a:ext cx="10815320" cy="744855"/>
          </a:xfrm>
        </p:spPr>
        <p:txBody>
          <a:bodyPr/>
          <a:p>
            <a:r>
              <a:rPr lang="en-US"/>
              <a:t>SOURCE CODE Contd...</a:t>
            </a:r>
            <a:endParaRPr lang="en-US"/>
          </a:p>
        </p:txBody>
      </p:sp>
      <p:pic>
        <p:nvPicPr>
          <p:cNvPr id="5" name="Picture 4" descr="Screenshot (151)"/>
          <p:cNvPicPr>
            <a:picLocks noChangeAspect="1"/>
          </p:cNvPicPr>
          <p:nvPr/>
        </p:nvPicPr>
        <p:blipFill>
          <a:blip r:embed="rId1"/>
          <a:stretch>
            <a:fillRect/>
          </a:stretch>
        </p:blipFill>
        <p:spPr>
          <a:xfrm>
            <a:off x="1865630" y="763270"/>
            <a:ext cx="9168765" cy="60947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54430" y="88265"/>
            <a:ext cx="10471150" cy="1171575"/>
          </a:xfrm>
        </p:spPr>
        <p:txBody>
          <a:bodyPr/>
          <a:p>
            <a:r>
              <a:rPr lang="en-US">
                <a:sym typeface="+mn-ea"/>
              </a:rPr>
              <a:t>SOURCE CODE Contd...</a:t>
            </a:r>
            <a:br>
              <a:rPr lang="en-US"/>
            </a:br>
            <a:endParaRPr lang="en-US"/>
          </a:p>
        </p:txBody>
      </p:sp>
      <p:pic>
        <p:nvPicPr>
          <p:cNvPr id="5" name="Picture 4" descr="Screenshot (153)"/>
          <p:cNvPicPr>
            <a:picLocks noChangeAspect="1"/>
          </p:cNvPicPr>
          <p:nvPr/>
        </p:nvPicPr>
        <p:blipFill>
          <a:blip r:embed="rId1"/>
          <a:stretch>
            <a:fillRect/>
          </a:stretch>
        </p:blipFill>
        <p:spPr>
          <a:xfrm>
            <a:off x="170815" y="603250"/>
            <a:ext cx="11191875" cy="5181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81685" y="274955"/>
            <a:ext cx="10800715" cy="684530"/>
          </a:xfrm>
        </p:spPr>
        <p:txBody>
          <a:bodyPr/>
          <a:p>
            <a:r>
              <a:rPr lang="en-US">
                <a:sym typeface="+mn-ea"/>
              </a:rPr>
              <a:t>SOURCE CODE Contd...</a:t>
            </a:r>
            <a:br>
              <a:rPr lang="en-US"/>
            </a:br>
            <a:endParaRPr lang="en-US"/>
          </a:p>
        </p:txBody>
      </p:sp>
      <p:pic>
        <p:nvPicPr>
          <p:cNvPr id="5" name="Picture 4" descr="Screenshot (154)"/>
          <p:cNvPicPr>
            <a:picLocks noChangeAspect="1"/>
          </p:cNvPicPr>
          <p:nvPr/>
        </p:nvPicPr>
        <p:blipFill>
          <a:blip r:embed="rId1"/>
          <a:stretch>
            <a:fillRect/>
          </a:stretch>
        </p:blipFill>
        <p:spPr>
          <a:xfrm>
            <a:off x="1796415" y="501015"/>
            <a:ext cx="8771255" cy="6140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16940" y="219710"/>
            <a:ext cx="10347325" cy="1353820"/>
          </a:xfrm>
        </p:spPr>
        <p:txBody>
          <a:bodyPr wrap="square"/>
          <a:p>
            <a:r>
              <a:rPr lang="en-IN" altLang="en-US" sz="4400" dirty="0">
                <a:solidFill>
                  <a:schemeClr val="tx1"/>
                </a:solidFill>
                <a:ea typeface="Calibri" panose="020F0502020204030204" charset="0"/>
                <a:cs typeface="+mj-lt"/>
                <a:sym typeface="+mn-ea"/>
              </a:rPr>
              <a:t> CODE TESTING</a:t>
            </a:r>
            <a:br>
              <a:rPr lang="en-US" sz="4400">
                <a:solidFill>
                  <a:schemeClr val="tx1"/>
                </a:solidFill>
                <a:cs typeface="+mj-lt"/>
              </a:rPr>
            </a:br>
            <a:endParaRPr lang="en-US" sz="4400">
              <a:solidFill>
                <a:schemeClr val="tx1"/>
              </a:solidFill>
              <a:cs typeface="+mj-lt"/>
            </a:endParaRPr>
          </a:p>
        </p:txBody>
      </p:sp>
      <p:sp>
        <p:nvSpPr>
          <p:cNvPr id="3" name="Subtitle 2"/>
          <p:cNvSpPr>
            <a:spLocks noGrp="1"/>
          </p:cNvSpPr>
          <p:nvPr>
            <p:ph type="subTitle" idx="4"/>
          </p:nvPr>
        </p:nvSpPr>
        <p:spPr>
          <a:xfrm>
            <a:off x="765810" y="1209040"/>
            <a:ext cx="10652760" cy="5632450"/>
          </a:xfrm>
        </p:spPr>
        <p:txBody>
          <a:bodyPr wrap="square"/>
          <a:p>
            <a:pPr>
              <a:lnSpc>
                <a:spcPct val="150000"/>
              </a:lnSpc>
            </a:pPr>
            <a:r>
              <a:rPr lang="en-IN" altLang="en-US" sz="2400" b="1">
                <a:solidFill>
                  <a:schemeClr val="accent2"/>
                </a:solidFill>
                <a:latin typeface="Times New Roman" panose="02020603050405020304" pitchFamily="18" charset="0"/>
                <a:cs typeface="Times New Roman" panose="02020603050405020304" pitchFamily="18" charset="0"/>
              </a:rPr>
              <a:t>UNIT TESTING:</a:t>
            </a:r>
            <a:endParaRPr lang="en-US" sz="2400" b="1">
              <a:solidFill>
                <a:schemeClr val="accent2"/>
              </a:solidFill>
              <a:latin typeface="Times New Roman" panose="02020603050405020304" pitchFamily="18" charset="0"/>
              <a:cs typeface="Times New Roman" panose="02020603050405020304" pitchFamily="18" charset="0"/>
            </a:endParaRPr>
          </a:p>
          <a:p>
            <a:pPr>
              <a:lnSpc>
                <a:spcPct val="150000"/>
              </a:lnSpc>
            </a:pPr>
            <a:r>
              <a:rPr lang="en-US" sz="2000">
                <a:latin typeface="Times New Roman" panose="02020603050405020304" pitchFamily="18" charset="0"/>
                <a:cs typeface="Times New Roman" panose="02020603050405020304" pitchFamily="18" charset="0"/>
              </a:rPr>
              <a:t>Unit testing is usually conducted as part of a combined code and unit test phase of the software</a:t>
            </a:r>
            <a:endParaRPr lang="en-US" sz="2000">
              <a:latin typeface="Times New Roman" panose="02020603050405020304" pitchFamily="18" charset="0"/>
              <a:cs typeface="Times New Roman" panose="02020603050405020304" pitchFamily="18" charset="0"/>
            </a:endParaRPr>
          </a:p>
          <a:p>
            <a:pPr>
              <a:lnSpc>
                <a:spcPct val="150000"/>
              </a:lnSpc>
            </a:pPr>
            <a:r>
              <a:rPr lang="en-US" sz="2000">
                <a:latin typeface="Times New Roman" panose="02020603050405020304" pitchFamily="18" charset="0"/>
                <a:cs typeface="Times New Roman" panose="02020603050405020304" pitchFamily="18" charset="0"/>
              </a:rPr>
              <a:t>lifecycle, although it is not uncommon for coding and unit testing to be conducted as two distinct</a:t>
            </a:r>
            <a:endParaRPr lang="en-US" sz="2000">
              <a:latin typeface="Times New Roman" panose="02020603050405020304" pitchFamily="18" charset="0"/>
              <a:cs typeface="Times New Roman" panose="02020603050405020304" pitchFamily="18" charset="0"/>
            </a:endParaRPr>
          </a:p>
          <a:p>
            <a:pPr>
              <a:lnSpc>
                <a:spcPct val="150000"/>
              </a:lnSpc>
            </a:pPr>
            <a:r>
              <a:rPr lang="en-US" sz="2000">
                <a:latin typeface="Times New Roman" panose="02020603050405020304" pitchFamily="18" charset="0"/>
                <a:cs typeface="Times New Roman" panose="02020603050405020304" pitchFamily="18" charset="0"/>
              </a:rPr>
              <a:t>phases.</a:t>
            </a:r>
            <a:endParaRPr lang="en-US" sz="2000">
              <a:latin typeface="Times New Roman" panose="02020603050405020304" pitchFamily="18" charset="0"/>
              <a:cs typeface="Times New Roman" panose="02020603050405020304" pitchFamily="18" charset="0"/>
            </a:endParaRPr>
          </a:p>
          <a:p>
            <a:pPr>
              <a:lnSpc>
                <a:spcPct val="150000"/>
              </a:lnSpc>
            </a:pPr>
            <a:r>
              <a:rPr lang="en-US" sz="2000" b="1">
                <a:latin typeface="Times New Roman" panose="02020603050405020304" pitchFamily="18" charset="0"/>
                <a:cs typeface="Times New Roman" panose="02020603050405020304" pitchFamily="18" charset="0"/>
              </a:rPr>
              <a:t>Test strategy and approach</a:t>
            </a:r>
            <a:r>
              <a:rPr lang="en-IN" altLang="en-US" sz="2000" b="1">
                <a:latin typeface="Times New Roman" panose="02020603050405020304" pitchFamily="18" charset="0"/>
                <a:cs typeface="Times New Roman" panose="02020603050405020304" pitchFamily="18" charset="0"/>
              </a:rPr>
              <a:t>:</a:t>
            </a:r>
            <a:endParaRPr lang="en-US" sz="2000" b="1">
              <a:latin typeface="Times New Roman" panose="02020603050405020304" pitchFamily="18" charset="0"/>
              <a:cs typeface="Times New Roman" panose="02020603050405020304" pitchFamily="18" charset="0"/>
            </a:endParaRPr>
          </a:p>
          <a:p>
            <a:pPr>
              <a:lnSpc>
                <a:spcPct val="150000"/>
              </a:lnSpc>
            </a:pPr>
            <a:r>
              <a:rPr lang="en-US" sz="2000">
                <a:latin typeface="Times New Roman" panose="02020603050405020304" pitchFamily="18" charset="0"/>
                <a:cs typeface="Times New Roman" panose="02020603050405020304" pitchFamily="18" charset="0"/>
              </a:rPr>
              <a:t>Field testing will be performed manually and functional tests will be written in detail.</a:t>
            </a:r>
            <a:endParaRPr lang="en-US" sz="2000">
              <a:latin typeface="Times New Roman" panose="02020603050405020304" pitchFamily="18" charset="0"/>
              <a:cs typeface="Times New Roman" panose="02020603050405020304" pitchFamily="18" charset="0"/>
            </a:endParaRPr>
          </a:p>
          <a:p>
            <a:pPr>
              <a:lnSpc>
                <a:spcPct val="150000"/>
              </a:lnSpc>
            </a:pPr>
            <a:r>
              <a:rPr lang="en-US" sz="2000" b="1">
                <a:latin typeface="Times New Roman" panose="02020603050405020304" pitchFamily="18" charset="0"/>
                <a:cs typeface="Times New Roman" panose="02020603050405020304" pitchFamily="18" charset="0"/>
              </a:rPr>
              <a:t>Test objectives</a:t>
            </a:r>
            <a:r>
              <a:rPr lang="en-IN" altLang="en-US" sz="2000" b="1">
                <a:latin typeface="Times New Roman" panose="02020603050405020304" pitchFamily="18" charset="0"/>
                <a:cs typeface="Times New Roman" panose="02020603050405020304" pitchFamily="18" charset="0"/>
              </a:rPr>
              <a:t>:</a:t>
            </a:r>
            <a:endParaRPr lang="en-US" sz="2000" b="1">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All field entries must work properly.</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Pages must be activated from the identified link.</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 The entry screen, messages and responses must not be delaye</a:t>
            </a:r>
            <a:r>
              <a:rPr lang="en-IN" altLang="en-US" sz="2000">
                <a:latin typeface="Times New Roman" panose="02020603050405020304" pitchFamily="18" charset="0"/>
                <a:cs typeface="Times New Roman" panose="02020603050405020304" pitchFamily="18" charset="0"/>
              </a:rPr>
              <a:t>d.</a:t>
            </a:r>
            <a:endParaRPr lang="en-I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66900" y="240030"/>
            <a:ext cx="7353935" cy="676910"/>
          </a:xfrm>
        </p:spPr>
        <p:txBody>
          <a:bodyPr wrap="square"/>
          <a:p>
            <a:r>
              <a:rPr lang="en-IN" altLang="en-US" dirty="0">
                <a:solidFill>
                  <a:schemeClr val="tx1"/>
                </a:solidFill>
                <a:ea typeface="Calibri" panose="020F0502020204030204" charset="0"/>
                <a:cs typeface="+mj-lt"/>
                <a:sym typeface="+mn-ea"/>
              </a:rPr>
              <a:t>SCENARIO OF CODE</a:t>
            </a:r>
            <a:endParaRPr lang="en-IN" altLang="en-US" dirty="0">
              <a:solidFill>
                <a:schemeClr val="tx1"/>
              </a:solidFill>
              <a:ea typeface="Calibri" panose="020F0502020204030204" charset="0"/>
              <a:cs typeface="+mj-lt"/>
              <a:sym typeface="+mn-ea"/>
            </a:endParaRPr>
          </a:p>
        </p:txBody>
      </p:sp>
      <p:pic>
        <p:nvPicPr>
          <p:cNvPr id="5" name="Picture 4" descr="Screenshot (157)"/>
          <p:cNvPicPr>
            <a:picLocks noChangeAspect="1"/>
          </p:cNvPicPr>
          <p:nvPr/>
        </p:nvPicPr>
        <p:blipFill>
          <a:blip r:embed="rId1"/>
          <a:stretch>
            <a:fillRect/>
          </a:stretch>
        </p:blipFill>
        <p:spPr>
          <a:xfrm>
            <a:off x="1574800" y="916940"/>
            <a:ext cx="8579485" cy="58635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2"/>
          </p:nvPr>
        </p:nvSpPr>
        <p:spPr/>
        <p:txBody>
          <a:bodyPr/>
          <a:p>
            <a:endParaRPr lang="en-US"/>
          </a:p>
        </p:txBody>
      </p:sp>
      <p:pic>
        <p:nvPicPr>
          <p:cNvPr id="5" name="Content Placeholder 4" descr="screenshot"/>
          <p:cNvPicPr>
            <a:picLocks noChangeAspect="1"/>
          </p:cNvPicPr>
          <p:nvPr>
            <p:ph sz="half" idx="1"/>
          </p:nvPr>
        </p:nvPicPr>
        <p:blipFill>
          <a:blip r:embed="rId1"/>
          <a:stretch>
            <a:fillRect/>
          </a:stretch>
        </p:blipFill>
        <p:spPr>
          <a:xfrm>
            <a:off x="650240" y="579755"/>
            <a:ext cx="10465435" cy="56984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16939" y="609676"/>
            <a:ext cx="10358120" cy="676910"/>
          </a:xfrm>
        </p:spPr>
        <p:txBody>
          <a:bodyPr/>
          <a:p>
            <a:r>
              <a:rPr lang="en-IN" altLang="en-US" sz="4400" dirty="0">
                <a:solidFill>
                  <a:schemeClr val="tx1"/>
                </a:solidFill>
                <a:ea typeface="Calibri" panose="020F0502020204030204" charset="0"/>
                <a:cs typeface="+mj-lt"/>
                <a:sym typeface="+mn-ea"/>
              </a:rPr>
              <a:t>INTEGRATION TESTING</a:t>
            </a:r>
            <a:endParaRPr lang="en-IN" altLang="en-US" sz="4400" dirty="0">
              <a:solidFill>
                <a:schemeClr val="tx1"/>
              </a:solidFill>
              <a:ea typeface="Calibri" panose="020F0502020204030204" charset="0"/>
              <a:cs typeface="+mj-lt"/>
              <a:sym typeface="+mn-ea"/>
            </a:endParaRPr>
          </a:p>
        </p:txBody>
      </p:sp>
      <p:sp>
        <p:nvSpPr>
          <p:cNvPr id="3" name="Subtitle 2"/>
          <p:cNvSpPr>
            <a:spLocks noGrp="1"/>
          </p:cNvSpPr>
          <p:nvPr>
            <p:ph type="subTitle" idx="4"/>
          </p:nvPr>
        </p:nvSpPr>
        <p:spPr>
          <a:xfrm>
            <a:off x="1828800" y="1703070"/>
            <a:ext cx="9103360" cy="4431665"/>
          </a:xfrm>
        </p:spPr>
        <p:txBody>
          <a:bodyPr wrap="square"/>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Software integration testing is the incremental integration testing of two or more</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integrated software components on a single platform to produce failures caused</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by interface defects.</a:t>
            </a:r>
            <a:endParaRPr lang="en-US" sz="20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task of the integration test is to check that components or software</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applications, e.g. components in a software system or – one step up – software</a:t>
            </a:r>
            <a:r>
              <a:rPr lang="en-IN" altLang="en-US"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applications at the company level – interact without error.</a:t>
            </a:r>
            <a:endParaRPr lang="en-US" sz="2000">
              <a:latin typeface="Times New Roman" panose="02020603050405020304" pitchFamily="18" charset="0"/>
              <a:cs typeface="Times New Roman" panose="02020603050405020304" pitchFamily="18" charset="0"/>
            </a:endParaRPr>
          </a:p>
          <a:p>
            <a:pPr indent="0">
              <a:lnSpc>
                <a:spcPct val="150000"/>
              </a:lnSpc>
              <a:buFont typeface="Arial" panose="020B0604020202020204" pitchFamily="34" charset="0"/>
              <a:buNone/>
            </a:pPr>
            <a:endParaRPr lang="en-US" sz="2000">
              <a:latin typeface="Times New Roman" panose="02020603050405020304" pitchFamily="18" charset="0"/>
              <a:cs typeface="Times New Roman" panose="02020603050405020304" pitchFamily="18" charset="0"/>
            </a:endParaRPr>
          </a:p>
          <a:p>
            <a:pPr>
              <a:lnSpc>
                <a:spcPct val="150000"/>
              </a:lnSpc>
            </a:pPr>
            <a:r>
              <a:rPr lang="en-US" sz="2000" b="1">
                <a:latin typeface="Times New Roman" panose="02020603050405020304" pitchFamily="18" charset="0"/>
                <a:cs typeface="Times New Roman" panose="02020603050405020304" pitchFamily="18" charset="0"/>
              </a:rPr>
              <a:t>Test Results:</a:t>
            </a:r>
            <a:r>
              <a:rPr lang="en-US" sz="2000">
                <a:latin typeface="Times New Roman" panose="02020603050405020304" pitchFamily="18" charset="0"/>
                <a:cs typeface="Times New Roman" panose="02020603050405020304" pitchFamily="18" charset="0"/>
              </a:rPr>
              <a:t> The transaction is predicted to be Normal transaction</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wrap="square"/>
          <a:p>
            <a:r>
              <a:rPr lang="en-IN" altLang="en-US" dirty="0">
                <a:solidFill>
                  <a:schemeClr val="tx1"/>
                </a:solidFill>
                <a:ea typeface="Calibri" panose="020F0502020204030204" charset="0"/>
                <a:cs typeface="+mj-lt"/>
                <a:sym typeface="+mn-ea"/>
              </a:rPr>
              <a:t>S</a:t>
            </a:r>
            <a:r>
              <a:rPr lang="en-US" altLang="en-IN" dirty="0">
                <a:solidFill>
                  <a:schemeClr val="tx1"/>
                </a:solidFill>
                <a:ea typeface="Calibri" panose="020F0502020204030204" charset="0"/>
                <a:cs typeface="+mj-lt"/>
                <a:sym typeface="+mn-ea"/>
              </a:rPr>
              <a:t>CREENSHOTS</a:t>
            </a:r>
            <a:r>
              <a:rPr lang="en-IN" altLang="en-US" dirty="0">
                <a:solidFill>
                  <a:schemeClr val="tx1"/>
                </a:solidFill>
                <a:ea typeface="Calibri" panose="020F0502020204030204" charset="0"/>
                <a:cs typeface="+mj-lt"/>
                <a:sym typeface="+mn-ea"/>
              </a:rPr>
              <a:t> OF OUTCOMES</a:t>
            </a:r>
            <a:endParaRPr lang="en-IN" altLang="en-US" dirty="0">
              <a:solidFill>
                <a:schemeClr val="tx1"/>
              </a:solidFill>
              <a:ea typeface="Calibri" panose="020F0502020204030204" charset="0"/>
              <a:cs typeface="+mj-lt"/>
              <a:sym typeface="+mn-ea"/>
            </a:endParaRPr>
          </a:p>
        </p:txBody>
      </p:sp>
      <p:pic>
        <p:nvPicPr>
          <p:cNvPr id="3" name="Content Placeholder 2" descr="login"/>
          <p:cNvPicPr>
            <a:picLocks noChangeAspect="1"/>
          </p:cNvPicPr>
          <p:nvPr>
            <p:ph idx="1"/>
          </p:nvPr>
        </p:nvPicPr>
        <p:blipFill>
          <a:blip r:embed="rId1"/>
          <a:stretch>
            <a:fillRect/>
          </a:stretch>
        </p:blipFill>
        <p:spPr>
          <a:xfrm>
            <a:off x="1821180" y="1600200"/>
            <a:ext cx="8549005" cy="45262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6940" y="201930"/>
            <a:ext cx="8898255" cy="1353820"/>
          </a:xfrm>
        </p:spPr>
        <p:txBody>
          <a:bodyPr wrap="square"/>
          <a:p>
            <a:r>
              <a:rPr lang="en-IN" altLang="en-US" dirty="0">
                <a:solidFill>
                  <a:schemeClr val="tx1"/>
                </a:solidFill>
                <a:ea typeface="Calibri" panose="020F0502020204030204" charset="0"/>
                <a:cs typeface="+mj-lt"/>
                <a:sym typeface="+mn-ea"/>
              </a:rPr>
              <a:t>SYSTEM TESTING</a:t>
            </a:r>
            <a:br>
              <a:rPr lang="en-IN" altLang="en-US">
                <a:solidFill>
                  <a:schemeClr val="tx1"/>
                </a:solidFill>
                <a:cs typeface="+mj-lt"/>
              </a:rPr>
            </a:br>
            <a:endParaRPr lang="en-IN" altLang="en-US">
              <a:solidFill>
                <a:schemeClr val="tx1"/>
              </a:solidFill>
              <a:cs typeface="+mj-lt"/>
            </a:endParaRPr>
          </a:p>
        </p:txBody>
      </p:sp>
      <p:sp>
        <p:nvSpPr>
          <p:cNvPr id="6" name="Content Placeholder 5"/>
          <p:cNvSpPr/>
          <p:nvPr>
            <p:ph sz="half" idx="2"/>
          </p:nvPr>
        </p:nvSpPr>
        <p:spPr>
          <a:xfrm>
            <a:off x="553085" y="1034415"/>
            <a:ext cx="10911840" cy="3982085"/>
          </a:xfrm>
        </p:spPr>
        <p:txBody>
          <a:bodyPr wrap="square"/>
          <a:p>
            <a:pPr marL="342900" indent="-342900">
              <a:lnSpc>
                <a:spcPct val="150000"/>
              </a:lnSpc>
              <a:buFont typeface="Arial" panose="020B0604020202020204" pitchFamily="34" charset="0"/>
              <a:buChar char="•"/>
            </a:pPr>
            <a:r>
              <a:rPr lang="en-US" sz="1800"/>
              <a:t>System Testing evaluate the overall functionality and performance of a complete and fully integrated software</a:t>
            </a:r>
            <a:r>
              <a:rPr lang="en-IN" altLang="en-US" sz="1800"/>
              <a:t> </a:t>
            </a:r>
            <a:r>
              <a:rPr lang="en-US" sz="1800"/>
              <a:t>solution.</a:t>
            </a:r>
            <a:endParaRPr lang="en-US" sz="1800"/>
          </a:p>
          <a:p>
            <a:pPr>
              <a:lnSpc>
                <a:spcPct val="150000"/>
              </a:lnSpc>
            </a:pPr>
            <a:r>
              <a:rPr lang="en-US" sz="1800"/>
              <a:t>Complete system is tested which includes the models used in ML and User Interface.</a:t>
            </a:r>
            <a:endParaRPr lang="en-US" sz="1800"/>
          </a:p>
          <a:p>
            <a:pPr>
              <a:lnSpc>
                <a:spcPct val="150000"/>
              </a:lnSpc>
            </a:pPr>
            <a:r>
              <a:rPr lang="en-US" sz="1800"/>
              <a:t>This type of testing is performed after the integration testing and before the acceptance</a:t>
            </a:r>
            <a:r>
              <a:rPr lang="en-IN" altLang="en-US" sz="1800"/>
              <a:t> </a:t>
            </a:r>
            <a:r>
              <a:rPr lang="en-US" sz="1800"/>
              <a:t>testing.</a:t>
            </a:r>
            <a:endParaRPr lang="en-US" sz="1800"/>
          </a:p>
          <a:p>
            <a:pPr>
              <a:lnSpc>
                <a:spcPct val="150000"/>
              </a:lnSpc>
            </a:pPr>
            <a:r>
              <a:rPr lang="en-US" sz="1800"/>
              <a:t>This tests the entire project so that we will easily detect the errors which were not identified in t</a:t>
            </a:r>
            <a:r>
              <a:rPr lang="en-IN" altLang="en-US" sz="1800"/>
              <a:t>he     </a:t>
            </a:r>
            <a:r>
              <a:rPr lang="en-US" sz="1800"/>
              <a:t>other</a:t>
            </a:r>
            <a:r>
              <a:rPr lang="en-IN" altLang="en-US" sz="1800"/>
              <a:t> </a:t>
            </a:r>
            <a:r>
              <a:rPr lang="en-US" sz="1800"/>
              <a:t>testings</a:t>
            </a:r>
            <a:r>
              <a:rPr lang="en-IN" altLang="en-US" sz="1800"/>
              <a:t>.</a:t>
            </a:r>
            <a:endParaRPr lang="en-IN" altLang="en-US" sz="1800"/>
          </a:p>
          <a:p>
            <a:pPr>
              <a:lnSpc>
                <a:spcPct val="150000"/>
              </a:lnSpc>
            </a:pPr>
            <a:endParaRPr lang="en-IN" altLang="en-US" sz="1800"/>
          </a:p>
          <a:p>
            <a:pPr marL="0" indent="0">
              <a:lnSpc>
                <a:spcPct val="150000"/>
              </a:lnSpc>
              <a:buNone/>
            </a:pPr>
            <a:endParaRPr lang="en-US" altLang="en-IN" sz="1800" b="1" i="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 name="Picture 9" descr="Screenshot (159)"/>
          <p:cNvPicPr>
            <a:picLocks noChangeAspect="1"/>
          </p:cNvPicPr>
          <p:nvPr/>
        </p:nvPicPr>
        <p:blipFill>
          <a:blip r:embed="rId1"/>
          <a:stretch>
            <a:fillRect/>
          </a:stretch>
        </p:blipFill>
        <p:spPr>
          <a:xfrm>
            <a:off x="142875" y="1267460"/>
            <a:ext cx="5849620" cy="3289300"/>
          </a:xfrm>
          <a:prstGeom prst="rect">
            <a:avLst/>
          </a:prstGeom>
        </p:spPr>
      </p:pic>
      <p:pic>
        <p:nvPicPr>
          <p:cNvPr id="5" name="Content Placeholder 4" descr="Screenshot (190)"/>
          <p:cNvPicPr>
            <a:picLocks noChangeAspect="1"/>
          </p:cNvPicPr>
          <p:nvPr>
            <p:ph sz="half" idx="4294967295"/>
          </p:nvPr>
        </p:nvPicPr>
        <p:blipFill>
          <a:blip r:embed="rId2"/>
          <a:stretch>
            <a:fillRect/>
          </a:stretch>
        </p:blipFill>
        <p:spPr>
          <a:xfrm>
            <a:off x="6624320" y="1155065"/>
            <a:ext cx="5110480" cy="2577465"/>
          </a:xfrm>
          <a:prstGeom prst="rect">
            <a:avLst/>
          </a:prstGeom>
        </p:spPr>
      </p:pic>
      <p:pic>
        <p:nvPicPr>
          <p:cNvPr id="7" name="Picture 6" descr="Screenshot (189)"/>
          <p:cNvPicPr>
            <a:picLocks noChangeAspect="1"/>
          </p:cNvPicPr>
          <p:nvPr/>
        </p:nvPicPr>
        <p:blipFill>
          <a:blip r:embed="rId3"/>
          <a:stretch>
            <a:fillRect/>
          </a:stretch>
        </p:blipFill>
        <p:spPr>
          <a:xfrm>
            <a:off x="6346190" y="3999230"/>
            <a:ext cx="5666105" cy="2872740"/>
          </a:xfrm>
          <a:prstGeom prst="rect">
            <a:avLst/>
          </a:prstGeom>
        </p:spPr>
      </p:pic>
      <p:sp>
        <p:nvSpPr>
          <p:cNvPr id="13" name="Text Box 12"/>
          <p:cNvSpPr txBox="1"/>
          <p:nvPr/>
        </p:nvSpPr>
        <p:spPr>
          <a:xfrm>
            <a:off x="417830" y="167640"/>
            <a:ext cx="11453495" cy="768350"/>
          </a:xfrm>
          <a:prstGeom prst="rect">
            <a:avLst/>
          </a:prstGeom>
          <a:noFill/>
        </p:spPr>
        <p:txBody>
          <a:bodyPr wrap="square" rtlCol="0">
            <a:spAutoFit/>
          </a:bodyPr>
          <a:p>
            <a:pPr algn="ctr"/>
            <a:r>
              <a:rPr lang="en-US" sz="4400">
                <a:solidFill>
                  <a:schemeClr val="tx1"/>
                </a:solidFill>
                <a:effectLst/>
                <a:latin typeface="+mj-lt"/>
                <a:cs typeface="+mj-lt"/>
              </a:rPr>
              <a:t>Screenshots of Prediction Page</a:t>
            </a:r>
            <a:endParaRPr lang="en-US" sz="4400">
              <a:solidFill>
                <a:schemeClr val="tx1"/>
              </a:solidFill>
              <a:effectLst/>
              <a:latin typeface="+mj-lt"/>
              <a:cs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tx1"/>
                </a:solidFill>
              </a:rPr>
              <a:t>ABSTRACT</a:t>
            </a:r>
            <a:endParaRPr lang="en-IN" altLang="en-US">
              <a:solidFill>
                <a:schemeClr val="tx1"/>
              </a:solidFill>
            </a:endParaRPr>
          </a:p>
        </p:txBody>
      </p:sp>
      <p:sp>
        <p:nvSpPr>
          <p:cNvPr id="3" name="Content Placeholder 2"/>
          <p:cNvSpPr>
            <a:spLocks noGrp="1"/>
          </p:cNvSpPr>
          <p:nvPr>
            <p:ph idx="1"/>
          </p:nvPr>
        </p:nvSpPr>
        <p:spPr/>
        <p:txBody>
          <a:bodyPr/>
          <a:p>
            <a:pPr marL="0" indent="0" algn="just">
              <a:lnSpc>
                <a:spcPct val="100000"/>
              </a:lnSpc>
              <a:buNone/>
            </a:pPr>
            <a:r>
              <a:rPr lang="en-IN" altLang="en-US" sz="2400"/>
              <a:t>                             </a:t>
            </a:r>
            <a:r>
              <a:rPr lang="en-US" sz="2400"/>
              <a:t>Due to the COVID-19 pandemic, business and organizations have adapted to unconventional and different working styles and patterns, like working from home, working with limited employees in the office premise, etc.  Employees may feel stressed when they are unable to cope with the prolonged uncertainty and pressure. Other factors leading to stress may include feeling isolated while working remotely, lower wages or salaries, unmanageable workload, extended working hours, unsatisfactory work environment, lack of connect with the team, lack of ability and skill to cope with the work apart from the fear of catching the virus. Spotting early signs of stress among employees will help employers identify and address the scenario, and hence help in reducing its impact on the employee and on the organization</a:t>
            </a:r>
            <a:r>
              <a:rPr lang="en-IN" altLang="en-US" sz="2400"/>
              <a:t>.</a:t>
            </a:r>
            <a:endParaRPr lang="en-IN" alt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Screenshots of Data Exploration Page</a:t>
            </a:r>
            <a:endParaRPr lang="en-US"/>
          </a:p>
        </p:txBody>
      </p:sp>
      <p:pic>
        <p:nvPicPr>
          <p:cNvPr id="3" name="Content Placeholder 2" descr="Screenshot (187)"/>
          <p:cNvPicPr>
            <a:picLocks noChangeAspect="1"/>
          </p:cNvPicPr>
          <p:nvPr>
            <p:ph sz="half" idx="1"/>
          </p:nvPr>
        </p:nvPicPr>
        <p:blipFill>
          <a:blip r:embed="rId1"/>
          <a:stretch>
            <a:fillRect/>
          </a:stretch>
        </p:blipFill>
        <p:spPr>
          <a:xfrm>
            <a:off x="89535" y="2882265"/>
            <a:ext cx="5109845" cy="1961515"/>
          </a:xfrm>
          <a:prstGeom prst="rect">
            <a:avLst/>
          </a:prstGeom>
        </p:spPr>
      </p:pic>
      <p:pic>
        <p:nvPicPr>
          <p:cNvPr id="6" name="Content Placeholder 5" descr="Screenshot (188)"/>
          <p:cNvPicPr>
            <a:picLocks noChangeAspect="1"/>
          </p:cNvPicPr>
          <p:nvPr>
            <p:ph sz="half" idx="2"/>
          </p:nvPr>
        </p:nvPicPr>
        <p:blipFill>
          <a:blip r:embed="rId2"/>
          <a:stretch>
            <a:fillRect/>
          </a:stretch>
        </p:blipFill>
        <p:spPr>
          <a:xfrm>
            <a:off x="5466080" y="2183130"/>
            <a:ext cx="6619875" cy="33591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16939" y="308686"/>
            <a:ext cx="10358120" cy="676910"/>
          </a:xfrm>
        </p:spPr>
        <p:txBody>
          <a:bodyPr/>
          <a:p>
            <a:r>
              <a:rPr lang="en-US" altLang="en-IN" dirty="0">
                <a:solidFill>
                  <a:schemeClr val="tx1"/>
                </a:solidFill>
                <a:ea typeface="Calibri" panose="020F0502020204030204" charset="0"/>
                <a:cs typeface="+mj-lt"/>
                <a:sym typeface="+mn-ea"/>
              </a:rPr>
              <a:t>FUTURE ENHANCEMENT</a:t>
            </a:r>
            <a:endParaRPr lang="en-US" altLang="en-IN" dirty="0">
              <a:solidFill>
                <a:schemeClr val="tx1"/>
              </a:solidFill>
              <a:ea typeface="Calibri" panose="020F0502020204030204" charset="0"/>
              <a:cs typeface="+mj-lt"/>
              <a:sym typeface="+mn-ea"/>
            </a:endParaRPr>
          </a:p>
        </p:txBody>
      </p:sp>
      <p:sp>
        <p:nvSpPr>
          <p:cNvPr id="3" name="Subtitle 2"/>
          <p:cNvSpPr>
            <a:spLocks noGrp="1"/>
          </p:cNvSpPr>
          <p:nvPr>
            <p:ph type="subTitle" idx="4"/>
          </p:nvPr>
        </p:nvSpPr>
        <p:spPr>
          <a:xfrm>
            <a:off x="637540" y="1137285"/>
            <a:ext cx="10917555" cy="5490845"/>
          </a:xfrm>
        </p:spPr>
        <p:txBody>
          <a:bodyPr wrap="square"/>
          <a:p>
            <a:pPr>
              <a:lnSpc>
                <a:spcPct val="150000"/>
              </a:lnSpc>
            </a:pPr>
            <a:r>
              <a:rPr lang="en-US" sz="2000"/>
              <a:t>The web application can be upgraded with AI algorithms that collect data on employee stress levels and workload.</a:t>
            </a:r>
            <a:endParaRPr lang="en-US" sz="2000"/>
          </a:p>
          <a:p>
            <a:pPr>
              <a:lnSpc>
                <a:spcPct val="150000"/>
              </a:lnSpc>
            </a:pPr>
            <a:r>
              <a:rPr lang="en-US" sz="2000"/>
              <a:t>Machine learning models can analyze this data to predict when employees are at risk of burnout and provide personalized recommendations and real-time support to manage stress levels and promote well-being.</a:t>
            </a:r>
            <a:endParaRPr lang="en-US" sz="2000"/>
          </a:p>
          <a:p>
            <a:pPr>
              <a:lnSpc>
                <a:spcPct val="150000"/>
              </a:lnSpc>
            </a:pPr>
            <a:r>
              <a:rPr lang="en-US" sz="2000"/>
              <a:t>Continuous improvement: Continuously gather feedback from employees and use it to improve the application's accuracy and usefulness. This could involve adding new features, adjusting existing ones, or refining the algorithm to better predict stress levels and suggest appropriate interventions.</a:t>
            </a:r>
            <a:endParaRPr lang="en-US" sz="2000"/>
          </a:p>
          <a:p>
            <a:pPr>
              <a:lnSpc>
                <a:spcPct val="150000"/>
              </a:lnSpc>
            </a:pPr>
            <a:r>
              <a:rPr lang="en-US" sz="2000"/>
              <a:t>This can benefit employers by creating a more supportive and proactive work environment, leading to increased employee retention, job satisfaction, and productivity..</a:t>
            </a:r>
            <a:endParaRPr lang="en-US"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16939" y="308686"/>
            <a:ext cx="10358120" cy="676910"/>
          </a:xfrm>
        </p:spPr>
        <p:txBody>
          <a:bodyPr/>
          <a:p>
            <a:r>
              <a:rPr lang="en-IN" altLang="en-US" b="1" dirty="0">
                <a:solidFill>
                  <a:srgbClr val="0070C0"/>
                </a:solidFill>
                <a:latin typeface="Times New Roman" panose="02020603050405020304" pitchFamily="18" charset="0"/>
                <a:ea typeface="Calibri" panose="020F0502020204030204" charset="0"/>
                <a:cs typeface="Times New Roman" panose="02020603050405020304" pitchFamily="18" charset="0"/>
                <a:sym typeface="+mn-ea"/>
              </a:rPr>
              <a:t>CONCLUSION</a:t>
            </a:r>
            <a:endParaRPr lang="en-US"/>
          </a:p>
        </p:txBody>
      </p:sp>
      <p:sp>
        <p:nvSpPr>
          <p:cNvPr id="3" name="Subtitle 2"/>
          <p:cNvSpPr>
            <a:spLocks noGrp="1"/>
          </p:cNvSpPr>
          <p:nvPr>
            <p:ph type="subTitle" idx="4"/>
          </p:nvPr>
        </p:nvSpPr>
        <p:spPr>
          <a:xfrm>
            <a:off x="637540" y="1137285"/>
            <a:ext cx="10917555" cy="5490845"/>
          </a:xfrm>
        </p:spPr>
        <p:txBody>
          <a:bodyPr wrap="square"/>
          <a:p>
            <a:pPr>
              <a:lnSpc>
                <a:spcPct val="150000"/>
              </a:lnSpc>
            </a:pPr>
            <a:r>
              <a:rPr lang="en-US" sz="2000"/>
              <a:t>The development of a web application for predicting employee stress using machine learning algorithms is a promising approach for promoting employee well-being and maintaining a healthy work environment.</a:t>
            </a:r>
            <a:endParaRPr lang="en-US" sz="2000"/>
          </a:p>
          <a:p>
            <a:pPr>
              <a:lnSpc>
                <a:spcPct val="150000"/>
              </a:lnSpc>
            </a:pPr>
            <a:r>
              <a:rPr lang="en-US" sz="2000"/>
              <a:t>By using the LightGBM algorithm to analyze data on employee stress levels and workload, the application can accurately predict when employees are at risk of burnout and suggest appropriate interventions to reduce stress levels.</a:t>
            </a:r>
            <a:endParaRPr lang="en-US" sz="2000"/>
          </a:p>
          <a:p>
            <a:pPr>
              <a:lnSpc>
                <a:spcPct val="150000"/>
              </a:lnSpc>
            </a:pPr>
            <a:r>
              <a:rPr lang="en-US" sz="2000"/>
              <a:t>The project demonstrates the potential of machine learning algorithms in predicting and managing employee stress, and highlights the importance of using data-driven approaches to promote employee well-being in the workplace.</a:t>
            </a:r>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916939" y="609676"/>
            <a:ext cx="10358120" cy="676910"/>
          </a:xfrm>
        </p:spPr>
        <p:txBody>
          <a:bodyPr/>
          <a:p>
            <a:r>
              <a:rPr lang="en-IN" altLang="en-US" dirty="0">
                <a:solidFill>
                  <a:schemeClr val="tx1"/>
                </a:solidFill>
                <a:ea typeface="Calibri" panose="020F0502020204030204" charset="0"/>
                <a:cs typeface="+mj-lt"/>
                <a:sym typeface="+mn-ea"/>
              </a:rPr>
              <a:t>REFERENCES</a:t>
            </a:r>
            <a:endParaRPr lang="en-IN" altLang="en-US" dirty="0">
              <a:solidFill>
                <a:schemeClr val="tx1"/>
              </a:solidFill>
              <a:ea typeface="Calibri" panose="020F0502020204030204" charset="0"/>
              <a:cs typeface="+mj-lt"/>
              <a:sym typeface="+mn-ea"/>
            </a:endParaRPr>
          </a:p>
        </p:txBody>
      </p:sp>
      <p:sp>
        <p:nvSpPr>
          <p:cNvPr id="3" name="Subtitle 2"/>
          <p:cNvSpPr>
            <a:spLocks noGrp="1"/>
          </p:cNvSpPr>
          <p:nvPr>
            <p:ph type="subTitle" idx="4"/>
          </p:nvPr>
        </p:nvSpPr>
        <p:spPr>
          <a:xfrm>
            <a:off x="914400" y="1286510"/>
            <a:ext cx="10641330" cy="5466715"/>
          </a:xfrm>
        </p:spPr>
        <p:txBody>
          <a:bodyPr wrap="square"/>
          <a:p>
            <a:r>
              <a:rPr lang="en-US" sz="2000"/>
              <a:t>A. T. Ginty, A. T. Tyra, D. A. Young, N. A. John-Henderson, and J. A. C. Tsang, “State gratitude is associated with lower cardiovascular responses to acute psychological stress: a replication and extension,” International Journal of Psychophysiology, vol. 158, no. 6, pp. 238–247, 2020.View at: Publisher Site | Google Scholar</a:t>
            </a:r>
            <a:endParaRPr lang="en-US" sz="2000"/>
          </a:p>
          <a:p>
            <a:r>
              <a:rPr lang="en-US" sz="2000"/>
              <a:t>M. Stoffel, E. Abbruzzese, S. Rahn, U. Bossmann, and B. Ditzen, “Covariation of psychobiological stress regulation with valence and quantity of social interactions in everyday life: disentangling intra- and interindividual sources of variation,” Journal of Neural Transmission, vol. 205, p. 02359, 2021.View at: Google Scholar</a:t>
            </a:r>
            <a:endParaRPr lang="en-US" sz="2000"/>
          </a:p>
          <a:p>
            <a:r>
              <a:rPr lang="en-US" sz="2000"/>
              <a:t>N. Kupper, M. Jankovic, and W. J. Kop, “Individual differences in cross-system physiological activity at rest and in response to acute social stress,” Psychosomatic Medicine, vol. 83, no. 2, pp. 138–148, 2020.View at: Publisher Site | Google Scholar</a:t>
            </a:r>
            <a:endParaRPr lang="en-US" sz="2000"/>
          </a:p>
          <a:p>
            <a:r>
              <a:rPr lang="en-US" sz="2000"/>
              <a:t>J. Chen, N. Zhang, and B. Li, “Low-pass digital filter with amplitude 1/f 2 attenuation based empirical mode decomposition of vortex signal processing method,” Review of Scientific Instruments, vol. 92, no. 4, Article ID 045002, 2021.View at: Publisher Site | Google Scholar</a:t>
            </a:r>
            <a:endParaRPr 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Content Placeholder 2" descr="th (1)"/>
          <p:cNvPicPr>
            <a:picLocks noChangeAspect="1"/>
          </p:cNvPicPr>
          <p:nvPr>
            <p:ph idx="1"/>
          </p:nvPr>
        </p:nvPicPr>
        <p:blipFill>
          <a:blip r:embed="rId1"/>
          <a:stretch>
            <a:fillRect/>
          </a:stretch>
        </p:blipFill>
        <p:spPr>
          <a:xfrm>
            <a:off x="2904490" y="268605"/>
            <a:ext cx="5972810" cy="61182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olidFill>
                  <a:schemeClr val="tx1"/>
                </a:solidFill>
                <a:effectLst>
                  <a:outerShdw blurRad="38100" dist="19050" dir="2700000" algn="tl" rotWithShape="0">
                    <a:schemeClr val="dk1">
                      <a:alpha val="40000"/>
                    </a:schemeClr>
                  </a:outerShdw>
                </a:effectLst>
                <a:cs typeface="+mj-lt"/>
                <a:sym typeface="+mn-ea"/>
              </a:rPr>
              <a:t>INTRODUCTION</a:t>
            </a:r>
            <a:endParaRPr lang="en-IN" altLang="en-US" dirty="0">
              <a:solidFill>
                <a:schemeClr val="tx1"/>
              </a:solidFill>
              <a:effectLst>
                <a:outerShdw blurRad="38100" dist="19050" dir="2700000" algn="tl" rotWithShape="0">
                  <a:schemeClr val="dk1">
                    <a:alpha val="40000"/>
                  </a:schemeClr>
                </a:outerShdw>
              </a:effectLst>
              <a:cs typeface="+mj-lt"/>
              <a:sym typeface="+mn-ea"/>
            </a:endParaRPr>
          </a:p>
        </p:txBody>
      </p:sp>
      <p:sp>
        <p:nvSpPr>
          <p:cNvPr id="3" name="Content Placeholder 2"/>
          <p:cNvSpPr>
            <a:spLocks noGrp="1"/>
          </p:cNvSpPr>
          <p:nvPr>
            <p:ph sz="half" idx="1"/>
          </p:nvPr>
        </p:nvSpPr>
        <p:spPr>
          <a:xfrm>
            <a:off x="569595" y="1330960"/>
            <a:ext cx="11052175" cy="5795010"/>
          </a:xfrm>
        </p:spPr>
        <p:txBody>
          <a:bodyPr/>
          <a:p>
            <a:pPr algn="just">
              <a:lnSpc>
                <a:spcPct val="120000"/>
              </a:lnSpc>
            </a:pPr>
            <a:r>
              <a:rPr lang="en-IN" altLang="en-US" sz="2000"/>
              <a:t>The COVID-19 pandemic has caused a global downturn in various sectors including stock markets, leading to increased stress among employees.</a:t>
            </a:r>
            <a:endParaRPr lang="en-IN" altLang="en-US" sz="2000"/>
          </a:p>
          <a:p>
            <a:pPr algn="just">
              <a:lnSpc>
                <a:spcPct val="120000"/>
              </a:lnSpc>
            </a:pPr>
            <a:r>
              <a:rPr lang="en-IN" altLang="en-US" sz="2000"/>
              <a:t>Several studies have shown that stress is one of the most prevalent occupational disorders.</a:t>
            </a:r>
            <a:endParaRPr lang="en-IN" altLang="en-US" sz="2000"/>
          </a:p>
          <a:p>
            <a:pPr algn="just">
              <a:lnSpc>
                <a:spcPct val="120000"/>
              </a:lnSpc>
            </a:pPr>
            <a:r>
              <a:rPr lang="en-IN" altLang="en-US" sz="2000"/>
              <a:t>Machine learning can help organizations identify patterns of employee behavior that may indicate stress or other mental health issues.</a:t>
            </a:r>
            <a:endParaRPr lang="en-IN" altLang="en-US" sz="2000"/>
          </a:p>
          <a:p>
            <a:pPr algn="just">
              <a:lnSpc>
                <a:spcPct val="120000"/>
              </a:lnSpc>
            </a:pPr>
            <a:r>
              <a:rPr lang="en-IN" altLang="en-US" sz="2000"/>
              <a:t>Data from surveys and social media can be analyzed using machine learning algorithms to identify factors contributing to employee stress, such as workload, job insecurity, and lack of support.</a:t>
            </a:r>
            <a:endParaRPr lang="en-IN" altLang="en-US" sz="2000"/>
          </a:p>
          <a:p>
            <a:pPr algn="just">
              <a:lnSpc>
                <a:spcPct val="120000"/>
              </a:lnSpc>
            </a:pPr>
            <a:r>
              <a:rPr lang="en-IN" altLang="en-US" sz="2000"/>
              <a:t>Personalized interventions can be developed for at-risk employees based on individual characteristics and behavior patterns.</a:t>
            </a:r>
            <a:endParaRPr lang="en-IN" altLang="en-US" sz="2000"/>
          </a:p>
          <a:p>
            <a:pPr algn="just">
              <a:lnSpc>
                <a:spcPct val="120000"/>
              </a:lnSpc>
            </a:pPr>
            <a:r>
              <a:rPr lang="en-IN" altLang="en-US" sz="2000"/>
              <a:t>By addressing the underlying factors that contribute to stress, organizations can create a healthier and more productive work environment for their employees</a:t>
            </a:r>
            <a:endParaRPr lang="en-IN" altLang="en-US" sz="2000"/>
          </a:p>
          <a:p>
            <a:pPr algn="just">
              <a:lnSpc>
                <a:spcPct val="120000"/>
              </a:lnSpc>
            </a:pP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884" y="210760"/>
            <a:ext cx="10515600" cy="735724"/>
          </a:xfrm>
        </p:spPr>
        <p:txBody>
          <a:bodyPr>
            <a:noAutofit/>
          </a:bodyPr>
          <a:lstStyle/>
          <a:p>
            <a:r>
              <a:rPr lang="en-IN" dirty="0">
                <a:solidFill>
                  <a:schemeClr val="tx1"/>
                </a:solidFill>
                <a:cs typeface="+mj-lt"/>
              </a:rPr>
              <a:t>Literature Survey</a:t>
            </a:r>
            <a:endParaRPr lang="en-IN" dirty="0">
              <a:solidFill>
                <a:schemeClr val="tx1"/>
              </a:solidFill>
              <a:cs typeface="+mj-lt"/>
            </a:endParaRPr>
          </a:p>
        </p:txBody>
      </p:sp>
      <p:graphicFrame>
        <p:nvGraphicFramePr>
          <p:cNvPr id="7" name="Table 7"/>
          <p:cNvGraphicFramePr>
            <a:graphicFrameLocks noGrp="1"/>
          </p:cNvGraphicFramePr>
          <p:nvPr>
            <p:ph idx="1"/>
          </p:nvPr>
        </p:nvGraphicFramePr>
        <p:xfrm>
          <a:off x="336884" y="946483"/>
          <a:ext cx="10522753" cy="5550569"/>
        </p:xfrm>
        <a:graphic>
          <a:graphicData uri="http://schemas.openxmlformats.org/drawingml/2006/table">
            <a:tbl>
              <a:tblPr firstRow="1" bandRow="1">
                <a:tableStyleId>{93296810-A885-4BE3-A3E7-6D5BEEA58F35}</a:tableStyleId>
              </a:tblPr>
              <a:tblGrid>
                <a:gridCol w="1460099"/>
                <a:gridCol w="3481137"/>
                <a:gridCol w="2486527"/>
                <a:gridCol w="3094990"/>
              </a:tblGrid>
              <a:tr h="1407404">
                <a:tc>
                  <a:txBody>
                    <a:bodyPr/>
                    <a:lstStyle/>
                    <a:p>
                      <a:pPr algn="ctr"/>
                      <a:r>
                        <a:rPr lang="en-IN" dirty="0">
                          <a:latin typeface="Times New Roman" panose="02020603050405020304" pitchFamily="18" charset="0"/>
                          <a:cs typeface="Times New Roman" panose="02020603050405020304" pitchFamily="18" charset="0"/>
                        </a:rPr>
                        <a:t>Ref no</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Author’s name</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Journal</a:t>
                      </a:r>
                      <a:endParaRPr lang="en-IN" dirty="0">
                        <a:latin typeface="Times New Roman" panose="02020603050405020304" pitchFamily="18" charset="0"/>
                        <a:cs typeface="Times New Roman" panose="02020603050405020304" pitchFamily="18" charset="0"/>
                      </a:endParaRPr>
                    </a:p>
                  </a:txBody>
                  <a:tcPr anchor="ctr"/>
                </a:tc>
              </a:tr>
              <a:tr h="2367089">
                <a:tc>
                  <a:txBody>
                    <a:bodyPr/>
                    <a:lstStyle/>
                    <a:p>
                      <a:pPr algn="ctr"/>
                      <a:r>
                        <a:rPr lang="en-IN" dirty="0"/>
                        <a:t>1</a:t>
                      </a:r>
                      <a:endParaRPr lang="en-IN" dirty="0"/>
                    </a:p>
                  </a:txBody>
                  <a:tcPr anchor="ctr"/>
                </a:tc>
                <a:tc>
                  <a:txBody>
                    <a:bodyPr/>
                    <a:lstStyle/>
                    <a:p>
                      <a:pPr algn="ctr"/>
                      <a:r>
                        <a:rPr lang="en-US" altLang="en-IN" dirty="0"/>
                        <a:t>Predicting Employee Stress using machine learning</a:t>
                      </a:r>
                      <a:endParaRPr lang="en-US" altLang="en-IN" dirty="0"/>
                    </a:p>
                  </a:txBody>
                  <a:tcPr anchor="ctr"/>
                </a:tc>
                <a:tc>
                  <a:txBody>
                    <a:bodyPr/>
                    <a:lstStyle/>
                    <a:p>
                      <a:pPr algn="just">
                        <a:lnSpc>
                          <a:spcPct val="100000"/>
                        </a:lnSpc>
                        <a:spcBef>
                          <a:spcPts val="0"/>
                        </a:spcBef>
                        <a:spcAft>
                          <a:spcPts val="0"/>
                        </a:spcAft>
                      </a:pPr>
                      <a:r>
                        <a:rPr lang="en-IN" sz="1800" u="none" strike="noStrike" dirty="0">
                          <a:solidFill>
                            <a:schemeClr val="tx1"/>
                          </a:solidFill>
                          <a:effectLst/>
                          <a:latin typeface="+mn-lt"/>
                          <a:ea typeface="Calibri" panose="020F0502020204030204" charset="0"/>
                          <a:cs typeface="Times New Roman" panose="02020603050405020304" pitchFamily="18" charset="0"/>
                        </a:rPr>
                        <a:t>1.Garlapati Anusha</a:t>
                      </a:r>
                      <a:endParaRPr lang="en-IN" sz="1800" u="none" strike="noStrike" dirty="0">
                        <a:solidFill>
                          <a:schemeClr val="tx1"/>
                        </a:solidFill>
                        <a:effectLst/>
                        <a:latin typeface="+mn-lt"/>
                        <a:ea typeface="Calibri" panose="020F0502020204030204" charset="0"/>
                        <a:cs typeface="Times New Roman" panose="02020603050405020304" pitchFamily="18" charset="0"/>
                      </a:endParaRPr>
                    </a:p>
                    <a:p>
                      <a:pPr algn="just">
                        <a:lnSpc>
                          <a:spcPct val="100000"/>
                        </a:lnSpc>
                        <a:spcBef>
                          <a:spcPts val="0"/>
                        </a:spcBef>
                        <a:spcAft>
                          <a:spcPts val="0"/>
                        </a:spcAft>
                      </a:pPr>
                      <a:r>
                        <a:rPr lang="en-IN" sz="1800" u="none" strike="noStrike" dirty="0">
                          <a:solidFill>
                            <a:schemeClr val="tx1"/>
                          </a:solidFill>
                          <a:effectLst/>
                          <a:latin typeface="+mn-lt"/>
                          <a:ea typeface="Calibri" panose="020F0502020204030204" charset="0"/>
                          <a:cs typeface="Times New Roman" panose="02020603050405020304" pitchFamily="18" charset="0"/>
                        </a:rPr>
                        <a:t>2.</a:t>
                      </a:r>
                      <a:r>
                        <a:rPr lang="en-US" altLang="en-IN" sz="1800" u="none" strike="noStrike" dirty="0">
                          <a:solidFill>
                            <a:schemeClr val="tx1"/>
                          </a:solidFill>
                          <a:effectLst/>
                          <a:latin typeface="+mn-lt"/>
                          <a:ea typeface="Calibri" panose="020F0502020204030204" charset="0"/>
                          <a:cs typeface="Times New Roman" panose="02020603050405020304" pitchFamily="18" charset="0"/>
                        </a:rPr>
                        <a:t>D</a:t>
                      </a:r>
                      <a:r>
                        <a:rPr lang="en-IN" sz="1800" u="none" strike="noStrike" dirty="0">
                          <a:solidFill>
                            <a:schemeClr val="tx1"/>
                          </a:solidFill>
                          <a:effectLst/>
                          <a:latin typeface="+mn-lt"/>
                          <a:ea typeface="Calibri" panose="020F0502020204030204" charset="0"/>
                          <a:cs typeface="Times New Roman" panose="02020603050405020304" pitchFamily="18" charset="0"/>
                        </a:rPr>
                        <a:t>o</a:t>
                      </a:r>
                      <a:r>
                        <a:rPr lang="en-US" altLang="en-IN" sz="1800" u="none" strike="noStrike" dirty="0">
                          <a:solidFill>
                            <a:schemeClr val="tx1"/>
                          </a:solidFill>
                          <a:effectLst/>
                          <a:latin typeface="+mn-lt"/>
                          <a:ea typeface="Calibri" panose="020F0502020204030204" charset="0"/>
                          <a:cs typeface="Times New Roman" panose="02020603050405020304" pitchFamily="18" charset="0"/>
                        </a:rPr>
                        <a:t>redla</a:t>
                      </a:r>
                      <a:r>
                        <a:rPr lang="en-IN" sz="1800" u="none" strike="noStrike" dirty="0">
                          <a:solidFill>
                            <a:schemeClr val="tx1"/>
                          </a:solidFill>
                          <a:effectLst/>
                          <a:latin typeface="+mn-lt"/>
                          <a:ea typeface="Calibri" panose="020F0502020204030204" charset="0"/>
                          <a:cs typeface="Times New Roman" panose="02020603050405020304" pitchFamily="18" charset="0"/>
                        </a:rPr>
                        <a:t> Radha </a:t>
                      </a:r>
                      <a:endParaRPr lang="en-IN" sz="1800" u="none" strike="noStrike" dirty="0">
                        <a:solidFill>
                          <a:schemeClr val="tx1"/>
                        </a:solidFill>
                        <a:effectLst/>
                        <a:latin typeface="+mn-lt"/>
                        <a:ea typeface="Calibri" panose="020F0502020204030204" charset="0"/>
                        <a:cs typeface="Times New Roman" panose="02020603050405020304" pitchFamily="18" charset="0"/>
                      </a:endParaRPr>
                    </a:p>
                    <a:p>
                      <a:pPr algn="just">
                        <a:lnSpc>
                          <a:spcPct val="100000"/>
                        </a:lnSpc>
                        <a:spcBef>
                          <a:spcPts val="0"/>
                        </a:spcBef>
                        <a:spcAft>
                          <a:spcPts val="0"/>
                        </a:spcAft>
                      </a:pPr>
                      <a:r>
                        <a:rPr lang="en-US" altLang="en-IN" sz="1800" u="none" strike="noStrike" dirty="0">
                          <a:solidFill>
                            <a:schemeClr val="tx1"/>
                          </a:solidFill>
                          <a:effectLst/>
                          <a:latin typeface="+mn-lt"/>
                          <a:ea typeface="Calibri" panose="020F0502020204030204" charset="0"/>
                          <a:cs typeface="Times New Roman" panose="02020603050405020304" pitchFamily="18" charset="0"/>
                        </a:rPr>
                        <a:t>  </a:t>
                      </a:r>
                      <a:r>
                        <a:rPr lang="en-IN" sz="1800" u="none" strike="noStrike" dirty="0">
                          <a:solidFill>
                            <a:schemeClr val="tx1"/>
                          </a:solidFill>
                          <a:effectLst/>
                          <a:latin typeface="+mn-lt"/>
                          <a:ea typeface="Calibri" panose="020F0502020204030204" charset="0"/>
                          <a:cs typeface="Times New Roman" panose="02020603050405020304" pitchFamily="18" charset="0"/>
                        </a:rPr>
                        <a:t>Krishna</a:t>
                      </a:r>
                      <a:endParaRPr lang="en-IN" sz="1800" u="none" strike="noStrike" dirty="0">
                        <a:solidFill>
                          <a:schemeClr val="tx1"/>
                        </a:solidFill>
                        <a:effectLst/>
                        <a:latin typeface="+mn-lt"/>
                        <a:ea typeface="Calibri" panose="020F0502020204030204" charset="0"/>
                        <a:cs typeface="Times New Roman" panose="02020603050405020304" pitchFamily="18" charset="0"/>
                      </a:endParaRPr>
                    </a:p>
                    <a:p>
                      <a:pPr algn="just">
                        <a:lnSpc>
                          <a:spcPct val="100000"/>
                        </a:lnSpc>
                        <a:spcBef>
                          <a:spcPts val="0"/>
                        </a:spcBef>
                        <a:spcAft>
                          <a:spcPts val="0"/>
                        </a:spcAft>
                      </a:pPr>
                      <a:r>
                        <a:rPr lang="en-IN" sz="1800" u="none" strike="noStrike" dirty="0">
                          <a:solidFill>
                            <a:schemeClr val="tx1"/>
                          </a:solidFill>
                          <a:effectLst/>
                          <a:latin typeface="+mn-lt"/>
                          <a:ea typeface="Calibri" panose="020F0502020204030204" charset="0"/>
                          <a:cs typeface="Times New Roman" panose="02020603050405020304" pitchFamily="18" charset="0"/>
                        </a:rPr>
                        <a:t>3.Kavya Garlapati</a:t>
                      </a:r>
                      <a:endParaRPr lang="en-IN" sz="1800" b="0" i="0" u="none" strike="noStrike" dirty="0">
                        <a:solidFill>
                          <a:schemeClr val="tx1"/>
                        </a:solidFill>
                        <a:effectLst/>
                        <a:latin typeface="+mn-lt"/>
                      </a:endParaRPr>
                    </a:p>
                    <a:p>
                      <a:pPr algn="ctr"/>
                      <a:endParaRPr lang="en-IN"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dirty="0">
                          <a:latin typeface="+mn-lt"/>
                        </a:rPr>
                        <a:t>2020 International Conference on Recent Trends on Electronics, Information, Communication &amp; Technology (RTEICT)</a:t>
                      </a:r>
                      <a:endParaRPr lang="en-US" sz="1800" dirty="0">
                        <a:latin typeface="+mn-lt"/>
                      </a:endParaRPr>
                    </a:p>
                  </a:txBody>
                  <a:tcPr/>
                </a:tc>
              </a:tr>
              <a:tr h="1776076">
                <a:tc>
                  <a:txBody>
                    <a:bodyPr/>
                    <a:lstStyle/>
                    <a:p>
                      <a:pPr algn="ctr"/>
                      <a:r>
                        <a:rPr lang="en-IN" dirty="0"/>
                        <a:t>2</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dirty="0">
                          <a:latin typeface="+mn-lt"/>
                        </a:rPr>
                        <a:t>Prediction of stress levels in the workplace using surrounding stress</a:t>
                      </a:r>
                      <a:endParaRPr lang="en-US" sz="1800" dirty="0">
                        <a:latin typeface="+mn-lt"/>
                      </a:endParaRPr>
                    </a:p>
                    <a:p>
                      <a:pPr algn="ctr"/>
                      <a:endParaRPr lang="en-IN" dirty="0"/>
                    </a:p>
                  </a:txBody>
                  <a:tcPr anchor="ctr"/>
                </a:tc>
                <a:tc>
                  <a:txBody>
                    <a:bodyPr/>
                    <a:lstStyle/>
                    <a:p>
                      <a:pPr>
                        <a:lnSpc>
                          <a:spcPct val="100000"/>
                        </a:lnSpc>
                        <a:spcAft>
                          <a:spcPts val="0"/>
                        </a:spcAft>
                      </a:pPr>
                      <a:r>
                        <a:rPr lang="en-IN" sz="1800" dirty="0">
                          <a:effectLst/>
                          <a:latin typeface="+mn-lt"/>
                          <a:ea typeface="Times New Roman" panose="02020603050405020304" pitchFamily="18" charset="0"/>
                          <a:cs typeface="Times New Roman" panose="02020603050405020304" pitchFamily="18" charset="0"/>
                        </a:rPr>
                        <a:t>1</a:t>
                      </a:r>
                      <a:r>
                        <a:rPr lang="en-US" altLang="en-IN" sz="1800" dirty="0">
                          <a:effectLst/>
                          <a:latin typeface="+mn-lt"/>
                          <a:ea typeface="Times New Roman" panose="02020603050405020304" pitchFamily="18" charset="0"/>
                          <a:cs typeface="Times New Roman" panose="02020603050405020304" pitchFamily="18" charset="0"/>
                        </a:rPr>
                        <a:t>.</a:t>
                      </a:r>
                      <a:r>
                        <a:rPr lang="en-IN" sz="1800" dirty="0">
                          <a:effectLst/>
                          <a:latin typeface="+mn-lt"/>
                          <a:ea typeface="Times New Roman" panose="02020603050405020304" pitchFamily="18" charset="0"/>
                          <a:cs typeface="Times New Roman" panose="02020603050405020304" pitchFamily="18" charset="0"/>
                        </a:rPr>
                        <a:t>Sergio Muñoz</a:t>
                      </a:r>
                      <a:endParaRPr lang="en-IN" sz="1800" dirty="0">
                        <a:effectLst/>
                        <a:latin typeface="+mn-lt"/>
                        <a:ea typeface="Times New Roman" panose="02020603050405020304" pitchFamily="18" charset="0"/>
                        <a:cs typeface="Times New Roman" panose="02020603050405020304" pitchFamily="18" charset="0"/>
                      </a:endParaRPr>
                    </a:p>
                    <a:p>
                      <a:pPr>
                        <a:lnSpc>
                          <a:spcPct val="100000"/>
                        </a:lnSpc>
                        <a:spcAft>
                          <a:spcPts val="0"/>
                        </a:spcAft>
                      </a:pPr>
                      <a:r>
                        <a:rPr lang="en-IN" sz="1800" dirty="0">
                          <a:effectLst/>
                          <a:latin typeface="+mn-lt"/>
                          <a:ea typeface="Times New Roman" panose="02020603050405020304" pitchFamily="18" charset="0"/>
                          <a:cs typeface="Times New Roman" panose="02020603050405020304" pitchFamily="18" charset="0"/>
                        </a:rPr>
                        <a:t>2.Carlos Á. Iglesias</a:t>
                      </a:r>
                      <a:endParaRPr lang="en-IN" sz="1800" dirty="0">
                        <a:effectLst/>
                        <a:latin typeface="+mn-lt"/>
                        <a:ea typeface="Times New Roman" panose="02020603050405020304" pitchFamily="18" charset="0"/>
                        <a:cs typeface="Times New Roman" panose="02020603050405020304" pitchFamily="18" charset="0"/>
                      </a:endParaRPr>
                    </a:p>
                    <a:p>
                      <a:pPr>
                        <a:lnSpc>
                          <a:spcPct val="100000"/>
                        </a:lnSpc>
                        <a:spcAft>
                          <a:spcPts val="0"/>
                        </a:spcAft>
                      </a:pPr>
                      <a:r>
                        <a:rPr lang="en-IN" sz="1800" dirty="0">
                          <a:effectLst/>
                          <a:latin typeface="+mn-lt"/>
                          <a:ea typeface="Times New Roman" panose="02020603050405020304" pitchFamily="18" charset="0"/>
                          <a:cs typeface="Times New Roman" panose="02020603050405020304" pitchFamily="18" charset="0"/>
                        </a:rPr>
                        <a:t>3.Oscar Mayora</a:t>
                      </a:r>
                      <a:endParaRPr lang="en-IN" sz="1800" dirty="0">
                        <a:effectLst/>
                        <a:latin typeface="+mn-lt"/>
                        <a:ea typeface="Times New Roman" panose="02020603050405020304" pitchFamily="18" charset="0"/>
                        <a:cs typeface="Times New Roman" panose="02020603050405020304" pitchFamily="18" charset="0"/>
                      </a:endParaRPr>
                    </a:p>
                    <a:p>
                      <a:pPr algn="ctr"/>
                      <a:endParaRPr lang="en-IN" dirty="0"/>
                    </a:p>
                  </a:txBody>
                  <a:tcPr anchor="ctr"/>
                </a:tc>
                <a:tc>
                  <a:txBody>
                    <a:bodyPr/>
                    <a:lstStyle/>
                    <a:p>
                      <a:r>
                        <a:rPr lang="en-US" sz="1800" dirty="0">
                          <a:latin typeface="+mn-lt"/>
                        </a:rPr>
                        <a:t>Fondazione Bruno Kessler Research Institute, Trento, Italy</a:t>
                      </a:r>
                      <a:endParaRPr lang="en-US" sz="1800" dirty="0">
                        <a:latin typeface="+mn-lt"/>
                      </a:endParaRPr>
                    </a:p>
                    <a:p>
                      <a:pPr algn="ctr"/>
                      <a:endParaRPr lang="en-IN" dirty="0"/>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2">
                    <a:lumMod val="50000"/>
                  </a:schemeClr>
                </a:solidFill>
              </a:rPr>
              <a:t> </a:t>
            </a:r>
            <a:r>
              <a:rPr lang="en-IN" altLang="en-US">
                <a:solidFill>
                  <a:schemeClr val="tx1"/>
                </a:solidFill>
              </a:rPr>
              <a:t>EXISTING SYSTEM</a:t>
            </a:r>
            <a:endParaRPr lang="en-IN" altLang="en-US">
              <a:solidFill>
                <a:schemeClr val="tx1"/>
              </a:solidFill>
            </a:endParaRPr>
          </a:p>
        </p:txBody>
      </p:sp>
      <p:sp>
        <p:nvSpPr>
          <p:cNvPr id="3" name="Content Placeholder 2"/>
          <p:cNvSpPr>
            <a:spLocks noGrp="1"/>
          </p:cNvSpPr>
          <p:nvPr>
            <p:ph sz="half" idx="1"/>
          </p:nvPr>
        </p:nvSpPr>
        <p:spPr>
          <a:xfrm>
            <a:off x="609600" y="1600200"/>
            <a:ext cx="10972800" cy="5165725"/>
          </a:xfrm>
        </p:spPr>
        <p:txBody>
          <a:bodyPr/>
          <a:p>
            <a:pPr algn="just">
              <a:lnSpc>
                <a:spcPct val="110000"/>
              </a:lnSpc>
            </a:pPr>
            <a:r>
              <a:rPr lang="en-IN" altLang="en-US" sz="2000"/>
              <a:t>Employee stress is a growing concern for organizations worldwide, and machine learning algorithms are increasingly being used to predict and manage it. One such algorithm is XGBoost, which has been shown to be highly effective in predicting employee stress levels</a:t>
            </a:r>
            <a:r>
              <a:rPr lang="en-US" altLang="en-IN" sz="2000"/>
              <a:t>.</a:t>
            </a:r>
            <a:endParaRPr lang="en-US" altLang="en-IN" sz="2000"/>
          </a:p>
          <a:p>
            <a:pPr algn="just">
              <a:lnSpc>
                <a:spcPct val="110000"/>
              </a:lnSpc>
            </a:pPr>
            <a:r>
              <a:rPr lang="en-US" altLang="en-IN" sz="2000"/>
              <a:t>XGBoost is a decision tree-based algorithm that uses a gradient boosting framework to optimize model performance. It has become one of the most widely used machine learning algorithms due to its scalability, efficiency, and high level of accuracy.</a:t>
            </a:r>
            <a:endParaRPr lang="en-US" altLang="en-IN" sz="2000"/>
          </a:p>
          <a:p>
            <a:pPr algn="just">
              <a:lnSpc>
                <a:spcPct val="110000"/>
              </a:lnSpc>
            </a:pPr>
            <a:r>
              <a:rPr lang="en-US" altLang="en-IN" sz="2000"/>
              <a:t>In employee stress prediction, XGBoost can take into account a variety of factors such as workload, job satisfaction, and physical health</a:t>
            </a:r>
            <a:endParaRPr lang="en-US" altLang="en-IN" sz="2000"/>
          </a:p>
          <a:p>
            <a:pPr algn="just">
              <a:lnSpc>
                <a:spcPct val="110000"/>
              </a:lnSpc>
            </a:pPr>
            <a:r>
              <a:rPr lang="en-US" altLang="en-IN" sz="2000"/>
              <a:t>The algorithm can be trained on large datasets, enabling it to detect trends and patterns that might not be visible to human analysts.</a:t>
            </a:r>
            <a:endParaRPr lang="en-US" altLang="en-IN" sz="2000"/>
          </a:p>
          <a:p>
            <a:pPr algn="just">
              <a:lnSpc>
                <a:spcPct val="110000"/>
              </a:lnSpc>
            </a:pPr>
            <a:r>
              <a:rPr lang="en-US" altLang="en-IN" sz="2000"/>
              <a:t>Overall, XGBoost is a powerful tool for predicting employee stress levels and can help organizations take proactive steps to manage employee wellbeing.</a:t>
            </a:r>
            <a:endParaRPr lang="en-US" altLang="en-IN"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olidFill>
                  <a:schemeClr val="accent1"/>
                </a:solidFill>
                <a:effectLst/>
              </a:rPr>
              <a:t>      </a:t>
            </a:r>
            <a:r>
              <a:rPr lang="en-IN" altLang="en-US">
                <a:solidFill>
                  <a:schemeClr val="tx1"/>
                </a:solidFill>
                <a:effectLst/>
              </a:rPr>
              <a:t>DRAWBACKS OF EXISTING SYSTEM</a:t>
            </a:r>
            <a:endParaRPr lang="en-IN" altLang="en-US">
              <a:solidFill>
                <a:schemeClr val="tx1"/>
              </a:solidFill>
              <a:effectLst/>
            </a:endParaRPr>
          </a:p>
        </p:txBody>
      </p:sp>
      <p:sp>
        <p:nvSpPr>
          <p:cNvPr id="3" name="Content Placeholder 2"/>
          <p:cNvSpPr>
            <a:spLocks noGrp="1"/>
          </p:cNvSpPr>
          <p:nvPr>
            <p:ph idx="1"/>
          </p:nvPr>
        </p:nvSpPr>
        <p:spPr>
          <a:xfrm>
            <a:off x="609600" y="1600200"/>
            <a:ext cx="10972800" cy="5186680"/>
          </a:xfrm>
        </p:spPr>
        <p:txBody>
          <a:bodyPr/>
          <a:p>
            <a:pPr algn="just">
              <a:lnSpc>
                <a:spcPct val="120000"/>
              </a:lnSpc>
              <a:buFont typeface="Arial" panose="020B0604020202020204" pitchFamily="34" charset="0"/>
              <a:buChar char="•"/>
            </a:pPr>
            <a:r>
              <a:rPr lang="en-IN" altLang="en-US" sz="2000" b="1"/>
              <a:t>Need for large datasets</a:t>
            </a:r>
            <a:r>
              <a:rPr lang="en-IN" altLang="en-US" sz="2000"/>
              <a:t>: While XGBoost can handle large datasets, it may not perform as well with small or imbalanced datasets, which could limit its usefulness in some applications.</a:t>
            </a:r>
            <a:endParaRPr lang="en-IN" altLang="en-US" sz="2000"/>
          </a:p>
          <a:p>
            <a:pPr algn="just">
              <a:lnSpc>
                <a:spcPct val="120000"/>
              </a:lnSpc>
              <a:buFont typeface="Arial" panose="020B0604020202020204" pitchFamily="34" charset="0"/>
              <a:buChar char="•"/>
            </a:pPr>
            <a:r>
              <a:rPr lang="en-IN" altLang="en-US" sz="2000" b="1"/>
              <a:t>Computationally intensive</a:t>
            </a:r>
            <a:r>
              <a:rPr lang="en-IN" altLang="en-US" sz="2000"/>
              <a:t>: XGBoost can require significant computational resources to train, especially for complex models or large datasets, which could make it less accessible to organizations with limited computing resources.</a:t>
            </a:r>
            <a:endParaRPr lang="en-IN" altLang="en-US" sz="2000"/>
          </a:p>
          <a:p>
            <a:pPr algn="just">
              <a:lnSpc>
                <a:spcPct val="120000"/>
              </a:lnSpc>
              <a:buFont typeface="Arial" panose="020B0604020202020204" pitchFamily="34" charset="0"/>
              <a:buChar char="•"/>
            </a:pPr>
            <a:r>
              <a:rPr lang="en-IN" altLang="en-US" sz="2000" b="1"/>
              <a:t>Difficulty in tuning hyperparameters</a:t>
            </a:r>
            <a:r>
              <a:rPr lang="en-IN" altLang="en-US" sz="2000"/>
              <a:t>: XGBoost has many hyperparameters that need to be tuned to optimize model performance, which can require significant time and computational resources.</a:t>
            </a:r>
            <a:endParaRPr lang="en-IN" altLang="en-US" sz="2000"/>
          </a:p>
          <a:p>
            <a:pPr algn="just">
              <a:lnSpc>
                <a:spcPct val="120000"/>
              </a:lnSpc>
              <a:buFont typeface="Arial" panose="020B0604020202020204" pitchFamily="34" charset="0"/>
              <a:buChar char="•"/>
            </a:pPr>
            <a:r>
              <a:rPr lang="en-US" altLang="en-IN" sz="2000" b="1"/>
              <a:t>Time Consuming</a:t>
            </a:r>
            <a:r>
              <a:rPr lang="en-US" altLang="en-IN" sz="2000"/>
              <a:t>: XGBoost requires a huge amount of time to train and test models,which may limit its usefulness in some applications.</a:t>
            </a:r>
            <a:endParaRPr lang="en-IN" altLang="en-US" sz="2000"/>
          </a:p>
          <a:p>
            <a:pPr algn="just">
              <a:lnSpc>
                <a:spcPct val="120000"/>
              </a:lnSpc>
              <a:buFont typeface="Arial" panose="020B0604020202020204" pitchFamily="34" charset="0"/>
              <a:buChar char="•"/>
            </a:pPr>
            <a:endParaRPr lang="en-IN" altLang="en-US" sz="2000"/>
          </a:p>
          <a:p>
            <a:pPr>
              <a:lnSpc>
                <a:spcPct val="120000"/>
              </a:lnSpc>
              <a:buFont typeface="Arial" panose="020B0604020202020204" pitchFamily="34" charset="0"/>
              <a:buChar char="•"/>
            </a:pPr>
            <a:endParaRPr lang="en-IN" altLang="en-US"/>
          </a:p>
          <a:p>
            <a:pPr>
              <a:lnSpc>
                <a:spcPct val="120000"/>
              </a:lnSpc>
              <a:buFont typeface="Arial" panose="020B0604020202020204" pitchFamily="34" charset="0"/>
              <a:buChar char="•"/>
            </a:pPr>
            <a:endParaRPr lang="en-IN" altLang="en-US"/>
          </a:p>
          <a:p>
            <a:pPr>
              <a:lnSpc>
                <a:spcPct val="120000"/>
              </a:lnSpc>
              <a:buFont typeface="Arial" panose="020B0604020202020204" pitchFamily="34" charset="0"/>
              <a:buChar char="•"/>
            </a:pP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solidFill>
                  <a:schemeClr val="tx1"/>
                </a:solidFill>
                <a:effectLst/>
              </a:rPr>
              <a:t>PROPOSED </a:t>
            </a:r>
            <a:r>
              <a:rPr lang="en-IN" altLang="en-US">
                <a:solidFill>
                  <a:schemeClr val="tx1"/>
                </a:solidFill>
                <a:effectLst>
                  <a:outerShdw blurRad="38100" dist="19050" dir="2700000" algn="tl" rotWithShape="0">
                    <a:schemeClr val="dk1">
                      <a:alpha val="40000"/>
                    </a:schemeClr>
                  </a:outerShdw>
                </a:effectLst>
              </a:rPr>
              <a:t>SYSTEM</a:t>
            </a:r>
            <a:endParaRPr lang="en-IN" altLang="en-US">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sz="half" idx="1"/>
          </p:nvPr>
        </p:nvSpPr>
        <p:spPr>
          <a:xfrm>
            <a:off x="609600" y="1600200"/>
            <a:ext cx="10973435" cy="4526280"/>
          </a:xfrm>
        </p:spPr>
        <p:txBody>
          <a:bodyPr/>
          <a:p>
            <a:pPr>
              <a:lnSpc>
                <a:spcPct val="110000"/>
              </a:lnSpc>
            </a:pPr>
            <a:r>
              <a:rPr lang="en-US" sz="2000" b="1"/>
              <a:t>LightGBM</a:t>
            </a:r>
            <a:r>
              <a:rPr lang="en-US" sz="2000"/>
              <a:t> is a gradient boosting framework that uses tree based learning algorithms. </a:t>
            </a:r>
            <a:endParaRPr lang="en-US" sz="2000"/>
          </a:p>
          <a:p>
            <a:pPr algn="just">
              <a:lnSpc>
                <a:spcPct val="110000"/>
              </a:lnSpc>
            </a:pPr>
            <a:r>
              <a:rPr lang="en-US" sz="2000"/>
              <a:t>Comparison experiments on public datasets show that LightGBM can outperform existing boosting frameworks on both efficiency and accuracy, with significantly lower memory consumption.</a:t>
            </a:r>
            <a:endParaRPr lang="en-US" sz="2000"/>
          </a:p>
          <a:p>
            <a:pPr algn="just">
              <a:lnSpc>
                <a:spcPct val="110000"/>
              </a:lnSpc>
            </a:pPr>
            <a:r>
              <a:rPr lang="en-US" sz="2000">
                <a:sym typeface="+mn-ea"/>
              </a:rPr>
              <a:t>It is designed to be distributed and efficient for any datasets.</a:t>
            </a:r>
            <a:endParaRPr lang="en-US" sz="2000"/>
          </a:p>
          <a:p>
            <a:pPr algn="just">
              <a:lnSpc>
                <a:spcPct val="110000"/>
              </a:lnSpc>
            </a:pPr>
            <a:r>
              <a:rPr lang="en-US" sz="2000"/>
              <a:t>We are using this algorithm to train the model and it has very high accuracy (&gt;97%).</a:t>
            </a:r>
            <a:endParaRPr lang="en-US" sz="2000"/>
          </a:p>
          <a:p>
            <a:pPr algn="just">
              <a:lnSpc>
                <a:spcPct val="110000"/>
              </a:lnSpc>
            </a:pPr>
            <a:r>
              <a:rPr lang="en-US" sz="2000"/>
              <a:t>Also to further more improvise our website we are introducing new features like Data Exploration, Feature Analysis and Stress Management Strategies.</a:t>
            </a:r>
            <a:endParaRPr lang="en-US" sz="2000"/>
          </a:p>
          <a:p>
            <a:pPr algn="just">
              <a:lnSpc>
                <a:spcPct val="110000"/>
              </a:lnSpc>
            </a:pPr>
            <a:r>
              <a:rPr lang="en-US" sz="2000"/>
              <a:t>Using Data Exploration and Feature Analysis we can Analyze the Datasets and make any comparisions if necessary</a:t>
            </a:r>
            <a:endParaRPr lang="en-US" sz="2000"/>
          </a:p>
          <a:p>
            <a:pPr algn="just">
              <a:lnSpc>
                <a:spcPct val="110000"/>
              </a:lnSpc>
            </a:pPr>
            <a:r>
              <a:rPr lang="en-US" sz="2000"/>
              <a:t>The Stress Management Strategies page will give us a detailed information about the measures which can be taken to counter stress also there are videos on employee stress management techniques and finally the webpage also gives us contact information about nearby therapist if the user needs one.</a:t>
            </a:r>
            <a:endParaRPr lang="en-US" sz="2000"/>
          </a:p>
          <a:p>
            <a:pPr marL="0" indent="0">
              <a:lnSpc>
                <a:spcPct val="110000"/>
              </a:lnSpc>
              <a:buNone/>
            </a:pP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IN" altLang="en-US">
                <a:solidFill>
                  <a:schemeClr val="accent2"/>
                </a:solidFill>
                <a:effectLst>
                  <a:outerShdw blurRad="38100" dist="25400" dir="5400000" algn="ctr" rotWithShape="0">
                    <a:srgbClr val="6E747A">
                      <a:alpha val="43000"/>
                    </a:srgbClr>
                  </a:outerShdw>
                </a:effectLst>
              </a:rPr>
              <a:t> </a:t>
            </a:r>
            <a:r>
              <a:rPr lang="en-IN" altLang="en-US" sz="4400">
                <a:solidFill>
                  <a:schemeClr val="tx1"/>
                </a:solidFill>
                <a:effectLst/>
              </a:rPr>
              <a:t>ADVANTAGES </a:t>
            </a:r>
            <a:r>
              <a:rPr lang="en-IN" altLang="en-US" sz="4400">
                <a:solidFill>
                  <a:schemeClr val="tx1"/>
                </a:solidFill>
                <a:effectLst>
                  <a:outerShdw blurRad="38100" dist="25400" dir="5400000" algn="ctr" rotWithShape="0">
                    <a:srgbClr val="6E747A">
                      <a:alpha val="43000"/>
                    </a:srgbClr>
                  </a:outerShdw>
                </a:effectLst>
              </a:rPr>
              <a:t>OF PROPOSED SYSTEM</a:t>
            </a:r>
            <a:endParaRPr lang="en-IN" altLang="en-US" sz="4400">
              <a:solidFill>
                <a:schemeClr val="tx1"/>
              </a:solidFill>
              <a:effectLst>
                <a:outerShdw blurRad="38100" dist="25400" dir="5400000" algn="ctr" rotWithShape="0">
                  <a:srgbClr val="6E747A">
                    <a:alpha val="43000"/>
                  </a:srgbClr>
                </a:outerShdw>
              </a:effectLst>
            </a:endParaRPr>
          </a:p>
        </p:txBody>
      </p:sp>
      <p:sp>
        <p:nvSpPr>
          <p:cNvPr id="3" name="Content Placeholder 2"/>
          <p:cNvSpPr>
            <a:spLocks noGrp="1"/>
          </p:cNvSpPr>
          <p:nvPr>
            <p:ph sz="half" idx="1"/>
          </p:nvPr>
        </p:nvSpPr>
        <p:spPr>
          <a:xfrm>
            <a:off x="609600" y="1600200"/>
            <a:ext cx="10972800" cy="5129530"/>
          </a:xfrm>
        </p:spPr>
        <p:txBody>
          <a:bodyPr/>
          <a:p>
            <a:pPr algn="just">
              <a:lnSpc>
                <a:spcPct val="120000"/>
              </a:lnSpc>
            </a:pPr>
            <a:r>
              <a:rPr lang="en-IN" altLang="en-US" sz="2000" b="1"/>
              <a:t>Improved efficiency</a:t>
            </a:r>
            <a:r>
              <a:rPr lang="en-IN" altLang="en-US" sz="2000"/>
              <a:t>: LightGBM is designed to be highly efficient and can be faster than XGBoost when training models on large datasets or when using multiple threads.</a:t>
            </a:r>
            <a:endParaRPr lang="en-IN" altLang="en-US" sz="2000"/>
          </a:p>
          <a:p>
            <a:pPr algn="just">
              <a:lnSpc>
                <a:spcPct val="120000"/>
              </a:lnSpc>
            </a:pPr>
            <a:r>
              <a:rPr lang="en-IN" altLang="en-US" sz="2000" b="1"/>
              <a:t>Lower memory usage</a:t>
            </a:r>
            <a:r>
              <a:rPr lang="en-IN" altLang="en-US" sz="2000"/>
              <a:t>: LightGBM uses a histogram-based approach to binning data, which can reduce the memory footprint of the algorithm compared to XGBoost's approach.</a:t>
            </a:r>
            <a:endParaRPr lang="en-IN" altLang="en-US" sz="2000"/>
          </a:p>
          <a:p>
            <a:pPr algn="just">
              <a:lnSpc>
                <a:spcPct val="120000"/>
              </a:lnSpc>
            </a:pPr>
            <a:r>
              <a:rPr lang="en-IN" altLang="en-US" sz="2000" b="1"/>
              <a:t>Better handling of categorical features</a:t>
            </a:r>
            <a:r>
              <a:rPr lang="en-IN" altLang="en-US" sz="2000"/>
              <a:t>: LightGBM has built-in support for categorical features, which can reduce the need for data preprocessing and improve model accuracy.</a:t>
            </a:r>
            <a:endParaRPr lang="en-IN" altLang="en-US" sz="2000"/>
          </a:p>
          <a:p>
            <a:pPr algn="just">
              <a:lnSpc>
                <a:spcPct val="120000"/>
              </a:lnSpc>
            </a:pPr>
            <a:r>
              <a:rPr lang="en-IN" altLang="en-US" sz="2000" b="1"/>
              <a:t>Improved accuracy on imbalanced datasets</a:t>
            </a:r>
            <a:r>
              <a:rPr lang="en-IN" altLang="en-US" sz="2000"/>
              <a:t>: LightGBM's gradient-based approach can be better suited to imbalanced datasets than XGBoost's decision tree-based approach.</a:t>
            </a:r>
            <a:endParaRPr lang="en-IN" altLang="en-US" sz="2000"/>
          </a:p>
          <a:p>
            <a:pPr algn="just">
              <a:lnSpc>
                <a:spcPct val="120000"/>
              </a:lnSpc>
            </a:pPr>
            <a:r>
              <a:rPr lang="en-IN" altLang="en-US" sz="2000" b="1"/>
              <a:t>Improved generalization ability</a:t>
            </a:r>
            <a:r>
              <a:rPr lang="en-IN" altLang="en-US" sz="2000"/>
              <a:t>: LightGBM's approach to regularization can improve model generalization ability, making it more robust to different contexts and datasets..</a:t>
            </a:r>
            <a:endParaRPr lang="en-IN" altLang="en-US" sz="2000"/>
          </a:p>
          <a:p>
            <a:pPr algn="just">
              <a:lnSpc>
                <a:spcPct val="120000"/>
              </a:lnSpc>
            </a:pPr>
            <a:r>
              <a:rPr lang="en-IN" altLang="en-US" sz="2000" b="1"/>
              <a:t>Good community support</a:t>
            </a:r>
            <a:r>
              <a:rPr lang="en-IN" altLang="en-US" sz="2000"/>
              <a:t>: LightGBM has a growing user community and is actively maintained, which can provide support and resources for organizations using the algorithm.</a:t>
            </a:r>
            <a:endParaRPr lang="en-IN" altLang="en-US" sz="20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11685</Words>
  <Application>WPS Presentation</Application>
  <PresentationFormat>Widescreen</PresentationFormat>
  <Paragraphs>232</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Times New Roman</vt:lpstr>
      <vt:lpstr>Times New Roman</vt:lpstr>
      <vt:lpstr>Calibri</vt:lpstr>
      <vt:lpstr>Microsoft YaHei</vt:lpstr>
      <vt:lpstr>Arial Unicode MS</vt:lpstr>
      <vt:lpstr>Default Design</vt:lpstr>
      <vt:lpstr>SRI VENKATESWARA COLLEGE OF ENGINEERING</vt:lpstr>
      <vt:lpstr>OUTLINE</vt:lpstr>
      <vt:lpstr>ABSTRACT</vt:lpstr>
      <vt:lpstr>INTRODUCTION</vt:lpstr>
      <vt:lpstr>Literature Survey</vt:lpstr>
      <vt:lpstr> EXISTING SYSTEM</vt:lpstr>
      <vt:lpstr>      DRAWBACKS OF EXISTING SYSTEM</vt:lpstr>
      <vt:lpstr>PROPOSED SYSTEM</vt:lpstr>
      <vt:lpstr> ADVANTAGES OF PROPOSED SYSTEM</vt:lpstr>
      <vt:lpstr>SYSTEM REQUIREMENTS</vt:lpstr>
      <vt:lpstr> SYSTEM ANALYSIS  MODULES OF PESML </vt:lpstr>
      <vt:lpstr> Use case Diagram of PESML  </vt:lpstr>
      <vt:lpstr>Sequence Diagram of PESML</vt:lpstr>
      <vt:lpstr>Component Diagram of PESML</vt:lpstr>
      <vt:lpstr>Class Diagram of PESML </vt:lpstr>
      <vt:lpstr>Activity Diagram of PESML </vt:lpstr>
      <vt:lpstr>Deployment Diagram of PESML</vt:lpstr>
      <vt:lpstr>Screenshot of DataSet</vt:lpstr>
      <vt:lpstr>SOURCE CODE</vt:lpstr>
      <vt:lpstr>SOURCE CODE Contd...</vt:lpstr>
      <vt:lpstr>SOURCE CODE Contd... </vt:lpstr>
      <vt:lpstr>SOURCE CODE Contd... </vt:lpstr>
      <vt:lpstr> CODE TESTING </vt:lpstr>
      <vt:lpstr>SCENARIO OF CODE</vt:lpstr>
      <vt:lpstr>PowerPoint 演示文稿</vt:lpstr>
      <vt:lpstr>INTEGRATION TESTING</vt:lpstr>
      <vt:lpstr>SCREENSHOTS OF OUTCOMES</vt:lpstr>
      <vt:lpstr>SYSTEM TESTING </vt:lpstr>
      <vt:lpstr>PowerPoint 演示文稿</vt:lpstr>
      <vt:lpstr>Screenshots of Data Exploration Page</vt:lpstr>
      <vt:lpstr>FUTURE ENHANCEMENT</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Nirmala</cp:lastModifiedBy>
  <cp:revision>90</cp:revision>
  <dcterms:created xsi:type="dcterms:W3CDTF">2021-12-20T05:24:00Z</dcterms:created>
  <dcterms:modified xsi:type="dcterms:W3CDTF">2023-05-06T04:39:07Z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A082450340974879A2C017E80C8252DA</vt:lpwstr>
  </property>
  <property fmtid="{D5CDD505-2E9C-101B-9397-08002B2CF9AE}" pid="3" name="KSOProductBuildVer">
    <vt:lpwstr>1033-10.2.0.7636</vt:lpwstr>
  </property>
</Properties>
</file>