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309" r:id="rId2"/>
    <p:sldId id="310" r:id="rId3"/>
    <p:sldId id="289" r:id="rId4"/>
    <p:sldId id="290" r:id="rId5"/>
    <p:sldId id="314" r:id="rId6"/>
    <p:sldId id="291" r:id="rId7"/>
    <p:sldId id="300" r:id="rId8"/>
    <p:sldId id="306" r:id="rId9"/>
    <p:sldId id="294" r:id="rId10"/>
    <p:sldId id="313" r:id="rId11"/>
    <p:sldId id="295" r:id="rId12"/>
    <p:sldId id="296" r:id="rId13"/>
    <p:sldId id="286" r:id="rId14"/>
    <p:sldId id="297" r:id="rId15"/>
  </p:sldIdLst>
  <p:sldSz cx="9601200" cy="12801600" type="A3"/>
  <p:notesSz cx="6805613" cy="9944100"/>
  <p:defaultTextStyle>
    <a:defPPr>
      <a:defRPr lang="fr-FR"/>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p15:clr>
            <a:srgbClr val="A4A3A4"/>
          </p15:clr>
        </p15:guide>
        <p15:guide id="2" pos="30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8BFC6"/>
    <a:srgbClr val="FF9999"/>
    <a:srgbClr val="FF3300"/>
    <a:srgbClr val="99FF99"/>
    <a:srgbClr val="66FFC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94" autoAdjust="0"/>
    <p:restoredTop sz="91568" autoAdjust="0"/>
  </p:normalViewPr>
  <p:slideViewPr>
    <p:cSldViewPr>
      <p:cViewPr>
        <p:scale>
          <a:sx n="50" d="100"/>
          <a:sy n="50" d="100"/>
        </p:scale>
        <p:origin x="475" y="29"/>
      </p:cViewPr>
      <p:guideLst>
        <p:guide orient="horz" pos="4032"/>
        <p:guide pos="3024"/>
      </p:guideLst>
    </p:cSldViewPr>
  </p:slideViewPr>
  <p:notesTextViewPr>
    <p:cViewPr>
      <p:scale>
        <a:sx n="1" d="1"/>
        <a:sy n="1" d="1"/>
      </p:scale>
      <p:origin x="0" y="0"/>
    </p:cViewPr>
  </p:notesTextViewPr>
  <p:sorterViewPr>
    <p:cViewPr varScale="1">
      <p:scale>
        <a:sx n="1" d="1"/>
        <a:sy n="1" d="1"/>
      </p:scale>
      <p:origin x="0" y="0"/>
    </p:cViewPr>
  </p:sorterViewPr>
  <p:notesViewPr>
    <p:cSldViewPr>
      <p:cViewPr varScale="1">
        <p:scale>
          <a:sx n="76" d="100"/>
          <a:sy n="76" d="100"/>
        </p:scale>
        <p:origin x="330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907DC6-0A9D-4D8D-B8CC-4FB8C2A6BFBC}" type="doc">
      <dgm:prSet loTypeId="urn:microsoft.com/office/officeart/2005/8/layout/chevron1" loCatId="process" qsTypeId="urn:microsoft.com/office/officeart/2005/8/quickstyle/simple3" qsCatId="simple" csTypeId="urn:microsoft.com/office/officeart/2005/8/colors/colorful5" csCatId="colorful" phldr="1"/>
      <dgm:spPr/>
    </dgm:pt>
    <dgm:pt modelId="{BEC41E10-6B8C-4B61-AFFD-557279D2B0D9}">
      <dgm:prSet phldrT="[Texte]" custT="1"/>
      <dgm:spPr/>
      <dgm:t>
        <a:bodyPr/>
        <a:lstStyle/>
        <a:p>
          <a:r>
            <a:rPr lang="en-GB" sz="1200" dirty="0"/>
            <a:t>Ext. recognition</a:t>
          </a:r>
        </a:p>
      </dgm:t>
    </dgm:pt>
    <dgm:pt modelId="{BE3C14A6-BF6B-42D5-A9EA-1210624263B5}" type="parTrans" cxnId="{F71E987B-C6CE-4DB4-B32B-85066B90A5C9}">
      <dgm:prSet/>
      <dgm:spPr/>
      <dgm:t>
        <a:bodyPr/>
        <a:lstStyle/>
        <a:p>
          <a:endParaRPr lang="en-GB" sz="1200"/>
        </a:p>
      </dgm:t>
    </dgm:pt>
    <dgm:pt modelId="{B95488E7-1B6F-4148-8FE7-CC3DF5268981}" type="sibTrans" cxnId="{F71E987B-C6CE-4DB4-B32B-85066B90A5C9}">
      <dgm:prSet/>
      <dgm:spPr/>
      <dgm:t>
        <a:bodyPr/>
        <a:lstStyle/>
        <a:p>
          <a:endParaRPr lang="en-GB" sz="1200"/>
        </a:p>
      </dgm:t>
    </dgm:pt>
    <dgm:pt modelId="{FD1A4CB7-407D-4F0D-B16D-C285609AFB65}">
      <dgm:prSet phldrT="[Texte]" custT="1"/>
      <dgm:spPr/>
      <dgm:t>
        <a:bodyPr/>
        <a:lstStyle/>
        <a:p>
          <a:r>
            <a:rPr lang="en-GB" sz="1200" dirty="0"/>
            <a:t>Intrusion</a:t>
          </a:r>
        </a:p>
      </dgm:t>
    </dgm:pt>
    <dgm:pt modelId="{9D67EBD0-2EC7-47CE-B121-55BCC8872C64}" type="parTrans" cxnId="{7B8A918A-C51B-43DB-A02E-FD2D9FD4EC1E}">
      <dgm:prSet/>
      <dgm:spPr/>
      <dgm:t>
        <a:bodyPr/>
        <a:lstStyle/>
        <a:p>
          <a:endParaRPr lang="en-GB" sz="1200"/>
        </a:p>
      </dgm:t>
    </dgm:pt>
    <dgm:pt modelId="{3F6AB2E9-2919-4DBC-B5B8-2197CCB10ED2}" type="sibTrans" cxnId="{7B8A918A-C51B-43DB-A02E-FD2D9FD4EC1E}">
      <dgm:prSet/>
      <dgm:spPr/>
      <dgm:t>
        <a:bodyPr/>
        <a:lstStyle/>
        <a:p>
          <a:endParaRPr lang="en-GB" sz="1200"/>
        </a:p>
      </dgm:t>
    </dgm:pt>
    <dgm:pt modelId="{F935A4E4-F080-41A3-A54D-BFF599B63B09}">
      <dgm:prSet phldrT="[Texte]" custT="1"/>
      <dgm:spPr/>
      <dgm:t>
        <a:bodyPr/>
        <a:lstStyle/>
        <a:p>
          <a:r>
            <a:rPr lang="en-GB" sz="1200" dirty="0"/>
            <a:t>Int. recognition</a:t>
          </a:r>
        </a:p>
      </dgm:t>
    </dgm:pt>
    <dgm:pt modelId="{50023FAC-701B-48D8-811E-C3ADCBBDE2A6}" type="parTrans" cxnId="{7CD13003-7DA0-46D3-925C-D96D78A5327D}">
      <dgm:prSet/>
      <dgm:spPr/>
      <dgm:t>
        <a:bodyPr/>
        <a:lstStyle/>
        <a:p>
          <a:endParaRPr lang="en-GB" sz="1200"/>
        </a:p>
      </dgm:t>
    </dgm:pt>
    <dgm:pt modelId="{824D633F-D6C6-45B7-B59A-8760CB36FE9B}" type="sibTrans" cxnId="{7CD13003-7DA0-46D3-925C-D96D78A5327D}">
      <dgm:prSet/>
      <dgm:spPr/>
      <dgm:t>
        <a:bodyPr/>
        <a:lstStyle/>
        <a:p>
          <a:endParaRPr lang="en-GB" sz="1200"/>
        </a:p>
      </dgm:t>
    </dgm:pt>
    <dgm:pt modelId="{E4A3CD30-AB15-4769-B162-A865AB622CE7}">
      <dgm:prSet phldrT="[Texte]" custT="1"/>
      <dgm:spPr/>
      <dgm:t>
        <a:bodyPr/>
        <a:lstStyle/>
        <a:p>
          <a:r>
            <a:rPr lang="en-GB" sz="1200" dirty="0"/>
            <a:t>Lateral move</a:t>
          </a:r>
        </a:p>
      </dgm:t>
    </dgm:pt>
    <dgm:pt modelId="{655D7B29-2F1C-41B4-85DF-E4FA3C9E0513}" type="parTrans" cxnId="{ECC10541-0DC2-49B4-AE52-6D4872AFCCE6}">
      <dgm:prSet/>
      <dgm:spPr/>
      <dgm:t>
        <a:bodyPr/>
        <a:lstStyle/>
        <a:p>
          <a:endParaRPr lang="en-GB" sz="1200"/>
        </a:p>
      </dgm:t>
    </dgm:pt>
    <dgm:pt modelId="{B2A53B6C-8292-4CF4-8A3D-D195F09F10B5}" type="sibTrans" cxnId="{ECC10541-0DC2-49B4-AE52-6D4872AFCCE6}">
      <dgm:prSet/>
      <dgm:spPr/>
      <dgm:t>
        <a:bodyPr/>
        <a:lstStyle/>
        <a:p>
          <a:endParaRPr lang="en-GB" sz="1200"/>
        </a:p>
      </dgm:t>
    </dgm:pt>
    <dgm:pt modelId="{760E4CA3-75A0-402E-8E48-466F27BC950A}">
      <dgm:prSet phldrT="[Texte]" custT="1"/>
      <dgm:spPr/>
      <dgm:t>
        <a:bodyPr/>
        <a:lstStyle/>
        <a:p>
          <a:r>
            <a:rPr lang="en-GB" sz="1200" dirty="0"/>
            <a:t>Exploitation</a:t>
          </a:r>
        </a:p>
      </dgm:t>
    </dgm:pt>
    <dgm:pt modelId="{C6977E0B-9D0B-463B-98F3-590547FD824C}" type="parTrans" cxnId="{F9CAC43F-BA26-423E-BCBB-94ABD8F54041}">
      <dgm:prSet/>
      <dgm:spPr/>
      <dgm:t>
        <a:bodyPr/>
        <a:lstStyle/>
        <a:p>
          <a:endParaRPr lang="en-GB" sz="1200"/>
        </a:p>
      </dgm:t>
    </dgm:pt>
    <dgm:pt modelId="{F69262E6-3CFA-4834-B468-618694B437B6}" type="sibTrans" cxnId="{F9CAC43F-BA26-423E-BCBB-94ABD8F54041}">
      <dgm:prSet/>
      <dgm:spPr/>
      <dgm:t>
        <a:bodyPr/>
        <a:lstStyle/>
        <a:p>
          <a:endParaRPr lang="en-GB" sz="1200"/>
        </a:p>
      </dgm:t>
    </dgm:pt>
    <dgm:pt modelId="{60FAA85C-421A-424B-8245-7D0082A64FAF}" type="pres">
      <dgm:prSet presAssocID="{75907DC6-0A9D-4D8D-B8CC-4FB8C2A6BFBC}" presName="Name0" presStyleCnt="0">
        <dgm:presLayoutVars>
          <dgm:dir/>
          <dgm:animLvl val="lvl"/>
          <dgm:resizeHandles val="exact"/>
        </dgm:presLayoutVars>
      </dgm:prSet>
      <dgm:spPr/>
    </dgm:pt>
    <dgm:pt modelId="{A91FEB77-0CC1-43B7-881D-BC3044D39F80}" type="pres">
      <dgm:prSet presAssocID="{BEC41E10-6B8C-4B61-AFFD-557279D2B0D9}" presName="parTxOnly" presStyleLbl="node1" presStyleIdx="0" presStyleCnt="5">
        <dgm:presLayoutVars>
          <dgm:chMax val="0"/>
          <dgm:chPref val="0"/>
          <dgm:bulletEnabled val="1"/>
        </dgm:presLayoutVars>
      </dgm:prSet>
      <dgm:spPr/>
    </dgm:pt>
    <dgm:pt modelId="{222E98EC-7413-47F8-95AC-77398B1F9E4C}" type="pres">
      <dgm:prSet presAssocID="{B95488E7-1B6F-4148-8FE7-CC3DF5268981}" presName="parTxOnlySpace" presStyleCnt="0"/>
      <dgm:spPr/>
    </dgm:pt>
    <dgm:pt modelId="{DEB7CF37-2C64-4442-9FEF-1CF5090BFB23}" type="pres">
      <dgm:prSet presAssocID="{FD1A4CB7-407D-4F0D-B16D-C285609AFB65}" presName="parTxOnly" presStyleLbl="node1" presStyleIdx="1" presStyleCnt="5">
        <dgm:presLayoutVars>
          <dgm:chMax val="0"/>
          <dgm:chPref val="0"/>
          <dgm:bulletEnabled val="1"/>
        </dgm:presLayoutVars>
      </dgm:prSet>
      <dgm:spPr/>
    </dgm:pt>
    <dgm:pt modelId="{8B058FDD-DCEC-49E9-95CE-F6FFFA2217D7}" type="pres">
      <dgm:prSet presAssocID="{3F6AB2E9-2919-4DBC-B5B8-2197CCB10ED2}" presName="parTxOnlySpace" presStyleCnt="0"/>
      <dgm:spPr/>
    </dgm:pt>
    <dgm:pt modelId="{CBF275B3-4EFA-41A7-BDBB-9E017204E46F}" type="pres">
      <dgm:prSet presAssocID="{F935A4E4-F080-41A3-A54D-BFF599B63B09}" presName="parTxOnly" presStyleLbl="node1" presStyleIdx="2" presStyleCnt="5">
        <dgm:presLayoutVars>
          <dgm:chMax val="0"/>
          <dgm:chPref val="0"/>
          <dgm:bulletEnabled val="1"/>
        </dgm:presLayoutVars>
      </dgm:prSet>
      <dgm:spPr/>
    </dgm:pt>
    <dgm:pt modelId="{98B8AE79-DF62-4B78-BE4B-B8E941337C3E}" type="pres">
      <dgm:prSet presAssocID="{824D633F-D6C6-45B7-B59A-8760CB36FE9B}" presName="parTxOnlySpace" presStyleCnt="0"/>
      <dgm:spPr/>
    </dgm:pt>
    <dgm:pt modelId="{54638C3A-B7F5-4E8E-A315-36515C9812D4}" type="pres">
      <dgm:prSet presAssocID="{E4A3CD30-AB15-4769-B162-A865AB622CE7}" presName="parTxOnly" presStyleLbl="node1" presStyleIdx="3" presStyleCnt="5">
        <dgm:presLayoutVars>
          <dgm:chMax val="0"/>
          <dgm:chPref val="0"/>
          <dgm:bulletEnabled val="1"/>
        </dgm:presLayoutVars>
      </dgm:prSet>
      <dgm:spPr/>
    </dgm:pt>
    <dgm:pt modelId="{253B1E40-6761-4F58-9FDD-2B7A672CB0D1}" type="pres">
      <dgm:prSet presAssocID="{B2A53B6C-8292-4CF4-8A3D-D195F09F10B5}" presName="parTxOnlySpace" presStyleCnt="0"/>
      <dgm:spPr/>
    </dgm:pt>
    <dgm:pt modelId="{175244C0-14DD-4155-98F0-1582235AA918}" type="pres">
      <dgm:prSet presAssocID="{760E4CA3-75A0-402E-8E48-466F27BC950A}" presName="parTxOnly" presStyleLbl="node1" presStyleIdx="4" presStyleCnt="5">
        <dgm:presLayoutVars>
          <dgm:chMax val="0"/>
          <dgm:chPref val="0"/>
          <dgm:bulletEnabled val="1"/>
        </dgm:presLayoutVars>
      </dgm:prSet>
      <dgm:spPr/>
    </dgm:pt>
  </dgm:ptLst>
  <dgm:cxnLst>
    <dgm:cxn modelId="{7CD13003-7DA0-46D3-925C-D96D78A5327D}" srcId="{75907DC6-0A9D-4D8D-B8CC-4FB8C2A6BFBC}" destId="{F935A4E4-F080-41A3-A54D-BFF599B63B09}" srcOrd="2" destOrd="0" parTransId="{50023FAC-701B-48D8-811E-C3ADCBBDE2A6}" sibTransId="{824D633F-D6C6-45B7-B59A-8760CB36FE9B}"/>
    <dgm:cxn modelId="{BD9B9503-3C81-408A-B373-8396AB54A558}" type="presOf" srcId="{75907DC6-0A9D-4D8D-B8CC-4FB8C2A6BFBC}" destId="{60FAA85C-421A-424B-8245-7D0082A64FAF}" srcOrd="0" destOrd="0" presId="urn:microsoft.com/office/officeart/2005/8/layout/chevron1"/>
    <dgm:cxn modelId="{1ED8B704-D893-47DB-A57E-60185ADD7F26}" type="presOf" srcId="{F935A4E4-F080-41A3-A54D-BFF599B63B09}" destId="{CBF275B3-4EFA-41A7-BDBB-9E017204E46F}" srcOrd="0" destOrd="0" presId="urn:microsoft.com/office/officeart/2005/8/layout/chevron1"/>
    <dgm:cxn modelId="{B4812321-E77A-4C67-A9AF-6CBBAAE7C72B}" type="presOf" srcId="{E4A3CD30-AB15-4769-B162-A865AB622CE7}" destId="{54638C3A-B7F5-4E8E-A315-36515C9812D4}" srcOrd="0" destOrd="0" presId="urn:microsoft.com/office/officeart/2005/8/layout/chevron1"/>
    <dgm:cxn modelId="{F9CAC43F-BA26-423E-BCBB-94ABD8F54041}" srcId="{75907DC6-0A9D-4D8D-B8CC-4FB8C2A6BFBC}" destId="{760E4CA3-75A0-402E-8E48-466F27BC950A}" srcOrd="4" destOrd="0" parTransId="{C6977E0B-9D0B-463B-98F3-590547FD824C}" sibTransId="{F69262E6-3CFA-4834-B468-618694B437B6}"/>
    <dgm:cxn modelId="{ECC10541-0DC2-49B4-AE52-6D4872AFCCE6}" srcId="{75907DC6-0A9D-4D8D-B8CC-4FB8C2A6BFBC}" destId="{E4A3CD30-AB15-4769-B162-A865AB622CE7}" srcOrd="3" destOrd="0" parTransId="{655D7B29-2F1C-41B4-85DF-E4FA3C9E0513}" sibTransId="{B2A53B6C-8292-4CF4-8A3D-D195F09F10B5}"/>
    <dgm:cxn modelId="{D5155655-4537-45E5-B050-2C1680E19C96}" type="presOf" srcId="{BEC41E10-6B8C-4B61-AFFD-557279D2B0D9}" destId="{A91FEB77-0CC1-43B7-881D-BC3044D39F80}" srcOrd="0" destOrd="0" presId="urn:microsoft.com/office/officeart/2005/8/layout/chevron1"/>
    <dgm:cxn modelId="{F71E987B-C6CE-4DB4-B32B-85066B90A5C9}" srcId="{75907DC6-0A9D-4D8D-B8CC-4FB8C2A6BFBC}" destId="{BEC41E10-6B8C-4B61-AFFD-557279D2B0D9}" srcOrd="0" destOrd="0" parTransId="{BE3C14A6-BF6B-42D5-A9EA-1210624263B5}" sibTransId="{B95488E7-1B6F-4148-8FE7-CC3DF5268981}"/>
    <dgm:cxn modelId="{7B8A918A-C51B-43DB-A02E-FD2D9FD4EC1E}" srcId="{75907DC6-0A9D-4D8D-B8CC-4FB8C2A6BFBC}" destId="{FD1A4CB7-407D-4F0D-B16D-C285609AFB65}" srcOrd="1" destOrd="0" parTransId="{9D67EBD0-2EC7-47CE-B121-55BCC8872C64}" sibTransId="{3F6AB2E9-2919-4DBC-B5B8-2197CCB10ED2}"/>
    <dgm:cxn modelId="{B3407996-35E1-4CB2-B10E-6B1C6C7D168B}" type="presOf" srcId="{FD1A4CB7-407D-4F0D-B16D-C285609AFB65}" destId="{DEB7CF37-2C64-4442-9FEF-1CF5090BFB23}" srcOrd="0" destOrd="0" presId="urn:microsoft.com/office/officeart/2005/8/layout/chevron1"/>
    <dgm:cxn modelId="{B07462B1-83AD-43F7-9131-EB8288D3CC3A}" type="presOf" srcId="{760E4CA3-75A0-402E-8E48-466F27BC950A}" destId="{175244C0-14DD-4155-98F0-1582235AA918}" srcOrd="0" destOrd="0" presId="urn:microsoft.com/office/officeart/2005/8/layout/chevron1"/>
    <dgm:cxn modelId="{3EF15892-4D39-4ED1-B3AE-218300156E17}" type="presParOf" srcId="{60FAA85C-421A-424B-8245-7D0082A64FAF}" destId="{A91FEB77-0CC1-43B7-881D-BC3044D39F80}" srcOrd="0" destOrd="0" presId="urn:microsoft.com/office/officeart/2005/8/layout/chevron1"/>
    <dgm:cxn modelId="{A4E80FCA-BC8F-4155-A90A-DEDE050C208B}" type="presParOf" srcId="{60FAA85C-421A-424B-8245-7D0082A64FAF}" destId="{222E98EC-7413-47F8-95AC-77398B1F9E4C}" srcOrd="1" destOrd="0" presId="urn:microsoft.com/office/officeart/2005/8/layout/chevron1"/>
    <dgm:cxn modelId="{DF17C50E-44D8-4B8F-A523-68D81C18BB69}" type="presParOf" srcId="{60FAA85C-421A-424B-8245-7D0082A64FAF}" destId="{DEB7CF37-2C64-4442-9FEF-1CF5090BFB23}" srcOrd="2" destOrd="0" presId="urn:microsoft.com/office/officeart/2005/8/layout/chevron1"/>
    <dgm:cxn modelId="{629A86DC-D957-471C-A4DE-119AC0448165}" type="presParOf" srcId="{60FAA85C-421A-424B-8245-7D0082A64FAF}" destId="{8B058FDD-DCEC-49E9-95CE-F6FFFA2217D7}" srcOrd="3" destOrd="0" presId="urn:microsoft.com/office/officeart/2005/8/layout/chevron1"/>
    <dgm:cxn modelId="{A10B5433-D817-45D4-B07B-CD7B363B212A}" type="presParOf" srcId="{60FAA85C-421A-424B-8245-7D0082A64FAF}" destId="{CBF275B3-4EFA-41A7-BDBB-9E017204E46F}" srcOrd="4" destOrd="0" presId="urn:microsoft.com/office/officeart/2005/8/layout/chevron1"/>
    <dgm:cxn modelId="{F1039F49-F9A5-4E61-8554-D6FCC2000988}" type="presParOf" srcId="{60FAA85C-421A-424B-8245-7D0082A64FAF}" destId="{98B8AE79-DF62-4B78-BE4B-B8E941337C3E}" srcOrd="5" destOrd="0" presId="urn:microsoft.com/office/officeart/2005/8/layout/chevron1"/>
    <dgm:cxn modelId="{FEECE4FC-AB30-4ADA-BCAC-300E4F524E27}" type="presParOf" srcId="{60FAA85C-421A-424B-8245-7D0082A64FAF}" destId="{54638C3A-B7F5-4E8E-A315-36515C9812D4}" srcOrd="6" destOrd="0" presId="urn:microsoft.com/office/officeart/2005/8/layout/chevron1"/>
    <dgm:cxn modelId="{22C85A9A-66D9-4A85-9239-C4067448ADED}" type="presParOf" srcId="{60FAA85C-421A-424B-8245-7D0082A64FAF}" destId="{253B1E40-6761-4F58-9FDD-2B7A672CB0D1}" srcOrd="7" destOrd="0" presId="urn:microsoft.com/office/officeart/2005/8/layout/chevron1"/>
    <dgm:cxn modelId="{638F9F43-59A4-495F-84DF-B3CBA4CD510C}" type="presParOf" srcId="{60FAA85C-421A-424B-8245-7D0082A64FAF}" destId="{175244C0-14DD-4155-98F0-1582235AA918}"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907DC6-0A9D-4D8D-B8CC-4FB8C2A6BFBC}" type="doc">
      <dgm:prSet loTypeId="urn:microsoft.com/office/officeart/2005/8/layout/chevron1" loCatId="process" qsTypeId="urn:microsoft.com/office/officeart/2005/8/quickstyle/simple3" qsCatId="simple" csTypeId="urn:microsoft.com/office/officeart/2005/8/colors/colorful5" csCatId="colorful" phldr="1"/>
      <dgm:spPr/>
    </dgm:pt>
    <dgm:pt modelId="{BEC41E10-6B8C-4B61-AFFD-557279D2B0D9}">
      <dgm:prSet phldrT="[Texte]" custT="1"/>
      <dgm:spPr/>
      <dgm:t>
        <a:bodyPr/>
        <a:lstStyle/>
        <a:p>
          <a:r>
            <a:rPr lang="en-GB" sz="1200" dirty="0"/>
            <a:t>Ext. recognition</a:t>
          </a:r>
        </a:p>
      </dgm:t>
    </dgm:pt>
    <dgm:pt modelId="{BE3C14A6-BF6B-42D5-A9EA-1210624263B5}" type="parTrans" cxnId="{F71E987B-C6CE-4DB4-B32B-85066B90A5C9}">
      <dgm:prSet/>
      <dgm:spPr/>
      <dgm:t>
        <a:bodyPr/>
        <a:lstStyle/>
        <a:p>
          <a:endParaRPr lang="en-GB" sz="1200"/>
        </a:p>
      </dgm:t>
    </dgm:pt>
    <dgm:pt modelId="{B95488E7-1B6F-4148-8FE7-CC3DF5268981}" type="sibTrans" cxnId="{F71E987B-C6CE-4DB4-B32B-85066B90A5C9}">
      <dgm:prSet/>
      <dgm:spPr/>
      <dgm:t>
        <a:bodyPr/>
        <a:lstStyle/>
        <a:p>
          <a:endParaRPr lang="en-GB" sz="1200"/>
        </a:p>
      </dgm:t>
    </dgm:pt>
    <dgm:pt modelId="{FD1A4CB7-407D-4F0D-B16D-C285609AFB65}">
      <dgm:prSet phldrT="[Texte]" custT="1"/>
      <dgm:spPr/>
      <dgm:t>
        <a:bodyPr/>
        <a:lstStyle/>
        <a:p>
          <a:r>
            <a:rPr lang="en-GB" sz="1200" dirty="0"/>
            <a:t>Intrusion</a:t>
          </a:r>
        </a:p>
      </dgm:t>
    </dgm:pt>
    <dgm:pt modelId="{9D67EBD0-2EC7-47CE-B121-55BCC8872C64}" type="parTrans" cxnId="{7B8A918A-C51B-43DB-A02E-FD2D9FD4EC1E}">
      <dgm:prSet/>
      <dgm:spPr/>
      <dgm:t>
        <a:bodyPr/>
        <a:lstStyle/>
        <a:p>
          <a:endParaRPr lang="en-GB" sz="1200"/>
        </a:p>
      </dgm:t>
    </dgm:pt>
    <dgm:pt modelId="{3F6AB2E9-2919-4DBC-B5B8-2197CCB10ED2}" type="sibTrans" cxnId="{7B8A918A-C51B-43DB-A02E-FD2D9FD4EC1E}">
      <dgm:prSet/>
      <dgm:spPr/>
      <dgm:t>
        <a:bodyPr/>
        <a:lstStyle/>
        <a:p>
          <a:endParaRPr lang="en-GB" sz="1200"/>
        </a:p>
      </dgm:t>
    </dgm:pt>
    <dgm:pt modelId="{F935A4E4-F080-41A3-A54D-BFF599B63B09}">
      <dgm:prSet phldrT="[Texte]" custT="1"/>
      <dgm:spPr/>
      <dgm:t>
        <a:bodyPr/>
        <a:lstStyle/>
        <a:p>
          <a:r>
            <a:rPr lang="en-GB" sz="1200" dirty="0"/>
            <a:t>Int. recognition</a:t>
          </a:r>
        </a:p>
      </dgm:t>
    </dgm:pt>
    <dgm:pt modelId="{50023FAC-701B-48D8-811E-C3ADCBBDE2A6}" type="parTrans" cxnId="{7CD13003-7DA0-46D3-925C-D96D78A5327D}">
      <dgm:prSet/>
      <dgm:spPr/>
      <dgm:t>
        <a:bodyPr/>
        <a:lstStyle/>
        <a:p>
          <a:endParaRPr lang="en-GB" sz="1200"/>
        </a:p>
      </dgm:t>
    </dgm:pt>
    <dgm:pt modelId="{824D633F-D6C6-45B7-B59A-8760CB36FE9B}" type="sibTrans" cxnId="{7CD13003-7DA0-46D3-925C-D96D78A5327D}">
      <dgm:prSet/>
      <dgm:spPr/>
      <dgm:t>
        <a:bodyPr/>
        <a:lstStyle/>
        <a:p>
          <a:endParaRPr lang="en-GB" sz="1200"/>
        </a:p>
      </dgm:t>
    </dgm:pt>
    <dgm:pt modelId="{E4A3CD30-AB15-4769-B162-A865AB622CE7}">
      <dgm:prSet phldrT="[Texte]" custT="1"/>
      <dgm:spPr/>
      <dgm:t>
        <a:bodyPr/>
        <a:lstStyle/>
        <a:p>
          <a:r>
            <a:rPr lang="en-GB" sz="1200" dirty="0"/>
            <a:t>Lateral move</a:t>
          </a:r>
        </a:p>
      </dgm:t>
    </dgm:pt>
    <dgm:pt modelId="{655D7B29-2F1C-41B4-85DF-E4FA3C9E0513}" type="parTrans" cxnId="{ECC10541-0DC2-49B4-AE52-6D4872AFCCE6}">
      <dgm:prSet/>
      <dgm:spPr/>
      <dgm:t>
        <a:bodyPr/>
        <a:lstStyle/>
        <a:p>
          <a:endParaRPr lang="en-GB" sz="1200"/>
        </a:p>
      </dgm:t>
    </dgm:pt>
    <dgm:pt modelId="{B2A53B6C-8292-4CF4-8A3D-D195F09F10B5}" type="sibTrans" cxnId="{ECC10541-0DC2-49B4-AE52-6D4872AFCCE6}">
      <dgm:prSet/>
      <dgm:spPr/>
      <dgm:t>
        <a:bodyPr/>
        <a:lstStyle/>
        <a:p>
          <a:endParaRPr lang="en-GB" sz="1200"/>
        </a:p>
      </dgm:t>
    </dgm:pt>
    <dgm:pt modelId="{760E4CA3-75A0-402E-8E48-466F27BC950A}">
      <dgm:prSet phldrT="[Texte]" custT="1"/>
      <dgm:spPr/>
      <dgm:t>
        <a:bodyPr/>
        <a:lstStyle/>
        <a:p>
          <a:r>
            <a:rPr lang="en-GB" sz="1200" dirty="0"/>
            <a:t>Exploitation</a:t>
          </a:r>
        </a:p>
      </dgm:t>
    </dgm:pt>
    <dgm:pt modelId="{C6977E0B-9D0B-463B-98F3-590547FD824C}" type="parTrans" cxnId="{F9CAC43F-BA26-423E-BCBB-94ABD8F54041}">
      <dgm:prSet/>
      <dgm:spPr/>
      <dgm:t>
        <a:bodyPr/>
        <a:lstStyle/>
        <a:p>
          <a:endParaRPr lang="en-GB" sz="1200"/>
        </a:p>
      </dgm:t>
    </dgm:pt>
    <dgm:pt modelId="{F69262E6-3CFA-4834-B468-618694B437B6}" type="sibTrans" cxnId="{F9CAC43F-BA26-423E-BCBB-94ABD8F54041}">
      <dgm:prSet/>
      <dgm:spPr/>
      <dgm:t>
        <a:bodyPr/>
        <a:lstStyle/>
        <a:p>
          <a:endParaRPr lang="en-GB" sz="1200"/>
        </a:p>
      </dgm:t>
    </dgm:pt>
    <dgm:pt modelId="{60FAA85C-421A-424B-8245-7D0082A64FAF}" type="pres">
      <dgm:prSet presAssocID="{75907DC6-0A9D-4D8D-B8CC-4FB8C2A6BFBC}" presName="Name0" presStyleCnt="0">
        <dgm:presLayoutVars>
          <dgm:dir/>
          <dgm:animLvl val="lvl"/>
          <dgm:resizeHandles val="exact"/>
        </dgm:presLayoutVars>
      </dgm:prSet>
      <dgm:spPr/>
    </dgm:pt>
    <dgm:pt modelId="{A91FEB77-0CC1-43B7-881D-BC3044D39F80}" type="pres">
      <dgm:prSet presAssocID="{BEC41E10-6B8C-4B61-AFFD-557279D2B0D9}" presName="parTxOnly" presStyleLbl="node1" presStyleIdx="0" presStyleCnt="5">
        <dgm:presLayoutVars>
          <dgm:chMax val="0"/>
          <dgm:chPref val="0"/>
          <dgm:bulletEnabled val="1"/>
        </dgm:presLayoutVars>
      </dgm:prSet>
      <dgm:spPr/>
    </dgm:pt>
    <dgm:pt modelId="{222E98EC-7413-47F8-95AC-77398B1F9E4C}" type="pres">
      <dgm:prSet presAssocID="{B95488E7-1B6F-4148-8FE7-CC3DF5268981}" presName="parTxOnlySpace" presStyleCnt="0"/>
      <dgm:spPr/>
    </dgm:pt>
    <dgm:pt modelId="{DEB7CF37-2C64-4442-9FEF-1CF5090BFB23}" type="pres">
      <dgm:prSet presAssocID="{FD1A4CB7-407D-4F0D-B16D-C285609AFB65}" presName="parTxOnly" presStyleLbl="node1" presStyleIdx="1" presStyleCnt="5">
        <dgm:presLayoutVars>
          <dgm:chMax val="0"/>
          <dgm:chPref val="0"/>
          <dgm:bulletEnabled val="1"/>
        </dgm:presLayoutVars>
      </dgm:prSet>
      <dgm:spPr/>
    </dgm:pt>
    <dgm:pt modelId="{8B058FDD-DCEC-49E9-95CE-F6FFFA2217D7}" type="pres">
      <dgm:prSet presAssocID="{3F6AB2E9-2919-4DBC-B5B8-2197CCB10ED2}" presName="parTxOnlySpace" presStyleCnt="0"/>
      <dgm:spPr/>
    </dgm:pt>
    <dgm:pt modelId="{CBF275B3-4EFA-41A7-BDBB-9E017204E46F}" type="pres">
      <dgm:prSet presAssocID="{F935A4E4-F080-41A3-A54D-BFF599B63B09}" presName="parTxOnly" presStyleLbl="node1" presStyleIdx="2" presStyleCnt="5">
        <dgm:presLayoutVars>
          <dgm:chMax val="0"/>
          <dgm:chPref val="0"/>
          <dgm:bulletEnabled val="1"/>
        </dgm:presLayoutVars>
      </dgm:prSet>
      <dgm:spPr/>
    </dgm:pt>
    <dgm:pt modelId="{98B8AE79-DF62-4B78-BE4B-B8E941337C3E}" type="pres">
      <dgm:prSet presAssocID="{824D633F-D6C6-45B7-B59A-8760CB36FE9B}" presName="parTxOnlySpace" presStyleCnt="0"/>
      <dgm:spPr/>
    </dgm:pt>
    <dgm:pt modelId="{54638C3A-B7F5-4E8E-A315-36515C9812D4}" type="pres">
      <dgm:prSet presAssocID="{E4A3CD30-AB15-4769-B162-A865AB622CE7}" presName="parTxOnly" presStyleLbl="node1" presStyleIdx="3" presStyleCnt="5">
        <dgm:presLayoutVars>
          <dgm:chMax val="0"/>
          <dgm:chPref val="0"/>
          <dgm:bulletEnabled val="1"/>
        </dgm:presLayoutVars>
      </dgm:prSet>
      <dgm:spPr/>
    </dgm:pt>
    <dgm:pt modelId="{253B1E40-6761-4F58-9FDD-2B7A672CB0D1}" type="pres">
      <dgm:prSet presAssocID="{B2A53B6C-8292-4CF4-8A3D-D195F09F10B5}" presName="parTxOnlySpace" presStyleCnt="0"/>
      <dgm:spPr/>
    </dgm:pt>
    <dgm:pt modelId="{175244C0-14DD-4155-98F0-1582235AA918}" type="pres">
      <dgm:prSet presAssocID="{760E4CA3-75A0-402E-8E48-466F27BC950A}" presName="parTxOnly" presStyleLbl="node1" presStyleIdx="4" presStyleCnt="5">
        <dgm:presLayoutVars>
          <dgm:chMax val="0"/>
          <dgm:chPref val="0"/>
          <dgm:bulletEnabled val="1"/>
        </dgm:presLayoutVars>
      </dgm:prSet>
      <dgm:spPr/>
    </dgm:pt>
  </dgm:ptLst>
  <dgm:cxnLst>
    <dgm:cxn modelId="{7CD13003-7DA0-46D3-925C-D96D78A5327D}" srcId="{75907DC6-0A9D-4D8D-B8CC-4FB8C2A6BFBC}" destId="{F935A4E4-F080-41A3-A54D-BFF599B63B09}" srcOrd="2" destOrd="0" parTransId="{50023FAC-701B-48D8-811E-C3ADCBBDE2A6}" sibTransId="{824D633F-D6C6-45B7-B59A-8760CB36FE9B}"/>
    <dgm:cxn modelId="{BD9B9503-3C81-408A-B373-8396AB54A558}" type="presOf" srcId="{75907DC6-0A9D-4D8D-B8CC-4FB8C2A6BFBC}" destId="{60FAA85C-421A-424B-8245-7D0082A64FAF}" srcOrd="0" destOrd="0" presId="urn:microsoft.com/office/officeart/2005/8/layout/chevron1"/>
    <dgm:cxn modelId="{1ED8B704-D893-47DB-A57E-60185ADD7F26}" type="presOf" srcId="{F935A4E4-F080-41A3-A54D-BFF599B63B09}" destId="{CBF275B3-4EFA-41A7-BDBB-9E017204E46F}" srcOrd="0" destOrd="0" presId="urn:microsoft.com/office/officeart/2005/8/layout/chevron1"/>
    <dgm:cxn modelId="{B4812321-E77A-4C67-A9AF-6CBBAAE7C72B}" type="presOf" srcId="{E4A3CD30-AB15-4769-B162-A865AB622CE7}" destId="{54638C3A-B7F5-4E8E-A315-36515C9812D4}" srcOrd="0" destOrd="0" presId="urn:microsoft.com/office/officeart/2005/8/layout/chevron1"/>
    <dgm:cxn modelId="{F9CAC43F-BA26-423E-BCBB-94ABD8F54041}" srcId="{75907DC6-0A9D-4D8D-B8CC-4FB8C2A6BFBC}" destId="{760E4CA3-75A0-402E-8E48-466F27BC950A}" srcOrd="4" destOrd="0" parTransId="{C6977E0B-9D0B-463B-98F3-590547FD824C}" sibTransId="{F69262E6-3CFA-4834-B468-618694B437B6}"/>
    <dgm:cxn modelId="{ECC10541-0DC2-49B4-AE52-6D4872AFCCE6}" srcId="{75907DC6-0A9D-4D8D-B8CC-4FB8C2A6BFBC}" destId="{E4A3CD30-AB15-4769-B162-A865AB622CE7}" srcOrd="3" destOrd="0" parTransId="{655D7B29-2F1C-41B4-85DF-E4FA3C9E0513}" sibTransId="{B2A53B6C-8292-4CF4-8A3D-D195F09F10B5}"/>
    <dgm:cxn modelId="{D5155655-4537-45E5-B050-2C1680E19C96}" type="presOf" srcId="{BEC41E10-6B8C-4B61-AFFD-557279D2B0D9}" destId="{A91FEB77-0CC1-43B7-881D-BC3044D39F80}" srcOrd="0" destOrd="0" presId="urn:microsoft.com/office/officeart/2005/8/layout/chevron1"/>
    <dgm:cxn modelId="{F71E987B-C6CE-4DB4-B32B-85066B90A5C9}" srcId="{75907DC6-0A9D-4D8D-B8CC-4FB8C2A6BFBC}" destId="{BEC41E10-6B8C-4B61-AFFD-557279D2B0D9}" srcOrd="0" destOrd="0" parTransId="{BE3C14A6-BF6B-42D5-A9EA-1210624263B5}" sibTransId="{B95488E7-1B6F-4148-8FE7-CC3DF5268981}"/>
    <dgm:cxn modelId="{7B8A918A-C51B-43DB-A02E-FD2D9FD4EC1E}" srcId="{75907DC6-0A9D-4D8D-B8CC-4FB8C2A6BFBC}" destId="{FD1A4CB7-407D-4F0D-B16D-C285609AFB65}" srcOrd="1" destOrd="0" parTransId="{9D67EBD0-2EC7-47CE-B121-55BCC8872C64}" sibTransId="{3F6AB2E9-2919-4DBC-B5B8-2197CCB10ED2}"/>
    <dgm:cxn modelId="{B3407996-35E1-4CB2-B10E-6B1C6C7D168B}" type="presOf" srcId="{FD1A4CB7-407D-4F0D-B16D-C285609AFB65}" destId="{DEB7CF37-2C64-4442-9FEF-1CF5090BFB23}" srcOrd="0" destOrd="0" presId="urn:microsoft.com/office/officeart/2005/8/layout/chevron1"/>
    <dgm:cxn modelId="{B07462B1-83AD-43F7-9131-EB8288D3CC3A}" type="presOf" srcId="{760E4CA3-75A0-402E-8E48-466F27BC950A}" destId="{175244C0-14DD-4155-98F0-1582235AA918}" srcOrd="0" destOrd="0" presId="urn:microsoft.com/office/officeart/2005/8/layout/chevron1"/>
    <dgm:cxn modelId="{3EF15892-4D39-4ED1-B3AE-218300156E17}" type="presParOf" srcId="{60FAA85C-421A-424B-8245-7D0082A64FAF}" destId="{A91FEB77-0CC1-43B7-881D-BC3044D39F80}" srcOrd="0" destOrd="0" presId="urn:microsoft.com/office/officeart/2005/8/layout/chevron1"/>
    <dgm:cxn modelId="{A4E80FCA-BC8F-4155-A90A-DEDE050C208B}" type="presParOf" srcId="{60FAA85C-421A-424B-8245-7D0082A64FAF}" destId="{222E98EC-7413-47F8-95AC-77398B1F9E4C}" srcOrd="1" destOrd="0" presId="urn:microsoft.com/office/officeart/2005/8/layout/chevron1"/>
    <dgm:cxn modelId="{DF17C50E-44D8-4B8F-A523-68D81C18BB69}" type="presParOf" srcId="{60FAA85C-421A-424B-8245-7D0082A64FAF}" destId="{DEB7CF37-2C64-4442-9FEF-1CF5090BFB23}" srcOrd="2" destOrd="0" presId="urn:microsoft.com/office/officeart/2005/8/layout/chevron1"/>
    <dgm:cxn modelId="{629A86DC-D957-471C-A4DE-119AC0448165}" type="presParOf" srcId="{60FAA85C-421A-424B-8245-7D0082A64FAF}" destId="{8B058FDD-DCEC-49E9-95CE-F6FFFA2217D7}" srcOrd="3" destOrd="0" presId="urn:microsoft.com/office/officeart/2005/8/layout/chevron1"/>
    <dgm:cxn modelId="{A10B5433-D817-45D4-B07B-CD7B363B212A}" type="presParOf" srcId="{60FAA85C-421A-424B-8245-7D0082A64FAF}" destId="{CBF275B3-4EFA-41A7-BDBB-9E017204E46F}" srcOrd="4" destOrd="0" presId="urn:microsoft.com/office/officeart/2005/8/layout/chevron1"/>
    <dgm:cxn modelId="{F1039F49-F9A5-4E61-8554-D6FCC2000988}" type="presParOf" srcId="{60FAA85C-421A-424B-8245-7D0082A64FAF}" destId="{98B8AE79-DF62-4B78-BE4B-B8E941337C3E}" srcOrd="5" destOrd="0" presId="urn:microsoft.com/office/officeart/2005/8/layout/chevron1"/>
    <dgm:cxn modelId="{FEECE4FC-AB30-4ADA-BCAC-300E4F524E27}" type="presParOf" srcId="{60FAA85C-421A-424B-8245-7D0082A64FAF}" destId="{54638C3A-B7F5-4E8E-A315-36515C9812D4}" srcOrd="6" destOrd="0" presId="urn:microsoft.com/office/officeart/2005/8/layout/chevron1"/>
    <dgm:cxn modelId="{22C85A9A-66D9-4A85-9239-C4067448ADED}" type="presParOf" srcId="{60FAA85C-421A-424B-8245-7D0082A64FAF}" destId="{253B1E40-6761-4F58-9FDD-2B7A672CB0D1}" srcOrd="7" destOrd="0" presId="urn:microsoft.com/office/officeart/2005/8/layout/chevron1"/>
    <dgm:cxn modelId="{638F9F43-59A4-495F-84DF-B3CBA4CD510C}" type="presParOf" srcId="{60FAA85C-421A-424B-8245-7D0082A64FAF}" destId="{175244C0-14DD-4155-98F0-1582235AA918}" srcOrd="8"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907DC6-0A9D-4D8D-B8CC-4FB8C2A6BFBC}" type="doc">
      <dgm:prSet loTypeId="urn:microsoft.com/office/officeart/2005/8/layout/chevron1" loCatId="process" qsTypeId="urn:microsoft.com/office/officeart/2005/8/quickstyle/simple3" qsCatId="simple" csTypeId="urn:microsoft.com/office/officeart/2005/8/colors/colorful5" csCatId="colorful" phldr="1"/>
      <dgm:spPr/>
    </dgm:pt>
    <dgm:pt modelId="{BEC41E10-6B8C-4B61-AFFD-557279D2B0D9}">
      <dgm:prSet phldrT="[Texte]" custT="1"/>
      <dgm:spPr/>
      <dgm:t>
        <a:bodyPr/>
        <a:lstStyle/>
        <a:p>
          <a:r>
            <a:rPr lang="en-GB" sz="1200" dirty="0"/>
            <a:t>Ext. recognition</a:t>
          </a:r>
        </a:p>
      </dgm:t>
    </dgm:pt>
    <dgm:pt modelId="{BE3C14A6-BF6B-42D5-A9EA-1210624263B5}" type="parTrans" cxnId="{F71E987B-C6CE-4DB4-B32B-85066B90A5C9}">
      <dgm:prSet/>
      <dgm:spPr/>
      <dgm:t>
        <a:bodyPr/>
        <a:lstStyle/>
        <a:p>
          <a:endParaRPr lang="en-GB" sz="1200"/>
        </a:p>
      </dgm:t>
    </dgm:pt>
    <dgm:pt modelId="{B95488E7-1B6F-4148-8FE7-CC3DF5268981}" type="sibTrans" cxnId="{F71E987B-C6CE-4DB4-B32B-85066B90A5C9}">
      <dgm:prSet/>
      <dgm:spPr/>
      <dgm:t>
        <a:bodyPr/>
        <a:lstStyle/>
        <a:p>
          <a:endParaRPr lang="en-GB" sz="1200"/>
        </a:p>
      </dgm:t>
    </dgm:pt>
    <dgm:pt modelId="{FD1A4CB7-407D-4F0D-B16D-C285609AFB65}">
      <dgm:prSet phldrT="[Texte]" custT="1"/>
      <dgm:spPr/>
      <dgm:t>
        <a:bodyPr/>
        <a:lstStyle/>
        <a:p>
          <a:r>
            <a:rPr lang="en-GB" sz="1200" dirty="0"/>
            <a:t>Intrusion</a:t>
          </a:r>
        </a:p>
      </dgm:t>
    </dgm:pt>
    <dgm:pt modelId="{9D67EBD0-2EC7-47CE-B121-55BCC8872C64}" type="parTrans" cxnId="{7B8A918A-C51B-43DB-A02E-FD2D9FD4EC1E}">
      <dgm:prSet/>
      <dgm:spPr/>
      <dgm:t>
        <a:bodyPr/>
        <a:lstStyle/>
        <a:p>
          <a:endParaRPr lang="en-GB" sz="1200"/>
        </a:p>
      </dgm:t>
    </dgm:pt>
    <dgm:pt modelId="{3F6AB2E9-2919-4DBC-B5B8-2197CCB10ED2}" type="sibTrans" cxnId="{7B8A918A-C51B-43DB-A02E-FD2D9FD4EC1E}">
      <dgm:prSet/>
      <dgm:spPr/>
      <dgm:t>
        <a:bodyPr/>
        <a:lstStyle/>
        <a:p>
          <a:endParaRPr lang="en-GB" sz="1200"/>
        </a:p>
      </dgm:t>
    </dgm:pt>
    <dgm:pt modelId="{F935A4E4-F080-41A3-A54D-BFF599B63B09}">
      <dgm:prSet phldrT="[Texte]" custT="1"/>
      <dgm:spPr/>
      <dgm:t>
        <a:bodyPr/>
        <a:lstStyle/>
        <a:p>
          <a:r>
            <a:rPr lang="en-GB" sz="1200" dirty="0"/>
            <a:t>Int. recognition</a:t>
          </a:r>
        </a:p>
      </dgm:t>
    </dgm:pt>
    <dgm:pt modelId="{50023FAC-701B-48D8-811E-C3ADCBBDE2A6}" type="parTrans" cxnId="{7CD13003-7DA0-46D3-925C-D96D78A5327D}">
      <dgm:prSet/>
      <dgm:spPr/>
      <dgm:t>
        <a:bodyPr/>
        <a:lstStyle/>
        <a:p>
          <a:endParaRPr lang="en-GB" sz="1200"/>
        </a:p>
      </dgm:t>
    </dgm:pt>
    <dgm:pt modelId="{824D633F-D6C6-45B7-B59A-8760CB36FE9B}" type="sibTrans" cxnId="{7CD13003-7DA0-46D3-925C-D96D78A5327D}">
      <dgm:prSet/>
      <dgm:spPr/>
      <dgm:t>
        <a:bodyPr/>
        <a:lstStyle/>
        <a:p>
          <a:endParaRPr lang="en-GB" sz="1200"/>
        </a:p>
      </dgm:t>
    </dgm:pt>
    <dgm:pt modelId="{E4A3CD30-AB15-4769-B162-A865AB622CE7}">
      <dgm:prSet phldrT="[Texte]" custT="1"/>
      <dgm:spPr/>
      <dgm:t>
        <a:bodyPr/>
        <a:lstStyle/>
        <a:p>
          <a:r>
            <a:rPr lang="en-GB" sz="1200" dirty="0"/>
            <a:t>Lateral move</a:t>
          </a:r>
        </a:p>
      </dgm:t>
    </dgm:pt>
    <dgm:pt modelId="{655D7B29-2F1C-41B4-85DF-E4FA3C9E0513}" type="parTrans" cxnId="{ECC10541-0DC2-49B4-AE52-6D4872AFCCE6}">
      <dgm:prSet/>
      <dgm:spPr/>
      <dgm:t>
        <a:bodyPr/>
        <a:lstStyle/>
        <a:p>
          <a:endParaRPr lang="en-GB" sz="1200"/>
        </a:p>
      </dgm:t>
    </dgm:pt>
    <dgm:pt modelId="{B2A53B6C-8292-4CF4-8A3D-D195F09F10B5}" type="sibTrans" cxnId="{ECC10541-0DC2-49B4-AE52-6D4872AFCCE6}">
      <dgm:prSet/>
      <dgm:spPr/>
      <dgm:t>
        <a:bodyPr/>
        <a:lstStyle/>
        <a:p>
          <a:endParaRPr lang="en-GB" sz="1200"/>
        </a:p>
      </dgm:t>
    </dgm:pt>
    <dgm:pt modelId="{760E4CA3-75A0-402E-8E48-466F27BC950A}">
      <dgm:prSet phldrT="[Texte]" custT="1"/>
      <dgm:spPr/>
      <dgm:t>
        <a:bodyPr/>
        <a:lstStyle/>
        <a:p>
          <a:r>
            <a:rPr lang="en-GB" sz="1200" dirty="0"/>
            <a:t>Exploitation</a:t>
          </a:r>
        </a:p>
      </dgm:t>
    </dgm:pt>
    <dgm:pt modelId="{C6977E0B-9D0B-463B-98F3-590547FD824C}" type="parTrans" cxnId="{F9CAC43F-BA26-423E-BCBB-94ABD8F54041}">
      <dgm:prSet/>
      <dgm:spPr/>
      <dgm:t>
        <a:bodyPr/>
        <a:lstStyle/>
        <a:p>
          <a:endParaRPr lang="en-GB" sz="1200"/>
        </a:p>
      </dgm:t>
    </dgm:pt>
    <dgm:pt modelId="{F69262E6-3CFA-4834-B468-618694B437B6}" type="sibTrans" cxnId="{F9CAC43F-BA26-423E-BCBB-94ABD8F54041}">
      <dgm:prSet/>
      <dgm:spPr/>
      <dgm:t>
        <a:bodyPr/>
        <a:lstStyle/>
        <a:p>
          <a:endParaRPr lang="en-GB" sz="1200"/>
        </a:p>
      </dgm:t>
    </dgm:pt>
    <dgm:pt modelId="{60FAA85C-421A-424B-8245-7D0082A64FAF}" type="pres">
      <dgm:prSet presAssocID="{75907DC6-0A9D-4D8D-B8CC-4FB8C2A6BFBC}" presName="Name0" presStyleCnt="0">
        <dgm:presLayoutVars>
          <dgm:dir/>
          <dgm:animLvl val="lvl"/>
          <dgm:resizeHandles val="exact"/>
        </dgm:presLayoutVars>
      </dgm:prSet>
      <dgm:spPr/>
    </dgm:pt>
    <dgm:pt modelId="{A91FEB77-0CC1-43B7-881D-BC3044D39F80}" type="pres">
      <dgm:prSet presAssocID="{BEC41E10-6B8C-4B61-AFFD-557279D2B0D9}" presName="parTxOnly" presStyleLbl="node1" presStyleIdx="0" presStyleCnt="5">
        <dgm:presLayoutVars>
          <dgm:chMax val="0"/>
          <dgm:chPref val="0"/>
          <dgm:bulletEnabled val="1"/>
        </dgm:presLayoutVars>
      </dgm:prSet>
      <dgm:spPr/>
    </dgm:pt>
    <dgm:pt modelId="{222E98EC-7413-47F8-95AC-77398B1F9E4C}" type="pres">
      <dgm:prSet presAssocID="{B95488E7-1B6F-4148-8FE7-CC3DF5268981}" presName="parTxOnlySpace" presStyleCnt="0"/>
      <dgm:spPr/>
    </dgm:pt>
    <dgm:pt modelId="{DEB7CF37-2C64-4442-9FEF-1CF5090BFB23}" type="pres">
      <dgm:prSet presAssocID="{FD1A4CB7-407D-4F0D-B16D-C285609AFB65}" presName="parTxOnly" presStyleLbl="node1" presStyleIdx="1" presStyleCnt="5">
        <dgm:presLayoutVars>
          <dgm:chMax val="0"/>
          <dgm:chPref val="0"/>
          <dgm:bulletEnabled val="1"/>
        </dgm:presLayoutVars>
      </dgm:prSet>
      <dgm:spPr/>
    </dgm:pt>
    <dgm:pt modelId="{8B058FDD-DCEC-49E9-95CE-F6FFFA2217D7}" type="pres">
      <dgm:prSet presAssocID="{3F6AB2E9-2919-4DBC-B5B8-2197CCB10ED2}" presName="parTxOnlySpace" presStyleCnt="0"/>
      <dgm:spPr/>
    </dgm:pt>
    <dgm:pt modelId="{CBF275B3-4EFA-41A7-BDBB-9E017204E46F}" type="pres">
      <dgm:prSet presAssocID="{F935A4E4-F080-41A3-A54D-BFF599B63B09}" presName="parTxOnly" presStyleLbl="node1" presStyleIdx="2" presStyleCnt="5">
        <dgm:presLayoutVars>
          <dgm:chMax val="0"/>
          <dgm:chPref val="0"/>
          <dgm:bulletEnabled val="1"/>
        </dgm:presLayoutVars>
      </dgm:prSet>
      <dgm:spPr/>
    </dgm:pt>
    <dgm:pt modelId="{98B8AE79-DF62-4B78-BE4B-B8E941337C3E}" type="pres">
      <dgm:prSet presAssocID="{824D633F-D6C6-45B7-B59A-8760CB36FE9B}" presName="parTxOnlySpace" presStyleCnt="0"/>
      <dgm:spPr/>
    </dgm:pt>
    <dgm:pt modelId="{54638C3A-B7F5-4E8E-A315-36515C9812D4}" type="pres">
      <dgm:prSet presAssocID="{E4A3CD30-AB15-4769-B162-A865AB622CE7}" presName="parTxOnly" presStyleLbl="node1" presStyleIdx="3" presStyleCnt="5">
        <dgm:presLayoutVars>
          <dgm:chMax val="0"/>
          <dgm:chPref val="0"/>
          <dgm:bulletEnabled val="1"/>
        </dgm:presLayoutVars>
      </dgm:prSet>
      <dgm:spPr/>
    </dgm:pt>
    <dgm:pt modelId="{253B1E40-6761-4F58-9FDD-2B7A672CB0D1}" type="pres">
      <dgm:prSet presAssocID="{B2A53B6C-8292-4CF4-8A3D-D195F09F10B5}" presName="parTxOnlySpace" presStyleCnt="0"/>
      <dgm:spPr/>
    </dgm:pt>
    <dgm:pt modelId="{175244C0-14DD-4155-98F0-1582235AA918}" type="pres">
      <dgm:prSet presAssocID="{760E4CA3-75A0-402E-8E48-466F27BC950A}" presName="parTxOnly" presStyleLbl="node1" presStyleIdx="4" presStyleCnt="5">
        <dgm:presLayoutVars>
          <dgm:chMax val="0"/>
          <dgm:chPref val="0"/>
          <dgm:bulletEnabled val="1"/>
        </dgm:presLayoutVars>
      </dgm:prSet>
      <dgm:spPr/>
    </dgm:pt>
  </dgm:ptLst>
  <dgm:cxnLst>
    <dgm:cxn modelId="{7CD13003-7DA0-46D3-925C-D96D78A5327D}" srcId="{75907DC6-0A9D-4D8D-B8CC-4FB8C2A6BFBC}" destId="{F935A4E4-F080-41A3-A54D-BFF599B63B09}" srcOrd="2" destOrd="0" parTransId="{50023FAC-701B-48D8-811E-C3ADCBBDE2A6}" sibTransId="{824D633F-D6C6-45B7-B59A-8760CB36FE9B}"/>
    <dgm:cxn modelId="{BD9B9503-3C81-408A-B373-8396AB54A558}" type="presOf" srcId="{75907DC6-0A9D-4D8D-B8CC-4FB8C2A6BFBC}" destId="{60FAA85C-421A-424B-8245-7D0082A64FAF}" srcOrd="0" destOrd="0" presId="urn:microsoft.com/office/officeart/2005/8/layout/chevron1"/>
    <dgm:cxn modelId="{1ED8B704-D893-47DB-A57E-60185ADD7F26}" type="presOf" srcId="{F935A4E4-F080-41A3-A54D-BFF599B63B09}" destId="{CBF275B3-4EFA-41A7-BDBB-9E017204E46F}" srcOrd="0" destOrd="0" presId="urn:microsoft.com/office/officeart/2005/8/layout/chevron1"/>
    <dgm:cxn modelId="{B4812321-E77A-4C67-A9AF-6CBBAAE7C72B}" type="presOf" srcId="{E4A3CD30-AB15-4769-B162-A865AB622CE7}" destId="{54638C3A-B7F5-4E8E-A315-36515C9812D4}" srcOrd="0" destOrd="0" presId="urn:microsoft.com/office/officeart/2005/8/layout/chevron1"/>
    <dgm:cxn modelId="{F9CAC43F-BA26-423E-BCBB-94ABD8F54041}" srcId="{75907DC6-0A9D-4D8D-B8CC-4FB8C2A6BFBC}" destId="{760E4CA3-75A0-402E-8E48-466F27BC950A}" srcOrd="4" destOrd="0" parTransId="{C6977E0B-9D0B-463B-98F3-590547FD824C}" sibTransId="{F69262E6-3CFA-4834-B468-618694B437B6}"/>
    <dgm:cxn modelId="{ECC10541-0DC2-49B4-AE52-6D4872AFCCE6}" srcId="{75907DC6-0A9D-4D8D-B8CC-4FB8C2A6BFBC}" destId="{E4A3CD30-AB15-4769-B162-A865AB622CE7}" srcOrd="3" destOrd="0" parTransId="{655D7B29-2F1C-41B4-85DF-E4FA3C9E0513}" sibTransId="{B2A53B6C-8292-4CF4-8A3D-D195F09F10B5}"/>
    <dgm:cxn modelId="{D5155655-4537-45E5-B050-2C1680E19C96}" type="presOf" srcId="{BEC41E10-6B8C-4B61-AFFD-557279D2B0D9}" destId="{A91FEB77-0CC1-43B7-881D-BC3044D39F80}" srcOrd="0" destOrd="0" presId="urn:microsoft.com/office/officeart/2005/8/layout/chevron1"/>
    <dgm:cxn modelId="{F71E987B-C6CE-4DB4-B32B-85066B90A5C9}" srcId="{75907DC6-0A9D-4D8D-B8CC-4FB8C2A6BFBC}" destId="{BEC41E10-6B8C-4B61-AFFD-557279D2B0D9}" srcOrd="0" destOrd="0" parTransId="{BE3C14A6-BF6B-42D5-A9EA-1210624263B5}" sibTransId="{B95488E7-1B6F-4148-8FE7-CC3DF5268981}"/>
    <dgm:cxn modelId="{7B8A918A-C51B-43DB-A02E-FD2D9FD4EC1E}" srcId="{75907DC6-0A9D-4D8D-B8CC-4FB8C2A6BFBC}" destId="{FD1A4CB7-407D-4F0D-B16D-C285609AFB65}" srcOrd="1" destOrd="0" parTransId="{9D67EBD0-2EC7-47CE-B121-55BCC8872C64}" sibTransId="{3F6AB2E9-2919-4DBC-B5B8-2197CCB10ED2}"/>
    <dgm:cxn modelId="{B3407996-35E1-4CB2-B10E-6B1C6C7D168B}" type="presOf" srcId="{FD1A4CB7-407D-4F0D-B16D-C285609AFB65}" destId="{DEB7CF37-2C64-4442-9FEF-1CF5090BFB23}" srcOrd="0" destOrd="0" presId="urn:microsoft.com/office/officeart/2005/8/layout/chevron1"/>
    <dgm:cxn modelId="{B07462B1-83AD-43F7-9131-EB8288D3CC3A}" type="presOf" srcId="{760E4CA3-75A0-402E-8E48-466F27BC950A}" destId="{175244C0-14DD-4155-98F0-1582235AA918}" srcOrd="0" destOrd="0" presId="urn:microsoft.com/office/officeart/2005/8/layout/chevron1"/>
    <dgm:cxn modelId="{3EF15892-4D39-4ED1-B3AE-218300156E17}" type="presParOf" srcId="{60FAA85C-421A-424B-8245-7D0082A64FAF}" destId="{A91FEB77-0CC1-43B7-881D-BC3044D39F80}" srcOrd="0" destOrd="0" presId="urn:microsoft.com/office/officeart/2005/8/layout/chevron1"/>
    <dgm:cxn modelId="{A4E80FCA-BC8F-4155-A90A-DEDE050C208B}" type="presParOf" srcId="{60FAA85C-421A-424B-8245-7D0082A64FAF}" destId="{222E98EC-7413-47F8-95AC-77398B1F9E4C}" srcOrd="1" destOrd="0" presId="urn:microsoft.com/office/officeart/2005/8/layout/chevron1"/>
    <dgm:cxn modelId="{DF17C50E-44D8-4B8F-A523-68D81C18BB69}" type="presParOf" srcId="{60FAA85C-421A-424B-8245-7D0082A64FAF}" destId="{DEB7CF37-2C64-4442-9FEF-1CF5090BFB23}" srcOrd="2" destOrd="0" presId="urn:microsoft.com/office/officeart/2005/8/layout/chevron1"/>
    <dgm:cxn modelId="{629A86DC-D957-471C-A4DE-119AC0448165}" type="presParOf" srcId="{60FAA85C-421A-424B-8245-7D0082A64FAF}" destId="{8B058FDD-DCEC-49E9-95CE-F6FFFA2217D7}" srcOrd="3" destOrd="0" presId="urn:microsoft.com/office/officeart/2005/8/layout/chevron1"/>
    <dgm:cxn modelId="{A10B5433-D817-45D4-B07B-CD7B363B212A}" type="presParOf" srcId="{60FAA85C-421A-424B-8245-7D0082A64FAF}" destId="{CBF275B3-4EFA-41A7-BDBB-9E017204E46F}" srcOrd="4" destOrd="0" presId="urn:microsoft.com/office/officeart/2005/8/layout/chevron1"/>
    <dgm:cxn modelId="{F1039F49-F9A5-4E61-8554-D6FCC2000988}" type="presParOf" srcId="{60FAA85C-421A-424B-8245-7D0082A64FAF}" destId="{98B8AE79-DF62-4B78-BE4B-B8E941337C3E}" srcOrd="5" destOrd="0" presId="urn:microsoft.com/office/officeart/2005/8/layout/chevron1"/>
    <dgm:cxn modelId="{FEECE4FC-AB30-4ADA-BCAC-300E4F524E27}" type="presParOf" srcId="{60FAA85C-421A-424B-8245-7D0082A64FAF}" destId="{54638C3A-B7F5-4E8E-A315-36515C9812D4}" srcOrd="6" destOrd="0" presId="urn:microsoft.com/office/officeart/2005/8/layout/chevron1"/>
    <dgm:cxn modelId="{22C85A9A-66D9-4A85-9239-C4067448ADED}" type="presParOf" srcId="{60FAA85C-421A-424B-8245-7D0082A64FAF}" destId="{253B1E40-6761-4F58-9FDD-2B7A672CB0D1}" srcOrd="7" destOrd="0" presId="urn:microsoft.com/office/officeart/2005/8/layout/chevron1"/>
    <dgm:cxn modelId="{638F9F43-59A4-495F-84DF-B3CBA4CD510C}" type="presParOf" srcId="{60FAA85C-421A-424B-8245-7D0082A64FAF}" destId="{175244C0-14DD-4155-98F0-1582235AA918}"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1FEB77-0CC1-43B7-881D-BC3044D39F80}">
      <dsp:nvSpPr>
        <dsp:cNvPr id="0" name=""/>
        <dsp:cNvSpPr/>
      </dsp:nvSpPr>
      <dsp:spPr>
        <a:xfrm>
          <a:off x="2332" y="0"/>
          <a:ext cx="2075976" cy="288031"/>
        </a:xfrm>
        <a:prstGeom prst="chevron">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GB" sz="1200" kern="1200" dirty="0"/>
            <a:t>Ext. recognition</a:t>
          </a:r>
        </a:p>
      </dsp:txBody>
      <dsp:txXfrm>
        <a:off x="146348" y="0"/>
        <a:ext cx="1787945" cy="288031"/>
      </dsp:txXfrm>
    </dsp:sp>
    <dsp:sp modelId="{DEB7CF37-2C64-4442-9FEF-1CF5090BFB23}">
      <dsp:nvSpPr>
        <dsp:cNvPr id="0" name=""/>
        <dsp:cNvSpPr/>
      </dsp:nvSpPr>
      <dsp:spPr>
        <a:xfrm>
          <a:off x="1870711" y="0"/>
          <a:ext cx="2075976" cy="288031"/>
        </a:xfrm>
        <a:prstGeom prst="chevron">
          <a:avLst/>
        </a:prstGeom>
        <a:gradFill rotWithShape="0">
          <a:gsLst>
            <a:gs pos="0">
              <a:schemeClr val="accent5">
                <a:hueOff val="-2483469"/>
                <a:satOff val="9953"/>
                <a:lumOff val="2157"/>
                <a:alphaOff val="0"/>
                <a:tint val="50000"/>
                <a:satMod val="300000"/>
              </a:schemeClr>
            </a:gs>
            <a:gs pos="35000">
              <a:schemeClr val="accent5">
                <a:hueOff val="-2483469"/>
                <a:satOff val="9953"/>
                <a:lumOff val="2157"/>
                <a:alphaOff val="0"/>
                <a:tint val="37000"/>
                <a:satMod val="300000"/>
              </a:schemeClr>
            </a:gs>
            <a:gs pos="100000">
              <a:schemeClr val="accent5">
                <a:hueOff val="-2483469"/>
                <a:satOff val="9953"/>
                <a:lumOff val="215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GB" sz="1200" kern="1200" dirty="0"/>
            <a:t>Intrusion</a:t>
          </a:r>
        </a:p>
      </dsp:txBody>
      <dsp:txXfrm>
        <a:off x="2014727" y="0"/>
        <a:ext cx="1787945" cy="288031"/>
      </dsp:txXfrm>
    </dsp:sp>
    <dsp:sp modelId="{CBF275B3-4EFA-41A7-BDBB-9E017204E46F}">
      <dsp:nvSpPr>
        <dsp:cNvPr id="0" name=""/>
        <dsp:cNvSpPr/>
      </dsp:nvSpPr>
      <dsp:spPr>
        <a:xfrm>
          <a:off x="3739089" y="0"/>
          <a:ext cx="2075976" cy="288031"/>
        </a:xfrm>
        <a:prstGeom prst="chevron">
          <a:avLst/>
        </a:prstGeom>
        <a:gradFill rotWithShape="0">
          <a:gsLst>
            <a:gs pos="0">
              <a:schemeClr val="accent5">
                <a:hueOff val="-4966938"/>
                <a:satOff val="19906"/>
                <a:lumOff val="4314"/>
                <a:alphaOff val="0"/>
                <a:tint val="50000"/>
                <a:satMod val="300000"/>
              </a:schemeClr>
            </a:gs>
            <a:gs pos="35000">
              <a:schemeClr val="accent5">
                <a:hueOff val="-4966938"/>
                <a:satOff val="19906"/>
                <a:lumOff val="4314"/>
                <a:alphaOff val="0"/>
                <a:tint val="37000"/>
                <a:satMod val="300000"/>
              </a:schemeClr>
            </a:gs>
            <a:gs pos="100000">
              <a:schemeClr val="accent5">
                <a:hueOff val="-4966938"/>
                <a:satOff val="19906"/>
                <a:lumOff val="431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GB" sz="1200" kern="1200" dirty="0"/>
            <a:t>Int. recognition</a:t>
          </a:r>
        </a:p>
      </dsp:txBody>
      <dsp:txXfrm>
        <a:off x="3883105" y="0"/>
        <a:ext cx="1787945" cy="288031"/>
      </dsp:txXfrm>
    </dsp:sp>
    <dsp:sp modelId="{54638C3A-B7F5-4E8E-A315-36515C9812D4}">
      <dsp:nvSpPr>
        <dsp:cNvPr id="0" name=""/>
        <dsp:cNvSpPr/>
      </dsp:nvSpPr>
      <dsp:spPr>
        <a:xfrm>
          <a:off x="5607468" y="0"/>
          <a:ext cx="2075976" cy="288031"/>
        </a:xfrm>
        <a:prstGeom prst="chevron">
          <a:avLst/>
        </a:prstGeom>
        <a:gradFill rotWithShape="0">
          <a:gsLst>
            <a:gs pos="0">
              <a:schemeClr val="accent5">
                <a:hueOff val="-7450407"/>
                <a:satOff val="29858"/>
                <a:lumOff val="6471"/>
                <a:alphaOff val="0"/>
                <a:tint val="50000"/>
                <a:satMod val="300000"/>
              </a:schemeClr>
            </a:gs>
            <a:gs pos="35000">
              <a:schemeClr val="accent5">
                <a:hueOff val="-7450407"/>
                <a:satOff val="29858"/>
                <a:lumOff val="6471"/>
                <a:alphaOff val="0"/>
                <a:tint val="37000"/>
                <a:satMod val="300000"/>
              </a:schemeClr>
            </a:gs>
            <a:gs pos="100000">
              <a:schemeClr val="accent5">
                <a:hueOff val="-7450407"/>
                <a:satOff val="29858"/>
                <a:lumOff val="647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GB" sz="1200" kern="1200" dirty="0"/>
            <a:t>Lateral move</a:t>
          </a:r>
        </a:p>
      </dsp:txBody>
      <dsp:txXfrm>
        <a:off x="5751484" y="0"/>
        <a:ext cx="1787945" cy="288031"/>
      </dsp:txXfrm>
    </dsp:sp>
    <dsp:sp modelId="{175244C0-14DD-4155-98F0-1582235AA918}">
      <dsp:nvSpPr>
        <dsp:cNvPr id="0" name=""/>
        <dsp:cNvSpPr/>
      </dsp:nvSpPr>
      <dsp:spPr>
        <a:xfrm>
          <a:off x="7475847" y="0"/>
          <a:ext cx="2075976" cy="288031"/>
        </a:xfrm>
        <a:prstGeom prst="chevron">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GB" sz="1200" kern="1200" dirty="0"/>
            <a:t>Exploitation</a:t>
          </a:r>
        </a:p>
      </dsp:txBody>
      <dsp:txXfrm>
        <a:off x="7619863" y="0"/>
        <a:ext cx="1787945" cy="2880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1FEB77-0CC1-43B7-881D-BC3044D39F80}">
      <dsp:nvSpPr>
        <dsp:cNvPr id="0" name=""/>
        <dsp:cNvSpPr/>
      </dsp:nvSpPr>
      <dsp:spPr>
        <a:xfrm>
          <a:off x="2332" y="0"/>
          <a:ext cx="2075976" cy="288031"/>
        </a:xfrm>
        <a:prstGeom prst="chevron">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GB" sz="1200" kern="1200" dirty="0"/>
            <a:t>Ext. recognition</a:t>
          </a:r>
        </a:p>
      </dsp:txBody>
      <dsp:txXfrm>
        <a:off x="146348" y="0"/>
        <a:ext cx="1787945" cy="288031"/>
      </dsp:txXfrm>
    </dsp:sp>
    <dsp:sp modelId="{DEB7CF37-2C64-4442-9FEF-1CF5090BFB23}">
      <dsp:nvSpPr>
        <dsp:cNvPr id="0" name=""/>
        <dsp:cNvSpPr/>
      </dsp:nvSpPr>
      <dsp:spPr>
        <a:xfrm>
          <a:off x="1870711" y="0"/>
          <a:ext cx="2075976" cy="288031"/>
        </a:xfrm>
        <a:prstGeom prst="chevron">
          <a:avLst/>
        </a:prstGeom>
        <a:gradFill rotWithShape="0">
          <a:gsLst>
            <a:gs pos="0">
              <a:schemeClr val="accent5">
                <a:hueOff val="-2483469"/>
                <a:satOff val="9953"/>
                <a:lumOff val="2157"/>
                <a:alphaOff val="0"/>
                <a:tint val="50000"/>
                <a:satMod val="300000"/>
              </a:schemeClr>
            </a:gs>
            <a:gs pos="35000">
              <a:schemeClr val="accent5">
                <a:hueOff val="-2483469"/>
                <a:satOff val="9953"/>
                <a:lumOff val="2157"/>
                <a:alphaOff val="0"/>
                <a:tint val="37000"/>
                <a:satMod val="300000"/>
              </a:schemeClr>
            </a:gs>
            <a:gs pos="100000">
              <a:schemeClr val="accent5">
                <a:hueOff val="-2483469"/>
                <a:satOff val="9953"/>
                <a:lumOff val="215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GB" sz="1200" kern="1200" dirty="0"/>
            <a:t>Intrusion</a:t>
          </a:r>
        </a:p>
      </dsp:txBody>
      <dsp:txXfrm>
        <a:off x="2014727" y="0"/>
        <a:ext cx="1787945" cy="288031"/>
      </dsp:txXfrm>
    </dsp:sp>
    <dsp:sp modelId="{CBF275B3-4EFA-41A7-BDBB-9E017204E46F}">
      <dsp:nvSpPr>
        <dsp:cNvPr id="0" name=""/>
        <dsp:cNvSpPr/>
      </dsp:nvSpPr>
      <dsp:spPr>
        <a:xfrm>
          <a:off x="3739089" y="0"/>
          <a:ext cx="2075976" cy="288031"/>
        </a:xfrm>
        <a:prstGeom prst="chevron">
          <a:avLst/>
        </a:prstGeom>
        <a:gradFill rotWithShape="0">
          <a:gsLst>
            <a:gs pos="0">
              <a:schemeClr val="accent5">
                <a:hueOff val="-4966938"/>
                <a:satOff val="19906"/>
                <a:lumOff val="4314"/>
                <a:alphaOff val="0"/>
                <a:tint val="50000"/>
                <a:satMod val="300000"/>
              </a:schemeClr>
            </a:gs>
            <a:gs pos="35000">
              <a:schemeClr val="accent5">
                <a:hueOff val="-4966938"/>
                <a:satOff val="19906"/>
                <a:lumOff val="4314"/>
                <a:alphaOff val="0"/>
                <a:tint val="37000"/>
                <a:satMod val="300000"/>
              </a:schemeClr>
            </a:gs>
            <a:gs pos="100000">
              <a:schemeClr val="accent5">
                <a:hueOff val="-4966938"/>
                <a:satOff val="19906"/>
                <a:lumOff val="431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GB" sz="1200" kern="1200" dirty="0"/>
            <a:t>Int. recognition</a:t>
          </a:r>
        </a:p>
      </dsp:txBody>
      <dsp:txXfrm>
        <a:off x="3883105" y="0"/>
        <a:ext cx="1787945" cy="288031"/>
      </dsp:txXfrm>
    </dsp:sp>
    <dsp:sp modelId="{54638C3A-B7F5-4E8E-A315-36515C9812D4}">
      <dsp:nvSpPr>
        <dsp:cNvPr id="0" name=""/>
        <dsp:cNvSpPr/>
      </dsp:nvSpPr>
      <dsp:spPr>
        <a:xfrm>
          <a:off x="5607468" y="0"/>
          <a:ext cx="2075976" cy="288031"/>
        </a:xfrm>
        <a:prstGeom prst="chevron">
          <a:avLst/>
        </a:prstGeom>
        <a:gradFill rotWithShape="0">
          <a:gsLst>
            <a:gs pos="0">
              <a:schemeClr val="accent5">
                <a:hueOff val="-7450407"/>
                <a:satOff val="29858"/>
                <a:lumOff val="6471"/>
                <a:alphaOff val="0"/>
                <a:tint val="50000"/>
                <a:satMod val="300000"/>
              </a:schemeClr>
            </a:gs>
            <a:gs pos="35000">
              <a:schemeClr val="accent5">
                <a:hueOff val="-7450407"/>
                <a:satOff val="29858"/>
                <a:lumOff val="6471"/>
                <a:alphaOff val="0"/>
                <a:tint val="37000"/>
                <a:satMod val="300000"/>
              </a:schemeClr>
            </a:gs>
            <a:gs pos="100000">
              <a:schemeClr val="accent5">
                <a:hueOff val="-7450407"/>
                <a:satOff val="29858"/>
                <a:lumOff val="647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GB" sz="1200" kern="1200" dirty="0"/>
            <a:t>Lateral move</a:t>
          </a:r>
        </a:p>
      </dsp:txBody>
      <dsp:txXfrm>
        <a:off x="5751484" y="0"/>
        <a:ext cx="1787945" cy="288031"/>
      </dsp:txXfrm>
    </dsp:sp>
    <dsp:sp modelId="{175244C0-14DD-4155-98F0-1582235AA918}">
      <dsp:nvSpPr>
        <dsp:cNvPr id="0" name=""/>
        <dsp:cNvSpPr/>
      </dsp:nvSpPr>
      <dsp:spPr>
        <a:xfrm>
          <a:off x="7475847" y="0"/>
          <a:ext cx="2075976" cy="288031"/>
        </a:xfrm>
        <a:prstGeom prst="chevron">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GB" sz="1200" kern="1200" dirty="0"/>
            <a:t>Exploitation</a:t>
          </a:r>
        </a:p>
      </dsp:txBody>
      <dsp:txXfrm>
        <a:off x="7619863" y="0"/>
        <a:ext cx="1787945" cy="2880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1FEB77-0CC1-43B7-881D-BC3044D39F80}">
      <dsp:nvSpPr>
        <dsp:cNvPr id="0" name=""/>
        <dsp:cNvSpPr/>
      </dsp:nvSpPr>
      <dsp:spPr>
        <a:xfrm>
          <a:off x="2332" y="0"/>
          <a:ext cx="2075976" cy="288031"/>
        </a:xfrm>
        <a:prstGeom prst="chevron">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GB" sz="1200" kern="1200" dirty="0"/>
            <a:t>Ext. recognition</a:t>
          </a:r>
        </a:p>
      </dsp:txBody>
      <dsp:txXfrm>
        <a:off x="146348" y="0"/>
        <a:ext cx="1787945" cy="288031"/>
      </dsp:txXfrm>
    </dsp:sp>
    <dsp:sp modelId="{DEB7CF37-2C64-4442-9FEF-1CF5090BFB23}">
      <dsp:nvSpPr>
        <dsp:cNvPr id="0" name=""/>
        <dsp:cNvSpPr/>
      </dsp:nvSpPr>
      <dsp:spPr>
        <a:xfrm>
          <a:off x="1870711" y="0"/>
          <a:ext cx="2075976" cy="288031"/>
        </a:xfrm>
        <a:prstGeom prst="chevron">
          <a:avLst/>
        </a:prstGeom>
        <a:gradFill rotWithShape="0">
          <a:gsLst>
            <a:gs pos="0">
              <a:schemeClr val="accent5">
                <a:hueOff val="-2483469"/>
                <a:satOff val="9953"/>
                <a:lumOff val="2157"/>
                <a:alphaOff val="0"/>
                <a:tint val="50000"/>
                <a:satMod val="300000"/>
              </a:schemeClr>
            </a:gs>
            <a:gs pos="35000">
              <a:schemeClr val="accent5">
                <a:hueOff val="-2483469"/>
                <a:satOff val="9953"/>
                <a:lumOff val="2157"/>
                <a:alphaOff val="0"/>
                <a:tint val="37000"/>
                <a:satMod val="300000"/>
              </a:schemeClr>
            </a:gs>
            <a:gs pos="100000">
              <a:schemeClr val="accent5">
                <a:hueOff val="-2483469"/>
                <a:satOff val="9953"/>
                <a:lumOff val="215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GB" sz="1200" kern="1200" dirty="0"/>
            <a:t>Intrusion</a:t>
          </a:r>
        </a:p>
      </dsp:txBody>
      <dsp:txXfrm>
        <a:off x="2014727" y="0"/>
        <a:ext cx="1787945" cy="288031"/>
      </dsp:txXfrm>
    </dsp:sp>
    <dsp:sp modelId="{CBF275B3-4EFA-41A7-BDBB-9E017204E46F}">
      <dsp:nvSpPr>
        <dsp:cNvPr id="0" name=""/>
        <dsp:cNvSpPr/>
      </dsp:nvSpPr>
      <dsp:spPr>
        <a:xfrm>
          <a:off x="3739089" y="0"/>
          <a:ext cx="2075976" cy="288031"/>
        </a:xfrm>
        <a:prstGeom prst="chevron">
          <a:avLst/>
        </a:prstGeom>
        <a:gradFill rotWithShape="0">
          <a:gsLst>
            <a:gs pos="0">
              <a:schemeClr val="accent5">
                <a:hueOff val="-4966938"/>
                <a:satOff val="19906"/>
                <a:lumOff val="4314"/>
                <a:alphaOff val="0"/>
                <a:tint val="50000"/>
                <a:satMod val="300000"/>
              </a:schemeClr>
            </a:gs>
            <a:gs pos="35000">
              <a:schemeClr val="accent5">
                <a:hueOff val="-4966938"/>
                <a:satOff val="19906"/>
                <a:lumOff val="4314"/>
                <a:alphaOff val="0"/>
                <a:tint val="37000"/>
                <a:satMod val="300000"/>
              </a:schemeClr>
            </a:gs>
            <a:gs pos="100000">
              <a:schemeClr val="accent5">
                <a:hueOff val="-4966938"/>
                <a:satOff val="19906"/>
                <a:lumOff val="431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GB" sz="1200" kern="1200" dirty="0"/>
            <a:t>Int. recognition</a:t>
          </a:r>
        </a:p>
      </dsp:txBody>
      <dsp:txXfrm>
        <a:off x="3883105" y="0"/>
        <a:ext cx="1787945" cy="288031"/>
      </dsp:txXfrm>
    </dsp:sp>
    <dsp:sp modelId="{54638C3A-B7F5-4E8E-A315-36515C9812D4}">
      <dsp:nvSpPr>
        <dsp:cNvPr id="0" name=""/>
        <dsp:cNvSpPr/>
      </dsp:nvSpPr>
      <dsp:spPr>
        <a:xfrm>
          <a:off x="5607468" y="0"/>
          <a:ext cx="2075976" cy="288031"/>
        </a:xfrm>
        <a:prstGeom prst="chevron">
          <a:avLst/>
        </a:prstGeom>
        <a:gradFill rotWithShape="0">
          <a:gsLst>
            <a:gs pos="0">
              <a:schemeClr val="accent5">
                <a:hueOff val="-7450407"/>
                <a:satOff val="29858"/>
                <a:lumOff val="6471"/>
                <a:alphaOff val="0"/>
                <a:tint val="50000"/>
                <a:satMod val="300000"/>
              </a:schemeClr>
            </a:gs>
            <a:gs pos="35000">
              <a:schemeClr val="accent5">
                <a:hueOff val="-7450407"/>
                <a:satOff val="29858"/>
                <a:lumOff val="6471"/>
                <a:alphaOff val="0"/>
                <a:tint val="37000"/>
                <a:satMod val="300000"/>
              </a:schemeClr>
            </a:gs>
            <a:gs pos="100000">
              <a:schemeClr val="accent5">
                <a:hueOff val="-7450407"/>
                <a:satOff val="29858"/>
                <a:lumOff val="647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GB" sz="1200" kern="1200" dirty="0"/>
            <a:t>Lateral move</a:t>
          </a:r>
        </a:p>
      </dsp:txBody>
      <dsp:txXfrm>
        <a:off x="5751484" y="0"/>
        <a:ext cx="1787945" cy="288031"/>
      </dsp:txXfrm>
    </dsp:sp>
    <dsp:sp modelId="{175244C0-14DD-4155-98F0-1582235AA918}">
      <dsp:nvSpPr>
        <dsp:cNvPr id="0" name=""/>
        <dsp:cNvSpPr/>
      </dsp:nvSpPr>
      <dsp:spPr>
        <a:xfrm>
          <a:off x="7475847" y="0"/>
          <a:ext cx="2075976" cy="288031"/>
        </a:xfrm>
        <a:prstGeom prst="chevron">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GB" sz="1200" kern="1200" dirty="0"/>
            <a:t>Exploitation</a:t>
          </a:r>
        </a:p>
      </dsp:txBody>
      <dsp:txXfrm>
        <a:off x="7619863" y="0"/>
        <a:ext cx="1787945" cy="28803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lang="en-GB"/>
          </a:p>
        </p:txBody>
      </p:sp>
      <p:sp>
        <p:nvSpPr>
          <p:cNvPr id="4" name="Espace réservé du pied de page 3"/>
          <p:cNvSpPr>
            <a:spLocks noGrp="1"/>
          </p:cNvSpPr>
          <p:nvPr>
            <p:ph type="ftr" sz="quarter" idx="2"/>
          </p:nvPr>
        </p:nvSpPr>
        <p:spPr>
          <a:xfrm>
            <a:off x="0" y="9445625"/>
            <a:ext cx="2949575" cy="498475"/>
          </a:xfrm>
          <a:prstGeom prst="rect">
            <a:avLst/>
          </a:prstGeom>
        </p:spPr>
        <p:txBody>
          <a:bodyPr vert="horz" lIns="91440" tIns="45720" rIns="91440" bIns="45720" rtlCol="0" anchor="b"/>
          <a:lstStyle>
            <a:lvl1pPr algn="l">
              <a:defRPr sz="1200"/>
            </a:lvl1pPr>
          </a:lstStyle>
          <a:p>
            <a:endParaRPr lang="en-GB"/>
          </a:p>
        </p:txBody>
      </p:sp>
      <p:sp>
        <p:nvSpPr>
          <p:cNvPr id="5" name="Espace réservé du numéro de diapositive 4"/>
          <p:cNvSpPr>
            <a:spLocks noGrp="1"/>
          </p:cNvSpPr>
          <p:nvPr>
            <p:ph type="sldNum" sz="quarter" idx="3"/>
          </p:nvPr>
        </p:nvSpPr>
        <p:spPr>
          <a:xfrm>
            <a:off x="3854450" y="9445625"/>
            <a:ext cx="2949575" cy="498475"/>
          </a:xfrm>
          <a:prstGeom prst="rect">
            <a:avLst/>
          </a:prstGeom>
        </p:spPr>
        <p:txBody>
          <a:bodyPr vert="horz" lIns="91440" tIns="45720" rIns="91440" bIns="45720" rtlCol="0" anchor="b"/>
          <a:lstStyle>
            <a:lvl1pPr algn="r">
              <a:defRPr sz="1200"/>
            </a:lvl1pPr>
          </a:lstStyle>
          <a:p>
            <a:fld id="{C091F817-7DF4-4013-9C81-11BDEF8C983A}" type="slidenum">
              <a:rPr lang="en-GB" smtClean="0"/>
              <a:t>‹#›</a:t>
            </a:fld>
            <a:endParaRPr lang="en-GB"/>
          </a:p>
        </p:txBody>
      </p:sp>
    </p:spTree>
    <p:extLst>
      <p:ext uri="{BB962C8B-B14F-4D97-AF65-F5344CB8AC3E}">
        <p14:creationId xmlns:p14="http://schemas.microsoft.com/office/powerpoint/2010/main" val="31315727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54450" y="0"/>
            <a:ext cx="2949575" cy="498475"/>
          </a:xfrm>
          <a:prstGeom prst="rect">
            <a:avLst/>
          </a:prstGeom>
        </p:spPr>
        <p:txBody>
          <a:bodyPr vert="horz" lIns="91440" tIns="45720" rIns="91440" bIns="45720" rtlCol="0"/>
          <a:lstStyle>
            <a:lvl1pPr algn="r">
              <a:defRPr sz="1200"/>
            </a:lvl1pPr>
          </a:lstStyle>
          <a:p>
            <a:fld id="{5509455A-8523-4022-8B07-345453721CE8}" type="datetimeFigureOut">
              <a:rPr lang="en-GB" smtClean="0"/>
              <a:t>14/05/2025</a:t>
            </a:fld>
            <a:endParaRPr lang="en-GB"/>
          </a:p>
        </p:txBody>
      </p:sp>
      <p:sp>
        <p:nvSpPr>
          <p:cNvPr id="4" name="Espace réservé de l'image des diapositives 3"/>
          <p:cNvSpPr>
            <a:spLocks noGrp="1" noRot="1" noChangeAspect="1"/>
          </p:cNvSpPr>
          <p:nvPr>
            <p:ph type="sldImg" idx="2"/>
          </p:nvPr>
        </p:nvSpPr>
        <p:spPr>
          <a:xfrm>
            <a:off x="2144713" y="1243013"/>
            <a:ext cx="2516187" cy="3355975"/>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681038" y="4786313"/>
            <a:ext cx="5443537" cy="3914775"/>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9445625"/>
            <a:ext cx="2949575" cy="498475"/>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54450" y="9445625"/>
            <a:ext cx="2949575" cy="498475"/>
          </a:xfrm>
          <a:prstGeom prst="rect">
            <a:avLst/>
          </a:prstGeom>
        </p:spPr>
        <p:txBody>
          <a:bodyPr vert="horz" lIns="91440" tIns="45720" rIns="91440" bIns="45720" rtlCol="0" anchor="b"/>
          <a:lstStyle>
            <a:lvl1pPr algn="r">
              <a:defRPr sz="1200"/>
            </a:lvl1pPr>
          </a:lstStyle>
          <a:p>
            <a:fld id="{BE89651C-6784-435B-AA9F-378A2ACA7367}" type="slidenum">
              <a:rPr lang="en-GB" smtClean="0"/>
              <a:t>‹#›</a:t>
            </a:fld>
            <a:endParaRPr lang="en-GB"/>
          </a:p>
        </p:txBody>
      </p:sp>
    </p:spTree>
    <p:extLst>
      <p:ext uri="{BB962C8B-B14F-4D97-AF65-F5344CB8AC3E}">
        <p14:creationId xmlns:p14="http://schemas.microsoft.com/office/powerpoint/2010/main" val="3675468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dirty="0"/>
              <a:t>General comments:</a:t>
            </a:r>
          </a:p>
          <a:p>
            <a:pPr marL="171450" indent="-171450">
              <a:buFont typeface="Arial" panose="020B0604020202020204" pitchFamily="34" charset="0"/>
              <a:buChar char="•"/>
            </a:pPr>
            <a:r>
              <a:rPr lang="en-GB" baseline="0" dirty="0"/>
              <a:t>Xxx</a:t>
            </a:r>
          </a:p>
          <a:p>
            <a:pPr marL="171450" indent="-171450">
              <a:buFont typeface="Arial" panose="020B0604020202020204" pitchFamily="34" charset="0"/>
              <a:buChar char="•"/>
            </a:pPr>
            <a:r>
              <a:rPr lang="en-GB" baseline="0" dirty="0"/>
              <a:t>Xxx</a:t>
            </a:r>
            <a:endParaRPr lang="en-GB" dirty="0"/>
          </a:p>
          <a:p>
            <a:endParaRPr lang="en-GB" dirty="0"/>
          </a:p>
        </p:txBody>
      </p:sp>
      <p:sp>
        <p:nvSpPr>
          <p:cNvPr id="4" name="Espace réservé du numéro de diapositive 3"/>
          <p:cNvSpPr>
            <a:spLocks noGrp="1"/>
          </p:cNvSpPr>
          <p:nvPr>
            <p:ph type="sldNum" sz="quarter" idx="10"/>
          </p:nvPr>
        </p:nvSpPr>
        <p:spPr/>
        <p:txBody>
          <a:bodyPr/>
          <a:lstStyle/>
          <a:p>
            <a:fld id="{BE89651C-6784-435B-AA9F-378A2ACA7367}" type="slidenum">
              <a:rPr lang="en-GB" smtClean="0"/>
              <a:t>1</a:t>
            </a:fld>
            <a:endParaRPr lang="en-GB"/>
          </a:p>
        </p:txBody>
      </p:sp>
    </p:spTree>
    <p:extLst>
      <p:ext uri="{BB962C8B-B14F-4D97-AF65-F5344CB8AC3E}">
        <p14:creationId xmlns:p14="http://schemas.microsoft.com/office/powerpoint/2010/main" val="3413453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dirty="0"/>
              <a:t>General comments:</a:t>
            </a:r>
          </a:p>
          <a:p>
            <a:pPr marL="171450" indent="-171450">
              <a:buFont typeface="Arial" panose="020B0604020202020204" pitchFamily="34" charset="0"/>
              <a:buChar char="•"/>
            </a:pPr>
            <a:r>
              <a:rPr lang="en-GB" baseline="0" dirty="0"/>
              <a:t>Xxx</a:t>
            </a:r>
          </a:p>
          <a:p>
            <a:pPr marL="171450" indent="-171450">
              <a:buFont typeface="Arial" panose="020B0604020202020204" pitchFamily="34" charset="0"/>
              <a:buChar char="•"/>
            </a:pPr>
            <a:r>
              <a:rPr lang="en-GB" baseline="0" dirty="0"/>
              <a:t>Xxx</a:t>
            </a:r>
            <a:endParaRPr lang="en-GB" dirty="0"/>
          </a:p>
          <a:p>
            <a:endParaRPr lang="en-GB" dirty="0"/>
          </a:p>
        </p:txBody>
      </p:sp>
      <p:sp>
        <p:nvSpPr>
          <p:cNvPr id="4" name="Espace réservé du numéro de diapositive 3"/>
          <p:cNvSpPr>
            <a:spLocks noGrp="1"/>
          </p:cNvSpPr>
          <p:nvPr>
            <p:ph type="sldNum" sz="quarter" idx="10"/>
          </p:nvPr>
        </p:nvSpPr>
        <p:spPr/>
        <p:txBody>
          <a:bodyPr/>
          <a:lstStyle/>
          <a:p>
            <a:fld id="{BE89651C-6784-435B-AA9F-378A2ACA7367}" type="slidenum">
              <a:rPr lang="en-GB" smtClean="0"/>
              <a:t>12</a:t>
            </a:fld>
            <a:endParaRPr lang="en-GB"/>
          </a:p>
        </p:txBody>
      </p:sp>
    </p:spTree>
    <p:extLst>
      <p:ext uri="{BB962C8B-B14F-4D97-AF65-F5344CB8AC3E}">
        <p14:creationId xmlns:p14="http://schemas.microsoft.com/office/powerpoint/2010/main" val="2681025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dirty="0"/>
              <a:t>General comments:</a:t>
            </a:r>
          </a:p>
          <a:p>
            <a:pPr marL="171450" indent="-171450">
              <a:buFont typeface="Arial" panose="020B0604020202020204" pitchFamily="34" charset="0"/>
              <a:buChar char="•"/>
            </a:pPr>
            <a:r>
              <a:rPr lang="en-GB" baseline="0" dirty="0"/>
              <a:t>Xxx</a:t>
            </a:r>
          </a:p>
          <a:p>
            <a:pPr marL="171450" indent="-171450">
              <a:buFont typeface="Arial" panose="020B0604020202020204" pitchFamily="34" charset="0"/>
              <a:buChar char="•"/>
            </a:pPr>
            <a:r>
              <a:rPr lang="en-GB" baseline="0" dirty="0"/>
              <a:t>Xxx</a:t>
            </a:r>
            <a:endParaRPr lang="en-GB" dirty="0"/>
          </a:p>
          <a:p>
            <a:endParaRPr lang="en-GB" dirty="0"/>
          </a:p>
        </p:txBody>
      </p:sp>
      <p:sp>
        <p:nvSpPr>
          <p:cNvPr id="4" name="Espace réservé du numéro de diapositive 3"/>
          <p:cNvSpPr>
            <a:spLocks noGrp="1"/>
          </p:cNvSpPr>
          <p:nvPr>
            <p:ph type="sldNum" sz="quarter" idx="10"/>
          </p:nvPr>
        </p:nvSpPr>
        <p:spPr/>
        <p:txBody>
          <a:bodyPr/>
          <a:lstStyle/>
          <a:p>
            <a:fld id="{BE89651C-6784-435B-AA9F-378A2ACA7367}" type="slidenum">
              <a:rPr lang="en-GB" smtClean="0"/>
              <a:t>13</a:t>
            </a:fld>
            <a:endParaRPr lang="en-GB"/>
          </a:p>
        </p:txBody>
      </p:sp>
    </p:spTree>
    <p:extLst>
      <p:ext uri="{BB962C8B-B14F-4D97-AF65-F5344CB8AC3E}">
        <p14:creationId xmlns:p14="http://schemas.microsoft.com/office/powerpoint/2010/main" val="2766976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r>
              <a:rPr lang="en-GB" dirty="0"/>
              <a:t>In workshop 4, risk text colour coding relates to the severity of</a:t>
            </a:r>
            <a:r>
              <a:rPr lang="en-GB" baseline="0" dirty="0"/>
              <a:t> the feared event.</a:t>
            </a:r>
          </a:p>
          <a:p>
            <a:pPr marL="171450" indent="-171450">
              <a:buFont typeface="Arial" panose="020B0604020202020204" pitchFamily="34" charset="0"/>
              <a:buChar char="•"/>
            </a:pPr>
            <a:r>
              <a:rPr lang="en-GB" baseline="0" dirty="0"/>
              <a:t>In workshop 5, risk background colour coding relates to the risk level.</a:t>
            </a:r>
            <a:endParaRPr lang="en-GB" dirty="0"/>
          </a:p>
        </p:txBody>
      </p:sp>
      <p:sp>
        <p:nvSpPr>
          <p:cNvPr id="4" name="Espace réservé du numéro de diapositive 3"/>
          <p:cNvSpPr>
            <a:spLocks noGrp="1"/>
          </p:cNvSpPr>
          <p:nvPr>
            <p:ph type="sldNum" sz="quarter" idx="10"/>
          </p:nvPr>
        </p:nvSpPr>
        <p:spPr/>
        <p:txBody>
          <a:bodyPr/>
          <a:lstStyle/>
          <a:p>
            <a:fld id="{BE89651C-6784-435B-AA9F-378A2ACA7367}" type="slidenum">
              <a:rPr lang="en-GB" smtClean="0"/>
              <a:t>14</a:t>
            </a:fld>
            <a:endParaRPr lang="en-GB"/>
          </a:p>
        </p:txBody>
      </p:sp>
    </p:spTree>
    <p:extLst>
      <p:ext uri="{BB962C8B-B14F-4D97-AF65-F5344CB8AC3E}">
        <p14:creationId xmlns:p14="http://schemas.microsoft.com/office/powerpoint/2010/main" val="1586223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dirty="0"/>
              <a:t>General comments:</a:t>
            </a:r>
          </a:p>
          <a:p>
            <a:pPr marL="171450" indent="-171450">
              <a:buFont typeface="Arial" panose="020B0604020202020204" pitchFamily="34" charset="0"/>
              <a:buChar char="•"/>
            </a:pPr>
            <a:r>
              <a:rPr lang="en-GB" baseline="0" dirty="0"/>
              <a:t>Xxx</a:t>
            </a:r>
          </a:p>
          <a:p>
            <a:pPr marL="171450" indent="-171450">
              <a:buFont typeface="Arial" panose="020B0604020202020204" pitchFamily="34" charset="0"/>
              <a:buChar char="•"/>
            </a:pPr>
            <a:r>
              <a:rPr lang="en-GB" baseline="0" dirty="0"/>
              <a:t>Xxx</a:t>
            </a:r>
            <a:endParaRPr lang="en-GB" dirty="0"/>
          </a:p>
          <a:p>
            <a:endParaRPr lang="en-GB" dirty="0"/>
          </a:p>
          <a:p>
            <a:endParaRPr lang="en-GB" dirty="0"/>
          </a:p>
        </p:txBody>
      </p:sp>
      <p:sp>
        <p:nvSpPr>
          <p:cNvPr id="4" name="Espace réservé du numéro de diapositive 3"/>
          <p:cNvSpPr>
            <a:spLocks noGrp="1"/>
          </p:cNvSpPr>
          <p:nvPr>
            <p:ph type="sldNum" sz="quarter" idx="10"/>
          </p:nvPr>
        </p:nvSpPr>
        <p:spPr/>
        <p:txBody>
          <a:bodyPr/>
          <a:lstStyle/>
          <a:p>
            <a:fld id="{BE89651C-6784-435B-AA9F-378A2ACA7367}" type="slidenum">
              <a:rPr lang="en-GB" smtClean="0"/>
              <a:t>2</a:t>
            </a:fld>
            <a:endParaRPr lang="en-GB"/>
          </a:p>
        </p:txBody>
      </p:sp>
    </p:spTree>
    <p:extLst>
      <p:ext uri="{BB962C8B-B14F-4D97-AF65-F5344CB8AC3E}">
        <p14:creationId xmlns:p14="http://schemas.microsoft.com/office/powerpoint/2010/main" val="3345789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dirty="0"/>
              <a:t>General comments:</a:t>
            </a:r>
          </a:p>
          <a:p>
            <a:pPr marL="171450" indent="-171450">
              <a:buFont typeface="Arial" panose="020B0604020202020204" pitchFamily="34" charset="0"/>
              <a:buChar char="•"/>
            </a:pPr>
            <a:r>
              <a:rPr lang="en-GB" baseline="0" dirty="0"/>
              <a:t>Xxx</a:t>
            </a:r>
          </a:p>
          <a:p>
            <a:pPr marL="171450" indent="-171450">
              <a:buFont typeface="Arial" panose="020B0604020202020204" pitchFamily="34" charset="0"/>
              <a:buChar char="•"/>
            </a:pPr>
            <a:r>
              <a:rPr lang="en-GB" baseline="0" dirty="0"/>
              <a:t>Xxx</a:t>
            </a:r>
            <a:endParaRPr lang="en-GB" dirty="0"/>
          </a:p>
          <a:p>
            <a:endParaRPr lang="en-GB" dirty="0"/>
          </a:p>
          <a:p>
            <a:endParaRPr lang="en-GB" dirty="0"/>
          </a:p>
        </p:txBody>
      </p:sp>
      <p:sp>
        <p:nvSpPr>
          <p:cNvPr id="4" name="Espace réservé du numéro de diapositive 3"/>
          <p:cNvSpPr>
            <a:spLocks noGrp="1"/>
          </p:cNvSpPr>
          <p:nvPr>
            <p:ph type="sldNum" sz="quarter" idx="10"/>
          </p:nvPr>
        </p:nvSpPr>
        <p:spPr/>
        <p:txBody>
          <a:bodyPr/>
          <a:lstStyle/>
          <a:p>
            <a:fld id="{BE89651C-6784-435B-AA9F-378A2ACA7367}" type="slidenum">
              <a:rPr lang="en-GB" smtClean="0"/>
              <a:t>3</a:t>
            </a:fld>
            <a:endParaRPr lang="en-GB"/>
          </a:p>
        </p:txBody>
      </p:sp>
    </p:spTree>
    <p:extLst>
      <p:ext uri="{BB962C8B-B14F-4D97-AF65-F5344CB8AC3E}">
        <p14:creationId xmlns:p14="http://schemas.microsoft.com/office/powerpoint/2010/main" val="3522721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dirty="0"/>
              <a:t>General comments:</a:t>
            </a:r>
          </a:p>
          <a:p>
            <a:pPr marL="171450" indent="-171450">
              <a:buFont typeface="Arial" panose="020B0604020202020204" pitchFamily="34" charset="0"/>
              <a:buChar char="•"/>
            </a:pPr>
            <a:r>
              <a:rPr lang="en-GB" baseline="0" dirty="0"/>
              <a:t>Xxx</a:t>
            </a:r>
          </a:p>
          <a:p>
            <a:pPr marL="171450" indent="-171450">
              <a:buFont typeface="Arial" panose="020B0604020202020204" pitchFamily="34" charset="0"/>
              <a:buChar char="•"/>
            </a:pPr>
            <a:r>
              <a:rPr lang="en-GB" baseline="0" dirty="0"/>
              <a:t>Xxx</a:t>
            </a:r>
            <a:endParaRPr lang="en-GB" dirty="0"/>
          </a:p>
          <a:p>
            <a:endParaRPr lang="en-GB" dirty="0"/>
          </a:p>
        </p:txBody>
      </p:sp>
      <p:sp>
        <p:nvSpPr>
          <p:cNvPr id="4" name="Espace réservé du numéro de diapositive 3"/>
          <p:cNvSpPr>
            <a:spLocks noGrp="1"/>
          </p:cNvSpPr>
          <p:nvPr>
            <p:ph type="sldNum" sz="quarter" idx="10"/>
          </p:nvPr>
        </p:nvSpPr>
        <p:spPr/>
        <p:txBody>
          <a:bodyPr/>
          <a:lstStyle/>
          <a:p>
            <a:fld id="{BE89651C-6784-435B-AA9F-378A2ACA7367}" type="slidenum">
              <a:rPr lang="en-GB" smtClean="0"/>
              <a:t>4</a:t>
            </a:fld>
            <a:endParaRPr lang="en-GB"/>
          </a:p>
        </p:txBody>
      </p:sp>
    </p:spTree>
    <p:extLst>
      <p:ext uri="{BB962C8B-B14F-4D97-AF65-F5344CB8AC3E}">
        <p14:creationId xmlns:p14="http://schemas.microsoft.com/office/powerpoint/2010/main" val="1161084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dirty="0"/>
              <a:t>Justifications</a:t>
            </a:r>
            <a:r>
              <a:rPr lang="en-GB" baseline="0" dirty="0"/>
              <a:t> of the sorting of the RS/TO:</a:t>
            </a:r>
          </a:p>
          <a:p>
            <a:pPr marL="171450" indent="-171450">
              <a:buFont typeface="Arial" panose="020B0604020202020204" pitchFamily="34" charset="0"/>
              <a:buChar char="•"/>
            </a:pPr>
            <a:r>
              <a:rPr lang="en-GB" baseline="0" dirty="0"/>
              <a:t>Xxx</a:t>
            </a:r>
          </a:p>
          <a:p>
            <a:pPr marL="171450" indent="-171450">
              <a:buFont typeface="Arial" panose="020B0604020202020204" pitchFamily="34" charset="0"/>
              <a:buChar char="•"/>
            </a:pPr>
            <a:r>
              <a:rPr lang="en-GB" baseline="0" dirty="0"/>
              <a:t>Xxx</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Justification of the rejections:</a:t>
            </a:r>
          </a:p>
          <a:p>
            <a:pPr marL="171450" indent="-171450">
              <a:buFont typeface="Arial" panose="020B0604020202020204" pitchFamily="34" charset="0"/>
              <a:buChar char="•"/>
            </a:pPr>
            <a:r>
              <a:rPr lang="en-GB" baseline="0" dirty="0"/>
              <a:t>Xxx</a:t>
            </a:r>
          </a:p>
          <a:p>
            <a:pPr marL="171450" indent="-171450">
              <a:buFont typeface="Arial" panose="020B0604020202020204" pitchFamily="34" charset="0"/>
              <a:buChar char="•"/>
            </a:pPr>
            <a:r>
              <a:rPr lang="en-GB" baseline="0" dirty="0"/>
              <a:t>Xxx</a:t>
            </a:r>
          </a:p>
          <a:p>
            <a:pPr marL="0" indent="0">
              <a:buFont typeface="Arial" panose="020B0604020202020204" pitchFamily="34" charset="0"/>
              <a:buNone/>
            </a:pPr>
            <a:endParaRPr lang="en-GB" dirty="0"/>
          </a:p>
          <a:p>
            <a:r>
              <a:rPr lang="en-GB" dirty="0"/>
              <a:t>General comments:</a:t>
            </a:r>
          </a:p>
          <a:p>
            <a:pPr marL="171450" indent="-171450">
              <a:buFont typeface="Arial" panose="020B0604020202020204" pitchFamily="34" charset="0"/>
              <a:buChar char="•"/>
            </a:pPr>
            <a:r>
              <a:rPr lang="en-GB" baseline="0" dirty="0"/>
              <a:t>Xxx</a:t>
            </a:r>
          </a:p>
          <a:p>
            <a:pPr marL="171450" indent="-171450">
              <a:buFont typeface="Arial" panose="020B0604020202020204" pitchFamily="34" charset="0"/>
              <a:buChar char="•"/>
            </a:pPr>
            <a:r>
              <a:rPr lang="en-GB" baseline="0" dirty="0"/>
              <a:t>Xxx</a:t>
            </a:r>
            <a:endParaRPr lang="en-GB" dirty="0"/>
          </a:p>
          <a:p>
            <a:endParaRPr lang="en-GB" dirty="0"/>
          </a:p>
          <a:p>
            <a:pPr marL="0" indent="0">
              <a:buFont typeface="Arial" panose="020B0604020202020204" pitchFamily="34" charset="0"/>
              <a:buNone/>
            </a:pPr>
            <a:endParaRPr lang="en-GB" dirty="0"/>
          </a:p>
        </p:txBody>
      </p:sp>
      <p:sp>
        <p:nvSpPr>
          <p:cNvPr id="4" name="Espace réservé du numéro de diapositive 3"/>
          <p:cNvSpPr>
            <a:spLocks noGrp="1"/>
          </p:cNvSpPr>
          <p:nvPr>
            <p:ph type="sldNum" sz="quarter" idx="10"/>
          </p:nvPr>
        </p:nvSpPr>
        <p:spPr/>
        <p:txBody>
          <a:bodyPr/>
          <a:lstStyle/>
          <a:p>
            <a:fld id="{BE89651C-6784-435B-AA9F-378A2ACA7367}" type="slidenum">
              <a:rPr lang="en-GB" smtClean="0"/>
              <a:t>6</a:t>
            </a:fld>
            <a:endParaRPr lang="en-GB"/>
          </a:p>
        </p:txBody>
      </p:sp>
    </p:spTree>
    <p:extLst>
      <p:ext uri="{BB962C8B-B14F-4D97-AF65-F5344CB8AC3E}">
        <p14:creationId xmlns:p14="http://schemas.microsoft.com/office/powerpoint/2010/main" val="819015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dirty="0"/>
              <a:t>Descriptions of</a:t>
            </a:r>
            <a:r>
              <a:rPr lang="en-GB" baseline="0" dirty="0"/>
              <a:t> individual participants:</a:t>
            </a:r>
          </a:p>
          <a:p>
            <a:pPr marL="171450" indent="-171450">
              <a:buFont typeface="Arial" panose="020B0604020202020204" pitchFamily="34" charset="0"/>
              <a:buChar char="•"/>
            </a:pPr>
            <a:r>
              <a:rPr lang="en-GB" baseline="0" dirty="0"/>
              <a:t>Xxx</a:t>
            </a:r>
          </a:p>
          <a:p>
            <a:pPr marL="171450" indent="-171450">
              <a:buFont typeface="Arial" panose="020B0604020202020204" pitchFamily="34" charset="0"/>
              <a:buChar char="•"/>
            </a:pPr>
            <a:r>
              <a:rPr lang="en-GB" baseline="0" dirty="0"/>
              <a:t>Xxx</a:t>
            </a:r>
            <a:endParaRPr lang="en-GB" dirty="0"/>
          </a:p>
          <a:p>
            <a:endParaRPr lang="en-GB" dirty="0"/>
          </a:p>
          <a:p>
            <a:r>
              <a:rPr lang="en-GB" dirty="0"/>
              <a:t>Justification elements</a:t>
            </a:r>
            <a:r>
              <a:rPr lang="en-GB" baseline="0" dirty="0"/>
              <a:t> for the selection/rejection of individual participants:</a:t>
            </a:r>
          </a:p>
          <a:p>
            <a:pPr marL="171450" indent="-171450">
              <a:buFont typeface="Arial" panose="020B0604020202020204" pitchFamily="34" charset="0"/>
              <a:buChar char="•"/>
            </a:pPr>
            <a:r>
              <a:rPr lang="en-GB" baseline="0" dirty="0"/>
              <a:t>Xxx</a:t>
            </a:r>
          </a:p>
          <a:p>
            <a:pPr marL="171450" indent="-171450">
              <a:buFont typeface="Arial" panose="020B0604020202020204" pitchFamily="34" charset="0"/>
              <a:buChar char="•"/>
            </a:pPr>
            <a:r>
              <a:rPr lang="en-GB" baseline="0" dirty="0"/>
              <a:t>Xxx</a:t>
            </a:r>
          </a:p>
          <a:p>
            <a:pPr marL="171450" indent="-171450">
              <a:buFont typeface="Arial" panose="020B0604020202020204" pitchFamily="34" charset="0"/>
              <a:buChar char="•"/>
            </a:pPr>
            <a:endParaRPr lang="en-GB" baseline="0" dirty="0"/>
          </a:p>
          <a:p>
            <a:r>
              <a:rPr lang="en-GB" dirty="0"/>
              <a:t>General comments:</a:t>
            </a:r>
          </a:p>
          <a:p>
            <a:pPr marL="171450" indent="-171450">
              <a:buFont typeface="Arial" panose="020B0604020202020204" pitchFamily="34" charset="0"/>
              <a:buChar char="•"/>
            </a:pPr>
            <a:r>
              <a:rPr lang="en-GB" baseline="0" dirty="0"/>
              <a:t>Xxx</a:t>
            </a:r>
          </a:p>
          <a:p>
            <a:pPr marL="171450" indent="-171450">
              <a:buFont typeface="Arial" panose="020B0604020202020204" pitchFamily="34" charset="0"/>
              <a:buChar char="•"/>
            </a:pPr>
            <a:r>
              <a:rPr lang="en-GB" baseline="0" dirty="0"/>
              <a:t>Xxx</a:t>
            </a:r>
            <a:endParaRPr lang="en-GB" dirty="0"/>
          </a:p>
          <a:p>
            <a:pPr marL="0" indent="0">
              <a:buFont typeface="Arial" panose="020B0604020202020204" pitchFamily="34" charset="0"/>
              <a:buNone/>
            </a:pPr>
            <a:endParaRPr lang="en-GB" dirty="0"/>
          </a:p>
        </p:txBody>
      </p:sp>
      <p:sp>
        <p:nvSpPr>
          <p:cNvPr id="4" name="Espace réservé du numéro de diapositive 3"/>
          <p:cNvSpPr>
            <a:spLocks noGrp="1"/>
          </p:cNvSpPr>
          <p:nvPr>
            <p:ph type="sldNum" sz="quarter" idx="10"/>
          </p:nvPr>
        </p:nvSpPr>
        <p:spPr/>
        <p:txBody>
          <a:bodyPr/>
          <a:lstStyle/>
          <a:p>
            <a:fld id="{BE89651C-6784-435B-AA9F-378A2ACA7367}" type="slidenum">
              <a:rPr lang="en-GB" smtClean="0"/>
              <a:t>7</a:t>
            </a:fld>
            <a:endParaRPr lang="en-GB"/>
          </a:p>
        </p:txBody>
      </p:sp>
    </p:spTree>
    <p:extLst>
      <p:ext uri="{BB962C8B-B14F-4D97-AF65-F5344CB8AC3E}">
        <p14:creationId xmlns:p14="http://schemas.microsoft.com/office/powerpoint/2010/main" val="1950178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dirty="0"/>
              <a:t>General comments:</a:t>
            </a:r>
          </a:p>
          <a:p>
            <a:pPr marL="171450" indent="-171450">
              <a:buFont typeface="Arial" panose="020B0604020202020204" pitchFamily="34" charset="0"/>
              <a:buChar char="•"/>
            </a:pPr>
            <a:r>
              <a:rPr lang="en-GB" baseline="0" dirty="0"/>
              <a:t>Xxx</a:t>
            </a:r>
          </a:p>
          <a:p>
            <a:pPr marL="171450" indent="-171450">
              <a:buFont typeface="Arial" panose="020B0604020202020204" pitchFamily="34" charset="0"/>
              <a:buChar char="•"/>
            </a:pPr>
            <a:r>
              <a:rPr lang="en-GB" baseline="0" dirty="0"/>
              <a:t>Xxx</a:t>
            </a:r>
            <a:endParaRPr lang="en-GB" dirty="0"/>
          </a:p>
          <a:p>
            <a:endParaRPr lang="en-GB" dirty="0"/>
          </a:p>
        </p:txBody>
      </p:sp>
      <p:sp>
        <p:nvSpPr>
          <p:cNvPr id="4" name="Espace réservé du numéro de diapositive 3"/>
          <p:cNvSpPr>
            <a:spLocks noGrp="1"/>
          </p:cNvSpPr>
          <p:nvPr>
            <p:ph type="sldNum" sz="quarter" idx="10"/>
          </p:nvPr>
        </p:nvSpPr>
        <p:spPr/>
        <p:txBody>
          <a:bodyPr/>
          <a:lstStyle/>
          <a:p>
            <a:fld id="{BE89651C-6784-435B-AA9F-378A2ACA7367}" type="slidenum">
              <a:rPr lang="en-GB" smtClean="0"/>
              <a:t>8</a:t>
            </a:fld>
            <a:endParaRPr lang="en-GB"/>
          </a:p>
        </p:txBody>
      </p:sp>
    </p:spTree>
    <p:extLst>
      <p:ext uri="{BB962C8B-B14F-4D97-AF65-F5344CB8AC3E}">
        <p14:creationId xmlns:p14="http://schemas.microsoft.com/office/powerpoint/2010/main" val="672524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dirty="0"/>
              <a:t>General comments:</a:t>
            </a:r>
          </a:p>
          <a:p>
            <a:pPr marL="171450" indent="-171450">
              <a:buFont typeface="Arial" panose="020B0604020202020204" pitchFamily="34" charset="0"/>
              <a:buChar char="•"/>
            </a:pPr>
            <a:r>
              <a:rPr lang="en-GB" baseline="0" dirty="0"/>
              <a:t>Xxx</a:t>
            </a:r>
          </a:p>
          <a:p>
            <a:pPr marL="171450" indent="-171450">
              <a:buFont typeface="Arial" panose="020B0604020202020204" pitchFamily="34" charset="0"/>
              <a:buChar char="•"/>
            </a:pPr>
            <a:r>
              <a:rPr lang="en-GB" baseline="0" dirty="0"/>
              <a:t>Xxx</a:t>
            </a:r>
            <a:endParaRPr lang="en-GB" dirty="0"/>
          </a:p>
          <a:p>
            <a:endParaRPr lang="en-GB" dirty="0"/>
          </a:p>
        </p:txBody>
      </p:sp>
      <p:sp>
        <p:nvSpPr>
          <p:cNvPr id="4" name="Espace réservé du numéro de diapositive 3"/>
          <p:cNvSpPr>
            <a:spLocks noGrp="1"/>
          </p:cNvSpPr>
          <p:nvPr>
            <p:ph type="sldNum" sz="quarter" idx="10"/>
          </p:nvPr>
        </p:nvSpPr>
        <p:spPr/>
        <p:txBody>
          <a:bodyPr/>
          <a:lstStyle/>
          <a:p>
            <a:fld id="{BE89651C-6784-435B-AA9F-378A2ACA7367}" type="slidenum">
              <a:rPr lang="en-GB" smtClean="0"/>
              <a:t>9</a:t>
            </a:fld>
            <a:endParaRPr lang="en-GB"/>
          </a:p>
        </p:txBody>
      </p:sp>
    </p:spTree>
    <p:extLst>
      <p:ext uri="{BB962C8B-B14F-4D97-AF65-F5344CB8AC3E}">
        <p14:creationId xmlns:p14="http://schemas.microsoft.com/office/powerpoint/2010/main" val="3833186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dirty="0"/>
              <a:t>General comments:</a:t>
            </a:r>
          </a:p>
          <a:p>
            <a:pPr marL="171450" indent="-171450">
              <a:buFont typeface="Arial" panose="020B0604020202020204" pitchFamily="34" charset="0"/>
              <a:buChar char="•"/>
            </a:pPr>
            <a:r>
              <a:rPr lang="en-GB" baseline="0" dirty="0"/>
              <a:t>Xxx</a:t>
            </a:r>
          </a:p>
          <a:p>
            <a:pPr marL="171450" indent="-171450">
              <a:buFont typeface="Arial" panose="020B0604020202020204" pitchFamily="34" charset="0"/>
              <a:buChar char="•"/>
            </a:pPr>
            <a:r>
              <a:rPr lang="en-GB" baseline="0" dirty="0"/>
              <a:t>Xxx</a:t>
            </a:r>
            <a:endParaRPr lang="en-GB" dirty="0"/>
          </a:p>
          <a:p>
            <a:endParaRPr lang="en-GB" dirty="0"/>
          </a:p>
        </p:txBody>
      </p:sp>
      <p:sp>
        <p:nvSpPr>
          <p:cNvPr id="4" name="Espace réservé du numéro de diapositive 3"/>
          <p:cNvSpPr>
            <a:spLocks noGrp="1"/>
          </p:cNvSpPr>
          <p:nvPr>
            <p:ph type="sldNum" sz="quarter" idx="10"/>
          </p:nvPr>
        </p:nvSpPr>
        <p:spPr/>
        <p:txBody>
          <a:bodyPr/>
          <a:lstStyle/>
          <a:p>
            <a:fld id="{BE89651C-6784-435B-AA9F-378A2ACA7367}" type="slidenum">
              <a:rPr lang="en-GB" smtClean="0"/>
              <a:t>11</a:t>
            </a:fld>
            <a:endParaRPr lang="en-GB"/>
          </a:p>
        </p:txBody>
      </p:sp>
    </p:spTree>
    <p:extLst>
      <p:ext uri="{BB962C8B-B14F-4D97-AF65-F5344CB8AC3E}">
        <p14:creationId xmlns:p14="http://schemas.microsoft.com/office/powerpoint/2010/main" val="2971763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Layout" Target="../diagrams/layout1.xml"/><Relationship Id="rId7" Type="http://schemas.openxmlformats.org/officeDocument/2006/relationships/image" Target="../media/image4.png"/><Relationship Id="rId12" Type="http://schemas.microsoft.com/office/2007/relationships/diagramDrawing" Target="../diagrams/drawing2.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11" Type="http://schemas.openxmlformats.org/officeDocument/2006/relationships/diagramColors" Target="../diagrams/colors2.xml"/><Relationship Id="rId5" Type="http://schemas.openxmlformats.org/officeDocument/2006/relationships/diagramColors" Target="../diagrams/colors1.xml"/><Relationship Id="rId10" Type="http://schemas.openxmlformats.org/officeDocument/2006/relationships/diagramQuickStyle" Target="../diagrams/quickStyle2.xml"/><Relationship Id="rId4" Type="http://schemas.openxmlformats.org/officeDocument/2006/relationships/diagramQuickStyle" Target="../diagrams/quickStyle1.xml"/><Relationship Id="rId9" Type="http://schemas.openxmlformats.org/officeDocument/2006/relationships/diagramLayout" Target="../diagrams/layout2.xml"/></Relationships>
</file>

<file path=ppt/slideLayouts/_rels/slideLayout1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Master" Target="../slideMasters/slideMaster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Rectangle 2"/>
          <p:cNvSpPr/>
          <p:nvPr userDrawn="1"/>
        </p:nvSpPr>
        <p:spPr>
          <a:xfrm>
            <a:off x="8491" y="712168"/>
            <a:ext cx="9570922" cy="120894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GB"/>
          </a:p>
        </p:txBody>
      </p:sp>
      <p:sp>
        <p:nvSpPr>
          <p:cNvPr id="4" name="Rectangle 3"/>
          <p:cNvSpPr>
            <a:spLocks noChangeArrowheads="1"/>
          </p:cNvSpPr>
          <p:nvPr userDrawn="1"/>
        </p:nvSpPr>
        <p:spPr bwMode="auto">
          <a:xfrm>
            <a:off x="0" y="0"/>
            <a:ext cx="960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5" name="Rectangle 5"/>
          <p:cNvSpPr>
            <a:spLocks noChangeArrowheads="1"/>
          </p:cNvSpPr>
          <p:nvPr userDrawn="1"/>
        </p:nvSpPr>
        <p:spPr bwMode="auto">
          <a:xfrm>
            <a:off x="0" y="0"/>
            <a:ext cx="960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6" name="Rectangle 7"/>
          <p:cNvSpPr>
            <a:spLocks noChangeArrowheads="1"/>
          </p:cNvSpPr>
          <p:nvPr userDrawn="1"/>
        </p:nvSpPr>
        <p:spPr bwMode="auto">
          <a:xfrm>
            <a:off x="1245865" y="5176664"/>
            <a:ext cx="7065909"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ctr" defTabSz="914400" fontAlgn="base">
              <a:spcBef>
                <a:spcPct val="0"/>
              </a:spcBef>
              <a:spcAft>
                <a:spcPct val="0"/>
              </a:spcAft>
            </a:pPr>
            <a:r>
              <a:rPr lang="en-GB" altLang="fr-FR" sz="2400" b="1" cap="all" dirty="0">
                <a:latin typeface="Arial" pitchFamily="34" charset="0"/>
                <a:ea typeface="Times New Roman" pitchFamily="18" charset="0"/>
                <a:cs typeface="Times New Roman" pitchFamily="18" charset="0"/>
              </a:rPr>
              <a:t>Renewal of digital identity documents</a:t>
            </a:r>
            <a:endParaRPr kumimoji="0" lang="en-GB" altLang="fr-FR" sz="2400" b="1" i="0" u="none" strike="noStrike" cap="all" normalizeH="0" baseline="0" dirty="0">
              <a:ln>
                <a:noFill/>
              </a:ln>
              <a:solidFill>
                <a:schemeClr val="tx1"/>
              </a:solidFill>
              <a:effectLst/>
              <a:latin typeface="Arial" pitchFamily="34" charset="0"/>
              <a:ea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GB" altLang="fr-FR" sz="2400" b="1" i="0" u="none" strike="noStrike" cap="all" normalizeH="0" baseline="0" dirty="0">
              <a:ln>
                <a:noFill/>
              </a:ln>
              <a:solidFill>
                <a:schemeClr val="tx1"/>
              </a:solidFill>
              <a:effectLst/>
              <a:latin typeface="Arial" pitchFamily="34" charset="0"/>
              <a:ea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GB" altLang="fr-FR" sz="2000" b="1" cap="all" dirty="0">
                <a:latin typeface="Arial" pitchFamily="34" charset="0"/>
                <a:cs typeface="Times New Roman" pitchFamily="18" charset="0"/>
              </a:rPr>
              <a:t>Cybersecurity risk assessment report</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GB" altLang="fr-FR" sz="2400" b="1" i="0" u="none" strike="noStrike" cap="all" normalizeH="0" baseline="0" dirty="0">
              <a:ln>
                <a:noFill/>
              </a:ln>
              <a:solidFill>
                <a:schemeClr val="tx1"/>
              </a:solidFill>
              <a:effectLst/>
              <a:latin typeface="Arial"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GB" altLang="fr-FR" sz="1400" b="1" cap="all" dirty="0">
                <a:latin typeface="Arial" pitchFamily="34" charset="0"/>
                <a:cs typeface="Times New Roman" pitchFamily="18" charset="0"/>
              </a:rPr>
              <a:t>TRAINER: Stéphane Paul</a:t>
            </a:r>
          </a:p>
          <a:p>
            <a:pPr marL="0" marR="0" lvl="0" indent="0" algn="ctr" defTabSz="914400" rtl="0" eaLnBrk="0" fontAlgn="base" latinLnBrk="0" hangingPunct="0">
              <a:lnSpc>
                <a:spcPct val="100000"/>
              </a:lnSpc>
              <a:spcBef>
                <a:spcPct val="0"/>
              </a:spcBef>
              <a:spcAft>
                <a:spcPct val="0"/>
              </a:spcAft>
              <a:buClrTx/>
              <a:buSzTx/>
              <a:buFontTx/>
              <a:buNone/>
              <a:tabLst/>
            </a:pPr>
            <a:endParaRPr lang="en-GB" altLang="fr-FR" sz="1400" b="1" cap="all" dirty="0">
              <a:latin typeface="Arial"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GB" altLang="fr-FR" sz="1400" b="1" cap="all" dirty="0">
                <a:latin typeface="Arial" pitchFamily="34" charset="0"/>
                <a:cs typeface="Times New Roman" pitchFamily="18" charset="0"/>
              </a:rPr>
              <a:t>Student NAMES: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GB" altLang="fr-FR" sz="1400" b="1" i="0" u="none" strike="noStrike" cap="all" normalizeH="0" baseline="0" dirty="0">
              <a:ln>
                <a:noFill/>
              </a:ln>
              <a:solidFill>
                <a:schemeClr val="tx1"/>
              </a:solidFill>
              <a:effectLst/>
              <a:latin typeface="Arial" pitchFamily="34" charset="0"/>
              <a:cs typeface="Times New Roman" pitchFamily="18" charset="0"/>
            </a:endParaRPr>
          </a:p>
        </p:txBody>
      </p:sp>
      <p:sp>
        <p:nvSpPr>
          <p:cNvPr id="7" name="Rectangle 8"/>
          <p:cNvSpPr>
            <a:spLocks noChangeArrowheads="1"/>
          </p:cNvSpPr>
          <p:nvPr userDrawn="1"/>
        </p:nvSpPr>
        <p:spPr bwMode="auto">
          <a:xfrm>
            <a:off x="8491" y="12266737"/>
            <a:ext cx="960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3060700" algn="ctr"/>
                <a:tab pos="6391275" algn="r"/>
              </a:tabLst>
              <a:defRPr>
                <a:solidFill>
                  <a:schemeClr val="tx1"/>
                </a:solidFill>
                <a:latin typeface="Arial" pitchFamily="34" charset="0"/>
                <a:cs typeface="Arial" pitchFamily="34" charset="0"/>
              </a:defRPr>
            </a:lvl1pPr>
            <a:lvl2pPr marL="457200" fontAlgn="base">
              <a:spcBef>
                <a:spcPct val="0"/>
              </a:spcBef>
              <a:spcAft>
                <a:spcPct val="0"/>
              </a:spcAft>
              <a:tabLst>
                <a:tab pos="3060700" algn="ctr"/>
                <a:tab pos="6391275" algn="r"/>
              </a:tabLst>
              <a:defRPr>
                <a:solidFill>
                  <a:schemeClr val="tx1"/>
                </a:solidFill>
                <a:latin typeface="Arial" pitchFamily="34" charset="0"/>
                <a:cs typeface="Arial" pitchFamily="34" charset="0"/>
              </a:defRPr>
            </a:lvl2pPr>
            <a:lvl3pPr marL="914400" fontAlgn="base">
              <a:spcBef>
                <a:spcPct val="0"/>
              </a:spcBef>
              <a:spcAft>
                <a:spcPct val="0"/>
              </a:spcAft>
              <a:tabLst>
                <a:tab pos="3060700" algn="ctr"/>
                <a:tab pos="6391275" algn="r"/>
              </a:tabLst>
              <a:defRPr>
                <a:solidFill>
                  <a:schemeClr val="tx1"/>
                </a:solidFill>
                <a:latin typeface="Arial" pitchFamily="34" charset="0"/>
                <a:cs typeface="Arial" pitchFamily="34" charset="0"/>
              </a:defRPr>
            </a:lvl3pPr>
            <a:lvl4pPr marL="1371600" fontAlgn="base">
              <a:spcBef>
                <a:spcPct val="0"/>
              </a:spcBef>
              <a:spcAft>
                <a:spcPct val="0"/>
              </a:spcAft>
              <a:tabLst>
                <a:tab pos="3060700" algn="ctr"/>
                <a:tab pos="6391275" algn="r"/>
              </a:tabLst>
              <a:defRPr>
                <a:solidFill>
                  <a:schemeClr val="tx1"/>
                </a:solidFill>
                <a:latin typeface="Arial" pitchFamily="34" charset="0"/>
                <a:cs typeface="Arial" pitchFamily="34" charset="0"/>
              </a:defRPr>
            </a:lvl4pPr>
            <a:lvl5pPr marL="1828800" fontAlgn="base">
              <a:spcBef>
                <a:spcPct val="0"/>
              </a:spcBef>
              <a:spcAft>
                <a:spcPct val="0"/>
              </a:spcAft>
              <a:tabLst>
                <a:tab pos="3060700" algn="ctr"/>
                <a:tab pos="6391275" algn="r"/>
              </a:tabLst>
              <a:defRPr>
                <a:solidFill>
                  <a:schemeClr val="tx1"/>
                </a:solidFill>
                <a:latin typeface="Arial" pitchFamily="34" charset="0"/>
                <a:cs typeface="Arial" pitchFamily="34" charset="0"/>
              </a:defRPr>
            </a:lvl5pPr>
            <a:lvl6pPr marL="2286000" fontAlgn="base">
              <a:spcBef>
                <a:spcPct val="0"/>
              </a:spcBef>
              <a:spcAft>
                <a:spcPct val="0"/>
              </a:spcAft>
              <a:tabLst>
                <a:tab pos="3060700" algn="ctr"/>
                <a:tab pos="6391275" algn="r"/>
              </a:tabLst>
              <a:defRPr>
                <a:solidFill>
                  <a:schemeClr val="tx1"/>
                </a:solidFill>
                <a:latin typeface="Arial" pitchFamily="34" charset="0"/>
                <a:cs typeface="Arial" pitchFamily="34" charset="0"/>
              </a:defRPr>
            </a:lvl6pPr>
            <a:lvl7pPr marL="2743200" fontAlgn="base">
              <a:spcBef>
                <a:spcPct val="0"/>
              </a:spcBef>
              <a:spcAft>
                <a:spcPct val="0"/>
              </a:spcAft>
              <a:tabLst>
                <a:tab pos="3060700" algn="ctr"/>
                <a:tab pos="6391275" algn="r"/>
              </a:tabLst>
              <a:defRPr>
                <a:solidFill>
                  <a:schemeClr val="tx1"/>
                </a:solidFill>
                <a:latin typeface="Arial" pitchFamily="34" charset="0"/>
                <a:cs typeface="Arial" pitchFamily="34" charset="0"/>
              </a:defRPr>
            </a:lvl7pPr>
            <a:lvl8pPr marL="3200400" fontAlgn="base">
              <a:spcBef>
                <a:spcPct val="0"/>
              </a:spcBef>
              <a:spcAft>
                <a:spcPct val="0"/>
              </a:spcAft>
              <a:tabLst>
                <a:tab pos="3060700" algn="ctr"/>
                <a:tab pos="6391275" algn="r"/>
              </a:tabLst>
              <a:defRPr>
                <a:solidFill>
                  <a:schemeClr val="tx1"/>
                </a:solidFill>
                <a:latin typeface="Arial" pitchFamily="34" charset="0"/>
                <a:cs typeface="Arial" pitchFamily="34" charset="0"/>
              </a:defRPr>
            </a:lvl8pPr>
            <a:lvl9pPr marL="3657600" fontAlgn="base">
              <a:spcBef>
                <a:spcPct val="0"/>
              </a:spcBef>
              <a:spcAft>
                <a:spcPct val="0"/>
              </a:spcAft>
              <a:tabLst>
                <a:tab pos="3060700" algn="ctr"/>
                <a:tab pos="6391275" algn="r"/>
              </a:tabLs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3060700" algn="ctr"/>
                <a:tab pos="6391275" algn="r"/>
              </a:tabLst>
            </a:pPr>
            <a:r>
              <a:rPr kumimoji="0" lang="en-US" altLang="fr-FR" sz="600" b="0" i="0" u="none" strike="noStrike" cap="none" normalizeH="0" baseline="0" dirty="0">
                <a:ln>
                  <a:noFill/>
                </a:ln>
                <a:solidFill>
                  <a:srgbClr val="000080"/>
                </a:solidFill>
                <a:effectLst/>
                <a:latin typeface="Arial" pitchFamily="34" charset="0"/>
                <a:ea typeface="Times New Roman" pitchFamily="18" charset="0"/>
                <a:cs typeface="Times New Roman" pitchFamily="18" charset="0"/>
              </a:rPr>
              <a:t>This document is not to be reproduced, modified, adapted, published, translated in any material form in whole or in part nor disclosed to any third party without the prior written permission of Thales</a:t>
            </a:r>
            <a:endParaRPr kumimoji="0" lang="en-US" altLang="fr-FR" sz="1800" b="0" i="0" u="none" strike="noStrike" cap="none" normalizeH="0" baseline="0" dirty="0">
              <a:ln>
                <a:noFill/>
              </a:ln>
              <a:solidFill>
                <a:schemeClr val="tx1"/>
              </a:solidFill>
              <a:effectLst/>
              <a:latin typeface="Arial" pitchFamily="34" charset="0"/>
              <a:cs typeface="Arial" pitchFamily="34" charset="0"/>
            </a:endParaRPr>
          </a:p>
        </p:txBody>
      </p:sp>
      <p:sp>
        <p:nvSpPr>
          <p:cNvPr id="8" name="Rectangle 7"/>
          <p:cNvSpPr/>
          <p:nvPr userDrawn="1"/>
        </p:nvSpPr>
        <p:spPr>
          <a:xfrm>
            <a:off x="4302226" y="12495337"/>
            <a:ext cx="933269" cy="184666"/>
          </a:xfrm>
          <a:prstGeom prst="rect">
            <a:avLst/>
          </a:prstGeom>
        </p:spPr>
        <p:txBody>
          <a:bodyPr wrap="none">
            <a:spAutoFit/>
          </a:bodyPr>
          <a:lstStyle/>
          <a:p>
            <a:r>
              <a:rPr lang="fr-FR" sz="600" dirty="0"/>
              <a:t>©THALES 2018-2022</a:t>
            </a:r>
          </a:p>
        </p:txBody>
      </p:sp>
      <p:pic>
        <p:nvPicPr>
          <p:cNvPr id="2" name="Image 1"/>
          <p:cNvPicPr>
            <a:picLocks noChangeAspect="1"/>
          </p:cNvPicPr>
          <p:nvPr userDrawn="1"/>
        </p:nvPicPr>
        <p:blipFill>
          <a:blip r:embed="rId2"/>
          <a:stretch>
            <a:fillRect/>
          </a:stretch>
        </p:blipFill>
        <p:spPr>
          <a:xfrm>
            <a:off x="3792488" y="0"/>
            <a:ext cx="1800200" cy="1015709"/>
          </a:xfrm>
          <a:prstGeom prst="rect">
            <a:avLst/>
          </a:prstGeom>
          <a:solidFill>
            <a:schemeClr val="bg1"/>
          </a:solidFill>
        </p:spPr>
      </p:pic>
    </p:spTree>
    <p:extLst>
      <p:ext uri="{BB962C8B-B14F-4D97-AF65-F5344CB8AC3E}">
        <p14:creationId xmlns:p14="http://schemas.microsoft.com/office/powerpoint/2010/main" val="2529570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orkshop 2-1">
    <p:spTree>
      <p:nvGrpSpPr>
        <p:cNvPr id="1" name=""/>
        <p:cNvGrpSpPr/>
        <p:nvPr/>
      </p:nvGrpSpPr>
      <p:grpSpPr>
        <a:xfrm>
          <a:off x="0" y="0"/>
          <a:ext cx="0" cy="0"/>
          <a:chOff x="0" y="0"/>
          <a:chExt cx="0" cy="0"/>
        </a:xfrm>
      </p:grpSpPr>
      <p:sp>
        <p:nvSpPr>
          <p:cNvPr id="3" name="Arrondir un rectangle avec un coin diagonal 3"/>
          <p:cNvSpPr/>
          <p:nvPr userDrawn="1"/>
        </p:nvSpPr>
        <p:spPr>
          <a:xfrm>
            <a:off x="0" y="20891"/>
            <a:ext cx="9601200" cy="403245"/>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r>
              <a:rPr lang="en-GB" sz="2000" dirty="0">
                <a:latin typeface="Bodoni Poster" pitchFamily="18" charset="0"/>
              </a:rPr>
              <a:t>Workshop n°2: Identification of adverse objectives</a:t>
            </a:r>
            <a:endParaRPr lang="en-GB" sz="800" dirty="0">
              <a:latin typeface="Bodoni Poster" pitchFamily="18" charset="0"/>
            </a:endParaRPr>
          </a:p>
          <a:p>
            <a:pPr algn="ctr"/>
            <a:r>
              <a:rPr lang="en-GB" sz="800" dirty="0">
                <a:latin typeface="Bodoni Poster" pitchFamily="18" charset="0"/>
              </a:rPr>
              <a:t>(2 hours to half-day session)</a:t>
            </a:r>
          </a:p>
        </p:txBody>
      </p:sp>
      <p:sp>
        <p:nvSpPr>
          <p:cNvPr id="4" name="Rectangle 3"/>
          <p:cNvSpPr/>
          <p:nvPr userDrawn="1"/>
        </p:nvSpPr>
        <p:spPr>
          <a:xfrm>
            <a:off x="0" y="496144"/>
            <a:ext cx="9572601" cy="123054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GB"/>
          </a:p>
        </p:txBody>
      </p:sp>
      <p:sp>
        <p:nvSpPr>
          <p:cNvPr id="5" name="ZoneTexte 4"/>
          <p:cNvSpPr txBox="1"/>
          <p:nvPr userDrawn="1"/>
        </p:nvSpPr>
        <p:spPr>
          <a:xfrm>
            <a:off x="1527243" y="580033"/>
            <a:ext cx="8018506" cy="483209"/>
          </a:xfrm>
          <a:prstGeom prst="rect">
            <a:avLst/>
          </a:prstGeom>
          <a:noFill/>
        </p:spPr>
        <p:txBody>
          <a:bodyPr wrap="square" lIns="128016" tIns="64008" rIns="128016" bIns="64008" rtlCol="0">
            <a:spAutoFit/>
          </a:bodyPr>
          <a:lstStyle/>
          <a:p>
            <a:pPr algn="ctr"/>
            <a:r>
              <a:rPr lang="en-GB" sz="1500" dirty="0">
                <a:latin typeface="Bodoni Poster" pitchFamily="18" charset="0"/>
              </a:rPr>
              <a:t>Risk origins by attack likelihood </a:t>
            </a:r>
            <a:endParaRPr lang="en-GB" sz="700" dirty="0">
              <a:latin typeface="Bodoni Poster" pitchFamily="18" charset="0"/>
            </a:endParaRPr>
          </a:p>
          <a:p>
            <a:pPr algn="ctr"/>
            <a:r>
              <a:rPr lang="en-GB" sz="700" dirty="0">
                <a:latin typeface="Bodoni Poster" pitchFamily="18" charset="0"/>
              </a:rPr>
              <a:t>(considering motivation, privileges, current known activity, coverage of business assets, alternative easier attack paths, variety of risk source types…; </a:t>
            </a:r>
            <a:r>
              <a:rPr lang="en-GB" sz="700" dirty="0">
                <a:latin typeface="Bodoni Poster" pitchFamily="18" charset="0"/>
                <a:sym typeface="Symbol"/>
              </a:rPr>
              <a:t> attack success</a:t>
            </a:r>
            <a:r>
              <a:rPr lang="en-GB" sz="700" dirty="0">
                <a:latin typeface="Bodoni Poster" pitchFamily="18" charset="0"/>
              </a:rPr>
              <a:t>)</a:t>
            </a:r>
          </a:p>
        </p:txBody>
      </p:sp>
      <p:sp>
        <p:nvSpPr>
          <p:cNvPr id="6" name="ZoneTexte 5"/>
          <p:cNvSpPr txBox="1"/>
          <p:nvPr userDrawn="1"/>
        </p:nvSpPr>
        <p:spPr>
          <a:xfrm>
            <a:off x="4233476" y="1132194"/>
            <a:ext cx="2631779" cy="437043"/>
          </a:xfrm>
          <a:prstGeom prst="rect">
            <a:avLst/>
          </a:prstGeom>
          <a:noFill/>
        </p:spPr>
        <p:txBody>
          <a:bodyPr wrap="square" lIns="128016" tIns="64008" rIns="128016" bIns="64008" rtlCol="0">
            <a:spAutoFit/>
          </a:bodyPr>
          <a:lstStyle/>
          <a:p>
            <a:pPr algn="ctr"/>
            <a:r>
              <a:rPr lang="en-GB" sz="1000" dirty="0">
                <a:latin typeface="Bodoni Poster" pitchFamily="18" charset="0"/>
              </a:rPr>
              <a:t>Human Intentional</a:t>
            </a:r>
          </a:p>
          <a:p>
            <a:pPr algn="ctr"/>
            <a:r>
              <a:rPr lang="en-GB" sz="1000" dirty="0">
                <a:latin typeface="Bodoni Poster" pitchFamily="18" charset="0"/>
              </a:rPr>
              <a:t>(internal)</a:t>
            </a:r>
          </a:p>
        </p:txBody>
      </p:sp>
      <p:cxnSp>
        <p:nvCxnSpPr>
          <p:cNvPr id="8" name="Connecteur droit 7"/>
          <p:cNvCxnSpPr/>
          <p:nvPr userDrawn="1"/>
        </p:nvCxnSpPr>
        <p:spPr>
          <a:xfrm flipH="1">
            <a:off x="1574642" y="563012"/>
            <a:ext cx="8053" cy="122385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 name="Connecteur droit 8"/>
          <p:cNvCxnSpPr>
            <a:stCxn id="4" idx="1"/>
          </p:cNvCxnSpPr>
          <p:nvPr userDrawn="1"/>
        </p:nvCxnSpPr>
        <p:spPr>
          <a:xfrm flipV="1">
            <a:off x="0" y="6632848"/>
            <a:ext cx="9591567" cy="1602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ZoneTexte 9"/>
          <p:cNvSpPr txBox="1"/>
          <p:nvPr userDrawn="1"/>
        </p:nvSpPr>
        <p:spPr>
          <a:xfrm>
            <a:off x="-16242" y="575107"/>
            <a:ext cx="1553118" cy="590931"/>
          </a:xfrm>
          <a:prstGeom prst="rect">
            <a:avLst/>
          </a:prstGeom>
          <a:noFill/>
        </p:spPr>
        <p:txBody>
          <a:bodyPr wrap="square" lIns="128016" tIns="64008" rIns="128016" bIns="64008" rtlCol="0">
            <a:spAutoFit/>
          </a:bodyPr>
          <a:lstStyle/>
          <a:p>
            <a:pPr algn="ctr"/>
            <a:r>
              <a:rPr lang="en-GB" sz="1500" dirty="0">
                <a:latin typeface="Bodoni Poster" pitchFamily="18" charset="0"/>
              </a:rPr>
              <a:t>Rejected risk origins</a:t>
            </a:r>
            <a:endParaRPr lang="en-GB" sz="1000" dirty="0">
              <a:latin typeface="Bodoni Poster" pitchFamily="18" charset="0"/>
            </a:endParaRPr>
          </a:p>
        </p:txBody>
      </p:sp>
      <p:sp>
        <p:nvSpPr>
          <p:cNvPr id="11" name="ZoneTexte 10"/>
          <p:cNvSpPr txBox="1"/>
          <p:nvPr userDrawn="1"/>
        </p:nvSpPr>
        <p:spPr>
          <a:xfrm>
            <a:off x="1582696" y="1132194"/>
            <a:ext cx="2650780" cy="437043"/>
          </a:xfrm>
          <a:prstGeom prst="rect">
            <a:avLst/>
          </a:prstGeom>
          <a:noFill/>
        </p:spPr>
        <p:txBody>
          <a:bodyPr wrap="square" lIns="128016" tIns="64008" rIns="128016" bIns="64008" rtlCol="0">
            <a:spAutoFit/>
          </a:bodyPr>
          <a:lstStyle/>
          <a:p>
            <a:pPr algn="ctr"/>
            <a:r>
              <a:rPr lang="en-GB" sz="1000" dirty="0">
                <a:latin typeface="Bodoni Poster" pitchFamily="18" charset="0"/>
              </a:rPr>
              <a:t>Human Intentional</a:t>
            </a:r>
          </a:p>
          <a:p>
            <a:pPr algn="ctr"/>
            <a:r>
              <a:rPr lang="en-GB" sz="1000" dirty="0">
                <a:latin typeface="Bodoni Poster" pitchFamily="18" charset="0"/>
              </a:rPr>
              <a:t>(external)</a:t>
            </a:r>
          </a:p>
        </p:txBody>
      </p:sp>
      <p:grpSp>
        <p:nvGrpSpPr>
          <p:cNvPr id="12" name="Groupe 11"/>
          <p:cNvGrpSpPr/>
          <p:nvPr userDrawn="1"/>
        </p:nvGrpSpPr>
        <p:grpSpPr>
          <a:xfrm>
            <a:off x="3837176" y="1446062"/>
            <a:ext cx="763351" cy="4982754"/>
            <a:chOff x="2772258" y="5427206"/>
            <a:chExt cx="545251" cy="3559110"/>
          </a:xfrm>
        </p:grpSpPr>
        <p:cxnSp>
          <p:nvCxnSpPr>
            <p:cNvPr id="13" name="Connecteur droit avec flèche 12"/>
            <p:cNvCxnSpPr/>
            <p:nvPr/>
          </p:nvCxnSpPr>
          <p:spPr>
            <a:xfrm flipV="1">
              <a:off x="3044883" y="5427206"/>
              <a:ext cx="10096" cy="3559110"/>
            </a:xfrm>
            <a:prstGeom prst="straightConnector1">
              <a:avLst/>
            </a:prstGeom>
            <a:ln>
              <a:gradFill>
                <a:gsLst>
                  <a:gs pos="0">
                    <a:srgbClr val="92D050"/>
                  </a:gs>
                  <a:gs pos="50000">
                    <a:srgbClr val="FFC000"/>
                  </a:gs>
                  <a:gs pos="100000">
                    <a:srgbClr val="FF0000"/>
                  </a:gs>
                </a:gsLst>
                <a:lin ang="5400000" scaled="0"/>
              </a:gradFill>
              <a:tailEnd type="arrow"/>
            </a:ln>
          </p:spPr>
          <p:style>
            <a:lnRef idx="2">
              <a:schemeClr val="accent2"/>
            </a:lnRef>
            <a:fillRef idx="0">
              <a:schemeClr val="accent2"/>
            </a:fillRef>
            <a:effectRef idx="1">
              <a:schemeClr val="accent2"/>
            </a:effectRef>
            <a:fontRef idx="minor">
              <a:schemeClr val="tx1"/>
            </a:fontRef>
          </p:style>
        </p:cxnSp>
        <p:sp>
          <p:nvSpPr>
            <p:cNvPr id="14" name="ZoneTexte 13"/>
            <p:cNvSpPr txBox="1"/>
            <p:nvPr/>
          </p:nvSpPr>
          <p:spPr>
            <a:xfrm>
              <a:off x="2878347" y="8697547"/>
              <a:ext cx="318540" cy="153889"/>
            </a:xfrm>
            <a:prstGeom prst="rect">
              <a:avLst/>
            </a:prstGeom>
            <a:solidFill>
              <a:schemeClr val="bg1"/>
            </a:solidFill>
          </p:spPr>
          <p:txBody>
            <a:bodyPr wrap="none" rtlCol="0">
              <a:spAutoFit/>
            </a:bodyPr>
            <a:lstStyle/>
            <a:p>
              <a:pPr algn="ctr"/>
              <a:r>
                <a:rPr lang="en-GB" sz="800" dirty="0">
                  <a:latin typeface="Bodoni Poster" pitchFamily="18" charset="0"/>
                </a:rPr>
                <a:t>LOW</a:t>
              </a:r>
            </a:p>
          </p:txBody>
        </p:sp>
        <p:sp>
          <p:nvSpPr>
            <p:cNvPr id="15" name="ZoneTexte 14"/>
            <p:cNvSpPr txBox="1"/>
            <p:nvPr/>
          </p:nvSpPr>
          <p:spPr>
            <a:xfrm>
              <a:off x="2772258" y="7231557"/>
              <a:ext cx="545251" cy="153889"/>
            </a:xfrm>
            <a:prstGeom prst="rect">
              <a:avLst/>
            </a:prstGeom>
            <a:solidFill>
              <a:schemeClr val="bg1"/>
            </a:solidFill>
          </p:spPr>
          <p:txBody>
            <a:bodyPr wrap="none" rtlCol="0">
              <a:spAutoFit/>
            </a:bodyPr>
            <a:lstStyle/>
            <a:p>
              <a:pPr algn="ctr"/>
              <a:r>
                <a:rPr lang="en-GB" sz="800" dirty="0">
                  <a:latin typeface="Bodoni Poster" pitchFamily="18" charset="0"/>
                </a:rPr>
                <a:t>AVERAGE</a:t>
              </a:r>
            </a:p>
          </p:txBody>
        </p:sp>
        <p:sp>
          <p:nvSpPr>
            <p:cNvPr id="16" name="ZoneTexte 15"/>
            <p:cNvSpPr txBox="1"/>
            <p:nvPr/>
          </p:nvSpPr>
          <p:spPr>
            <a:xfrm>
              <a:off x="2875449" y="5796136"/>
              <a:ext cx="359760" cy="153889"/>
            </a:xfrm>
            <a:prstGeom prst="rect">
              <a:avLst/>
            </a:prstGeom>
            <a:solidFill>
              <a:schemeClr val="bg1"/>
            </a:solidFill>
          </p:spPr>
          <p:txBody>
            <a:bodyPr wrap="none" rtlCol="0">
              <a:spAutoFit/>
            </a:bodyPr>
            <a:lstStyle/>
            <a:p>
              <a:pPr algn="ctr"/>
              <a:r>
                <a:rPr lang="en-GB" sz="800" dirty="0">
                  <a:latin typeface="Bodoni Poster" pitchFamily="18" charset="0"/>
                </a:rPr>
                <a:t>HIGH</a:t>
              </a:r>
            </a:p>
          </p:txBody>
        </p:sp>
      </p:grpSp>
      <p:grpSp>
        <p:nvGrpSpPr>
          <p:cNvPr id="17" name="Groupe 16"/>
          <p:cNvGrpSpPr/>
          <p:nvPr userDrawn="1"/>
        </p:nvGrpSpPr>
        <p:grpSpPr>
          <a:xfrm>
            <a:off x="6493752" y="1446062"/>
            <a:ext cx="763351" cy="4982754"/>
            <a:chOff x="2772258" y="5427206"/>
            <a:chExt cx="545251" cy="3559110"/>
          </a:xfrm>
        </p:grpSpPr>
        <p:cxnSp>
          <p:nvCxnSpPr>
            <p:cNvPr id="18" name="Connecteur droit avec flèche 17"/>
            <p:cNvCxnSpPr/>
            <p:nvPr/>
          </p:nvCxnSpPr>
          <p:spPr>
            <a:xfrm flipV="1">
              <a:off x="3044883" y="5427206"/>
              <a:ext cx="10096" cy="3559110"/>
            </a:xfrm>
            <a:prstGeom prst="straightConnector1">
              <a:avLst/>
            </a:prstGeom>
            <a:ln>
              <a:gradFill>
                <a:gsLst>
                  <a:gs pos="0">
                    <a:srgbClr val="92D050"/>
                  </a:gs>
                  <a:gs pos="50000">
                    <a:srgbClr val="FFC000"/>
                  </a:gs>
                  <a:gs pos="100000">
                    <a:srgbClr val="FF0000"/>
                  </a:gs>
                </a:gsLst>
                <a:lin ang="5400000" scaled="0"/>
              </a:gradFill>
              <a:tailEnd type="arrow"/>
            </a:ln>
          </p:spPr>
          <p:style>
            <a:lnRef idx="2">
              <a:schemeClr val="accent2"/>
            </a:lnRef>
            <a:fillRef idx="0">
              <a:schemeClr val="accent2"/>
            </a:fillRef>
            <a:effectRef idx="1">
              <a:schemeClr val="accent2"/>
            </a:effectRef>
            <a:fontRef idx="minor">
              <a:schemeClr val="tx1"/>
            </a:fontRef>
          </p:style>
        </p:cxnSp>
        <p:sp>
          <p:nvSpPr>
            <p:cNvPr id="19" name="ZoneTexte 18"/>
            <p:cNvSpPr txBox="1"/>
            <p:nvPr/>
          </p:nvSpPr>
          <p:spPr>
            <a:xfrm>
              <a:off x="2878347" y="8697547"/>
              <a:ext cx="318540" cy="153889"/>
            </a:xfrm>
            <a:prstGeom prst="rect">
              <a:avLst/>
            </a:prstGeom>
            <a:solidFill>
              <a:schemeClr val="bg1"/>
            </a:solidFill>
          </p:spPr>
          <p:txBody>
            <a:bodyPr wrap="none" rtlCol="0">
              <a:spAutoFit/>
            </a:bodyPr>
            <a:lstStyle/>
            <a:p>
              <a:pPr algn="ctr"/>
              <a:r>
                <a:rPr lang="en-GB" sz="800">
                  <a:latin typeface="Bodoni Poster" pitchFamily="18" charset="0"/>
                </a:rPr>
                <a:t>LOW</a:t>
              </a:r>
              <a:endParaRPr lang="en-GB" sz="800" dirty="0">
                <a:latin typeface="Bodoni Poster" pitchFamily="18" charset="0"/>
              </a:endParaRPr>
            </a:p>
          </p:txBody>
        </p:sp>
        <p:sp>
          <p:nvSpPr>
            <p:cNvPr id="20" name="ZoneTexte 19"/>
            <p:cNvSpPr txBox="1"/>
            <p:nvPr/>
          </p:nvSpPr>
          <p:spPr>
            <a:xfrm>
              <a:off x="2772258" y="7231557"/>
              <a:ext cx="545251" cy="153889"/>
            </a:xfrm>
            <a:prstGeom prst="rect">
              <a:avLst/>
            </a:prstGeom>
            <a:solidFill>
              <a:schemeClr val="bg1"/>
            </a:solidFill>
          </p:spPr>
          <p:txBody>
            <a:bodyPr wrap="none" rtlCol="0">
              <a:spAutoFit/>
            </a:bodyPr>
            <a:lstStyle/>
            <a:p>
              <a:pPr algn="ctr"/>
              <a:r>
                <a:rPr lang="en-GB" sz="800" dirty="0">
                  <a:latin typeface="Bodoni Poster" pitchFamily="18" charset="0"/>
                </a:rPr>
                <a:t>AVERAGE</a:t>
              </a:r>
            </a:p>
          </p:txBody>
        </p:sp>
        <p:sp>
          <p:nvSpPr>
            <p:cNvPr id="21" name="ZoneTexte 20"/>
            <p:cNvSpPr txBox="1"/>
            <p:nvPr/>
          </p:nvSpPr>
          <p:spPr>
            <a:xfrm>
              <a:off x="2875450" y="5796136"/>
              <a:ext cx="359760" cy="153889"/>
            </a:xfrm>
            <a:prstGeom prst="rect">
              <a:avLst/>
            </a:prstGeom>
            <a:solidFill>
              <a:schemeClr val="bg1"/>
            </a:solidFill>
          </p:spPr>
          <p:txBody>
            <a:bodyPr wrap="none" rtlCol="0">
              <a:spAutoFit/>
            </a:bodyPr>
            <a:lstStyle/>
            <a:p>
              <a:pPr algn="ctr"/>
              <a:r>
                <a:rPr lang="en-GB" sz="800" dirty="0">
                  <a:latin typeface="Bodoni Poster" pitchFamily="18" charset="0"/>
                </a:rPr>
                <a:t>HIGH</a:t>
              </a:r>
            </a:p>
          </p:txBody>
        </p:sp>
      </p:grpSp>
      <p:sp>
        <p:nvSpPr>
          <p:cNvPr id="22" name="ZoneTexte 21"/>
          <p:cNvSpPr txBox="1"/>
          <p:nvPr userDrawn="1"/>
        </p:nvSpPr>
        <p:spPr>
          <a:xfrm>
            <a:off x="6890053" y="1132194"/>
            <a:ext cx="2660612" cy="437043"/>
          </a:xfrm>
          <a:prstGeom prst="rect">
            <a:avLst/>
          </a:prstGeom>
          <a:noFill/>
        </p:spPr>
        <p:txBody>
          <a:bodyPr wrap="square" lIns="128016" tIns="64008" rIns="128016" bIns="64008" rtlCol="0">
            <a:spAutoFit/>
          </a:bodyPr>
          <a:lstStyle/>
          <a:p>
            <a:pPr algn="ctr"/>
            <a:r>
              <a:rPr lang="en-GB" sz="1000" dirty="0">
                <a:latin typeface="Bodoni Poster" pitchFamily="18" charset="0"/>
              </a:rPr>
              <a:t>Accidental</a:t>
            </a:r>
            <a:br>
              <a:rPr lang="en-GB" sz="1000" dirty="0">
                <a:latin typeface="Bodoni Poster" pitchFamily="18" charset="0"/>
              </a:rPr>
            </a:br>
            <a:r>
              <a:rPr lang="en-GB" sz="1000" dirty="0">
                <a:latin typeface="Bodoni Poster" pitchFamily="18" charset="0"/>
              </a:rPr>
              <a:t>(natural or human)</a:t>
            </a:r>
          </a:p>
        </p:txBody>
      </p:sp>
      <p:sp>
        <p:nvSpPr>
          <p:cNvPr id="23" name="ZoneTexte 22"/>
          <p:cNvSpPr txBox="1"/>
          <p:nvPr userDrawn="1"/>
        </p:nvSpPr>
        <p:spPr>
          <a:xfrm>
            <a:off x="1563729" y="6700640"/>
            <a:ext cx="8008872" cy="483209"/>
          </a:xfrm>
          <a:prstGeom prst="rect">
            <a:avLst/>
          </a:prstGeom>
          <a:noFill/>
        </p:spPr>
        <p:txBody>
          <a:bodyPr wrap="square" lIns="128016" tIns="64008" rIns="128016" bIns="64008" rtlCol="0">
            <a:spAutoFit/>
          </a:bodyPr>
          <a:lstStyle/>
          <a:p>
            <a:pPr algn="ctr"/>
            <a:r>
              <a:rPr lang="en-GB" sz="1500" dirty="0">
                <a:latin typeface="Bodoni Poster" pitchFamily="18" charset="0"/>
              </a:rPr>
              <a:t>Retained risk origins / target objectives</a:t>
            </a:r>
            <a:endParaRPr lang="en-GB" sz="700" dirty="0">
              <a:latin typeface="Bodoni Poster" pitchFamily="18" charset="0"/>
            </a:endParaRPr>
          </a:p>
          <a:p>
            <a:pPr algn="ctr"/>
            <a:r>
              <a:rPr lang="en-GB" sz="700" dirty="0">
                <a:latin typeface="Bodoni Poster" pitchFamily="18" charset="0"/>
              </a:rPr>
              <a:t>(i.e., considering security needs, and existing or already specified security measures)</a:t>
            </a:r>
          </a:p>
        </p:txBody>
      </p:sp>
      <p:sp>
        <p:nvSpPr>
          <p:cNvPr id="24" name="ZoneTexte 23"/>
          <p:cNvSpPr txBox="1"/>
          <p:nvPr userDrawn="1"/>
        </p:nvSpPr>
        <p:spPr>
          <a:xfrm>
            <a:off x="-16048" y="6664507"/>
            <a:ext cx="1570143" cy="590931"/>
          </a:xfrm>
          <a:prstGeom prst="rect">
            <a:avLst/>
          </a:prstGeom>
          <a:noFill/>
        </p:spPr>
        <p:txBody>
          <a:bodyPr wrap="square" lIns="128016" tIns="64008" rIns="128016" bIns="64008" rtlCol="0">
            <a:spAutoFit/>
          </a:bodyPr>
          <a:lstStyle/>
          <a:p>
            <a:pPr algn="ctr"/>
            <a:r>
              <a:rPr lang="en-GB" sz="1500" dirty="0">
                <a:latin typeface="Bodoni Poster" pitchFamily="18" charset="0"/>
              </a:rPr>
              <a:t>Rejected</a:t>
            </a:r>
          </a:p>
          <a:p>
            <a:pPr algn="ctr"/>
            <a:r>
              <a:rPr lang="en-GB" sz="1500" dirty="0">
                <a:latin typeface="Bodoni Poster" pitchFamily="18" charset="0"/>
              </a:rPr>
              <a:t>RO / TO</a:t>
            </a:r>
            <a:endParaRPr lang="en-GB" sz="1000" dirty="0">
              <a:latin typeface="Bodoni Poster" pitchFamily="18" charset="0"/>
            </a:endParaRPr>
          </a:p>
        </p:txBody>
      </p:sp>
      <p:sp>
        <p:nvSpPr>
          <p:cNvPr id="25" name="Ellipse 24"/>
          <p:cNvSpPr/>
          <p:nvPr userDrawn="1"/>
        </p:nvSpPr>
        <p:spPr>
          <a:xfrm>
            <a:off x="9235351" y="6760840"/>
            <a:ext cx="296653"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2</a:t>
            </a:r>
          </a:p>
        </p:txBody>
      </p:sp>
      <p:sp>
        <p:nvSpPr>
          <p:cNvPr id="26" name="Ellipse 25"/>
          <p:cNvSpPr/>
          <p:nvPr userDrawn="1"/>
        </p:nvSpPr>
        <p:spPr>
          <a:xfrm>
            <a:off x="9208499" y="631536"/>
            <a:ext cx="296653"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1</a:t>
            </a:r>
          </a:p>
        </p:txBody>
      </p:sp>
      <p:cxnSp>
        <p:nvCxnSpPr>
          <p:cNvPr id="30" name="Connecteur droit 21"/>
          <p:cNvCxnSpPr/>
          <p:nvPr userDrawn="1"/>
        </p:nvCxnSpPr>
        <p:spPr>
          <a:xfrm>
            <a:off x="1582695" y="10962565"/>
            <a:ext cx="8040596" cy="958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1" name="TextBox 72"/>
          <p:cNvSpPr txBox="1"/>
          <p:nvPr userDrawn="1"/>
        </p:nvSpPr>
        <p:spPr>
          <a:xfrm>
            <a:off x="1562821" y="10793288"/>
            <a:ext cx="1077539" cy="338554"/>
          </a:xfrm>
          <a:prstGeom prst="rect">
            <a:avLst/>
          </a:prstGeom>
          <a:noFill/>
        </p:spPr>
        <p:txBody>
          <a:bodyPr wrap="none" rtlCol="0">
            <a:spAutoFit/>
          </a:bodyPr>
          <a:lstStyle/>
          <a:p>
            <a:r>
              <a:rPr lang="en-GB" sz="800" i="1" dirty="0">
                <a:latin typeface="Bodoni Poster" pitchFamily="18" charset="0"/>
              </a:rPr>
              <a:t>(consider now)</a:t>
            </a:r>
          </a:p>
          <a:p>
            <a:r>
              <a:rPr lang="en-GB" sz="800" i="1" dirty="0">
                <a:latin typeface="Bodoni Poster" pitchFamily="18" charset="0"/>
              </a:rPr>
              <a:t>(consider later)</a:t>
            </a:r>
          </a:p>
        </p:txBody>
      </p:sp>
      <p:pic>
        <p:nvPicPr>
          <p:cNvPr id="28" name="Image 27" descr="LOGO-CLUBEBIOS-RVB.png"/>
          <p:cNvPicPr>
            <a:picLocks noChangeAspect="1"/>
          </p:cNvPicPr>
          <p:nvPr userDrawn="1"/>
        </p:nvPicPr>
        <p:blipFill>
          <a:blip r:embed="rId2" cstate="print"/>
          <a:stretch>
            <a:fillRect/>
          </a:stretch>
        </p:blipFill>
        <p:spPr>
          <a:xfrm>
            <a:off x="86701" y="75622"/>
            <a:ext cx="269157" cy="307504"/>
          </a:xfrm>
          <a:prstGeom prst="rect">
            <a:avLst/>
          </a:prstGeom>
        </p:spPr>
      </p:pic>
    </p:spTree>
    <p:extLst>
      <p:ext uri="{BB962C8B-B14F-4D97-AF65-F5344CB8AC3E}">
        <p14:creationId xmlns:p14="http://schemas.microsoft.com/office/powerpoint/2010/main" val="3917462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orkshop 3-1">
    <p:spTree>
      <p:nvGrpSpPr>
        <p:cNvPr id="1" name=""/>
        <p:cNvGrpSpPr/>
        <p:nvPr/>
      </p:nvGrpSpPr>
      <p:grpSpPr>
        <a:xfrm>
          <a:off x="0" y="0"/>
          <a:ext cx="0" cy="0"/>
          <a:chOff x="0" y="0"/>
          <a:chExt cx="0" cy="0"/>
        </a:xfrm>
      </p:grpSpPr>
      <p:sp>
        <p:nvSpPr>
          <p:cNvPr id="3" name="Arrondir un rectangle avec un coin diagonal 3"/>
          <p:cNvSpPr/>
          <p:nvPr userDrawn="1"/>
        </p:nvSpPr>
        <p:spPr>
          <a:xfrm>
            <a:off x="0" y="20891"/>
            <a:ext cx="9601200" cy="403245"/>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r>
              <a:rPr lang="en-GB" sz="2000" dirty="0">
                <a:latin typeface="Bodoni Poster" pitchFamily="18" charset="0"/>
              </a:rPr>
              <a:t>Workshop n°3: Risk evaluation at ecosystem-level</a:t>
            </a:r>
            <a:endParaRPr lang="en-GB" sz="700" dirty="0">
              <a:latin typeface="Bodoni Poster" pitchFamily="18" charset="0"/>
            </a:endParaRPr>
          </a:p>
          <a:p>
            <a:pPr algn="ctr"/>
            <a:r>
              <a:rPr lang="en-GB" sz="700" dirty="0">
                <a:latin typeface="Bodoni Poster" pitchFamily="18" charset="0"/>
              </a:rPr>
              <a:t>(1 to 3 half-day sessions)</a:t>
            </a:r>
          </a:p>
        </p:txBody>
      </p:sp>
      <p:sp>
        <p:nvSpPr>
          <p:cNvPr id="4" name="Rectangle 3"/>
          <p:cNvSpPr/>
          <p:nvPr userDrawn="1"/>
        </p:nvSpPr>
        <p:spPr>
          <a:xfrm>
            <a:off x="0" y="496144"/>
            <a:ext cx="9571636" cy="123054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GB"/>
          </a:p>
        </p:txBody>
      </p:sp>
      <p:sp>
        <p:nvSpPr>
          <p:cNvPr id="5" name="ZoneTexte 4"/>
          <p:cNvSpPr txBox="1"/>
          <p:nvPr userDrawn="1"/>
        </p:nvSpPr>
        <p:spPr>
          <a:xfrm>
            <a:off x="23584" y="496144"/>
            <a:ext cx="9572666" cy="467820"/>
          </a:xfrm>
          <a:prstGeom prst="rect">
            <a:avLst/>
          </a:prstGeom>
          <a:noFill/>
        </p:spPr>
        <p:txBody>
          <a:bodyPr wrap="square" lIns="128016" tIns="64008" rIns="128016" bIns="64008" rtlCol="0">
            <a:spAutoFit/>
          </a:bodyPr>
          <a:lstStyle/>
          <a:p>
            <a:pPr algn="ctr"/>
            <a:r>
              <a:rPr lang="en-GB" sz="1500" dirty="0">
                <a:latin typeface="Bodoni Poster" pitchFamily="18" charset="0"/>
              </a:rPr>
              <a:t>Ecosystem</a:t>
            </a:r>
            <a:endParaRPr lang="en-GB" sz="700" dirty="0">
              <a:latin typeface="Bodoni Poster" pitchFamily="18" charset="0"/>
            </a:endParaRPr>
          </a:p>
          <a:p>
            <a:pPr algn="ctr"/>
            <a:r>
              <a:rPr lang="en-GB" sz="700" dirty="0">
                <a:latin typeface="Bodoni Poster" pitchFamily="18" charset="0"/>
              </a:rPr>
              <a:t>(i.e., dependency on participant, participant rights, participant maturity, trust in participant…)</a:t>
            </a:r>
          </a:p>
        </p:txBody>
      </p:sp>
      <p:sp>
        <p:nvSpPr>
          <p:cNvPr id="7" name="ZoneTexte 6"/>
          <p:cNvSpPr txBox="1"/>
          <p:nvPr userDrawn="1"/>
        </p:nvSpPr>
        <p:spPr>
          <a:xfrm>
            <a:off x="-23936" y="640160"/>
            <a:ext cx="1491012" cy="437043"/>
          </a:xfrm>
          <a:prstGeom prst="rect">
            <a:avLst/>
          </a:prstGeom>
          <a:noFill/>
        </p:spPr>
        <p:txBody>
          <a:bodyPr wrap="square" lIns="128016" tIns="64008" rIns="128016" bIns="64008" rtlCol="0">
            <a:spAutoFit/>
          </a:bodyPr>
          <a:lstStyle/>
          <a:p>
            <a:r>
              <a:rPr lang="en-GB" sz="1000" dirty="0">
                <a:latin typeface="Bodoni Poster" pitchFamily="18" charset="0"/>
              </a:rPr>
              <a:t>Participant</a:t>
            </a:r>
            <a:br>
              <a:rPr lang="en-GB" sz="1000" dirty="0">
                <a:latin typeface="Bodoni Poster" pitchFamily="18" charset="0"/>
              </a:rPr>
            </a:br>
            <a:r>
              <a:rPr lang="en-GB" sz="1000" dirty="0">
                <a:latin typeface="Bodoni Poster" pitchFamily="18" charset="0"/>
              </a:rPr>
              <a:t>cyber-reliability</a:t>
            </a:r>
          </a:p>
        </p:txBody>
      </p:sp>
      <p:sp>
        <p:nvSpPr>
          <p:cNvPr id="10" name="Ellipse 9"/>
          <p:cNvSpPr/>
          <p:nvPr userDrawn="1"/>
        </p:nvSpPr>
        <p:spPr>
          <a:xfrm>
            <a:off x="9259000" y="634603"/>
            <a:ext cx="296653"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1</a:t>
            </a:r>
          </a:p>
        </p:txBody>
      </p:sp>
      <p:cxnSp>
        <p:nvCxnSpPr>
          <p:cNvPr id="11" name="Connecteur droit avec flèche 10"/>
          <p:cNvCxnSpPr/>
          <p:nvPr userDrawn="1"/>
        </p:nvCxnSpPr>
        <p:spPr>
          <a:xfrm>
            <a:off x="464446" y="9281120"/>
            <a:ext cx="8810537" cy="10198"/>
          </a:xfrm>
          <a:prstGeom prst="straightConnector1">
            <a:avLst/>
          </a:prstGeom>
          <a:ln>
            <a:gradFill flip="none" rotWithShape="1">
              <a:gsLst>
                <a:gs pos="1667">
                  <a:srgbClr val="92D050"/>
                </a:gs>
                <a:gs pos="24167">
                  <a:srgbClr val="FFC000"/>
                </a:gs>
                <a:gs pos="100000">
                  <a:srgbClr val="92D050"/>
                </a:gs>
                <a:gs pos="75000">
                  <a:srgbClr val="FFC000"/>
                </a:gs>
                <a:gs pos="50000">
                  <a:srgbClr val="FF0000"/>
                </a:gs>
              </a:gsLst>
              <a:lin ang="0" scaled="1"/>
              <a:tileRect/>
            </a:gradFill>
            <a:tailEnd type="none"/>
          </a:ln>
        </p:spPr>
        <p:style>
          <a:lnRef idx="2">
            <a:schemeClr val="accent2"/>
          </a:lnRef>
          <a:fillRef idx="0">
            <a:schemeClr val="accent2"/>
          </a:fillRef>
          <a:effectRef idx="1">
            <a:schemeClr val="accent2"/>
          </a:effectRef>
          <a:fontRef idx="minor">
            <a:schemeClr val="tx1"/>
          </a:fontRef>
        </p:style>
      </p:cxnSp>
      <p:sp>
        <p:nvSpPr>
          <p:cNvPr id="12" name="ZoneTexte 11"/>
          <p:cNvSpPr txBox="1"/>
          <p:nvPr userDrawn="1"/>
        </p:nvSpPr>
        <p:spPr>
          <a:xfrm>
            <a:off x="624136" y="9209112"/>
            <a:ext cx="455593" cy="345728"/>
          </a:xfrm>
          <a:prstGeom prst="rect">
            <a:avLst/>
          </a:prstGeom>
          <a:solidFill>
            <a:schemeClr val="bg1"/>
          </a:solidFill>
        </p:spPr>
        <p:txBody>
          <a:bodyPr wrap="none" rtlCol="0">
            <a:spAutoFit/>
          </a:bodyPr>
          <a:lstStyle/>
          <a:p>
            <a:pPr algn="ctr"/>
            <a:r>
              <a:rPr lang="en-GB" sz="800" dirty="0">
                <a:latin typeface="Bodoni Poster" pitchFamily="18" charset="0"/>
              </a:rPr>
              <a:t>LOW</a:t>
            </a:r>
          </a:p>
        </p:txBody>
      </p:sp>
      <p:sp>
        <p:nvSpPr>
          <p:cNvPr id="13" name="ZoneTexte 12"/>
          <p:cNvSpPr txBox="1"/>
          <p:nvPr userDrawn="1"/>
        </p:nvSpPr>
        <p:spPr>
          <a:xfrm>
            <a:off x="4790107" y="9209112"/>
            <a:ext cx="514549" cy="345728"/>
          </a:xfrm>
          <a:prstGeom prst="rect">
            <a:avLst/>
          </a:prstGeom>
          <a:solidFill>
            <a:schemeClr val="bg1"/>
          </a:solidFill>
        </p:spPr>
        <p:txBody>
          <a:bodyPr wrap="none" rtlCol="0">
            <a:spAutoFit/>
          </a:bodyPr>
          <a:lstStyle/>
          <a:p>
            <a:pPr algn="ctr"/>
            <a:r>
              <a:rPr lang="en-GB" sz="800" dirty="0">
                <a:latin typeface="Bodoni Poster" pitchFamily="18" charset="0"/>
              </a:rPr>
              <a:t>HIGH</a:t>
            </a:r>
          </a:p>
        </p:txBody>
      </p:sp>
      <p:cxnSp>
        <p:nvCxnSpPr>
          <p:cNvPr id="14" name="Connecteur droit avec flèche 13"/>
          <p:cNvCxnSpPr/>
          <p:nvPr userDrawn="1"/>
        </p:nvCxnSpPr>
        <p:spPr>
          <a:xfrm flipV="1">
            <a:off x="489243" y="1072208"/>
            <a:ext cx="0" cy="8208910"/>
          </a:xfrm>
          <a:prstGeom prst="straightConnector1">
            <a:avLst/>
          </a:prstGeom>
          <a:ln>
            <a:gradFill>
              <a:gsLst>
                <a:gs pos="54000">
                  <a:srgbClr val="FF0000"/>
                </a:gs>
                <a:gs pos="23760">
                  <a:srgbClr val="FFC000"/>
                </a:gs>
                <a:gs pos="0">
                  <a:srgbClr val="92D050"/>
                </a:gs>
                <a:gs pos="79000">
                  <a:srgbClr val="FFC000"/>
                </a:gs>
                <a:gs pos="100000">
                  <a:srgbClr val="92D050"/>
                </a:gs>
              </a:gsLst>
              <a:lin ang="5400000" scaled="0"/>
            </a:gradFill>
            <a:tailEnd type="none"/>
          </a:ln>
        </p:spPr>
        <p:style>
          <a:lnRef idx="2">
            <a:schemeClr val="accent2"/>
          </a:lnRef>
          <a:fillRef idx="0">
            <a:schemeClr val="accent2"/>
          </a:fillRef>
          <a:effectRef idx="1">
            <a:schemeClr val="accent2"/>
          </a:effectRef>
          <a:fontRef idx="minor">
            <a:schemeClr val="tx1"/>
          </a:fontRef>
        </p:style>
      </p:cxnSp>
      <p:sp>
        <p:nvSpPr>
          <p:cNvPr id="15" name="ZoneTexte 14"/>
          <p:cNvSpPr txBox="1"/>
          <p:nvPr userDrawn="1"/>
        </p:nvSpPr>
        <p:spPr>
          <a:xfrm>
            <a:off x="258706" y="5140660"/>
            <a:ext cx="445956" cy="215444"/>
          </a:xfrm>
          <a:prstGeom prst="rect">
            <a:avLst/>
          </a:prstGeom>
          <a:solidFill>
            <a:schemeClr val="bg1"/>
          </a:solidFill>
        </p:spPr>
        <p:txBody>
          <a:bodyPr wrap="none" rtlCol="0">
            <a:spAutoFit/>
          </a:bodyPr>
          <a:lstStyle/>
          <a:p>
            <a:pPr algn="ctr"/>
            <a:r>
              <a:rPr lang="en-GB" sz="800" dirty="0">
                <a:latin typeface="Bodoni Poster" pitchFamily="18" charset="0"/>
              </a:rPr>
              <a:t>LOW</a:t>
            </a:r>
          </a:p>
        </p:txBody>
      </p:sp>
      <p:sp>
        <p:nvSpPr>
          <p:cNvPr id="16" name="ZoneTexte 15"/>
          <p:cNvSpPr txBox="1"/>
          <p:nvPr userDrawn="1"/>
        </p:nvSpPr>
        <p:spPr>
          <a:xfrm>
            <a:off x="237411" y="1432248"/>
            <a:ext cx="503664" cy="215444"/>
          </a:xfrm>
          <a:prstGeom prst="rect">
            <a:avLst/>
          </a:prstGeom>
          <a:solidFill>
            <a:schemeClr val="bg1"/>
          </a:solidFill>
        </p:spPr>
        <p:txBody>
          <a:bodyPr wrap="none" rtlCol="0">
            <a:spAutoFit/>
          </a:bodyPr>
          <a:lstStyle/>
          <a:p>
            <a:pPr algn="ctr"/>
            <a:r>
              <a:rPr lang="en-GB" sz="800" dirty="0">
                <a:latin typeface="Bodoni Poster" pitchFamily="18" charset="0"/>
              </a:rPr>
              <a:t>HIGH</a:t>
            </a:r>
          </a:p>
        </p:txBody>
      </p:sp>
      <p:sp>
        <p:nvSpPr>
          <p:cNvPr id="17" name="ZoneTexte 9"/>
          <p:cNvSpPr txBox="1"/>
          <p:nvPr userDrawn="1"/>
        </p:nvSpPr>
        <p:spPr>
          <a:xfrm>
            <a:off x="264488" y="8849072"/>
            <a:ext cx="503664" cy="215444"/>
          </a:xfrm>
          <a:prstGeom prst="rect">
            <a:avLst/>
          </a:prstGeom>
          <a:solidFill>
            <a:schemeClr val="bg1"/>
          </a:solidFill>
        </p:spPr>
        <p:txBody>
          <a:bodyPr wrap="none" rtlCol="0">
            <a:spAutoFit/>
          </a:bodyPr>
          <a:lstStyle/>
          <a:p>
            <a:pPr algn="ctr"/>
            <a:r>
              <a:rPr lang="en-GB" sz="800" dirty="0">
                <a:latin typeface="Bodoni Poster" pitchFamily="18" charset="0"/>
              </a:rPr>
              <a:t>HIGH</a:t>
            </a:r>
          </a:p>
        </p:txBody>
      </p:sp>
      <p:sp>
        <p:nvSpPr>
          <p:cNvPr id="18" name="ZoneTexte 146"/>
          <p:cNvSpPr txBox="1"/>
          <p:nvPr userDrawn="1"/>
        </p:nvSpPr>
        <p:spPr>
          <a:xfrm>
            <a:off x="8184976" y="9209112"/>
            <a:ext cx="455593" cy="345728"/>
          </a:xfrm>
          <a:prstGeom prst="rect">
            <a:avLst/>
          </a:prstGeom>
          <a:solidFill>
            <a:schemeClr val="bg1"/>
          </a:solidFill>
        </p:spPr>
        <p:txBody>
          <a:bodyPr wrap="none" rtlCol="0">
            <a:spAutoFit/>
          </a:bodyPr>
          <a:lstStyle/>
          <a:p>
            <a:pPr algn="ctr"/>
            <a:r>
              <a:rPr lang="en-GB" sz="800" dirty="0">
                <a:latin typeface="Bodoni Poster" pitchFamily="18" charset="0"/>
              </a:rPr>
              <a:t>LOW</a:t>
            </a:r>
          </a:p>
        </p:txBody>
      </p:sp>
      <p:sp>
        <p:nvSpPr>
          <p:cNvPr id="19" name="ZoneTexte 18"/>
          <p:cNvSpPr txBox="1"/>
          <p:nvPr userDrawn="1"/>
        </p:nvSpPr>
        <p:spPr>
          <a:xfrm>
            <a:off x="6888833" y="9358006"/>
            <a:ext cx="2715148" cy="283154"/>
          </a:xfrm>
          <a:prstGeom prst="rect">
            <a:avLst/>
          </a:prstGeom>
          <a:noFill/>
        </p:spPr>
        <p:txBody>
          <a:bodyPr wrap="square" lIns="128016" tIns="64008" rIns="128016" bIns="64008" rtlCol="0">
            <a:spAutoFit/>
          </a:bodyPr>
          <a:lstStyle/>
          <a:p>
            <a:pPr algn="r"/>
            <a:r>
              <a:rPr lang="en-GB" sz="1000" dirty="0">
                <a:latin typeface="Bodoni Poster" pitchFamily="18" charset="0"/>
              </a:rPr>
              <a:t>System exposure to participant</a:t>
            </a:r>
          </a:p>
        </p:txBody>
      </p:sp>
      <p:cxnSp>
        <p:nvCxnSpPr>
          <p:cNvPr id="47" name="Connecteur droit 46"/>
          <p:cNvCxnSpPr/>
          <p:nvPr/>
        </p:nvCxnSpPr>
        <p:spPr>
          <a:xfrm>
            <a:off x="-67222" y="9785176"/>
            <a:ext cx="9666054" cy="3732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8" name="ZoneTexte 47"/>
          <p:cNvSpPr txBox="1"/>
          <p:nvPr/>
        </p:nvSpPr>
        <p:spPr>
          <a:xfrm>
            <a:off x="19025" y="9803273"/>
            <a:ext cx="9576548" cy="461665"/>
          </a:xfrm>
          <a:prstGeom prst="rect">
            <a:avLst/>
          </a:prstGeom>
          <a:noFill/>
        </p:spPr>
        <p:txBody>
          <a:bodyPr wrap="square" rtlCol="0">
            <a:spAutoFit/>
          </a:bodyPr>
          <a:lstStyle/>
          <a:p>
            <a:pPr algn="ctr"/>
            <a:r>
              <a:rPr lang="en-GB" sz="1600" dirty="0">
                <a:latin typeface="Bodoni Poster" pitchFamily="18" charset="0"/>
              </a:rPr>
              <a:t>Derived minimal set of security controls / security objectives on the ecosystem</a:t>
            </a:r>
            <a:endParaRPr lang="en-GB" sz="700" dirty="0">
              <a:latin typeface="Bodoni Poster" pitchFamily="18" charset="0"/>
            </a:endParaRPr>
          </a:p>
          <a:p>
            <a:pPr algn="ctr"/>
            <a:r>
              <a:rPr lang="en-GB" sz="700" dirty="0">
                <a:latin typeface="Bodoni Poster" pitchFamily="18" charset="0"/>
              </a:rPr>
              <a:t>(the grey arrows indicate the evolution of</a:t>
            </a:r>
            <a:r>
              <a:rPr lang="en-GB" sz="700" baseline="0" dirty="0">
                <a:latin typeface="Bodoni Poster" pitchFamily="18" charset="0"/>
              </a:rPr>
              <a:t> the criticality of the participants after application of the security measures</a:t>
            </a:r>
            <a:r>
              <a:rPr lang="en-GB" sz="700" dirty="0">
                <a:latin typeface="Bodoni Poster" pitchFamily="18" charset="0"/>
              </a:rPr>
              <a:t>)</a:t>
            </a:r>
          </a:p>
        </p:txBody>
      </p:sp>
      <p:sp>
        <p:nvSpPr>
          <p:cNvPr id="49" name="ZoneTexte 48"/>
          <p:cNvSpPr txBox="1"/>
          <p:nvPr/>
        </p:nvSpPr>
        <p:spPr>
          <a:xfrm>
            <a:off x="19024" y="10329530"/>
            <a:ext cx="2844625" cy="1975926"/>
          </a:xfrm>
          <a:prstGeom prst="rect">
            <a:avLst/>
          </a:prstGeom>
          <a:noFill/>
        </p:spPr>
        <p:txBody>
          <a:bodyPr wrap="square" lIns="128016" tIns="64008" rIns="128016" bIns="64008" rtlCol="0">
            <a:spAutoFit/>
          </a:bodyPr>
          <a:lstStyle/>
          <a:p>
            <a:pPr marL="171450" indent="-171450">
              <a:buFont typeface="Wingdings" panose="05000000000000000000" pitchFamily="2" charset="2"/>
              <a:buChar char="q"/>
            </a:pPr>
            <a:r>
              <a:rPr lang="en-GB" sz="1000" dirty="0">
                <a:latin typeface="Bodoni Poster" pitchFamily="18" charset="0"/>
                <a:sym typeface="Symbol"/>
              </a:rPr>
              <a:t>ANSSI basic hygiene (standard)</a:t>
            </a:r>
          </a:p>
          <a:p>
            <a:pPr marL="171450" indent="-171450">
              <a:buFont typeface="Wingdings" panose="05000000000000000000" pitchFamily="2" charset="2"/>
              <a:buChar char="q"/>
            </a:pPr>
            <a:r>
              <a:rPr lang="en-GB" sz="1000" dirty="0">
                <a:latin typeface="Bodoni Poster" pitchFamily="18" charset="0"/>
                <a:sym typeface="Symbol"/>
              </a:rPr>
              <a:t>ANSSI basic hygiene (reinforced)</a:t>
            </a:r>
          </a:p>
          <a:p>
            <a:pPr marL="171450" indent="-171450">
              <a:buFont typeface="Wingdings" panose="05000000000000000000" pitchFamily="2" charset="2"/>
              <a:buChar char="q"/>
            </a:pPr>
            <a:r>
              <a:rPr lang="en-GB" sz="1000" dirty="0">
                <a:latin typeface="Bodoni Poster" pitchFamily="18" charset="0"/>
                <a:sym typeface="Symbol"/>
              </a:rPr>
              <a:t>ANSSI PSSIE</a:t>
            </a:r>
          </a:p>
          <a:p>
            <a:pPr marL="171450" indent="-171450">
              <a:buFont typeface="Wingdings" panose="05000000000000000000" pitchFamily="2" charset="2"/>
              <a:buChar char="q"/>
            </a:pPr>
            <a:r>
              <a:rPr lang="en-GB" sz="1000" dirty="0">
                <a:latin typeface="Bodoni Poster" pitchFamily="18" charset="0"/>
                <a:sym typeface="Symbol"/>
              </a:rPr>
              <a:t>CIS Controls</a:t>
            </a:r>
          </a:p>
          <a:p>
            <a:pPr marL="171450" indent="-171450">
              <a:buFont typeface="Wingdings" panose="05000000000000000000" pitchFamily="2" charset="2"/>
              <a:buChar char="q"/>
            </a:pPr>
            <a:r>
              <a:rPr lang="en-GB" sz="1000" dirty="0">
                <a:latin typeface="Bodoni Poster" pitchFamily="18" charset="0"/>
                <a:sym typeface="Symbol"/>
              </a:rPr>
              <a:t>ISA/IEC 62443-3-3 (SL1)</a:t>
            </a:r>
          </a:p>
          <a:p>
            <a:pPr marL="171450" indent="-171450">
              <a:buFont typeface="Wingdings" panose="05000000000000000000" pitchFamily="2" charset="2"/>
              <a:buChar char="q"/>
            </a:pPr>
            <a:r>
              <a:rPr lang="en-GB" sz="1000" dirty="0">
                <a:latin typeface="Bodoni Poster" pitchFamily="18" charset="0"/>
                <a:sym typeface="Symbol"/>
              </a:rPr>
              <a:t>ISA/IEC 62443-3-3 (SL2)</a:t>
            </a:r>
          </a:p>
          <a:p>
            <a:pPr marL="171450" indent="-171450">
              <a:buFont typeface="Wingdings" panose="05000000000000000000" pitchFamily="2" charset="2"/>
              <a:buChar char="q"/>
            </a:pPr>
            <a:r>
              <a:rPr lang="en-GB" sz="1000" dirty="0">
                <a:latin typeface="Bodoni Poster" pitchFamily="18" charset="0"/>
                <a:sym typeface="Symbol"/>
              </a:rPr>
              <a:t>ISA/IEC 62443-3-3 (SL3)</a:t>
            </a:r>
          </a:p>
          <a:p>
            <a:pPr marL="171450" indent="-171450">
              <a:buFont typeface="Wingdings" panose="05000000000000000000" pitchFamily="2" charset="2"/>
              <a:buChar char="q"/>
            </a:pPr>
            <a:r>
              <a:rPr lang="en-GB" sz="1000" dirty="0">
                <a:latin typeface="Bodoni Poster" pitchFamily="18" charset="0"/>
                <a:sym typeface="Symbol"/>
              </a:rPr>
              <a:t>ISA/IEC 62443-3-3 (SL4)</a:t>
            </a:r>
          </a:p>
          <a:p>
            <a:pPr marL="171450" indent="-171450">
              <a:buFont typeface="Wingdings" panose="05000000000000000000" pitchFamily="2" charset="2"/>
              <a:buChar char="q"/>
            </a:pPr>
            <a:r>
              <a:rPr lang="en-GB" sz="1000" dirty="0">
                <a:latin typeface="Bodoni Poster" pitchFamily="18" charset="0"/>
                <a:sym typeface="Symbol"/>
              </a:rPr>
              <a:t>ISO 27002</a:t>
            </a:r>
          </a:p>
          <a:p>
            <a:pPr marL="171450" indent="-171450">
              <a:buFont typeface="Wingdings" panose="05000000000000000000" pitchFamily="2" charset="2"/>
              <a:buChar char="q"/>
            </a:pPr>
            <a:r>
              <a:rPr lang="en-GB" sz="1000" dirty="0">
                <a:latin typeface="Bodoni Poster" pitchFamily="18" charset="0"/>
                <a:sym typeface="Symbol"/>
              </a:rPr>
              <a:t>NIST SP800-53 (low)</a:t>
            </a:r>
          </a:p>
          <a:p>
            <a:pPr marL="171450" indent="-171450">
              <a:buFont typeface="Wingdings" panose="05000000000000000000" pitchFamily="2" charset="2"/>
              <a:buChar char="q"/>
            </a:pPr>
            <a:r>
              <a:rPr lang="en-GB" sz="1000" dirty="0">
                <a:latin typeface="Bodoni Poster" pitchFamily="18" charset="0"/>
                <a:sym typeface="Symbol"/>
              </a:rPr>
              <a:t>NIST SP800-53 (moderate)</a:t>
            </a:r>
            <a:endParaRPr lang="en-GB" sz="1000" dirty="0">
              <a:latin typeface="Bodoni Poster" pitchFamily="18" charset="0"/>
            </a:endParaRPr>
          </a:p>
          <a:p>
            <a:pPr marL="171450" indent="-171450">
              <a:buFont typeface="Wingdings" panose="05000000000000000000" pitchFamily="2" charset="2"/>
              <a:buChar char="q"/>
            </a:pPr>
            <a:r>
              <a:rPr lang="en-GB" sz="1000" dirty="0">
                <a:latin typeface="Bodoni Poster" pitchFamily="18" charset="0"/>
                <a:sym typeface="Symbol"/>
              </a:rPr>
              <a:t>NIST SP800-53 (high)</a:t>
            </a:r>
          </a:p>
        </p:txBody>
      </p:sp>
      <p:sp>
        <p:nvSpPr>
          <p:cNvPr id="50" name="Ellipse 49"/>
          <p:cNvSpPr/>
          <p:nvPr/>
        </p:nvSpPr>
        <p:spPr>
          <a:xfrm>
            <a:off x="32454" y="9840600"/>
            <a:ext cx="296653"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3</a:t>
            </a:r>
          </a:p>
        </p:txBody>
      </p:sp>
      <p:cxnSp>
        <p:nvCxnSpPr>
          <p:cNvPr id="54" name="Connecteur droit 53"/>
          <p:cNvCxnSpPr/>
          <p:nvPr userDrawn="1"/>
        </p:nvCxnSpPr>
        <p:spPr>
          <a:xfrm>
            <a:off x="2740780" y="10329530"/>
            <a:ext cx="0" cy="247207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9" name="Image 28" descr="LOGO-CLUBEBIOS-RVB.png"/>
          <p:cNvPicPr>
            <a:picLocks noChangeAspect="1"/>
          </p:cNvPicPr>
          <p:nvPr userDrawn="1"/>
        </p:nvPicPr>
        <p:blipFill>
          <a:blip r:embed="rId2" cstate="print"/>
          <a:stretch>
            <a:fillRect/>
          </a:stretch>
        </p:blipFill>
        <p:spPr>
          <a:xfrm>
            <a:off x="86701" y="75622"/>
            <a:ext cx="269157" cy="307504"/>
          </a:xfrm>
          <a:prstGeom prst="rect">
            <a:avLst/>
          </a:prstGeom>
        </p:spPr>
      </p:pic>
      <p:pic>
        <p:nvPicPr>
          <p:cNvPr id="30" name="Image 29"/>
          <p:cNvPicPr>
            <a:picLocks noChangeAspect="1"/>
          </p:cNvPicPr>
          <p:nvPr userDrawn="1"/>
        </p:nvPicPr>
        <p:blipFill>
          <a:blip r:embed="rId3"/>
          <a:stretch>
            <a:fillRect/>
          </a:stretch>
        </p:blipFill>
        <p:spPr>
          <a:xfrm>
            <a:off x="4017069" y="4175431"/>
            <a:ext cx="2143125" cy="2143125"/>
          </a:xfrm>
          <a:prstGeom prst="rect">
            <a:avLst/>
          </a:prstGeom>
        </p:spPr>
      </p:pic>
      <p:sp>
        <p:nvSpPr>
          <p:cNvPr id="31" name="Rectangle 30"/>
          <p:cNvSpPr/>
          <p:nvPr userDrawn="1"/>
        </p:nvSpPr>
        <p:spPr>
          <a:xfrm rot="2708474">
            <a:off x="3379073" y="3579548"/>
            <a:ext cx="3402136" cy="3361446"/>
          </a:xfrm>
          <a:prstGeom prst="rect">
            <a:avLst/>
          </a:prstGeom>
          <a:noFill/>
          <a:ln w="12700">
            <a:solidFill>
              <a:srgbClr val="FF33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p:cNvSpPr/>
          <p:nvPr userDrawn="1"/>
        </p:nvSpPr>
        <p:spPr>
          <a:xfrm rot="2708723">
            <a:off x="2317330" y="2499283"/>
            <a:ext cx="5500545" cy="5538524"/>
          </a:xfrm>
          <a:prstGeom prst="rect">
            <a:avLst/>
          </a:prstGeom>
          <a:noFill/>
          <a:ln w="12700">
            <a:solidFill>
              <a:srgbClr val="FF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ZoneTexte 27"/>
          <p:cNvSpPr txBox="1"/>
          <p:nvPr userDrawn="1"/>
        </p:nvSpPr>
        <p:spPr>
          <a:xfrm>
            <a:off x="-8172" y="10141458"/>
            <a:ext cx="1676748" cy="283154"/>
          </a:xfrm>
          <a:prstGeom prst="rect">
            <a:avLst/>
          </a:prstGeom>
          <a:noFill/>
        </p:spPr>
        <p:txBody>
          <a:bodyPr wrap="square" lIns="128016" tIns="64008" rIns="128016" bIns="64008" rtlCol="0">
            <a:spAutoFit/>
          </a:bodyPr>
          <a:lstStyle/>
          <a:p>
            <a:r>
              <a:rPr lang="en-GB" sz="1000" dirty="0">
                <a:latin typeface="Bodoni Poster" pitchFamily="18" charset="0"/>
              </a:rPr>
              <a:t>Standard sources:</a:t>
            </a:r>
          </a:p>
        </p:txBody>
      </p:sp>
      <p:sp>
        <p:nvSpPr>
          <p:cNvPr id="36" name="ZoneTexte 35"/>
          <p:cNvSpPr txBox="1"/>
          <p:nvPr userDrawn="1"/>
        </p:nvSpPr>
        <p:spPr>
          <a:xfrm>
            <a:off x="5476983" y="5832739"/>
            <a:ext cx="1167051" cy="377014"/>
          </a:xfrm>
          <a:prstGeom prst="rect">
            <a:avLst/>
          </a:prstGeom>
          <a:noFill/>
        </p:spPr>
        <p:txBody>
          <a:bodyPr wrap="square" lIns="128016" tIns="64008" rIns="128016" bIns="64008" rtlCol="0">
            <a:spAutoFit/>
          </a:bodyPr>
          <a:lstStyle/>
          <a:p>
            <a:pPr algn="ctr"/>
            <a:r>
              <a:rPr lang="en-GB" sz="1000" dirty="0">
                <a:solidFill>
                  <a:srgbClr val="FF4D4D"/>
                </a:solidFill>
                <a:latin typeface="Bodoni Poster" pitchFamily="18" charset="0"/>
              </a:rPr>
              <a:t>Danger zone</a:t>
            </a:r>
          </a:p>
        </p:txBody>
      </p:sp>
      <p:sp>
        <p:nvSpPr>
          <p:cNvPr id="37" name="ZoneTexte 36"/>
          <p:cNvSpPr txBox="1"/>
          <p:nvPr userDrawn="1"/>
        </p:nvSpPr>
        <p:spPr>
          <a:xfrm>
            <a:off x="6194319" y="6532852"/>
            <a:ext cx="1273214" cy="263441"/>
          </a:xfrm>
          <a:prstGeom prst="rect">
            <a:avLst/>
          </a:prstGeom>
          <a:noFill/>
        </p:spPr>
        <p:txBody>
          <a:bodyPr wrap="square" lIns="128016" tIns="64008" rIns="128016" bIns="64008" rtlCol="0">
            <a:spAutoFit/>
          </a:bodyPr>
          <a:lstStyle/>
          <a:p>
            <a:pPr algn="ctr"/>
            <a:r>
              <a:rPr lang="en-GB" sz="1000" dirty="0">
                <a:solidFill>
                  <a:srgbClr val="FF6600"/>
                </a:solidFill>
                <a:latin typeface="Bodoni Poster" pitchFamily="18" charset="0"/>
              </a:rPr>
              <a:t>Control zone</a:t>
            </a:r>
          </a:p>
        </p:txBody>
      </p:sp>
      <p:sp>
        <p:nvSpPr>
          <p:cNvPr id="38" name="ZoneTexte 37"/>
          <p:cNvSpPr txBox="1"/>
          <p:nvPr userDrawn="1"/>
        </p:nvSpPr>
        <p:spPr>
          <a:xfrm>
            <a:off x="6911762" y="7290151"/>
            <a:ext cx="1273214" cy="377014"/>
          </a:xfrm>
          <a:prstGeom prst="rect">
            <a:avLst/>
          </a:prstGeom>
          <a:noFill/>
        </p:spPr>
        <p:txBody>
          <a:bodyPr wrap="square" lIns="128016" tIns="64008" rIns="128016" bIns="64008" rtlCol="0">
            <a:spAutoFit/>
          </a:bodyPr>
          <a:lstStyle/>
          <a:p>
            <a:pPr algn="ctr"/>
            <a:r>
              <a:rPr lang="en-GB" sz="1000" dirty="0">
                <a:solidFill>
                  <a:srgbClr val="00B050"/>
                </a:solidFill>
                <a:latin typeface="Bodoni Poster" pitchFamily="18" charset="0"/>
              </a:rPr>
              <a:t>Watch zone</a:t>
            </a:r>
          </a:p>
        </p:txBody>
      </p:sp>
      <p:sp>
        <p:nvSpPr>
          <p:cNvPr id="39" name="ZoneTexte 38"/>
          <p:cNvSpPr txBox="1"/>
          <p:nvPr userDrawn="1"/>
        </p:nvSpPr>
        <p:spPr>
          <a:xfrm>
            <a:off x="3269522" y="4585174"/>
            <a:ext cx="1167051" cy="377014"/>
          </a:xfrm>
          <a:prstGeom prst="rect">
            <a:avLst/>
          </a:prstGeom>
          <a:noFill/>
        </p:spPr>
        <p:txBody>
          <a:bodyPr wrap="square" lIns="128016" tIns="64008" rIns="128016" bIns="64008" rtlCol="0">
            <a:spAutoFit/>
          </a:bodyPr>
          <a:lstStyle/>
          <a:p>
            <a:pPr algn="ctr"/>
            <a:r>
              <a:rPr lang="en-GB" sz="1000" dirty="0">
                <a:solidFill>
                  <a:srgbClr val="FF4D4D"/>
                </a:solidFill>
                <a:latin typeface="Bodoni Poster" pitchFamily="18" charset="0"/>
              </a:rPr>
              <a:t>Danger zone</a:t>
            </a:r>
          </a:p>
        </p:txBody>
      </p:sp>
      <p:sp>
        <p:nvSpPr>
          <p:cNvPr id="40" name="ZoneTexte 39"/>
          <p:cNvSpPr txBox="1"/>
          <p:nvPr userDrawn="1"/>
        </p:nvSpPr>
        <p:spPr>
          <a:xfrm>
            <a:off x="2349663" y="3931933"/>
            <a:ext cx="1273214" cy="263441"/>
          </a:xfrm>
          <a:prstGeom prst="rect">
            <a:avLst/>
          </a:prstGeom>
          <a:noFill/>
        </p:spPr>
        <p:txBody>
          <a:bodyPr wrap="square" lIns="128016" tIns="64008" rIns="128016" bIns="64008" rtlCol="0">
            <a:spAutoFit/>
          </a:bodyPr>
          <a:lstStyle/>
          <a:p>
            <a:pPr algn="ctr"/>
            <a:r>
              <a:rPr lang="en-GB" sz="1000" dirty="0">
                <a:solidFill>
                  <a:srgbClr val="FF6600"/>
                </a:solidFill>
                <a:latin typeface="Bodoni Poster" pitchFamily="18" charset="0"/>
              </a:rPr>
              <a:t>Control zone</a:t>
            </a:r>
          </a:p>
        </p:txBody>
      </p:sp>
      <p:sp>
        <p:nvSpPr>
          <p:cNvPr id="41" name="ZoneTexte 40"/>
          <p:cNvSpPr txBox="1"/>
          <p:nvPr userDrawn="1"/>
        </p:nvSpPr>
        <p:spPr>
          <a:xfrm>
            <a:off x="1389940" y="3410675"/>
            <a:ext cx="1273214" cy="377014"/>
          </a:xfrm>
          <a:prstGeom prst="rect">
            <a:avLst/>
          </a:prstGeom>
          <a:noFill/>
        </p:spPr>
        <p:txBody>
          <a:bodyPr wrap="square" lIns="128016" tIns="64008" rIns="128016" bIns="64008" rtlCol="0">
            <a:spAutoFit/>
          </a:bodyPr>
          <a:lstStyle/>
          <a:p>
            <a:pPr algn="ctr"/>
            <a:r>
              <a:rPr lang="en-GB" sz="1000" dirty="0">
                <a:solidFill>
                  <a:srgbClr val="00B050"/>
                </a:solidFill>
                <a:latin typeface="Bodoni Poster" pitchFamily="18" charset="0"/>
              </a:rPr>
              <a:t>Watch zone</a:t>
            </a:r>
          </a:p>
        </p:txBody>
      </p:sp>
    </p:spTree>
    <p:extLst>
      <p:ext uri="{BB962C8B-B14F-4D97-AF65-F5344CB8AC3E}">
        <p14:creationId xmlns:p14="http://schemas.microsoft.com/office/powerpoint/2010/main" val="1547454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orkshop 3-2">
    <p:spTree>
      <p:nvGrpSpPr>
        <p:cNvPr id="1" name=""/>
        <p:cNvGrpSpPr/>
        <p:nvPr/>
      </p:nvGrpSpPr>
      <p:grpSpPr>
        <a:xfrm>
          <a:off x="0" y="0"/>
          <a:ext cx="0" cy="0"/>
          <a:chOff x="0" y="0"/>
          <a:chExt cx="0" cy="0"/>
        </a:xfrm>
      </p:grpSpPr>
      <p:sp>
        <p:nvSpPr>
          <p:cNvPr id="3" name="Arrondir un rectangle avec un coin diagonal 3"/>
          <p:cNvSpPr/>
          <p:nvPr userDrawn="1"/>
        </p:nvSpPr>
        <p:spPr>
          <a:xfrm>
            <a:off x="0" y="30535"/>
            <a:ext cx="9601200" cy="403245"/>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r>
              <a:rPr lang="en-GB" sz="2000" dirty="0">
                <a:latin typeface="Bodoni Poster" pitchFamily="18" charset="0"/>
              </a:rPr>
              <a:t>Workshop n°3: Strategic</a:t>
            </a:r>
            <a:r>
              <a:rPr lang="en-GB" sz="2000" baseline="0" dirty="0">
                <a:latin typeface="Bodoni Poster" pitchFamily="18" charset="0"/>
              </a:rPr>
              <a:t> scenarios</a:t>
            </a:r>
            <a:endParaRPr lang="en-GB" sz="700" dirty="0">
              <a:latin typeface="Bodoni Poster" pitchFamily="18" charset="0"/>
            </a:endParaRPr>
          </a:p>
          <a:p>
            <a:pPr algn="ctr"/>
            <a:r>
              <a:rPr lang="en-GB" sz="700" dirty="0">
                <a:latin typeface="Bodoni Poster" pitchFamily="18" charset="0"/>
              </a:rPr>
              <a:t>(1 to 3 half-day sessions)</a:t>
            </a:r>
          </a:p>
        </p:txBody>
      </p:sp>
      <p:sp>
        <p:nvSpPr>
          <p:cNvPr id="4" name="Rectangle 3"/>
          <p:cNvSpPr/>
          <p:nvPr userDrawn="1"/>
        </p:nvSpPr>
        <p:spPr>
          <a:xfrm>
            <a:off x="0" y="496144"/>
            <a:ext cx="9591566" cy="123054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GB"/>
          </a:p>
        </p:txBody>
      </p:sp>
      <p:sp>
        <p:nvSpPr>
          <p:cNvPr id="6" name="ZoneTexte 5"/>
          <p:cNvSpPr txBox="1"/>
          <p:nvPr userDrawn="1"/>
        </p:nvSpPr>
        <p:spPr>
          <a:xfrm>
            <a:off x="-1" y="10865296"/>
            <a:ext cx="9596465" cy="360099"/>
          </a:xfrm>
          <a:prstGeom prst="rect">
            <a:avLst/>
          </a:prstGeom>
          <a:noFill/>
        </p:spPr>
        <p:txBody>
          <a:bodyPr wrap="square" lIns="128016" tIns="64008" rIns="128016" bIns="64008" rtlCol="0">
            <a:spAutoFit/>
          </a:bodyPr>
          <a:lstStyle/>
          <a:p>
            <a:pPr algn="ctr"/>
            <a:r>
              <a:rPr lang="en-GB" sz="1500" dirty="0">
                <a:latin typeface="Bodoni Poster" pitchFamily="18" charset="0"/>
              </a:rPr>
              <a:t>Rejected risks</a:t>
            </a:r>
            <a:endParaRPr lang="en-GB" sz="1000" dirty="0">
              <a:latin typeface="Bodoni Poster" pitchFamily="18" charset="0"/>
            </a:endParaRPr>
          </a:p>
        </p:txBody>
      </p:sp>
      <p:cxnSp>
        <p:nvCxnSpPr>
          <p:cNvPr id="8" name="Connecteur droit 7"/>
          <p:cNvCxnSpPr/>
          <p:nvPr userDrawn="1"/>
        </p:nvCxnSpPr>
        <p:spPr>
          <a:xfrm>
            <a:off x="-23936" y="10844375"/>
            <a:ext cx="9666054" cy="3732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userDrawn="1"/>
        </p:nvSpPr>
        <p:spPr>
          <a:xfrm>
            <a:off x="-32820" y="568152"/>
            <a:ext cx="9612233" cy="483209"/>
          </a:xfrm>
          <a:prstGeom prst="rect">
            <a:avLst/>
          </a:prstGeom>
          <a:noFill/>
        </p:spPr>
        <p:txBody>
          <a:bodyPr wrap="square" lIns="128016" tIns="64008" rIns="128016" bIns="64008" rtlCol="0">
            <a:spAutoFit/>
          </a:bodyPr>
          <a:lstStyle/>
          <a:p>
            <a:pPr algn="ctr"/>
            <a:r>
              <a:rPr lang="en-GB" sz="1500" dirty="0">
                <a:latin typeface="Bodoni Poster" pitchFamily="18" charset="0"/>
              </a:rPr>
              <a:t>Risks by severity</a:t>
            </a:r>
            <a:endParaRPr lang="en-GB" sz="700" dirty="0">
              <a:latin typeface="Bodoni Poster" pitchFamily="18" charset="0"/>
            </a:endParaRPr>
          </a:p>
          <a:p>
            <a:pPr algn="ctr"/>
            <a:r>
              <a:rPr lang="en-GB" sz="700" dirty="0">
                <a:latin typeface="Bodoni Poster" pitchFamily="18" charset="0"/>
              </a:rPr>
              <a:t>(i.e., high-level scenarios leading to the realisation of adverse objectives; cover all primary assets &amp; all critical participants, no more than 3 per RO/TO pair)</a:t>
            </a:r>
          </a:p>
        </p:txBody>
      </p:sp>
      <p:sp>
        <p:nvSpPr>
          <p:cNvPr id="19" name="Ellipse 18"/>
          <p:cNvSpPr/>
          <p:nvPr userDrawn="1"/>
        </p:nvSpPr>
        <p:spPr>
          <a:xfrm>
            <a:off x="9223655" y="570746"/>
            <a:ext cx="296653"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2</a:t>
            </a:r>
          </a:p>
        </p:txBody>
      </p:sp>
      <p:grpSp>
        <p:nvGrpSpPr>
          <p:cNvPr id="20" name="Groupe 19"/>
          <p:cNvGrpSpPr/>
          <p:nvPr userDrawn="1"/>
        </p:nvGrpSpPr>
        <p:grpSpPr>
          <a:xfrm>
            <a:off x="2362315" y="1185193"/>
            <a:ext cx="4808756" cy="7536746"/>
            <a:chOff x="2395135" y="6434692"/>
            <a:chExt cx="4808756" cy="6982405"/>
          </a:xfrm>
        </p:grpSpPr>
        <p:cxnSp>
          <p:nvCxnSpPr>
            <p:cNvPr id="21" name="Connecteur droit avec flèche 20"/>
            <p:cNvCxnSpPr/>
            <p:nvPr/>
          </p:nvCxnSpPr>
          <p:spPr>
            <a:xfrm flipV="1">
              <a:off x="4792446" y="6434692"/>
              <a:ext cx="14134" cy="6982405"/>
            </a:xfrm>
            <a:prstGeom prst="straightConnector1">
              <a:avLst/>
            </a:prstGeom>
            <a:ln>
              <a:gradFill>
                <a:gsLst>
                  <a:gs pos="0">
                    <a:srgbClr val="92D050"/>
                  </a:gs>
                  <a:gs pos="50000">
                    <a:srgbClr val="FFC000"/>
                  </a:gs>
                  <a:gs pos="100000">
                    <a:srgbClr val="FF0000"/>
                  </a:gs>
                </a:gsLst>
                <a:lin ang="5400000" scaled="0"/>
              </a:gradFill>
              <a:tailEnd type="arrow"/>
            </a:ln>
          </p:spPr>
          <p:style>
            <a:lnRef idx="2">
              <a:schemeClr val="accent2"/>
            </a:lnRef>
            <a:fillRef idx="0">
              <a:schemeClr val="accent2"/>
            </a:fillRef>
            <a:effectRef idx="1">
              <a:schemeClr val="accent2"/>
            </a:effectRef>
            <a:fontRef idx="minor">
              <a:schemeClr val="tx1"/>
            </a:fontRef>
          </p:style>
        </p:cxnSp>
        <p:cxnSp>
          <p:nvCxnSpPr>
            <p:cNvPr id="22" name="Connecteur droit avec flèche 21"/>
            <p:cNvCxnSpPr/>
            <p:nvPr/>
          </p:nvCxnSpPr>
          <p:spPr>
            <a:xfrm flipV="1">
              <a:off x="7189757" y="6434692"/>
              <a:ext cx="14134" cy="6982405"/>
            </a:xfrm>
            <a:prstGeom prst="straightConnector1">
              <a:avLst/>
            </a:prstGeom>
            <a:ln>
              <a:gradFill>
                <a:gsLst>
                  <a:gs pos="0">
                    <a:srgbClr val="92D050"/>
                  </a:gs>
                  <a:gs pos="50000">
                    <a:srgbClr val="FFC000"/>
                  </a:gs>
                  <a:gs pos="100000">
                    <a:srgbClr val="FF0000"/>
                  </a:gs>
                </a:gsLst>
                <a:lin ang="5400000" scaled="0"/>
              </a:gradFill>
              <a:tailEnd type="arrow"/>
            </a:ln>
          </p:spPr>
          <p:style>
            <a:lnRef idx="2">
              <a:schemeClr val="accent2"/>
            </a:lnRef>
            <a:fillRef idx="0">
              <a:schemeClr val="accent2"/>
            </a:fillRef>
            <a:effectRef idx="1">
              <a:schemeClr val="accent2"/>
            </a:effectRef>
            <a:fontRef idx="minor">
              <a:schemeClr val="tx1"/>
            </a:fontRef>
          </p:style>
        </p:cxnSp>
        <p:cxnSp>
          <p:nvCxnSpPr>
            <p:cNvPr id="23" name="Connecteur droit avec flèche 22"/>
            <p:cNvCxnSpPr/>
            <p:nvPr/>
          </p:nvCxnSpPr>
          <p:spPr>
            <a:xfrm flipV="1">
              <a:off x="2395135" y="6434692"/>
              <a:ext cx="14134" cy="6982405"/>
            </a:xfrm>
            <a:prstGeom prst="straightConnector1">
              <a:avLst/>
            </a:prstGeom>
            <a:ln>
              <a:gradFill>
                <a:gsLst>
                  <a:gs pos="0">
                    <a:srgbClr val="92D050"/>
                  </a:gs>
                  <a:gs pos="50000">
                    <a:srgbClr val="FFC000"/>
                  </a:gs>
                  <a:gs pos="100000">
                    <a:srgbClr val="FF0000"/>
                  </a:gs>
                </a:gsLst>
                <a:lin ang="5400000" scaled="0"/>
              </a:gradFill>
              <a:tailEnd type="arrow"/>
            </a:ln>
          </p:spPr>
          <p:style>
            <a:lnRef idx="2">
              <a:schemeClr val="accent2"/>
            </a:lnRef>
            <a:fillRef idx="0">
              <a:schemeClr val="accent2"/>
            </a:fillRef>
            <a:effectRef idx="1">
              <a:schemeClr val="accent2"/>
            </a:effectRef>
            <a:fontRef idx="minor">
              <a:schemeClr val="tx1"/>
            </a:fontRef>
          </p:style>
        </p:cxnSp>
      </p:grpSp>
      <p:sp>
        <p:nvSpPr>
          <p:cNvPr id="25" name="ZoneTexte 24"/>
          <p:cNvSpPr txBox="1"/>
          <p:nvPr userDrawn="1"/>
        </p:nvSpPr>
        <p:spPr>
          <a:xfrm>
            <a:off x="-55915" y="992610"/>
            <a:ext cx="2432364" cy="283154"/>
          </a:xfrm>
          <a:prstGeom prst="rect">
            <a:avLst/>
          </a:prstGeom>
          <a:noFill/>
        </p:spPr>
        <p:txBody>
          <a:bodyPr wrap="square" lIns="128016" tIns="64008" rIns="128016" bIns="64008" rtlCol="0">
            <a:spAutoFit/>
          </a:bodyPr>
          <a:lstStyle/>
          <a:p>
            <a:pPr algn="ctr"/>
            <a:r>
              <a:rPr lang="en-GB" sz="1000" dirty="0">
                <a:latin typeface="Bodoni Poster" pitchFamily="18" charset="0"/>
              </a:rPr>
              <a:t>Integrity</a:t>
            </a:r>
          </a:p>
        </p:txBody>
      </p:sp>
      <p:sp>
        <p:nvSpPr>
          <p:cNvPr id="26" name="ZoneTexte 25"/>
          <p:cNvSpPr txBox="1"/>
          <p:nvPr userDrawn="1"/>
        </p:nvSpPr>
        <p:spPr>
          <a:xfrm>
            <a:off x="4805880" y="992610"/>
            <a:ext cx="2351058" cy="283154"/>
          </a:xfrm>
          <a:prstGeom prst="rect">
            <a:avLst/>
          </a:prstGeom>
          <a:noFill/>
        </p:spPr>
        <p:txBody>
          <a:bodyPr wrap="square" lIns="128016" tIns="64008" rIns="128016" bIns="64008" rtlCol="0">
            <a:spAutoFit/>
          </a:bodyPr>
          <a:lstStyle/>
          <a:p>
            <a:pPr algn="ctr"/>
            <a:r>
              <a:rPr lang="en-GB" sz="1000" dirty="0">
                <a:latin typeface="Bodoni Poster" pitchFamily="18" charset="0"/>
              </a:rPr>
              <a:t>Confidentiality</a:t>
            </a:r>
          </a:p>
        </p:txBody>
      </p:sp>
      <p:sp>
        <p:nvSpPr>
          <p:cNvPr id="27" name="ZoneTexte 26"/>
          <p:cNvSpPr txBox="1"/>
          <p:nvPr userDrawn="1"/>
        </p:nvSpPr>
        <p:spPr>
          <a:xfrm>
            <a:off x="2362316" y="992610"/>
            <a:ext cx="2443563" cy="283154"/>
          </a:xfrm>
          <a:prstGeom prst="rect">
            <a:avLst/>
          </a:prstGeom>
          <a:noFill/>
        </p:spPr>
        <p:txBody>
          <a:bodyPr wrap="square" lIns="128016" tIns="64008" rIns="128016" bIns="64008" rtlCol="0">
            <a:spAutoFit/>
          </a:bodyPr>
          <a:lstStyle/>
          <a:p>
            <a:pPr algn="ctr"/>
            <a:r>
              <a:rPr lang="en-GB" sz="1000" dirty="0">
                <a:latin typeface="Bodoni Poster" pitchFamily="18" charset="0"/>
              </a:rPr>
              <a:t>Availability</a:t>
            </a:r>
          </a:p>
        </p:txBody>
      </p:sp>
      <p:sp>
        <p:nvSpPr>
          <p:cNvPr id="28" name="ZoneTexte 27"/>
          <p:cNvSpPr txBox="1"/>
          <p:nvPr userDrawn="1"/>
        </p:nvSpPr>
        <p:spPr>
          <a:xfrm>
            <a:off x="7171070" y="992609"/>
            <a:ext cx="2390441" cy="283154"/>
          </a:xfrm>
          <a:prstGeom prst="rect">
            <a:avLst/>
          </a:prstGeom>
          <a:noFill/>
        </p:spPr>
        <p:txBody>
          <a:bodyPr wrap="square" lIns="128016" tIns="64008" rIns="128016" bIns="64008" rtlCol="0">
            <a:spAutoFit/>
          </a:bodyPr>
          <a:lstStyle/>
          <a:p>
            <a:pPr algn="ctr"/>
            <a:r>
              <a:rPr lang="en-GB" sz="1000" dirty="0">
                <a:latin typeface="Bodoni Poster" pitchFamily="18" charset="0"/>
              </a:rPr>
              <a:t>Privacy</a:t>
            </a:r>
          </a:p>
        </p:txBody>
      </p:sp>
      <p:cxnSp>
        <p:nvCxnSpPr>
          <p:cNvPr id="29" name="Connecteur droit 21"/>
          <p:cNvCxnSpPr/>
          <p:nvPr userDrawn="1"/>
        </p:nvCxnSpPr>
        <p:spPr>
          <a:xfrm>
            <a:off x="-9236" y="8946341"/>
            <a:ext cx="9572666" cy="958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0" name="TextBox 72"/>
          <p:cNvSpPr txBox="1"/>
          <p:nvPr userDrawn="1"/>
        </p:nvSpPr>
        <p:spPr>
          <a:xfrm>
            <a:off x="-29110" y="8777064"/>
            <a:ext cx="1077539" cy="338554"/>
          </a:xfrm>
          <a:prstGeom prst="rect">
            <a:avLst/>
          </a:prstGeom>
          <a:noFill/>
        </p:spPr>
        <p:txBody>
          <a:bodyPr wrap="none" rtlCol="0">
            <a:spAutoFit/>
          </a:bodyPr>
          <a:lstStyle/>
          <a:p>
            <a:r>
              <a:rPr lang="en-GB" sz="800" i="1" dirty="0">
                <a:latin typeface="Bodoni Poster" pitchFamily="18" charset="0"/>
              </a:rPr>
              <a:t>(consider now)</a:t>
            </a:r>
          </a:p>
          <a:p>
            <a:r>
              <a:rPr lang="en-GB" sz="800" i="1" dirty="0">
                <a:latin typeface="Bodoni Poster" pitchFamily="18" charset="0"/>
              </a:rPr>
              <a:t>(consider later)</a:t>
            </a:r>
          </a:p>
        </p:txBody>
      </p:sp>
      <p:sp>
        <p:nvSpPr>
          <p:cNvPr id="31" name="ZoneTexte 30"/>
          <p:cNvSpPr txBox="1"/>
          <p:nvPr userDrawn="1"/>
        </p:nvSpPr>
        <p:spPr>
          <a:xfrm>
            <a:off x="28671" y="8993088"/>
            <a:ext cx="9596465" cy="360099"/>
          </a:xfrm>
          <a:prstGeom prst="rect">
            <a:avLst/>
          </a:prstGeom>
          <a:noFill/>
        </p:spPr>
        <p:txBody>
          <a:bodyPr wrap="square" lIns="128016" tIns="64008" rIns="128016" bIns="64008" rtlCol="0">
            <a:spAutoFit/>
          </a:bodyPr>
          <a:lstStyle/>
          <a:p>
            <a:pPr algn="ctr"/>
            <a:r>
              <a:rPr lang="en-GB" sz="1500" dirty="0">
                <a:latin typeface="Bodoni Poster" pitchFamily="18" charset="0"/>
              </a:rPr>
              <a:t>Postponed risks</a:t>
            </a:r>
            <a:endParaRPr lang="en-GB" sz="1000" dirty="0">
              <a:latin typeface="Bodoni Poster" pitchFamily="18" charset="0"/>
            </a:endParaRPr>
          </a:p>
        </p:txBody>
      </p:sp>
      <p:pic>
        <p:nvPicPr>
          <p:cNvPr id="24" name="Image 23" descr="LOGO-CLUBEBIOS-RVB.png"/>
          <p:cNvPicPr>
            <a:picLocks noChangeAspect="1"/>
          </p:cNvPicPr>
          <p:nvPr userDrawn="1"/>
        </p:nvPicPr>
        <p:blipFill>
          <a:blip r:embed="rId2" cstate="print"/>
          <a:stretch>
            <a:fillRect/>
          </a:stretch>
        </p:blipFill>
        <p:spPr>
          <a:xfrm>
            <a:off x="86701" y="75622"/>
            <a:ext cx="269157" cy="307504"/>
          </a:xfrm>
          <a:prstGeom prst="rect">
            <a:avLst/>
          </a:prstGeom>
        </p:spPr>
      </p:pic>
    </p:spTree>
    <p:extLst>
      <p:ext uri="{BB962C8B-B14F-4D97-AF65-F5344CB8AC3E}">
        <p14:creationId xmlns:p14="http://schemas.microsoft.com/office/powerpoint/2010/main" val="1763749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Workshop 3-2">
    <p:spTree>
      <p:nvGrpSpPr>
        <p:cNvPr id="1" name=""/>
        <p:cNvGrpSpPr/>
        <p:nvPr/>
      </p:nvGrpSpPr>
      <p:grpSpPr>
        <a:xfrm>
          <a:off x="0" y="0"/>
          <a:ext cx="0" cy="0"/>
          <a:chOff x="0" y="0"/>
          <a:chExt cx="0" cy="0"/>
        </a:xfrm>
      </p:grpSpPr>
      <p:sp>
        <p:nvSpPr>
          <p:cNvPr id="3" name="Arrondir un rectangle avec un coin diagonal 3"/>
          <p:cNvSpPr/>
          <p:nvPr userDrawn="1"/>
        </p:nvSpPr>
        <p:spPr>
          <a:xfrm>
            <a:off x="0" y="30535"/>
            <a:ext cx="9601200" cy="403245"/>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r>
              <a:rPr lang="en-GB" sz="2000" dirty="0">
                <a:latin typeface="Bodoni Poster" pitchFamily="18" charset="0"/>
              </a:rPr>
              <a:t>Workshop n°3: Strategic</a:t>
            </a:r>
            <a:r>
              <a:rPr lang="en-GB" sz="2000" baseline="0" dirty="0">
                <a:latin typeface="Bodoni Poster" pitchFamily="18" charset="0"/>
              </a:rPr>
              <a:t> scenarios</a:t>
            </a:r>
            <a:endParaRPr lang="en-GB" sz="700" dirty="0">
              <a:latin typeface="Bodoni Poster" pitchFamily="18" charset="0"/>
            </a:endParaRPr>
          </a:p>
          <a:p>
            <a:pPr algn="ctr"/>
            <a:r>
              <a:rPr lang="en-GB" sz="700" dirty="0">
                <a:latin typeface="Bodoni Poster" pitchFamily="18" charset="0"/>
              </a:rPr>
              <a:t>(1 to 3 half-day sessions)</a:t>
            </a:r>
          </a:p>
        </p:txBody>
      </p:sp>
      <p:sp>
        <p:nvSpPr>
          <p:cNvPr id="4" name="Rectangle 3"/>
          <p:cNvSpPr/>
          <p:nvPr userDrawn="1"/>
        </p:nvSpPr>
        <p:spPr>
          <a:xfrm>
            <a:off x="0" y="496144"/>
            <a:ext cx="9591566" cy="123054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GB"/>
          </a:p>
        </p:txBody>
      </p:sp>
      <p:sp>
        <p:nvSpPr>
          <p:cNvPr id="19" name="Ellipse 18"/>
          <p:cNvSpPr/>
          <p:nvPr userDrawn="1"/>
        </p:nvSpPr>
        <p:spPr>
          <a:xfrm>
            <a:off x="9223655" y="570746"/>
            <a:ext cx="296653"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2</a:t>
            </a:r>
          </a:p>
        </p:txBody>
      </p:sp>
      <p:pic>
        <p:nvPicPr>
          <p:cNvPr id="24" name="Image 23" descr="LOGO-CLUBEBIOS-RVB.png"/>
          <p:cNvPicPr>
            <a:picLocks noChangeAspect="1"/>
          </p:cNvPicPr>
          <p:nvPr userDrawn="1"/>
        </p:nvPicPr>
        <p:blipFill>
          <a:blip r:embed="rId2" cstate="print"/>
          <a:stretch>
            <a:fillRect/>
          </a:stretch>
        </p:blipFill>
        <p:spPr>
          <a:xfrm>
            <a:off x="86701" y="75622"/>
            <a:ext cx="269157" cy="307504"/>
          </a:xfrm>
          <a:prstGeom prst="rect">
            <a:avLst/>
          </a:prstGeom>
        </p:spPr>
      </p:pic>
      <p:sp>
        <p:nvSpPr>
          <p:cNvPr id="34" name="Rectangle 33"/>
          <p:cNvSpPr/>
          <p:nvPr userDrawn="1"/>
        </p:nvSpPr>
        <p:spPr>
          <a:xfrm>
            <a:off x="7282339" y="856186"/>
            <a:ext cx="1980000" cy="259228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500" dirty="0">
                <a:solidFill>
                  <a:schemeClr val="tx1"/>
                </a:solidFill>
                <a:latin typeface="Bodoni Poster" pitchFamily="18" charset="0"/>
              </a:rPr>
              <a:t>System</a:t>
            </a:r>
          </a:p>
        </p:txBody>
      </p:sp>
      <p:sp>
        <p:nvSpPr>
          <p:cNvPr id="35" name="Rectangle 34"/>
          <p:cNvSpPr/>
          <p:nvPr userDrawn="1"/>
        </p:nvSpPr>
        <p:spPr>
          <a:xfrm>
            <a:off x="2568352" y="856186"/>
            <a:ext cx="4536504" cy="2592286"/>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500" dirty="0">
                <a:solidFill>
                  <a:schemeClr val="tx1"/>
                </a:solidFill>
                <a:latin typeface="Bodoni Poster" pitchFamily="18" charset="0"/>
              </a:rPr>
              <a:t>Ecosystem</a:t>
            </a:r>
          </a:p>
        </p:txBody>
      </p:sp>
      <p:sp>
        <p:nvSpPr>
          <p:cNvPr id="36" name="Rectangle 35"/>
          <p:cNvSpPr/>
          <p:nvPr userDrawn="1"/>
        </p:nvSpPr>
        <p:spPr>
          <a:xfrm>
            <a:off x="410868" y="856186"/>
            <a:ext cx="1980000" cy="259228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500" dirty="0">
                <a:solidFill>
                  <a:schemeClr val="tx1"/>
                </a:solidFill>
                <a:latin typeface="Bodoni Poster" pitchFamily="18" charset="0"/>
              </a:rPr>
              <a:t>Risk</a:t>
            </a:r>
            <a:r>
              <a:rPr lang="en-GB" b="1" cap="small" dirty="0">
                <a:solidFill>
                  <a:schemeClr val="tx2"/>
                </a:solidFill>
                <a:latin typeface="Calibri Light" panose="020F0302020204030204" pitchFamily="34" charset="0"/>
              </a:rPr>
              <a:t> </a:t>
            </a:r>
            <a:r>
              <a:rPr lang="en-GB" sz="1500" dirty="0">
                <a:solidFill>
                  <a:schemeClr val="tx1"/>
                </a:solidFill>
                <a:latin typeface="Bodoni Poster" pitchFamily="18" charset="0"/>
              </a:rPr>
              <a:t>origin</a:t>
            </a:r>
          </a:p>
        </p:txBody>
      </p:sp>
      <p:sp>
        <p:nvSpPr>
          <p:cNvPr id="57" name="ZoneTexte 56"/>
          <p:cNvSpPr txBox="1"/>
          <p:nvPr userDrawn="1"/>
        </p:nvSpPr>
        <p:spPr>
          <a:xfrm>
            <a:off x="355858" y="563394"/>
            <a:ext cx="771365" cy="261610"/>
          </a:xfrm>
          <a:prstGeom prst="rect">
            <a:avLst/>
          </a:prstGeom>
          <a:noFill/>
        </p:spPr>
        <p:txBody>
          <a:bodyPr wrap="none" rtlCol="0">
            <a:spAutoFit/>
          </a:bodyPr>
          <a:lstStyle/>
          <a:p>
            <a:r>
              <a:rPr lang="en-GB" sz="1100" dirty="0"/>
              <a:t>Severity: </a:t>
            </a:r>
            <a:endParaRPr lang="en-GB" sz="2000" dirty="0">
              <a:latin typeface="Freestyle Script" panose="030804020302050B0404" pitchFamily="66" charset="0"/>
            </a:endParaRPr>
          </a:p>
        </p:txBody>
      </p:sp>
      <p:sp>
        <p:nvSpPr>
          <p:cNvPr id="88" name="Rectangle 87"/>
          <p:cNvSpPr/>
          <p:nvPr userDrawn="1"/>
        </p:nvSpPr>
        <p:spPr>
          <a:xfrm>
            <a:off x="7282339" y="3771851"/>
            <a:ext cx="1980000" cy="259228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500" dirty="0">
                <a:solidFill>
                  <a:schemeClr val="tx1"/>
                </a:solidFill>
                <a:latin typeface="Bodoni Poster" pitchFamily="18" charset="0"/>
              </a:rPr>
              <a:t>System</a:t>
            </a:r>
          </a:p>
        </p:txBody>
      </p:sp>
      <p:sp>
        <p:nvSpPr>
          <p:cNvPr id="89" name="Rectangle 88"/>
          <p:cNvSpPr/>
          <p:nvPr userDrawn="1"/>
        </p:nvSpPr>
        <p:spPr>
          <a:xfrm>
            <a:off x="2568352" y="3771851"/>
            <a:ext cx="4536504" cy="2592286"/>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500" dirty="0">
                <a:solidFill>
                  <a:schemeClr val="tx1"/>
                </a:solidFill>
                <a:latin typeface="Bodoni Poster" pitchFamily="18" charset="0"/>
              </a:rPr>
              <a:t>Ecosystem</a:t>
            </a:r>
          </a:p>
        </p:txBody>
      </p:sp>
      <p:sp>
        <p:nvSpPr>
          <p:cNvPr id="90" name="Rectangle 89"/>
          <p:cNvSpPr/>
          <p:nvPr userDrawn="1"/>
        </p:nvSpPr>
        <p:spPr>
          <a:xfrm>
            <a:off x="410868" y="3771851"/>
            <a:ext cx="1980000" cy="259228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500" dirty="0">
                <a:solidFill>
                  <a:schemeClr val="tx1"/>
                </a:solidFill>
                <a:latin typeface="Bodoni Poster" pitchFamily="18" charset="0"/>
              </a:rPr>
              <a:t>Risk</a:t>
            </a:r>
            <a:r>
              <a:rPr lang="en-GB" b="1" cap="small" dirty="0">
                <a:solidFill>
                  <a:schemeClr val="tx2"/>
                </a:solidFill>
                <a:latin typeface="Calibri Light" panose="020F0302020204030204" pitchFamily="34" charset="0"/>
              </a:rPr>
              <a:t> </a:t>
            </a:r>
            <a:r>
              <a:rPr lang="en-GB" sz="1500" dirty="0">
                <a:solidFill>
                  <a:schemeClr val="tx1"/>
                </a:solidFill>
                <a:latin typeface="Bodoni Poster" pitchFamily="18" charset="0"/>
              </a:rPr>
              <a:t>origin</a:t>
            </a:r>
          </a:p>
        </p:txBody>
      </p:sp>
      <p:sp>
        <p:nvSpPr>
          <p:cNvPr id="93" name="ZoneTexte 92"/>
          <p:cNvSpPr txBox="1"/>
          <p:nvPr userDrawn="1"/>
        </p:nvSpPr>
        <p:spPr>
          <a:xfrm>
            <a:off x="355858" y="3479059"/>
            <a:ext cx="771365" cy="261610"/>
          </a:xfrm>
          <a:prstGeom prst="rect">
            <a:avLst/>
          </a:prstGeom>
          <a:noFill/>
        </p:spPr>
        <p:txBody>
          <a:bodyPr wrap="none" rtlCol="0">
            <a:spAutoFit/>
          </a:bodyPr>
          <a:lstStyle/>
          <a:p>
            <a:r>
              <a:rPr lang="en-GB" sz="1100" dirty="0"/>
              <a:t>Severity: </a:t>
            </a:r>
            <a:endParaRPr lang="en-GB" sz="2000" dirty="0">
              <a:latin typeface="Freestyle Script" panose="030804020302050B0404" pitchFamily="66" charset="0"/>
            </a:endParaRPr>
          </a:p>
        </p:txBody>
      </p:sp>
      <p:sp>
        <p:nvSpPr>
          <p:cNvPr id="94" name="Rectangle 93"/>
          <p:cNvSpPr/>
          <p:nvPr userDrawn="1"/>
        </p:nvSpPr>
        <p:spPr>
          <a:xfrm>
            <a:off x="7282339" y="6687516"/>
            <a:ext cx="1980000" cy="259228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500" dirty="0">
                <a:solidFill>
                  <a:schemeClr val="tx1"/>
                </a:solidFill>
                <a:latin typeface="Bodoni Poster" pitchFamily="18" charset="0"/>
              </a:rPr>
              <a:t>System</a:t>
            </a:r>
          </a:p>
        </p:txBody>
      </p:sp>
      <p:sp>
        <p:nvSpPr>
          <p:cNvPr id="95" name="Rectangle 94"/>
          <p:cNvSpPr/>
          <p:nvPr userDrawn="1"/>
        </p:nvSpPr>
        <p:spPr>
          <a:xfrm>
            <a:off x="2568352" y="6687516"/>
            <a:ext cx="4536504" cy="2592286"/>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500" dirty="0">
                <a:solidFill>
                  <a:schemeClr val="tx1"/>
                </a:solidFill>
                <a:latin typeface="Bodoni Poster" pitchFamily="18" charset="0"/>
              </a:rPr>
              <a:t>Ecosystem</a:t>
            </a:r>
          </a:p>
        </p:txBody>
      </p:sp>
      <p:sp>
        <p:nvSpPr>
          <p:cNvPr id="96" name="Rectangle 95"/>
          <p:cNvSpPr/>
          <p:nvPr userDrawn="1"/>
        </p:nvSpPr>
        <p:spPr>
          <a:xfrm>
            <a:off x="410868" y="6687516"/>
            <a:ext cx="1980000" cy="259228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500" dirty="0">
                <a:solidFill>
                  <a:schemeClr val="tx1"/>
                </a:solidFill>
                <a:latin typeface="Bodoni Poster" pitchFamily="18" charset="0"/>
              </a:rPr>
              <a:t>Risk</a:t>
            </a:r>
            <a:r>
              <a:rPr lang="en-GB" b="1" cap="small" dirty="0">
                <a:solidFill>
                  <a:schemeClr val="tx2"/>
                </a:solidFill>
                <a:latin typeface="Calibri Light" panose="020F0302020204030204" pitchFamily="34" charset="0"/>
              </a:rPr>
              <a:t> </a:t>
            </a:r>
            <a:r>
              <a:rPr lang="en-GB" sz="1500" dirty="0">
                <a:solidFill>
                  <a:schemeClr val="tx1"/>
                </a:solidFill>
                <a:latin typeface="Bodoni Poster" pitchFamily="18" charset="0"/>
              </a:rPr>
              <a:t>origin</a:t>
            </a:r>
          </a:p>
        </p:txBody>
      </p:sp>
      <p:sp>
        <p:nvSpPr>
          <p:cNvPr id="99" name="ZoneTexte 98"/>
          <p:cNvSpPr txBox="1"/>
          <p:nvPr userDrawn="1"/>
        </p:nvSpPr>
        <p:spPr>
          <a:xfrm>
            <a:off x="355858" y="6394724"/>
            <a:ext cx="771365" cy="261610"/>
          </a:xfrm>
          <a:prstGeom prst="rect">
            <a:avLst/>
          </a:prstGeom>
          <a:noFill/>
        </p:spPr>
        <p:txBody>
          <a:bodyPr wrap="none" rtlCol="0">
            <a:spAutoFit/>
          </a:bodyPr>
          <a:lstStyle/>
          <a:p>
            <a:r>
              <a:rPr lang="en-GB" sz="1100" dirty="0"/>
              <a:t>Severity: </a:t>
            </a:r>
            <a:endParaRPr lang="en-GB" sz="2000" dirty="0">
              <a:latin typeface="Freestyle Script" panose="030804020302050B0404" pitchFamily="66" charset="0"/>
            </a:endParaRPr>
          </a:p>
        </p:txBody>
      </p:sp>
      <p:sp>
        <p:nvSpPr>
          <p:cNvPr id="100" name="Rectangle 99"/>
          <p:cNvSpPr/>
          <p:nvPr userDrawn="1"/>
        </p:nvSpPr>
        <p:spPr>
          <a:xfrm>
            <a:off x="7282339" y="9603181"/>
            <a:ext cx="1980000" cy="259228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500" dirty="0">
                <a:solidFill>
                  <a:schemeClr val="tx1"/>
                </a:solidFill>
                <a:latin typeface="Bodoni Poster" pitchFamily="18" charset="0"/>
              </a:rPr>
              <a:t>System</a:t>
            </a:r>
          </a:p>
        </p:txBody>
      </p:sp>
      <p:sp>
        <p:nvSpPr>
          <p:cNvPr id="101" name="Rectangle 100"/>
          <p:cNvSpPr/>
          <p:nvPr userDrawn="1"/>
        </p:nvSpPr>
        <p:spPr>
          <a:xfrm>
            <a:off x="2568352" y="9603181"/>
            <a:ext cx="4536504" cy="2592286"/>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500" dirty="0">
                <a:solidFill>
                  <a:schemeClr val="tx1"/>
                </a:solidFill>
                <a:latin typeface="Bodoni Poster" pitchFamily="18" charset="0"/>
              </a:rPr>
              <a:t>Ecosystem</a:t>
            </a:r>
          </a:p>
        </p:txBody>
      </p:sp>
      <p:sp>
        <p:nvSpPr>
          <p:cNvPr id="102" name="Rectangle 101"/>
          <p:cNvSpPr/>
          <p:nvPr userDrawn="1"/>
        </p:nvSpPr>
        <p:spPr>
          <a:xfrm>
            <a:off x="410868" y="9603181"/>
            <a:ext cx="1980000" cy="259228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500" dirty="0">
                <a:solidFill>
                  <a:schemeClr val="tx1"/>
                </a:solidFill>
                <a:latin typeface="Bodoni Poster" pitchFamily="18" charset="0"/>
              </a:rPr>
              <a:t>Risk</a:t>
            </a:r>
            <a:r>
              <a:rPr lang="en-GB" b="1" cap="small" dirty="0">
                <a:solidFill>
                  <a:schemeClr val="tx2"/>
                </a:solidFill>
                <a:latin typeface="Calibri Light" panose="020F0302020204030204" pitchFamily="34" charset="0"/>
              </a:rPr>
              <a:t> </a:t>
            </a:r>
            <a:r>
              <a:rPr lang="en-GB" sz="1500" dirty="0">
                <a:solidFill>
                  <a:schemeClr val="tx1"/>
                </a:solidFill>
                <a:latin typeface="Bodoni Poster" pitchFamily="18" charset="0"/>
              </a:rPr>
              <a:t>origin</a:t>
            </a:r>
          </a:p>
        </p:txBody>
      </p:sp>
      <p:sp>
        <p:nvSpPr>
          <p:cNvPr id="105" name="ZoneTexte 104"/>
          <p:cNvSpPr txBox="1"/>
          <p:nvPr userDrawn="1"/>
        </p:nvSpPr>
        <p:spPr>
          <a:xfrm>
            <a:off x="355858" y="9310389"/>
            <a:ext cx="771365" cy="261610"/>
          </a:xfrm>
          <a:prstGeom prst="rect">
            <a:avLst/>
          </a:prstGeom>
          <a:noFill/>
        </p:spPr>
        <p:txBody>
          <a:bodyPr wrap="none" rtlCol="0">
            <a:spAutoFit/>
          </a:bodyPr>
          <a:lstStyle/>
          <a:p>
            <a:r>
              <a:rPr lang="en-GB" sz="1100" dirty="0"/>
              <a:t>Severity: </a:t>
            </a:r>
            <a:endParaRPr lang="en-GB" sz="2000" dirty="0">
              <a:latin typeface="Freestyle Script" panose="030804020302050B0404" pitchFamily="66" charset="0"/>
            </a:endParaRPr>
          </a:p>
        </p:txBody>
      </p:sp>
    </p:spTree>
    <p:extLst>
      <p:ext uri="{BB962C8B-B14F-4D97-AF65-F5344CB8AC3E}">
        <p14:creationId xmlns:p14="http://schemas.microsoft.com/office/powerpoint/2010/main" val="1881355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orkshop 4-0">
    <p:spTree>
      <p:nvGrpSpPr>
        <p:cNvPr id="1" name=""/>
        <p:cNvGrpSpPr/>
        <p:nvPr/>
      </p:nvGrpSpPr>
      <p:grpSpPr>
        <a:xfrm>
          <a:off x="0" y="0"/>
          <a:ext cx="0" cy="0"/>
          <a:chOff x="0" y="0"/>
          <a:chExt cx="0" cy="0"/>
        </a:xfrm>
      </p:grpSpPr>
      <p:sp>
        <p:nvSpPr>
          <p:cNvPr id="3" name="Arrondir un rectangle avec un coin diagonal 3"/>
          <p:cNvSpPr/>
          <p:nvPr userDrawn="1"/>
        </p:nvSpPr>
        <p:spPr>
          <a:xfrm>
            <a:off x="0" y="20891"/>
            <a:ext cx="9601200" cy="403245"/>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r>
              <a:rPr lang="en-GB" sz="2000" dirty="0">
                <a:latin typeface="Bodoni Poster" pitchFamily="18" charset="0"/>
              </a:rPr>
              <a:t>Workshop n°4: Risk Registry</a:t>
            </a:r>
            <a:endParaRPr lang="en-GB" sz="700" dirty="0">
              <a:latin typeface="Bodoni Poster" pitchFamily="18" charset="0"/>
            </a:endParaRPr>
          </a:p>
          <a:p>
            <a:pPr algn="ctr"/>
            <a:r>
              <a:rPr lang="en-GB" sz="700" dirty="0">
                <a:latin typeface="Bodoni Poster" pitchFamily="18" charset="0"/>
              </a:rPr>
              <a:t>(1 to 3 half-day sessions)</a:t>
            </a:r>
          </a:p>
        </p:txBody>
      </p:sp>
      <p:sp>
        <p:nvSpPr>
          <p:cNvPr id="4" name="Rectangle 3"/>
          <p:cNvSpPr/>
          <p:nvPr userDrawn="1"/>
        </p:nvSpPr>
        <p:spPr>
          <a:xfrm>
            <a:off x="8491" y="496144"/>
            <a:ext cx="9570922" cy="123054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GB"/>
          </a:p>
        </p:txBody>
      </p:sp>
      <p:sp>
        <p:nvSpPr>
          <p:cNvPr id="5" name="ZoneTexte 4"/>
          <p:cNvSpPr txBox="1"/>
          <p:nvPr userDrawn="1"/>
        </p:nvSpPr>
        <p:spPr>
          <a:xfrm>
            <a:off x="8491" y="496144"/>
            <a:ext cx="9570922" cy="430887"/>
          </a:xfrm>
          <a:prstGeom prst="rect">
            <a:avLst/>
          </a:prstGeom>
          <a:noFill/>
        </p:spPr>
        <p:txBody>
          <a:bodyPr wrap="square" rtlCol="0">
            <a:spAutoFit/>
          </a:bodyPr>
          <a:lstStyle/>
          <a:p>
            <a:pPr algn="ctr"/>
            <a:r>
              <a:rPr lang="en-GB" sz="1500" dirty="0">
                <a:latin typeface="Bodoni Poster" pitchFamily="18" charset="0"/>
              </a:rPr>
              <a:t>List of risks</a:t>
            </a:r>
          </a:p>
          <a:p>
            <a:pPr algn="ctr"/>
            <a:r>
              <a:rPr lang="en-GB" sz="700" dirty="0">
                <a:latin typeface="Bodoni Poster" pitchFamily="18" charset="0"/>
              </a:rPr>
              <a:t>(include at least threat source, business asset, feared event, impact, supporting asset, and possibly exploited vulnerability inside risk description – use colour coding for severity)</a:t>
            </a:r>
          </a:p>
        </p:txBody>
      </p:sp>
      <p:pic>
        <p:nvPicPr>
          <p:cNvPr id="6" name="Image 5" descr="LOGO-CLUBEBIOS-RVB.png"/>
          <p:cNvPicPr>
            <a:picLocks noChangeAspect="1"/>
          </p:cNvPicPr>
          <p:nvPr userDrawn="1"/>
        </p:nvPicPr>
        <p:blipFill>
          <a:blip r:embed="rId2" cstate="print"/>
          <a:stretch>
            <a:fillRect/>
          </a:stretch>
        </p:blipFill>
        <p:spPr>
          <a:xfrm>
            <a:off x="86701" y="75622"/>
            <a:ext cx="269157" cy="307504"/>
          </a:xfrm>
          <a:prstGeom prst="rect">
            <a:avLst/>
          </a:prstGeom>
        </p:spPr>
      </p:pic>
    </p:spTree>
    <p:extLst>
      <p:ext uri="{BB962C8B-B14F-4D97-AF65-F5344CB8AC3E}">
        <p14:creationId xmlns:p14="http://schemas.microsoft.com/office/powerpoint/2010/main" val="4279448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orkshop 4-1">
    <p:spTree>
      <p:nvGrpSpPr>
        <p:cNvPr id="1" name=""/>
        <p:cNvGrpSpPr/>
        <p:nvPr/>
      </p:nvGrpSpPr>
      <p:grpSpPr>
        <a:xfrm>
          <a:off x="0" y="0"/>
          <a:ext cx="0" cy="0"/>
          <a:chOff x="0" y="0"/>
          <a:chExt cx="0" cy="0"/>
        </a:xfrm>
      </p:grpSpPr>
      <p:sp>
        <p:nvSpPr>
          <p:cNvPr id="3" name="Arrondir un rectangle avec un coin diagonal 3"/>
          <p:cNvSpPr/>
          <p:nvPr userDrawn="1"/>
        </p:nvSpPr>
        <p:spPr>
          <a:xfrm>
            <a:off x="0" y="20891"/>
            <a:ext cx="9601200" cy="403245"/>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r>
              <a:rPr lang="en-GB" sz="2000" dirty="0">
                <a:latin typeface="Bodoni Poster" pitchFamily="18" charset="0"/>
              </a:rPr>
              <a:t>Workshop n°4: Risk evaluation at technical-level</a:t>
            </a:r>
            <a:endParaRPr lang="en-GB" sz="700" dirty="0">
              <a:latin typeface="Bodoni Poster" pitchFamily="18" charset="0"/>
            </a:endParaRPr>
          </a:p>
          <a:p>
            <a:pPr algn="ctr"/>
            <a:r>
              <a:rPr lang="en-GB" sz="700" dirty="0">
                <a:latin typeface="Bodoni Poster" pitchFamily="18" charset="0"/>
              </a:rPr>
              <a:t>(1 to 3 half-day sessions)</a:t>
            </a:r>
          </a:p>
        </p:txBody>
      </p:sp>
      <p:sp>
        <p:nvSpPr>
          <p:cNvPr id="4" name="Rectangle 3"/>
          <p:cNvSpPr/>
          <p:nvPr userDrawn="1"/>
        </p:nvSpPr>
        <p:spPr>
          <a:xfrm>
            <a:off x="0" y="496144"/>
            <a:ext cx="9550141" cy="123054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GB"/>
          </a:p>
        </p:txBody>
      </p:sp>
      <p:sp>
        <p:nvSpPr>
          <p:cNvPr id="5" name="ZoneTexte 4"/>
          <p:cNvSpPr txBox="1"/>
          <p:nvPr userDrawn="1"/>
        </p:nvSpPr>
        <p:spPr>
          <a:xfrm>
            <a:off x="23584" y="496085"/>
            <a:ext cx="9572666" cy="360099"/>
          </a:xfrm>
          <a:prstGeom prst="rect">
            <a:avLst/>
          </a:prstGeom>
          <a:noFill/>
        </p:spPr>
        <p:txBody>
          <a:bodyPr wrap="square" lIns="128016" tIns="64008" rIns="128016" bIns="64008" rtlCol="0">
            <a:spAutoFit/>
          </a:bodyPr>
          <a:lstStyle/>
          <a:p>
            <a:pPr algn="ctr"/>
            <a:r>
              <a:rPr lang="en-GB" sz="1500" dirty="0">
                <a:latin typeface="Bodoni Poster" pitchFamily="18" charset="0"/>
              </a:rPr>
              <a:t>Cyber kill chain</a:t>
            </a:r>
            <a:endParaRPr lang="en-GB" sz="700" dirty="0">
              <a:latin typeface="Bodoni Poster" pitchFamily="18" charset="0"/>
            </a:endParaRPr>
          </a:p>
        </p:txBody>
      </p:sp>
      <p:graphicFrame>
        <p:nvGraphicFramePr>
          <p:cNvPr id="6" name="Diagramme 5"/>
          <p:cNvGraphicFramePr/>
          <p:nvPr userDrawn="1">
            <p:extLst>
              <p:ext uri="{D42A27DB-BD31-4B8C-83A1-F6EECF244321}">
                <p14:modId xmlns:p14="http://schemas.microsoft.com/office/powerpoint/2010/main" val="119625201"/>
              </p:ext>
            </p:extLst>
          </p:nvPr>
        </p:nvGraphicFramePr>
        <p:xfrm>
          <a:off x="-4014" y="1299452"/>
          <a:ext cx="9554156" cy="2880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Virage 6"/>
          <p:cNvSpPr/>
          <p:nvPr userDrawn="1"/>
        </p:nvSpPr>
        <p:spPr>
          <a:xfrm rot="2923131" flipH="1" flipV="1">
            <a:off x="3601569" y="1479496"/>
            <a:ext cx="337384" cy="411214"/>
          </a:xfrm>
          <a:prstGeom prst="bentArrow">
            <a:avLst/>
          </a:prstGeom>
          <a:gradFill flip="none" rotWithShape="1">
            <a:gsLst>
              <a:gs pos="0">
                <a:srgbClr val="66FFCC"/>
              </a:gs>
              <a:gs pos="50000">
                <a:srgbClr val="99FF99"/>
              </a:gs>
              <a:gs pos="100000">
                <a:srgbClr val="99FF99"/>
              </a:gs>
            </a:gsLst>
            <a:path path="circle">
              <a:fillToRect l="100000" t="100000"/>
            </a:path>
            <a:tileRect r="-100000" b="-10000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 name="Virage 7"/>
          <p:cNvSpPr/>
          <p:nvPr userDrawn="1"/>
        </p:nvSpPr>
        <p:spPr>
          <a:xfrm rot="2923131" flipH="1" flipV="1">
            <a:off x="5545785" y="1479495"/>
            <a:ext cx="337384" cy="411214"/>
          </a:xfrm>
          <a:prstGeom prst="bentArrow">
            <a:avLst/>
          </a:prstGeom>
          <a:gradFill flip="none" rotWithShape="1">
            <a:gsLst>
              <a:gs pos="0">
                <a:srgbClr val="FFFF00"/>
              </a:gs>
              <a:gs pos="50000">
                <a:srgbClr val="FFFF00"/>
              </a:gs>
              <a:gs pos="100000">
                <a:srgbClr val="99FF99"/>
              </a:gs>
            </a:gsLst>
            <a:path path="circle">
              <a:fillToRect l="100000" t="100000"/>
            </a:path>
            <a:tileRect r="-100000" b="-10000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9" name="Virage 8"/>
          <p:cNvSpPr/>
          <p:nvPr userDrawn="1"/>
        </p:nvSpPr>
        <p:spPr>
          <a:xfrm rot="10502495" flipV="1">
            <a:off x="3241756" y="973201"/>
            <a:ext cx="2726110" cy="425257"/>
          </a:xfrm>
          <a:prstGeom prst="bentArrow">
            <a:avLst/>
          </a:prstGeom>
          <a:gradFill flip="none" rotWithShape="1">
            <a:gsLst>
              <a:gs pos="0">
                <a:srgbClr val="66FFCC"/>
              </a:gs>
              <a:gs pos="50000">
                <a:srgbClr val="99FF99"/>
              </a:gs>
              <a:gs pos="100000">
                <a:srgbClr val="FFFF00"/>
              </a:gs>
            </a:gsLst>
            <a:path path="circle">
              <a:fillToRect l="100000" t="100000"/>
            </a:path>
            <a:tileRect r="-100000" b="-10000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ZoneTexte 125"/>
          <p:cNvSpPr txBox="1"/>
          <p:nvPr userDrawn="1"/>
        </p:nvSpPr>
        <p:spPr>
          <a:xfrm>
            <a:off x="5551" y="861062"/>
            <a:ext cx="1470174" cy="283154"/>
          </a:xfrm>
          <a:prstGeom prst="rect">
            <a:avLst/>
          </a:prstGeom>
          <a:noFill/>
        </p:spPr>
        <p:txBody>
          <a:bodyPr wrap="square" lIns="128016" tIns="64008" rIns="128016" bIns="64008" rtlCol="0">
            <a:spAutoFit/>
          </a:bodyPr>
          <a:lstStyle/>
          <a:p>
            <a:r>
              <a:rPr lang="en-GB" sz="1000" dirty="0">
                <a:latin typeface="Bodoni Poster" pitchFamily="18" charset="0"/>
              </a:rPr>
              <a:t>System mode: </a:t>
            </a:r>
          </a:p>
        </p:txBody>
      </p:sp>
      <p:sp>
        <p:nvSpPr>
          <p:cNvPr id="13" name="ZoneTexte 12"/>
          <p:cNvSpPr txBox="1"/>
          <p:nvPr userDrawn="1"/>
        </p:nvSpPr>
        <p:spPr>
          <a:xfrm rot="16200000">
            <a:off x="-345682" y="3045060"/>
            <a:ext cx="917239" cy="200055"/>
          </a:xfrm>
          <a:prstGeom prst="rect">
            <a:avLst/>
          </a:prstGeom>
          <a:noFill/>
        </p:spPr>
        <p:txBody>
          <a:bodyPr wrap="none" rtlCol="0">
            <a:spAutoFit/>
          </a:bodyPr>
          <a:lstStyle/>
          <a:p>
            <a:r>
              <a:rPr lang="en-GB" sz="700" i="1" dirty="0"/>
              <a:t>Existing measures</a:t>
            </a:r>
          </a:p>
        </p:txBody>
      </p:sp>
      <p:sp>
        <p:nvSpPr>
          <p:cNvPr id="14" name="ZoneTexte 13"/>
          <p:cNvSpPr txBox="1"/>
          <p:nvPr userDrawn="1"/>
        </p:nvSpPr>
        <p:spPr>
          <a:xfrm rot="16200000">
            <a:off x="-393857" y="5850710"/>
            <a:ext cx="987771" cy="200055"/>
          </a:xfrm>
          <a:prstGeom prst="rect">
            <a:avLst/>
          </a:prstGeom>
          <a:noFill/>
        </p:spPr>
        <p:txBody>
          <a:bodyPr wrap="none" rtlCol="0">
            <a:spAutoFit/>
          </a:bodyPr>
          <a:lstStyle/>
          <a:p>
            <a:r>
              <a:rPr lang="en-GB" sz="700" i="1" dirty="0"/>
              <a:t>Proposed measures</a:t>
            </a:r>
          </a:p>
        </p:txBody>
      </p:sp>
      <p:sp>
        <p:nvSpPr>
          <p:cNvPr id="15" name="ZoneTexte 14"/>
          <p:cNvSpPr txBox="1"/>
          <p:nvPr userDrawn="1"/>
        </p:nvSpPr>
        <p:spPr>
          <a:xfrm rot="16200000">
            <a:off x="-234018" y="2182684"/>
            <a:ext cx="715260" cy="200055"/>
          </a:xfrm>
          <a:prstGeom prst="rect">
            <a:avLst/>
          </a:prstGeom>
          <a:noFill/>
        </p:spPr>
        <p:txBody>
          <a:bodyPr wrap="none" rtlCol="0">
            <a:spAutoFit/>
          </a:bodyPr>
          <a:lstStyle/>
          <a:p>
            <a:r>
              <a:rPr lang="en-GB" sz="700" i="1" dirty="0"/>
              <a:t>Threat actors</a:t>
            </a:r>
          </a:p>
        </p:txBody>
      </p:sp>
      <p:sp>
        <p:nvSpPr>
          <p:cNvPr id="16" name="ZoneTexte 15"/>
          <p:cNvSpPr txBox="1"/>
          <p:nvPr userDrawn="1"/>
        </p:nvSpPr>
        <p:spPr>
          <a:xfrm rot="16200000">
            <a:off x="-182517" y="4420141"/>
            <a:ext cx="582211" cy="200055"/>
          </a:xfrm>
          <a:prstGeom prst="rect">
            <a:avLst/>
          </a:prstGeom>
          <a:noFill/>
        </p:spPr>
        <p:txBody>
          <a:bodyPr wrap="none" rtlCol="0">
            <a:spAutoFit/>
          </a:bodyPr>
          <a:lstStyle/>
          <a:p>
            <a:r>
              <a:rPr lang="en-GB" sz="700" i="1" dirty="0"/>
              <a:t>Scenarios</a:t>
            </a:r>
          </a:p>
        </p:txBody>
      </p:sp>
      <p:cxnSp>
        <p:nvCxnSpPr>
          <p:cNvPr id="25" name="Connecteur droit 21"/>
          <p:cNvCxnSpPr/>
          <p:nvPr userDrawn="1"/>
        </p:nvCxnSpPr>
        <p:spPr>
          <a:xfrm>
            <a:off x="-22525" y="6832848"/>
            <a:ext cx="9572666" cy="958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4" name="ZoneTexte 73"/>
          <p:cNvSpPr txBox="1"/>
          <p:nvPr userDrawn="1"/>
        </p:nvSpPr>
        <p:spPr>
          <a:xfrm>
            <a:off x="48072" y="1659910"/>
            <a:ext cx="1386918" cy="261610"/>
          </a:xfrm>
          <a:prstGeom prst="rect">
            <a:avLst/>
          </a:prstGeom>
          <a:noFill/>
        </p:spPr>
        <p:txBody>
          <a:bodyPr wrap="none" rtlCol="0">
            <a:spAutoFit/>
          </a:bodyPr>
          <a:lstStyle/>
          <a:p>
            <a:r>
              <a:rPr lang="en-GB" sz="1100" dirty="0"/>
              <a:t>Success likelihood:</a:t>
            </a:r>
          </a:p>
        </p:txBody>
      </p:sp>
      <p:sp>
        <p:nvSpPr>
          <p:cNvPr id="75" name="ZoneTexte 74"/>
          <p:cNvSpPr txBox="1"/>
          <p:nvPr userDrawn="1"/>
        </p:nvSpPr>
        <p:spPr>
          <a:xfrm>
            <a:off x="2190149" y="1659910"/>
            <a:ext cx="861133" cy="261610"/>
          </a:xfrm>
          <a:prstGeom prst="rect">
            <a:avLst/>
          </a:prstGeom>
          <a:noFill/>
        </p:spPr>
        <p:txBody>
          <a:bodyPr wrap="none" rtlCol="0">
            <a:spAutoFit/>
          </a:bodyPr>
          <a:lstStyle/>
          <a:p>
            <a:r>
              <a:rPr lang="en-GB" sz="1100" dirty="0"/>
              <a:t>Likelihood:</a:t>
            </a:r>
          </a:p>
        </p:txBody>
      </p:sp>
      <p:sp>
        <p:nvSpPr>
          <p:cNvPr id="76" name="ZoneTexte 75"/>
          <p:cNvSpPr txBox="1"/>
          <p:nvPr userDrawn="1"/>
        </p:nvSpPr>
        <p:spPr>
          <a:xfrm>
            <a:off x="4244496" y="1659910"/>
            <a:ext cx="861133" cy="261610"/>
          </a:xfrm>
          <a:prstGeom prst="rect">
            <a:avLst/>
          </a:prstGeom>
          <a:noFill/>
        </p:spPr>
        <p:txBody>
          <a:bodyPr wrap="none" rtlCol="0">
            <a:spAutoFit/>
          </a:bodyPr>
          <a:lstStyle/>
          <a:p>
            <a:r>
              <a:rPr lang="en-GB" sz="1100" dirty="0"/>
              <a:t>Likelihood:</a:t>
            </a:r>
          </a:p>
        </p:txBody>
      </p:sp>
      <p:sp>
        <p:nvSpPr>
          <p:cNvPr id="77" name="ZoneTexte 76"/>
          <p:cNvSpPr txBox="1"/>
          <p:nvPr userDrawn="1"/>
        </p:nvSpPr>
        <p:spPr>
          <a:xfrm>
            <a:off x="6096744" y="1659910"/>
            <a:ext cx="861133" cy="261610"/>
          </a:xfrm>
          <a:prstGeom prst="rect">
            <a:avLst/>
          </a:prstGeom>
          <a:noFill/>
        </p:spPr>
        <p:txBody>
          <a:bodyPr wrap="none" rtlCol="0">
            <a:spAutoFit/>
          </a:bodyPr>
          <a:lstStyle/>
          <a:p>
            <a:r>
              <a:rPr lang="en-GB" sz="1100" dirty="0"/>
              <a:t>Likelihood:</a:t>
            </a:r>
          </a:p>
        </p:txBody>
      </p:sp>
      <p:sp>
        <p:nvSpPr>
          <p:cNvPr id="78" name="ZoneTexte 77"/>
          <p:cNvSpPr txBox="1"/>
          <p:nvPr userDrawn="1"/>
        </p:nvSpPr>
        <p:spPr>
          <a:xfrm>
            <a:off x="7948992" y="1659910"/>
            <a:ext cx="861133" cy="261610"/>
          </a:xfrm>
          <a:prstGeom prst="rect">
            <a:avLst/>
          </a:prstGeom>
          <a:noFill/>
        </p:spPr>
        <p:txBody>
          <a:bodyPr wrap="none" rtlCol="0">
            <a:spAutoFit/>
          </a:bodyPr>
          <a:lstStyle/>
          <a:p>
            <a:r>
              <a:rPr lang="en-GB" sz="1100" dirty="0"/>
              <a:t>Likelihood:</a:t>
            </a:r>
          </a:p>
        </p:txBody>
      </p:sp>
      <p:pic>
        <p:nvPicPr>
          <p:cNvPr id="44" name="Image 43" descr="LOGO-CLUBEBIOS-RVB.png"/>
          <p:cNvPicPr>
            <a:picLocks noChangeAspect="1"/>
          </p:cNvPicPr>
          <p:nvPr userDrawn="1"/>
        </p:nvPicPr>
        <p:blipFill>
          <a:blip r:embed="rId7" cstate="print"/>
          <a:stretch>
            <a:fillRect/>
          </a:stretch>
        </p:blipFill>
        <p:spPr>
          <a:xfrm>
            <a:off x="86701" y="75622"/>
            <a:ext cx="269157" cy="307504"/>
          </a:xfrm>
          <a:prstGeom prst="rect">
            <a:avLst/>
          </a:prstGeom>
        </p:spPr>
      </p:pic>
      <p:graphicFrame>
        <p:nvGraphicFramePr>
          <p:cNvPr id="45" name="Diagramme 44"/>
          <p:cNvGraphicFramePr/>
          <p:nvPr userDrawn="1">
            <p:extLst>
              <p:ext uri="{D42A27DB-BD31-4B8C-83A1-F6EECF244321}">
                <p14:modId xmlns:p14="http://schemas.microsoft.com/office/powerpoint/2010/main" val="559604917"/>
              </p:ext>
            </p:extLst>
          </p:nvPr>
        </p:nvGraphicFramePr>
        <p:xfrm>
          <a:off x="-1028" y="7393994"/>
          <a:ext cx="9554156" cy="2880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6" name="Virage 45"/>
          <p:cNvSpPr/>
          <p:nvPr userDrawn="1"/>
        </p:nvSpPr>
        <p:spPr>
          <a:xfrm rot="2923131" flipH="1" flipV="1">
            <a:off x="3604555" y="7574038"/>
            <a:ext cx="337384" cy="411214"/>
          </a:xfrm>
          <a:prstGeom prst="bentArrow">
            <a:avLst/>
          </a:prstGeom>
          <a:gradFill flip="none" rotWithShape="1">
            <a:gsLst>
              <a:gs pos="0">
                <a:srgbClr val="66FFCC"/>
              </a:gs>
              <a:gs pos="50000">
                <a:srgbClr val="99FF99"/>
              </a:gs>
              <a:gs pos="100000">
                <a:srgbClr val="99FF99"/>
              </a:gs>
            </a:gsLst>
            <a:path path="circle">
              <a:fillToRect l="100000" t="100000"/>
            </a:path>
            <a:tileRect r="-100000" b="-10000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7" name="Virage 46"/>
          <p:cNvSpPr/>
          <p:nvPr userDrawn="1"/>
        </p:nvSpPr>
        <p:spPr>
          <a:xfrm rot="2923131" flipH="1" flipV="1">
            <a:off x="5548771" y="7574037"/>
            <a:ext cx="337384" cy="411214"/>
          </a:xfrm>
          <a:prstGeom prst="bentArrow">
            <a:avLst/>
          </a:prstGeom>
          <a:gradFill flip="none" rotWithShape="1">
            <a:gsLst>
              <a:gs pos="0">
                <a:srgbClr val="FFFF00"/>
              </a:gs>
              <a:gs pos="50000">
                <a:srgbClr val="FFFF00"/>
              </a:gs>
              <a:gs pos="100000">
                <a:srgbClr val="99FF99"/>
              </a:gs>
            </a:gsLst>
            <a:path path="circle">
              <a:fillToRect l="100000" t="100000"/>
            </a:path>
            <a:tileRect r="-100000" b="-10000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8" name="Virage 47"/>
          <p:cNvSpPr/>
          <p:nvPr userDrawn="1"/>
        </p:nvSpPr>
        <p:spPr>
          <a:xfrm rot="10502495" flipV="1">
            <a:off x="3244742" y="7067743"/>
            <a:ext cx="2726110" cy="425257"/>
          </a:xfrm>
          <a:prstGeom prst="bentArrow">
            <a:avLst/>
          </a:prstGeom>
          <a:gradFill flip="none" rotWithShape="1">
            <a:gsLst>
              <a:gs pos="0">
                <a:srgbClr val="66FFCC"/>
              </a:gs>
              <a:gs pos="50000">
                <a:srgbClr val="99FF99"/>
              </a:gs>
              <a:gs pos="100000">
                <a:srgbClr val="FFFF00"/>
              </a:gs>
            </a:gsLst>
            <a:path path="circle">
              <a:fillToRect l="100000" t="100000"/>
            </a:path>
            <a:tileRect r="-100000" b="-10000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9" name="ZoneTexte 125"/>
          <p:cNvSpPr txBox="1"/>
          <p:nvPr userDrawn="1"/>
        </p:nvSpPr>
        <p:spPr>
          <a:xfrm>
            <a:off x="8537" y="6955604"/>
            <a:ext cx="1470174" cy="283154"/>
          </a:xfrm>
          <a:prstGeom prst="rect">
            <a:avLst/>
          </a:prstGeom>
          <a:noFill/>
        </p:spPr>
        <p:txBody>
          <a:bodyPr wrap="square" lIns="128016" tIns="64008" rIns="128016" bIns="64008" rtlCol="0">
            <a:spAutoFit/>
          </a:bodyPr>
          <a:lstStyle/>
          <a:p>
            <a:r>
              <a:rPr lang="en-GB" sz="1000" dirty="0">
                <a:latin typeface="Bodoni Poster" pitchFamily="18" charset="0"/>
              </a:rPr>
              <a:t>System mode: </a:t>
            </a:r>
          </a:p>
        </p:txBody>
      </p:sp>
      <p:sp>
        <p:nvSpPr>
          <p:cNvPr id="50" name="ZoneTexte 49"/>
          <p:cNvSpPr txBox="1"/>
          <p:nvPr userDrawn="1"/>
        </p:nvSpPr>
        <p:spPr>
          <a:xfrm rot="16200000">
            <a:off x="-342696" y="9139602"/>
            <a:ext cx="917239" cy="200055"/>
          </a:xfrm>
          <a:prstGeom prst="rect">
            <a:avLst/>
          </a:prstGeom>
          <a:noFill/>
        </p:spPr>
        <p:txBody>
          <a:bodyPr wrap="none" rtlCol="0">
            <a:spAutoFit/>
          </a:bodyPr>
          <a:lstStyle/>
          <a:p>
            <a:r>
              <a:rPr lang="en-GB" sz="700" i="1" dirty="0"/>
              <a:t>Existing measures</a:t>
            </a:r>
          </a:p>
        </p:txBody>
      </p:sp>
      <p:sp>
        <p:nvSpPr>
          <p:cNvPr id="51" name="ZoneTexte 50"/>
          <p:cNvSpPr txBox="1"/>
          <p:nvPr userDrawn="1"/>
        </p:nvSpPr>
        <p:spPr>
          <a:xfrm rot="16200000">
            <a:off x="-390871" y="11945252"/>
            <a:ext cx="987771" cy="200055"/>
          </a:xfrm>
          <a:prstGeom prst="rect">
            <a:avLst/>
          </a:prstGeom>
          <a:noFill/>
        </p:spPr>
        <p:txBody>
          <a:bodyPr wrap="none" rtlCol="0">
            <a:spAutoFit/>
          </a:bodyPr>
          <a:lstStyle/>
          <a:p>
            <a:r>
              <a:rPr lang="en-GB" sz="700" i="1" dirty="0"/>
              <a:t>Proposed measures</a:t>
            </a:r>
          </a:p>
        </p:txBody>
      </p:sp>
      <p:sp>
        <p:nvSpPr>
          <p:cNvPr id="55" name="ZoneTexte 54"/>
          <p:cNvSpPr txBox="1"/>
          <p:nvPr userDrawn="1"/>
        </p:nvSpPr>
        <p:spPr>
          <a:xfrm rot="16200000">
            <a:off x="-231032" y="8277226"/>
            <a:ext cx="715260" cy="200055"/>
          </a:xfrm>
          <a:prstGeom prst="rect">
            <a:avLst/>
          </a:prstGeom>
          <a:noFill/>
        </p:spPr>
        <p:txBody>
          <a:bodyPr wrap="none" rtlCol="0">
            <a:spAutoFit/>
          </a:bodyPr>
          <a:lstStyle/>
          <a:p>
            <a:r>
              <a:rPr lang="en-GB" sz="700" i="1" dirty="0"/>
              <a:t>Threat actors</a:t>
            </a:r>
          </a:p>
        </p:txBody>
      </p:sp>
      <p:sp>
        <p:nvSpPr>
          <p:cNvPr id="56" name="ZoneTexte 55"/>
          <p:cNvSpPr txBox="1"/>
          <p:nvPr userDrawn="1"/>
        </p:nvSpPr>
        <p:spPr>
          <a:xfrm rot="16200000">
            <a:off x="-179531" y="10514683"/>
            <a:ext cx="582211" cy="200055"/>
          </a:xfrm>
          <a:prstGeom prst="rect">
            <a:avLst/>
          </a:prstGeom>
          <a:noFill/>
        </p:spPr>
        <p:txBody>
          <a:bodyPr wrap="none" rtlCol="0">
            <a:spAutoFit/>
          </a:bodyPr>
          <a:lstStyle/>
          <a:p>
            <a:r>
              <a:rPr lang="en-GB" sz="700" i="1" dirty="0"/>
              <a:t>Scenarios</a:t>
            </a:r>
          </a:p>
        </p:txBody>
      </p:sp>
      <p:sp>
        <p:nvSpPr>
          <p:cNvPr id="64" name="ZoneTexte 63"/>
          <p:cNvSpPr txBox="1"/>
          <p:nvPr userDrawn="1"/>
        </p:nvSpPr>
        <p:spPr>
          <a:xfrm>
            <a:off x="51058" y="7754452"/>
            <a:ext cx="1386918" cy="261610"/>
          </a:xfrm>
          <a:prstGeom prst="rect">
            <a:avLst/>
          </a:prstGeom>
          <a:noFill/>
        </p:spPr>
        <p:txBody>
          <a:bodyPr wrap="none" rtlCol="0">
            <a:spAutoFit/>
          </a:bodyPr>
          <a:lstStyle/>
          <a:p>
            <a:r>
              <a:rPr lang="en-GB" sz="1100" dirty="0"/>
              <a:t>Success likelihood:</a:t>
            </a:r>
          </a:p>
        </p:txBody>
      </p:sp>
      <p:sp>
        <p:nvSpPr>
          <p:cNvPr id="65" name="ZoneTexte 64"/>
          <p:cNvSpPr txBox="1"/>
          <p:nvPr userDrawn="1"/>
        </p:nvSpPr>
        <p:spPr>
          <a:xfrm>
            <a:off x="2193135" y="7754452"/>
            <a:ext cx="861133" cy="261610"/>
          </a:xfrm>
          <a:prstGeom prst="rect">
            <a:avLst/>
          </a:prstGeom>
          <a:noFill/>
        </p:spPr>
        <p:txBody>
          <a:bodyPr wrap="none" rtlCol="0">
            <a:spAutoFit/>
          </a:bodyPr>
          <a:lstStyle/>
          <a:p>
            <a:r>
              <a:rPr lang="en-GB" sz="1100" dirty="0"/>
              <a:t>Likelihood:</a:t>
            </a:r>
          </a:p>
        </p:txBody>
      </p:sp>
      <p:sp>
        <p:nvSpPr>
          <p:cNvPr id="66" name="ZoneTexte 65"/>
          <p:cNvSpPr txBox="1"/>
          <p:nvPr userDrawn="1"/>
        </p:nvSpPr>
        <p:spPr>
          <a:xfrm>
            <a:off x="4247482" y="7754452"/>
            <a:ext cx="861133" cy="261610"/>
          </a:xfrm>
          <a:prstGeom prst="rect">
            <a:avLst/>
          </a:prstGeom>
          <a:noFill/>
        </p:spPr>
        <p:txBody>
          <a:bodyPr wrap="none" rtlCol="0">
            <a:spAutoFit/>
          </a:bodyPr>
          <a:lstStyle/>
          <a:p>
            <a:r>
              <a:rPr lang="en-GB" sz="1100" dirty="0"/>
              <a:t>Likelihood:</a:t>
            </a:r>
          </a:p>
        </p:txBody>
      </p:sp>
      <p:sp>
        <p:nvSpPr>
          <p:cNvPr id="67" name="ZoneTexte 66"/>
          <p:cNvSpPr txBox="1"/>
          <p:nvPr userDrawn="1"/>
        </p:nvSpPr>
        <p:spPr>
          <a:xfrm>
            <a:off x="6099730" y="7754452"/>
            <a:ext cx="861133" cy="261610"/>
          </a:xfrm>
          <a:prstGeom prst="rect">
            <a:avLst/>
          </a:prstGeom>
          <a:noFill/>
        </p:spPr>
        <p:txBody>
          <a:bodyPr wrap="none" rtlCol="0">
            <a:spAutoFit/>
          </a:bodyPr>
          <a:lstStyle/>
          <a:p>
            <a:r>
              <a:rPr lang="en-GB" sz="1100" dirty="0"/>
              <a:t>Likelihood:</a:t>
            </a:r>
          </a:p>
        </p:txBody>
      </p:sp>
      <p:sp>
        <p:nvSpPr>
          <p:cNvPr id="68" name="ZoneTexte 67"/>
          <p:cNvSpPr txBox="1"/>
          <p:nvPr userDrawn="1"/>
        </p:nvSpPr>
        <p:spPr>
          <a:xfrm>
            <a:off x="7951978" y="7754452"/>
            <a:ext cx="861133" cy="261610"/>
          </a:xfrm>
          <a:prstGeom prst="rect">
            <a:avLst/>
          </a:prstGeom>
          <a:noFill/>
        </p:spPr>
        <p:txBody>
          <a:bodyPr wrap="none" rtlCol="0">
            <a:spAutoFit/>
          </a:bodyPr>
          <a:lstStyle/>
          <a:p>
            <a:r>
              <a:rPr lang="en-GB" sz="1100" dirty="0"/>
              <a:t>Likelihood:</a:t>
            </a:r>
          </a:p>
        </p:txBody>
      </p:sp>
    </p:spTree>
    <p:extLst>
      <p:ext uri="{BB962C8B-B14F-4D97-AF65-F5344CB8AC3E}">
        <p14:creationId xmlns:p14="http://schemas.microsoft.com/office/powerpoint/2010/main" val="2078806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orkshop 4-1 large">
    <p:spTree>
      <p:nvGrpSpPr>
        <p:cNvPr id="1" name=""/>
        <p:cNvGrpSpPr/>
        <p:nvPr/>
      </p:nvGrpSpPr>
      <p:grpSpPr>
        <a:xfrm>
          <a:off x="0" y="0"/>
          <a:ext cx="0" cy="0"/>
          <a:chOff x="0" y="0"/>
          <a:chExt cx="0" cy="0"/>
        </a:xfrm>
      </p:grpSpPr>
      <p:sp>
        <p:nvSpPr>
          <p:cNvPr id="3" name="Arrondir un rectangle avec un coin diagonal 3"/>
          <p:cNvSpPr/>
          <p:nvPr userDrawn="1"/>
        </p:nvSpPr>
        <p:spPr>
          <a:xfrm>
            <a:off x="0" y="20891"/>
            <a:ext cx="9601200" cy="403245"/>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r>
              <a:rPr lang="en-GB" sz="2000" dirty="0">
                <a:latin typeface="Bodoni Poster" pitchFamily="18" charset="0"/>
              </a:rPr>
              <a:t>Workshop n°4: Risk evaluation at technical-level</a:t>
            </a:r>
            <a:endParaRPr lang="en-GB" sz="700" dirty="0">
              <a:latin typeface="Bodoni Poster" pitchFamily="18" charset="0"/>
            </a:endParaRPr>
          </a:p>
          <a:p>
            <a:pPr algn="ctr"/>
            <a:r>
              <a:rPr lang="en-GB" sz="700" dirty="0">
                <a:latin typeface="Bodoni Poster" pitchFamily="18" charset="0"/>
              </a:rPr>
              <a:t>(1 to 3 half-day sessions)</a:t>
            </a:r>
          </a:p>
        </p:txBody>
      </p:sp>
      <p:sp>
        <p:nvSpPr>
          <p:cNvPr id="4" name="Rectangle 3"/>
          <p:cNvSpPr/>
          <p:nvPr userDrawn="1"/>
        </p:nvSpPr>
        <p:spPr>
          <a:xfrm>
            <a:off x="0" y="496144"/>
            <a:ext cx="9550141" cy="123054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GB"/>
          </a:p>
        </p:txBody>
      </p:sp>
      <p:sp>
        <p:nvSpPr>
          <p:cNvPr id="5" name="ZoneTexte 4"/>
          <p:cNvSpPr txBox="1"/>
          <p:nvPr userDrawn="1"/>
        </p:nvSpPr>
        <p:spPr>
          <a:xfrm>
            <a:off x="23584" y="496085"/>
            <a:ext cx="9572666" cy="360099"/>
          </a:xfrm>
          <a:prstGeom prst="rect">
            <a:avLst/>
          </a:prstGeom>
          <a:noFill/>
        </p:spPr>
        <p:txBody>
          <a:bodyPr wrap="square" lIns="128016" tIns="64008" rIns="128016" bIns="64008" rtlCol="0">
            <a:spAutoFit/>
          </a:bodyPr>
          <a:lstStyle/>
          <a:p>
            <a:pPr algn="ctr"/>
            <a:r>
              <a:rPr lang="en-GB" sz="1500" dirty="0">
                <a:latin typeface="Bodoni Poster" pitchFamily="18" charset="0"/>
              </a:rPr>
              <a:t>Cyber kill chain</a:t>
            </a:r>
            <a:endParaRPr lang="en-GB" sz="700" dirty="0">
              <a:latin typeface="Bodoni Poster" pitchFamily="18" charset="0"/>
            </a:endParaRPr>
          </a:p>
        </p:txBody>
      </p:sp>
      <p:graphicFrame>
        <p:nvGraphicFramePr>
          <p:cNvPr id="6" name="Diagramme 5"/>
          <p:cNvGraphicFramePr/>
          <p:nvPr userDrawn="1">
            <p:extLst>
              <p:ext uri="{D42A27DB-BD31-4B8C-83A1-F6EECF244321}">
                <p14:modId xmlns:p14="http://schemas.microsoft.com/office/powerpoint/2010/main" val="1157099620"/>
              </p:ext>
            </p:extLst>
          </p:nvPr>
        </p:nvGraphicFramePr>
        <p:xfrm>
          <a:off x="-4014" y="1299452"/>
          <a:ext cx="9554156" cy="2880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Virage 6"/>
          <p:cNvSpPr/>
          <p:nvPr userDrawn="1"/>
        </p:nvSpPr>
        <p:spPr>
          <a:xfrm rot="2923131" flipH="1" flipV="1">
            <a:off x="3601569" y="1479496"/>
            <a:ext cx="337384" cy="411214"/>
          </a:xfrm>
          <a:prstGeom prst="bentArrow">
            <a:avLst/>
          </a:prstGeom>
          <a:gradFill flip="none" rotWithShape="1">
            <a:gsLst>
              <a:gs pos="0">
                <a:srgbClr val="66FFCC"/>
              </a:gs>
              <a:gs pos="50000">
                <a:srgbClr val="99FF99"/>
              </a:gs>
              <a:gs pos="100000">
                <a:srgbClr val="99FF99"/>
              </a:gs>
            </a:gsLst>
            <a:path path="circle">
              <a:fillToRect l="100000" t="100000"/>
            </a:path>
            <a:tileRect r="-100000" b="-10000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 name="Virage 7"/>
          <p:cNvSpPr/>
          <p:nvPr userDrawn="1"/>
        </p:nvSpPr>
        <p:spPr>
          <a:xfrm rot="2923131" flipH="1" flipV="1">
            <a:off x="5545785" y="1479495"/>
            <a:ext cx="337384" cy="411214"/>
          </a:xfrm>
          <a:prstGeom prst="bentArrow">
            <a:avLst/>
          </a:prstGeom>
          <a:gradFill flip="none" rotWithShape="1">
            <a:gsLst>
              <a:gs pos="0">
                <a:srgbClr val="FFFF00"/>
              </a:gs>
              <a:gs pos="50000">
                <a:srgbClr val="FFFF00"/>
              </a:gs>
              <a:gs pos="100000">
                <a:srgbClr val="99FF99"/>
              </a:gs>
            </a:gsLst>
            <a:path path="circle">
              <a:fillToRect l="100000" t="100000"/>
            </a:path>
            <a:tileRect r="-100000" b="-10000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9" name="Virage 8"/>
          <p:cNvSpPr/>
          <p:nvPr userDrawn="1"/>
        </p:nvSpPr>
        <p:spPr>
          <a:xfrm rot="10502495" flipV="1">
            <a:off x="3241756" y="973201"/>
            <a:ext cx="2726110" cy="425257"/>
          </a:xfrm>
          <a:prstGeom prst="bentArrow">
            <a:avLst/>
          </a:prstGeom>
          <a:gradFill flip="none" rotWithShape="1">
            <a:gsLst>
              <a:gs pos="0">
                <a:srgbClr val="66FFCC"/>
              </a:gs>
              <a:gs pos="50000">
                <a:srgbClr val="99FF99"/>
              </a:gs>
              <a:gs pos="100000">
                <a:srgbClr val="FFFF00"/>
              </a:gs>
            </a:gsLst>
            <a:path path="circle">
              <a:fillToRect l="100000" t="100000"/>
            </a:path>
            <a:tileRect r="-100000" b="-10000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ZoneTexte 125"/>
          <p:cNvSpPr txBox="1"/>
          <p:nvPr userDrawn="1"/>
        </p:nvSpPr>
        <p:spPr>
          <a:xfrm>
            <a:off x="5551" y="861062"/>
            <a:ext cx="1470174" cy="283154"/>
          </a:xfrm>
          <a:prstGeom prst="rect">
            <a:avLst/>
          </a:prstGeom>
          <a:noFill/>
        </p:spPr>
        <p:txBody>
          <a:bodyPr wrap="square" lIns="128016" tIns="64008" rIns="128016" bIns="64008" rtlCol="0">
            <a:spAutoFit/>
          </a:bodyPr>
          <a:lstStyle/>
          <a:p>
            <a:r>
              <a:rPr lang="en-GB" sz="1000" dirty="0">
                <a:latin typeface="Bodoni Poster" pitchFamily="18" charset="0"/>
              </a:rPr>
              <a:t>System mode: </a:t>
            </a:r>
          </a:p>
        </p:txBody>
      </p:sp>
      <p:sp>
        <p:nvSpPr>
          <p:cNvPr id="13" name="ZoneTexte 12"/>
          <p:cNvSpPr txBox="1"/>
          <p:nvPr userDrawn="1"/>
        </p:nvSpPr>
        <p:spPr>
          <a:xfrm rot="16200000">
            <a:off x="-345682" y="4041953"/>
            <a:ext cx="917239" cy="200055"/>
          </a:xfrm>
          <a:prstGeom prst="rect">
            <a:avLst/>
          </a:prstGeom>
          <a:noFill/>
        </p:spPr>
        <p:txBody>
          <a:bodyPr wrap="none" rtlCol="0">
            <a:spAutoFit/>
          </a:bodyPr>
          <a:lstStyle/>
          <a:p>
            <a:r>
              <a:rPr lang="en-GB" sz="700" i="1" dirty="0"/>
              <a:t>Existing measures</a:t>
            </a:r>
          </a:p>
        </p:txBody>
      </p:sp>
      <p:sp>
        <p:nvSpPr>
          <p:cNvPr id="14" name="ZoneTexte 13"/>
          <p:cNvSpPr txBox="1"/>
          <p:nvPr userDrawn="1"/>
        </p:nvSpPr>
        <p:spPr>
          <a:xfrm rot="16200000">
            <a:off x="-393857" y="10703431"/>
            <a:ext cx="987771" cy="200055"/>
          </a:xfrm>
          <a:prstGeom prst="rect">
            <a:avLst/>
          </a:prstGeom>
          <a:noFill/>
        </p:spPr>
        <p:txBody>
          <a:bodyPr wrap="none" rtlCol="0">
            <a:spAutoFit/>
          </a:bodyPr>
          <a:lstStyle/>
          <a:p>
            <a:r>
              <a:rPr lang="en-GB" sz="700" i="1" dirty="0"/>
              <a:t>Proposed measures</a:t>
            </a:r>
          </a:p>
        </p:txBody>
      </p:sp>
      <p:sp>
        <p:nvSpPr>
          <p:cNvPr id="15" name="ZoneTexte 14"/>
          <p:cNvSpPr txBox="1"/>
          <p:nvPr userDrawn="1"/>
        </p:nvSpPr>
        <p:spPr>
          <a:xfrm rot="16200000">
            <a:off x="-234018" y="2182684"/>
            <a:ext cx="715260" cy="200055"/>
          </a:xfrm>
          <a:prstGeom prst="rect">
            <a:avLst/>
          </a:prstGeom>
          <a:noFill/>
        </p:spPr>
        <p:txBody>
          <a:bodyPr wrap="none" rtlCol="0">
            <a:spAutoFit/>
          </a:bodyPr>
          <a:lstStyle/>
          <a:p>
            <a:r>
              <a:rPr lang="en-GB" sz="700" i="1" dirty="0"/>
              <a:t>Threat actors</a:t>
            </a:r>
          </a:p>
        </p:txBody>
      </p:sp>
      <p:sp>
        <p:nvSpPr>
          <p:cNvPr id="16" name="ZoneTexte 15"/>
          <p:cNvSpPr txBox="1"/>
          <p:nvPr userDrawn="1"/>
        </p:nvSpPr>
        <p:spPr>
          <a:xfrm rot="16200000">
            <a:off x="-182517" y="7355059"/>
            <a:ext cx="582211" cy="200055"/>
          </a:xfrm>
          <a:prstGeom prst="rect">
            <a:avLst/>
          </a:prstGeom>
          <a:noFill/>
        </p:spPr>
        <p:txBody>
          <a:bodyPr wrap="none" rtlCol="0">
            <a:spAutoFit/>
          </a:bodyPr>
          <a:lstStyle/>
          <a:p>
            <a:r>
              <a:rPr lang="en-GB" sz="700" i="1" dirty="0"/>
              <a:t>Scenarios</a:t>
            </a:r>
          </a:p>
        </p:txBody>
      </p:sp>
      <p:sp>
        <p:nvSpPr>
          <p:cNvPr id="74" name="ZoneTexte 73"/>
          <p:cNvSpPr txBox="1"/>
          <p:nvPr userDrawn="1"/>
        </p:nvSpPr>
        <p:spPr>
          <a:xfrm>
            <a:off x="48072" y="1659910"/>
            <a:ext cx="1386918" cy="261610"/>
          </a:xfrm>
          <a:prstGeom prst="rect">
            <a:avLst/>
          </a:prstGeom>
          <a:noFill/>
        </p:spPr>
        <p:txBody>
          <a:bodyPr wrap="none" rtlCol="0">
            <a:spAutoFit/>
          </a:bodyPr>
          <a:lstStyle/>
          <a:p>
            <a:r>
              <a:rPr lang="en-GB" sz="1100" dirty="0"/>
              <a:t>Success likelihood:</a:t>
            </a:r>
          </a:p>
        </p:txBody>
      </p:sp>
      <p:sp>
        <p:nvSpPr>
          <p:cNvPr id="75" name="ZoneTexte 74"/>
          <p:cNvSpPr txBox="1"/>
          <p:nvPr userDrawn="1"/>
        </p:nvSpPr>
        <p:spPr>
          <a:xfrm>
            <a:off x="2190149" y="1659910"/>
            <a:ext cx="861133" cy="261610"/>
          </a:xfrm>
          <a:prstGeom prst="rect">
            <a:avLst/>
          </a:prstGeom>
          <a:noFill/>
        </p:spPr>
        <p:txBody>
          <a:bodyPr wrap="none" rtlCol="0">
            <a:spAutoFit/>
          </a:bodyPr>
          <a:lstStyle/>
          <a:p>
            <a:r>
              <a:rPr lang="en-GB" sz="1100" dirty="0"/>
              <a:t>Likelihood:</a:t>
            </a:r>
          </a:p>
        </p:txBody>
      </p:sp>
      <p:sp>
        <p:nvSpPr>
          <p:cNvPr id="76" name="ZoneTexte 75"/>
          <p:cNvSpPr txBox="1"/>
          <p:nvPr userDrawn="1"/>
        </p:nvSpPr>
        <p:spPr>
          <a:xfrm>
            <a:off x="4244496" y="1659910"/>
            <a:ext cx="861133" cy="261610"/>
          </a:xfrm>
          <a:prstGeom prst="rect">
            <a:avLst/>
          </a:prstGeom>
          <a:noFill/>
        </p:spPr>
        <p:txBody>
          <a:bodyPr wrap="none" rtlCol="0">
            <a:spAutoFit/>
          </a:bodyPr>
          <a:lstStyle/>
          <a:p>
            <a:r>
              <a:rPr lang="en-GB" sz="1100" dirty="0"/>
              <a:t>Likelihood:</a:t>
            </a:r>
          </a:p>
        </p:txBody>
      </p:sp>
      <p:sp>
        <p:nvSpPr>
          <p:cNvPr id="77" name="ZoneTexte 76"/>
          <p:cNvSpPr txBox="1"/>
          <p:nvPr userDrawn="1"/>
        </p:nvSpPr>
        <p:spPr>
          <a:xfrm>
            <a:off x="6096744" y="1659910"/>
            <a:ext cx="861133" cy="261610"/>
          </a:xfrm>
          <a:prstGeom prst="rect">
            <a:avLst/>
          </a:prstGeom>
          <a:noFill/>
        </p:spPr>
        <p:txBody>
          <a:bodyPr wrap="none" rtlCol="0">
            <a:spAutoFit/>
          </a:bodyPr>
          <a:lstStyle/>
          <a:p>
            <a:r>
              <a:rPr lang="en-GB" sz="1100" dirty="0"/>
              <a:t>Likelihood:</a:t>
            </a:r>
          </a:p>
        </p:txBody>
      </p:sp>
      <p:sp>
        <p:nvSpPr>
          <p:cNvPr id="78" name="ZoneTexte 77"/>
          <p:cNvSpPr txBox="1"/>
          <p:nvPr userDrawn="1"/>
        </p:nvSpPr>
        <p:spPr>
          <a:xfrm>
            <a:off x="7948992" y="1659910"/>
            <a:ext cx="861133" cy="261610"/>
          </a:xfrm>
          <a:prstGeom prst="rect">
            <a:avLst/>
          </a:prstGeom>
          <a:noFill/>
        </p:spPr>
        <p:txBody>
          <a:bodyPr wrap="none" rtlCol="0">
            <a:spAutoFit/>
          </a:bodyPr>
          <a:lstStyle/>
          <a:p>
            <a:r>
              <a:rPr lang="en-GB" sz="1100" dirty="0"/>
              <a:t>Likelihood:</a:t>
            </a:r>
          </a:p>
        </p:txBody>
      </p:sp>
      <p:pic>
        <p:nvPicPr>
          <p:cNvPr id="26" name="Image 25" descr="LOGO-CLUBEBIOS-RVB.png"/>
          <p:cNvPicPr>
            <a:picLocks noChangeAspect="1"/>
          </p:cNvPicPr>
          <p:nvPr userDrawn="1"/>
        </p:nvPicPr>
        <p:blipFill>
          <a:blip r:embed="rId7" cstate="print"/>
          <a:stretch>
            <a:fillRect/>
          </a:stretch>
        </p:blipFill>
        <p:spPr>
          <a:xfrm>
            <a:off x="86701" y="75622"/>
            <a:ext cx="269157" cy="307504"/>
          </a:xfrm>
          <a:prstGeom prst="rect">
            <a:avLst/>
          </a:prstGeom>
        </p:spPr>
      </p:pic>
    </p:spTree>
    <p:extLst>
      <p:ext uri="{BB962C8B-B14F-4D97-AF65-F5344CB8AC3E}">
        <p14:creationId xmlns:p14="http://schemas.microsoft.com/office/powerpoint/2010/main" val="10526776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Workshop 5-1">
    <p:spTree>
      <p:nvGrpSpPr>
        <p:cNvPr id="1" name=""/>
        <p:cNvGrpSpPr/>
        <p:nvPr/>
      </p:nvGrpSpPr>
      <p:grpSpPr>
        <a:xfrm>
          <a:off x="0" y="0"/>
          <a:ext cx="0" cy="0"/>
          <a:chOff x="0" y="0"/>
          <a:chExt cx="0" cy="0"/>
        </a:xfrm>
      </p:grpSpPr>
      <p:sp>
        <p:nvSpPr>
          <p:cNvPr id="3" name="Rectangle 2"/>
          <p:cNvSpPr/>
          <p:nvPr userDrawn="1"/>
        </p:nvSpPr>
        <p:spPr>
          <a:xfrm>
            <a:off x="0" y="496144"/>
            <a:ext cx="9572666" cy="123054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GB"/>
          </a:p>
        </p:txBody>
      </p:sp>
      <p:cxnSp>
        <p:nvCxnSpPr>
          <p:cNvPr id="4" name="Connecteur droit 3"/>
          <p:cNvCxnSpPr/>
          <p:nvPr userDrawn="1"/>
        </p:nvCxnSpPr>
        <p:spPr>
          <a:xfrm>
            <a:off x="-23936" y="6435481"/>
            <a:ext cx="9666054" cy="3732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 name="ZoneTexte 4"/>
          <p:cNvSpPr txBox="1"/>
          <p:nvPr userDrawn="1"/>
        </p:nvSpPr>
        <p:spPr>
          <a:xfrm>
            <a:off x="0" y="6472749"/>
            <a:ext cx="9572666" cy="360099"/>
          </a:xfrm>
          <a:prstGeom prst="rect">
            <a:avLst/>
          </a:prstGeom>
          <a:noFill/>
        </p:spPr>
        <p:txBody>
          <a:bodyPr wrap="square" lIns="128016" tIns="64008" rIns="128016" bIns="64008" rtlCol="0">
            <a:spAutoFit/>
          </a:bodyPr>
          <a:lstStyle/>
          <a:p>
            <a:pPr algn="ctr"/>
            <a:r>
              <a:rPr lang="en-GB" sz="1500" dirty="0">
                <a:latin typeface="Bodoni Poster" pitchFamily="18" charset="0"/>
              </a:rPr>
              <a:t>Synthesis of residual risks</a:t>
            </a:r>
            <a:endParaRPr lang="en-GB" sz="700" dirty="0">
              <a:latin typeface="Bodoni Poster" pitchFamily="18" charset="0"/>
            </a:endParaRPr>
          </a:p>
        </p:txBody>
      </p:sp>
      <p:sp>
        <p:nvSpPr>
          <p:cNvPr id="6" name="Ellipse 5"/>
          <p:cNvSpPr/>
          <p:nvPr userDrawn="1"/>
        </p:nvSpPr>
        <p:spPr>
          <a:xfrm>
            <a:off x="9276013" y="6509672"/>
            <a:ext cx="296653"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3</a:t>
            </a:r>
          </a:p>
        </p:txBody>
      </p:sp>
      <p:sp>
        <p:nvSpPr>
          <p:cNvPr id="7" name="Arrondir un rectangle avec un coin diagonal 47"/>
          <p:cNvSpPr/>
          <p:nvPr userDrawn="1"/>
        </p:nvSpPr>
        <p:spPr>
          <a:xfrm>
            <a:off x="0" y="20891"/>
            <a:ext cx="9601200" cy="403245"/>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r>
              <a:rPr lang="en-GB" sz="2000" dirty="0">
                <a:latin typeface="Bodoni Poster" pitchFamily="18" charset="0"/>
              </a:rPr>
              <a:t>Workshop n°5: Risk syntheses</a:t>
            </a:r>
            <a:endParaRPr lang="en-GB" sz="700" dirty="0">
              <a:latin typeface="Bodoni Poster" pitchFamily="18" charset="0"/>
            </a:endParaRPr>
          </a:p>
          <a:p>
            <a:pPr algn="ctr"/>
            <a:r>
              <a:rPr lang="en-GB" sz="700" dirty="0">
                <a:latin typeface="Bodoni Poster" pitchFamily="18" charset="0"/>
              </a:rPr>
              <a:t>(2 to 4 half-day sessions)</a:t>
            </a:r>
          </a:p>
        </p:txBody>
      </p:sp>
      <p:sp>
        <p:nvSpPr>
          <p:cNvPr id="8" name="ZoneTexte 7"/>
          <p:cNvSpPr txBox="1"/>
          <p:nvPr userDrawn="1"/>
        </p:nvSpPr>
        <p:spPr>
          <a:xfrm>
            <a:off x="8981172" y="24026"/>
            <a:ext cx="598241" cy="400110"/>
          </a:xfrm>
          <a:prstGeom prst="rect">
            <a:avLst/>
          </a:prstGeom>
          <a:noFill/>
        </p:spPr>
        <p:txBody>
          <a:bodyPr wrap="none" rtlCol="0">
            <a:spAutoFit/>
          </a:bodyPr>
          <a:lstStyle/>
          <a:p>
            <a:pPr algn="ctr"/>
            <a:r>
              <a:rPr lang="en-GB" sz="2000" dirty="0">
                <a:solidFill>
                  <a:schemeClr val="lt1"/>
                </a:solidFill>
                <a:latin typeface="Bodoni Poster" pitchFamily="18" charset="0"/>
              </a:rPr>
              <a:t>1/2</a:t>
            </a:r>
          </a:p>
        </p:txBody>
      </p:sp>
      <p:cxnSp>
        <p:nvCxnSpPr>
          <p:cNvPr id="9" name="Connecteur droit avec flèche 8"/>
          <p:cNvCxnSpPr/>
          <p:nvPr userDrawn="1"/>
        </p:nvCxnSpPr>
        <p:spPr>
          <a:xfrm flipV="1">
            <a:off x="477268" y="856243"/>
            <a:ext cx="0" cy="5234722"/>
          </a:xfrm>
          <a:prstGeom prst="straightConnector1">
            <a:avLst/>
          </a:prstGeom>
          <a:ln>
            <a:gradFill flip="none" rotWithShape="1">
              <a:gsLst>
                <a:gs pos="52000">
                  <a:srgbClr val="FFC000"/>
                </a:gs>
                <a:gs pos="0">
                  <a:srgbClr val="FF0000"/>
                </a:gs>
                <a:gs pos="100000">
                  <a:srgbClr val="92D050"/>
                </a:gs>
              </a:gsLst>
              <a:lin ang="16200000" scaled="1"/>
              <a:tileRect/>
            </a:gradFill>
            <a:tailEnd type="triangle" w="lg" len="med"/>
          </a:ln>
        </p:spPr>
        <p:style>
          <a:lnRef idx="2">
            <a:schemeClr val="accent2"/>
          </a:lnRef>
          <a:fillRef idx="0">
            <a:schemeClr val="accent2"/>
          </a:fillRef>
          <a:effectRef idx="1">
            <a:schemeClr val="accent2"/>
          </a:effectRef>
          <a:fontRef idx="minor">
            <a:schemeClr val="tx1"/>
          </a:fontRef>
        </p:style>
      </p:cxnSp>
      <p:sp>
        <p:nvSpPr>
          <p:cNvPr id="10" name="ZoneTexte 9"/>
          <p:cNvSpPr txBox="1"/>
          <p:nvPr userDrawn="1"/>
        </p:nvSpPr>
        <p:spPr>
          <a:xfrm rot="16200000">
            <a:off x="-2258594" y="3375801"/>
            <a:ext cx="5186323" cy="291104"/>
          </a:xfrm>
          <a:prstGeom prst="rect">
            <a:avLst/>
          </a:prstGeom>
          <a:noFill/>
        </p:spPr>
        <p:txBody>
          <a:bodyPr wrap="square" lIns="128016" tIns="64008" rIns="128016" bIns="64008" rtlCol="0">
            <a:spAutoFit/>
          </a:bodyPr>
          <a:lstStyle/>
          <a:p>
            <a:pPr algn="r"/>
            <a:r>
              <a:rPr lang="en-GB" sz="1000" dirty="0">
                <a:latin typeface="Bodoni Poster" pitchFamily="18" charset="0"/>
              </a:rPr>
              <a:t>Severity</a:t>
            </a:r>
          </a:p>
        </p:txBody>
      </p:sp>
      <p:cxnSp>
        <p:nvCxnSpPr>
          <p:cNvPr id="11" name="Connecteur droit avec flèche 10"/>
          <p:cNvCxnSpPr/>
          <p:nvPr userDrawn="1"/>
        </p:nvCxnSpPr>
        <p:spPr>
          <a:xfrm>
            <a:off x="456497" y="6104317"/>
            <a:ext cx="8810537" cy="10198"/>
          </a:xfrm>
          <a:prstGeom prst="straightConnector1">
            <a:avLst/>
          </a:prstGeom>
          <a:ln>
            <a:gradFill flip="none" rotWithShape="1">
              <a:gsLst>
                <a:gs pos="48000">
                  <a:srgbClr val="FFC000"/>
                </a:gs>
                <a:gs pos="98750">
                  <a:srgbClr val="FF0000"/>
                </a:gs>
                <a:gs pos="0">
                  <a:srgbClr val="92D050"/>
                </a:gs>
              </a:gsLst>
              <a:lin ang="0" scaled="1"/>
              <a:tileRect/>
            </a:gradFill>
            <a:tailEnd type="triangle" w="lg" len="med"/>
          </a:ln>
        </p:spPr>
        <p:style>
          <a:lnRef idx="2">
            <a:schemeClr val="accent2"/>
          </a:lnRef>
          <a:fillRef idx="0">
            <a:schemeClr val="accent2"/>
          </a:fillRef>
          <a:effectRef idx="1">
            <a:schemeClr val="accent2"/>
          </a:effectRef>
          <a:fontRef idx="minor">
            <a:schemeClr val="tx1"/>
          </a:fontRef>
        </p:style>
      </p:cxnSp>
      <p:sp>
        <p:nvSpPr>
          <p:cNvPr id="12" name="ZoneTexte 11"/>
          <p:cNvSpPr txBox="1"/>
          <p:nvPr userDrawn="1"/>
        </p:nvSpPr>
        <p:spPr>
          <a:xfrm>
            <a:off x="408230" y="6112768"/>
            <a:ext cx="8835710" cy="283154"/>
          </a:xfrm>
          <a:prstGeom prst="rect">
            <a:avLst/>
          </a:prstGeom>
          <a:noFill/>
        </p:spPr>
        <p:txBody>
          <a:bodyPr wrap="square" lIns="128016" tIns="64008" rIns="128016" bIns="64008" rtlCol="0">
            <a:spAutoFit/>
          </a:bodyPr>
          <a:lstStyle/>
          <a:p>
            <a:pPr algn="r"/>
            <a:r>
              <a:rPr lang="en-GB" sz="1000" dirty="0">
                <a:latin typeface="Bodoni Poster" pitchFamily="18" charset="0"/>
              </a:rPr>
              <a:t>Likelihood</a:t>
            </a:r>
          </a:p>
        </p:txBody>
      </p:sp>
      <p:sp>
        <p:nvSpPr>
          <p:cNvPr id="13" name="ZoneTexte 12"/>
          <p:cNvSpPr txBox="1"/>
          <p:nvPr userDrawn="1"/>
        </p:nvSpPr>
        <p:spPr>
          <a:xfrm>
            <a:off x="-7949" y="496144"/>
            <a:ext cx="9572666" cy="360099"/>
          </a:xfrm>
          <a:prstGeom prst="rect">
            <a:avLst/>
          </a:prstGeom>
          <a:noFill/>
        </p:spPr>
        <p:txBody>
          <a:bodyPr wrap="square" lIns="128016" tIns="64008" rIns="128016" bIns="64008" rtlCol="0">
            <a:spAutoFit/>
          </a:bodyPr>
          <a:lstStyle/>
          <a:p>
            <a:pPr algn="ctr"/>
            <a:r>
              <a:rPr lang="en-GB" sz="1500" dirty="0">
                <a:latin typeface="Bodoni Poster" pitchFamily="18" charset="0"/>
              </a:rPr>
              <a:t>Synthesis of inherent / initial risks</a:t>
            </a:r>
            <a:endParaRPr lang="en-GB" sz="700" dirty="0">
              <a:latin typeface="Bodoni Poster" pitchFamily="18" charset="0"/>
            </a:endParaRPr>
          </a:p>
        </p:txBody>
      </p:sp>
      <p:sp>
        <p:nvSpPr>
          <p:cNvPr id="14" name="Ellipse 13"/>
          <p:cNvSpPr/>
          <p:nvPr userDrawn="1"/>
        </p:nvSpPr>
        <p:spPr>
          <a:xfrm>
            <a:off x="9268064" y="533067"/>
            <a:ext cx="296653"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1</a:t>
            </a:r>
          </a:p>
        </p:txBody>
      </p:sp>
      <p:cxnSp>
        <p:nvCxnSpPr>
          <p:cNvPr id="27" name="Connecteur droit 26"/>
          <p:cNvCxnSpPr>
            <a:stCxn id="10" idx="2"/>
          </p:cNvCxnSpPr>
          <p:nvPr userDrawn="1"/>
        </p:nvCxnSpPr>
        <p:spPr>
          <a:xfrm>
            <a:off x="480120" y="3521353"/>
            <a:ext cx="8640960"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28" name="Connecteur droit 27"/>
          <p:cNvCxnSpPr>
            <a:endCxn id="12" idx="0"/>
          </p:cNvCxnSpPr>
          <p:nvPr userDrawn="1"/>
        </p:nvCxnSpPr>
        <p:spPr>
          <a:xfrm>
            <a:off x="4802595" y="1072208"/>
            <a:ext cx="23490" cy="504056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29" name="ZoneTexte 28"/>
          <p:cNvSpPr txBox="1"/>
          <p:nvPr userDrawn="1"/>
        </p:nvSpPr>
        <p:spPr>
          <a:xfrm>
            <a:off x="456497" y="4691785"/>
            <a:ext cx="4363180" cy="283154"/>
          </a:xfrm>
          <a:prstGeom prst="rect">
            <a:avLst/>
          </a:prstGeom>
          <a:noFill/>
        </p:spPr>
        <p:txBody>
          <a:bodyPr wrap="square" lIns="128016" tIns="64008" rIns="128016" bIns="64008" rtlCol="0">
            <a:spAutoFit/>
          </a:bodyPr>
          <a:lstStyle/>
          <a:p>
            <a:pPr algn="ctr"/>
            <a:r>
              <a:rPr lang="en-GB" sz="1000" dirty="0">
                <a:solidFill>
                  <a:schemeClr val="bg1">
                    <a:lumMod val="65000"/>
                  </a:schemeClr>
                </a:solidFill>
                <a:latin typeface="Bodoni Poster" pitchFamily="18" charset="0"/>
              </a:rPr>
              <a:t>Risk retention / acceptance</a:t>
            </a:r>
          </a:p>
        </p:txBody>
      </p:sp>
      <p:sp>
        <p:nvSpPr>
          <p:cNvPr id="30" name="ZoneTexte 29"/>
          <p:cNvSpPr txBox="1"/>
          <p:nvPr userDrawn="1"/>
        </p:nvSpPr>
        <p:spPr>
          <a:xfrm>
            <a:off x="479196" y="2134470"/>
            <a:ext cx="4342696" cy="283154"/>
          </a:xfrm>
          <a:prstGeom prst="rect">
            <a:avLst/>
          </a:prstGeom>
          <a:noFill/>
        </p:spPr>
        <p:txBody>
          <a:bodyPr wrap="square" lIns="128016" tIns="64008" rIns="128016" bIns="64008" rtlCol="0">
            <a:spAutoFit/>
          </a:bodyPr>
          <a:lstStyle/>
          <a:p>
            <a:pPr algn="ctr"/>
            <a:r>
              <a:rPr lang="en-GB" sz="1000" dirty="0">
                <a:solidFill>
                  <a:schemeClr val="bg1">
                    <a:lumMod val="65000"/>
                  </a:schemeClr>
                </a:solidFill>
                <a:latin typeface="Bodoni Poster" pitchFamily="18" charset="0"/>
              </a:rPr>
              <a:t>Risk avoidance</a:t>
            </a:r>
          </a:p>
        </p:txBody>
      </p:sp>
      <p:grpSp>
        <p:nvGrpSpPr>
          <p:cNvPr id="31" name="Groupe 30"/>
          <p:cNvGrpSpPr/>
          <p:nvPr userDrawn="1"/>
        </p:nvGrpSpPr>
        <p:grpSpPr>
          <a:xfrm>
            <a:off x="6150056" y="5752728"/>
            <a:ext cx="1993760" cy="283154"/>
            <a:chOff x="6240760" y="4749494"/>
            <a:chExt cx="1993760" cy="283154"/>
          </a:xfrm>
        </p:grpSpPr>
        <p:cxnSp>
          <p:nvCxnSpPr>
            <p:cNvPr id="32" name="Connecteur droit avec flèche 31"/>
            <p:cNvCxnSpPr/>
            <p:nvPr/>
          </p:nvCxnSpPr>
          <p:spPr>
            <a:xfrm flipH="1">
              <a:off x="6240760" y="4888632"/>
              <a:ext cx="1993760" cy="0"/>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ZoneTexte 32"/>
            <p:cNvSpPr txBox="1"/>
            <p:nvPr/>
          </p:nvSpPr>
          <p:spPr>
            <a:xfrm>
              <a:off x="6458779" y="4749494"/>
              <a:ext cx="1582181" cy="283154"/>
            </a:xfrm>
            <a:prstGeom prst="rect">
              <a:avLst/>
            </a:prstGeom>
            <a:solidFill>
              <a:schemeClr val="bg1"/>
            </a:solidFill>
          </p:spPr>
          <p:txBody>
            <a:bodyPr wrap="square" lIns="128016" tIns="64008" rIns="128016" bIns="64008" rtlCol="0">
              <a:spAutoFit/>
            </a:bodyPr>
            <a:lstStyle/>
            <a:p>
              <a:pPr algn="ctr"/>
              <a:r>
                <a:rPr lang="en-GB" sz="1000" dirty="0">
                  <a:solidFill>
                    <a:schemeClr val="bg1">
                      <a:lumMod val="65000"/>
                    </a:schemeClr>
                  </a:solidFill>
                  <a:latin typeface="Bodoni Poster" pitchFamily="18" charset="0"/>
                </a:rPr>
                <a:t>Risk modification</a:t>
              </a:r>
            </a:p>
          </p:txBody>
        </p:sp>
      </p:grpSp>
      <p:grpSp>
        <p:nvGrpSpPr>
          <p:cNvPr id="34" name="Groupe 33"/>
          <p:cNvGrpSpPr/>
          <p:nvPr userDrawn="1"/>
        </p:nvGrpSpPr>
        <p:grpSpPr>
          <a:xfrm>
            <a:off x="6150056" y="1077086"/>
            <a:ext cx="1993760" cy="283154"/>
            <a:chOff x="6240760" y="4749494"/>
            <a:chExt cx="1993760" cy="283154"/>
          </a:xfrm>
        </p:grpSpPr>
        <p:cxnSp>
          <p:nvCxnSpPr>
            <p:cNvPr id="35" name="Connecteur droit avec flèche 34"/>
            <p:cNvCxnSpPr/>
            <p:nvPr/>
          </p:nvCxnSpPr>
          <p:spPr>
            <a:xfrm flipH="1">
              <a:off x="6240760" y="4888632"/>
              <a:ext cx="1993760" cy="0"/>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ZoneTexte 35"/>
            <p:cNvSpPr txBox="1"/>
            <p:nvPr/>
          </p:nvSpPr>
          <p:spPr>
            <a:xfrm>
              <a:off x="6458779" y="4749494"/>
              <a:ext cx="1582181" cy="283154"/>
            </a:xfrm>
            <a:prstGeom prst="rect">
              <a:avLst/>
            </a:prstGeom>
            <a:solidFill>
              <a:schemeClr val="bg1"/>
            </a:solidFill>
          </p:spPr>
          <p:txBody>
            <a:bodyPr wrap="square" lIns="128016" tIns="64008" rIns="128016" bIns="64008" rtlCol="0">
              <a:spAutoFit/>
            </a:bodyPr>
            <a:lstStyle/>
            <a:p>
              <a:pPr algn="ctr"/>
              <a:r>
                <a:rPr lang="en-GB" sz="1000" dirty="0">
                  <a:solidFill>
                    <a:schemeClr val="bg1">
                      <a:lumMod val="65000"/>
                    </a:schemeClr>
                  </a:solidFill>
                  <a:latin typeface="Bodoni Poster" pitchFamily="18" charset="0"/>
                </a:rPr>
                <a:t>Risk modification</a:t>
              </a:r>
            </a:p>
          </p:txBody>
        </p:sp>
      </p:grpSp>
      <p:grpSp>
        <p:nvGrpSpPr>
          <p:cNvPr id="37" name="Groupe 36"/>
          <p:cNvGrpSpPr/>
          <p:nvPr userDrawn="1"/>
        </p:nvGrpSpPr>
        <p:grpSpPr>
          <a:xfrm rot="16200000">
            <a:off x="8164645" y="2059989"/>
            <a:ext cx="1629715" cy="283155"/>
            <a:chOff x="6240760" y="4749494"/>
            <a:chExt cx="1993760" cy="283154"/>
          </a:xfrm>
        </p:grpSpPr>
        <p:cxnSp>
          <p:nvCxnSpPr>
            <p:cNvPr id="38" name="Connecteur droit avec flèche 37"/>
            <p:cNvCxnSpPr/>
            <p:nvPr/>
          </p:nvCxnSpPr>
          <p:spPr>
            <a:xfrm flipH="1">
              <a:off x="6240760" y="4888632"/>
              <a:ext cx="1993760" cy="0"/>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6546874" y="4749494"/>
              <a:ext cx="1410661" cy="283154"/>
            </a:xfrm>
            <a:prstGeom prst="rect">
              <a:avLst/>
            </a:prstGeom>
            <a:solidFill>
              <a:schemeClr val="bg1"/>
            </a:solidFill>
          </p:spPr>
          <p:txBody>
            <a:bodyPr wrap="square" lIns="128016" tIns="64008" rIns="128016" bIns="64008" rtlCol="0">
              <a:spAutoFit/>
            </a:bodyPr>
            <a:lstStyle/>
            <a:p>
              <a:pPr algn="ctr"/>
              <a:r>
                <a:rPr lang="en-GB" sz="1000" dirty="0">
                  <a:solidFill>
                    <a:schemeClr val="bg1">
                      <a:lumMod val="65000"/>
                    </a:schemeClr>
                  </a:solidFill>
                  <a:latin typeface="Bodoni Poster" pitchFamily="18" charset="0"/>
                </a:rPr>
                <a:t>Risk sharing</a:t>
              </a:r>
            </a:p>
          </p:txBody>
        </p:sp>
      </p:grpSp>
      <p:grpSp>
        <p:nvGrpSpPr>
          <p:cNvPr id="40" name="Groupe 39"/>
          <p:cNvGrpSpPr/>
          <p:nvPr userDrawn="1"/>
        </p:nvGrpSpPr>
        <p:grpSpPr>
          <a:xfrm rot="16200000">
            <a:off x="-44267" y="2059989"/>
            <a:ext cx="1629715" cy="283155"/>
            <a:chOff x="6240760" y="4749494"/>
            <a:chExt cx="1993760" cy="283154"/>
          </a:xfrm>
        </p:grpSpPr>
        <p:cxnSp>
          <p:nvCxnSpPr>
            <p:cNvPr id="41" name="Connecteur droit avec flèche 40"/>
            <p:cNvCxnSpPr/>
            <p:nvPr/>
          </p:nvCxnSpPr>
          <p:spPr>
            <a:xfrm flipH="1">
              <a:off x="6240760" y="4888632"/>
              <a:ext cx="1993760" cy="0"/>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ZoneTexte 41"/>
            <p:cNvSpPr txBox="1"/>
            <p:nvPr/>
          </p:nvSpPr>
          <p:spPr>
            <a:xfrm>
              <a:off x="6546874" y="4749494"/>
              <a:ext cx="1410661" cy="283154"/>
            </a:xfrm>
            <a:prstGeom prst="rect">
              <a:avLst/>
            </a:prstGeom>
            <a:solidFill>
              <a:schemeClr val="bg1"/>
            </a:solidFill>
          </p:spPr>
          <p:txBody>
            <a:bodyPr wrap="square" lIns="128016" tIns="64008" rIns="128016" bIns="64008" rtlCol="0">
              <a:spAutoFit/>
            </a:bodyPr>
            <a:lstStyle/>
            <a:p>
              <a:pPr algn="ctr"/>
              <a:r>
                <a:rPr lang="en-GB" sz="1000" dirty="0">
                  <a:solidFill>
                    <a:schemeClr val="bg1">
                      <a:lumMod val="65000"/>
                    </a:schemeClr>
                  </a:solidFill>
                  <a:latin typeface="Bodoni Poster" pitchFamily="18" charset="0"/>
                </a:rPr>
                <a:t>Risk sharing</a:t>
              </a:r>
            </a:p>
          </p:txBody>
        </p:sp>
      </p:grpSp>
      <p:cxnSp>
        <p:nvCxnSpPr>
          <p:cNvPr id="43" name="Connecteur droit avec flèche 42"/>
          <p:cNvCxnSpPr/>
          <p:nvPr userDrawn="1"/>
        </p:nvCxnSpPr>
        <p:spPr>
          <a:xfrm flipV="1">
            <a:off x="480341" y="7053809"/>
            <a:ext cx="0" cy="5234722"/>
          </a:xfrm>
          <a:prstGeom prst="straightConnector1">
            <a:avLst/>
          </a:prstGeom>
          <a:ln>
            <a:gradFill flip="none" rotWithShape="1">
              <a:gsLst>
                <a:gs pos="52000">
                  <a:srgbClr val="FFC000"/>
                </a:gs>
                <a:gs pos="0">
                  <a:srgbClr val="FF0000"/>
                </a:gs>
                <a:gs pos="100000">
                  <a:srgbClr val="92D050"/>
                </a:gs>
              </a:gsLst>
              <a:lin ang="16200000" scaled="1"/>
              <a:tileRect/>
            </a:gradFill>
            <a:tailEnd type="triangle" w="lg" len="med"/>
          </a:ln>
        </p:spPr>
        <p:style>
          <a:lnRef idx="2">
            <a:schemeClr val="accent2"/>
          </a:lnRef>
          <a:fillRef idx="0">
            <a:schemeClr val="accent2"/>
          </a:fillRef>
          <a:effectRef idx="1">
            <a:schemeClr val="accent2"/>
          </a:effectRef>
          <a:fontRef idx="minor">
            <a:schemeClr val="tx1"/>
          </a:fontRef>
        </p:style>
      </p:cxnSp>
      <p:sp>
        <p:nvSpPr>
          <p:cNvPr id="44" name="ZoneTexte 43"/>
          <p:cNvSpPr txBox="1"/>
          <p:nvPr userDrawn="1"/>
        </p:nvSpPr>
        <p:spPr>
          <a:xfrm rot="16200000">
            <a:off x="-2255521" y="9573367"/>
            <a:ext cx="5186323" cy="291104"/>
          </a:xfrm>
          <a:prstGeom prst="rect">
            <a:avLst/>
          </a:prstGeom>
          <a:noFill/>
        </p:spPr>
        <p:txBody>
          <a:bodyPr wrap="square" lIns="128016" tIns="64008" rIns="128016" bIns="64008" rtlCol="0">
            <a:spAutoFit/>
          </a:bodyPr>
          <a:lstStyle/>
          <a:p>
            <a:pPr algn="r"/>
            <a:r>
              <a:rPr lang="en-GB" sz="1000" dirty="0">
                <a:latin typeface="Bodoni Poster" pitchFamily="18" charset="0"/>
              </a:rPr>
              <a:t>Severity</a:t>
            </a:r>
          </a:p>
        </p:txBody>
      </p:sp>
      <p:cxnSp>
        <p:nvCxnSpPr>
          <p:cNvPr id="45" name="Connecteur droit avec flèche 44"/>
          <p:cNvCxnSpPr/>
          <p:nvPr userDrawn="1"/>
        </p:nvCxnSpPr>
        <p:spPr>
          <a:xfrm>
            <a:off x="459570" y="12301883"/>
            <a:ext cx="8810537" cy="10198"/>
          </a:xfrm>
          <a:prstGeom prst="straightConnector1">
            <a:avLst/>
          </a:prstGeom>
          <a:ln>
            <a:gradFill flip="none" rotWithShape="1">
              <a:gsLst>
                <a:gs pos="48000">
                  <a:srgbClr val="FFC000"/>
                </a:gs>
                <a:gs pos="98750">
                  <a:srgbClr val="FF0000"/>
                </a:gs>
                <a:gs pos="0">
                  <a:srgbClr val="92D050"/>
                </a:gs>
              </a:gsLst>
              <a:lin ang="0" scaled="1"/>
              <a:tileRect/>
            </a:gradFill>
            <a:tailEnd type="triangle" w="lg" len="med"/>
          </a:ln>
        </p:spPr>
        <p:style>
          <a:lnRef idx="2">
            <a:schemeClr val="accent2"/>
          </a:lnRef>
          <a:fillRef idx="0">
            <a:schemeClr val="accent2"/>
          </a:fillRef>
          <a:effectRef idx="1">
            <a:schemeClr val="accent2"/>
          </a:effectRef>
          <a:fontRef idx="minor">
            <a:schemeClr val="tx1"/>
          </a:fontRef>
        </p:style>
      </p:cxnSp>
      <p:sp>
        <p:nvSpPr>
          <p:cNvPr id="46" name="ZoneTexte 45"/>
          <p:cNvSpPr txBox="1"/>
          <p:nvPr userDrawn="1"/>
        </p:nvSpPr>
        <p:spPr>
          <a:xfrm>
            <a:off x="411303" y="12310334"/>
            <a:ext cx="8835710" cy="283154"/>
          </a:xfrm>
          <a:prstGeom prst="rect">
            <a:avLst/>
          </a:prstGeom>
          <a:noFill/>
        </p:spPr>
        <p:txBody>
          <a:bodyPr wrap="square" lIns="128016" tIns="64008" rIns="128016" bIns="64008" rtlCol="0">
            <a:spAutoFit/>
          </a:bodyPr>
          <a:lstStyle/>
          <a:p>
            <a:pPr algn="r"/>
            <a:r>
              <a:rPr lang="en-GB" sz="1000" dirty="0">
                <a:latin typeface="Bodoni Poster" pitchFamily="18" charset="0"/>
              </a:rPr>
              <a:t>Likelihood</a:t>
            </a:r>
          </a:p>
        </p:txBody>
      </p:sp>
      <p:cxnSp>
        <p:nvCxnSpPr>
          <p:cNvPr id="47" name="Connecteur droit 46"/>
          <p:cNvCxnSpPr>
            <a:stCxn id="44" idx="2"/>
          </p:cNvCxnSpPr>
          <p:nvPr userDrawn="1"/>
        </p:nvCxnSpPr>
        <p:spPr>
          <a:xfrm>
            <a:off x="483193" y="9718919"/>
            <a:ext cx="8640960"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48" name="Connecteur droit 47"/>
          <p:cNvCxnSpPr>
            <a:endCxn id="46" idx="0"/>
          </p:cNvCxnSpPr>
          <p:nvPr userDrawn="1"/>
        </p:nvCxnSpPr>
        <p:spPr>
          <a:xfrm>
            <a:off x="4805668" y="7269774"/>
            <a:ext cx="23490" cy="504056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49" name="ZoneTexte 48"/>
          <p:cNvSpPr txBox="1"/>
          <p:nvPr userDrawn="1"/>
        </p:nvSpPr>
        <p:spPr>
          <a:xfrm>
            <a:off x="473858" y="10870174"/>
            <a:ext cx="4340481" cy="283154"/>
          </a:xfrm>
          <a:prstGeom prst="rect">
            <a:avLst/>
          </a:prstGeom>
          <a:noFill/>
        </p:spPr>
        <p:txBody>
          <a:bodyPr wrap="square" lIns="128016" tIns="64008" rIns="128016" bIns="64008" rtlCol="0">
            <a:spAutoFit/>
          </a:bodyPr>
          <a:lstStyle/>
          <a:p>
            <a:pPr algn="ctr"/>
            <a:r>
              <a:rPr lang="en-GB" sz="1000" dirty="0">
                <a:solidFill>
                  <a:schemeClr val="bg1">
                    <a:lumMod val="65000"/>
                  </a:schemeClr>
                </a:solidFill>
                <a:latin typeface="Bodoni Poster" pitchFamily="18" charset="0"/>
              </a:rPr>
              <a:t>Watch</a:t>
            </a:r>
          </a:p>
        </p:txBody>
      </p:sp>
      <p:sp>
        <p:nvSpPr>
          <p:cNvPr id="50" name="ZoneTexte 49"/>
          <p:cNvSpPr txBox="1"/>
          <p:nvPr userDrawn="1"/>
        </p:nvSpPr>
        <p:spPr>
          <a:xfrm>
            <a:off x="473859" y="8235973"/>
            <a:ext cx="4342696" cy="283154"/>
          </a:xfrm>
          <a:prstGeom prst="rect">
            <a:avLst/>
          </a:prstGeom>
          <a:noFill/>
        </p:spPr>
        <p:txBody>
          <a:bodyPr wrap="square" lIns="128016" tIns="64008" rIns="128016" bIns="64008" rtlCol="0">
            <a:spAutoFit/>
          </a:bodyPr>
          <a:lstStyle/>
          <a:p>
            <a:pPr algn="ctr"/>
            <a:r>
              <a:rPr lang="en-GB" sz="1000" dirty="0">
                <a:solidFill>
                  <a:schemeClr val="bg1">
                    <a:lumMod val="65000"/>
                  </a:schemeClr>
                </a:solidFill>
                <a:latin typeface="Bodoni Poster" pitchFamily="18" charset="0"/>
              </a:rPr>
              <a:t>Control</a:t>
            </a:r>
          </a:p>
        </p:txBody>
      </p:sp>
      <p:sp>
        <p:nvSpPr>
          <p:cNvPr id="51" name="ZoneTexte 50"/>
          <p:cNvSpPr txBox="1"/>
          <p:nvPr userDrawn="1"/>
        </p:nvSpPr>
        <p:spPr>
          <a:xfrm>
            <a:off x="4821892" y="10870174"/>
            <a:ext cx="4363180" cy="283154"/>
          </a:xfrm>
          <a:prstGeom prst="rect">
            <a:avLst/>
          </a:prstGeom>
          <a:noFill/>
        </p:spPr>
        <p:txBody>
          <a:bodyPr wrap="square" lIns="128016" tIns="64008" rIns="128016" bIns="64008" rtlCol="0">
            <a:spAutoFit/>
          </a:bodyPr>
          <a:lstStyle/>
          <a:p>
            <a:pPr algn="ctr"/>
            <a:r>
              <a:rPr lang="en-GB" sz="1000" dirty="0">
                <a:solidFill>
                  <a:schemeClr val="bg1">
                    <a:lumMod val="65000"/>
                  </a:schemeClr>
                </a:solidFill>
                <a:latin typeface="Bodoni Poster" pitchFamily="18" charset="0"/>
              </a:rPr>
              <a:t>Control</a:t>
            </a:r>
          </a:p>
        </p:txBody>
      </p:sp>
      <p:sp>
        <p:nvSpPr>
          <p:cNvPr id="52" name="ZoneTexte 51"/>
          <p:cNvSpPr txBox="1"/>
          <p:nvPr userDrawn="1"/>
        </p:nvSpPr>
        <p:spPr>
          <a:xfrm>
            <a:off x="4844591" y="8235973"/>
            <a:ext cx="4342696" cy="283154"/>
          </a:xfrm>
          <a:prstGeom prst="rect">
            <a:avLst/>
          </a:prstGeom>
          <a:noFill/>
        </p:spPr>
        <p:txBody>
          <a:bodyPr wrap="square" lIns="128016" tIns="64008" rIns="128016" bIns="64008" rtlCol="0">
            <a:spAutoFit/>
          </a:bodyPr>
          <a:lstStyle/>
          <a:p>
            <a:pPr algn="ctr"/>
            <a:r>
              <a:rPr lang="en-GB" sz="1000" dirty="0">
                <a:solidFill>
                  <a:schemeClr val="bg1">
                    <a:lumMod val="65000"/>
                  </a:schemeClr>
                </a:solidFill>
                <a:latin typeface="Bodoni Poster" pitchFamily="18" charset="0"/>
              </a:rPr>
              <a:t>Danger</a:t>
            </a:r>
          </a:p>
        </p:txBody>
      </p:sp>
      <p:pic>
        <p:nvPicPr>
          <p:cNvPr id="54" name="Image 53" descr="LOGO-CLUBEBIOS-RVB.png"/>
          <p:cNvPicPr>
            <a:picLocks noChangeAspect="1"/>
          </p:cNvPicPr>
          <p:nvPr userDrawn="1"/>
        </p:nvPicPr>
        <p:blipFill>
          <a:blip r:embed="rId2" cstate="print"/>
          <a:stretch>
            <a:fillRect/>
          </a:stretch>
        </p:blipFill>
        <p:spPr>
          <a:xfrm>
            <a:off x="86701" y="75622"/>
            <a:ext cx="269157" cy="307504"/>
          </a:xfrm>
          <a:prstGeom prst="rect">
            <a:avLst/>
          </a:prstGeom>
        </p:spPr>
      </p:pic>
    </p:spTree>
    <p:extLst>
      <p:ext uri="{BB962C8B-B14F-4D97-AF65-F5344CB8AC3E}">
        <p14:creationId xmlns:p14="http://schemas.microsoft.com/office/powerpoint/2010/main" val="13704510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orkshop 5-2">
    <p:spTree>
      <p:nvGrpSpPr>
        <p:cNvPr id="1" name=""/>
        <p:cNvGrpSpPr/>
        <p:nvPr/>
      </p:nvGrpSpPr>
      <p:grpSpPr>
        <a:xfrm>
          <a:off x="0" y="0"/>
          <a:ext cx="0" cy="0"/>
          <a:chOff x="0" y="0"/>
          <a:chExt cx="0" cy="0"/>
        </a:xfrm>
      </p:grpSpPr>
      <p:sp>
        <p:nvSpPr>
          <p:cNvPr id="3" name="Arrondir un rectangle avec un coin diagonal 3"/>
          <p:cNvSpPr/>
          <p:nvPr userDrawn="1"/>
        </p:nvSpPr>
        <p:spPr>
          <a:xfrm>
            <a:off x="0" y="20891"/>
            <a:ext cx="9601200" cy="403245"/>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r>
              <a:rPr lang="en-GB" sz="2000" dirty="0">
                <a:latin typeface="Bodoni Poster" pitchFamily="18" charset="0"/>
              </a:rPr>
              <a:t>Workshop n°5: Risk treatment</a:t>
            </a:r>
            <a:endParaRPr lang="en-GB" sz="700" dirty="0">
              <a:latin typeface="Bodoni Poster" pitchFamily="18" charset="0"/>
            </a:endParaRPr>
          </a:p>
          <a:p>
            <a:pPr algn="ctr"/>
            <a:r>
              <a:rPr lang="en-GB" sz="700" dirty="0">
                <a:latin typeface="Bodoni Poster" pitchFamily="18" charset="0"/>
              </a:rPr>
              <a:t>(2 to 4 half-day sessions)</a:t>
            </a:r>
          </a:p>
        </p:txBody>
      </p:sp>
      <p:sp>
        <p:nvSpPr>
          <p:cNvPr id="4" name="Rectangle 3"/>
          <p:cNvSpPr/>
          <p:nvPr userDrawn="1"/>
        </p:nvSpPr>
        <p:spPr>
          <a:xfrm>
            <a:off x="0" y="496144"/>
            <a:ext cx="9572666" cy="123054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GB"/>
          </a:p>
        </p:txBody>
      </p:sp>
      <p:sp>
        <p:nvSpPr>
          <p:cNvPr id="5" name="ZoneTexte 4"/>
          <p:cNvSpPr txBox="1"/>
          <p:nvPr userDrawn="1"/>
        </p:nvSpPr>
        <p:spPr>
          <a:xfrm>
            <a:off x="23584" y="583100"/>
            <a:ext cx="9572666" cy="467820"/>
          </a:xfrm>
          <a:prstGeom prst="rect">
            <a:avLst/>
          </a:prstGeom>
          <a:noFill/>
        </p:spPr>
        <p:txBody>
          <a:bodyPr wrap="square" lIns="128016" tIns="64008" rIns="128016" bIns="64008" rtlCol="0">
            <a:spAutoFit/>
          </a:bodyPr>
          <a:lstStyle/>
          <a:p>
            <a:pPr algn="ctr"/>
            <a:r>
              <a:rPr lang="en-GB" sz="1500" dirty="0">
                <a:latin typeface="Bodoni Poster" pitchFamily="18" charset="0"/>
              </a:rPr>
              <a:t>Security objectives</a:t>
            </a:r>
            <a:endParaRPr lang="en-GB" sz="700" dirty="0">
              <a:latin typeface="Bodoni Poster" pitchFamily="18" charset="0"/>
            </a:endParaRPr>
          </a:p>
          <a:p>
            <a:pPr algn="ctr"/>
            <a:r>
              <a:rPr lang="en-GB" sz="700" dirty="0">
                <a:latin typeface="Bodoni Poster" pitchFamily="18" charset="0"/>
              </a:rPr>
              <a:t>(i.e., ISO risk treatment options)</a:t>
            </a:r>
          </a:p>
        </p:txBody>
      </p:sp>
      <p:sp>
        <p:nvSpPr>
          <p:cNvPr id="6" name="Ellipse 5"/>
          <p:cNvSpPr/>
          <p:nvPr userDrawn="1"/>
        </p:nvSpPr>
        <p:spPr>
          <a:xfrm>
            <a:off x="9259000" y="634603"/>
            <a:ext cx="296653"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2</a:t>
            </a:r>
          </a:p>
        </p:txBody>
      </p:sp>
      <p:cxnSp>
        <p:nvCxnSpPr>
          <p:cNvPr id="7" name="Connecteur droit 6"/>
          <p:cNvCxnSpPr/>
          <p:nvPr userDrawn="1"/>
        </p:nvCxnSpPr>
        <p:spPr>
          <a:xfrm>
            <a:off x="1776265" y="1188109"/>
            <a:ext cx="0" cy="1154310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 name="ZoneTexte 7"/>
          <p:cNvSpPr txBox="1"/>
          <p:nvPr userDrawn="1"/>
        </p:nvSpPr>
        <p:spPr>
          <a:xfrm>
            <a:off x="1776264" y="1187243"/>
            <a:ext cx="3642852" cy="283154"/>
          </a:xfrm>
          <a:prstGeom prst="rect">
            <a:avLst/>
          </a:prstGeom>
          <a:noFill/>
        </p:spPr>
        <p:txBody>
          <a:bodyPr wrap="square" lIns="128016" tIns="64008" rIns="128016" bIns="64008" rtlCol="0">
            <a:spAutoFit/>
          </a:bodyPr>
          <a:lstStyle/>
          <a:p>
            <a:r>
              <a:rPr lang="en-GB" sz="1000" dirty="0">
                <a:latin typeface="Bodoni Poster" pitchFamily="18" charset="0"/>
              </a:rPr>
              <a:t>Risk modification:</a:t>
            </a:r>
          </a:p>
        </p:txBody>
      </p:sp>
      <p:sp>
        <p:nvSpPr>
          <p:cNvPr id="9" name="ZoneTexte 8"/>
          <p:cNvSpPr txBox="1"/>
          <p:nvPr userDrawn="1"/>
        </p:nvSpPr>
        <p:spPr>
          <a:xfrm>
            <a:off x="23584" y="1206832"/>
            <a:ext cx="1752678" cy="437043"/>
          </a:xfrm>
          <a:prstGeom prst="rect">
            <a:avLst/>
          </a:prstGeom>
          <a:noFill/>
        </p:spPr>
        <p:txBody>
          <a:bodyPr wrap="square" lIns="128016" tIns="64008" rIns="128016" bIns="64008" rtlCol="0">
            <a:spAutoFit/>
          </a:bodyPr>
          <a:lstStyle/>
          <a:p>
            <a:r>
              <a:rPr lang="en-GB" sz="1000" dirty="0">
                <a:latin typeface="Bodoni Poster" pitchFamily="18" charset="0"/>
              </a:rPr>
              <a:t>Risk retention / acceptance:</a:t>
            </a:r>
          </a:p>
        </p:txBody>
      </p:sp>
      <p:sp>
        <p:nvSpPr>
          <p:cNvPr id="10" name="ZoneTexte 9"/>
          <p:cNvSpPr txBox="1"/>
          <p:nvPr userDrawn="1"/>
        </p:nvSpPr>
        <p:spPr>
          <a:xfrm>
            <a:off x="5433929" y="1189956"/>
            <a:ext cx="1600840" cy="283154"/>
          </a:xfrm>
          <a:prstGeom prst="rect">
            <a:avLst/>
          </a:prstGeom>
          <a:noFill/>
        </p:spPr>
        <p:txBody>
          <a:bodyPr wrap="square" lIns="128016" tIns="64008" rIns="128016" bIns="64008" rtlCol="0">
            <a:spAutoFit/>
          </a:bodyPr>
          <a:lstStyle/>
          <a:p>
            <a:r>
              <a:rPr lang="en-GB" sz="1000" dirty="0">
                <a:latin typeface="Bodoni Poster" pitchFamily="18" charset="0"/>
              </a:rPr>
              <a:t>Risk avoidance:</a:t>
            </a:r>
          </a:p>
        </p:txBody>
      </p:sp>
      <p:cxnSp>
        <p:nvCxnSpPr>
          <p:cNvPr id="11" name="Connecteur droit 10"/>
          <p:cNvCxnSpPr/>
          <p:nvPr userDrawn="1"/>
        </p:nvCxnSpPr>
        <p:spPr>
          <a:xfrm flipH="1">
            <a:off x="5419116" y="1206832"/>
            <a:ext cx="2" cy="1152438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 name="ZoneTexte 11"/>
          <p:cNvSpPr txBox="1"/>
          <p:nvPr userDrawn="1"/>
        </p:nvSpPr>
        <p:spPr>
          <a:xfrm>
            <a:off x="7520747" y="1206832"/>
            <a:ext cx="1600840" cy="283154"/>
          </a:xfrm>
          <a:prstGeom prst="rect">
            <a:avLst/>
          </a:prstGeom>
          <a:noFill/>
        </p:spPr>
        <p:txBody>
          <a:bodyPr wrap="square" lIns="128016" tIns="64008" rIns="128016" bIns="64008" rtlCol="0">
            <a:spAutoFit/>
          </a:bodyPr>
          <a:lstStyle/>
          <a:p>
            <a:r>
              <a:rPr lang="en-GB" sz="1000" dirty="0">
                <a:latin typeface="Bodoni Poster" pitchFamily="18" charset="0"/>
              </a:rPr>
              <a:t>Risk sharing:</a:t>
            </a:r>
          </a:p>
        </p:txBody>
      </p:sp>
      <p:cxnSp>
        <p:nvCxnSpPr>
          <p:cNvPr id="13" name="Connecteur droit 12"/>
          <p:cNvCxnSpPr/>
          <p:nvPr userDrawn="1"/>
        </p:nvCxnSpPr>
        <p:spPr>
          <a:xfrm>
            <a:off x="7496305" y="1216224"/>
            <a:ext cx="0" cy="1151499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9" name="ZoneTexte 18"/>
          <p:cNvSpPr txBox="1"/>
          <p:nvPr userDrawn="1"/>
        </p:nvSpPr>
        <p:spPr>
          <a:xfrm>
            <a:off x="8981172" y="24026"/>
            <a:ext cx="598241" cy="400110"/>
          </a:xfrm>
          <a:prstGeom prst="rect">
            <a:avLst/>
          </a:prstGeom>
          <a:noFill/>
        </p:spPr>
        <p:txBody>
          <a:bodyPr wrap="none" rtlCol="0">
            <a:spAutoFit/>
          </a:bodyPr>
          <a:lstStyle/>
          <a:p>
            <a:pPr algn="ctr"/>
            <a:r>
              <a:rPr lang="en-GB" sz="2000" dirty="0">
                <a:solidFill>
                  <a:schemeClr val="lt1"/>
                </a:solidFill>
                <a:latin typeface="Bodoni Poster" pitchFamily="18" charset="0"/>
              </a:rPr>
              <a:t>2/2</a:t>
            </a:r>
          </a:p>
        </p:txBody>
      </p:sp>
      <p:pic>
        <p:nvPicPr>
          <p:cNvPr id="15" name="Image 14" descr="LOGO-CLUBEBIOS-RVB.png"/>
          <p:cNvPicPr>
            <a:picLocks noChangeAspect="1"/>
          </p:cNvPicPr>
          <p:nvPr userDrawn="1"/>
        </p:nvPicPr>
        <p:blipFill>
          <a:blip r:embed="rId2" cstate="print"/>
          <a:stretch>
            <a:fillRect/>
          </a:stretch>
        </p:blipFill>
        <p:spPr>
          <a:xfrm>
            <a:off x="86701" y="75622"/>
            <a:ext cx="269157" cy="307504"/>
          </a:xfrm>
          <a:prstGeom prst="rect">
            <a:avLst/>
          </a:prstGeom>
        </p:spPr>
      </p:pic>
    </p:spTree>
    <p:extLst>
      <p:ext uri="{BB962C8B-B14F-4D97-AF65-F5344CB8AC3E}">
        <p14:creationId xmlns:p14="http://schemas.microsoft.com/office/powerpoint/2010/main" val="32796488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clusions">
    <p:spTree>
      <p:nvGrpSpPr>
        <p:cNvPr id="1" name=""/>
        <p:cNvGrpSpPr/>
        <p:nvPr/>
      </p:nvGrpSpPr>
      <p:grpSpPr>
        <a:xfrm>
          <a:off x="0" y="0"/>
          <a:ext cx="0" cy="0"/>
          <a:chOff x="0" y="0"/>
          <a:chExt cx="0" cy="0"/>
        </a:xfrm>
      </p:grpSpPr>
      <p:sp>
        <p:nvSpPr>
          <p:cNvPr id="3" name="Arrondir un rectangle avec un coin diagonal 3"/>
          <p:cNvSpPr/>
          <p:nvPr userDrawn="1"/>
        </p:nvSpPr>
        <p:spPr>
          <a:xfrm>
            <a:off x="0" y="20891"/>
            <a:ext cx="9601200" cy="403245"/>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r>
              <a:rPr lang="en-GB" sz="2000" dirty="0">
                <a:latin typeface="Bodoni Poster" pitchFamily="18" charset="0"/>
              </a:rPr>
              <a:t>Synthesis</a:t>
            </a:r>
            <a:endParaRPr lang="en-GB" sz="700" dirty="0">
              <a:latin typeface="Bodoni Poster" pitchFamily="18" charset="0"/>
            </a:endParaRPr>
          </a:p>
        </p:txBody>
      </p:sp>
      <p:sp>
        <p:nvSpPr>
          <p:cNvPr id="4" name="Rectangle 3"/>
          <p:cNvSpPr/>
          <p:nvPr userDrawn="1"/>
        </p:nvSpPr>
        <p:spPr>
          <a:xfrm>
            <a:off x="0" y="496144"/>
            <a:ext cx="9572666" cy="123054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GB"/>
          </a:p>
        </p:txBody>
      </p:sp>
      <p:pic>
        <p:nvPicPr>
          <p:cNvPr id="5" name="Image 4" descr="LOGO-CLUBEBIOS-RVB.png"/>
          <p:cNvPicPr>
            <a:picLocks noChangeAspect="1"/>
          </p:cNvPicPr>
          <p:nvPr userDrawn="1"/>
        </p:nvPicPr>
        <p:blipFill>
          <a:blip r:embed="rId2" cstate="print"/>
          <a:stretch>
            <a:fillRect/>
          </a:stretch>
        </p:blipFill>
        <p:spPr>
          <a:xfrm>
            <a:off x="86701" y="75622"/>
            <a:ext cx="269157" cy="307504"/>
          </a:xfrm>
          <a:prstGeom prst="rect">
            <a:avLst/>
          </a:prstGeom>
        </p:spPr>
      </p:pic>
    </p:spTree>
    <p:extLst>
      <p:ext uri="{BB962C8B-B14F-4D97-AF65-F5344CB8AC3E}">
        <p14:creationId xmlns:p14="http://schemas.microsoft.com/office/powerpoint/2010/main" val="2872656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orkshop 1-1a">
    <p:spTree>
      <p:nvGrpSpPr>
        <p:cNvPr id="1" name=""/>
        <p:cNvGrpSpPr/>
        <p:nvPr/>
      </p:nvGrpSpPr>
      <p:grpSpPr>
        <a:xfrm>
          <a:off x="0" y="0"/>
          <a:ext cx="0" cy="0"/>
          <a:chOff x="0" y="0"/>
          <a:chExt cx="0" cy="0"/>
        </a:xfrm>
      </p:grpSpPr>
      <p:sp>
        <p:nvSpPr>
          <p:cNvPr id="7" name="ZoneTexte 6"/>
          <p:cNvSpPr txBox="1"/>
          <p:nvPr userDrawn="1"/>
        </p:nvSpPr>
        <p:spPr>
          <a:xfrm>
            <a:off x="27508" y="2009473"/>
            <a:ext cx="9577554" cy="430887"/>
          </a:xfrm>
          <a:prstGeom prst="rect">
            <a:avLst/>
          </a:prstGeom>
          <a:noFill/>
        </p:spPr>
        <p:txBody>
          <a:bodyPr wrap="square" rtlCol="0">
            <a:spAutoFit/>
          </a:bodyPr>
          <a:lstStyle/>
          <a:p>
            <a:pPr algn="ctr"/>
            <a:r>
              <a:rPr lang="en-GB" sz="1500" dirty="0">
                <a:latin typeface="Bodoni Poster" pitchFamily="18" charset="0"/>
              </a:rPr>
              <a:t>Asset owners, main business assets, and security needs</a:t>
            </a:r>
          </a:p>
          <a:p>
            <a:pPr algn="ctr"/>
            <a:r>
              <a:rPr lang="en-GB" sz="700" dirty="0">
                <a:latin typeface="Bodoni Poster" pitchFamily="18" charset="0"/>
              </a:rPr>
              <a:t>(confidentiality/privacy, integrity and availability)</a:t>
            </a:r>
          </a:p>
        </p:txBody>
      </p:sp>
      <p:sp>
        <p:nvSpPr>
          <p:cNvPr id="8" name="Arrondir un rectangle avec un coin diagonal 3"/>
          <p:cNvSpPr/>
          <p:nvPr userDrawn="1"/>
        </p:nvSpPr>
        <p:spPr>
          <a:xfrm>
            <a:off x="0" y="20891"/>
            <a:ext cx="9601200" cy="403245"/>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r>
              <a:rPr lang="en-GB" sz="2000" dirty="0">
                <a:latin typeface="Bodoni Poster" pitchFamily="18" charset="0"/>
              </a:rPr>
              <a:t>Workshop n°1: Framing &amp; security baseline</a:t>
            </a:r>
            <a:endParaRPr lang="en-GB" sz="700" dirty="0">
              <a:latin typeface="Bodoni Poster" pitchFamily="18" charset="0"/>
            </a:endParaRPr>
          </a:p>
          <a:p>
            <a:pPr algn="ctr"/>
            <a:r>
              <a:rPr lang="en-GB" sz="700" dirty="0">
                <a:latin typeface="Bodoni Poster" pitchFamily="18" charset="0"/>
              </a:rPr>
              <a:t>(1 to 3 half-day sessions)</a:t>
            </a:r>
          </a:p>
        </p:txBody>
      </p:sp>
      <p:sp>
        <p:nvSpPr>
          <p:cNvPr id="9" name="Rectangle 8"/>
          <p:cNvSpPr/>
          <p:nvPr userDrawn="1"/>
        </p:nvSpPr>
        <p:spPr>
          <a:xfrm>
            <a:off x="8491" y="510325"/>
            <a:ext cx="9570922" cy="122912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GB"/>
          </a:p>
        </p:txBody>
      </p:sp>
      <p:cxnSp>
        <p:nvCxnSpPr>
          <p:cNvPr id="10" name="Connecteur droit 9"/>
          <p:cNvCxnSpPr/>
          <p:nvPr userDrawn="1"/>
        </p:nvCxnSpPr>
        <p:spPr>
          <a:xfrm>
            <a:off x="-23936" y="1975420"/>
            <a:ext cx="9666054" cy="37327"/>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11" name="Ellipse 10"/>
          <p:cNvSpPr/>
          <p:nvPr userDrawn="1"/>
        </p:nvSpPr>
        <p:spPr>
          <a:xfrm>
            <a:off x="153997" y="546334"/>
            <a:ext cx="296653"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1</a:t>
            </a:r>
          </a:p>
        </p:txBody>
      </p:sp>
      <p:cxnSp>
        <p:nvCxnSpPr>
          <p:cNvPr id="12" name="Connecteur droit 11"/>
          <p:cNvCxnSpPr/>
          <p:nvPr userDrawn="1"/>
        </p:nvCxnSpPr>
        <p:spPr>
          <a:xfrm>
            <a:off x="4488532" y="574421"/>
            <a:ext cx="0" cy="130671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ZoneTexte 12"/>
          <p:cNvSpPr txBox="1"/>
          <p:nvPr userDrawn="1"/>
        </p:nvSpPr>
        <p:spPr>
          <a:xfrm>
            <a:off x="225808" y="5193736"/>
            <a:ext cx="1141793" cy="283154"/>
          </a:xfrm>
          <a:prstGeom prst="rect">
            <a:avLst/>
          </a:prstGeom>
          <a:noFill/>
        </p:spPr>
        <p:txBody>
          <a:bodyPr wrap="square" lIns="128016" tIns="64008" rIns="128016" bIns="64008" rtlCol="0">
            <a:spAutoFit/>
          </a:bodyPr>
          <a:lstStyle/>
          <a:p>
            <a:r>
              <a:rPr lang="en-GB" sz="1000" dirty="0">
                <a:latin typeface="Bodoni Poster" pitchFamily="18" charset="0"/>
              </a:rPr>
              <a:t>Information</a:t>
            </a:r>
          </a:p>
        </p:txBody>
      </p:sp>
      <p:sp>
        <p:nvSpPr>
          <p:cNvPr id="14" name="ZoneTexte 13"/>
          <p:cNvSpPr txBox="1"/>
          <p:nvPr userDrawn="1"/>
        </p:nvSpPr>
        <p:spPr>
          <a:xfrm>
            <a:off x="221280" y="4910582"/>
            <a:ext cx="958342" cy="283154"/>
          </a:xfrm>
          <a:prstGeom prst="rect">
            <a:avLst/>
          </a:prstGeom>
          <a:noFill/>
        </p:spPr>
        <p:txBody>
          <a:bodyPr wrap="square" lIns="128016" tIns="64008" rIns="128016" bIns="64008" rtlCol="0">
            <a:spAutoFit/>
          </a:bodyPr>
          <a:lstStyle/>
          <a:p>
            <a:r>
              <a:rPr lang="en-GB" sz="1000" dirty="0">
                <a:latin typeface="Bodoni Poster" pitchFamily="18" charset="0"/>
              </a:rPr>
              <a:t>Processes</a:t>
            </a:r>
          </a:p>
        </p:txBody>
      </p:sp>
      <p:cxnSp>
        <p:nvCxnSpPr>
          <p:cNvPr id="15" name="Connecteur droit avec flèche 14"/>
          <p:cNvCxnSpPr/>
          <p:nvPr userDrawn="1"/>
        </p:nvCxnSpPr>
        <p:spPr>
          <a:xfrm>
            <a:off x="225808" y="5176308"/>
            <a:ext cx="9229132" cy="0"/>
          </a:xfrm>
          <a:prstGeom prst="straightConnector1">
            <a:avLst/>
          </a:prstGeom>
          <a:ln>
            <a:gradFill flip="none" rotWithShape="1">
              <a:gsLst>
                <a:gs pos="0">
                  <a:srgbClr val="92D050"/>
                </a:gs>
                <a:gs pos="50000">
                  <a:srgbClr val="FFC000"/>
                </a:gs>
                <a:gs pos="100000">
                  <a:srgbClr val="FF0000"/>
                </a:gs>
              </a:gsLst>
              <a:lin ang="0" scaled="1"/>
              <a:tileRect/>
            </a:gradFill>
            <a:tailEnd type="arrow"/>
          </a:ln>
        </p:spPr>
        <p:style>
          <a:lnRef idx="2">
            <a:schemeClr val="accent2"/>
          </a:lnRef>
          <a:fillRef idx="0">
            <a:schemeClr val="accent2"/>
          </a:fillRef>
          <a:effectRef idx="1">
            <a:schemeClr val="accent2"/>
          </a:effectRef>
          <a:fontRef idx="minor">
            <a:schemeClr val="tx1"/>
          </a:fontRef>
        </p:style>
      </p:cxnSp>
      <p:cxnSp>
        <p:nvCxnSpPr>
          <p:cNvPr id="19" name="Connecteur droit 18"/>
          <p:cNvCxnSpPr/>
          <p:nvPr userDrawn="1"/>
        </p:nvCxnSpPr>
        <p:spPr>
          <a:xfrm>
            <a:off x="-23936" y="8201000"/>
            <a:ext cx="9666054" cy="37327"/>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20" name="ZoneTexte 19"/>
          <p:cNvSpPr txBox="1"/>
          <p:nvPr userDrawn="1"/>
        </p:nvSpPr>
        <p:spPr>
          <a:xfrm>
            <a:off x="35696" y="8219097"/>
            <a:ext cx="5469284" cy="430887"/>
          </a:xfrm>
          <a:prstGeom prst="rect">
            <a:avLst/>
          </a:prstGeom>
          <a:noFill/>
        </p:spPr>
        <p:txBody>
          <a:bodyPr wrap="square" rtlCol="0">
            <a:spAutoFit/>
          </a:bodyPr>
          <a:lstStyle/>
          <a:p>
            <a:pPr algn="r"/>
            <a:r>
              <a:rPr lang="en-GB" sz="1500" dirty="0">
                <a:latin typeface="Bodoni Poster" pitchFamily="18" charset="0"/>
              </a:rPr>
              <a:t>Existing / Regulatory Set of Security Controls</a:t>
            </a:r>
          </a:p>
          <a:p>
            <a:pPr algn="r"/>
            <a:r>
              <a:rPr lang="en-GB" sz="700" dirty="0">
                <a:latin typeface="Bodoni Poster" pitchFamily="18" charset="0"/>
              </a:rPr>
              <a:t>(i.e., applicable standards, possibly with restrictions)</a:t>
            </a:r>
          </a:p>
        </p:txBody>
      </p:sp>
      <p:sp>
        <p:nvSpPr>
          <p:cNvPr id="21" name="ZoneTexte 20"/>
          <p:cNvSpPr txBox="1"/>
          <p:nvPr userDrawn="1"/>
        </p:nvSpPr>
        <p:spPr>
          <a:xfrm>
            <a:off x="62311" y="8988350"/>
            <a:ext cx="2118278" cy="1360372"/>
          </a:xfrm>
          <a:prstGeom prst="rect">
            <a:avLst/>
          </a:prstGeom>
          <a:noFill/>
        </p:spPr>
        <p:txBody>
          <a:bodyPr wrap="square" lIns="128016" tIns="64008" rIns="128016" bIns="64008" rtlCol="0">
            <a:spAutoFit/>
          </a:bodyPr>
          <a:lstStyle/>
          <a:p>
            <a:pPr marL="171450" indent="-171450">
              <a:buFont typeface="Wingdings" panose="05000000000000000000" pitchFamily="2" charset="2"/>
              <a:buChar char="q"/>
            </a:pPr>
            <a:r>
              <a:rPr lang="en-GB" sz="1000" dirty="0">
                <a:latin typeface="Bodoni Poster" pitchFamily="18" charset="0"/>
                <a:sym typeface="Symbol"/>
              </a:rPr>
              <a:t>ANSSI basic hygiene</a:t>
            </a:r>
          </a:p>
          <a:p>
            <a:pPr marL="171450" indent="-171450">
              <a:buFont typeface="Wingdings" panose="05000000000000000000" pitchFamily="2" charset="2"/>
              <a:buChar char="q"/>
            </a:pPr>
            <a:r>
              <a:rPr lang="en-GB" sz="1000" dirty="0">
                <a:latin typeface="Bodoni Poster" pitchFamily="18" charset="0"/>
                <a:sym typeface="Symbol"/>
              </a:rPr>
              <a:t>ANSSI PSSIE</a:t>
            </a:r>
          </a:p>
          <a:p>
            <a:pPr marL="171450" indent="-171450">
              <a:buFont typeface="Wingdings" panose="05000000000000000000" pitchFamily="2" charset="2"/>
              <a:buChar char="q"/>
            </a:pPr>
            <a:r>
              <a:rPr lang="en-GB" sz="1000" dirty="0">
                <a:latin typeface="Bodoni Poster" pitchFamily="18" charset="0"/>
                <a:sym typeface="Symbol"/>
              </a:rPr>
              <a:t>CIS Controls</a:t>
            </a:r>
          </a:p>
          <a:p>
            <a:pPr marL="171450" indent="-171450">
              <a:buFont typeface="Wingdings" panose="05000000000000000000" pitchFamily="2" charset="2"/>
              <a:buChar char="q"/>
            </a:pPr>
            <a:r>
              <a:rPr lang="en-GB" sz="1000" dirty="0">
                <a:latin typeface="Bodoni Poster" pitchFamily="18" charset="0"/>
                <a:sym typeface="Symbol"/>
              </a:rPr>
              <a:t>ISA/IEC 62443-3-3</a:t>
            </a:r>
          </a:p>
          <a:p>
            <a:pPr marL="171450" indent="-171450">
              <a:buFont typeface="Wingdings" panose="05000000000000000000" pitchFamily="2" charset="2"/>
              <a:buChar char="q"/>
            </a:pPr>
            <a:r>
              <a:rPr lang="en-GB" sz="1000" dirty="0">
                <a:latin typeface="Bodoni Poster" pitchFamily="18" charset="0"/>
                <a:sym typeface="Symbol"/>
              </a:rPr>
              <a:t>ISO 27002</a:t>
            </a:r>
          </a:p>
          <a:p>
            <a:pPr marL="171450" indent="-171450">
              <a:buFont typeface="Wingdings" panose="05000000000000000000" pitchFamily="2" charset="2"/>
              <a:buChar char="q"/>
            </a:pPr>
            <a:r>
              <a:rPr lang="en-GB" sz="1000" dirty="0">
                <a:latin typeface="Bodoni Poster" pitchFamily="18" charset="0"/>
                <a:sym typeface="Symbol"/>
              </a:rPr>
              <a:t>NIST SP800-53</a:t>
            </a:r>
          </a:p>
          <a:p>
            <a:pPr marL="171450" indent="-171450">
              <a:buFont typeface="Wingdings" panose="05000000000000000000" pitchFamily="2" charset="2"/>
              <a:buChar char="q"/>
            </a:pPr>
            <a:r>
              <a:rPr lang="en-GB" sz="1000" dirty="0">
                <a:latin typeface="Bodoni Poster" pitchFamily="18" charset="0"/>
                <a:sym typeface="Symbol"/>
              </a:rPr>
              <a:t>EUROCAE ED-202A</a:t>
            </a:r>
          </a:p>
          <a:p>
            <a:pPr marL="171450" indent="-171450">
              <a:buFont typeface="Wingdings" panose="05000000000000000000" pitchFamily="2" charset="2"/>
              <a:buChar char="q"/>
            </a:pPr>
            <a:r>
              <a:rPr lang="en-GB" sz="1000" dirty="0">
                <a:latin typeface="Bodoni Poster" pitchFamily="18" charset="0"/>
                <a:sym typeface="Symbol"/>
              </a:rPr>
              <a:t>EU GDPR</a:t>
            </a:r>
          </a:p>
        </p:txBody>
      </p:sp>
      <p:cxnSp>
        <p:nvCxnSpPr>
          <p:cNvPr id="22" name="Connecteur droit 21"/>
          <p:cNvCxnSpPr/>
          <p:nvPr userDrawn="1"/>
        </p:nvCxnSpPr>
        <p:spPr>
          <a:xfrm>
            <a:off x="2064296" y="8861046"/>
            <a:ext cx="0" cy="394055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5" name="Ellipse 24"/>
          <p:cNvSpPr/>
          <p:nvPr userDrawn="1"/>
        </p:nvSpPr>
        <p:spPr>
          <a:xfrm>
            <a:off x="137177" y="8305913"/>
            <a:ext cx="296653"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3</a:t>
            </a:r>
          </a:p>
        </p:txBody>
      </p:sp>
      <p:sp>
        <p:nvSpPr>
          <p:cNvPr id="28" name="ZoneTexte 27"/>
          <p:cNvSpPr txBox="1"/>
          <p:nvPr userDrawn="1"/>
        </p:nvSpPr>
        <p:spPr>
          <a:xfrm>
            <a:off x="9296039" y="4540786"/>
            <a:ext cx="251992" cy="400110"/>
          </a:xfrm>
          <a:prstGeom prst="rect">
            <a:avLst/>
          </a:prstGeom>
          <a:noFill/>
        </p:spPr>
        <p:txBody>
          <a:bodyPr wrap="none" rtlCol="0">
            <a:spAutoFit/>
          </a:bodyPr>
          <a:lstStyle/>
          <a:p>
            <a:pPr algn="ctr"/>
            <a:r>
              <a:rPr lang="fr-FR" sz="1000" dirty="0">
                <a:latin typeface="Aharoni" panose="02010803020104030203" pitchFamily="2" charset="-79"/>
                <a:cs typeface="Aharoni" panose="02010803020104030203" pitchFamily="2" charset="-79"/>
              </a:rPr>
              <a:t>I</a:t>
            </a:r>
          </a:p>
          <a:p>
            <a:pPr algn="ctr"/>
            <a:r>
              <a:rPr lang="fr-FR" sz="1000" dirty="0">
                <a:latin typeface="Aharoni" panose="02010803020104030203" pitchFamily="2" charset="-79"/>
                <a:cs typeface="Aharoni" panose="02010803020104030203" pitchFamily="2" charset="-79"/>
              </a:rPr>
              <a:t>A</a:t>
            </a:r>
          </a:p>
        </p:txBody>
      </p:sp>
      <p:sp>
        <p:nvSpPr>
          <p:cNvPr id="29" name="ZoneTexte 28"/>
          <p:cNvSpPr txBox="1"/>
          <p:nvPr userDrawn="1"/>
        </p:nvSpPr>
        <p:spPr>
          <a:xfrm>
            <a:off x="4488532" y="496085"/>
            <a:ext cx="3552428" cy="360099"/>
          </a:xfrm>
          <a:prstGeom prst="rect">
            <a:avLst/>
          </a:prstGeom>
          <a:noFill/>
        </p:spPr>
        <p:txBody>
          <a:bodyPr wrap="square" lIns="128016" tIns="64008" rIns="128016" bIns="64008" rtlCol="0">
            <a:spAutoFit/>
          </a:bodyPr>
          <a:lstStyle/>
          <a:p>
            <a:pPr algn="ctr"/>
            <a:r>
              <a:rPr lang="en-GB" sz="1500" dirty="0">
                <a:latin typeface="Bodoni Poster" pitchFamily="18" charset="0"/>
              </a:rPr>
              <a:t>Missions (i.e., raison d’être)</a:t>
            </a:r>
          </a:p>
        </p:txBody>
      </p:sp>
      <p:sp>
        <p:nvSpPr>
          <p:cNvPr id="45" name="Ellipse 44"/>
          <p:cNvSpPr/>
          <p:nvPr userDrawn="1"/>
        </p:nvSpPr>
        <p:spPr>
          <a:xfrm>
            <a:off x="163008" y="2024659"/>
            <a:ext cx="296653"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2</a:t>
            </a:r>
          </a:p>
        </p:txBody>
      </p:sp>
      <p:sp>
        <p:nvSpPr>
          <p:cNvPr id="48" name="ZoneTexte 47"/>
          <p:cNvSpPr txBox="1"/>
          <p:nvPr userDrawn="1"/>
        </p:nvSpPr>
        <p:spPr>
          <a:xfrm>
            <a:off x="9296039" y="5404882"/>
            <a:ext cx="251992" cy="707886"/>
          </a:xfrm>
          <a:prstGeom prst="rect">
            <a:avLst/>
          </a:prstGeom>
          <a:noFill/>
        </p:spPr>
        <p:txBody>
          <a:bodyPr wrap="none" rtlCol="0">
            <a:spAutoFit/>
          </a:bodyPr>
          <a:lstStyle/>
          <a:p>
            <a:r>
              <a:rPr lang="fr-FR" sz="1000" dirty="0">
                <a:latin typeface="Aharoni" panose="02010803020104030203" pitchFamily="2" charset="-79"/>
                <a:cs typeface="Aharoni" panose="02010803020104030203" pitchFamily="2" charset="-79"/>
              </a:rPr>
              <a:t>C</a:t>
            </a:r>
          </a:p>
          <a:p>
            <a:r>
              <a:rPr lang="fr-FR" sz="1000" dirty="0">
                <a:latin typeface="Aharoni" panose="02010803020104030203" pitchFamily="2" charset="-79"/>
                <a:cs typeface="Aharoni" panose="02010803020104030203" pitchFamily="2" charset="-79"/>
              </a:rPr>
              <a:t>I</a:t>
            </a:r>
          </a:p>
          <a:p>
            <a:r>
              <a:rPr lang="fr-FR" sz="1000" dirty="0">
                <a:latin typeface="Aharoni" panose="02010803020104030203" pitchFamily="2" charset="-79"/>
                <a:cs typeface="Aharoni" panose="02010803020104030203" pitchFamily="2" charset="-79"/>
              </a:rPr>
              <a:t>A</a:t>
            </a:r>
          </a:p>
          <a:p>
            <a:r>
              <a:rPr lang="fr-FR" sz="1000" dirty="0">
                <a:latin typeface="Aharoni" panose="02010803020104030203" pitchFamily="2" charset="-79"/>
                <a:cs typeface="Aharoni" panose="02010803020104030203" pitchFamily="2" charset="-79"/>
              </a:rPr>
              <a:t>P</a:t>
            </a:r>
          </a:p>
        </p:txBody>
      </p:sp>
      <p:sp>
        <p:nvSpPr>
          <p:cNvPr id="66" name="ZoneTexte 65"/>
          <p:cNvSpPr txBox="1"/>
          <p:nvPr userDrawn="1"/>
        </p:nvSpPr>
        <p:spPr>
          <a:xfrm>
            <a:off x="8418041" y="5171459"/>
            <a:ext cx="991072" cy="236988"/>
          </a:xfrm>
          <a:prstGeom prst="rect">
            <a:avLst/>
          </a:prstGeom>
          <a:noFill/>
        </p:spPr>
        <p:txBody>
          <a:bodyPr wrap="square" lIns="128016" tIns="64008" rIns="128016" bIns="64008" rtlCol="0">
            <a:spAutoFit/>
          </a:bodyPr>
          <a:lstStyle/>
          <a:p>
            <a:pPr algn="r"/>
            <a:r>
              <a:rPr lang="en-GB" sz="700" dirty="0">
                <a:solidFill>
                  <a:srgbClr val="FF3300"/>
                </a:solidFill>
                <a:latin typeface="Bodoni Poster" pitchFamily="18" charset="0"/>
              </a:rPr>
              <a:t>Security need</a:t>
            </a:r>
          </a:p>
        </p:txBody>
      </p:sp>
      <p:sp>
        <p:nvSpPr>
          <p:cNvPr id="67" name="ZoneTexte 66"/>
          <p:cNvSpPr txBox="1"/>
          <p:nvPr userDrawn="1"/>
        </p:nvSpPr>
        <p:spPr>
          <a:xfrm>
            <a:off x="2136304" y="8719469"/>
            <a:ext cx="1769667" cy="283154"/>
          </a:xfrm>
          <a:prstGeom prst="rect">
            <a:avLst/>
          </a:prstGeom>
          <a:noFill/>
        </p:spPr>
        <p:txBody>
          <a:bodyPr wrap="square" lIns="128016" tIns="64008" rIns="128016" bIns="64008" rtlCol="0">
            <a:spAutoFit/>
          </a:bodyPr>
          <a:lstStyle/>
          <a:p>
            <a:r>
              <a:rPr lang="en-GB" sz="1000" dirty="0">
                <a:latin typeface="Bodoni Poster" pitchFamily="18" charset="0"/>
              </a:rPr>
              <a:t>Other sources:</a:t>
            </a:r>
          </a:p>
        </p:txBody>
      </p:sp>
      <p:sp>
        <p:nvSpPr>
          <p:cNvPr id="68" name="ZoneTexte 67"/>
          <p:cNvSpPr txBox="1"/>
          <p:nvPr userDrawn="1"/>
        </p:nvSpPr>
        <p:spPr>
          <a:xfrm>
            <a:off x="27508" y="8719469"/>
            <a:ext cx="1676748" cy="283154"/>
          </a:xfrm>
          <a:prstGeom prst="rect">
            <a:avLst/>
          </a:prstGeom>
          <a:noFill/>
        </p:spPr>
        <p:txBody>
          <a:bodyPr wrap="square" lIns="128016" tIns="64008" rIns="128016" bIns="64008" rtlCol="0">
            <a:spAutoFit/>
          </a:bodyPr>
          <a:lstStyle/>
          <a:p>
            <a:r>
              <a:rPr lang="en-GB" sz="1000" dirty="0">
                <a:latin typeface="Bodoni Poster" pitchFamily="18" charset="0"/>
              </a:rPr>
              <a:t>Standard sources:</a:t>
            </a:r>
          </a:p>
        </p:txBody>
      </p:sp>
      <p:cxnSp>
        <p:nvCxnSpPr>
          <p:cNvPr id="69" name="Connecteur droit 68"/>
          <p:cNvCxnSpPr/>
          <p:nvPr userDrawn="1"/>
        </p:nvCxnSpPr>
        <p:spPr>
          <a:xfrm>
            <a:off x="5520680" y="8234485"/>
            <a:ext cx="0" cy="4567115"/>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70" name="ZoneTexte 69"/>
          <p:cNvSpPr txBox="1"/>
          <p:nvPr userDrawn="1"/>
        </p:nvSpPr>
        <p:spPr>
          <a:xfrm>
            <a:off x="6012376" y="8234485"/>
            <a:ext cx="3597315" cy="323165"/>
          </a:xfrm>
          <a:prstGeom prst="rect">
            <a:avLst/>
          </a:prstGeom>
          <a:noFill/>
        </p:spPr>
        <p:txBody>
          <a:bodyPr wrap="square" rtlCol="0">
            <a:spAutoFit/>
          </a:bodyPr>
          <a:lstStyle/>
          <a:p>
            <a:pPr algn="ctr"/>
            <a:r>
              <a:rPr lang="en-GB" sz="1500" dirty="0">
                <a:latin typeface="Bodoni Poster" pitchFamily="18" charset="0"/>
              </a:rPr>
              <a:t>Acronyms / Initialisms</a:t>
            </a:r>
            <a:endParaRPr lang="en-GB" sz="700" dirty="0">
              <a:latin typeface="Bodoni Poster" pitchFamily="18" charset="0"/>
            </a:endParaRPr>
          </a:p>
        </p:txBody>
      </p:sp>
      <p:sp>
        <p:nvSpPr>
          <p:cNvPr id="74" name="ZoneTexte 73"/>
          <p:cNvSpPr txBox="1"/>
          <p:nvPr userDrawn="1"/>
        </p:nvSpPr>
        <p:spPr>
          <a:xfrm>
            <a:off x="67371" y="474326"/>
            <a:ext cx="4417719" cy="360099"/>
          </a:xfrm>
          <a:prstGeom prst="rect">
            <a:avLst/>
          </a:prstGeom>
          <a:noFill/>
        </p:spPr>
        <p:txBody>
          <a:bodyPr wrap="square" lIns="128016" tIns="64008" rIns="128016" bIns="64008" rtlCol="0">
            <a:spAutoFit/>
          </a:bodyPr>
          <a:lstStyle/>
          <a:p>
            <a:pPr algn="ctr"/>
            <a:r>
              <a:rPr lang="en-GB" sz="1500" dirty="0">
                <a:latin typeface="Bodoni Poster" pitchFamily="18" charset="0"/>
              </a:rPr>
              <a:t>Study objectives</a:t>
            </a:r>
          </a:p>
        </p:txBody>
      </p:sp>
      <p:sp>
        <p:nvSpPr>
          <p:cNvPr id="77" name="ZoneTexte 76"/>
          <p:cNvSpPr txBox="1"/>
          <p:nvPr userDrawn="1"/>
        </p:nvSpPr>
        <p:spPr>
          <a:xfrm>
            <a:off x="8059982" y="474326"/>
            <a:ext cx="1603871" cy="375487"/>
          </a:xfrm>
          <a:prstGeom prst="rect">
            <a:avLst/>
          </a:prstGeom>
          <a:noFill/>
        </p:spPr>
        <p:txBody>
          <a:bodyPr wrap="square" lIns="128016" tIns="64008" rIns="128016" bIns="64008" rtlCol="0">
            <a:spAutoFit/>
          </a:bodyPr>
          <a:lstStyle/>
          <a:p>
            <a:pPr algn="ctr"/>
            <a:r>
              <a:rPr lang="en-GB" sz="1600" dirty="0">
                <a:latin typeface="Bodoni Poster" pitchFamily="18" charset="0"/>
              </a:rPr>
              <a:t>Time frame</a:t>
            </a:r>
            <a:endParaRPr lang="en-GB" sz="1050" dirty="0">
              <a:latin typeface="Bodoni Poster" pitchFamily="18" charset="0"/>
            </a:endParaRPr>
          </a:p>
        </p:txBody>
      </p:sp>
      <p:sp>
        <p:nvSpPr>
          <p:cNvPr id="78" name="ZoneTexte 77"/>
          <p:cNvSpPr txBox="1"/>
          <p:nvPr userDrawn="1"/>
        </p:nvSpPr>
        <p:spPr>
          <a:xfrm>
            <a:off x="8040960" y="928192"/>
            <a:ext cx="1030764" cy="898708"/>
          </a:xfrm>
          <a:prstGeom prst="rect">
            <a:avLst/>
          </a:prstGeom>
          <a:noFill/>
        </p:spPr>
        <p:txBody>
          <a:bodyPr wrap="square" lIns="128016" tIns="64008" rIns="128016" bIns="64008" rtlCol="0">
            <a:spAutoFit/>
          </a:bodyPr>
          <a:lstStyle/>
          <a:p>
            <a:r>
              <a:rPr lang="en-GB" sz="1000" dirty="0">
                <a:latin typeface="Bodoni Poster" pitchFamily="18" charset="0"/>
              </a:rPr>
              <a:t>Strategic cycle:</a:t>
            </a:r>
          </a:p>
          <a:p>
            <a:endParaRPr lang="en-GB" sz="1000" dirty="0">
              <a:latin typeface="Bodoni Poster" pitchFamily="18" charset="0"/>
            </a:endParaRPr>
          </a:p>
          <a:p>
            <a:r>
              <a:rPr lang="en-GB" sz="1000" dirty="0">
                <a:latin typeface="Bodoni Poster" pitchFamily="18" charset="0"/>
              </a:rPr>
              <a:t>Practical cycle:</a:t>
            </a:r>
          </a:p>
        </p:txBody>
      </p:sp>
      <p:cxnSp>
        <p:nvCxnSpPr>
          <p:cNvPr id="79" name="Connecteur droit 78"/>
          <p:cNvCxnSpPr/>
          <p:nvPr userDrawn="1"/>
        </p:nvCxnSpPr>
        <p:spPr>
          <a:xfrm>
            <a:off x="8040960" y="601739"/>
            <a:ext cx="0" cy="129661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37" name="Image 36" descr="LOGO-CLUBEBIOS-RVB.png"/>
          <p:cNvPicPr>
            <a:picLocks noChangeAspect="1"/>
          </p:cNvPicPr>
          <p:nvPr userDrawn="1"/>
        </p:nvPicPr>
        <p:blipFill>
          <a:blip r:embed="rId2" cstate="print"/>
          <a:stretch>
            <a:fillRect/>
          </a:stretch>
        </p:blipFill>
        <p:spPr>
          <a:xfrm>
            <a:off x="86701" y="75622"/>
            <a:ext cx="269157" cy="307504"/>
          </a:xfrm>
          <a:prstGeom prst="rect">
            <a:avLst/>
          </a:prstGeom>
        </p:spPr>
      </p:pic>
    </p:spTree>
    <p:extLst>
      <p:ext uri="{BB962C8B-B14F-4D97-AF65-F5344CB8AC3E}">
        <p14:creationId xmlns:p14="http://schemas.microsoft.com/office/powerpoint/2010/main" val="21156703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ticky notes library">
    <p:spTree>
      <p:nvGrpSpPr>
        <p:cNvPr id="1" name=""/>
        <p:cNvGrpSpPr/>
        <p:nvPr/>
      </p:nvGrpSpPr>
      <p:grpSpPr>
        <a:xfrm>
          <a:off x="0" y="0"/>
          <a:ext cx="0" cy="0"/>
          <a:chOff x="0" y="0"/>
          <a:chExt cx="0" cy="0"/>
        </a:xfrm>
      </p:grpSpPr>
      <p:sp>
        <p:nvSpPr>
          <p:cNvPr id="3" name="Arrondir un rectangle avec un coin diagonal 3"/>
          <p:cNvSpPr/>
          <p:nvPr userDrawn="1"/>
        </p:nvSpPr>
        <p:spPr>
          <a:xfrm>
            <a:off x="0" y="20891"/>
            <a:ext cx="9601200" cy="403245"/>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r>
              <a:rPr lang="en-GB" sz="2000" dirty="0">
                <a:latin typeface="Bodoni Poster" pitchFamily="18" charset="0"/>
              </a:rPr>
              <a:t>Sticky Notes Library</a:t>
            </a:r>
            <a:endParaRPr lang="en-GB" sz="700" dirty="0">
              <a:latin typeface="Bodoni Poster" pitchFamily="18" charset="0"/>
            </a:endParaRPr>
          </a:p>
        </p:txBody>
      </p:sp>
      <p:sp>
        <p:nvSpPr>
          <p:cNvPr id="4" name="Rectangle 3"/>
          <p:cNvSpPr/>
          <p:nvPr userDrawn="1"/>
        </p:nvSpPr>
        <p:spPr>
          <a:xfrm>
            <a:off x="8491" y="496144"/>
            <a:ext cx="9570922" cy="123054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GB"/>
          </a:p>
        </p:txBody>
      </p:sp>
      <p:sp>
        <p:nvSpPr>
          <p:cNvPr id="5" name="ZoneTexte 4"/>
          <p:cNvSpPr txBox="1"/>
          <p:nvPr userDrawn="1"/>
        </p:nvSpPr>
        <p:spPr>
          <a:xfrm>
            <a:off x="8491" y="496144"/>
            <a:ext cx="9570922" cy="430887"/>
          </a:xfrm>
          <a:prstGeom prst="rect">
            <a:avLst/>
          </a:prstGeom>
          <a:noFill/>
        </p:spPr>
        <p:txBody>
          <a:bodyPr wrap="square" rtlCol="0">
            <a:spAutoFit/>
          </a:bodyPr>
          <a:lstStyle/>
          <a:p>
            <a:pPr algn="ctr"/>
            <a:r>
              <a:rPr lang="en-GB" sz="1500" dirty="0">
                <a:latin typeface="Bodoni Poster" pitchFamily="18" charset="0"/>
              </a:rPr>
              <a:t>Examples of stick notes</a:t>
            </a:r>
          </a:p>
          <a:p>
            <a:pPr algn="ctr"/>
            <a:r>
              <a:rPr lang="en-GB" sz="700" dirty="0">
                <a:latin typeface="Bodoni Poster" pitchFamily="18" charset="0"/>
              </a:rPr>
              <a:t>(copy &amp; paste where needed)</a:t>
            </a:r>
          </a:p>
        </p:txBody>
      </p:sp>
      <p:sp>
        <p:nvSpPr>
          <p:cNvPr id="55" name="Ellipse 54"/>
          <p:cNvSpPr/>
          <p:nvPr userDrawn="1"/>
        </p:nvSpPr>
        <p:spPr>
          <a:xfrm>
            <a:off x="65302" y="640160"/>
            <a:ext cx="296653"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1</a:t>
            </a:r>
          </a:p>
        </p:txBody>
      </p:sp>
      <p:cxnSp>
        <p:nvCxnSpPr>
          <p:cNvPr id="56" name="Connecteur droit 55"/>
          <p:cNvCxnSpPr/>
          <p:nvPr userDrawn="1"/>
        </p:nvCxnSpPr>
        <p:spPr>
          <a:xfrm>
            <a:off x="-7417" y="3051105"/>
            <a:ext cx="9586830" cy="3732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7" name="Ellipse 56"/>
          <p:cNvSpPr/>
          <p:nvPr userDrawn="1"/>
        </p:nvSpPr>
        <p:spPr>
          <a:xfrm>
            <a:off x="65302" y="3124436"/>
            <a:ext cx="296653"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2</a:t>
            </a:r>
          </a:p>
        </p:txBody>
      </p:sp>
      <p:sp>
        <p:nvSpPr>
          <p:cNvPr id="58" name="Ellipse 57"/>
          <p:cNvSpPr/>
          <p:nvPr userDrawn="1"/>
        </p:nvSpPr>
        <p:spPr>
          <a:xfrm>
            <a:off x="65302" y="5608712"/>
            <a:ext cx="296653"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3</a:t>
            </a:r>
          </a:p>
        </p:txBody>
      </p:sp>
      <p:sp>
        <p:nvSpPr>
          <p:cNvPr id="59" name="Ellipse 58"/>
          <p:cNvSpPr/>
          <p:nvPr userDrawn="1"/>
        </p:nvSpPr>
        <p:spPr>
          <a:xfrm>
            <a:off x="65302" y="8092988"/>
            <a:ext cx="296653"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4</a:t>
            </a:r>
          </a:p>
        </p:txBody>
      </p:sp>
      <p:sp>
        <p:nvSpPr>
          <p:cNvPr id="60" name="Ellipse 59"/>
          <p:cNvSpPr/>
          <p:nvPr userDrawn="1"/>
        </p:nvSpPr>
        <p:spPr>
          <a:xfrm>
            <a:off x="65302" y="10577264"/>
            <a:ext cx="296653"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5</a:t>
            </a:r>
          </a:p>
        </p:txBody>
      </p:sp>
      <p:cxnSp>
        <p:nvCxnSpPr>
          <p:cNvPr id="61" name="Connecteur droit 60"/>
          <p:cNvCxnSpPr/>
          <p:nvPr userDrawn="1"/>
        </p:nvCxnSpPr>
        <p:spPr>
          <a:xfrm>
            <a:off x="537" y="5516718"/>
            <a:ext cx="9586830" cy="3732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2" name="Connecteur droit 61"/>
          <p:cNvCxnSpPr/>
          <p:nvPr userDrawn="1"/>
        </p:nvCxnSpPr>
        <p:spPr>
          <a:xfrm>
            <a:off x="8491" y="7982331"/>
            <a:ext cx="9586830" cy="3732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3" name="Connecteur droit 62"/>
          <p:cNvCxnSpPr/>
          <p:nvPr userDrawn="1"/>
        </p:nvCxnSpPr>
        <p:spPr>
          <a:xfrm>
            <a:off x="14129" y="10447944"/>
            <a:ext cx="9586830" cy="37327"/>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14" name="Image 13" descr="LOGO-CLUBEBIOS-RVB.png"/>
          <p:cNvPicPr>
            <a:picLocks noChangeAspect="1"/>
          </p:cNvPicPr>
          <p:nvPr userDrawn="1"/>
        </p:nvPicPr>
        <p:blipFill>
          <a:blip r:embed="rId2" cstate="print"/>
          <a:stretch>
            <a:fillRect/>
          </a:stretch>
        </p:blipFill>
        <p:spPr>
          <a:xfrm>
            <a:off x="86701" y="75622"/>
            <a:ext cx="269157" cy="307504"/>
          </a:xfrm>
          <a:prstGeom prst="rect">
            <a:avLst/>
          </a:prstGeom>
        </p:spPr>
      </p:pic>
    </p:spTree>
    <p:extLst>
      <p:ext uri="{BB962C8B-B14F-4D97-AF65-F5344CB8AC3E}">
        <p14:creationId xmlns:p14="http://schemas.microsoft.com/office/powerpoint/2010/main" val="2709601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orkshop 1-1b">
    <p:spTree>
      <p:nvGrpSpPr>
        <p:cNvPr id="1" name=""/>
        <p:cNvGrpSpPr/>
        <p:nvPr/>
      </p:nvGrpSpPr>
      <p:grpSpPr>
        <a:xfrm>
          <a:off x="0" y="0"/>
          <a:ext cx="0" cy="0"/>
          <a:chOff x="0" y="0"/>
          <a:chExt cx="0" cy="0"/>
        </a:xfrm>
      </p:grpSpPr>
      <p:sp>
        <p:nvSpPr>
          <p:cNvPr id="7" name="ZoneTexte 6"/>
          <p:cNvSpPr txBox="1"/>
          <p:nvPr userDrawn="1"/>
        </p:nvSpPr>
        <p:spPr>
          <a:xfrm>
            <a:off x="27508" y="2009473"/>
            <a:ext cx="9577554" cy="430887"/>
          </a:xfrm>
          <a:prstGeom prst="rect">
            <a:avLst/>
          </a:prstGeom>
          <a:noFill/>
        </p:spPr>
        <p:txBody>
          <a:bodyPr wrap="square" rtlCol="0">
            <a:spAutoFit/>
          </a:bodyPr>
          <a:lstStyle/>
          <a:p>
            <a:pPr algn="ctr"/>
            <a:r>
              <a:rPr lang="en-GB" sz="1500" dirty="0">
                <a:latin typeface="Bodoni Poster" pitchFamily="18" charset="0"/>
              </a:rPr>
              <a:t>Asset owners, main business assets, and security needs</a:t>
            </a:r>
          </a:p>
          <a:p>
            <a:pPr algn="ctr"/>
            <a:r>
              <a:rPr lang="en-GB" sz="700" dirty="0">
                <a:latin typeface="Bodoni Poster" pitchFamily="18" charset="0"/>
              </a:rPr>
              <a:t>(confidentiality/privacy, integrity and availability)</a:t>
            </a:r>
          </a:p>
        </p:txBody>
      </p:sp>
      <p:sp>
        <p:nvSpPr>
          <p:cNvPr id="8" name="Arrondir un rectangle avec un coin diagonal 3"/>
          <p:cNvSpPr/>
          <p:nvPr userDrawn="1"/>
        </p:nvSpPr>
        <p:spPr>
          <a:xfrm>
            <a:off x="0" y="20891"/>
            <a:ext cx="9601200" cy="403245"/>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r>
              <a:rPr lang="en-GB" sz="2000" dirty="0">
                <a:latin typeface="Bodoni Poster" pitchFamily="18" charset="0"/>
              </a:rPr>
              <a:t>Workshop n°1: Framing &amp; security baseline</a:t>
            </a:r>
            <a:endParaRPr lang="en-GB" sz="700" dirty="0">
              <a:latin typeface="Bodoni Poster" pitchFamily="18" charset="0"/>
            </a:endParaRPr>
          </a:p>
          <a:p>
            <a:pPr algn="ctr"/>
            <a:r>
              <a:rPr lang="en-GB" sz="700" dirty="0">
                <a:latin typeface="Bodoni Poster" pitchFamily="18" charset="0"/>
              </a:rPr>
              <a:t>(1 to 3 half-day sessions)</a:t>
            </a:r>
          </a:p>
        </p:txBody>
      </p:sp>
      <p:sp>
        <p:nvSpPr>
          <p:cNvPr id="9" name="Rectangle 8"/>
          <p:cNvSpPr/>
          <p:nvPr userDrawn="1"/>
        </p:nvSpPr>
        <p:spPr>
          <a:xfrm>
            <a:off x="8491" y="510325"/>
            <a:ext cx="9570922" cy="122912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GB"/>
          </a:p>
        </p:txBody>
      </p:sp>
      <p:cxnSp>
        <p:nvCxnSpPr>
          <p:cNvPr id="10" name="Connecteur droit 9"/>
          <p:cNvCxnSpPr/>
          <p:nvPr userDrawn="1"/>
        </p:nvCxnSpPr>
        <p:spPr>
          <a:xfrm>
            <a:off x="-23936" y="1975420"/>
            <a:ext cx="9666054" cy="37327"/>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11" name="Ellipse 10"/>
          <p:cNvSpPr/>
          <p:nvPr userDrawn="1"/>
        </p:nvSpPr>
        <p:spPr>
          <a:xfrm>
            <a:off x="153997" y="546334"/>
            <a:ext cx="296653"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1</a:t>
            </a:r>
          </a:p>
        </p:txBody>
      </p:sp>
      <p:cxnSp>
        <p:nvCxnSpPr>
          <p:cNvPr id="12" name="Connecteur droit 11"/>
          <p:cNvCxnSpPr/>
          <p:nvPr userDrawn="1"/>
        </p:nvCxnSpPr>
        <p:spPr>
          <a:xfrm>
            <a:off x="4488532" y="574421"/>
            <a:ext cx="0" cy="130671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ZoneTexte 12"/>
          <p:cNvSpPr txBox="1"/>
          <p:nvPr userDrawn="1"/>
        </p:nvSpPr>
        <p:spPr>
          <a:xfrm>
            <a:off x="225808" y="8349894"/>
            <a:ext cx="1141793" cy="283154"/>
          </a:xfrm>
          <a:prstGeom prst="rect">
            <a:avLst/>
          </a:prstGeom>
          <a:noFill/>
        </p:spPr>
        <p:txBody>
          <a:bodyPr wrap="square" lIns="128016" tIns="64008" rIns="128016" bIns="64008" rtlCol="0">
            <a:spAutoFit/>
          </a:bodyPr>
          <a:lstStyle/>
          <a:p>
            <a:r>
              <a:rPr lang="en-GB" sz="1000" dirty="0">
                <a:latin typeface="Bodoni Poster" pitchFamily="18" charset="0"/>
              </a:rPr>
              <a:t>Information</a:t>
            </a:r>
          </a:p>
        </p:txBody>
      </p:sp>
      <p:sp>
        <p:nvSpPr>
          <p:cNvPr id="14" name="ZoneTexte 13"/>
          <p:cNvSpPr txBox="1"/>
          <p:nvPr userDrawn="1"/>
        </p:nvSpPr>
        <p:spPr>
          <a:xfrm>
            <a:off x="221280" y="8066740"/>
            <a:ext cx="958342" cy="283154"/>
          </a:xfrm>
          <a:prstGeom prst="rect">
            <a:avLst/>
          </a:prstGeom>
          <a:noFill/>
        </p:spPr>
        <p:txBody>
          <a:bodyPr wrap="square" lIns="128016" tIns="64008" rIns="128016" bIns="64008" rtlCol="0">
            <a:spAutoFit/>
          </a:bodyPr>
          <a:lstStyle/>
          <a:p>
            <a:r>
              <a:rPr lang="en-GB" sz="1000" dirty="0">
                <a:latin typeface="Bodoni Poster" pitchFamily="18" charset="0"/>
              </a:rPr>
              <a:t>Processes</a:t>
            </a:r>
          </a:p>
        </p:txBody>
      </p:sp>
      <p:cxnSp>
        <p:nvCxnSpPr>
          <p:cNvPr id="15" name="Connecteur droit avec flèche 14"/>
          <p:cNvCxnSpPr/>
          <p:nvPr userDrawn="1"/>
        </p:nvCxnSpPr>
        <p:spPr>
          <a:xfrm>
            <a:off x="225808" y="8332466"/>
            <a:ext cx="9229132" cy="0"/>
          </a:xfrm>
          <a:prstGeom prst="straightConnector1">
            <a:avLst/>
          </a:prstGeom>
          <a:ln>
            <a:gradFill flip="none" rotWithShape="1">
              <a:gsLst>
                <a:gs pos="0">
                  <a:srgbClr val="92D050"/>
                </a:gs>
                <a:gs pos="50000">
                  <a:srgbClr val="FFC000"/>
                </a:gs>
                <a:gs pos="100000">
                  <a:srgbClr val="FF0000"/>
                </a:gs>
              </a:gsLst>
              <a:lin ang="0" scaled="1"/>
              <a:tileRect/>
            </a:gradFill>
            <a:tailEnd type="arrow"/>
          </a:ln>
        </p:spPr>
        <p:style>
          <a:lnRef idx="2">
            <a:schemeClr val="accent2"/>
          </a:lnRef>
          <a:fillRef idx="0">
            <a:schemeClr val="accent2"/>
          </a:fillRef>
          <a:effectRef idx="1">
            <a:schemeClr val="accent2"/>
          </a:effectRef>
          <a:fontRef idx="minor">
            <a:schemeClr val="tx1"/>
          </a:fontRef>
        </p:style>
      </p:cxnSp>
      <p:cxnSp>
        <p:nvCxnSpPr>
          <p:cNvPr id="19" name="Connecteur droit 18"/>
          <p:cNvCxnSpPr/>
          <p:nvPr userDrawn="1"/>
        </p:nvCxnSpPr>
        <p:spPr>
          <a:xfrm>
            <a:off x="-23936" y="10537518"/>
            <a:ext cx="9666054" cy="37327"/>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20" name="ZoneTexte 19"/>
          <p:cNvSpPr txBox="1"/>
          <p:nvPr userDrawn="1"/>
        </p:nvSpPr>
        <p:spPr>
          <a:xfrm>
            <a:off x="35696" y="10555615"/>
            <a:ext cx="5469284" cy="430887"/>
          </a:xfrm>
          <a:prstGeom prst="rect">
            <a:avLst/>
          </a:prstGeom>
          <a:noFill/>
        </p:spPr>
        <p:txBody>
          <a:bodyPr wrap="square" rtlCol="0">
            <a:spAutoFit/>
          </a:bodyPr>
          <a:lstStyle/>
          <a:p>
            <a:pPr algn="r"/>
            <a:r>
              <a:rPr lang="en-GB" sz="1500" dirty="0">
                <a:latin typeface="Bodoni Poster" pitchFamily="18" charset="0"/>
              </a:rPr>
              <a:t>Existing / Regulatory Set of Security Controls</a:t>
            </a:r>
          </a:p>
          <a:p>
            <a:pPr algn="r"/>
            <a:r>
              <a:rPr lang="en-GB" sz="700" dirty="0">
                <a:latin typeface="Bodoni Poster" pitchFamily="18" charset="0"/>
              </a:rPr>
              <a:t>(i.e., applicable standards, possibly with restrictions)</a:t>
            </a:r>
          </a:p>
        </p:txBody>
      </p:sp>
      <p:sp>
        <p:nvSpPr>
          <p:cNvPr id="21" name="ZoneTexte 20"/>
          <p:cNvSpPr txBox="1"/>
          <p:nvPr userDrawn="1"/>
        </p:nvSpPr>
        <p:spPr>
          <a:xfrm>
            <a:off x="62311" y="11324868"/>
            <a:ext cx="2118278" cy="1360372"/>
          </a:xfrm>
          <a:prstGeom prst="rect">
            <a:avLst/>
          </a:prstGeom>
          <a:noFill/>
        </p:spPr>
        <p:txBody>
          <a:bodyPr wrap="square" lIns="128016" tIns="64008" rIns="128016" bIns="64008" rtlCol="0">
            <a:spAutoFit/>
          </a:bodyPr>
          <a:lstStyle/>
          <a:p>
            <a:pPr marL="171450" indent="-171450">
              <a:buFont typeface="Wingdings" panose="05000000000000000000" pitchFamily="2" charset="2"/>
              <a:buChar char="q"/>
            </a:pPr>
            <a:r>
              <a:rPr lang="en-GB" sz="1000" dirty="0">
                <a:latin typeface="Bodoni Poster" pitchFamily="18" charset="0"/>
                <a:sym typeface="Symbol"/>
              </a:rPr>
              <a:t>ANSSI basic hygiene</a:t>
            </a:r>
          </a:p>
          <a:p>
            <a:pPr marL="171450" indent="-171450">
              <a:buFont typeface="Wingdings" panose="05000000000000000000" pitchFamily="2" charset="2"/>
              <a:buChar char="q"/>
            </a:pPr>
            <a:r>
              <a:rPr lang="en-GB" sz="1000" dirty="0">
                <a:latin typeface="Bodoni Poster" pitchFamily="18" charset="0"/>
                <a:sym typeface="Symbol"/>
              </a:rPr>
              <a:t>ANSSI PSSIE</a:t>
            </a:r>
          </a:p>
          <a:p>
            <a:pPr marL="171450" indent="-171450">
              <a:buFont typeface="Wingdings" panose="05000000000000000000" pitchFamily="2" charset="2"/>
              <a:buChar char="q"/>
            </a:pPr>
            <a:r>
              <a:rPr lang="en-GB" sz="1000" dirty="0">
                <a:latin typeface="Bodoni Poster" pitchFamily="18" charset="0"/>
                <a:sym typeface="Symbol"/>
              </a:rPr>
              <a:t>CIS Controls</a:t>
            </a:r>
          </a:p>
          <a:p>
            <a:pPr marL="171450" indent="-171450">
              <a:buFont typeface="Wingdings" panose="05000000000000000000" pitchFamily="2" charset="2"/>
              <a:buChar char="q"/>
            </a:pPr>
            <a:r>
              <a:rPr lang="en-GB" sz="1000" dirty="0">
                <a:latin typeface="Bodoni Poster" pitchFamily="18" charset="0"/>
                <a:sym typeface="Symbol"/>
              </a:rPr>
              <a:t>ISA/IEC 62443-3-3</a:t>
            </a:r>
          </a:p>
          <a:p>
            <a:pPr marL="171450" indent="-171450">
              <a:buFont typeface="Wingdings" panose="05000000000000000000" pitchFamily="2" charset="2"/>
              <a:buChar char="q"/>
            </a:pPr>
            <a:r>
              <a:rPr lang="en-GB" sz="1000" dirty="0">
                <a:latin typeface="Bodoni Poster" pitchFamily="18" charset="0"/>
                <a:sym typeface="Symbol"/>
              </a:rPr>
              <a:t>ISO 27002</a:t>
            </a:r>
          </a:p>
          <a:p>
            <a:pPr marL="171450" indent="-171450">
              <a:buFont typeface="Wingdings" panose="05000000000000000000" pitchFamily="2" charset="2"/>
              <a:buChar char="q"/>
            </a:pPr>
            <a:r>
              <a:rPr lang="en-GB" sz="1000" dirty="0">
                <a:latin typeface="Bodoni Poster" pitchFamily="18" charset="0"/>
                <a:sym typeface="Symbol"/>
              </a:rPr>
              <a:t>NIST SP800-53</a:t>
            </a:r>
          </a:p>
          <a:p>
            <a:pPr marL="171450" indent="-171450">
              <a:buFont typeface="Wingdings" panose="05000000000000000000" pitchFamily="2" charset="2"/>
              <a:buChar char="q"/>
            </a:pPr>
            <a:r>
              <a:rPr lang="en-GB" sz="1000" dirty="0">
                <a:latin typeface="Bodoni Poster" pitchFamily="18" charset="0"/>
                <a:sym typeface="Symbol"/>
              </a:rPr>
              <a:t>EUROCAE ED-202A</a:t>
            </a:r>
          </a:p>
          <a:p>
            <a:pPr marL="171450" indent="-171450">
              <a:buFont typeface="Wingdings" panose="05000000000000000000" pitchFamily="2" charset="2"/>
              <a:buChar char="q"/>
            </a:pPr>
            <a:r>
              <a:rPr lang="en-GB" sz="1000" dirty="0">
                <a:latin typeface="Bodoni Poster" pitchFamily="18" charset="0"/>
                <a:sym typeface="Symbol"/>
              </a:rPr>
              <a:t>EU GDPR</a:t>
            </a:r>
          </a:p>
        </p:txBody>
      </p:sp>
      <p:cxnSp>
        <p:nvCxnSpPr>
          <p:cNvPr id="22" name="Connecteur droit 21"/>
          <p:cNvCxnSpPr/>
          <p:nvPr userDrawn="1"/>
        </p:nvCxnSpPr>
        <p:spPr>
          <a:xfrm flipH="1">
            <a:off x="2064296" y="11197564"/>
            <a:ext cx="3506" cy="160403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5" name="Ellipse 24"/>
          <p:cNvSpPr/>
          <p:nvPr userDrawn="1"/>
        </p:nvSpPr>
        <p:spPr>
          <a:xfrm>
            <a:off x="137177" y="10642431"/>
            <a:ext cx="296653"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3</a:t>
            </a:r>
          </a:p>
        </p:txBody>
      </p:sp>
      <p:sp>
        <p:nvSpPr>
          <p:cNvPr id="29" name="ZoneTexte 28"/>
          <p:cNvSpPr txBox="1"/>
          <p:nvPr userDrawn="1"/>
        </p:nvSpPr>
        <p:spPr>
          <a:xfrm>
            <a:off x="4488532" y="496085"/>
            <a:ext cx="3552428" cy="360099"/>
          </a:xfrm>
          <a:prstGeom prst="rect">
            <a:avLst/>
          </a:prstGeom>
          <a:noFill/>
        </p:spPr>
        <p:txBody>
          <a:bodyPr wrap="square" lIns="128016" tIns="64008" rIns="128016" bIns="64008" rtlCol="0">
            <a:spAutoFit/>
          </a:bodyPr>
          <a:lstStyle/>
          <a:p>
            <a:pPr algn="ctr"/>
            <a:r>
              <a:rPr lang="en-GB" sz="1500" dirty="0">
                <a:latin typeface="Bodoni Poster" pitchFamily="18" charset="0"/>
              </a:rPr>
              <a:t>Missions (i.e., raison d’être)</a:t>
            </a:r>
          </a:p>
        </p:txBody>
      </p:sp>
      <p:cxnSp>
        <p:nvCxnSpPr>
          <p:cNvPr id="39" name="Connecteur droit 38"/>
          <p:cNvCxnSpPr/>
          <p:nvPr userDrawn="1"/>
        </p:nvCxnSpPr>
        <p:spPr>
          <a:xfrm>
            <a:off x="-14303" y="5104656"/>
            <a:ext cx="9666054" cy="3732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4" name="ZoneTexte 43"/>
          <p:cNvSpPr txBox="1"/>
          <p:nvPr userDrawn="1"/>
        </p:nvSpPr>
        <p:spPr>
          <a:xfrm>
            <a:off x="15563" y="4814248"/>
            <a:ext cx="1203103" cy="283154"/>
          </a:xfrm>
          <a:prstGeom prst="rect">
            <a:avLst/>
          </a:prstGeom>
          <a:noFill/>
        </p:spPr>
        <p:txBody>
          <a:bodyPr wrap="square" lIns="128016" tIns="64008" rIns="128016" bIns="64008" rtlCol="0">
            <a:spAutoFit/>
          </a:bodyPr>
          <a:lstStyle/>
          <a:p>
            <a:r>
              <a:rPr lang="en-GB" sz="1000" dirty="0">
                <a:latin typeface="Bodoni Poster" pitchFamily="18" charset="0"/>
              </a:rPr>
              <a:t>Asset owners</a:t>
            </a:r>
          </a:p>
        </p:txBody>
      </p:sp>
      <p:sp>
        <p:nvSpPr>
          <p:cNvPr id="45" name="Ellipse 44"/>
          <p:cNvSpPr/>
          <p:nvPr userDrawn="1"/>
        </p:nvSpPr>
        <p:spPr>
          <a:xfrm>
            <a:off x="163008" y="2024659"/>
            <a:ext cx="296653"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2</a:t>
            </a:r>
          </a:p>
        </p:txBody>
      </p:sp>
      <p:sp>
        <p:nvSpPr>
          <p:cNvPr id="65" name="ZoneTexte 64"/>
          <p:cNvSpPr txBox="1"/>
          <p:nvPr userDrawn="1"/>
        </p:nvSpPr>
        <p:spPr>
          <a:xfrm>
            <a:off x="15562" y="5111660"/>
            <a:ext cx="1352039" cy="406265"/>
          </a:xfrm>
          <a:prstGeom prst="rect">
            <a:avLst/>
          </a:prstGeom>
          <a:noFill/>
        </p:spPr>
        <p:txBody>
          <a:bodyPr wrap="square" lIns="128016" tIns="64008" rIns="128016" bIns="64008" rtlCol="0">
            <a:spAutoFit/>
          </a:bodyPr>
          <a:lstStyle/>
          <a:p>
            <a:r>
              <a:rPr lang="en-GB" sz="1000" dirty="0">
                <a:latin typeface="Bodoni Poster" pitchFamily="18" charset="0"/>
              </a:rPr>
              <a:t>Business Assets</a:t>
            </a:r>
          </a:p>
          <a:p>
            <a:r>
              <a:rPr lang="en-GB" sz="800" dirty="0">
                <a:latin typeface="Bodoni Poster" pitchFamily="18" charset="0"/>
              </a:rPr>
              <a:t>(5 to 10)</a:t>
            </a:r>
          </a:p>
        </p:txBody>
      </p:sp>
      <p:sp>
        <p:nvSpPr>
          <p:cNvPr id="66" name="ZoneTexte 65"/>
          <p:cNvSpPr txBox="1"/>
          <p:nvPr userDrawn="1"/>
        </p:nvSpPr>
        <p:spPr>
          <a:xfrm>
            <a:off x="8418041" y="8327617"/>
            <a:ext cx="991072" cy="236988"/>
          </a:xfrm>
          <a:prstGeom prst="rect">
            <a:avLst/>
          </a:prstGeom>
          <a:noFill/>
        </p:spPr>
        <p:txBody>
          <a:bodyPr wrap="square" lIns="128016" tIns="64008" rIns="128016" bIns="64008" rtlCol="0">
            <a:spAutoFit/>
          </a:bodyPr>
          <a:lstStyle/>
          <a:p>
            <a:pPr algn="r"/>
            <a:r>
              <a:rPr lang="en-GB" sz="700" dirty="0">
                <a:solidFill>
                  <a:srgbClr val="FF3300"/>
                </a:solidFill>
                <a:latin typeface="Bodoni Poster" pitchFamily="18" charset="0"/>
              </a:rPr>
              <a:t>Security need</a:t>
            </a:r>
          </a:p>
        </p:txBody>
      </p:sp>
      <p:sp>
        <p:nvSpPr>
          <p:cNvPr id="67" name="ZoneTexte 66"/>
          <p:cNvSpPr txBox="1"/>
          <p:nvPr userDrawn="1"/>
        </p:nvSpPr>
        <p:spPr>
          <a:xfrm>
            <a:off x="2136304" y="11055987"/>
            <a:ext cx="1769667" cy="283154"/>
          </a:xfrm>
          <a:prstGeom prst="rect">
            <a:avLst/>
          </a:prstGeom>
          <a:noFill/>
        </p:spPr>
        <p:txBody>
          <a:bodyPr wrap="square" lIns="128016" tIns="64008" rIns="128016" bIns="64008" rtlCol="0">
            <a:spAutoFit/>
          </a:bodyPr>
          <a:lstStyle/>
          <a:p>
            <a:r>
              <a:rPr lang="en-GB" sz="1000" dirty="0">
                <a:latin typeface="Bodoni Poster" pitchFamily="18" charset="0"/>
              </a:rPr>
              <a:t>Other sources:</a:t>
            </a:r>
          </a:p>
        </p:txBody>
      </p:sp>
      <p:sp>
        <p:nvSpPr>
          <p:cNvPr id="68" name="ZoneTexte 67"/>
          <p:cNvSpPr txBox="1"/>
          <p:nvPr userDrawn="1"/>
        </p:nvSpPr>
        <p:spPr>
          <a:xfrm>
            <a:off x="27508" y="11055987"/>
            <a:ext cx="1676748" cy="283154"/>
          </a:xfrm>
          <a:prstGeom prst="rect">
            <a:avLst/>
          </a:prstGeom>
          <a:noFill/>
        </p:spPr>
        <p:txBody>
          <a:bodyPr wrap="square" lIns="128016" tIns="64008" rIns="128016" bIns="64008" rtlCol="0">
            <a:spAutoFit/>
          </a:bodyPr>
          <a:lstStyle/>
          <a:p>
            <a:r>
              <a:rPr lang="en-GB" sz="1000" dirty="0">
                <a:latin typeface="Bodoni Poster" pitchFamily="18" charset="0"/>
              </a:rPr>
              <a:t>Standard sources:</a:t>
            </a:r>
          </a:p>
        </p:txBody>
      </p:sp>
      <p:cxnSp>
        <p:nvCxnSpPr>
          <p:cNvPr id="69" name="Connecteur droit 68"/>
          <p:cNvCxnSpPr/>
          <p:nvPr userDrawn="1"/>
        </p:nvCxnSpPr>
        <p:spPr>
          <a:xfrm>
            <a:off x="5520680" y="10554090"/>
            <a:ext cx="0" cy="2247510"/>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70" name="ZoneTexte 69"/>
          <p:cNvSpPr txBox="1"/>
          <p:nvPr userDrawn="1"/>
        </p:nvSpPr>
        <p:spPr>
          <a:xfrm>
            <a:off x="6012376" y="10571003"/>
            <a:ext cx="3597315" cy="323165"/>
          </a:xfrm>
          <a:prstGeom prst="rect">
            <a:avLst/>
          </a:prstGeom>
          <a:noFill/>
        </p:spPr>
        <p:txBody>
          <a:bodyPr wrap="square" rtlCol="0">
            <a:spAutoFit/>
          </a:bodyPr>
          <a:lstStyle/>
          <a:p>
            <a:pPr algn="ctr"/>
            <a:r>
              <a:rPr lang="en-GB" sz="1500" dirty="0">
                <a:latin typeface="Bodoni Poster" pitchFamily="18" charset="0"/>
              </a:rPr>
              <a:t>Acronyms / Initialisms</a:t>
            </a:r>
            <a:endParaRPr lang="en-GB" sz="700" dirty="0">
              <a:latin typeface="Bodoni Poster" pitchFamily="18" charset="0"/>
            </a:endParaRPr>
          </a:p>
        </p:txBody>
      </p:sp>
      <p:sp>
        <p:nvSpPr>
          <p:cNvPr id="74" name="ZoneTexte 73"/>
          <p:cNvSpPr txBox="1"/>
          <p:nvPr userDrawn="1"/>
        </p:nvSpPr>
        <p:spPr>
          <a:xfrm>
            <a:off x="67371" y="474326"/>
            <a:ext cx="4417719" cy="360099"/>
          </a:xfrm>
          <a:prstGeom prst="rect">
            <a:avLst/>
          </a:prstGeom>
          <a:noFill/>
        </p:spPr>
        <p:txBody>
          <a:bodyPr wrap="square" lIns="128016" tIns="64008" rIns="128016" bIns="64008" rtlCol="0">
            <a:spAutoFit/>
          </a:bodyPr>
          <a:lstStyle/>
          <a:p>
            <a:pPr algn="ctr"/>
            <a:r>
              <a:rPr lang="en-GB" sz="1500" dirty="0">
                <a:latin typeface="Bodoni Poster" pitchFamily="18" charset="0"/>
              </a:rPr>
              <a:t>Study objectives</a:t>
            </a:r>
          </a:p>
        </p:txBody>
      </p:sp>
      <p:sp>
        <p:nvSpPr>
          <p:cNvPr id="77" name="ZoneTexte 76"/>
          <p:cNvSpPr txBox="1"/>
          <p:nvPr userDrawn="1"/>
        </p:nvSpPr>
        <p:spPr>
          <a:xfrm>
            <a:off x="8059982" y="474326"/>
            <a:ext cx="1603871" cy="375487"/>
          </a:xfrm>
          <a:prstGeom prst="rect">
            <a:avLst/>
          </a:prstGeom>
          <a:noFill/>
        </p:spPr>
        <p:txBody>
          <a:bodyPr wrap="square" lIns="128016" tIns="64008" rIns="128016" bIns="64008" rtlCol="0">
            <a:spAutoFit/>
          </a:bodyPr>
          <a:lstStyle/>
          <a:p>
            <a:pPr algn="ctr"/>
            <a:r>
              <a:rPr lang="en-GB" sz="1600" dirty="0">
                <a:latin typeface="Bodoni Poster" pitchFamily="18" charset="0"/>
              </a:rPr>
              <a:t>Time frame</a:t>
            </a:r>
            <a:endParaRPr lang="en-GB" sz="1050" dirty="0">
              <a:latin typeface="Bodoni Poster" pitchFamily="18" charset="0"/>
            </a:endParaRPr>
          </a:p>
        </p:txBody>
      </p:sp>
      <p:sp>
        <p:nvSpPr>
          <p:cNvPr id="78" name="ZoneTexte 77"/>
          <p:cNvSpPr txBox="1"/>
          <p:nvPr userDrawn="1"/>
        </p:nvSpPr>
        <p:spPr>
          <a:xfrm>
            <a:off x="8040960" y="928192"/>
            <a:ext cx="1030764" cy="898708"/>
          </a:xfrm>
          <a:prstGeom prst="rect">
            <a:avLst/>
          </a:prstGeom>
          <a:noFill/>
        </p:spPr>
        <p:txBody>
          <a:bodyPr wrap="square" lIns="128016" tIns="64008" rIns="128016" bIns="64008" rtlCol="0">
            <a:spAutoFit/>
          </a:bodyPr>
          <a:lstStyle/>
          <a:p>
            <a:r>
              <a:rPr lang="en-GB" sz="1000" dirty="0">
                <a:latin typeface="Bodoni Poster" pitchFamily="18" charset="0"/>
              </a:rPr>
              <a:t>Strategic cycle:</a:t>
            </a:r>
          </a:p>
          <a:p>
            <a:endParaRPr lang="en-GB" sz="1000" dirty="0">
              <a:latin typeface="Bodoni Poster" pitchFamily="18" charset="0"/>
            </a:endParaRPr>
          </a:p>
          <a:p>
            <a:r>
              <a:rPr lang="en-GB" sz="1000" dirty="0">
                <a:latin typeface="Bodoni Poster" pitchFamily="18" charset="0"/>
              </a:rPr>
              <a:t>Practical cycle:</a:t>
            </a:r>
          </a:p>
        </p:txBody>
      </p:sp>
      <p:cxnSp>
        <p:nvCxnSpPr>
          <p:cNvPr id="79" name="Connecteur droit 78"/>
          <p:cNvCxnSpPr/>
          <p:nvPr userDrawn="1"/>
        </p:nvCxnSpPr>
        <p:spPr>
          <a:xfrm>
            <a:off x="8040960" y="601739"/>
            <a:ext cx="0" cy="129661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37" name="Image 36" descr="LOGO-CLUBEBIOS-RVB.png"/>
          <p:cNvPicPr>
            <a:picLocks noChangeAspect="1"/>
          </p:cNvPicPr>
          <p:nvPr userDrawn="1"/>
        </p:nvPicPr>
        <p:blipFill>
          <a:blip r:embed="rId2" cstate="print"/>
          <a:stretch>
            <a:fillRect/>
          </a:stretch>
        </p:blipFill>
        <p:spPr>
          <a:xfrm>
            <a:off x="86701" y="75622"/>
            <a:ext cx="269157" cy="307504"/>
          </a:xfrm>
          <a:prstGeom prst="rect">
            <a:avLst/>
          </a:prstGeom>
        </p:spPr>
      </p:pic>
      <p:sp>
        <p:nvSpPr>
          <p:cNvPr id="38" name="ZoneTexte 37"/>
          <p:cNvSpPr txBox="1"/>
          <p:nvPr userDrawn="1"/>
        </p:nvSpPr>
        <p:spPr>
          <a:xfrm>
            <a:off x="9329023" y="7730668"/>
            <a:ext cx="251992" cy="400110"/>
          </a:xfrm>
          <a:prstGeom prst="rect">
            <a:avLst/>
          </a:prstGeom>
          <a:noFill/>
        </p:spPr>
        <p:txBody>
          <a:bodyPr wrap="none" rtlCol="0">
            <a:spAutoFit/>
          </a:bodyPr>
          <a:lstStyle/>
          <a:p>
            <a:pPr algn="ctr"/>
            <a:r>
              <a:rPr lang="fr-FR" sz="1000" dirty="0">
                <a:latin typeface="Aharoni" panose="02010803020104030203" pitchFamily="2" charset="-79"/>
                <a:cs typeface="Aharoni" panose="02010803020104030203" pitchFamily="2" charset="-79"/>
              </a:rPr>
              <a:t>I</a:t>
            </a:r>
          </a:p>
          <a:p>
            <a:pPr algn="ctr"/>
            <a:r>
              <a:rPr lang="fr-FR" sz="1000" dirty="0">
                <a:latin typeface="Aharoni" panose="02010803020104030203" pitchFamily="2" charset="-79"/>
                <a:cs typeface="Aharoni" panose="02010803020104030203" pitchFamily="2" charset="-79"/>
              </a:rPr>
              <a:t>A</a:t>
            </a:r>
          </a:p>
        </p:txBody>
      </p:sp>
      <p:sp>
        <p:nvSpPr>
          <p:cNvPr id="40" name="ZoneTexte 39"/>
          <p:cNvSpPr txBox="1"/>
          <p:nvPr userDrawn="1"/>
        </p:nvSpPr>
        <p:spPr>
          <a:xfrm>
            <a:off x="9329023" y="8594764"/>
            <a:ext cx="251992" cy="707886"/>
          </a:xfrm>
          <a:prstGeom prst="rect">
            <a:avLst/>
          </a:prstGeom>
          <a:noFill/>
        </p:spPr>
        <p:txBody>
          <a:bodyPr wrap="none" rtlCol="0">
            <a:spAutoFit/>
          </a:bodyPr>
          <a:lstStyle/>
          <a:p>
            <a:r>
              <a:rPr lang="fr-FR" sz="1000" dirty="0">
                <a:latin typeface="Aharoni" panose="02010803020104030203" pitchFamily="2" charset="-79"/>
                <a:cs typeface="Aharoni" panose="02010803020104030203" pitchFamily="2" charset="-79"/>
              </a:rPr>
              <a:t>C</a:t>
            </a:r>
          </a:p>
          <a:p>
            <a:r>
              <a:rPr lang="fr-FR" sz="1000" dirty="0">
                <a:latin typeface="Aharoni" panose="02010803020104030203" pitchFamily="2" charset="-79"/>
                <a:cs typeface="Aharoni" panose="02010803020104030203" pitchFamily="2" charset="-79"/>
              </a:rPr>
              <a:t>I</a:t>
            </a:r>
          </a:p>
          <a:p>
            <a:r>
              <a:rPr lang="fr-FR" sz="1000" dirty="0">
                <a:latin typeface="Aharoni" panose="02010803020104030203" pitchFamily="2" charset="-79"/>
                <a:cs typeface="Aharoni" panose="02010803020104030203" pitchFamily="2" charset="-79"/>
              </a:rPr>
              <a:t>A</a:t>
            </a:r>
          </a:p>
          <a:p>
            <a:r>
              <a:rPr lang="fr-FR" sz="1000" dirty="0">
                <a:latin typeface="Aharoni" panose="02010803020104030203" pitchFamily="2" charset="-79"/>
                <a:cs typeface="Aharoni" panose="02010803020104030203" pitchFamily="2" charset="-79"/>
              </a:rPr>
              <a:t>P</a:t>
            </a:r>
          </a:p>
        </p:txBody>
      </p:sp>
    </p:spTree>
    <p:extLst>
      <p:ext uri="{BB962C8B-B14F-4D97-AF65-F5344CB8AC3E}">
        <p14:creationId xmlns:p14="http://schemas.microsoft.com/office/powerpoint/2010/main" val="3708923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orkshop 1-1c">
    <p:spTree>
      <p:nvGrpSpPr>
        <p:cNvPr id="1" name=""/>
        <p:cNvGrpSpPr/>
        <p:nvPr/>
      </p:nvGrpSpPr>
      <p:grpSpPr>
        <a:xfrm>
          <a:off x="0" y="0"/>
          <a:ext cx="0" cy="0"/>
          <a:chOff x="0" y="0"/>
          <a:chExt cx="0" cy="0"/>
        </a:xfrm>
      </p:grpSpPr>
      <p:sp>
        <p:nvSpPr>
          <p:cNvPr id="7" name="ZoneTexte 6"/>
          <p:cNvSpPr txBox="1"/>
          <p:nvPr userDrawn="1"/>
        </p:nvSpPr>
        <p:spPr>
          <a:xfrm>
            <a:off x="27508" y="1898349"/>
            <a:ext cx="9577554" cy="553998"/>
          </a:xfrm>
          <a:prstGeom prst="rect">
            <a:avLst/>
          </a:prstGeom>
          <a:noFill/>
        </p:spPr>
        <p:txBody>
          <a:bodyPr wrap="square" rtlCol="0">
            <a:spAutoFit/>
          </a:bodyPr>
          <a:lstStyle/>
          <a:p>
            <a:pPr algn="ctr">
              <a:spcAft>
                <a:spcPts val="600"/>
              </a:spcAft>
            </a:pPr>
            <a:r>
              <a:rPr lang="en-GB" sz="1500" dirty="0">
                <a:latin typeface="Bodoni Poster" pitchFamily="18" charset="0"/>
              </a:rPr>
              <a:t>Stakeholders</a:t>
            </a:r>
            <a:endParaRPr lang="en-GB" sz="1000" dirty="0">
              <a:latin typeface="Bodoni Poster" pitchFamily="18" charset="0"/>
            </a:endParaRPr>
          </a:p>
          <a:p>
            <a:pPr algn="ctr"/>
            <a:r>
              <a:rPr lang="en-GB" sz="1000" dirty="0">
                <a:latin typeface="Bodoni Poster" pitchFamily="18" charset="0"/>
              </a:rPr>
              <a:t>(based on … taxonomy)</a:t>
            </a:r>
          </a:p>
        </p:txBody>
      </p:sp>
      <p:sp>
        <p:nvSpPr>
          <p:cNvPr id="8" name="Arrondir un rectangle avec un coin diagonal 3"/>
          <p:cNvSpPr/>
          <p:nvPr userDrawn="1"/>
        </p:nvSpPr>
        <p:spPr>
          <a:xfrm>
            <a:off x="0" y="20891"/>
            <a:ext cx="9601200" cy="403245"/>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r>
              <a:rPr lang="en-GB" sz="2000" dirty="0">
                <a:latin typeface="Bodoni Poster" pitchFamily="18" charset="0"/>
              </a:rPr>
              <a:t>Workshop n°1: Framing</a:t>
            </a:r>
            <a:endParaRPr lang="en-GB" sz="700" dirty="0">
              <a:latin typeface="Bodoni Poster" pitchFamily="18" charset="0"/>
            </a:endParaRPr>
          </a:p>
          <a:p>
            <a:pPr algn="ctr"/>
            <a:r>
              <a:rPr lang="en-GB" sz="700" dirty="0">
                <a:latin typeface="Bodoni Poster" pitchFamily="18" charset="0"/>
              </a:rPr>
              <a:t>(1 to 3 half-day sessions)</a:t>
            </a:r>
          </a:p>
        </p:txBody>
      </p:sp>
      <p:sp>
        <p:nvSpPr>
          <p:cNvPr id="9" name="Rectangle 8"/>
          <p:cNvSpPr/>
          <p:nvPr userDrawn="1"/>
        </p:nvSpPr>
        <p:spPr>
          <a:xfrm>
            <a:off x="8491" y="510325"/>
            <a:ext cx="9570922" cy="122912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GB"/>
          </a:p>
        </p:txBody>
      </p:sp>
      <p:cxnSp>
        <p:nvCxnSpPr>
          <p:cNvPr id="10" name="Connecteur droit 9"/>
          <p:cNvCxnSpPr/>
          <p:nvPr userDrawn="1"/>
        </p:nvCxnSpPr>
        <p:spPr>
          <a:xfrm>
            <a:off x="-23936" y="1864296"/>
            <a:ext cx="9666054" cy="37327"/>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11" name="Ellipse 10"/>
          <p:cNvSpPr/>
          <p:nvPr userDrawn="1"/>
        </p:nvSpPr>
        <p:spPr>
          <a:xfrm>
            <a:off x="153997" y="640160"/>
            <a:ext cx="296653"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1</a:t>
            </a:r>
          </a:p>
        </p:txBody>
      </p:sp>
      <p:cxnSp>
        <p:nvCxnSpPr>
          <p:cNvPr id="12" name="Connecteur droit 11"/>
          <p:cNvCxnSpPr/>
          <p:nvPr userDrawn="1"/>
        </p:nvCxnSpPr>
        <p:spPr>
          <a:xfrm>
            <a:off x="4488532" y="574421"/>
            <a:ext cx="0" cy="130671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userDrawn="1"/>
        </p:nvCxnSpPr>
        <p:spPr>
          <a:xfrm>
            <a:off x="-23936" y="10537518"/>
            <a:ext cx="9666054" cy="37327"/>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29" name="ZoneTexte 28"/>
          <p:cNvSpPr txBox="1"/>
          <p:nvPr userDrawn="1"/>
        </p:nvSpPr>
        <p:spPr>
          <a:xfrm>
            <a:off x="4488532" y="589911"/>
            <a:ext cx="3552428" cy="360099"/>
          </a:xfrm>
          <a:prstGeom prst="rect">
            <a:avLst/>
          </a:prstGeom>
          <a:noFill/>
        </p:spPr>
        <p:txBody>
          <a:bodyPr wrap="square" lIns="128016" tIns="64008" rIns="128016" bIns="64008" rtlCol="0">
            <a:spAutoFit/>
          </a:bodyPr>
          <a:lstStyle/>
          <a:p>
            <a:pPr algn="ctr"/>
            <a:r>
              <a:rPr lang="en-GB" sz="1500" dirty="0">
                <a:latin typeface="Bodoni Poster" pitchFamily="18" charset="0"/>
              </a:rPr>
              <a:t>Missions (i.e., raison d’être)</a:t>
            </a:r>
          </a:p>
        </p:txBody>
      </p:sp>
      <p:sp>
        <p:nvSpPr>
          <p:cNvPr id="45" name="Ellipse 44"/>
          <p:cNvSpPr/>
          <p:nvPr userDrawn="1"/>
        </p:nvSpPr>
        <p:spPr>
          <a:xfrm>
            <a:off x="163008" y="1913535"/>
            <a:ext cx="296653"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2</a:t>
            </a:r>
          </a:p>
        </p:txBody>
      </p:sp>
      <p:sp>
        <p:nvSpPr>
          <p:cNvPr id="70" name="ZoneTexte 69"/>
          <p:cNvSpPr txBox="1"/>
          <p:nvPr userDrawn="1"/>
        </p:nvSpPr>
        <p:spPr>
          <a:xfrm>
            <a:off x="-23936" y="10571004"/>
            <a:ext cx="9633627" cy="323165"/>
          </a:xfrm>
          <a:prstGeom prst="rect">
            <a:avLst/>
          </a:prstGeom>
          <a:noFill/>
        </p:spPr>
        <p:txBody>
          <a:bodyPr wrap="square" rtlCol="0">
            <a:spAutoFit/>
          </a:bodyPr>
          <a:lstStyle/>
          <a:p>
            <a:pPr algn="ctr"/>
            <a:r>
              <a:rPr lang="en-GB" sz="1500" dirty="0">
                <a:latin typeface="Bodoni Poster" pitchFamily="18" charset="0"/>
              </a:rPr>
              <a:t>Acronyms / Initialisms</a:t>
            </a:r>
            <a:endParaRPr lang="en-GB" sz="700" dirty="0">
              <a:latin typeface="Bodoni Poster" pitchFamily="18" charset="0"/>
            </a:endParaRPr>
          </a:p>
        </p:txBody>
      </p:sp>
      <p:sp>
        <p:nvSpPr>
          <p:cNvPr id="74" name="ZoneTexte 73"/>
          <p:cNvSpPr txBox="1"/>
          <p:nvPr userDrawn="1"/>
        </p:nvSpPr>
        <p:spPr>
          <a:xfrm>
            <a:off x="67371" y="568152"/>
            <a:ext cx="4417719" cy="360099"/>
          </a:xfrm>
          <a:prstGeom prst="rect">
            <a:avLst/>
          </a:prstGeom>
          <a:noFill/>
        </p:spPr>
        <p:txBody>
          <a:bodyPr wrap="square" lIns="128016" tIns="64008" rIns="128016" bIns="64008" rtlCol="0">
            <a:spAutoFit/>
          </a:bodyPr>
          <a:lstStyle/>
          <a:p>
            <a:pPr algn="ctr"/>
            <a:r>
              <a:rPr lang="en-GB" sz="1500" dirty="0">
                <a:latin typeface="Bodoni Poster" pitchFamily="18" charset="0"/>
              </a:rPr>
              <a:t>Study objectives</a:t>
            </a:r>
          </a:p>
        </p:txBody>
      </p:sp>
      <p:sp>
        <p:nvSpPr>
          <p:cNvPr id="77" name="ZoneTexte 76"/>
          <p:cNvSpPr txBox="1"/>
          <p:nvPr userDrawn="1"/>
        </p:nvSpPr>
        <p:spPr>
          <a:xfrm>
            <a:off x="8059982" y="568152"/>
            <a:ext cx="1603871" cy="375487"/>
          </a:xfrm>
          <a:prstGeom prst="rect">
            <a:avLst/>
          </a:prstGeom>
          <a:noFill/>
        </p:spPr>
        <p:txBody>
          <a:bodyPr wrap="square" lIns="128016" tIns="64008" rIns="128016" bIns="64008" rtlCol="0">
            <a:spAutoFit/>
          </a:bodyPr>
          <a:lstStyle/>
          <a:p>
            <a:pPr algn="ctr"/>
            <a:r>
              <a:rPr lang="en-GB" sz="1600" dirty="0">
                <a:latin typeface="Bodoni Poster" pitchFamily="18" charset="0"/>
              </a:rPr>
              <a:t>Time frame</a:t>
            </a:r>
            <a:endParaRPr lang="en-GB" sz="1050" dirty="0">
              <a:latin typeface="Bodoni Poster" pitchFamily="18" charset="0"/>
            </a:endParaRPr>
          </a:p>
        </p:txBody>
      </p:sp>
      <p:sp>
        <p:nvSpPr>
          <p:cNvPr id="78" name="ZoneTexte 77"/>
          <p:cNvSpPr txBox="1"/>
          <p:nvPr userDrawn="1"/>
        </p:nvSpPr>
        <p:spPr>
          <a:xfrm>
            <a:off x="8040960" y="928192"/>
            <a:ext cx="1030764" cy="898708"/>
          </a:xfrm>
          <a:prstGeom prst="rect">
            <a:avLst/>
          </a:prstGeom>
          <a:noFill/>
        </p:spPr>
        <p:txBody>
          <a:bodyPr wrap="square" lIns="128016" tIns="64008" rIns="128016" bIns="64008" rtlCol="0">
            <a:spAutoFit/>
          </a:bodyPr>
          <a:lstStyle/>
          <a:p>
            <a:r>
              <a:rPr lang="en-GB" sz="1000" dirty="0">
                <a:latin typeface="Bodoni Poster" pitchFamily="18" charset="0"/>
              </a:rPr>
              <a:t>Strategic cycle:</a:t>
            </a:r>
          </a:p>
          <a:p>
            <a:endParaRPr lang="en-GB" sz="1000" dirty="0">
              <a:latin typeface="Bodoni Poster" pitchFamily="18" charset="0"/>
            </a:endParaRPr>
          </a:p>
          <a:p>
            <a:r>
              <a:rPr lang="en-GB" sz="1000" dirty="0">
                <a:latin typeface="Bodoni Poster" pitchFamily="18" charset="0"/>
              </a:rPr>
              <a:t>Practical cycle:</a:t>
            </a:r>
          </a:p>
        </p:txBody>
      </p:sp>
      <p:cxnSp>
        <p:nvCxnSpPr>
          <p:cNvPr id="79" name="Connecteur droit 78"/>
          <p:cNvCxnSpPr/>
          <p:nvPr userDrawn="1"/>
        </p:nvCxnSpPr>
        <p:spPr>
          <a:xfrm>
            <a:off x="8040960" y="601739"/>
            <a:ext cx="0" cy="129661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ZoneTexte 1"/>
          <p:cNvSpPr txBox="1"/>
          <p:nvPr userDrawn="1"/>
        </p:nvSpPr>
        <p:spPr>
          <a:xfrm>
            <a:off x="1081442" y="8921080"/>
            <a:ext cx="1306512" cy="477054"/>
          </a:xfrm>
          <a:prstGeom prst="rect">
            <a:avLst/>
          </a:prstGeom>
          <a:noFill/>
        </p:spPr>
        <p:txBody>
          <a:bodyPr wrap="none" rtlCol="0">
            <a:spAutoFit/>
          </a:bodyPr>
          <a:lstStyle/>
          <a:p>
            <a:pPr algn="ctr"/>
            <a:r>
              <a:rPr lang="en-GB" noProof="0" dirty="0">
                <a:solidFill>
                  <a:schemeClr val="bg1">
                    <a:lumMod val="50000"/>
                  </a:schemeClr>
                </a:solidFill>
              </a:rPr>
              <a:t>Taxon 7</a:t>
            </a:r>
          </a:p>
        </p:txBody>
      </p:sp>
      <p:sp>
        <p:nvSpPr>
          <p:cNvPr id="38" name="ZoneTexte 37"/>
          <p:cNvSpPr txBox="1"/>
          <p:nvPr userDrawn="1"/>
        </p:nvSpPr>
        <p:spPr>
          <a:xfrm>
            <a:off x="1081442" y="6113183"/>
            <a:ext cx="1306512" cy="477054"/>
          </a:xfrm>
          <a:prstGeom prst="rect">
            <a:avLst/>
          </a:prstGeom>
          <a:noFill/>
        </p:spPr>
        <p:txBody>
          <a:bodyPr wrap="none" rtlCol="0">
            <a:spAutoFit/>
          </a:bodyPr>
          <a:lstStyle/>
          <a:p>
            <a:pPr algn="ctr"/>
            <a:r>
              <a:rPr lang="en-GB" noProof="0" dirty="0">
                <a:solidFill>
                  <a:schemeClr val="bg1">
                    <a:lumMod val="50000"/>
                  </a:schemeClr>
                </a:solidFill>
              </a:rPr>
              <a:t>Taxon 4</a:t>
            </a:r>
          </a:p>
        </p:txBody>
      </p:sp>
      <p:sp>
        <p:nvSpPr>
          <p:cNvPr id="40" name="ZoneTexte 39"/>
          <p:cNvSpPr txBox="1"/>
          <p:nvPr userDrawn="1"/>
        </p:nvSpPr>
        <p:spPr>
          <a:xfrm>
            <a:off x="1081441" y="3305286"/>
            <a:ext cx="1306512" cy="477054"/>
          </a:xfrm>
          <a:prstGeom prst="rect">
            <a:avLst/>
          </a:prstGeom>
          <a:noFill/>
        </p:spPr>
        <p:txBody>
          <a:bodyPr wrap="none" rtlCol="0">
            <a:spAutoFit/>
          </a:bodyPr>
          <a:lstStyle/>
          <a:p>
            <a:pPr algn="ctr"/>
            <a:r>
              <a:rPr lang="en-GB" noProof="0" dirty="0">
                <a:solidFill>
                  <a:schemeClr val="bg1">
                    <a:lumMod val="50000"/>
                  </a:schemeClr>
                </a:solidFill>
              </a:rPr>
              <a:t>Taxon</a:t>
            </a:r>
            <a:r>
              <a:rPr lang="en-GB" baseline="0" noProof="0" dirty="0">
                <a:solidFill>
                  <a:schemeClr val="bg1">
                    <a:lumMod val="50000"/>
                  </a:schemeClr>
                </a:solidFill>
              </a:rPr>
              <a:t> 1</a:t>
            </a:r>
            <a:endParaRPr lang="en-GB" noProof="0" dirty="0">
              <a:solidFill>
                <a:schemeClr val="bg1">
                  <a:lumMod val="50000"/>
                </a:schemeClr>
              </a:solidFill>
            </a:endParaRPr>
          </a:p>
        </p:txBody>
      </p:sp>
      <p:sp>
        <p:nvSpPr>
          <p:cNvPr id="41" name="ZoneTexte 40"/>
          <p:cNvSpPr txBox="1"/>
          <p:nvPr userDrawn="1"/>
        </p:nvSpPr>
        <p:spPr>
          <a:xfrm>
            <a:off x="4244557" y="8896102"/>
            <a:ext cx="1306512" cy="477054"/>
          </a:xfrm>
          <a:prstGeom prst="rect">
            <a:avLst/>
          </a:prstGeom>
          <a:noFill/>
        </p:spPr>
        <p:txBody>
          <a:bodyPr wrap="none" rtlCol="0">
            <a:spAutoFit/>
          </a:bodyPr>
          <a:lstStyle/>
          <a:p>
            <a:pPr algn="ctr"/>
            <a:r>
              <a:rPr lang="en-GB" noProof="0" dirty="0">
                <a:solidFill>
                  <a:schemeClr val="bg1">
                    <a:lumMod val="50000"/>
                  </a:schemeClr>
                </a:solidFill>
              </a:rPr>
              <a:t>Taxon 8</a:t>
            </a:r>
          </a:p>
        </p:txBody>
      </p:sp>
      <p:sp>
        <p:nvSpPr>
          <p:cNvPr id="42" name="ZoneTexte 41"/>
          <p:cNvSpPr txBox="1"/>
          <p:nvPr userDrawn="1"/>
        </p:nvSpPr>
        <p:spPr>
          <a:xfrm>
            <a:off x="4244553" y="6088205"/>
            <a:ext cx="1306512" cy="477054"/>
          </a:xfrm>
          <a:prstGeom prst="rect">
            <a:avLst/>
          </a:prstGeom>
          <a:noFill/>
        </p:spPr>
        <p:txBody>
          <a:bodyPr wrap="none" rtlCol="0">
            <a:spAutoFit/>
          </a:bodyPr>
          <a:lstStyle/>
          <a:p>
            <a:pPr algn="ctr"/>
            <a:r>
              <a:rPr lang="en-GB" noProof="0" dirty="0">
                <a:solidFill>
                  <a:schemeClr val="bg1">
                    <a:lumMod val="50000"/>
                  </a:schemeClr>
                </a:solidFill>
              </a:rPr>
              <a:t>Taxon 5</a:t>
            </a:r>
          </a:p>
        </p:txBody>
      </p:sp>
      <p:sp>
        <p:nvSpPr>
          <p:cNvPr id="43" name="ZoneTexte 42"/>
          <p:cNvSpPr txBox="1"/>
          <p:nvPr userDrawn="1"/>
        </p:nvSpPr>
        <p:spPr>
          <a:xfrm>
            <a:off x="4244553" y="3280308"/>
            <a:ext cx="1306512" cy="477054"/>
          </a:xfrm>
          <a:prstGeom prst="rect">
            <a:avLst/>
          </a:prstGeom>
          <a:noFill/>
        </p:spPr>
        <p:txBody>
          <a:bodyPr wrap="none" rtlCol="0">
            <a:spAutoFit/>
          </a:bodyPr>
          <a:lstStyle/>
          <a:p>
            <a:pPr algn="ctr"/>
            <a:r>
              <a:rPr lang="en-GB" noProof="0" dirty="0">
                <a:solidFill>
                  <a:schemeClr val="bg1">
                    <a:lumMod val="50000"/>
                  </a:schemeClr>
                </a:solidFill>
              </a:rPr>
              <a:t>Taxon 2</a:t>
            </a:r>
          </a:p>
        </p:txBody>
      </p:sp>
      <p:sp>
        <p:nvSpPr>
          <p:cNvPr id="47" name="ZoneTexte 46"/>
          <p:cNvSpPr txBox="1"/>
          <p:nvPr userDrawn="1"/>
        </p:nvSpPr>
        <p:spPr>
          <a:xfrm>
            <a:off x="7407663" y="6063227"/>
            <a:ext cx="1306512" cy="477054"/>
          </a:xfrm>
          <a:prstGeom prst="rect">
            <a:avLst/>
          </a:prstGeom>
          <a:noFill/>
        </p:spPr>
        <p:txBody>
          <a:bodyPr wrap="none" rtlCol="0">
            <a:spAutoFit/>
          </a:bodyPr>
          <a:lstStyle/>
          <a:p>
            <a:pPr algn="ctr"/>
            <a:r>
              <a:rPr lang="en-GB" noProof="0" dirty="0">
                <a:solidFill>
                  <a:schemeClr val="bg1">
                    <a:lumMod val="50000"/>
                  </a:schemeClr>
                </a:solidFill>
              </a:rPr>
              <a:t>Taxon 6</a:t>
            </a:r>
          </a:p>
        </p:txBody>
      </p:sp>
      <p:sp>
        <p:nvSpPr>
          <p:cNvPr id="52" name="ZoneTexte 51"/>
          <p:cNvSpPr txBox="1"/>
          <p:nvPr userDrawn="1"/>
        </p:nvSpPr>
        <p:spPr>
          <a:xfrm>
            <a:off x="7407663" y="3255330"/>
            <a:ext cx="1306512" cy="477054"/>
          </a:xfrm>
          <a:prstGeom prst="rect">
            <a:avLst/>
          </a:prstGeom>
          <a:noFill/>
        </p:spPr>
        <p:txBody>
          <a:bodyPr wrap="none" rtlCol="0">
            <a:spAutoFit/>
          </a:bodyPr>
          <a:lstStyle/>
          <a:p>
            <a:pPr algn="ctr"/>
            <a:r>
              <a:rPr lang="en-GB" noProof="0" dirty="0">
                <a:solidFill>
                  <a:schemeClr val="bg1">
                    <a:lumMod val="50000"/>
                  </a:schemeClr>
                </a:solidFill>
              </a:rPr>
              <a:t>Taxon 3</a:t>
            </a:r>
          </a:p>
        </p:txBody>
      </p:sp>
      <p:sp>
        <p:nvSpPr>
          <p:cNvPr id="24" name="ZoneTexte 23"/>
          <p:cNvSpPr txBox="1"/>
          <p:nvPr userDrawn="1"/>
        </p:nvSpPr>
        <p:spPr>
          <a:xfrm>
            <a:off x="7407663" y="8821504"/>
            <a:ext cx="1306512" cy="477054"/>
          </a:xfrm>
          <a:prstGeom prst="rect">
            <a:avLst/>
          </a:prstGeom>
          <a:noFill/>
        </p:spPr>
        <p:txBody>
          <a:bodyPr wrap="none" rtlCol="0">
            <a:spAutoFit/>
          </a:bodyPr>
          <a:lstStyle/>
          <a:p>
            <a:pPr algn="ctr"/>
            <a:r>
              <a:rPr lang="en-GB" noProof="0" dirty="0">
                <a:solidFill>
                  <a:schemeClr val="bg1">
                    <a:lumMod val="50000"/>
                  </a:schemeClr>
                </a:solidFill>
              </a:rPr>
              <a:t>Taxon 9</a:t>
            </a:r>
          </a:p>
        </p:txBody>
      </p:sp>
      <p:pic>
        <p:nvPicPr>
          <p:cNvPr id="25" name="Image 24" descr="LOGO-CLUBEBIOS-RVB.png"/>
          <p:cNvPicPr>
            <a:picLocks noChangeAspect="1"/>
          </p:cNvPicPr>
          <p:nvPr userDrawn="1"/>
        </p:nvPicPr>
        <p:blipFill>
          <a:blip r:embed="rId2" cstate="print"/>
          <a:stretch>
            <a:fillRect/>
          </a:stretch>
        </p:blipFill>
        <p:spPr>
          <a:xfrm>
            <a:off x="86701" y="75622"/>
            <a:ext cx="269157" cy="307504"/>
          </a:xfrm>
          <a:prstGeom prst="rect">
            <a:avLst/>
          </a:prstGeom>
        </p:spPr>
      </p:pic>
    </p:spTree>
    <p:extLst>
      <p:ext uri="{BB962C8B-B14F-4D97-AF65-F5344CB8AC3E}">
        <p14:creationId xmlns:p14="http://schemas.microsoft.com/office/powerpoint/2010/main" val="3181333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kshop 1-1d">
    <p:spTree>
      <p:nvGrpSpPr>
        <p:cNvPr id="1" name=""/>
        <p:cNvGrpSpPr/>
        <p:nvPr/>
      </p:nvGrpSpPr>
      <p:grpSpPr>
        <a:xfrm>
          <a:off x="0" y="0"/>
          <a:ext cx="0" cy="0"/>
          <a:chOff x="0" y="0"/>
          <a:chExt cx="0" cy="0"/>
        </a:xfrm>
      </p:grpSpPr>
      <p:sp>
        <p:nvSpPr>
          <p:cNvPr id="7" name="ZoneTexte 6"/>
          <p:cNvSpPr txBox="1"/>
          <p:nvPr userDrawn="1"/>
        </p:nvSpPr>
        <p:spPr>
          <a:xfrm>
            <a:off x="-23936" y="528688"/>
            <a:ext cx="9577554" cy="430887"/>
          </a:xfrm>
          <a:prstGeom prst="rect">
            <a:avLst/>
          </a:prstGeom>
          <a:noFill/>
        </p:spPr>
        <p:txBody>
          <a:bodyPr wrap="square" rtlCol="0">
            <a:spAutoFit/>
          </a:bodyPr>
          <a:lstStyle/>
          <a:p>
            <a:pPr algn="ctr"/>
            <a:r>
              <a:rPr lang="en-GB" sz="1500" dirty="0">
                <a:latin typeface="Bodoni Poster" pitchFamily="18" charset="0"/>
              </a:rPr>
              <a:t>Main business assets, and security needs</a:t>
            </a:r>
          </a:p>
          <a:p>
            <a:pPr algn="ctr"/>
            <a:r>
              <a:rPr lang="en-GB" sz="700" dirty="0">
                <a:latin typeface="Bodoni Poster" pitchFamily="18" charset="0"/>
              </a:rPr>
              <a:t>(confidentiality/privacy, integrity and availability)</a:t>
            </a:r>
          </a:p>
        </p:txBody>
      </p:sp>
      <p:sp>
        <p:nvSpPr>
          <p:cNvPr id="8" name="Arrondir un rectangle avec un coin diagonal 3"/>
          <p:cNvSpPr/>
          <p:nvPr userDrawn="1"/>
        </p:nvSpPr>
        <p:spPr>
          <a:xfrm>
            <a:off x="0" y="20891"/>
            <a:ext cx="9601200" cy="403245"/>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r>
              <a:rPr lang="en-GB" sz="2000" dirty="0">
                <a:latin typeface="Bodoni Poster" pitchFamily="18" charset="0"/>
              </a:rPr>
              <a:t>Workshop n°1: Framing &amp; security baseline</a:t>
            </a:r>
            <a:endParaRPr lang="en-GB" sz="700" dirty="0">
              <a:latin typeface="Bodoni Poster" pitchFamily="18" charset="0"/>
            </a:endParaRPr>
          </a:p>
          <a:p>
            <a:pPr algn="ctr"/>
            <a:r>
              <a:rPr lang="en-GB" sz="700" dirty="0">
                <a:latin typeface="Bodoni Poster" pitchFamily="18" charset="0"/>
              </a:rPr>
              <a:t>(1 to 3 half-day sessions)</a:t>
            </a:r>
          </a:p>
        </p:txBody>
      </p:sp>
      <p:sp>
        <p:nvSpPr>
          <p:cNvPr id="9" name="Rectangle 8"/>
          <p:cNvSpPr/>
          <p:nvPr userDrawn="1"/>
        </p:nvSpPr>
        <p:spPr>
          <a:xfrm>
            <a:off x="8491" y="510325"/>
            <a:ext cx="9570922" cy="122912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GB"/>
          </a:p>
        </p:txBody>
      </p:sp>
      <p:sp>
        <p:nvSpPr>
          <p:cNvPr id="13" name="ZoneTexte 12"/>
          <p:cNvSpPr txBox="1"/>
          <p:nvPr userDrawn="1"/>
        </p:nvSpPr>
        <p:spPr>
          <a:xfrm>
            <a:off x="185385" y="4352967"/>
            <a:ext cx="1141793" cy="283154"/>
          </a:xfrm>
          <a:prstGeom prst="rect">
            <a:avLst/>
          </a:prstGeom>
          <a:noFill/>
        </p:spPr>
        <p:txBody>
          <a:bodyPr wrap="square" lIns="128016" tIns="64008" rIns="128016" bIns="64008" rtlCol="0">
            <a:spAutoFit/>
          </a:bodyPr>
          <a:lstStyle/>
          <a:p>
            <a:r>
              <a:rPr lang="en-GB" sz="1000" dirty="0">
                <a:latin typeface="Bodoni Poster" pitchFamily="18" charset="0"/>
              </a:rPr>
              <a:t>Information</a:t>
            </a:r>
          </a:p>
        </p:txBody>
      </p:sp>
      <p:sp>
        <p:nvSpPr>
          <p:cNvPr id="14" name="ZoneTexte 13"/>
          <p:cNvSpPr txBox="1"/>
          <p:nvPr userDrawn="1"/>
        </p:nvSpPr>
        <p:spPr>
          <a:xfrm>
            <a:off x="180857" y="4069813"/>
            <a:ext cx="958342" cy="283154"/>
          </a:xfrm>
          <a:prstGeom prst="rect">
            <a:avLst/>
          </a:prstGeom>
          <a:noFill/>
        </p:spPr>
        <p:txBody>
          <a:bodyPr wrap="square" lIns="128016" tIns="64008" rIns="128016" bIns="64008" rtlCol="0">
            <a:spAutoFit/>
          </a:bodyPr>
          <a:lstStyle/>
          <a:p>
            <a:r>
              <a:rPr lang="en-GB" sz="1000" dirty="0">
                <a:latin typeface="Bodoni Poster" pitchFamily="18" charset="0"/>
              </a:rPr>
              <a:t>Processes</a:t>
            </a:r>
          </a:p>
        </p:txBody>
      </p:sp>
      <p:cxnSp>
        <p:nvCxnSpPr>
          <p:cNvPr id="15" name="Connecteur droit avec flèche 14"/>
          <p:cNvCxnSpPr/>
          <p:nvPr userDrawn="1"/>
        </p:nvCxnSpPr>
        <p:spPr>
          <a:xfrm>
            <a:off x="185385" y="4335539"/>
            <a:ext cx="9229132" cy="0"/>
          </a:xfrm>
          <a:prstGeom prst="straightConnector1">
            <a:avLst/>
          </a:prstGeom>
          <a:ln>
            <a:gradFill flip="none" rotWithShape="1">
              <a:gsLst>
                <a:gs pos="0">
                  <a:srgbClr val="92D050"/>
                </a:gs>
                <a:gs pos="50000">
                  <a:srgbClr val="FFC000"/>
                </a:gs>
                <a:gs pos="100000">
                  <a:srgbClr val="FF0000"/>
                </a:gs>
              </a:gsLst>
              <a:lin ang="0" scaled="1"/>
              <a:tileRect/>
            </a:gradFill>
            <a:tailEnd type="arrow"/>
          </a:ln>
        </p:spPr>
        <p:style>
          <a:lnRef idx="2">
            <a:schemeClr val="accent2"/>
          </a:lnRef>
          <a:fillRef idx="0">
            <a:schemeClr val="accent2"/>
          </a:fillRef>
          <a:effectRef idx="1">
            <a:schemeClr val="accent2"/>
          </a:effectRef>
          <a:fontRef idx="minor">
            <a:schemeClr val="tx1"/>
          </a:fontRef>
        </p:style>
      </p:cxnSp>
      <p:cxnSp>
        <p:nvCxnSpPr>
          <p:cNvPr id="19" name="Connecteur droit 18"/>
          <p:cNvCxnSpPr/>
          <p:nvPr userDrawn="1"/>
        </p:nvCxnSpPr>
        <p:spPr>
          <a:xfrm>
            <a:off x="0" y="7416824"/>
            <a:ext cx="9579413" cy="34716"/>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20" name="ZoneTexte 19"/>
          <p:cNvSpPr txBox="1"/>
          <p:nvPr userDrawn="1"/>
        </p:nvSpPr>
        <p:spPr>
          <a:xfrm>
            <a:off x="35696" y="7481084"/>
            <a:ext cx="5412976" cy="430887"/>
          </a:xfrm>
          <a:prstGeom prst="rect">
            <a:avLst/>
          </a:prstGeom>
          <a:noFill/>
        </p:spPr>
        <p:txBody>
          <a:bodyPr wrap="square" rtlCol="0">
            <a:spAutoFit/>
          </a:bodyPr>
          <a:lstStyle/>
          <a:p>
            <a:pPr algn="ctr"/>
            <a:r>
              <a:rPr lang="en-GB" sz="1500" dirty="0">
                <a:latin typeface="Bodoni Poster" pitchFamily="18" charset="0"/>
              </a:rPr>
              <a:t>Existing / Regulatory Set of Security Controls</a:t>
            </a:r>
          </a:p>
          <a:p>
            <a:pPr algn="ctr"/>
            <a:r>
              <a:rPr lang="en-GB" sz="700" dirty="0">
                <a:latin typeface="Bodoni Poster" pitchFamily="18" charset="0"/>
              </a:rPr>
              <a:t>(i.e., applicable standards, possibly with restrictions)</a:t>
            </a:r>
          </a:p>
        </p:txBody>
      </p:sp>
      <p:sp>
        <p:nvSpPr>
          <p:cNvPr id="21" name="ZoneTexte 20"/>
          <p:cNvSpPr txBox="1"/>
          <p:nvPr userDrawn="1"/>
        </p:nvSpPr>
        <p:spPr>
          <a:xfrm>
            <a:off x="62311" y="8250337"/>
            <a:ext cx="2096035" cy="4653582"/>
          </a:xfrm>
          <a:prstGeom prst="rect">
            <a:avLst/>
          </a:prstGeom>
          <a:noFill/>
        </p:spPr>
        <p:txBody>
          <a:bodyPr wrap="square" lIns="128016" tIns="64008" rIns="128016" bIns="64008" rtlCol="0">
            <a:spAutoFit/>
          </a:bodyPr>
          <a:lstStyle/>
          <a:p>
            <a:pPr marL="171450" indent="-171450">
              <a:buFont typeface="Wingdings" panose="05000000000000000000" pitchFamily="2" charset="2"/>
              <a:buChar char="q"/>
            </a:pPr>
            <a:r>
              <a:rPr lang="en-GB" sz="1000" dirty="0">
                <a:latin typeface="Bodoni Poster" pitchFamily="18" charset="0"/>
                <a:sym typeface="Symbol"/>
              </a:rPr>
              <a:t>ANSSI basic hygiene – </a:t>
            </a:r>
            <a:r>
              <a:rPr lang="en-GB" sz="800" dirty="0">
                <a:latin typeface="Bodoni Poster" pitchFamily="18" charset="0"/>
                <a:sym typeface="Symbol"/>
              </a:rPr>
              <a:t>standard</a:t>
            </a:r>
            <a:endParaRPr lang="en-GB" sz="1000" dirty="0">
              <a:latin typeface="Bodoni Poster" pitchFamily="18" charset="0"/>
              <a:sym typeface="Symbol"/>
            </a:endParaRPr>
          </a:p>
          <a:p>
            <a:pPr marL="171450" marR="0" lvl="0" indent="-171450" algn="l" defTabSz="128016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GB" sz="1000" dirty="0">
                <a:latin typeface="Bodoni Poster" pitchFamily="18" charset="0"/>
                <a:sym typeface="Symbol"/>
              </a:rPr>
              <a:t>ANSSI basic hygiene – </a:t>
            </a:r>
            <a:r>
              <a:rPr lang="en-GB" sz="800" dirty="0">
                <a:latin typeface="Bodoni Poster" pitchFamily="18" charset="0"/>
                <a:sym typeface="Symbol"/>
              </a:rPr>
              <a:t>reinforced</a:t>
            </a:r>
            <a:endParaRPr lang="en-GB" sz="1000" dirty="0">
              <a:latin typeface="Bodoni Poster" pitchFamily="18" charset="0"/>
              <a:sym typeface="Symbol"/>
            </a:endParaRPr>
          </a:p>
          <a:p>
            <a:pPr marL="171450" indent="-171450">
              <a:buFont typeface="Wingdings" panose="05000000000000000000" pitchFamily="2" charset="2"/>
              <a:buChar char="q"/>
            </a:pPr>
            <a:r>
              <a:rPr lang="en-GB" sz="1000" dirty="0">
                <a:latin typeface="Bodoni Poster" pitchFamily="18" charset="0"/>
                <a:sym typeface="Symbol"/>
              </a:rPr>
              <a:t>ANSSI PSSIE</a:t>
            </a:r>
          </a:p>
          <a:p>
            <a:pPr marL="171450" indent="-171450">
              <a:buFont typeface="Wingdings" panose="05000000000000000000" pitchFamily="2" charset="2"/>
              <a:buChar char="q"/>
            </a:pPr>
            <a:r>
              <a:rPr lang="en-GB" sz="1000" dirty="0">
                <a:latin typeface="Bodoni Poster" pitchFamily="18" charset="0"/>
                <a:sym typeface="Symbol"/>
              </a:rPr>
              <a:t>CIS Controls</a:t>
            </a:r>
          </a:p>
          <a:p>
            <a:pPr marL="171450" indent="-171450">
              <a:buFont typeface="Wingdings" panose="05000000000000000000" pitchFamily="2" charset="2"/>
              <a:buChar char="q"/>
            </a:pPr>
            <a:r>
              <a:rPr lang="en-GB" sz="1000" dirty="0">
                <a:latin typeface="Bodoni Poster" pitchFamily="18" charset="0"/>
                <a:sym typeface="Symbol"/>
              </a:rPr>
              <a:t>CNSS 1253 – </a:t>
            </a:r>
            <a:r>
              <a:rPr lang="en-GB" sz="800" dirty="0">
                <a:latin typeface="Bodoni Poster" pitchFamily="18" charset="0"/>
                <a:sym typeface="Symbol"/>
              </a:rPr>
              <a:t>Low</a:t>
            </a:r>
          </a:p>
          <a:p>
            <a:pPr marL="171450" marR="0" lvl="0" indent="-171450" algn="l" defTabSz="128016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GB" sz="1000" dirty="0">
                <a:latin typeface="Bodoni Poster" pitchFamily="18" charset="0"/>
                <a:sym typeface="Symbol"/>
              </a:rPr>
              <a:t>CNSS 1253 – </a:t>
            </a:r>
            <a:r>
              <a:rPr lang="en-GB" sz="800" dirty="0">
                <a:latin typeface="Bodoni Poster" pitchFamily="18" charset="0"/>
                <a:sym typeface="Symbol"/>
              </a:rPr>
              <a:t>Mod</a:t>
            </a:r>
            <a:endParaRPr lang="en-GB" sz="1000" dirty="0">
              <a:latin typeface="Bodoni Poster" pitchFamily="18" charset="0"/>
              <a:sym typeface="Symbol"/>
            </a:endParaRPr>
          </a:p>
          <a:p>
            <a:pPr marL="171450" marR="0" lvl="0" indent="-171450" algn="l" defTabSz="128016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GB" sz="1000" dirty="0">
                <a:latin typeface="Bodoni Poster" pitchFamily="18" charset="0"/>
                <a:sym typeface="Symbol"/>
              </a:rPr>
              <a:t>CNSS 1253 – </a:t>
            </a:r>
            <a:r>
              <a:rPr lang="en-GB" sz="800" dirty="0">
                <a:latin typeface="Bodoni Poster" pitchFamily="18" charset="0"/>
                <a:sym typeface="Symbol"/>
              </a:rPr>
              <a:t>High</a:t>
            </a:r>
            <a:endParaRPr lang="en-GB" sz="1000" dirty="0">
              <a:latin typeface="Bodoni Poster" pitchFamily="18" charset="0"/>
              <a:sym typeface="Symbol"/>
            </a:endParaRPr>
          </a:p>
          <a:p>
            <a:pPr marL="171450" marR="0" lvl="0" indent="-171450" algn="l" defTabSz="128016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GB" sz="1000" dirty="0">
                <a:latin typeface="Bodoni Poster" pitchFamily="18" charset="0"/>
                <a:sym typeface="Symbol"/>
              </a:rPr>
              <a:t>EUROCAE ED-202A</a:t>
            </a:r>
          </a:p>
          <a:p>
            <a:pPr marL="171450" indent="-171450">
              <a:buFont typeface="Wingdings" panose="05000000000000000000" pitchFamily="2" charset="2"/>
              <a:buChar char="q"/>
            </a:pPr>
            <a:r>
              <a:rPr lang="en-GB" sz="1000" dirty="0">
                <a:latin typeface="Bodoni Poster" pitchFamily="18" charset="0"/>
                <a:sym typeface="Symbol"/>
              </a:rPr>
              <a:t>EUROCAE ED-203A</a:t>
            </a:r>
          </a:p>
          <a:p>
            <a:pPr marL="171450" marR="0" lvl="0" indent="-171450" algn="l" defTabSz="128016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GB" sz="1000">
                <a:latin typeface="Bodoni Poster" pitchFamily="18" charset="0"/>
                <a:sym typeface="Symbol"/>
              </a:rPr>
              <a:t>EUROCAE ED-204A</a:t>
            </a:r>
            <a:endParaRPr lang="en-GB" sz="1000" dirty="0">
              <a:latin typeface="Bodoni Poster" pitchFamily="18" charset="0"/>
              <a:sym typeface="Symbol"/>
            </a:endParaRPr>
          </a:p>
          <a:p>
            <a:pPr marL="171450" indent="-171450">
              <a:buFont typeface="Wingdings" panose="05000000000000000000" pitchFamily="2" charset="2"/>
              <a:buChar char="q"/>
            </a:pPr>
            <a:r>
              <a:rPr lang="en-GB" sz="1000" dirty="0">
                <a:latin typeface="Bodoni Poster" pitchFamily="18" charset="0"/>
                <a:sym typeface="Symbol"/>
              </a:rPr>
              <a:t>EU GDPR</a:t>
            </a:r>
          </a:p>
          <a:p>
            <a:pPr marL="171450" indent="-171450">
              <a:buFont typeface="Wingdings" panose="05000000000000000000" pitchFamily="2" charset="2"/>
              <a:buChar char="q"/>
            </a:pPr>
            <a:r>
              <a:rPr lang="en-GB" sz="1000" dirty="0">
                <a:latin typeface="Bodoni Poster" pitchFamily="18" charset="0"/>
                <a:sym typeface="Symbol"/>
              </a:rPr>
              <a:t>ISA/IEC 62443-3-3 </a:t>
            </a:r>
            <a:r>
              <a:rPr lang="en-GB" sz="800" dirty="0">
                <a:latin typeface="Bodoni Poster" pitchFamily="18" charset="0"/>
                <a:sym typeface="Symbol"/>
              </a:rPr>
              <a:t>SL1</a:t>
            </a:r>
            <a:endParaRPr lang="en-GB" sz="1000" dirty="0">
              <a:latin typeface="Bodoni Poster" pitchFamily="18" charset="0"/>
              <a:sym typeface="Symbol"/>
            </a:endParaRPr>
          </a:p>
          <a:p>
            <a:pPr marL="171450" marR="0" lvl="0" indent="-171450" algn="l" defTabSz="128016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GB" sz="1000" dirty="0">
                <a:latin typeface="Bodoni Poster" pitchFamily="18" charset="0"/>
                <a:sym typeface="Symbol"/>
              </a:rPr>
              <a:t>ISA/IEC 62443-3-3 </a:t>
            </a:r>
            <a:r>
              <a:rPr lang="en-GB" sz="800" dirty="0">
                <a:latin typeface="Bodoni Poster" pitchFamily="18" charset="0"/>
                <a:sym typeface="Symbol"/>
              </a:rPr>
              <a:t>SL2</a:t>
            </a:r>
            <a:endParaRPr lang="en-GB" sz="1000" dirty="0">
              <a:latin typeface="Bodoni Poster" pitchFamily="18" charset="0"/>
              <a:sym typeface="Symbol"/>
            </a:endParaRPr>
          </a:p>
          <a:p>
            <a:pPr marL="171450" marR="0" lvl="0" indent="-171450" algn="l" defTabSz="128016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GB" sz="1000" dirty="0">
                <a:latin typeface="Bodoni Poster" pitchFamily="18" charset="0"/>
                <a:sym typeface="Symbol"/>
              </a:rPr>
              <a:t>ISA/IEC 62443-3-3 </a:t>
            </a:r>
            <a:r>
              <a:rPr lang="en-GB" sz="800" dirty="0">
                <a:latin typeface="Bodoni Poster" pitchFamily="18" charset="0"/>
                <a:sym typeface="Symbol"/>
              </a:rPr>
              <a:t>SL3</a:t>
            </a:r>
            <a:endParaRPr lang="en-GB" sz="1000" dirty="0">
              <a:latin typeface="Bodoni Poster" pitchFamily="18" charset="0"/>
              <a:sym typeface="Symbol"/>
            </a:endParaRPr>
          </a:p>
          <a:p>
            <a:pPr marL="171450" marR="0" lvl="0" indent="-171450" algn="l" defTabSz="128016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GB" sz="1000" dirty="0">
                <a:latin typeface="Bodoni Poster" pitchFamily="18" charset="0"/>
                <a:sym typeface="Symbol"/>
              </a:rPr>
              <a:t>ISA/IEC 62443-3-3 </a:t>
            </a:r>
            <a:r>
              <a:rPr lang="en-GB" sz="800" dirty="0">
                <a:latin typeface="Bodoni Poster" pitchFamily="18" charset="0"/>
                <a:sym typeface="Symbol"/>
              </a:rPr>
              <a:t>SL4</a:t>
            </a:r>
            <a:endParaRPr lang="en-GB" sz="1000" dirty="0">
              <a:latin typeface="Bodoni Poster" pitchFamily="18" charset="0"/>
              <a:sym typeface="Symbol"/>
            </a:endParaRPr>
          </a:p>
          <a:p>
            <a:pPr marL="171450" indent="-171450">
              <a:buFont typeface="Wingdings" panose="05000000000000000000" pitchFamily="2" charset="2"/>
              <a:buChar char="q"/>
            </a:pPr>
            <a:r>
              <a:rPr lang="en-GB" sz="1000" dirty="0">
                <a:latin typeface="Bodoni Poster" pitchFamily="18" charset="0"/>
                <a:sym typeface="Symbol"/>
              </a:rPr>
              <a:t>ISA/IEC 62443-4-2</a:t>
            </a:r>
            <a:r>
              <a:rPr lang="en-GB" sz="1100" dirty="0">
                <a:latin typeface="Bodoni Poster" pitchFamily="18" charset="0"/>
                <a:sym typeface="Symbol"/>
              </a:rPr>
              <a:t> </a:t>
            </a:r>
            <a:r>
              <a:rPr lang="en-GB" sz="800" dirty="0">
                <a:latin typeface="Bodoni Poster" pitchFamily="18" charset="0"/>
                <a:sym typeface="Symbol"/>
              </a:rPr>
              <a:t>SL1</a:t>
            </a:r>
            <a:endParaRPr lang="en-GB" sz="1000" dirty="0">
              <a:latin typeface="Bodoni Poster" pitchFamily="18" charset="0"/>
              <a:sym typeface="Symbol"/>
            </a:endParaRPr>
          </a:p>
          <a:p>
            <a:pPr marL="171450" marR="0" lvl="0" indent="-171450" algn="l" defTabSz="128016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GB" sz="1000" dirty="0">
                <a:latin typeface="Bodoni Poster" pitchFamily="18" charset="0"/>
                <a:sym typeface="Symbol"/>
              </a:rPr>
              <a:t>ISA/IEC 62443-4-2</a:t>
            </a:r>
            <a:r>
              <a:rPr lang="en-GB" sz="1100" dirty="0">
                <a:latin typeface="Bodoni Poster" pitchFamily="18" charset="0"/>
                <a:sym typeface="Symbol"/>
              </a:rPr>
              <a:t> </a:t>
            </a:r>
            <a:r>
              <a:rPr lang="en-GB" sz="800" dirty="0">
                <a:latin typeface="Bodoni Poster" pitchFamily="18" charset="0"/>
                <a:sym typeface="Symbol"/>
              </a:rPr>
              <a:t>SL2</a:t>
            </a:r>
            <a:endParaRPr lang="en-GB" sz="1000" dirty="0">
              <a:latin typeface="Bodoni Poster" pitchFamily="18" charset="0"/>
              <a:sym typeface="Symbol"/>
            </a:endParaRPr>
          </a:p>
          <a:p>
            <a:pPr marL="171450" marR="0" lvl="0" indent="-171450" algn="l" defTabSz="128016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GB" sz="1000" dirty="0">
                <a:latin typeface="Bodoni Poster" pitchFamily="18" charset="0"/>
                <a:sym typeface="Symbol"/>
              </a:rPr>
              <a:t>ISA/IEC 62443-4-2</a:t>
            </a:r>
            <a:r>
              <a:rPr lang="en-GB" sz="1100" dirty="0">
                <a:latin typeface="Bodoni Poster" pitchFamily="18" charset="0"/>
                <a:sym typeface="Symbol"/>
              </a:rPr>
              <a:t> </a:t>
            </a:r>
            <a:r>
              <a:rPr lang="en-GB" sz="800" dirty="0">
                <a:latin typeface="Bodoni Poster" pitchFamily="18" charset="0"/>
                <a:sym typeface="Symbol"/>
              </a:rPr>
              <a:t>SL3</a:t>
            </a:r>
            <a:endParaRPr lang="en-GB" sz="1000" dirty="0">
              <a:latin typeface="Bodoni Poster" pitchFamily="18" charset="0"/>
              <a:sym typeface="Symbol"/>
            </a:endParaRPr>
          </a:p>
          <a:p>
            <a:pPr marL="171450" marR="0" lvl="0" indent="-171450" algn="l" defTabSz="128016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GB" sz="1000" dirty="0">
                <a:latin typeface="Bodoni Poster" pitchFamily="18" charset="0"/>
                <a:sym typeface="Symbol"/>
              </a:rPr>
              <a:t>ISA/IEC 62443-4-2</a:t>
            </a:r>
            <a:r>
              <a:rPr lang="en-GB" sz="1100" dirty="0">
                <a:latin typeface="Bodoni Poster" pitchFamily="18" charset="0"/>
                <a:sym typeface="Symbol"/>
              </a:rPr>
              <a:t> </a:t>
            </a:r>
            <a:r>
              <a:rPr lang="en-GB" sz="800" dirty="0">
                <a:latin typeface="Bodoni Poster" pitchFamily="18" charset="0"/>
                <a:sym typeface="Symbol"/>
              </a:rPr>
              <a:t>SL4</a:t>
            </a:r>
            <a:endParaRPr lang="en-GB" sz="1000" dirty="0">
              <a:latin typeface="Bodoni Poster" pitchFamily="18" charset="0"/>
              <a:sym typeface="Symbol"/>
            </a:endParaRPr>
          </a:p>
          <a:p>
            <a:pPr marL="171450" indent="-171450">
              <a:buFont typeface="Wingdings" panose="05000000000000000000" pitchFamily="2" charset="2"/>
              <a:buChar char="q"/>
            </a:pPr>
            <a:r>
              <a:rPr lang="en-GB" sz="1000" dirty="0">
                <a:latin typeface="Bodoni Poster" pitchFamily="18" charset="0"/>
                <a:sym typeface="Symbol"/>
              </a:rPr>
              <a:t>ISO 27002</a:t>
            </a:r>
          </a:p>
          <a:p>
            <a:pPr marL="171450" indent="-171450">
              <a:buFont typeface="Wingdings" panose="05000000000000000000" pitchFamily="2" charset="2"/>
              <a:buChar char="q"/>
            </a:pPr>
            <a:r>
              <a:rPr lang="en-GB" sz="1000" dirty="0">
                <a:latin typeface="Bodoni Poster" pitchFamily="18" charset="0"/>
                <a:sym typeface="Symbol"/>
              </a:rPr>
              <a:t>IT-Grundschutz – </a:t>
            </a:r>
            <a:r>
              <a:rPr lang="en-GB" sz="800" dirty="0">
                <a:latin typeface="Bodoni Poster" pitchFamily="18" charset="0"/>
                <a:sym typeface="Symbol"/>
              </a:rPr>
              <a:t>Basic</a:t>
            </a:r>
            <a:endParaRPr lang="en-GB" sz="1000" dirty="0">
              <a:latin typeface="Bodoni Poster" pitchFamily="18" charset="0"/>
              <a:sym typeface="Symbol"/>
            </a:endParaRPr>
          </a:p>
          <a:p>
            <a:pPr marL="171450" indent="-171450">
              <a:buFont typeface="Wingdings" panose="05000000000000000000" pitchFamily="2" charset="2"/>
              <a:buChar char="q"/>
            </a:pPr>
            <a:r>
              <a:rPr lang="en-GB" sz="1000" dirty="0">
                <a:latin typeface="Bodoni Poster" pitchFamily="18" charset="0"/>
                <a:sym typeface="Symbol"/>
              </a:rPr>
              <a:t>IT-Grundschutz – </a:t>
            </a:r>
            <a:r>
              <a:rPr lang="en-GB" sz="800" dirty="0">
                <a:latin typeface="Bodoni Poster" pitchFamily="18" charset="0"/>
                <a:sym typeface="Symbol"/>
              </a:rPr>
              <a:t>Core</a:t>
            </a:r>
            <a:endParaRPr lang="en-GB" sz="1000" dirty="0">
              <a:latin typeface="Bodoni Poster" pitchFamily="18" charset="0"/>
              <a:sym typeface="Symbol"/>
            </a:endParaRPr>
          </a:p>
          <a:p>
            <a:pPr marL="171450" indent="-171450">
              <a:buFont typeface="Wingdings" panose="05000000000000000000" pitchFamily="2" charset="2"/>
              <a:buChar char="q"/>
            </a:pPr>
            <a:r>
              <a:rPr lang="en-GB" sz="1000" dirty="0">
                <a:latin typeface="Bodoni Poster" pitchFamily="18" charset="0"/>
                <a:sym typeface="Symbol"/>
              </a:rPr>
              <a:t>IT-Grundschutz – </a:t>
            </a:r>
            <a:r>
              <a:rPr lang="en-GB" sz="800" dirty="0">
                <a:latin typeface="Bodoni Poster" pitchFamily="18" charset="0"/>
                <a:sym typeface="Symbol"/>
              </a:rPr>
              <a:t>Standard</a:t>
            </a:r>
            <a:endParaRPr lang="en-GB" sz="1000" dirty="0">
              <a:latin typeface="Bodoni Poster" pitchFamily="18" charset="0"/>
              <a:sym typeface="Symbol"/>
            </a:endParaRPr>
          </a:p>
          <a:p>
            <a:pPr marL="171450" indent="-171450">
              <a:buFont typeface="Wingdings" panose="05000000000000000000" pitchFamily="2" charset="2"/>
              <a:buChar char="q"/>
            </a:pPr>
            <a:r>
              <a:rPr lang="en-GB" sz="1000" dirty="0">
                <a:latin typeface="Bodoni Poster" pitchFamily="18" charset="0"/>
                <a:sym typeface="Symbol"/>
              </a:rPr>
              <a:t>NIST SP800-53B – </a:t>
            </a:r>
            <a:r>
              <a:rPr lang="en-GB" sz="800" dirty="0">
                <a:latin typeface="Bodoni Poster" pitchFamily="18" charset="0"/>
                <a:sym typeface="Symbol"/>
              </a:rPr>
              <a:t>Low</a:t>
            </a:r>
            <a:endParaRPr lang="en-GB" sz="1000" dirty="0">
              <a:latin typeface="Bodoni Poster" pitchFamily="18" charset="0"/>
              <a:sym typeface="Symbol"/>
            </a:endParaRPr>
          </a:p>
          <a:p>
            <a:pPr marL="171450" marR="0" lvl="0" indent="-171450" algn="l" defTabSz="128016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GB" sz="1000" dirty="0">
                <a:latin typeface="Bodoni Poster" pitchFamily="18" charset="0"/>
                <a:sym typeface="Symbol"/>
              </a:rPr>
              <a:t>NIST SP800-53B – </a:t>
            </a:r>
            <a:r>
              <a:rPr lang="en-GB" sz="800" dirty="0">
                <a:latin typeface="Bodoni Poster" pitchFamily="18" charset="0"/>
                <a:sym typeface="Symbol"/>
              </a:rPr>
              <a:t>Mod</a:t>
            </a:r>
            <a:endParaRPr lang="en-GB" sz="1000" dirty="0">
              <a:latin typeface="Bodoni Poster" pitchFamily="18" charset="0"/>
              <a:sym typeface="Symbol"/>
            </a:endParaRPr>
          </a:p>
          <a:p>
            <a:pPr marL="171450" marR="0" lvl="0" indent="-171450" algn="l" defTabSz="128016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GB" sz="1000" dirty="0">
                <a:latin typeface="Bodoni Poster" pitchFamily="18" charset="0"/>
                <a:sym typeface="Symbol"/>
              </a:rPr>
              <a:t>NIST SP800-53B – </a:t>
            </a:r>
            <a:r>
              <a:rPr lang="en-GB" sz="800" dirty="0">
                <a:latin typeface="Bodoni Poster" pitchFamily="18" charset="0"/>
                <a:sym typeface="Symbol"/>
              </a:rPr>
              <a:t>High</a:t>
            </a:r>
          </a:p>
          <a:p>
            <a:pPr marL="171450" marR="0" lvl="0" indent="-171450" algn="l" defTabSz="128016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GB" sz="1000" dirty="0">
                <a:latin typeface="Bodoni Poster" pitchFamily="18" charset="0"/>
                <a:sym typeface="Symbol"/>
              </a:rPr>
              <a:t>NIST SP800-171</a:t>
            </a:r>
          </a:p>
          <a:p>
            <a:pPr marL="171450" marR="0" lvl="0" indent="-171450" algn="l" defTabSz="128016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GB" sz="1000" dirty="0">
                <a:latin typeface="Bodoni Poster" pitchFamily="18" charset="0"/>
                <a:sym typeface="Symbol"/>
              </a:rPr>
              <a:t>…</a:t>
            </a:r>
          </a:p>
        </p:txBody>
      </p:sp>
      <p:cxnSp>
        <p:nvCxnSpPr>
          <p:cNvPr id="22" name="Connecteur droit 21"/>
          <p:cNvCxnSpPr/>
          <p:nvPr userDrawn="1"/>
        </p:nvCxnSpPr>
        <p:spPr>
          <a:xfrm>
            <a:off x="2098335" y="8123033"/>
            <a:ext cx="0" cy="467856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5" name="Ellipse 24"/>
          <p:cNvSpPr/>
          <p:nvPr userDrawn="1"/>
        </p:nvSpPr>
        <p:spPr>
          <a:xfrm>
            <a:off x="137177" y="7567900"/>
            <a:ext cx="296653"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3</a:t>
            </a:r>
          </a:p>
        </p:txBody>
      </p:sp>
      <p:sp>
        <p:nvSpPr>
          <p:cNvPr id="45" name="Ellipse 44"/>
          <p:cNvSpPr/>
          <p:nvPr userDrawn="1"/>
        </p:nvSpPr>
        <p:spPr>
          <a:xfrm>
            <a:off x="111564" y="543874"/>
            <a:ext cx="296653"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2</a:t>
            </a:r>
          </a:p>
        </p:txBody>
      </p:sp>
      <p:sp>
        <p:nvSpPr>
          <p:cNvPr id="66" name="ZoneTexte 65"/>
          <p:cNvSpPr txBox="1"/>
          <p:nvPr userDrawn="1"/>
        </p:nvSpPr>
        <p:spPr>
          <a:xfrm>
            <a:off x="8377618" y="4330690"/>
            <a:ext cx="991072" cy="236988"/>
          </a:xfrm>
          <a:prstGeom prst="rect">
            <a:avLst/>
          </a:prstGeom>
          <a:noFill/>
        </p:spPr>
        <p:txBody>
          <a:bodyPr wrap="square" lIns="128016" tIns="64008" rIns="128016" bIns="64008" rtlCol="0">
            <a:spAutoFit/>
          </a:bodyPr>
          <a:lstStyle/>
          <a:p>
            <a:pPr algn="r"/>
            <a:r>
              <a:rPr lang="en-GB" sz="700" dirty="0">
                <a:solidFill>
                  <a:srgbClr val="FF3300"/>
                </a:solidFill>
                <a:latin typeface="Bodoni Poster" pitchFamily="18" charset="0"/>
              </a:rPr>
              <a:t>Security need</a:t>
            </a:r>
          </a:p>
        </p:txBody>
      </p:sp>
      <p:sp>
        <p:nvSpPr>
          <p:cNvPr id="67" name="ZoneTexte 66"/>
          <p:cNvSpPr txBox="1"/>
          <p:nvPr userDrawn="1"/>
        </p:nvSpPr>
        <p:spPr>
          <a:xfrm>
            <a:off x="2166837" y="7981456"/>
            <a:ext cx="1769667" cy="283154"/>
          </a:xfrm>
          <a:prstGeom prst="rect">
            <a:avLst/>
          </a:prstGeom>
          <a:noFill/>
        </p:spPr>
        <p:txBody>
          <a:bodyPr wrap="square" lIns="128016" tIns="64008" rIns="128016" bIns="64008" rtlCol="0">
            <a:spAutoFit/>
          </a:bodyPr>
          <a:lstStyle/>
          <a:p>
            <a:r>
              <a:rPr lang="en-GB" sz="1000" dirty="0">
                <a:latin typeface="Bodoni Poster" pitchFamily="18" charset="0"/>
              </a:rPr>
              <a:t>Other sources:</a:t>
            </a:r>
          </a:p>
        </p:txBody>
      </p:sp>
      <p:sp>
        <p:nvSpPr>
          <p:cNvPr id="68" name="ZoneTexte 67"/>
          <p:cNvSpPr txBox="1"/>
          <p:nvPr userDrawn="1"/>
        </p:nvSpPr>
        <p:spPr>
          <a:xfrm>
            <a:off x="27508" y="7981456"/>
            <a:ext cx="1676748" cy="283154"/>
          </a:xfrm>
          <a:prstGeom prst="rect">
            <a:avLst/>
          </a:prstGeom>
          <a:noFill/>
        </p:spPr>
        <p:txBody>
          <a:bodyPr wrap="square" lIns="128016" tIns="64008" rIns="128016" bIns="64008" rtlCol="0">
            <a:spAutoFit/>
          </a:bodyPr>
          <a:lstStyle/>
          <a:p>
            <a:r>
              <a:rPr lang="en-GB" sz="1000" dirty="0">
                <a:latin typeface="Bodoni Poster" pitchFamily="18" charset="0"/>
              </a:rPr>
              <a:t>Standard sources:</a:t>
            </a:r>
          </a:p>
        </p:txBody>
      </p:sp>
      <p:pic>
        <p:nvPicPr>
          <p:cNvPr id="24" name="Image 23" descr="LOGO-CLUBEBIOS-RVB.png"/>
          <p:cNvPicPr>
            <a:picLocks noChangeAspect="1"/>
          </p:cNvPicPr>
          <p:nvPr userDrawn="1"/>
        </p:nvPicPr>
        <p:blipFill>
          <a:blip r:embed="rId2" cstate="print"/>
          <a:stretch>
            <a:fillRect/>
          </a:stretch>
        </p:blipFill>
        <p:spPr>
          <a:xfrm>
            <a:off x="86701" y="75622"/>
            <a:ext cx="269157" cy="307504"/>
          </a:xfrm>
          <a:prstGeom prst="rect">
            <a:avLst/>
          </a:prstGeom>
        </p:spPr>
      </p:pic>
      <p:cxnSp>
        <p:nvCxnSpPr>
          <p:cNvPr id="26" name="Connecteur droit 68"/>
          <p:cNvCxnSpPr/>
          <p:nvPr userDrawn="1"/>
        </p:nvCxnSpPr>
        <p:spPr>
          <a:xfrm>
            <a:off x="5520680" y="7451540"/>
            <a:ext cx="0" cy="5350060"/>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29" name="ZoneTexte 69"/>
          <p:cNvSpPr txBox="1"/>
          <p:nvPr userDrawn="1"/>
        </p:nvSpPr>
        <p:spPr>
          <a:xfrm>
            <a:off x="5529172" y="7467959"/>
            <a:ext cx="4020871" cy="323165"/>
          </a:xfrm>
          <a:prstGeom prst="rect">
            <a:avLst/>
          </a:prstGeom>
          <a:noFill/>
        </p:spPr>
        <p:txBody>
          <a:bodyPr wrap="square" rtlCol="0">
            <a:spAutoFit/>
          </a:bodyPr>
          <a:lstStyle/>
          <a:p>
            <a:pPr algn="ctr"/>
            <a:r>
              <a:rPr lang="en-GB" sz="1500" dirty="0">
                <a:latin typeface="Bodoni Poster" pitchFamily="18" charset="0"/>
              </a:rPr>
              <a:t>Acronyms / Initialisms</a:t>
            </a:r>
            <a:endParaRPr lang="en-GB" sz="700" dirty="0">
              <a:latin typeface="Bodoni Poster" pitchFamily="18" charset="0"/>
            </a:endParaRPr>
          </a:p>
        </p:txBody>
      </p:sp>
      <p:sp>
        <p:nvSpPr>
          <p:cNvPr id="30" name="ZoneTexte 29"/>
          <p:cNvSpPr txBox="1"/>
          <p:nvPr userDrawn="1"/>
        </p:nvSpPr>
        <p:spPr>
          <a:xfrm>
            <a:off x="9296039" y="3676690"/>
            <a:ext cx="251992" cy="400110"/>
          </a:xfrm>
          <a:prstGeom prst="rect">
            <a:avLst/>
          </a:prstGeom>
          <a:noFill/>
        </p:spPr>
        <p:txBody>
          <a:bodyPr wrap="none" rtlCol="0">
            <a:spAutoFit/>
          </a:bodyPr>
          <a:lstStyle/>
          <a:p>
            <a:pPr algn="ctr"/>
            <a:r>
              <a:rPr lang="fr-FR" sz="1000" dirty="0">
                <a:latin typeface="Aharoni" panose="02010803020104030203" pitchFamily="2" charset="-79"/>
                <a:cs typeface="Aharoni" panose="02010803020104030203" pitchFamily="2" charset="-79"/>
              </a:rPr>
              <a:t>I</a:t>
            </a:r>
          </a:p>
          <a:p>
            <a:pPr algn="ctr"/>
            <a:r>
              <a:rPr lang="fr-FR" sz="1000" dirty="0">
                <a:latin typeface="Aharoni" panose="02010803020104030203" pitchFamily="2" charset="-79"/>
                <a:cs typeface="Aharoni" panose="02010803020104030203" pitchFamily="2" charset="-79"/>
              </a:rPr>
              <a:t>A</a:t>
            </a:r>
          </a:p>
        </p:txBody>
      </p:sp>
      <p:sp>
        <p:nvSpPr>
          <p:cNvPr id="31" name="ZoneTexte 30"/>
          <p:cNvSpPr txBox="1"/>
          <p:nvPr userDrawn="1"/>
        </p:nvSpPr>
        <p:spPr>
          <a:xfrm>
            <a:off x="9296039" y="4540786"/>
            <a:ext cx="251992" cy="707886"/>
          </a:xfrm>
          <a:prstGeom prst="rect">
            <a:avLst/>
          </a:prstGeom>
          <a:noFill/>
        </p:spPr>
        <p:txBody>
          <a:bodyPr wrap="none" rtlCol="0">
            <a:spAutoFit/>
          </a:bodyPr>
          <a:lstStyle/>
          <a:p>
            <a:r>
              <a:rPr lang="fr-FR" sz="1000" dirty="0">
                <a:latin typeface="Aharoni" panose="02010803020104030203" pitchFamily="2" charset="-79"/>
                <a:cs typeface="Aharoni" panose="02010803020104030203" pitchFamily="2" charset="-79"/>
              </a:rPr>
              <a:t>C</a:t>
            </a:r>
          </a:p>
          <a:p>
            <a:r>
              <a:rPr lang="fr-FR" sz="1000" dirty="0">
                <a:latin typeface="Aharoni" panose="02010803020104030203" pitchFamily="2" charset="-79"/>
                <a:cs typeface="Aharoni" panose="02010803020104030203" pitchFamily="2" charset="-79"/>
              </a:rPr>
              <a:t>I</a:t>
            </a:r>
          </a:p>
          <a:p>
            <a:r>
              <a:rPr lang="fr-FR" sz="1000" dirty="0">
                <a:latin typeface="Aharoni" panose="02010803020104030203" pitchFamily="2" charset="-79"/>
                <a:cs typeface="Aharoni" panose="02010803020104030203" pitchFamily="2" charset="-79"/>
              </a:rPr>
              <a:t>A</a:t>
            </a:r>
          </a:p>
          <a:p>
            <a:r>
              <a:rPr lang="fr-FR" sz="1000" dirty="0">
                <a:latin typeface="Aharoni" panose="02010803020104030203" pitchFamily="2" charset="-79"/>
                <a:cs typeface="Aharoni" panose="02010803020104030203" pitchFamily="2" charset="-79"/>
              </a:rPr>
              <a:t>P</a:t>
            </a:r>
          </a:p>
        </p:txBody>
      </p:sp>
    </p:spTree>
    <p:extLst>
      <p:ext uri="{BB962C8B-B14F-4D97-AF65-F5344CB8AC3E}">
        <p14:creationId xmlns:p14="http://schemas.microsoft.com/office/powerpoint/2010/main" val="3557651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Workshop 1-1+1-2 compact">
    <p:spTree>
      <p:nvGrpSpPr>
        <p:cNvPr id="1" name=""/>
        <p:cNvGrpSpPr/>
        <p:nvPr/>
      </p:nvGrpSpPr>
      <p:grpSpPr>
        <a:xfrm>
          <a:off x="0" y="0"/>
          <a:ext cx="0" cy="0"/>
          <a:chOff x="0" y="0"/>
          <a:chExt cx="0" cy="0"/>
        </a:xfrm>
      </p:grpSpPr>
      <p:sp>
        <p:nvSpPr>
          <p:cNvPr id="6" name="ZoneTexte 5"/>
          <p:cNvSpPr txBox="1"/>
          <p:nvPr userDrawn="1"/>
        </p:nvSpPr>
        <p:spPr>
          <a:xfrm>
            <a:off x="27508" y="1898349"/>
            <a:ext cx="9577554" cy="430887"/>
          </a:xfrm>
          <a:prstGeom prst="rect">
            <a:avLst/>
          </a:prstGeom>
          <a:noFill/>
        </p:spPr>
        <p:txBody>
          <a:bodyPr wrap="square" rtlCol="0">
            <a:spAutoFit/>
          </a:bodyPr>
          <a:lstStyle/>
          <a:p>
            <a:pPr algn="ctr"/>
            <a:r>
              <a:rPr lang="en-GB" sz="1500" dirty="0">
                <a:latin typeface="Bodoni Poster" pitchFamily="18" charset="0"/>
              </a:rPr>
              <a:t>Main Business/Operational Assets (5 to 10), Asset owners, and Security Needs</a:t>
            </a:r>
          </a:p>
          <a:p>
            <a:pPr algn="ctr"/>
            <a:r>
              <a:rPr lang="en-GB" sz="700" dirty="0">
                <a:latin typeface="Bodoni Poster" pitchFamily="18" charset="0"/>
              </a:rPr>
              <a:t>(confidentiality/privacy, integrity and availability)</a:t>
            </a:r>
          </a:p>
        </p:txBody>
      </p:sp>
      <p:sp>
        <p:nvSpPr>
          <p:cNvPr id="7" name="Arrondir un rectangle avec un coin diagonal 3"/>
          <p:cNvSpPr/>
          <p:nvPr userDrawn="1"/>
        </p:nvSpPr>
        <p:spPr>
          <a:xfrm>
            <a:off x="0" y="20891"/>
            <a:ext cx="9601200" cy="403245"/>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r>
              <a:rPr lang="en-GB" sz="2000" dirty="0">
                <a:latin typeface="Bodoni Poster" pitchFamily="18" charset="0"/>
              </a:rPr>
              <a:t>Workshop n°1: Framing &amp; security baseline</a:t>
            </a:r>
            <a:endParaRPr lang="en-GB" sz="700" dirty="0">
              <a:latin typeface="Bodoni Poster" pitchFamily="18" charset="0"/>
            </a:endParaRPr>
          </a:p>
        </p:txBody>
      </p:sp>
      <p:sp>
        <p:nvSpPr>
          <p:cNvPr id="8" name="Rectangle 7"/>
          <p:cNvSpPr/>
          <p:nvPr userDrawn="1"/>
        </p:nvSpPr>
        <p:spPr>
          <a:xfrm>
            <a:off x="8491" y="510325"/>
            <a:ext cx="9570922" cy="122271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GB"/>
          </a:p>
        </p:txBody>
      </p:sp>
      <p:cxnSp>
        <p:nvCxnSpPr>
          <p:cNvPr id="9" name="Connecteur droit 8"/>
          <p:cNvCxnSpPr/>
          <p:nvPr userDrawn="1"/>
        </p:nvCxnSpPr>
        <p:spPr>
          <a:xfrm>
            <a:off x="-23936" y="1864296"/>
            <a:ext cx="9666054" cy="37327"/>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10" name="Ellipse 9"/>
          <p:cNvSpPr/>
          <p:nvPr userDrawn="1"/>
        </p:nvSpPr>
        <p:spPr>
          <a:xfrm>
            <a:off x="153997" y="640160"/>
            <a:ext cx="296653"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1</a:t>
            </a:r>
          </a:p>
        </p:txBody>
      </p:sp>
      <p:cxnSp>
        <p:nvCxnSpPr>
          <p:cNvPr id="11" name="Connecteur droit 10"/>
          <p:cNvCxnSpPr/>
          <p:nvPr userDrawn="1"/>
        </p:nvCxnSpPr>
        <p:spPr>
          <a:xfrm>
            <a:off x="4488532" y="574421"/>
            <a:ext cx="0" cy="130671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 name="ZoneTexte 11"/>
          <p:cNvSpPr txBox="1"/>
          <p:nvPr userDrawn="1"/>
        </p:nvSpPr>
        <p:spPr>
          <a:xfrm>
            <a:off x="-13601" y="4228857"/>
            <a:ext cx="1141793" cy="283154"/>
          </a:xfrm>
          <a:prstGeom prst="rect">
            <a:avLst/>
          </a:prstGeom>
          <a:noFill/>
        </p:spPr>
        <p:txBody>
          <a:bodyPr wrap="square" lIns="128016" tIns="64008" rIns="128016" bIns="64008" rtlCol="0">
            <a:spAutoFit/>
          </a:bodyPr>
          <a:lstStyle/>
          <a:p>
            <a:r>
              <a:rPr lang="en-GB" sz="1000" dirty="0">
                <a:latin typeface="Bodoni Poster" pitchFamily="18" charset="0"/>
              </a:rPr>
              <a:t>Information</a:t>
            </a:r>
          </a:p>
        </p:txBody>
      </p:sp>
      <p:sp>
        <p:nvSpPr>
          <p:cNvPr id="13" name="ZoneTexte 12"/>
          <p:cNvSpPr txBox="1"/>
          <p:nvPr userDrawn="1"/>
        </p:nvSpPr>
        <p:spPr>
          <a:xfrm>
            <a:off x="-13601" y="3863939"/>
            <a:ext cx="958342" cy="283154"/>
          </a:xfrm>
          <a:prstGeom prst="rect">
            <a:avLst/>
          </a:prstGeom>
          <a:noFill/>
        </p:spPr>
        <p:txBody>
          <a:bodyPr wrap="square" lIns="128016" tIns="64008" rIns="128016" bIns="64008" rtlCol="0">
            <a:spAutoFit/>
          </a:bodyPr>
          <a:lstStyle/>
          <a:p>
            <a:r>
              <a:rPr lang="en-GB" sz="1000" dirty="0">
                <a:latin typeface="Bodoni Poster" pitchFamily="18" charset="0"/>
              </a:rPr>
              <a:t>Processes</a:t>
            </a:r>
          </a:p>
        </p:txBody>
      </p:sp>
      <p:sp>
        <p:nvSpPr>
          <p:cNvPr id="15" name="ZoneTexte 14"/>
          <p:cNvSpPr txBox="1"/>
          <p:nvPr userDrawn="1"/>
        </p:nvSpPr>
        <p:spPr>
          <a:xfrm>
            <a:off x="35696" y="10555615"/>
            <a:ext cx="5484984" cy="430887"/>
          </a:xfrm>
          <a:prstGeom prst="rect">
            <a:avLst/>
          </a:prstGeom>
          <a:noFill/>
        </p:spPr>
        <p:txBody>
          <a:bodyPr wrap="square" rtlCol="0">
            <a:spAutoFit/>
          </a:bodyPr>
          <a:lstStyle/>
          <a:p>
            <a:pPr algn="ctr"/>
            <a:r>
              <a:rPr lang="en-GB" sz="1500" dirty="0">
                <a:latin typeface="Bodoni Poster" pitchFamily="18" charset="0"/>
              </a:rPr>
              <a:t>Minimal Set of Security Controls</a:t>
            </a:r>
          </a:p>
          <a:p>
            <a:pPr algn="ctr"/>
            <a:r>
              <a:rPr lang="en-GB" sz="700" dirty="0">
                <a:latin typeface="Bodoni Poster" pitchFamily="18" charset="0"/>
              </a:rPr>
              <a:t>(i.e. applicable standards, possibly with restrictions)</a:t>
            </a:r>
          </a:p>
        </p:txBody>
      </p:sp>
      <p:sp>
        <p:nvSpPr>
          <p:cNvPr id="16" name="ZoneTexte 15"/>
          <p:cNvSpPr txBox="1"/>
          <p:nvPr userDrawn="1"/>
        </p:nvSpPr>
        <p:spPr>
          <a:xfrm>
            <a:off x="-23936" y="11297344"/>
            <a:ext cx="2218009" cy="1360372"/>
          </a:xfrm>
          <a:prstGeom prst="rect">
            <a:avLst/>
          </a:prstGeom>
          <a:noFill/>
        </p:spPr>
        <p:txBody>
          <a:bodyPr wrap="square" lIns="128016" tIns="64008" rIns="128016" bIns="64008" rtlCol="0">
            <a:spAutoFit/>
          </a:bodyPr>
          <a:lstStyle/>
          <a:p>
            <a:pPr marL="171450" indent="-171450">
              <a:buFont typeface="Wingdings" panose="05000000000000000000" pitchFamily="2" charset="2"/>
              <a:buChar char="q"/>
            </a:pPr>
            <a:r>
              <a:rPr lang="en-GB" sz="1000" dirty="0">
                <a:latin typeface="Bodoni Poster" pitchFamily="18" charset="0"/>
                <a:sym typeface="Symbol"/>
              </a:rPr>
              <a:t>ANSSI basic hygiene</a:t>
            </a:r>
          </a:p>
          <a:p>
            <a:pPr marL="171450" indent="-171450">
              <a:buFont typeface="Wingdings" panose="05000000000000000000" pitchFamily="2" charset="2"/>
              <a:buChar char="q"/>
            </a:pPr>
            <a:r>
              <a:rPr lang="en-GB" sz="1000" dirty="0">
                <a:latin typeface="Bodoni Poster" pitchFamily="18" charset="0"/>
                <a:sym typeface="Symbol"/>
              </a:rPr>
              <a:t>ANSSI PSSIE</a:t>
            </a:r>
          </a:p>
          <a:p>
            <a:pPr marL="171450" indent="-171450">
              <a:buFont typeface="Wingdings" panose="05000000000000000000" pitchFamily="2" charset="2"/>
              <a:buChar char="q"/>
            </a:pPr>
            <a:r>
              <a:rPr lang="en-GB" sz="1000" dirty="0">
                <a:latin typeface="Bodoni Poster" pitchFamily="18" charset="0"/>
                <a:sym typeface="Symbol"/>
              </a:rPr>
              <a:t>CIS Controls</a:t>
            </a:r>
          </a:p>
          <a:p>
            <a:pPr marL="171450" indent="-171450">
              <a:buFont typeface="Wingdings" panose="05000000000000000000" pitchFamily="2" charset="2"/>
              <a:buChar char="q"/>
            </a:pPr>
            <a:r>
              <a:rPr lang="en-GB" sz="1000" dirty="0">
                <a:latin typeface="Bodoni Poster" pitchFamily="18" charset="0"/>
                <a:sym typeface="Symbol"/>
              </a:rPr>
              <a:t>ISA/IEC 62443-3-3</a:t>
            </a:r>
          </a:p>
          <a:p>
            <a:pPr marL="171450" indent="-171450">
              <a:buFont typeface="Wingdings" panose="05000000000000000000" pitchFamily="2" charset="2"/>
              <a:buChar char="q"/>
            </a:pPr>
            <a:r>
              <a:rPr lang="en-GB" sz="1000" dirty="0">
                <a:latin typeface="Bodoni Poster" pitchFamily="18" charset="0"/>
                <a:sym typeface="Symbol"/>
              </a:rPr>
              <a:t>ISO 27002</a:t>
            </a:r>
          </a:p>
          <a:p>
            <a:pPr marL="171450" indent="-171450">
              <a:buFont typeface="Wingdings" panose="05000000000000000000" pitchFamily="2" charset="2"/>
              <a:buChar char="q"/>
            </a:pPr>
            <a:r>
              <a:rPr lang="en-GB" sz="1000" dirty="0">
                <a:latin typeface="Bodoni Poster" pitchFamily="18" charset="0"/>
                <a:sym typeface="Symbol"/>
              </a:rPr>
              <a:t>NIST SP800-53</a:t>
            </a:r>
          </a:p>
          <a:p>
            <a:pPr marL="171450" indent="-171450">
              <a:buFont typeface="Wingdings" panose="05000000000000000000" pitchFamily="2" charset="2"/>
              <a:buChar char="q"/>
            </a:pPr>
            <a:r>
              <a:rPr lang="en-GB" sz="1000" dirty="0">
                <a:latin typeface="Bodoni Poster" pitchFamily="18" charset="0"/>
                <a:sym typeface="Symbol"/>
              </a:rPr>
              <a:t>General Security Baseline (RGS) </a:t>
            </a:r>
          </a:p>
          <a:p>
            <a:pPr marL="171450" indent="-171450">
              <a:buFont typeface="Wingdings" panose="05000000000000000000" pitchFamily="2" charset="2"/>
              <a:buChar char="q"/>
            </a:pPr>
            <a:r>
              <a:rPr lang="en-GB" sz="1000" dirty="0">
                <a:latin typeface="Bodoni Poster" pitchFamily="18" charset="0"/>
                <a:sym typeface="Symbol"/>
              </a:rPr>
              <a:t>EU GDPR</a:t>
            </a:r>
          </a:p>
        </p:txBody>
      </p:sp>
      <p:cxnSp>
        <p:nvCxnSpPr>
          <p:cNvPr id="17" name="Connecteur droit 16"/>
          <p:cNvCxnSpPr/>
          <p:nvPr userDrawn="1"/>
        </p:nvCxnSpPr>
        <p:spPr>
          <a:xfrm flipH="1">
            <a:off x="2064296" y="11197564"/>
            <a:ext cx="3506" cy="160403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9" name="Ellipse 18"/>
          <p:cNvSpPr/>
          <p:nvPr userDrawn="1"/>
        </p:nvSpPr>
        <p:spPr>
          <a:xfrm>
            <a:off x="137177" y="10642431"/>
            <a:ext cx="296653"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4</a:t>
            </a:r>
          </a:p>
        </p:txBody>
      </p:sp>
      <p:sp>
        <p:nvSpPr>
          <p:cNvPr id="22" name="ZoneTexte 21"/>
          <p:cNvSpPr txBox="1"/>
          <p:nvPr userDrawn="1"/>
        </p:nvSpPr>
        <p:spPr>
          <a:xfrm>
            <a:off x="4488532" y="589911"/>
            <a:ext cx="3552428" cy="360099"/>
          </a:xfrm>
          <a:prstGeom prst="rect">
            <a:avLst/>
          </a:prstGeom>
          <a:noFill/>
        </p:spPr>
        <p:txBody>
          <a:bodyPr wrap="square" lIns="128016" tIns="64008" rIns="128016" bIns="64008" rtlCol="0">
            <a:spAutoFit/>
          </a:bodyPr>
          <a:lstStyle/>
          <a:p>
            <a:pPr algn="ctr"/>
            <a:r>
              <a:rPr lang="en-GB" sz="1500" dirty="0">
                <a:latin typeface="Bodoni Poster" pitchFamily="18" charset="0"/>
              </a:rPr>
              <a:t>Missions (i.e. raison d’être)</a:t>
            </a:r>
          </a:p>
        </p:txBody>
      </p:sp>
      <p:sp>
        <p:nvSpPr>
          <p:cNvPr id="25" name="Ellipse 24"/>
          <p:cNvSpPr/>
          <p:nvPr userDrawn="1"/>
        </p:nvSpPr>
        <p:spPr>
          <a:xfrm>
            <a:off x="163008" y="1913535"/>
            <a:ext cx="296653"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2</a:t>
            </a:r>
          </a:p>
        </p:txBody>
      </p:sp>
      <p:sp>
        <p:nvSpPr>
          <p:cNvPr id="28" name="ZoneTexte 27"/>
          <p:cNvSpPr txBox="1"/>
          <p:nvPr userDrawn="1"/>
        </p:nvSpPr>
        <p:spPr>
          <a:xfrm>
            <a:off x="8346033" y="4275023"/>
            <a:ext cx="991072" cy="236988"/>
          </a:xfrm>
          <a:prstGeom prst="rect">
            <a:avLst/>
          </a:prstGeom>
          <a:noFill/>
        </p:spPr>
        <p:txBody>
          <a:bodyPr wrap="square" lIns="128016" tIns="64008" rIns="128016" bIns="64008" rtlCol="0">
            <a:spAutoFit/>
          </a:bodyPr>
          <a:lstStyle/>
          <a:p>
            <a:pPr algn="r"/>
            <a:r>
              <a:rPr lang="en-GB" sz="700" dirty="0">
                <a:solidFill>
                  <a:srgbClr val="FF3300"/>
                </a:solidFill>
                <a:latin typeface="Bodoni Poster" pitchFamily="18" charset="0"/>
              </a:rPr>
              <a:t>Security need</a:t>
            </a:r>
          </a:p>
        </p:txBody>
      </p:sp>
      <p:sp>
        <p:nvSpPr>
          <p:cNvPr id="29" name="ZoneTexte 28"/>
          <p:cNvSpPr txBox="1"/>
          <p:nvPr userDrawn="1"/>
        </p:nvSpPr>
        <p:spPr>
          <a:xfrm>
            <a:off x="2136303" y="11055987"/>
            <a:ext cx="2071029" cy="283154"/>
          </a:xfrm>
          <a:prstGeom prst="rect">
            <a:avLst/>
          </a:prstGeom>
          <a:noFill/>
        </p:spPr>
        <p:txBody>
          <a:bodyPr wrap="square" lIns="128016" tIns="64008" rIns="128016" bIns="64008" rtlCol="0">
            <a:spAutoFit/>
          </a:bodyPr>
          <a:lstStyle/>
          <a:p>
            <a:r>
              <a:rPr lang="en-GB" sz="1000" dirty="0">
                <a:latin typeface="Bodoni Poster" pitchFamily="18" charset="0"/>
              </a:rPr>
              <a:t>Other sources / controls:</a:t>
            </a:r>
          </a:p>
        </p:txBody>
      </p:sp>
      <p:sp>
        <p:nvSpPr>
          <p:cNvPr id="30" name="ZoneTexte 29"/>
          <p:cNvSpPr txBox="1"/>
          <p:nvPr userDrawn="1"/>
        </p:nvSpPr>
        <p:spPr>
          <a:xfrm>
            <a:off x="27508" y="11055987"/>
            <a:ext cx="1676748" cy="283154"/>
          </a:xfrm>
          <a:prstGeom prst="rect">
            <a:avLst/>
          </a:prstGeom>
          <a:noFill/>
        </p:spPr>
        <p:txBody>
          <a:bodyPr wrap="square" lIns="128016" tIns="64008" rIns="128016" bIns="64008" rtlCol="0">
            <a:spAutoFit/>
          </a:bodyPr>
          <a:lstStyle/>
          <a:p>
            <a:r>
              <a:rPr lang="en-GB" sz="1000" dirty="0">
                <a:latin typeface="Bodoni Poster" pitchFamily="18" charset="0"/>
              </a:rPr>
              <a:t>Standard sources:</a:t>
            </a:r>
          </a:p>
        </p:txBody>
      </p:sp>
      <p:cxnSp>
        <p:nvCxnSpPr>
          <p:cNvPr id="31" name="Connecteur droit 30"/>
          <p:cNvCxnSpPr/>
          <p:nvPr userDrawn="1"/>
        </p:nvCxnSpPr>
        <p:spPr>
          <a:xfrm>
            <a:off x="5520680" y="10554090"/>
            <a:ext cx="0" cy="2247510"/>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32" name="ZoneTexte 31"/>
          <p:cNvSpPr txBox="1"/>
          <p:nvPr userDrawn="1"/>
        </p:nvSpPr>
        <p:spPr>
          <a:xfrm>
            <a:off x="6012376" y="10571003"/>
            <a:ext cx="3597315" cy="323165"/>
          </a:xfrm>
          <a:prstGeom prst="rect">
            <a:avLst/>
          </a:prstGeom>
          <a:noFill/>
        </p:spPr>
        <p:txBody>
          <a:bodyPr wrap="square" rtlCol="0">
            <a:spAutoFit/>
          </a:bodyPr>
          <a:lstStyle/>
          <a:p>
            <a:pPr algn="ctr"/>
            <a:r>
              <a:rPr lang="en-GB" sz="1500" dirty="0">
                <a:latin typeface="Bodoni Poster" pitchFamily="18" charset="0"/>
              </a:rPr>
              <a:t>Acronyms / Initialisms</a:t>
            </a:r>
            <a:endParaRPr lang="en-GB" sz="700" dirty="0">
              <a:latin typeface="Bodoni Poster" pitchFamily="18" charset="0"/>
            </a:endParaRPr>
          </a:p>
        </p:txBody>
      </p:sp>
      <p:sp>
        <p:nvSpPr>
          <p:cNvPr id="34" name="ZoneTexte 33"/>
          <p:cNvSpPr txBox="1"/>
          <p:nvPr userDrawn="1"/>
        </p:nvSpPr>
        <p:spPr>
          <a:xfrm>
            <a:off x="67371" y="568152"/>
            <a:ext cx="4417719" cy="360099"/>
          </a:xfrm>
          <a:prstGeom prst="rect">
            <a:avLst/>
          </a:prstGeom>
          <a:noFill/>
        </p:spPr>
        <p:txBody>
          <a:bodyPr wrap="square" lIns="128016" tIns="64008" rIns="128016" bIns="64008" rtlCol="0">
            <a:spAutoFit/>
          </a:bodyPr>
          <a:lstStyle/>
          <a:p>
            <a:pPr algn="ctr"/>
            <a:r>
              <a:rPr lang="en-GB" sz="1500" dirty="0">
                <a:latin typeface="Bodoni Poster" pitchFamily="18" charset="0"/>
              </a:rPr>
              <a:t>Study Objectives</a:t>
            </a:r>
          </a:p>
        </p:txBody>
      </p:sp>
      <p:sp>
        <p:nvSpPr>
          <p:cNvPr id="35" name="ZoneTexte 34"/>
          <p:cNvSpPr txBox="1"/>
          <p:nvPr userDrawn="1"/>
        </p:nvSpPr>
        <p:spPr>
          <a:xfrm>
            <a:off x="8059982" y="568152"/>
            <a:ext cx="1603871" cy="375487"/>
          </a:xfrm>
          <a:prstGeom prst="rect">
            <a:avLst/>
          </a:prstGeom>
          <a:noFill/>
        </p:spPr>
        <p:txBody>
          <a:bodyPr wrap="square" lIns="128016" tIns="64008" rIns="128016" bIns="64008" rtlCol="0">
            <a:spAutoFit/>
          </a:bodyPr>
          <a:lstStyle/>
          <a:p>
            <a:pPr algn="ctr"/>
            <a:r>
              <a:rPr lang="en-GB" sz="1600" dirty="0">
                <a:latin typeface="Bodoni Poster" pitchFamily="18" charset="0"/>
              </a:rPr>
              <a:t>Time frame</a:t>
            </a:r>
            <a:endParaRPr lang="en-GB" sz="1050" dirty="0">
              <a:latin typeface="Bodoni Poster" pitchFamily="18" charset="0"/>
            </a:endParaRPr>
          </a:p>
        </p:txBody>
      </p:sp>
      <p:sp>
        <p:nvSpPr>
          <p:cNvPr id="36" name="ZoneTexte 35"/>
          <p:cNvSpPr txBox="1"/>
          <p:nvPr userDrawn="1"/>
        </p:nvSpPr>
        <p:spPr>
          <a:xfrm>
            <a:off x="8040960" y="928192"/>
            <a:ext cx="1030764" cy="898708"/>
          </a:xfrm>
          <a:prstGeom prst="rect">
            <a:avLst/>
          </a:prstGeom>
          <a:noFill/>
        </p:spPr>
        <p:txBody>
          <a:bodyPr wrap="square" lIns="128016" tIns="64008" rIns="128016" bIns="64008" rtlCol="0">
            <a:spAutoFit/>
          </a:bodyPr>
          <a:lstStyle/>
          <a:p>
            <a:r>
              <a:rPr lang="en-GB" sz="1000" dirty="0">
                <a:latin typeface="Bodoni Poster" pitchFamily="18" charset="0"/>
              </a:rPr>
              <a:t>Strategic cycle:</a:t>
            </a:r>
          </a:p>
          <a:p>
            <a:endParaRPr lang="en-GB" sz="1000" dirty="0">
              <a:latin typeface="Bodoni Poster" pitchFamily="18" charset="0"/>
            </a:endParaRPr>
          </a:p>
          <a:p>
            <a:r>
              <a:rPr lang="en-GB" sz="1000" dirty="0">
                <a:latin typeface="Bodoni Poster" pitchFamily="18" charset="0"/>
              </a:rPr>
              <a:t>Practical cycle:</a:t>
            </a:r>
          </a:p>
        </p:txBody>
      </p:sp>
      <p:cxnSp>
        <p:nvCxnSpPr>
          <p:cNvPr id="37" name="Connecteur droit 36"/>
          <p:cNvCxnSpPr/>
          <p:nvPr userDrawn="1"/>
        </p:nvCxnSpPr>
        <p:spPr>
          <a:xfrm>
            <a:off x="8040960" y="601739"/>
            <a:ext cx="0" cy="129661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Connecteur droit avec flèche 49"/>
          <p:cNvCxnSpPr/>
          <p:nvPr userDrawn="1"/>
        </p:nvCxnSpPr>
        <p:spPr>
          <a:xfrm>
            <a:off x="45438" y="4151322"/>
            <a:ext cx="9229132" cy="0"/>
          </a:xfrm>
          <a:prstGeom prst="straightConnector1">
            <a:avLst/>
          </a:prstGeom>
          <a:ln>
            <a:gradFill flip="none" rotWithShape="1">
              <a:gsLst>
                <a:gs pos="0">
                  <a:srgbClr val="92D050"/>
                </a:gs>
                <a:gs pos="50000">
                  <a:srgbClr val="FFC000"/>
                </a:gs>
                <a:gs pos="100000">
                  <a:srgbClr val="FF0000"/>
                </a:gs>
              </a:gsLst>
              <a:lin ang="0" scaled="1"/>
              <a:tileRect/>
            </a:gradFill>
            <a:tailEnd type="arrow"/>
          </a:ln>
        </p:spPr>
        <p:style>
          <a:lnRef idx="2">
            <a:schemeClr val="accent2"/>
          </a:lnRef>
          <a:fillRef idx="0">
            <a:schemeClr val="accent2"/>
          </a:fillRef>
          <a:effectRef idx="1">
            <a:schemeClr val="accent2"/>
          </a:effectRef>
          <a:fontRef idx="minor">
            <a:schemeClr val="tx1"/>
          </a:fontRef>
        </p:style>
      </p:cxnSp>
      <p:cxnSp>
        <p:nvCxnSpPr>
          <p:cNvPr id="57" name="Connecteur droit 56"/>
          <p:cNvCxnSpPr/>
          <p:nvPr userDrawn="1"/>
        </p:nvCxnSpPr>
        <p:spPr>
          <a:xfrm>
            <a:off x="8491" y="6112768"/>
            <a:ext cx="9570922" cy="0"/>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58" name="ZoneTexte 57"/>
          <p:cNvSpPr txBox="1"/>
          <p:nvPr userDrawn="1"/>
        </p:nvSpPr>
        <p:spPr>
          <a:xfrm>
            <a:off x="29910" y="6105628"/>
            <a:ext cx="9551102" cy="483209"/>
          </a:xfrm>
          <a:prstGeom prst="rect">
            <a:avLst/>
          </a:prstGeom>
          <a:noFill/>
        </p:spPr>
        <p:txBody>
          <a:bodyPr wrap="square" lIns="128016" tIns="64008" rIns="128016" bIns="64008" rtlCol="0">
            <a:spAutoFit/>
          </a:bodyPr>
          <a:lstStyle/>
          <a:p>
            <a:pPr algn="ctr"/>
            <a:r>
              <a:rPr lang="en-GB" sz="1500" dirty="0">
                <a:latin typeface="Bodoni Poster" pitchFamily="18" charset="0"/>
              </a:rPr>
              <a:t>Severity assessment</a:t>
            </a:r>
            <a:endParaRPr lang="en-GB" sz="700" dirty="0">
              <a:latin typeface="Bodoni Poster" pitchFamily="18" charset="0"/>
            </a:endParaRPr>
          </a:p>
          <a:p>
            <a:pPr algn="ctr"/>
            <a:r>
              <a:rPr lang="en-GB" sz="700" dirty="0">
                <a:latin typeface="Bodoni Poster" pitchFamily="18" charset="0"/>
              </a:rPr>
              <a:t>(i.e. considering existing or already specified security measures)</a:t>
            </a:r>
          </a:p>
        </p:txBody>
      </p:sp>
      <p:sp>
        <p:nvSpPr>
          <p:cNvPr id="59" name="Ellipse 58"/>
          <p:cNvSpPr/>
          <p:nvPr userDrawn="1"/>
        </p:nvSpPr>
        <p:spPr>
          <a:xfrm>
            <a:off x="9216910" y="6170634"/>
            <a:ext cx="296653"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3</a:t>
            </a:r>
          </a:p>
        </p:txBody>
      </p:sp>
      <p:grpSp>
        <p:nvGrpSpPr>
          <p:cNvPr id="60" name="Groupe 59"/>
          <p:cNvGrpSpPr/>
          <p:nvPr userDrawn="1"/>
        </p:nvGrpSpPr>
        <p:grpSpPr>
          <a:xfrm>
            <a:off x="1924439" y="7043354"/>
            <a:ext cx="5768611" cy="3389893"/>
            <a:chOff x="1916028" y="1504256"/>
            <a:chExt cx="5768611" cy="4918859"/>
          </a:xfrm>
        </p:grpSpPr>
        <p:cxnSp>
          <p:nvCxnSpPr>
            <p:cNvPr id="61" name="Connecteur droit avec flèche 60"/>
            <p:cNvCxnSpPr/>
            <p:nvPr/>
          </p:nvCxnSpPr>
          <p:spPr>
            <a:xfrm flipV="1">
              <a:off x="5752346" y="1504256"/>
              <a:ext cx="14134" cy="4918859"/>
            </a:xfrm>
            <a:prstGeom prst="straightConnector1">
              <a:avLst/>
            </a:prstGeom>
            <a:ln>
              <a:gradFill>
                <a:gsLst>
                  <a:gs pos="0">
                    <a:srgbClr val="92D050"/>
                  </a:gs>
                  <a:gs pos="50000">
                    <a:srgbClr val="FFC000"/>
                  </a:gs>
                  <a:gs pos="100000">
                    <a:srgbClr val="FF0000"/>
                  </a:gs>
                </a:gsLst>
                <a:lin ang="5400000" scaled="0"/>
              </a:gradFill>
              <a:tailEnd type="arrow"/>
            </a:ln>
          </p:spPr>
          <p:style>
            <a:lnRef idx="2">
              <a:schemeClr val="accent2"/>
            </a:lnRef>
            <a:fillRef idx="0">
              <a:schemeClr val="accent2"/>
            </a:fillRef>
            <a:effectRef idx="1">
              <a:schemeClr val="accent2"/>
            </a:effectRef>
            <a:fontRef idx="minor">
              <a:schemeClr val="tx1"/>
            </a:fontRef>
          </p:style>
        </p:cxnSp>
        <p:cxnSp>
          <p:nvCxnSpPr>
            <p:cNvPr id="62" name="Connecteur droit avec flèche 61"/>
            <p:cNvCxnSpPr/>
            <p:nvPr/>
          </p:nvCxnSpPr>
          <p:spPr>
            <a:xfrm flipV="1">
              <a:off x="7670505" y="1504256"/>
              <a:ext cx="14134" cy="4918859"/>
            </a:xfrm>
            <a:prstGeom prst="straightConnector1">
              <a:avLst/>
            </a:prstGeom>
            <a:ln>
              <a:gradFill>
                <a:gsLst>
                  <a:gs pos="0">
                    <a:srgbClr val="92D050"/>
                  </a:gs>
                  <a:gs pos="50000">
                    <a:srgbClr val="FFC000"/>
                  </a:gs>
                  <a:gs pos="100000">
                    <a:srgbClr val="FF0000"/>
                  </a:gs>
                </a:gsLst>
                <a:lin ang="5400000" scaled="0"/>
              </a:gradFill>
              <a:tailEnd type="arrow"/>
            </a:ln>
          </p:spPr>
          <p:style>
            <a:lnRef idx="2">
              <a:schemeClr val="accent2"/>
            </a:lnRef>
            <a:fillRef idx="0">
              <a:schemeClr val="accent2"/>
            </a:fillRef>
            <a:effectRef idx="1">
              <a:schemeClr val="accent2"/>
            </a:effectRef>
            <a:fontRef idx="minor">
              <a:schemeClr val="tx1"/>
            </a:fontRef>
          </p:style>
        </p:cxnSp>
        <p:cxnSp>
          <p:nvCxnSpPr>
            <p:cNvPr id="63" name="Connecteur droit avec flèche 62"/>
            <p:cNvCxnSpPr/>
            <p:nvPr/>
          </p:nvCxnSpPr>
          <p:spPr>
            <a:xfrm flipV="1">
              <a:off x="3834187" y="1504256"/>
              <a:ext cx="14134" cy="4918859"/>
            </a:xfrm>
            <a:prstGeom prst="straightConnector1">
              <a:avLst/>
            </a:prstGeom>
            <a:ln>
              <a:gradFill>
                <a:gsLst>
                  <a:gs pos="0">
                    <a:srgbClr val="92D050"/>
                  </a:gs>
                  <a:gs pos="50000">
                    <a:srgbClr val="FFC000"/>
                  </a:gs>
                  <a:gs pos="100000">
                    <a:srgbClr val="FF0000"/>
                  </a:gs>
                </a:gsLst>
                <a:lin ang="5400000" scaled="0"/>
              </a:gradFill>
              <a:tailEnd type="arrow"/>
            </a:ln>
          </p:spPr>
          <p:style>
            <a:lnRef idx="2">
              <a:schemeClr val="accent2"/>
            </a:lnRef>
            <a:fillRef idx="0">
              <a:schemeClr val="accent2"/>
            </a:fillRef>
            <a:effectRef idx="1">
              <a:schemeClr val="accent2"/>
            </a:effectRef>
            <a:fontRef idx="minor">
              <a:schemeClr val="tx1"/>
            </a:fontRef>
          </p:style>
        </p:cxnSp>
        <p:cxnSp>
          <p:nvCxnSpPr>
            <p:cNvPr id="64" name="Connecteur droit avec flèche 63"/>
            <p:cNvCxnSpPr/>
            <p:nvPr/>
          </p:nvCxnSpPr>
          <p:spPr>
            <a:xfrm flipV="1">
              <a:off x="1916028" y="1504256"/>
              <a:ext cx="14134" cy="4918859"/>
            </a:xfrm>
            <a:prstGeom prst="straightConnector1">
              <a:avLst/>
            </a:prstGeom>
            <a:ln>
              <a:gradFill>
                <a:gsLst>
                  <a:gs pos="0">
                    <a:srgbClr val="92D050"/>
                  </a:gs>
                  <a:gs pos="50000">
                    <a:srgbClr val="FFC000"/>
                  </a:gs>
                  <a:gs pos="100000">
                    <a:srgbClr val="FF0000"/>
                  </a:gs>
                </a:gsLst>
                <a:lin ang="5400000" scaled="0"/>
              </a:gradFill>
              <a:tailEnd type="arrow"/>
            </a:ln>
          </p:spPr>
          <p:style>
            <a:lnRef idx="2">
              <a:schemeClr val="accent2"/>
            </a:lnRef>
            <a:fillRef idx="0">
              <a:schemeClr val="accent2"/>
            </a:fillRef>
            <a:effectRef idx="1">
              <a:schemeClr val="accent2"/>
            </a:effectRef>
            <a:fontRef idx="minor">
              <a:schemeClr val="tx1"/>
            </a:fontRef>
          </p:style>
        </p:cxnSp>
      </p:grpSp>
      <p:cxnSp>
        <p:nvCxnSpPr>
          <p:cNvPr id="103" name="Connecteur droit 102"/>
          <p:cNvCxnSpPr/>
          <p:nvPr userDrawn="1"/>
        </p:nvCxnSpPr>
        <p:spPr>
          <a:xfrm>
            <a:off x="-23936" y="10537518"/>
            <a:ext cx="9603349" cy="0"/>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46" name="ZoneTexte 45"/>
          <p:cNvSpPr txBox="1"/>
          <p:nvPr userDrawn="1"/>
        </p:nvSpPr>
        <p:spPr>
          <a:xfrm>
            <a:off x="9296039" y="3532674"/>
            <a:ext cx="251992" cy="400110"/>
          </a:xfrm>
          <a:prstGeom prst="rect">
            <a:avLst/>
          </a:prstGeom>
          <a:noFill/>
        </p:spPr>
        <p:txBody>
          <a:bodyPr wrap="none" rtlCol="0">
            <a:spAutoFit/>
          </a:bodyPr>
          <a:lstStyle/>
          <a:p>
            <a:pPr algn="ctr"/>
            <a:r>
              <a:rPr lang="fr-FR" sz="1000" dirty="0">
                <a:latin typeface="Aharoni" panose="02010803020104030203" pitchFamily="2" charset="-79"/>
                <a:cs typeface="Aharoni" panose="02010803020104030203" pitchFamily="2" charset="-79"/>
              </a:rPr>
              <a:t>I</a:t>
            </a:r>
          </a:p>
          <a:p>
            <a:pPr algn="ctr"/>
            <a:r>
              <a:rPr lang="fr-FR" sz="1000" dirty="0">
                <a:latin typeface="Aharoni" panose="02010803020104030203" pitchFamily="2" charset="-79"/>
                <a:cs typeface="Aharoni" panose="02010803020104030203" pitchFamily="2" charset="-79"/>
              </a:rPr>
              <a:t>A</a:t>
            </a:r>
          </a:p>
        </p:txBody>
      </p:sp>
      <p:sp>
        <p:nvSpPr>
          <p:cNvPr id="47" name="ZoneTexte 46"/>
          <p:cNvSpPr txBox="1"/>
          <p:nvPr userDrawn="1"/>
        </p:nvSpPr>
        <p:spPr>
          <a:xfrm>
            <a:off x="9296039" y="4396770"/>
            <a:ext cx="251992" cy="707886"/>
          </a:xfrm>
          <a:prstGeom prst="rect">
            <a:avLst/>
          </a:prstGeom>
          <a:noFill/>
        </p:spPr>
        <p:txBody>
          <a:bodyPr wrap="none" rtlCol="0">
            <a:spAutoFit/>
          </a:bodyPr>
          <a:lstStyle/>
          <a:p>
            <a:r>
              <a:rPr lang="fr-FR" sz="1000" dirty="0">
                <a:latin typeface="Aharoni" panose="02010803020104030203" pitchFamily="2" charset="-79"/>
                <a:cs typeface="Aharoni" panose="02010803020104030203" pitchFamily="2" charset="-79"/>
              </a:rPr>
              <a:t>C</a:t>
            </a:r>
          </a:p>
          <a:p>
            <a:r>
              <a:rPr lang="fr-FR" sz="1000" dirty="0">
                <a:latin typeface="Aharoni" panose="02010803020104030203" pitchFamily="2" charset="-79"/>
                <a:cs typeface="Aharoni" panose="02010803020104030203" pitchFamily="2" charset="-79"/>
              </a:rPr>
              <a:t>I</a:t>
            </a:r>
          </a:p>
          <a:p>
            <a:r>
              <a:rPr lang="fr-FR" sz="1000" dirty="0">
                <a:latin typeface="Aharoni" panose="02010803020104030203" pitchFamily="2" charset="-79"/>
                <a:cs typeface="Aharoni" panose="02010803020104030203" pitchFamily="2" charset="-79"/>
              </a:rPr>
              <a:t>A</a:t>
            </a:r>
          </a:p>
          <a:p>
            <a:r>
              <a:rPr lang="fr-FR" sz="1000" dirty="0">
                <a:latin typeface="Aharoni" panose="02010803020104030203" pitchFamily="2" charset="-79"/>
                <a:cs typeface="Aharoni" panose="02010803020104030203" pitchFamily="2" charset="-79"/>
              </a:rPr>
              <a:t>P</a:t>
            </a:r>
          </a:p>
        </p:txBody>
      </p:sp>
    </p:spTree>
    <p:extLst>
      <p:ext uri="{BB962C8B-B14F-4D97-AF65-F5344CB8AC3E}">
        <p14:creationId xmlns:p14="http://schemas.microsoft.com/office/powerpoint/2010/main" val="2996111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kshop 1-2">
    <p:spTree>
      <p:nvGrpSpPr>
        <p:cNvPr id="1" name=""/>
        <p:cNvGrpSpPr/>
        <p:nvPr/>
      </p:nvGrpSpPr>
      <p:grpSpPr>
        <a:xfrm>
          <a:off x="0" y="0"/>
          <a:ext cx="0" cy="0"/>
          <a:chOff x="0" y="0"/>
          <a:chExt cx="0" cy="0"/>
        </a:xfrm>
      </p:grpSpPr>
      <p:sp>
        <p:nvSpPr>
          <p:cNvPr id="3" name="ZoneTexte 2"/>
          <p:cNvSpPr txBox="1"/>
          <p:nvPr userDrawn="1"/>
        </p:nvSpPr>
        <p:spPr>
          <a:xfrm>
            <a:off x="1625" y="6709679"/>
            <a:ext cx="9551102" cy="483209"/>
          </a:xfrm>
          <a:prstGeom prst="rect">
            <a:avLst/>
          </a:prstGeom>
          <a:noFill/>
        </p:spPr>
        <p:txBody>
          <a:bodyPr wrap="square" lIns="128016" tIns="64008" rIns="128016" bIns="64008" rtlCol="0">
            <a:spAutoFit/>
          </a:bodyPr>
          <a:lstStyle/>
          <a:p>
            <a:pPr algn="ctr"/>
            <a:r>
              <a:rPr lang="en-GB" sz="1500" dirty="0">
                <a:latin typeface="Bodoni Poster" pitchFamily="18" charset="0"/>
              </a:rPr>
              <a:t>Feared events &amp; business impacts</a:t>
            </a:r>
            <a:endParaRPr lang="en-GB" sz="700" dirty="0">
              <a:latin typeface="Bodoni Poster" pitchFamily="18" charset="0"/>
            </a:endParaRPr>
          </a:p>
          <a:p>
            <a:pPr algn="ctr"/>
            <a:r>
              <a:rPr lang="en-GB" sz="700" dirty="0">
                <a:latin typeface="Bodoni Poster" pitchFamily="18" charset="0"/>
              </a:rPr>
              <a:t>(i.e., considering existing or already specified security measures)</a:t>
            </a:r>
          </a:p>
        </p:txBody>
      </p:sp>
      <p:sp>
        <p:nvSpPr>
          <p:cNvPr id="4" name="ZoneTexte 3"/>
          <p:cNvSpPr txBox="1"/>
          <p:nvPr userDrawn="1"/>
        </p:nvSpPr>
        <p:spPr>
          <a:xfrm>
            <a:off x="21499" y="566530"/>
            <a:ext cx="9551102" cy="483209"/>
          </a:xfrm>
          <a:prstGeom prst="rect">
            <a:avLst/>
          </a:prstGeom>
          <a:noFill/>
        </p:spPr>
        <p:txBody>
          <a:bodyPr wrap="square" lIns="128016" tIns="64008" rIns="128016" bIns="64008" rtlCol="0">
            <a:spAutoFit/>
          </a:bodyPr>
          <a:lstStyle/>
          <a:p>
            <a:pPr algn="ctr"/>
            <a:r>
              <a:rPr lang="en-GB" sz="1500" dirty="0">
                <a:latin typeface="Bodoni Poster" pitchFamily="18" charset="0"/>
              </a:rPr>
              <a:t>Feared events &amp; business impacts</a:t>
            </a:r>
            <a:endParaRPr lang="en-GB" sz="700" dirty="0">
              <a:latin typeface="Bodoni Poster" pitchFamily="18" charset="0"/>
            </a:endParaRPr>
          </a:p>
          <a:p>
            <a:pPr algn="ctr"/>
            <a:r>
              <a:rPr lang="en-GB" sz="700" dirty="0">
                <a:latin typeface="Bodoni Poster" pitchFamily="18" charset="0"/>
              </a:rPr>
              <a:t>(i.e., considering existing or already specified security measures)</a:t>
            </a:r>
          </a:p>
        </p:txBody>
      </p:sp>
      <p:sp>
        <p:nvSpPr>
          <p:cNvPr id="5" name="Arrondir un rectangle avec un coin diagonal 3"/>
          <p:cNvSpPr/>
          <p:nvPr userDrawn="1"/>
        </p:nvSpPr>
        <p:spPr>
          <a:xfrm>
            <a:off x="0" y="20891"/>
            <a:ext cx="9601200" cy="403245"/>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r>
              <a:rPr lang="en-GB" sz="2000" dirty="0">
                <a:latin typeface="Bodoni Poster" pitchFamily="18" charset="0"/>
              </a:rPr>
              <a:t>Workshop n°1: Business</a:t>
            </a:r>
            <a:r>
              <a:rPr lang="en-GB" sz="2000" baseline="0" dirty="0">
                <a:latin typeface="Bodoni Poster" pitchFamily="18" charset="0"/>
              </a:rPr>
              <a:t> impact</a:t>
            </a:r>
            <a:r>
              <a:rPr lang="en-GB" sz="2000" dirty="0">
                <a:latin typeface="Bodoni Poster" pitchFamily="18" charset="0"/>
              </a:rPr>
              <a:t> assessment</a:t>
            </a:r>
            <a:endParaRPr lang="en-GB" sz="700" dirty="0">
              <a:latin typeface="Bodoni Poster" pitchFamily="18" charset="0"/>
            </a:endParaRPr>
          </a:p>
          <a:p>
            <a:pPr algn="ctr"/>
            <a:r>
              <a:rPr lang="en-GB" sz="800" dirty="0">
                <a:latin typeface="Bodoni Poster" pitchFamily="18" charset="0"/>
              </a:rPr>
              <a:t>(2 hours to half-day session)</a:t>
            </a:r>
          </a:p>
        </p:txBody>
      </p:sp>
      <p:sp>
        <p:nvSpPr>
          <p:cNvPr id="6" name="Rectangle 5"/>
          <p:cNvSpPr/>
          <p:nvPr userDrawn="1"/>
        </p:nvSpPr>
        <p:spPr>
          <a:xfrm>
            <a:off x="0" y="496144"/>
            <a:ext cx="9572601" cy="123054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GB"/>
          </a:p>
        </p:txBody>
      </p:sp>
      <p:cxnSp>
        <p:nvCxnSpPr>
          <p:cNvPr id="7" name="Connecteur droit 6"/>
          <p:cNvCxnSpPr/>
          <p:nvPr userDrawn="1"/>
        </p:nvCxnSpPr>
        <p:spPr>
          <a:xfrm>
            <a:off x="-74487" y="6665907"/>
            <a:ext cx="9666054" cy="3732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 name="Ellipse 7"/>
          <p:cNvSpPr/>
          <p:nvPr userDrawn="1"/>
        </p:nvSpPr>
        <p:spPr>
          <a:xfrm>
            <a:off x="8977064" y="6760840"/>
            <a:ext cx="554941"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2b</a:t>
            </a:r>
          </a:p>
        </p:txBody>
      </p:sp>
      <p:sp>
        <p:nvSpPr>
          <p:cNvPr id="9" name="Ellipse 8"/>
          <p:cNvSpPr/>
          <p:nvPr userDrawn="1"/>
        </p:nvSpPr>
        <p:spPr>
          <a:xfrm>
            <a:off x="8905056" y="631536"/>
            <a:ext cx="600097"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2a</a:t>
            </a:r>
          </a:p>
        </p:txBody>
      </p:sp>
      <p:cxnSp>
        <p:nvCxnSpPr>
          <p:cNvPr id="10" name="Connecteur droit avec flèche 9"/>
          <p:cNvCxnSpPr/>
          <p:nvPr userDrawn="1"/>
        </p:nvCxnSpPr>
        <p:spPr>
          <a:xfrm flipV="1">
            <a:off x="3834187" y="1504256"/>
            <a:ext cx="14134" cy="4918859"/>
          </a:xfrm>
          <a:prstGeom prst="straightConnector1">
            <a:avLst/>
          </a:prstGeom>
          <a:ln>
            <a:gradFill>
              <a:gsLst>
                <a:gs pos="0">
                  <a:srgbClr val="92D050"/>
                </a:gs>
                <a:gs pos="50000">
                  <a:srgbClr val="FFC000"/>
                </a:gs>
                <a:gs pos="100000">
                  <a:srgbClr val="FF0000"/>
                </a:gs>
              </a:gsLst>
              <a:lin ang="5400000" scaled="0"/>
            </a:gradFill>
            <a:tailEnd type="arrow"/>
          </a:ln>
        </p:spPr>
        <p:style>
          <a:lnRef idx="2">
            <a:schemeClr val="accent2"/>
          </a:lnRef>
          <a:fillRef idx="0">
            <a:schemeClr val="accent2"/>
          </a:fillRef>
          <a:effectRef idx="1">
            <a:schemeClr val="accent2"/>
          </a:effectRef>
          <a:fontRef idx="minor">
            <a:schemeClr val="tx1"/>
          </a:fontRef>
        </p:style>
      </p:cxnSp>
      <p:cxnSp>
        <p:nvCxnSpPr>
          <p:cNvPr id="11" name="Connecteur droit avec flèche 10"/>
          <p:cNvCxnSpPr/>
          <p:nvPr userDrawn="1"/>
        </p:nvCxnSpPr>
        <p:spPr>
          <a:xfrm flipV="1">
            <a:off x="1916028" y="1504256"/>
            <a:ext cx="14134" cy="4918859"/>
          </a:xfrm>
          <a:prstGeom prst="straightConnector1">
            <a:avLst/>
          </a:prstGeom>
          <a:ln>
            <a:gradFill>
              <a:gsLst>
                <a:gs pos="0">
                  <a:srgbClr val="92D050"/>
                </a:gs>
                <a:gs pos="50000">
                  <a:srgbClr val="FFC000"/>
                </a:gs>
                <a:gs pos="100000">
                  <a:srgbClr val="FF0000"/>
                </a:gs>
              </a:gsLst>
              <a:lin ang="5400000" scaled="0"/>
            </a:gradFill>
            <a:tailEnd type="arrow"/>
          </a:ln>
        </p:spPr>
        <p:style>
          <a:lnRef idx="2">
            <a:schemeClr val="accent2"/>
          </a:lnRef>
          <a:fillRef idx="0">
            <a:schemeClr val="accent2"/>
          </a:fillRef>
          <a:effectRef idx="1">
            <a:schemeClr val="accent2"/>
          </a:effectRef>
          <a:fontRef idx="minor">
            <a:schemeClr val="tx1"/>
          </a:fontRef>
        </p:style>
      </p:cxnSp>
      <p:cxnSp>
        <p:nvCxnSpPr>
          <p:cNvPr id="14" name="Connecteur droit avec flèche 13"/>
          <p:cNvCxnSpPr/>
          <p:nvPr userDrawn="1"/>
        </p:nvCxnSpPr>
        <p:spPr>
          <a:xfrm flipV="1">
            <a:off x="5766480" y="7675579"/>
            <a:ext cx="14134" cy="4918859"/>
          </a:xfrm>
          <a:prstGeom prst="straightConnector1">
            <a:avLst/>
          </a:prstGeom>
          <a:ln>
            <a:gradFill>
              <a:gsLst>
                <a:gs pos="0">
                  <a:srgbClr val="92D050"/>
                </a:gs>
                <a:gs pos="50000">
                  <a:srgbClr val="FFC000"/>
                </a:gs>
                <a:gs pos="100000">
                  <a:srgbClr val="FF0000"/>
                </a:gs>
              </a:gsLst>
              <a:lin ang="5400000" scaled="0"/>
            </a:gradFill>
            <a:tailEnd type="arrow"/>
          </a:ln>
        </p:spPr>
        <p:style>
          <a:lnRef idx="2">
            <a:schemeClr val="accent2"/>
          </a:lnRef>
          <a:fillRef idx="0">
            <a:schemeClr val="accent2"/>
          </a:fillRef>
          <a:effectRef idx="1">
            <a:schemeClr val="accent2"/>
          </a:effectRef>
          <a:fontRef idx="minor">
            <a:schemeClr val="tx1"/>
          </a:fontRef>
        </p:style>
      </p:cxnSp>
      <p:cxnSp>
        <p:nvCxnSpPr>
          <p:cNvPr id="15" name="Connecteur droit avec flèche 14"/>
          <p:cNvCxnSpPr/>
          <p:nvPr userDrawn="1"/>
        </p:nvCxnSpPr>
        <p:spPr>
          <a:xfrm flipV="1">
            <a:off x="7684639" y="7675579"/>
            <a:ext cx="14134" cy="4918859"/>
          </a:xfrm>
          <a:prstGeom prst="straightConnector1">
            <a:avLst/>
          </a:prstGeom>
          <a:ln>
            <a:gradFill>
              <a:gsLst>
                <a:gs pos="0">
                  <a:srgbClr val="92D050"/>
                </a:gs>
                <a:gs pos="50000">
                  <a:srgbClr val="FFC000"/>
                </a:gs>
                <a:gs pos="100000">
                  <a:srgbClr val="FF0000"/>
                </a:gs>
              </a:gsLst>
              <a:lin ang="5400000" scaled="0"/>
            </a:gradFill>
            <a:tailEnd type="arrow"/>
          </a:ln>
        </p:spPr>
        <p:style>
          <a:lnRef idx="2">
            <a:schemeClr val="accent2"/>
          </a:lnRef>
          <a:fillRef idx="0">
            <a:schemeClr val="accent2"/>
          </a:fillRef>
          <a:effectRef idx="1">
            <a:schemeClr val="accent2"/>
          </a:effectRef>
          <a:fontRef idx="minor">
            <a:schemeClr val="tx1"/>
          </a:fontRef>
        </p:style>
      </p:cxnSp>
      <p:cxnSp>
        <p:nvCxnSpPr>
          <p:cNvPr id="16" name="Connecteur droit avec flèche 15"/>
          <p:cNvCxnSpPr/>
          <p:nvPr userDrawn="1"/>
        </p:nvCxnSpPr>
        <p:spPr>
          <a:xfrm flipV="1">
            <a:off x="3848321" y="7675579"/>
            <a:ext cx="14134" cy="4918859"/>
          </a:xfrm>
          <a:prstGeom prst="straightConnector1">
            <a:avLst/>
          </a:prstGeom>
          <a:ln>
            <a:gradFill>
              <a:gsLst>
                <a:gs pos="0">
                  <a:srgbClr val="92D050"/>
                </a:gs>
                <a:gs pos="50000">
                  <a:srgbClr val="FFC000"/>
                </a:gs>
                <a:gs pos="100000">
                  <a:srgbClr val="FF0000"/>
                </a:gs>
              </a:gsLst>
              <a:lin ang="5400000" scaled="0"/>
            </a:gradFill>
            <a:tailEnd type="arrow"/>
          </a:ln>
        </p:spPr>
        <p:style>
          <a:lnRef idx="2">
            <a:schemeClr val="accent2"/>
          </a:lnRef>
          <a:fillRef idx="0">
            <a:schemeClr val="accent2"/>
          </a:fillRef>
          <a:effectRef idx="1">
            <a:schemeClr val="accent2"/>
          </a:effectRef>
          <a:fontRef idx="minor">
            <a:schemeClr val="tx1"/>
          </a:fontRef>
        </p:style>
      </p:cxnSp>
      <p:cxnSp>
        <p:nvCxnSpPr>
          <p:cNvPr id="17" name="Connecteur droit avec flèche 16"/>
          <p:cNvCxnSpPr/>
          <p:nvPr userDrawn="1"/>
        </p:nvCxnSpPr>
        <p:spPr>
          <a:xfrm flipV="1">
            <a:off x="1930162" y="7675579"/>
            <a:ext cx="14134" cy="4918859"/>
          </a:xfrm>
          <a:prstGeom prst="straightConnector1">
            <a:avLst/>
          </a:prstGeom>
          <a:ln>
            <a:gradFill>
              <a:gsLst>
                <a:gs pos="0">
                  <a:srgbClr val="92D050"/>
                </a:gs>
                <a:gs pos="50000">
                  <a:srgbClr val="FFC000"/>
                </a:gs>
                <a:gs pos="100000">
                  <a:srgbClr val="FF0000"/>
                </a:gs>
              </a:gsLst>
              <a:lin ang="5400000" scaled="0"/>
            </a:gradFill>
            <a:tailEnd type="arrow"/>
          </a:ln>
        </p:spPr>
        <p:style>
          <a:lnRef idx="2">
            <a:schemeClr val="accent2"/>
          </a:lnRef>
          <a:fillRef idx="0">
            <a:schemeClr val="accent2"/>
          </a:fillRef>
          <a:effectRef idx="1">
            <a:schemeClr val="accent2"/>
          </a:effectRef>
          <a:fontRef idx="minor">
            <a:schemeClr val="tx1"/>
          </a:fontRef>
        </p:style>
      </p:cxnSp>
      <p:cxnSp>
        <p:nvCxnSpPr>
          <p:cNvPr id="70" name="Connecteur droit avec flèche 69"/>
          <p:cNvCxnSpPr/>
          <p:nvPr userDrawn="1"/>
        </p:nvCxnSpPr>
        <p:spPr>
          <a:xfrm flipV="1">
            <a:off x="5752346" y="1504256"/>
            <a:ext cx="14134" cy="4918859"/>
          </a:xfrm>
          <a:prstGeom prst="straightConnector1">
            <a:avLst/>
          </a:prstGeom>
          <a:ln>
            <a:gradFill>
              <a:gsLst>
                <a:gs pos="0">
                  <a:srgbClr val="92D050"/>
                </a:gs>
                <a:gs pos="50000">
                  <a:srgbClr val="FFC000"/>
                </a:gs>
                <a:gs pos="100000">
                  <a:srgbClr val="FF0000"/>
                </a:gs>
              </a:gsLst>
              <a:lin ang="5400000" scaled="0"/>
            </a:gradFill>
            <a:tailEnd type="arrow"/>
          </a:ln>
        </p:spPr>
        <p:style>
          <a:lnRef idx="2">
            <a:schemeClr val="accent2"/>
          </a:lnRef>
          <a:fillRef idx="0">
            <a:schemeClr val="accent2"/>
          </a:fillRef>
          <a:effectRef idx="1">
            <a:schemeClr val="accent2"/>
          </a:effectRef>
          <a:fontRef idx="minor">
            <a:schemeClr val="tx1"/>
          </a:fontRef>
        </p:style>
      </p:cxnSp>
      <p:cxnSp>
        <p:nvCxnSpPr>
          <p:cNvPr id="71" name="Connecteur droit avec flèche 70"/>
          <p:cNvCxnSpPr/>
          <p:nvPr userDrawn="1"/>
        </p:nvCxnSpPr>
        <p:spPr>
          <a:xfrm flipV="1">
            <a:off x="7670505" y="1504256"/>
            <a:ext cx="14134" cy="4918859"/>
          </a:xfrm>
          <a:prstGeom prst="straightConnector1">
            <a:avLst/>
          </a:prstGeom>
          <a:ln>
            <a:gradFill>
              <a:gsLst>
                <a:gs pos="0">
                  <a:srgbClr val="92D050"/>
                </a:gs>
                <a:gs pos="50000">
                  <a:srgbClr val="FFC000"/>
                </a:gs>
                <a:gs pos="100000">
                  <a:srgbClr val="FF0000"/>
                </a:gs>
              </a:gsLst>
              <a:lin ang="5400000" scaled="0"/>
            </a:gradFill>
            <a:tailEnd type="arrow"/>
          </a:ln>
        </p:spPr>
        <p:style>
          <a:lnRef idx="2">
            <a:schemeClr val="accent2"/>
          </a:lnRef>
          <a:fillRef idx="0">
            <a:schemeClr val="accent2"/>
          </a:fillRef>
          <a:effectRef idx="1">
            <a:schemeClr val="accent2"/>
          </a:effectRef>
          <a:fontRef idx="minor">
            <a:schemeClr val="tx1"/>
          </a:fontRef>
        </p:style>
      </p:cxnSp>
      <p:pic>
        <p:nvPicPr>
          <p:cNvPr id="38" name="Image 37" descr="LOGO-CLUBEBIOS-RVB.png"/>
          <p:cNvPicPr>
            <a:picLocks noChangeAspect="1"/>
          </p:cNvPicPr>
          <p:nvPr userDrawn="1"/>
        </p:nvPicPr>
        <p:blipFill>
          <a:blip r:embed="rId2" cstate="print"/>
          <a:stretch>
            <a:fillRect/>
          </a:stretch>
        </p:blipFill>
        <p:spPr>
          <a:xfrm>
            <a:off x="86701" y="75622"/>
            <a:ext cx="269157" cy="307504"/>
          </a:xfrm>
          <a:prstGeom prst="rect">
            <a:avLst/>
          </a:prstGeom>
        </p:spPr>
      </p:pic>
    </p:spTree>
    <p:extLst>
      <p:ext uri="{BB962C8B-B14F-4D97-AF65-F5344CB8AC3E}">
        <p14:creationId xmlns:p14="http://schemas.microsoft.com/office/powerpoint/2010/main" val="2368613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orkshop 1-3">
    <p:spTree>
      <p:nvGrpSpPr>
        <p:cNvPr id="1" name=""/>
        <p:cNvGrpSpPr/>
        <p:nvPr/>
      </p:nvGrpSpPr>
      <p:grpSpPr>
        <a:xfrm>
          <a:off x="0" y="0"/>
          <a:ext cx="0" cy="0"/>
          <a:chOff x="0" y="0"/>
          <a:chExt cx="0" cy="0"/>
        </a:xfrm>
      </p:grpSpPr>
      <p:sp>
        <p:nvSpPr>
          <p:cNvPr id="3" name="Arrondir un rectangle avec un coin diagonal 3"/>
          <p:cNvSpPr/>
          <p:nvPr userDrawn="1"/>
        </p:nvSpPr>
        <p:spPr>
          <a:xfrm>
            <a:off x="0" y="20891"/>
            <a:ext cx="9601200" cy="403245"/>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r>
              <a:rPr lang="en-GB" sz="2000" dirty="0">
                <a:latin typeface="Bodoni Poster" pitchFamily="18" charset="0"/>
              </a:rPr>
              <a:t>Workshop n°1: Framing &amp; security baseline</a:t>
            </a:r>
            <a:endParaRPr lang="en-GB" sz="700" dirty="0">
              <a:latin typeface="Bodoni Poster" pitchFamily="18" charset="0"/>
            </a:endParaRPr>
          </a:p>
          <a:p>
            <a:pPr algn="ctr"/>
            <a:r>
              <a:rPr lang="en-GB" sz="700" dirty="0">
                <a:latin typeface="Bodoni Poster" pitchFamily="18" charset="0"/>
              </a:rPr>
              <a:t>(1 to 3 half-day sessions)</a:t>
            </a:r>
          </a:p>
        </p:txBody>
      </p:sp>
      <p:sp>
        <p:nvSpPr>
          <p:cNvPr id="4" name="Rectangle 3"/>
          <p:cNvSpPr/>
          <p:nvPr userDrawn="1"/>
        </p:nvSpPr>
        <p:spPr>
          <a:xfrm>
            <a:off x="8491" y="496144"/>
            <a:ext cx="9570922" cy="123054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GB"/>
          </a:p>
        </p:txBody>
      </p:sp>
      <p:cxnSp>
        <p:nvCxnSpPr>
          <p:cNvPr id="5" name="Connecteur droit 4"/>
          <p:cNvCxnSpPr/>
          <p:nvPr userDrawn="1"/>
        </p:nvCxnSpPr>
        <p:spPr>
          <a:xfrm>
            <a:off x="31090" y="10596703"/>
            <a:ext cx="9578601" cy="3712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 name="ZoneTexte 5"/>
          <p:cNvSpPr txBox="1"/>
          <p:nvPr userDrawn="1"/>
        </p:nvSpPr>
        <p:spPr>
          <a:xfrm>
            <a:off x="14370" y="566530"/>
            <a:ext cx="9589441" cy="323165"/>
          </a:xfrm>
          <a:prstGeom prst="rect">
            <a:avLst/>
          </a:prstGeom>
          <a:noFill/>
        </p:spPr>
        <p:txBody>
          <a:bodyPr wrap="square" rtlCol="0">
            <a:spAutoFit/>
          </a:bodyPr>
          <a:lstStyle/>
          <a:p>
            <a:pPr algn="ctr"/>
            <a:r>
              <a:rPr lang="en-GB" sz="1500" dirty="0">
                <a:latin typeface="Bodoni Poster" pitchFamily="18" charset="0"/>
              </a:rPr>
              <a:t>Main supporting assets</a:t>
            </a:r>
          </a:p>
        </p:txBody>
      </p:sp>
      <p:sp>
        <p:nvSpPr>
          <p:cNvPr id="7" name="Ellipse 6"/>
          <p:cNvSpPr/>
          <p:nvPr userDrawn="1"/>
        </p:nvSpPr>
        <p:spPr>
          <a:xfrm>
            <a:off x="65302" y="585564"/>
            <a:ext cx="296653"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4</a:t>
            </a:r>
          </a:p>
        </p:txBody>
      </p:sp>
      <p:sp>
        <p:nvSpPr>
          <p:cNvPr id="9" name="ZoneTexte 8"/>
          <p:cNvSpPr txBox="1"/>
          <p:nvPr userDrawn="1"/>
        </p:nvSpPr>
        <p:spPr>
          <a:xfrm>
            <a:off x="17042" y="10633825"/>
            <a:ext cx="2277656" cy="375487"/>
          </a:xfrm>
          <a:prstGeom prst="rect">
            <a:avLst/>
          </a:prstGeom>
          <a:noFill/>
        </p:spPr>
        <p:txBody>
          <a:bodyPr wrap="square" lIns="128016" tIns="64008" rIns="128016" bIns="64008" rtlCol="0">
            <a:spAutoFit/>
          </a:bodyPr>
          <a:lstStyle/>
          <a:p>
            <a:r>
              <a:rPr lang="en-GB" sz="1000" dirty="0">
                <a:latin typeface="Bodoni Poster" pitchFamily="18" charset="0"/>
              </a:rPr>
              <a:t>Infrastructure</a:t>
            </a:r>
            <a:endParaRPr lang="en-GB" sz="600" dirty="0">
              <a:latin typeface="Bodoni Poster" pitchFamily="18" charset="0"/>
            </a:endParaRPr>
          </a:p>
          <a:p>
            <a:r>
              <a:rPr lang="en-GB" sz="600" dirty="0">
                <a:latin typeface="Bodoni Poster" pitchFamily="18" charset="0"/>
              </a:rPr>
              <a:t>(premises, physical</a:t>
            </a:r>
            <a:r>
              <a:rPr lang="en-GB" sz="600" baseline="0" dirty="0">
                <a:latin typeface="Bodoni Poster" pitchFamily="18" charset="0"/>
              </a:rPr>
              <a:t> assets</a:t>
            </a:r>
            <a:r>
              <a:rPr lang="en-GB" sz="600" dirty="0">
                <a:latin typeface="Bodoni Poster" pitchFamily="18" charset="0"/>
              </a:rPr>
              <a:t>)</a:t>
            </a:r>
          </a:p>
        </p:txBody>
      </p:sp>
      <p:sp>
        <p:nvSpPr>
          <p:cNvPr id="10" name="ZoneTexte 9"/>
          <p:cNvSpPr txBox="1"/>
          <p:nvPr userDrawn="1"/>
        </p:nvSpPr>
        <p:spPr>
          <a:xfrm>
            <a:off x="17042" y="2512368"/>
            <a:ext cx="2335286" cy="375487"/>
          </a:xfrm>
          <a:prstGeom prst="rect">
            <a:avLst/>
          </a:prstGeom>
          <a:noFill/>
        </p:spPr>
        <p:txBody>
          <a:bodyPr wrap="square" lIns="128016" tIns="64008" rIns="128016" bIns="64008" rtlCol="0">
            <a:spAutoFit/>
          </a:bodyPr>
          <a:lstStyle/>
          <a:p>
            <a:r>
              <a:rPr lang="en-GB" sz="1000" dirty="0">
                <a:latin typeface="Bodoni Poster" pitchFamily="18" charset="0"/>
              </a:rPr>
              <a:t>Organisation</a:t>
            </a:r>
            <a:endParaRPr lang="en-GB" sz="600" dirty="0">
              <a:latin typeface="Bodoni Poster" pitchFamily="18" charset="0"/>
            </a:endParaRPr>
          </a:p>
          <a:p>
            <a:r>
              <a:rPr lang="en-GB" sz="600" dirty="0">
                <a:latin typeface="Bodoni Poster" pitchFamily="18" charset="0"/>
              </a:rPr>
              <a:t>(structure, human resources)</a:t>
            </a:r>
          </a:p>
        </p:txBody>
      </p:sp>
      <p:sp>
        <p:nvSpPr>
          <p:cNvPr id="11" name="ZoneTexte 10"/>
          <p:cNvSpPr txBox="1"/>
          <p:nvPr userDrawn="1"/>
        </p:nvSpPr>
        <p:spPr>
          <a:xfrm>
            <a:off x="17042" y="2906518"/>
            <a:ext cx="2308762" cy="375487"/>
          </a:xfrm>
          <a:prstGeom prst="rect">
            <a:avLst/>
          </a:prstGeom>
          <a:noFill/>
        </p:spPr>
        <p:txBody>
          <a:bodyPr wrap="square" lIns="128016" tIns="64008" rIns="128016" bIns="64008" rtlCol="0">
            <a:spAutoFit/>
          </a:bodyPr>
          <a:lstStyle/>
          <a:p>
            <a:r>
              <a:rPr lang="en-GB" sz="1000" dirty="0">
                <a:latin typeface="Bodoni Poster" pitchFamily="18" charset="0"/>
              </a:rPr>
              <a:t>Information technology</a:t>
            </a:r>
            <a:endParaRPr lang="en-GB" sz="600" dirty="0">
              <a:latin typeface="Bodoni Poster" pitchFamily="18" charset="0"/>
            </a:endParaRPr>
          </a:p>
          <a:p>
            <a:r>
              <a:rPr lang="en-GB" sz="600" dirty="0">
                <a:latin typeface="Bodoni Poster" pitchFamily="18" charset="0"/>
              </a:rPr>
              <a:t>(hardware, software, networks)</a:t>
            </a:r>
          </a:p>
        </p:txBody>
      </p:sp>
      <p:cxnSp>
        <p:nvCxnSpPr>
          <p:cNvPr id="30" name="Connecteur droit 29"/>
          <p:cNvCxnSpPr/>
          <p:nvPr userDrawn="1"/>
        </p:nvCxnSpPr>
        <p:spPr>
          <a:xfrm>
            <a:off x="14370" y="2887855"/>
            <a:ext cx="9586830" cy="3732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5" name="ZoneTexte 34"/>
          <p:cNvSpPr txBox="1"/>
          <p:nvPr userDrawn="1"/>
        </p:nvSpPr>
        <p:spPr>
          <a:xfrm>
            <a:off x="17042" y="10227522"/>
            <a:ext cx="2308762" cy="375487"/>
          </a:xfrm>
          <a:prstGeom prst="rect">
            <a:avLst/>
          </a:prstGeom>
          <a:noFill/>
        </p:spPr>
        <p:txBody>
          <a:bodyPr wrap="square" lIns="128016" tIns="64008" rIns="128016" bIns="64008" rtlCol="0">
            <a:spAutoFit/>
          </a:bodyPr>
          <a:lstStyle/>
          <a:p>
            <a:r>
              <a:rPr lang="en-GB" sz="1000" dirty="0">
                <a:latin typeface="Bodoni Poster" pitchFamily="18" charset="0"/>
              </a:rPr>
              <a:t>Information technology</a:t>
            </a:r>
            <a:endParaRPr lang="en-GB" sz="600" dirty="0">
              <a:latin typeface="Bodoni Poster" pitchFamily="18" charset="0"/>
            </a:endParaRPr>
          </a:p>
          <a:p>
            <a:r>
              <a:rPr lang="en-GB" sz="600" dirty="0">
                <a:latin typeface="Bodoni Poster" pitchFamily="18" charset="0"/>
              </a:rPr>
              <a:t>(hardware, software, networks)</a:t>
            </a:r>
          </a:p>
        </p:txBody>
      </p:sp>
      <p:pic>
        <p:nvPicPr>
          <p:cNvPr id="16" name="Image 15" descr="LOGO-CLUBEBIOS-RVB.png"/>
          <p:cNvPicPr>
            <a:picLocks noChangeAspect="1"/>
          </p:cNvPicPr>
          <p:nvPr userDrawn="1"/>
        </p:nvPicPr>
        <p:blipFill>
          <a:blip r:embed="rId2" cstate="print"/>
          <a:stretch>
            <a:fillRect/>
          </a:stretch>
        </p:blipFill>
        <p:spPr>
          <a:xfrm>
            <a:off x="86701" y="75622"/>
            <a:ext cx="269157" cy="307504"/>
          </a:xfrm>
          <a:prstGeom prst="rect">
            <a:avLst/>
          </a:prstGeom>
        </p:spPr>
      </p:pic>
      <p:pic>
        <p:nvPicPr>
          <p:cNvPr id="14" name="Image 13"/>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8072" y="3853893"/>
            <a:ext cx="8047666" cy="5643251"/>
          </a:xfrm>
          <a:prstGeom prst="rect">
            <a:avLst/>
          </a:prstGeom>
          <a:noFill/>
        </p:spPr>
      </p:pic>
    </p:spTree>
    <p:extLst>
      <p:ext uri="{BB962C8B-B14F-4D97-AF65-F5344CB8AC3E}">
        <p14:creationId xmlns:p14="http://schemas.microsoft.com/office/powerpoint/2010/main" val="85716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orkshop 1-4">
    <p:spTree>
      <p:nvGrpSpPr>
        <p:cNvPr id="1" name=""/>
        <p:cNvGrpSpPr/>
        <p:nvPr/>
      </p:nvGrpSpPr>
      <p:grpSpPr>
        <a:xfrm>
          <a:off x="0" y="0"/>
          <a:ext cx="0" cy="0"/>
          <a:chOff x="0" y="0"/>
          <a:chExt cx="0" cy="0"/>
        </a:xfrm>
      </p:grpSpPr>
      <p:sp>
        <p:nvSpPr>
          <p:cNvPr id="3" name="Arrondir un rectangle avec un coin diagonal 3"/>
          <p:cNvSpPr/>
          <p:nvPr userDrawn="1"/>
        </p:nvSpPr>
        <p:spPr>
          <a:xfrm>
            <a:off x="0" y="20891"/>
            <a:ext cx="9601200" cy="403245"/>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r>
              <a:rPr lang="en-GB" sz="2000" dirty="0">
                <a:latin typeface="Bodoni Poster" pitchFamily="18" charset="0"/>
              </a:rPr>
              <a:t>Workshop n°1:  Security baseline</a:t>
            </a:r>
            <a:endParaRPr lang="en-GB" sz="700" dirty="0">
              <a:latin typeface="Bodoni Poster" pitchFamily="18" charset="0"/>
            </a:endParaRPr>
          </a:p>
          <a:p>
            <a:pPr algn="ctr"/>
            <a:r>
              <a:rPr lang="en-GB" sz="700" dirty="0">
                <a:latin typeface="Bodoni Poster" pitchFamily="18" charset="0"/>
              </a:rPr>
              <a:t>(1 to 3 half-day sessions)</a:t>
            </a:r>
          </a:p>
        </p:txBody>
      </p:sp>
      <p:sp>
        <p:nvSpPr>
          <p:cNvPr id="4" name="Rectangle 3"/>
          <p:cNvSpPr/>
          <p:nvPr userDrawn="1"/>
        </p:nvSpPr>
        <p:spPr>
          <a:xfrm>
            <a:off x="8491" y="496144"/>
            <a:ext cx="9570922" cy="123054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p>
            <a:pPr algn="ctr"/>
            <a:endParaRPr lang="en-GB"/>
          </a:p>
        </p:txBody>
      </p:sp>
      <p:cxnSp>
        <p:nvCxnSpPr>
          <p:cNvPr id="5" name="Connecteur droit 4"/>
          <p:cNvCxnSpPr/>
          <p:nvPr userDrawn="1"/>
        </p:nvCxnSpPr>
        <p:spPr>
          <a:xfrm>
            <a:off x="-50077" y="387261"/>
            <a:ext cx="9666054" cy="37327"/>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6" name="ZoneTexte 5"/>
          <p:cNvSpPr txBox="1"/>
          <p:nvPr userDrawn="1"/>
        </p:nvSpPr>
        <p:spPr>
          <a:xfrm>
            <a:off x="19187" y="496144"/>
            <a:ext cx="9579808" cy="446276"/>
          </a:xfrm>
          <a:prstGeom prst="rect">
            <a:avLst/>
          </a:prstGeom>
          <a:noFill/>
        </p:spPr>
        <p:txBody>
          <a:bodyPr wrap="square" rtlCol="0">
            <a:spAutoFit/>
          </a:bodyPr>
          <a:lstStyle/>
          <a:p>
            <a:pPr algn="ctr"/>
            <a:r>
              <a:rPr lang="en-GB" sz="1500" dirty="0">
                <a:latin typeface="Bodoni Poster" pitchFamily="18" charset="0"/>
              </a:rPr>
              <a:t>Existing or already specified security controls</a:t>
            </a:r>
          </a:p>
          <a:p>
            <a:pPr algn="ctr"/>
            <a:r>
              <a:rPr lang="en-GB" sz="700" dirty="0">
                <a:latin typeface="Bodoni Poster" pitchFamily="18" charset="0"/>
              </a:rPr>
              <a:t>(assessment of implementation status)</a:t>
            </a:r>
          </a:p>
        </p:txBody>
      </p:sp>
      <p:sp>
        <p:nvSpPr>
          <p:cNvPr id="11" name="Ellipse 10"/>
          <p:cNvSpPr/>
          <p:nvPr userDrawn="1"/>
        </p:nvSpPr>
        <p:spPr>
          <a:xfrm>
            <a:off x="48240" y="531449"/>
            <a:ext cx="296653"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5</a:t>
            </a:r>
          </a:p>
        </p:txBody>
      </p:sp>
      <p:grpSp>
        <p:nvGrpSpPr>
          <p:cNvPr id="19" name="Groupe 18"/>
          <p:cNvGrpSpPr/>
          <p:nvPr userDrawn="1"/>
        </p:nvGrpSpPr>
        <p:grpSpPr>
          <a:xfrm>
            <a:off x="2736513" y="1257230"/>
            <a:ext cx="938831" cy="11473984"/>
            <a:chOff x="2711178" y="5427206"/>
            <a:chExt cx="670594" cy="3559110"/>
          </a:xfrm>
        </p:grpSpPr>
        <p:cxnSp>
          <p:nvCxnSpPr>
            <p:cNvPr id="20" name="Connecteur droit avec flèche 19"/>
            <p:cNvCxnSpPr/>
            <p:nvPr/>
          </p:nvCxnSpPr>
          <p:spPr>
            <a:xfrm flipV="1">
              <a:off x="3044883" y="5427206"/>
              <a:ext cx="10096" cy="3559110"/>
            </a:xfrm>
            <a:prstGeom prst="straightConnector1">
              <a:avLst/>
            </a:prstGeom>
            <a:ln>
              <a:gradFill>
                <a:gsLst>
                  <a:gs pos="0">
                    <a:srgbClr val="92D050"/>
                  </a:gs>
                  <a:gs pos="50000">
                    <a:srgbClr val="FFC000"/>
                  </a:gs>
                  <a:gs pos="100000">
                    <a:srgbClr val="FF0000"/>
                  </a:gs>
                </a:gsLst>
                <a:lin ang="5400000" scaled="0"/>
              </a:gradFill>
              <a:tailEnd type="arrow"/>
            </a:ln>
          </p:spPr>
          <p:style>
            <a:lnRef idx="2">
              <a:schemeClr val="accent2"/>
            </a:lnRef>
            <a:fillRef idx="0">
              <a:schemeClr val="accent2"/>
            </a:fillRef>
            <a:effectRef idx="1">
              <a:schemeClr val="accent2"/>
            </a:effectRef>
            <a:fontRef idx="minor">
              <a:schemeClr val="tx1"/>
            </a:fontRef>
          </p:style>
        </p:cxnSp>
        <p:sp>
          <p:nvSpPr>
            <p:cNvPr id="21" name="ZoneTexte 20"/>
            <p:cNvSpPr txBox="1"/>
            <p:nvPr/>
          </p:nvSpPr>
          <p:spPr>
            <a:xfrm>
              <a:off x="2711178" y="8318183"/>
              <a:ext cx="652881" cy="105016"/>
            </a:xfrm>
            <a:prstGeom prst="rect">
              <a:avLst/>
            </a:prstGeom>
            <a:solidFill>
              <a:schemeClr val="bg1"/>
            </a:solidFill>
          </p:spPr>
          <p:txBody>
            <a:bodyPr wrap="none" rtlCol="0">
              <a:spAutoFit/>
            </a:bodyPr>
            <a:lstStyle/>
            <a:p>
              <a:pPr algn="ctr"/>
              <a:r>
                <a:rPr lang="en-GB" sz="800" dirty="0">
                  <a:latin typeface="Bodoni Poster" pitchFamily="18" charset="0"/>
                </a:rPr>
                <a:t>Fully</a:t>
              </a:r>
            </a:p>
            <a:p>
              <a:pPr algn="ctr"/>
              <a:r>
                <a:rPr lang="en-GB" sz="800" dirty="0">
                  <a:latin typeface="Bodoni Poster" pitchFamily="18" charset="0"/>
                </a:rPr>
                <a:t>implemented</a:t>
              </a:r>
            </a:p>
          </p:txBody>
        </p:sp>
        <p:sp>
          <p:nvSpPr>
            <p:cNvPr id="22" name="ZoneTexte 21"/>
            <p:cNvSpPr txBox="1"/>
            <p:nvPr/>
          </p:nvSpPr>
          <p:spPr>
            <a:xfrm>
              <a:off x="2718445" y="7118697"/>
              <a:ext cx="652881" cy="105016"/>
            </a:xfrm>
            <a:prstGeom prst="rect">
              <a:avLst/>
            </a:prstGeom>
            <a:solidFill>
              <a:schemeClr val="bg1"/>
            </a:solidFill>
          </p:spPr>
          <p:txBody>
            <a:bodyPr wrap="none" rtlCol="0">
              <a:spAutoFit/>
            </a:bodyPr>
            <a:lstStyle/>
            <a:p>
              <a:pPr algn="ctr"/>
              <a:r>
                <a:rPr lang="en-GB" sz="800" dirty="0">
                  <a:latin typeface="Bodoni Poster" pitchFamily="18" charset="0"/>
                </a:rPr>
                <a:t>Partially</a:t>
              </a:r>
            </a:p>
            <a:p>
              <a:pPr algn="ctr"/>
              <a:r>
                <a:rPr lang="en-GB" sz="800" dirty="0">
                  <a:latin typeface="Bodoni Poster" pitchFamily="18" charset="0"/>
                </a:rPr>
                <a:t>implemented</a:t>
              </a:r>
            </a:p>
          </p:txBody>
        </p:sp>
        <p:sp>
          <p:nvSpPr>
            <p:cNvPr id="23" name="ZoneTexte 22"/>
            <p:cNvSpPr txBox="1"/>
            <p:nvPr/>
          </p:nvSpPr>
          <p:spPr>
            <a:xfrm>
              <a:off x="2728891" y="5934882"/>
              <a:ext cx="652881" cy="105016"/>
            </a:xfrm>
            <a:prstGeom prst="rect">
              <a:avLst/>
            </a:prstGeom>
            <a:solidFill>
              <a:schemeClr val="bg1"/>
            </a:solidFill>
          </p:spPr>
          <p:txBody>
            <a:bodyPr wrap="none" rtlCol="0">
              <a:spAutoFit/>
            </a:bodyPr>
            <a:lstStyle/>
            <a:p>
              <a:pPr algn="ctr"/>
              <a:r>
                <a:rPr lang="en-GB" sz="800" dirty="0">
                  <a:latin typeface="Bodoni Poster" pitchFamily="18" charset="0"/>
                </a:rPr>
                <a:t>Not</a:t>
              </a:r>
            </a:p>
            <a:p>
              <a:pPr algn="ctr"/>
              <a:r>
                <a:rPr lang="en-GB" sz="800" dirty="0">
                  <a:latin typeface="Bodoni Poster" pitchFamily="18" charset="0"/>
                </a:rPr>
                <a:t>implemented</a:t>
              </a:r>
            </a:p>
          </p:txBody>
        </p:sp>
      </p:grpSp>
      <p:cxnSp>
        <p:nvCxnSpPr>
          <p:cNvPr id="25" name="Connecteur droit 24"/>
          <p:cNvCxnSpPr/>
          <p:nvPr userDrawn="1"/>
        </p:nvCxnSpPr>
        <p:spPr>
          <a:xfrm>
            <a:off x="29147" y="8820690"/>
            <a:ext cx="9586830" cy="37327"/>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26" name="Groupe 25"/>
          <p:cNvGrpSpPr/>
          <p:nvPr userDrawn="1"/>
        </p:nvGrpSpPr>
        <p:grpSpPr>
          <a:xfrm>
            <a:off x="5923255" y="1227988"/>
            <a:ext cx="938831" cy="11473984"/>
            <a:chOff x="2711178" y="5427206"/>
            <a:chExt cx="670594" cy="3559110"/>
          </a:xfrm>
        </p:grpSpPr>
        <p:cxnSp>
          <p:nvCxnSpPr>
            <p:cNvPr id="27" name="Connecteur droit avec flèche 26"/>
            <p:cNvCxnSpPr/>
            <p:nvPr/>
          </p:nvCxnSpPr>
          <p:spPr>
            <a:xfrm flipV="1">
              <a:off x="3044883" y="5427206"/>
              <a:ext cx="10096" cy="3559110"/>
            </a:xfrm>
            <a:prstGeom prst="straightConnector1">
              <a:avLst/>
            </a:prstGeom>
            <a:ln>
              <a:gradFill>
                <a:gsLst>
                  <a:gs pos="0">
                    <a:srgbClr val="92D050"/>
                  </a:gs>
                  <a:gs pos="50000">
                    <a:srgbClr val="FFC000"/>
                  </a:gs>
                  <a:gs pos="100000">
                    <a:srgbClr val="FF0000"/>
                  </a:gs>
                </a:gsLst>
                <a:lin ang="5400000" scaled="0"/>
              </a:gradFill>
              <a:tailEnd type="arrow"/>
            </a:ln>
          </p:spPr>
          <p:style>
            <a:lnRef idx="2">
              <a:schemeClr val="accent2"/>
            </a:lnRef>
            <a:fillRef idx="0">
              <a:schemeClr val="accent2"/>
            </a:fillRef>
            <a:effectRef idx="1">
              <a:schemeClr val="accent2"/>
            </a:effectRef>
            <a:fontRef idx="minor">
              <a:schemeClr val="tx1"/>
            </a:fontRef>
          </p:style>
        </p:cxnSp>
        <p:sp>
          <p:nvSpPr>
            <p:cNvPr id="28" name="ZoneTexte 27"/>
            <p:cNvSpPr txBox="1"/>
            <p:nvPr/>
          </p:nvSpPr>
          <p:spPr>
            <a:xfrm>
              <a:off x="2711178" y="8318183"/>
              <a:ext cx="652881" cy="105016"/>
            </a:xfrm>
            <a:prstGeom prst="rect">
              <a:avLst/>
            </a:prstGeom>
            <a:solidFill>
              <a:schemeClr val="bg1"/>
            </a:solidFill>
          </p:spPr>
          <p:txBody>
            <a:bodyPr wrap="none" rtlCol="0">
              <a:spAutoFit/>
            </a:bodyPr>
            <a:lstStyle/>
            <a:p>
              <a:pPr algn="ctr"/>
              <a:r>
                <a:rPr lang="en-GB" sz="800" dirty="0">
                  <a:latin typeface="Bodoni Poster" pitchFamily="18" charset="0"/>
                </a:rPr>
                <a:t>Fully</a:t>
              </a:r>
            </a:p>
            <a:p>
              <a:pPr algn="ctr"/>
              <a:r>
                <a:rPr lang="en-GB" sz="800" dirty="0">
                  <a:latin typeface="Bodoni Poster" pitchFamily="18" charset="0"/>
                </a:rPr>
                <a:t>implemented</a:t>
              </a:r>
            </a:p>
          </p:txBody>
        </p:sp>
        <p:sp>
          <p:nvSpPr>
            <p:cNvPr id="29" name="ZoneTexte 28"/>
            <p:cNvSpPr txBox="1"/>
            <p:nvPr/>
          </p:nvSpPr>
          <p:spPr>
            <a:xfrm>
              <a:off x="2718445" y="7118697"/>
              <a:ext cx="652881" cy="105016"/>
            </a:xfrm>
            <a:prstGeom prst="rect">
              <a:avLst/>
            </a:prstGeom>
            <a:solidFill>
              <a:schemeClr val="bg1"/>
            </a:solidFill>
          </p:spPr>
          <p:txBody>
            <a:bodyPr wrap="none" rtlCol="0">
              <a:spAutoFit/>
            </a:bodyPr>
            <a:lstStyle/>
            <a:p>
              <a:pPr algn="ctr"/>
              <a:r>
                <a:rPr lang="en-GB" sz="800" dirty="0">
                  <a:latin typeface="Bodoni Poster" pitchFamily="18" charset="0"/>
                </a:rPr>
                <a:t>Partially</a:t>
              </a:r>
            </a:p>
            <a:p>
              <a:pPr algn="ctr"/>
              <a:r>
                <a:rPr lang="en-GB" sz="800" dirty="0">
                  <a:latin typeface="Bodoni Poster" pitchFamily="18" charset="0"/>
                </a:rPr>
                <a:t>implemented</a:t>
              </a:r>
            </a:p>
          </p:txBody>
        </p:sp>
        <p:sp>
          <p:nvSpPr>
            <p:cNvPr id="30" name="ZoneTexte 29"/>
            <p:cNvSpPr txBox="1"/>
            <p:nvPr/>
          </p:nvSpPr>
          <p:spPr>
            <a:xfrm>
              <a:off x="2728891" y="5934882"/>
              <a:ext cx="652881" cy="105016"/>
            </a:xfrm>
            <a:prstGeom prst="rect">
              <a:avLst/>
            </a:prstGeom>
            <a:solidFill>
              <a:schemeClr val="bg1"/>
            </a:solidFill>
          </p:spPr>
          <p:txBody>
            <a:bodyPr wrap="none" rtlCol="0">
              <a:spAutoFit/>
            </a:bodyPr>
            <a:lstStyle/>
            <a:p>
              <a:pPr algn="ctr"/>
              <a:r>
                <a:rPr lang="en-GB" sz="800" dirty="0">
                  <a:latin typeface="Bodoni Poster" pitchFamily="18" charset="0"/>
                </a:rPr>
                <a:t>Not</a:t>
              </a:r>
            </a:p>
            <a:p>
              <a:pPr algn="ctr"/>
              <a:r>
                <a:rPr lang="en-GB" sz="800" dirty="0">
                  <a:latin typeface="Bodoni Poster" pitchFamily="18" charset="0"/>
                </a:rPr>
                <a:t>implemented</a:t>
              </a:r>
            </a:p>
          </p:txBody>
        </p:sp>
      </p:grpSp>
      <p:cxnSp>
        <p:nvCxnSpPr>
          <p:cNvPr id="43" name="Connecteur droit 42"/>
          <p:cNvCxnSpPr/>
          <p:nvPr userDrawn="1"/>
        </p:nvCxnSpPr>
        <p:spPr>
          <a:xfrm>
            <a:off x="41232" y="4946449"/>
            <a:ext cx="9586830" cy="37327"/>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4" name="Image 23" descr="LOGO-CLUBEBIOS-RVB.png"/>
          <p:cNvPicPr>
            <a:picLocks noChangeAspect="1"/>
          </p:cNvPicPr>
          <p:nvPr userDrawn="1"/>
        </p:nvPicPr>
        <p:blipFill>
          <a:blip r:embed="rId2" cstate="print"/>
          <a:stretch>
            <a:fillRect/>
          </a:stretch>
        </p:blipFill>
        <p:spPr>
          <a:xfrm>
            <a:off x="86701" y="75622"/>
            <a:ext cx="269157" cy="307504"/>
          </a:xfrm>
          <a:prstGeom prst="rect">
            <a:avLst/>
          </a:prstGeom>
        </p:spPr>
      </p:pic>
    </p:spTree>
    <p:extLst>
      <p:ext uri="{BB962C8B-B14F-4D97-AF65-F5344CB8AC3E}">
        <p14:creationId xmlns:p14="http://schemas.microsoft.com/office/powerpoint/2010/main" val="3285472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4"/>
          <p:cNvPicPr>
            <a:picLocks noChangeAspect="1" noChangeArrowheads="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8761040" y="12592347"/>
            <a:ext cx="762000" cy="14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Image 2"/>
          <p:cNvPicPr>
            <a:picLocks noChangeAspect="1"/>
          </p:cNvPicPr>
          <p:nvPr userDrawn="1"/>
        </p:nvPicPr>
        <p:blipFill>
          <a:blip r:embed="rId23"/>
          <a:stretch>
            <a:fillRect/>
          </a:stretch>
        </p:blipFill>
        <p:spPr>
          <a:xfrm>
            <a:off x="23263" y="12665496"/>
            <a:ext cx="528865" cy="118624"/>
          </a:xfrm>
          <a:prstGeom prst="rect">
            <a:avLst/>
          </a:prstGeom>
        </p:spPr>
      </p:pic>
      <p:sp>
        <p:nvSpPr>
          <p:cNvPr id="2" name="MSIPCMContentMarking" descr="{&quot;HashCode&quot;:-1291105900,&quot;Placement&quot;:&quot;Header&quot;,&quot;Top&quot;:0.0,&quot;Left&quot;:0.0,&quot;SlideWidth&quot;:756,&quot;SlideHeight&quot;:1008}"/>
          <p:cNvSpPr txBox="1"/>
          <p:nvPr userDrawn="1"/>
        </p:nvSpPr>
        <p:spPr>
          <a:xfrm>
            <a:off x="0" y="0"/>
            <a:ext cx="260773" cy="262344"/>
          </a:xfrm>
          <a:prstGeom prst="rect">
            <a:avLst/>
          </a:prstGeom>
          <a:noFill/>
        </p:spPr>
        <p:txBody>
          <a:bodyPr vert="horz" wrap="square" lIns="0" tIns="0" rIns="0" bIns="0" rtlCol="0" anchor="ctr" anchorCtr="1">
            <a:spAutoFit/>
          </a:bodyPr>
          <a:lstStyle/>
          <a:p>
            <a:pPr algn="l">
              <a:spcBef>
                <a:spcPts val="0"/>
              </a:spcBef>
              <a:spcAft>
                <a:spcPts val="0"/>
              </a:spcAft>
            </a:pPr>
            <a:r>
              <a:rPr lang="en-GB" sz="1000">
                <a:solidFill>
                  <a:srgbClr val="000000"/>
                </a:solidFill>
                <a:latin typeface="Calibri" panose="020F0502020204030204" pitchFamily="34" charset="0"/>
              </a:rPr>
              <a:t> </a:t>
            </a:r>
          </a:p>
        </p:txBody>
      </p:sp>
      <p:sp>
        <p:nvSpPr>
          <p:cNvPr id="4" name="MSIPCMContentMarking" descr="{&quot;HashCode&quot;:-93347946,&quot;Placement&quot;:&quot;Footer&quot;,&quot;Top&quot;:987.343,&quot;Left&quot;:352.5844,&quot;SlideWidth&quot;:756,&quot;SlideHeight&quot;:1008}"/>
          <p:cNvSpPr txBox="1"/>
          <p:nvPr userDrawn="1"/>
        </p:nvSpPr>
        <p:spPr>
          <a:xfrm>
            <a:off x="4477822" y="12539256"/>
            <a:ext cx="645556" cy="262344"/>
          </a:xfrm>
          <a:prstGeom prst="rect">
            <a:avLst/>
          </a:prstGeom>
          <a:noFill/>
        </p:spPr>
        <p:txBody>
          <a:bodyPr vert="horz" wrap="square" lIns="0" tIns="0" rIns="0" bIns="0" rtlCol="0" anchor="ctr" anchorCtr="1">
            <a:spAutoFit/>
          </a:bodyPr>
          <a:lstStyle/>
          <a:p>
            <a:pPr algn="ctr">
              <a:spcBef>
                <a:spcPts val="0"/>
              </a:spcBef>
              <a:spcAft>
                <a:spcPts val="0"/>
              </a:spcAft>
            </a:pPr>
            <a:r>
              <a:rPr lang="en-GB" sz="1000">
                <a:solidFill>
                  <a:srgbClr val="000000"/>
                </a:solidFill>
                <a:latin typeface="Calibri" panose="020F0502020204030204" pitchFamily="34" charset="0"/>
              </a:rPr>
              <a:t>{OPEN}</a:t>
            </a:r>
          </a:p>
        </p:txBody>
      </p:sp>
    </p:spTree>
    <p:extLst>
      <p:ext uri="{BB962C8B-B14F-4D97-AF65-F5344CB8AC3E}">
        <p14:creationId xmlns:p14="http://schemas.microsoft.com/office/powerpoint/2010/main" val="839121845"/>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74" r:id="rId3"/>
    <p:sldLayoutId id="2147483664" r:id="rId4"/>
    <p:sldLayoutId id="2147483665" r:id="rId5"/>
    <p:sldLayoutId id="2147483673" r:id="rId6"/>
    <p:sldLayoutId id="2147483652" r:id="rId7"/>
    <p:sldLayoutId id="2147483653" r:id="rId8"/>
    <p:sldLayoutId id="2147483654" r:id="rId9"/>
    <p:sldLayoutId id="2147483655" r:id="rId10"/>
    <p:sldLayoutId id="2147483662" r:id="rId11"/>
    <p:sldLayoutId id="2147483663" r:id="rId12"/>
    <p:sldLayoutId id="2147483671" r:id="rId13"/>
    <p:sldLayoutId id="2147483666" r:id="rId14"/>
    <p:sldLayoutId id="2147483658" r:id="rId15"/>
    <p:sldLayoutId id="2147483667" r:id="rId16"/>
    <p:sldLayoutId id="2147483659" r:id="rId17"/>
    <p:sldLayoutId id="2147483660" r:id="rId18"/>
    <p:sldLayoutId id="2147483668" r:id="rId19"/>
    <p:sldLayoutId id="2147483661" r:id="rId20"/>
  </p:sldLayoutIdLst>
  <p:txStyles>
    <p:titleStyle>
      <a:lvl1pPr algn="ctr" defTabSz="1280160" rtl="0" eaLnBrk="1" latinLnBrk="0" hangingPunct="1">
        <a:spcBef>
          <a:spcPct val="0"/>
        </a:spcBef>
        <a:buNone/>
        <a:defRPr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lang="fr-FR"/>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398199" y="7624936"/>
            <a:ext cx="2948243" cy="861774"/>
          </a:xfrm>
          <a:prstGeom prst="rect">
            <a:avLst/>
          </a:prstGeom>
          <a:noFill/>
        </p:spPr>
        <p:txBody>
          <a:bodyPr wrap="none" rtlCol="0">
            <a:spAutoFit/>
          </a:bodyPr>
          <a:lstStyle/>
          <a:p>
            <a:pPr algn="ctr"/>
            <a:r>
              <a:rPr lang="en-GB" dirty="0"/>
              <a:t>Musfika Ikfat Munia</a:t>
            </a:r>
          </a:p>
          <a:p>
            <a:pPr algn="ctr"/>
            <a:r>
              <a:rPr lang="en-GB"/>
              <a:t>Rifat Rahman</a:t>
            </a:r>
            <a:endParaRPr lang="en-GB" dirty="0"/>
          </a:p>
        </p:txBody>
      </p:sp>
    </p:spTree>
    <p:extLst>
      <p:ext uri="{BB962C8B-B14F-4D97-AF65-F5344CB8AC3E}">
        <p14:creationId xmlns:p14="http://schemas.microsoft.com/office/powerpoint/2010/main" val="1864415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9024453" y="24026"/>
            <a:ext cx="511680" cy="400110"/>
          </a:xfrm>
          <a:prstGeom prst="rect">
            <a:avLst/>
          </a:prstGeom>
          <a:noFill/>
        </p:spPr>
        <p:txBody>
          <a:bodyPr wrap="none" rtlCol="0">
            <a:spAutoFit/>
          </a:bodyPr>
          <a:lstStyle/>
          <a:p>
            <a:pPr algn="ctr"/>
            <a:r>
              <a:rPr lang="en-GB" sz="2000" dirty="0">
                <a:solidFill>
                  <a:schemeClr val="lt1"/>
                </a:solidFill>
                <a:latin typeface="Bodoni Poster" pitchFamily="18" charset="0"/>
              </a:rPr>
              <a:t>2/2</a:t>
            </a:r>
          </a:p>
        </p:txBody>
      </p:sp>
      <p:graphicFrame>
        <p:nvGraphicFramePr>
          <p:cNvPr id="11" name="Tableau 10"/>
          <p:cNvGraphicFramePr>
            <a:graphicFrameLocks noGrp="1"/>
          </p:cNvGraphicFramePr>
          <p:nvPr>
            <p:extLst>
              <p:ext uri="{D42A27DB-BD31-4B8C-83A1-F6EECF244321}">
                <p14:modId xmlns:p14="http://schemas.microsoft.com/office/powerpoint/2010/main" val="3780967170"/>
              </p:ext>
            </p:extLst>
          </p:nvPr>
        </p:nvGraphicFramePr>
        <p:xfrm>
          <a:off x="336104" y="1072208"/>
          <a:ext cx="8928993" cy="5825480"/>
        </p:xfrm>
        <a:graphic>
          <a:graphicData uri="http://schemas.openxmlformats.org/drawingml/2006/table">
            <a:tbl>
              <a:tblPr firstRow="1" bandRow="1">
                <a:tableStyleId>{5C22544A-7EE6-4342-B048-85BDC9FD1C3A}</a:tableStyleId>
              </a:tblPr>
              <a:tblGrid>
                <a:gridCol w="766631">
                  <a:extLst>
                    <a:ext uri="{9D8B030D-6E8A-4147-A177-3AD203B41FA5}">
                      <a16:colId xmlns:a16="http://schemas.microsoft.com/office/drawing/2014/main" val="20000"/>
                    </a:ext>
                  </a:extLst>
                </a:gridCol>
                <a:gridCol w="4777985">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gridCol w="1944217">
                  <a:extLst>
                    <a:ext uri="{9D8B030D-6E8A-4147-A177-3AD203B41FA5}">
                      <a16:colId xmlns:a16="http://schemas.microsoft.com/office/drawing/2014/main" val="20003"/>
                    </a:ext>
                  </a:extLst>
                </a:gridCol>
              </a:tblGrid>
              <a:tr h="339080">
                <a:tc>
                  <a:txBody>
                    <a:bodyPr/>
                    <a:lstStyle/>
                    <a:p>
                      <a:pPr algn="ctr"/>
                      <a:r>
                        <a:rPr lang="en-GB" sz="1400" b="0" dirty="0">
                          <a:latin typeface="Bodoni Poster" pitchFamily="18" charset="0"/>
                        </a:rPr>
                        <a:t>Risk n°</a:t>
                      </a:r>
                    </a:p>
                  </a:txBody>
                  <a:tcPr/>
                </a:tc>
                <a:tc>
                  <a:txBody>
                    <a:bodyPr/>
                    <a:lstStyle/>
                    <a:p>
                      <a:pPr algn="ctr"/>
                      <a:r>
                        <a:rPr lang="en-GB" sz="1400" b="0" dirty="0">
                          <a:latin typeface="Bodoni Poster" pitchFamily="18" charset="0"/>
                        </a:rPr>
                        <a:t>Risk description</a:t>
                      </a:r>
                    </a:p>
                  </a:txBody>
                  <a:tcPr/>
                </a:tc>
                <a:tc>
                  <a:txBody>
                    <a:bodyPr/>
                    <a:lstStyle/>
                    <a:p>
                      <a:pPr algn="ctr"/>
                      <a:r>
                        <a:rPr lang="en-GB" sz="1400" b="0" dirty="0">
                          <a:latin typeface="Bodoni Poster" pitchFamily="18" charset="0"/>
                        </a:rPr>
                        <a:t>Risk owner</a:t>
                      </a:r>
                    </a:p>
                  </a:txBody>
                  <a:tcPr/>
                </a:tc>
                <a:tc>
                  <a:txBody>
                    <a:bodyPr/>
                    <a:lstStyle/>
                    <a:p>
                      <a:pPr algn="ctr"/>
                      <a:r>
                        <a:rPr lang="en-GB" sz="1400" b="0" dirty="0">
                          <a:latin typeface="Bodoni Poster" pitchFamily="18" charset="0"/>
                        </a:rPr>
                        <a:t>Comment</a:t>
                      </a:r>
                    </a:p>
                  </a:txBody>
                  <a:tcPr/>
                </a:tc>
                <a:extLst>
                  <a:ext uri="{0D108BD9-81ED-4DB2-BD59-A6C34878D82A}">
                    <a16:rowId xmlns:a16="http://schemas.microsoft.com/office/drawing/2014/main" val="10000"/>
                  </a:ext>
                </a:extLst>
              </a:tr>
              <a:tr h="177465">
                <a:tc>
                  <a:txBody>
                    <a:bodyPr/>
                    <a:lstStyle/>
                    <a:p>
                      <a:r>
                        <a:rPr lang="en-GB" sz="1200" dirty="0">
                          <a:latin typeface="+mn-lt"/>
                        </a:rPr>
                        <a:t>R04a</a:t>
                      </a:r>
                    </a:p>
                  </a:txBody>
                  <a:tcPr/>
                </a:tc>
                <a:tc>
                  <a:txBody>
                    <a:bodyPr/>
                    <a:lstStyle/>
                    <a:p>
                      <a:r>
                        <a:rPr lang="en-US" sz="1200" i="1" dirty="0"/>
                        <a:t>It is likely that a rogue employee can access the directory concerning the DID renewal where the main purpose could be the disruption of DID printing. </a:t>
                      </a:r>
                      <a:endParaRPr lang="en-GB" sz="1200" i="1" dirty="0">
                        <a:latin typeface="+mn-lt"/>
                      </a:endParaRPr>
                    </a:p>
                  </a:txBody>
                  <a:tcPr/>
                </a:tc>
                <a:tc>
                  <a:txBody>
                    <a:bodyPr/>
                    <a:lstStyle/>
                    <a:p>
                      <a:pPr algn="ctr"/>
                      <a:r>
                        <a:rPr lang="en-US" sz="1200" dirty="0">
                          <a:latin typeface="+mn-lt"/>
                        </a:rPr>
                        <a:t>DIDMC</a:t>
                      </a:r>
                    </a:p>
                  </a:txBody>
                  <a:tcPr/>
                </a:tc>
                <a:tc>
                  <a:txBody>
                    <a:bodyPr/>
                    <a:lstStyle/>
                    <a:p>
                      <a:r>
                        <a:rPr lang="en-GB" sz="1200" dirty="0">
                          <a:latin typeface="+mn-lt"/>
                        </a:rPr>
                        <a:t>This risk can occur because reviews proved the DID directory is accessible to all employees.</a:t>
                      </a:r>
                    </a:p>
                  </a:txBody>
                  <a:tcPr/>
                </a:tc>
                <a:extLst>
                  <a:ext uri="{0D108BD9-81ED-4DB2-BD59-A6C34878D82A}">
                    <a16:rowId xmlns:a16="http://schemas.microsoft.com/office/drawing/2014/main" val="10001"/>
                  </a:ext>
                </a:extLst>
              </a:tr>
              <a:tr h="177465">
                <a:tc>
                  <a:txBody>
                    <a:bodyPr/>
                    <a:lstStyle/>
                    <a:p>
                      <a:r>
                        <a:rPr lang="en-GB" sz="1200" dirty="0">
                          <a:latin typeface="+mn-lt"/>
                        </a:rPr>
                        <a:t>R02a</a:t>
                      </a:r>
                    </a:p>
                  </a:txBody>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GB" sz="1200" dirty="0">
                          <a:latin typeface="+mn-lt"/>
                        </a:rPr>
                        <a:t>It is very likely that a </a:t>
                      </a:r>
                      <a:r>
                        <a:rPr lang="en-GB" sz="1200" i="1" dirty="0">
                          <a:latin typeface="+mn-lt"/>
                        </a:rPr>
                        <a:t>hacktivist can run attacks such is exfiltration and phishing on administrator’s workstation at TAC. In order to gain access to TAC system for further taking advantages and modifications/distribution. </a:t>
                      </a:r>
                      <a:endParaRPr lang="en-GB" sz="1200" dirty="0">
                        <a:latin typeface="+mn-lt"/>
                      </a:endParaRPr>
                    </a:p>
                  </a:txBody>
                  <a:tcP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r>
                        <a:rPr lang="en-GB" sz="1200" dirty="0">
                          <a:latin typeface="+mn-lt"/>
                        </a:rPr>
                        <a:t>TAC, DIDMC</a:t>
                      </a:r>
                    </a:p>
                  </a:txBody>
                  <a:tcPr/>
                </a:tc>
                <a:tc>
                  <a:txBody>
                    <a:bodyPr/>
                    <a:lstStyle/>
                    <a:p>
                      <a:r>
                        <a:rPr lang="en-GB" sz="1200" dirty="0">
                          <a:latin typeface="+mn-lt"/>
                        </a:rPr>
                        <a:t>This risk can occur because the implemented security protocols at TAC are not effective.  </a:t>
                      </a:r>
                    </a:p>
                  </a:txBody>
                  <a:tcPr/>
                </a:tc>
                <a:extLst>
                  <a:ext uri="{0D108BD9-81ED-4DB2-BD59-A6C34878D82A}">
                    <a16:rowId xmlns:a16="http://schemas.microsoft.com/office/drawing/2014/main" val="10002"/>
                  </a:ext>
                </a:extLst>
              </a:tr>
              <a:tr h="177465">
                <a:tc>
                  <a:txBody>
                    <a:bodyPr/>
                    <a:lstStyle/>
                    <a:p>
                      <a:r>
                        <a:rPr lang="en-GB" sz="1200" dirty="0">
                          <a:latin typeface="+mn-lt"/>
                        </a:rPr>
                        <a:t>R03</a:t>
                      </a:r>
                    </a:p>
                  </a:txBody>
                  <a:tcPr/>
                </a:tc>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endParaRPr lang="en-GB" sz="1200" dirty="0">
                        <a:latin typeface="+mn-lt"/>
                      </a:endParaRPr>
                    </a:p>
                    <a:p>
                      <a:pPr marL="0" marR="0" lvl="0" indent="0" algn="l" defTabSz="1280160" rtl="0" eaLnBrk="1" fontAlgn="auto" latinLnBrk="0" hangingPunct="1">
                        <a:lnSpc>
                          <a:spcPct val="100000"/>
                        </a:lnSpc>
                        <a:spcBef>
                          <a:spcPts val="0"/>
                        </a:spcBef>
                        <a:spcAft>
                          <a:spcPts val="0"/>
                        </a:spcAft>
                        <a:buClrTx/>
                        <a:buSzTx/>
                        <a:buFontTx/>
                        <a:buNone/>
                        <a:tabLst/>
                        <a:defRPr/>
                      </a:pPr>
                      <a:endParaRPr lang="en-GB" sz="1200" dirty="0">
                        <a:latin typeface="+mn-lt"/>
                      </a:endParaRPr>
                    </a:p>
                  </a:txBody>
                  <a:tcP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endParaRPr lang="en-GB" sz="1200" dirty="0">
                        <a:latin typeface="+mn-lt"/>
                      </a:endParaRPr>
                    </a:p>
                  </a:txBody>
                  <a:tcPr/>
                </a:tc>
                <a:tc>
                  <a:txBody>
                    <a:bodyPr/>
                    <a:lstStyle/>
                    <a:p>
                      <a:endParaRPr lang="en-GB" sz="1200" dirty="0">
                        <a:latin typeface="+mn-lt"/>
                      </a:endParaRPr>
                    </a:p>
                  </a:txBody>
                  <a:tcPr/>
                </a:tc>
                <a:extLst>
                  <a:ext uri="{0D108BD9-81ED-4DB2-BD59-A6C34878D82A}">
                    <a16:rowId xmlns:a16="http://schemas.microsoft.com/office/drawing/2014/main" val="10003"/>
                  </a:ext>
                </a:extLst>
              </a:tr>
              <a:tr h="177465">
                <a:tc>
                  <a:txBody>
                    <a:bodyPr/>
                    <a:lstStyle/>
                    <a:p>
                      <a:endParaRPr lang="en-GB" sz="1200" dirty="0">
                        <a:latin typeface="+mn-lt"/>
                      </a:endParaRPr>
                    </a:p>
                  </a:txBody>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endParaRPr lang="en-GB" sz="1200" dirty="0">
                        <a:latin typeface="+mn-lt"/>
                      </a:endParaRPr>
                    </a:p>
                  </a:txBody>
                  <a:tcP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endParaRPr lang="en-GB" sz="1200" dirty="0">
                        <a:latin typeface="+mn-lt"/>
                      </a:endParaRPr>
                    </a:p>
                  </a:txBody>
                  <a:tcPr/>
                </a:tc>
                <a:tc>
                  <a:txBody>
                    <a:bodyPr/>
                    <a:lstStyle/>
                    <a:p>
                      <a:endParaRPr lang="en-GB" sz="1200" dirty="0">
                        <a:latin typeface="+mn-lt"/>
                      </a:endParaRPr>
                    </a:p>
                    <a:p>
                      <a:endParaRPr lang="en-GB" sz="1200" dirty="0">
                        <a:latin typeface="+mn-lt"/>
                      </a:endParaRPr>
                    </a:p>
                  </a:txBody>
                  <a:tcPr/>
                </a:tc>
                <a:extLst>
                  <a:ext uri="{0D108BD9-81ED-4DB2-BD59-A6C34878D82A}">
                    <a16:rowId xmlns:a16="http://schemas.microsoft.com/office/drawing/2014/main" val="10004"/>
                  </a:ext>
                </a:extLst>
              </a:tr>
              <a:tr h="177465">
                <a:tc>
                  <a:txBody>
                    <a:bodyPr/>
                    <a:lstStyle/>
                    <a:p>
                      <a:r>
                        <a:rPr lang="en-GB" sz="1200" dirty="0">
                          <a:latin typeface="+mn-lt"/>
                        </a:rPr>
                        <a:t>R05</a:t>
                      </a:r>
                    </a:p>
                  </a:txBody>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endParaRPr lang="en-GB" sz="1200" dirty="0">
                        <a:latin typeface="+mn-lt"/>
                      </a:endParaRPr>
                    </a:p>
                  </a:txBody>
                  <a:tcPr/>
                </a:tc>
                <a:tc>
                  <a:txBody>
                    <a:bodyPr/>
                    <a:lstStyle/>
                    <a:p>
                      <a:pPr marL="0" marR="0" indent="0" algn="ctr" defTabSz="1280160" rtl="0" eaLnBrk="1" fontAlgn="auto" latinLnBrk="0" hangingPunct="1">
                        <a:lnSpc>
                          <a:spcPct val="100000"/>
                        </a:lnSpc>
                        <a:spcBef>
                          <a:spcPts val="0"/>
                        </a:spcBef>
                        <a:spcAft>
                          <a:spcPts val="0"/>
                        </a:spcAft>
                        <a:buClrTx/>
                        <a:buSzTx/>
                        <a:buFontTx/>
                        <a:buNone/>
                        <a:tabLst/>
                        <a:defRPr/>
                      </a:pPr>
                      <a:endParaRPr lang="en-GB" sz="1200" dirty="0">
                        <a:latin typeface="+mn-lt"/>
                      </a:endParaRPr>
                    </a:p>
                  </a:txBody>
                  <a:tcPr/>
                </a:tc>
                <a:tc>
                  <a:txBody>
                    <a:bodyPr/>
                    <a:lstStyle/>
                    <a:p>
                      <a:endParaRPr lang="en-GB" sz="1200" dirty="0">
                        <a:latin typeface="+mn-lt"/>
                      </a:endParaRPr>
                    </a:p>
                    <a:p>
                      <a:endParaRPr lang="en-GB" sz="1200" dirty="0">
                        <a:latin typeface="+mn-lt"/>
                      </a:endParaRPr>
                    </a:p>
                  </a:txBody>
                  <a:tcPr/>
                </a:tc>
                <a:extLst>
                  <a:ext uri="{0D108BD9-81ED-4DB2-BD59-A6C34878D82A}">
                    <a16:rowId xmlns:a16="http://schemas.microsoft.com/office/drawing/2014/main" val="10005"/>
                  </a:ext>
                </a:extLst>
              </a:tr>
              <a:tr h="177465">
                <a:tc>
                  <a:txBody>
                    <a:bodyPr/>
                    <a:lstStyle/>
                    <a:p>
                      <a:r>
                        <a:rPr lang="en-GB" sz="1200" dirty="0">
                          <a:latin typeface="+mn-lt"/>
                        </a:rPr>
                        <a:t>R06</a:t>
                      </a:r>
                    </a:p>
                  </a:txBody>
                  <a:tcPr/>
                </a:tc>
                <a:tc>
                  <a:txBody>
                    <a:bodyPr/>
                    <a:lstStyle/>
                    <a:p>
                      <a:endParaRPr lang="en-GB" sz="1200" dirty="0">
                        <a:latin typeface="+mn-lt"/>
                      </a:endParaRPr>
                    </a:p>
                  </a:txBody>
                  <a:tcPr/>
                </a:tc>
                <a:tc>
                  <a:txBody>
                    <a:bodyPr/>
                    <a:lstStyle/>
                    <a:p>
                      <a:pPr algn="ctr"/>
                      <a:endParaRPr lang="en-GB" sz="1200" dirty="0">
                        <a:latin typeface="+mn-lt"/>
                      </a:endParaRPr>
                    </a:p>
                  </a:txBody>
                  <a:tcPr/>
                </a:tc>
                <a:tc>
                  <a:txBody>
                    <a:bodyPr/>
                    <a:lstStyle/>
                    <a:p>
                      <a:endParaRPr lang="en-GB" sz="1200" dirty="0">
                        <a:latin typeface="+mn-lt"/>
                      </a:endParaRPr>
                    </a:p>
                    <a:p>
                      <a:endParaRPr lang="en-GB" sz="1200" dirty="0">
                        <a:latin typeface="+mn-lt"/>
                      </a:endParaRPr>
                    </a:p>
                  </a:txBody>
                  <a:tcPr/>
                </a:tc>
                <a:extLst>
                  <a:ext uri="{0D108BD9-81ED-4DB2-BD59-A6C34878D82A}">
                    <a16:rowId xmlns:a16="http://schemas.microsoft.com/office/drawing/2014/main" val="10006"/>
                  </a:ext>
                </a:extLst>
              </a:tr>
              <a:tr h="177465">
                <a:tc>
                  <a:txBody>
                    <a:bodyPr/>
                    <a:lstStyle/>
                    <a:p>
                      <a:r>
                        <a:rPr lang="en-GB" sz="1200" dirty="0">
                          <a:latin typeface="+mn-lt"/>
                        </a:rPr>
                        <a:t>R07</a:t>
                      </a:r>
                    </a:p>
                  </a:txBody>
                  <a:tcPr/>
                </a:tc>
                <a:tc>
                  <a:txBody>
                    <a:bodyPr/>
                    <a:lstStyle/>
                    <a:p>
                      <a:endParaRPr lang="en-GB" sz="1200" dirty="0">
                        <a:latin typeface="+mn-lt"/>
                      </a:endParaRPr>
                    </a:p>
                  </a:txBody>
                  <a:tcPr/>
                </a:tc>
                <a:tc>
                  <a:txBody>
                    <a:bodyPr/>
                    <a:lstStyle/>
                    <a:p>
                      <a:pPr algn="ctr"/>
                      <a:endParaRPr lang="en-GB" sz="1200" dirty="0">
                        <a:latin typeface="+mn-lt"/>
                      </a:endParaRPr>
                    </a:p>
                  </a:txBody>
                  <a:tcPr/>
                </a:tc>
                <a:tc>
                  <a:txBody>
                    <a:bodyPr/>
                    <a:lstStyle/>
                    <a:p>
                      <a:endParaRPr lang="en-GB" sz="1200" dirty="0">
                        <a:latin typeface="+mn-lt"/>
                      </a:endParaRPr>
                    </a:p>
                    <a:p>
                      <a:endParaRPr lang="en-GB" sz="1200" dirty="0">
                        <a:latin typeface="+mn-lt"/>
                      </a:endParaRPr>
                    </a:p>
                  </a:txBody>
                  <a:tcPr/>
                </a:tc>
                <a:extLst>
                  <a:ext uri="{0D108BD9-81ED-4DB2-BD59-A6C34878D82A}">
                    <a16:rowId xmlns:a16="http://schemas.microsoft.com/office/drawing/2014/main" val="10007"/>
                  </a:ext>
                </a:extLst>
              </a:tr>
              <a:tr h="177465">
                <a:tc>
                  <a:txBody>
                    <a:bodyPr/>
                    <a:lstStyle/>
                    <a:p>
                      <a:r>
                        <a:rPr lang="en-GB" sz="1200" dirty="0">
                          <a:latin typeface="+mn-lt"/>
                        </a:rPr>
                        <a:t>R08</a:t>
                      </a:r>
                    </a:p>
                  </a:txBody>
                  <a:tcPr/>
                </a:tc>
                <a:tc>
                  <a:txBody>
                    <a:bodyPr/>
                    <a:lstStyle/>
                    <a:p>
                      <a:endParaRPr lang="en-GB" sz="1200" dirty="0">
                        <a:latin typeface="+mn-lt"/>
                      </a:endParaRPr>
                    </a:p>
                  </a:txBody>
                  <a:tcPr/>
                </a:tc>
                <a:tc>
                  <a:txBody>
                    <a:bodyPr/>
                    <a:lstStyle/>
                    <a:p>
                      <a:pPr algn="ctr"/>
                      <a:endParaRPr lang="en-GB" sz="1200" dirty="0">
                        <a:latin typeface="+mn-lt"/>
                      </a:endParaRPr>
                    </a:p>
                  </a:txBody>
                  <a:tcPr/>
                </a:tc>
                <a:tc>
                  <a:txBody>
                    <a:bodyPr/>
                    <a:lstStyle/>
                    <a:p>
                      <a:endParaRPr lang="en-GB" sz="1200" dirty="0">
                        <a:latin typeface="+mn-lt"/>
                      </a:endParaRPr>
                    </a:p>
                    <a:p>
                      <a:endParaRPr lang="en-GB" sz="1200" dirty="0">
                        <a:latin typeface="+mn-lt"/>
                      </a:endParaRPr>
                    </a:p>
                  </a:txBody>
                  <a:tcPr/>
                </a:tc>
                <a:extLst>
                  <a:ext uri="{0D108BD9-81ED-4DB2-BD59-A6C34878D82A}">
                    <a16:rowId xmlns:a16="http://schemas.microsoft.com/office/drawing/2014/main" val="10008"/>
                  </a:ext>
                </a:extLst>
              </a:tr>
              <a:tr h="177465">
                <a:tc>
                  <a:txBody>
                    <a:bodyPr/>
                    <a:lstStyle/>
                    <a:p>
                      <a:r>
                        <a:rPr lang="en-GB" sz="1200" dirty="0">
                          <a:latin typeface="+mn-lt"/>
                        </a:rPr>
                        <a:t>R09</a:t>
                      </a:r>
                    </a:p>
                  </a:txBody>
                  <a:tcPr/>
                </a:tc>
                <a:tc>
                  <a:txBody>
                    <a:bodyPr/>
                    <a:lstStyle/>
                    <a:p>
                      <a:endParaRPr lang="en-GB" sz="1200" dirty="0">
                        <a:latin typeface="+mn-lt"/>
                      </a:endParaRPr>
                    </a:p>
                  </a:txBody>
                  <a:tcPr/>
                </a:tc>
                <a:tc>
                  <a:txBody>
                    <a:bodyPr/>
                    <a:lstStyle/>
                    <a:p>
                      <a:pPr algn="ctr"/>
                      <a:endParaRPr lang="en-GB" sz="1200" dirty="0">
                        <a:latin typeface="+mn-lt"/>
                      </a:endParaRPr>
                    </a:p>
                  </a:txBody>
                  <a:tcPr/>
                </a:tc>
                <a:tc>
                  <a:txBody>
                    <a:bodyPr/>
                    <a:lstStyle/>
                    <a:p>
                      <a:endParaRPr lang="en-GB" sz="1200" dirty="0">
                        <a:latin typeface="+mn-lt"/>
                      </a:endParaRPr>
                    </a:p>
                    <a:p>
                      <a:endParaRPr lang="en-GB" sz="1200" dirty="0">
                        <a:latin typeface="+mn-lt"/>
                      </a:endParaRPr>
                    </a:p>
                  </a:txBody>
                  <a:tcPr/>
                </a:tc>
                <a:extLst>
                  <a:ext uri="{0D108BD9-81ED-4DB2-BD59-A6C34878D82A}">
                    <a16:rowId xmlns:a16="http://schemas.microsoft.com/office/drawing/2014/main" val="10009"/>
                  </a:ext>
                </a:extLst>
              </a:tr>
              <a:tr h="177465">
                <a:tc>
                  <a:txBody>
                    <a:bodyPr/>
                    <a:lstStyle/>
                    <a:p>
                      <a:r>
                        <a:rPr lang="en-GB" sz="1200" dirty="0">
                          <a:latin typeface="+mn-lt"/>
                        </a:rPr>
                        <a:t>R10</a:t>
                      </a:r>
                    </a:p>
                  </a:txBody>
                  <a:tcPr/>
                </a:tc>
                <a:tc>
                  <a:txBody>
                    <a:bodyPr/>
                    <a:lstStyle/>
                    <a:p>
                      <a:endParaRPr lang="en-GB" sz="1200" dirty="0">
                        <a:latin typeface="+mn-lt"/>
                      </a:endParaRPr>
                    </a:p>
                  </a:txBody>
                  <a:tcPr/>
                </a:tc>
                <a:tc>
                  <a:txBody>
                    <a:bodyPr/>
                    <a:lstStyle/>
                    <a:p>
                      <a:pPr algn="ctr"/>
                      <a:endParaRPr lang="en-GB" sz="1200" dirty="0">
                        <a:latin typeface="+mn-lt"/>
                      </a:endParaRPr>
                    </a:p>
                  </a:txBody>
                  <a:tcPr/>
                </a:tc>
                <a:tc>
                  <a:txBody>
                    <a:bodyPr/>
                    <a:lstStyle/>
                    <a:p>
                      <a:endParaRPr lang="en-GB" sz="1200" dirty="0">
                        <a:latin typeface="+mn-lt"/>
                      </a:endParaRPr>
                    </a:p>
                    <a:p>
                      <a:endParaRPr lang="en-GB" sz="1200" dirty="0">
                        <a:latin typeface="+mn-lt"/>
                      </a:endParaRPr>
                    </a:p>
                  </a:txBody>
                  <a:tcPr/>
                </a:tc>
                <a:extLst>
                  <a:ext uri="{0D108BD9-81ED-4DB2-BD59-A6C34878D82A}">
                    <a16:rowId xmlns:a16="http://schemas.microsoft.com/office/drawing/2014/main" val="10010"/>
                  </a:ext>
                </a:extLst>
              </a:tr>
            </a:tbl>
          </a:graphicData>
        </a:graphic>
      </p:graphicFrame>
      <p:cxnSp>
        <p:nvCxnSpPr>
          <p:cNvPr id="7" name="Connecteur droit 6"/>
          <p:cNvCxnSpPr/>
          <p:nvPr/>
        </p:nvCxnSpPr>
        <p:spPr>
          <a:xfrm>
            <a:off x="48072" y="10217224"/>
            <a:ext cx="954349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48072" y="10289232"/>
            <a:ext cx="9524529" cy="360099"/>
          </a:xfrm>
          <a:prstGeom prst="rect">
            <a:avLst/>
          </a:prstGeom>
          <a:noFill/>
        </p:spPr>
        <p:txBody>
          <a:bodyPr wrap="square" lIns="128016" tIns="64008" rIns="128016" bIns="64008" rtlCol="0">
            <a:spAutoFit/>
          </a:bodyPr>
          <a:lstStyle/>
          <a:p>
            <a:pPr algn="ctr"/>
            <a:r>
              <a:rPr lang="en-GB" sz="1500" dirty="0">
                <a:latin typeface="Bodoni Poster" pitchFamily="18" charset="0"/>
              </a:rPr>
              <a:t>Scales</a:t>
            </a:r>
          </a:p>
        </p:txBody>
      </p:sp>
      <p:graphicFrame>
        <p:nvGraphicFramePr>
          <p:cNvPr id="13" name="Tableau 12"/>
          <p:cNvGraphicFramePr>
            <a:graphicFrameLocks noGrp="1"/>
          </p:cNvGraphicFramePr>
          <p:nvPr>
            <p:extLst>
              <p:ext uri="{D42A27DB-BD31-4B8C-83A1-F6EECF244321}">
                <p14:modId xmlns:p14="http://schemas.microsoft.com/office/powerpoint/2010/main" val="4018690246"/>
              </p:ext>
            </p:extLst>
          </p:nvPr>
        </p:nvGraphicFramePr>
        <p:xfrm>
          <a:off x="7468389" y="10721280"/>
          <a:ext cx="1796708" cy="1368000"/>
        </p:xfrm>
        <a:graphic>
          <a:graphicData uri="http://schemas.openxmlformats.org/drawingml/2006/table">
            <a:tbl>
              <a:tblPr/>
              <a:tblGrid>
                <a:gridCol w="1796708">
                  <a:extLst>
                    <a:ext uri="{9D8B030D-6E8A-4147-A177-3AD203B41FA5}">
                      <a16:colId xmlns:a16="http://schemas.microsoft.com/office/drawing/2014/main" val="20000"/>
                    </a:ext>
                  </a:extLst>
                </a:gridCol>
              </a:tblGrid>
              <a:tr h="288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GB" sz="1000" b="1" i="0" u="none" strike="noStrike" cap="all" dirty="0">
                          <a:solidFill>
                            <a:schemeClr val="bg1"/>
                          </a:solidFill>
                          <a:latin typeface="+mn-lt"/>
                        </a:rPr>
                        <a:t>RISK LEVEL Scale</a:t>
                      </a:r>
                    </a:p>
                  </a:txBody>
                  <a:tcPr marL="40500" marR="405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36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GB" sz="1000" b="1" i="0" u="none" strike="noStrike" cap="all" baseline="0" dirty="0">
                          <a:solidFill>
                            <a:schemeClr val="bg1"/>
                          </a:solidFill>
                          <a:latin typeface="+mn-lt"/>
                        </a:rPr>
                        <a:t>HIGH </a:t>
                      </a:r>
                    </a:p>
                  </a:txBody>
                  <a:tcPr marL="40500" marR="405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22A37"/>
                    </a:solidFill>
                  </a:tcPr>
                </a:tc>
                <a:extLst>
                  <a:ext uri="{0D108BD9-81ED-4DB2-BD59-A6C34878D82A}">
                    <a16:rowId xmlns:a16="http://schemas.microsoft.com/office/drawing/2014/main" val="10001"/>
                  </a:ext>
                </a:extLst>
              </a:tr>
              <a:tr h="36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GB" sz="1000" b="1" i="0" u="none" strike="noStrike" cap="all" baseline="0" dirty="0">
                          <a:solidFill>
                            <a:schemeClr val="tx1"/>
                          </a:solidFill>
                          <a:latin typeface="+mn-lt"/>
                        </a:rPr>
                        <a:t>MODERATE</a:t>
                      </a:r>
                    </a:p>
                  </a:txBody>
                  <a:tcPr marL="40500" marR="405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32F"/>
                    </a:solidFill>
                  </a:tcPr>
                </a:tc>
                <a:extLst>
                  <a:ext uri="{0D108BD9-81ED-4DB2-BD59-A6C34878D82A}">
                    <a16:rowId xmlns:a16="http://schemas.microsoft.com/office/drawing/2014/main" val="10002"/>
                  </a:ext>
                </a:extLst>
              </a:tr>
              <a:tr h="36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GB" sz="1000" b="1" i="0" u="none" strike="noStrike" cap="all" baseline="0" dirty="0">
                          <a:solidFill>
                            <a:schemeClr val="bg1"/>
                          </a:solidFill>
                          <a:latin typeface="+mn-lt"/>
                        </a:rPr>
                        <a:t>LOW</a:t>
                      </a:r>
                    </a:p>
                  </a:txBody>
                  <a:tcPr marL="40500" marR="405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A278"/>
                    </a:solidFill>
                  </a:tcPr>
                </a:tc>
                <a:extLst>
                  <a:ext uri="{0D108BD9-81ED-4DB2-BD59-A6C34878D82A}">
                    <a16:rowId xmlns:a16="http://schemas.microsoft.com/office/drawing/2014/main" val="10004"/>
                  </a:ext>
                </a:extLst>
              </a:tr>
            </a:tbl>
          </a:graphicData>
        </a:graphic>
      </p:graphicFrame>
      <p:graphicFrame>
        <p:nvGraphicFramePr>
          <p:cNvPr id="14" name="Tableau 13"/>
          <p:cNvGraphicFramePr>
            <a:graphicFrameLocks noGrp="1"/>
          </p:cNvGraphicFramePr>
          <p:nvPr>
            <p:extLst>
              <p:ext uri="{D42A27DB-BD31-4B8C-83A1-F6EECF244321}">
                <p14:modId xmlns:p14="http://schemas.microsoft.com/office/powerpoint/2010/main" val="963864250"/>
              </p:ext>
            </p:extLst>
          </p:nvPr>
        </p:nvGraphicFramePr>
        <p:xfrm>
          <a:off x="188061" y="10721280"/>
          <a:ext cx="1796708" cy="1728000"/>
        </p:xfrm>
        <a:graphic>
          <a:graphicData uri="http://schemas.openxmlformats.org/drawingml/2006/table">
            <a:tbl>
              <a:tblPr/>
              <a:tblGrid>
                <a:gridCol w="1796708">
                  <a:extLst>
                    <a:ext uri="{9D8B030D-6E8A-4147-A177-3AD203B41FA5}">
                      <a16:colId xmlns:a16="http://schemas.microsoft.com/office/drawing/2014/main" val="20000"/>
                    </a:ext>
                  </a:extLst>
                </a:gridCol>
              </a:tblGrid>
              <a:tr h="288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GB" sz="1000" b="1" i="0" u="none" strike="noStrike" cap="all" dirty="0">
                          <a:solidFill>
                            <a:schemeClr val="bg1"/>
                          </a:solidFill>
                          <a:latin typeface="+mn-lt"/>
                        </a:rPr>
                        <a:t>SEVERITY Scale</a:t>
                      </a:r>
                    </a:p>
                  </a:txBody>
                  <a:tcPr marL="40500" marR="405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36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GB" sz="1000" b="1" i="0" u="none" strike="noStrike" cap="all" baseline="0" dirty="0">
                          <a:solidFill>
                            <a:schemeClr val="bg1"/>
                          </a:solidFill>
                          <a:latin typeface="+mn-lt"/>
                        </a:rPr>
                        <a:t>G4 – Critical </a:t>
                      </a:r>
                    </a:p>
                  </a:txBody>
                  <a:tcPr marL="40500" marR="405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22A37"/>
                    </a:solidFill>
                  </a:tcPr>
                </a:tc>
                <a:extLst>
                  <a:ext uri="{0D108BD9-81ED-4DB2-BD59-A6C34878D82A}">
                    <a16:rowId xmlns:a16="http://schemas.microsoft.com/office/drawing/2014/main" val="10001"/>
                  </a:ext>
                </a:extLst>
              </a:tr>
              <a:tr h="36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GB" sz="1000" b="1" i="0" u="none" strike="noStrike" cap="all" baseline="0" dirty="0">
                          <a:solidFill>
                            <a:schemeClr val="tx1"/>
                          </a:solidFill>
                          <a:latin typeface="+mn-lt"/>
                        </a:rPr>
                        <a:t>G3 – Serious</a:t>
                      </a:r>
                    </a:p>
                  </a:txBody>
                  <a:tcPr marL="40500" marR="405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32F"/>
                    </a:solidFill>
                  </a:tcPr>
                </a:tc>
                <a:extLst>
                  <a:ext uri="{0D108BD9-81ED-4DB2-BD59-A6C34878D82A}">
                    <a16:rowId xmlns:a16="http://schemas.microsoft.com/office/drawing/2014/main" val="10002"/>
                  </a:ext>
                </a:extLst>
              </a:tr>
              <a:tr h="36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GB" sz="1000" b="1" i="0" u="none" strike="noStrike" cap="all" baseline="0" dirty="0">
                          <a:solidFill>
                            <a:schemeClr val="tx1"/>
                          </a:solidFill>
                          <a:latin typeface="+mn-lt"/>
                        </a:rPr>
                        <a:t>G2 – Significant</a:t>
                      </a:r>
                    </a:p>
                  </a:txBody>
                  <a:tcPr marL="40500" marR="405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extLst>
                  <a:ext uri="{0D108BD9-81ED-4DB2-BD59-A6C34878D82A}">
                    <a16:rowId xmlns:a16="http://schemas.microsoft.com/office/drawing/2014/main" val="10003"/>
                  </a:ext>
                </a:extLst>
              </a:tr>
              <a:tr h="36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GB" sz="1000" b="1" i="0" u="none" strike="noStrike" cap="all" baseline="0" dirty="0">
                          <a:solidFill>
                            <a:schemeClr val="bg1"/>
                          </a:solidFill>
                          <a:latin typeface="+mn-lt"/>
                        </a:rPr>
                        <a:t>G1 – Minor</a:t>
                      </a:r>
                    </a:p>
                  </a:txBody>
                  <a:tcPr marL="40500" marR="405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A278"/>
                    </a:solidFill>
                  </a:tcPr>
                </a:tc>
                <a:extLst>
                  <a:ext uri="{0D108BD9-81ED-4DB2-BD59-A6C34878D82A}">
                    <a16:rowId xmlns:a16="http://schemas.microsoft.com/office/drawing/2014/main" val="10004"/>
                  </a:ext>
                </a:extLst>
              </a:tr>
            </a:tbl>
          </a:graphicData>
        </a:graphic>
      </p:graphicFrame>
      <p:graphicFrame>
        <p:nvGraphicFramePr>
          <p:cNvPr id="15" name="Tableau 14"/>
          <p:cNvGraphicFramePr>
            <a:graphicFrameLocks noGrp="1"/>
          </p:cNvGraphicFramePr>
          <p:nvPr>
            <p:extLst>
              <p:ext uri="{D42A27DB-BD31-4B8C-83A1-F6EECF244321}">
                <p14:modId xmlns:p14="http://schemas.microsoft.com/office/powerpoint/2010/main" val="3329320881"/>
              </p:ext>
            </p:extLst>
          </p:nvPr>
        </p:nvGraphicFramePr>
        <p:xfrm>
          <a:off x="3921465" y="10721280"/>
          <a:ext cx="1796708" cy="1728000"/>
        </p:xfrm>
        <a:graphic>
          <a:graphicData uri="http://schemas.openxmlformats.org/drawingml/2006/table">
            <a:tbl>
              <a:tblPr/>
              <a:tblGrid>
                <a:gridCol w="1796708">
                  <a:extLst>
                    <a:ext uri="{9D8B030D-6E8A-4147-A177-3AD203B41FA5}">
                      <a16:colId xmlns:a16="http://schemas.microsoft.com/office/drawing/2014/main" val="20000"/>
                    </a:ext>
                  </a:extLst>
                </a:gridCol>
              </a:tblGrid>
              <a:tr h="288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GB" sz="1000" b="1" i="0" u="none" strike="noStrike" cap="all" dirty="0">
                          <a:solidFill>
                            <a:schemeClr val="bg1"/>
                          </a:solidFill>
                          <a:latin typeface="+mn-lt"/>
                        </a:rPr>
                        <a:t>LIKELIHOOD Scale</a:t>
                      </a:r>
                    </a:p>
                  </a:txBody>
                  <a:tcPr marL="40500" marR="405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36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GB" sz="1000" b="1" i="0" u="none" strike="noStrike" cap="all" baseline="0" dirty="0">
                          <a:solidFill>
                            <a:schemeClr val="bg1"/>
                          </a:solidFill>
                          <a:latin typeface="+mn-lt"/>
                        </a:rPr>
                        <a:t>L4 – CERTAIN or</a:t>
                      </a:r>
                    </a:p>
                    <a:p>
                      <a:pPr algn="ctr" fontAlgn="ctr"/>
                      <a:r>
                        <a:rPr lang="en-GB" sz="1000" b="1" i="0" u="none" strike="noStrike" cap="all" baseline="0" dirty="0">
                          <a:solidFill>
                            <a:schemeClr val="bg1"/>
                          </a:solidFill>
                          <a:latin typeface="+mn-lt"/>
                        </a:rPr>
                        <a:t>already occurred</a:t>
                      </a:r>
                    </a:p>
                  </a:txBody>
                  <a:tcPr marL="40500" marR="405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22A37"/>
                    </a:solidFill>
                  </a:tcPr>
                </a:tc>
                <a:extLst>
                  <a:ext uri="{0D108BD9-81ED-4DB2-BD59-A6C34878D82A}">
                    <a16:rowId xmlns:a16="http://schemas.microsoft.com/office/drawing/2014/main" val="10001"/>
                  </a:ext>
                </a:extLst>
              </a:tr>
              <a:tr h="36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GB" sz="1000" b="1" i="0" u="none" strike="noStrike" cap="all" baseline="0" dirty="0">
                          <a:solidFill>
                            <a:schemeClr val="tx1"/>
                          </a:solidFill>
                          <a:latin typeface="+mn-lt"/>
                        </a:rPr>
                        <a:t>L3 – VERY LIKELY</a:t>
                      </a:r>
                    </a:p>
                  </a:txBody>
                  <a:tcPr marL="40500" marR="405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832F"/>
                    </a:solidFill>
                  </a:tcPr>
                </a:tc>
                <a:extLst>
                  <a:ext uri="{0D108BD9-81ED-4DB2-BD59-A6C34878D82A}">
                    <a16:rowId xmlns:a16="http://schemas.microsoft.com/office/drawing/2014/main" val="10002"/>
                  </a:ext>
                </a:extLst>
              </a:tr>
              <a:tr h="36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GB" sz="1000" b="1" i="0" u="none" strike="noStrike" cap="all" baseline="0" dirty="0">
                          <a:solidFill>
                            <a:schemeClr val="tx1"/>
                          </a:solidFill>
                          <a:latin typeface="+mn-lt"/>
                        </a:rPr>
                        <a:t>L2 – likely</a:t>
                      </a:r>
                    </a:p>
                  </a:txBody>
                  <a:tcPr marL="40500" marR="405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66"/>
                    </a:solidFill>
                  </a:tcPr>
                </a:tc>
                <a:extLst>
                  <a:ext uri="{0D108BD9-81ED-4DB2-BD59-A6C34878D82A}">
                    <a16:rowId xmlns:a16="http://schemas.microsoft.com/office/drawing/2014/main" val="10003"/>
                  </a:ext>
                </a:extLst>
              </a:tr>
              <a:tr h="36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GB" sz="1000" b="1" i="0" u="none" strike="noStrike" cap="all" baseline="0" dirty="0">
                          <a:solidFill>
                            <a:schemeClr val="bg1"/>
                          </a:solidFill>
                          <a:latin typeface="+mn-lt"/>
                        </a:rPr>
                        <a:t>L1 – RATHER UNLIKELY</a:t>
                      </a:r>
                    </a:p>
                  </a:txBody>
                  <a:tcPr marL="40500" marR="405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A278"/>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69309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arré corné 13"/>
          <p:cNvSpPr/>
          <p:nvPr/>
        </p:nvSpPr>
        <p:spPr>
          <a:xfrm>
            <a:off x="3821220" y="2351766"/>
            <a:ext cx="453093" cy="360000"/>
          </a:xfrm>
          <a:prstGeom prst="foldedCorner">
            <a:avLst/>
          </a:prstGeom>
          <a:solidFill>
            <a:srgbClr val="FF66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72000" rIns="36000" bIns="36000" rtlCol="0" anchor="ctr"/>
          <a:lstStyle/>
          <a:p>
            <a:pPr algn="ctr"/>
            <a:r>
              <a:rPr lang="en-GB" sz="1200" dirty="0">
                <a:solidFill>
                  <a:schemeClr val="tx1"/>
                </a:solidFill>
              </a:rPr>
              <a:t>R04a</a:t>
            </a:r>
          </a:p>
        </p:txBody>
      </p:sp>
      <p:sp>
        <p:nvSpPr>
          <p:cNvPr id="18" name="Carré corné 17"/>
          <p:cNvSpPr/>
          <p:nvPr/>
        </p:nvSpPr>
        <p:spPr>
          <a:xfrm>
            <a:off x="1200200" y="8406131"/>
            <a:ext cx="453093" cy="360000"/>
          </a:xfrm>
          <a:prstGeom prst="foldedCorner">
            <a:avLst/>
          </a:prstGeom>
          <a:solidFill>
            <a:srgbClr val="FF66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72000" rIns="36000" bIns="36000" rtlCol="0" anchor="ctr"/>
          <a:lstStyle/>
          <a:p>
            <a:pPr algn="ctr"/>
            <a:r>
              <a:rPr lang="en-GB" sz="1200" dirty="0">
                <a:solidFill>
                  <a:schemeClr val="tx1"/>
                </a:solidFill>
              </a:rPr>
              <a:t>R04a</a:t>
            </a:r>
          </a:p>
        </p:txBody>
      </p:sp>
      <p:sp>
        <p:nvSpPr>
          <p:cNvPr id="2" name="Carré corné 13">
            <a:extLst>
              <a:ext uri="{FF2B5EF4-FFF2-40B4-BE49-F238E27FC236}">
                <a16:creationId xmlns:a16="http://schemas.microsoft.com/office/drawing/2014/main" id="{654D7EE5-7B48-07EE-369D-0FEF0CF9747A}"/>
              </a:ext>
            </a:extLst>
          </p:cNvPr>
          <p:cNvSpPr/>
          <p:nvPr/>
        </p:nvSpPr>
        <p:spPr>
          <a:xfrm>
            <a:off x="5168962" y="2351766"/>
            <a:ext cx="453093" cy="360000"/>
          </a:xfrm>
          <a:prstGeom prst="foldedCorner">
            <a:avLst/>
          </a:prstGeom>
          <a:solidFill>
            <a:srgbClr val="FF66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72000" rIns="36000" bIns="36000" rtlCol="0" anchor="ctr"/>
          <a:lstStyle/>
          <a:p>
            <a:pPr algn="ctr"/>
            <a:r>
              <a:rPr lang="en-GB" sz="1200" dirty="0">
                <a:solidFill>
                  <a:schemeClr val="tx1"/>
                </a:solidFill>
              </a:rPr>
              <a:t>R02a</a:t>
            </a:r>
          </a:p>
        </p:txBody>
      </p:sp>
      <p:sp>
        <p:nvSpPr>
          <p:cNvPr id="3" name="Carré corné 17">
            <a:extLst>
              <a:ext uri="{FF2B5EF4-FFF2-40B4-BE49-F238E27FC236}">
                <a16:creationId xmlns:a16="http://schemas.microsoft.com/office/drawing/2014/main" id="{7EF55C45-9CC5-C354-E111-A291A4B9F193}"/>
              </a:ext>
            </a:extLst>
          </p:cNvPr>
          <p:cNvSpPr/>
          <p:nvPr/>
        </p:nvSpPr>
        <p:spPr>
          <a:xfrm>
            <a:off x="1776264" y="8406131"/>
            <a:ext cx="453093" cy="360000"/>
          </a:xfrm>
          <a:prstGeom prst="foldedCorner">
            <a:avLst/>
          </a:prstGeom>
          <a:solidFill>
            <a:srgbClr val="FF66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72000" rIns="36000" bIns="36000" rtlCol="0" anchor="ctr"/>
          <a:lstStyle/>
          <a:p>
            <a:pPr algn="ctr"/>
            <a:r>
              <a:rPr lang="en-GB" sz="1200" dirty="0">
                <a:solidFill>
                  <a:schemeClr val="tx1"/>
                </a:solidFill>
              </a:rPr>
              <a:t>R02a</a:t>
            </a:r>
          </a:p>
        </p:txBody>
      </p:sp>
    </p:spTree>
    <p:extLst>
      <p:ext uri="{BB962C8B-B14F-4D97-AF65-F5344CB8AC3E}">
        <p14:creationId xmlns:p14="http://schemas.microsoft.com/office/powerpoint/2010/main" val="633832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arré corné 40"/>
          <p:cNvSpPr/>
          <p:nvPr/>
        </p:nvSpPr>
        <p:spPr>
          <a:xfrm>
            <a:off x="2133365" y="6040800"/>
            <a:ext cx="453093" cy="360000"/>
          </a:xfrm>
          <a:prstGeom prst="foldedCorner">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72000" rIns="36000" bIns="36000" rtlCol="0" anchor="ctr"/>
          <a:lstStyle/>
          <a:p>
            <a:pPr algn="ctr"/>
            <a:r>
              <a:rPr lang="en-GB" sz="1200" dirty="0">
                <a:solidFill>
                  <a:schemeClr val="bg1"/>
                </a:solidFill>
              </a:rPr>
              <a:t>R02a</a:t>
            </a:r>
          </a:p>
        </p:txBody>
      </p:sp>
      <p:sp>
        <p:nvSpPr>
          <p:cNvPr id="2" name="ZoneTexte 20">
            <a:extLst>
              <a:ext uri="{FF2B5EF4-FFF2-40B4-BE49-F238E27FC236}">
                <a16:creationId xmlns:a16="http://schemas.microsoft.com/office/drawing/2014/main" id="{2339C9E8-5060-48F9-42DE-CFC24ECFE1AA}"/>
              </a:ext>
            </a:extLst>
          </p:cNvPr>
          <p:cNvSpPr txBox="1"/>
          <p:nvPr/>
        </p:nvSpPr>
        <p:spPr>
          <a:xfrm>
            <a:off x="2280320" y="3376464"/>
            <a:ext cx="988370" cy="468127"/>
          </a:xfrm>
          <a:prstGeom prst="rect">
            <a:avLst/>
          </a:prstGeom>
          <a:solidFill>
            <a:srgbClr val="FFFF99"/>
          </a:solidFill>
        </p:spPr>
        <p:txBody>
          <a:bodyPr wrap="square" lIns="36000" tIns="72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Least Privilege</a:t>
            </a:r>
          </a:p>
        </p:txBody>
      </p:sp>
      <p:sp>
        <p:nvSpPr>
          <p:cNvPr id="3" name="ZoneTexte 10">
            <a:extLst>
              <a:ext uri="{FF2B5EF4-FFF2-40B4-BE49-F238E27FC236}">
                <a16:creationId xmlns:a16="http://schemas.microsoft.com/office/drawing/2014/main" id="{72A57E25-99DD-B2AD-ECC9-7A66A46E0467}"/>
              </a:ext>
            </a:extLst>
          </p:cNvPr>
          <p:cNvSpPr txBox="1"/>
          <p:nvPr/>
        </p:nvSpPr>
        <p:spPr>
          <a:xfrm>
            <a:off x="1776264" y="4295031"/>
            <a:ext cx="2420207" cy="431776"/>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Strict access control to directories related to DID renewal activities </a:t>
            </a:r>
          </a:p>
        </p:txBody>
      </p:sp>
      <p:sp>
        <p:nvSpPr>
          <p:cNvPr id="4" name="ZoneTexte 20">
            <a:extLst>
              <a:ext uri="{FF2B5EF4-FFF2-40B4-BE49-F238E27FC236}">
                <a16:creationId xmlns:a16="http://schemas.microsoft.com/office/drawing/2014/main" id="{2F6A98E8-8096-D3C0-16E2-729808F6F534}"/>
              </a:ext>
            </a:extLst>
          </p:cNvPr>
          <p:cNvSpPr txBox="1"/>
          <p:nvPr/>
        </p:nvSpPr>
        <p:spPr>
          <a:xfrm>
            <a:off x="4305442" y="3376464"/>
            <a:ext cx="988370" cy="468127"/>
          </a:xfrm>
          <a:prstGeom prst="rect">
            <a:avLst/>
          </a:prstGeom>
          <a:solidFill>
            <a:srgbClr val="FFFF99"/>
          </a:solidFill>
        </p:spPr>
        <p:txBody>
          <a:bodyPr wrap="square" lIns="36000" tIns="72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input validation</a:t>
            </a:r>
          </a:p>
        </p:txBody>
      </p:sp>
      <p:sp>
        <p:nvSpPr>
          <p:cNvPr id="5" name="ZoneTexte 20">
            <a:extLst>
              <a:ext uri="{FF2B5EF4-FFF2-40B4-BE49-F238E27FC236}">
                <a16:creationId xmlns:a16="http://schemas.microsoft.com/office/drawing/2014/main" id="{570912C1-25B5-A413-5872-8283D9EB2683}"/>
              </a:ext>
            </a:extLst>
          </p:cNvPr>
          <p:cNvSpPr txBox="1"/>
          <p:nvPr/>
        </p:nvSpPr>
        <p:spPr>
          <a:xfrm>
            <a:off x="4305442" y="4092933"/>
            <a:ext cx="988370" cy="468127"/>
          </a:xfrm>
          <a:prstGeom prst="rect">
            <a:avLst/>
          </a:prstGeom>
          <a:solidFill>
            <a:srgbClr val="FFFF99"/>
          </a:solidFill>
        </p:spPr>
        <p:txBody>
          <a:bodyPr wrap="square" lIns="36000" tIns="72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Multi Factor Auth</a:t>
            </a:r>
          </a:p>
        </p:txBody>
      </p:sp>
      <p:sp>
        <p:nvSpPr>
          <p:cNvPr id="6" name="Carré corné 40">
            <a:extLst>
              <a:ext uri="{FF2B5EF4-FFF2-40B4-BE49-F238E27FC236}">
                <a16:creationId xmlns:a16="http://schemas.microsoft.com/office/drawing/2014/main" id="{F7816BE2-016D-6287-9A71-98FD84A9EE58}"/>
              </a:ext>
            </a:extLst>
          </p:cNvPr>
          <p:cNvSpPr/>
          <p:nvPr/>
        </p:nvSpPr>
        <p:spPr>
          <a:xfrm>
            <a:off x="2119301" y="2179468"/>
            <a:ext cx="453093" cy="360000"/>
          </a:xfrm>
          <a:prstGeom prst="foldedCorner">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72000" rIns="36000" bIns="36000" rtlCol="0" anchor="ctr"/>
          <a:lstStyle/>
          <a:p>
            <a:pPr algn="ctr"/>
            <a:r>
              <a:rPr lang="en-GB" sz="1200" dirty="0">
                <a:solidFill>
                  <a:schemeClr val="bg1"/>
                </a:solidFill>
              </a:rPr>
              <a:t>R04a</a:t>
            </a:r>
          </a:p>
        </p:txBody>
      </p:sp>
      <p:sp>
        <p:nvSpPr>
          <p:cNvPr id="7" name="ZoneTexte 54">
            <a:extLst>
              <a:ext uri="{FF2B5EF4-FFF2-40B4-BE49-F238E27FC236}">
                <a16:creationId xmlns:a16="http://schemas.microsoft.com/office/drawing/2014/main" id="{9458E44E-C320-F514-EF02-388BAE10D14D}"/>
              </a:ext>
            </a:extLst>
          </p:cNvPr>
          <p:cNvSpPr txBox="1"/>
          <p:nvPr/>
        </p:nvSpPr>
        <p:spPr>
          <a:xfrm>
            <a:off x="2119301" y="6972099"/>
            <a:ext cx="1936432" cy="252239"/>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VPN</a:t>
            </a:r>
          </a:p>
        </p:txBody>
      </p:sp>
      <p:sp>
        <p:nvSpPr>
          <p:cNvPr id="8" name="ZoneTexte 54">
            <a:extLst>
              <a:ext uri="{FF2B5EF4-FFF2-40B4-BE49-F238E27FC236}">
                <a16:creationId xmlns:a16="http://schemas.microsoft.com/office/drawing/2014/main" id="{8702F90B-0A78-89C3-BCCD-6E0CCB22D9C8}"/>
              </a:ext>
            </a:extLst>
          </p:cNvPr>
          <p:cNvSpPr txBox="1"/>
          <p:nvPr/>
        </p:nvSpPr>
        <p:spPr>
          <a:xfrm>
            <a:off x="3849499" y="7632671"/>
            <a:ext cx="988370" cy="431776"/>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Key-Based Auth</a:t>
            </a:r>
          </a:p>
        </p:txBody>
      </p:sp>
      <p:sp>
        <p:nvSpPr>
          <p:cNvPr id="9" name="ZoneTexte 54">
            <a:extLst>
              <a:ext uri="{FF2B5EF4-FFF2-40B4-BE49-F238E27FC236}">
                <a16:creationId xmlns:a16="http://schemas.microsoft.com/office/drawing/2014/main" id="{BBEB0D57-4F03-BBDD-835E-B2A708C5B913}"/>
              </a:ext>
            </a:extLst>
          </p:cNvPr>
          <p:cNvSpPr txBox="1"/>
          <p:nvPr/>
        </p:nvSpPr>
        <p:spPr>
          <a:xfrm>
            <a:off x="2342122" y="7648978"/>
            <a:ext cx="988370" cy="431776"/>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Logs Monitoring</a:t>
            </a:r>
          </a:p>
        </p:txBody>
      </p:sp>
    </p:spTree>
    <p:extLst>
      <p:ext uri="{BB962C8B-B14F-4D97-AF65-F5344CB8AC3E}">
        <p14:creationId xmlns:p14="http://schemas.microsoft.com/office/powerpoint/2010/main" val="1683391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23584" y="496144"/>
            <a:ext cx="9572666" cy="11377264"/>
          </a:xfrm>
          <a:prstGeom prst="rect">
            <a:avLst/>
          </a:prstGeom>
          <a:noFill/>
        </p:spPr>
        <p:txBody>
          <a:bodyPr wrap="square" lIns="128016" tIns="64008" rIns="128016" bIns="64008" rtlCol="0">
            <a:normAutofit/>
          </a:bodyPr>
          <a:lstStyle/>
          <a:p>
            <a:pPr marL="171450" indent="-171450">
              <a:spcBef>
                <a:spcPts val="600"/>
              </a:spcBef>
              <a:spcAft>
                <a:spcPts val="600"/>
              </a:spcAft>
              <a:buFont typeface="Arial" panose="020B0604020202020204" pitchFamily="34" charset="0"/>
              <a:buChar char="•"/>
            </a:pPr>
            <a:r>
              <a:rPr lang="en-US" sz="1200" dirty="0"/>
              <a:t>A renewal of the digital identity documents system aims at renewing the digital documents of the citizens. The goal of this risk assessment study is to support the DID accreditation. Seven business assets have been identified for the DID system: renewal application processing (owned by Town Halls), DID printing and distribution (owned by DIDMC), IS maintenance for DID renewal (owned by TAC), cloud hosting services (owned by </a:t>
            </a:r>
            <a:r>
              <a:rPr lang="en-US" sz="1200" dirty="0" err="1"/>
              <a:t>HeberWeb</a:t>
            </a:r>
            <a:r>
              <a:rPr lang="en-US" sz="1200" dirty="0"/>
              <a:t>), DID characteristics definition (owned by NAMD), citizens’ information (owned by citizens), application data for DID renewal (owned by Town Halls).</a:t>
            </a:r>
          </a:p>
          <a:p>
            <a:pPr marL="171450" indent="-171450">
              <a:spcBef>
                <a:spcPts val="600"/>
              </a:spcBef>
              <a:spcAft>
                <a:spcPts val="600"/>
              </a:spcAft>
              <a:buFont typeface="Arial" panose="020B0604020202020204" pitchFamily="34" charset="0"/>
              <a:buChar char="•"/>
            </a:pPr>
            <a:r>
              <a:rPr lang="en-US" sz="1200" dirty="0"/>
              <a:t>The loss of CIAD of application data and citizenship information is considered as the most feared event resulting in a legal impact by the government or GDPR infringement. Also, the loss of integrity and the availability of DID printing and distribution, and DID characteristics definition result into image loss. The loss of integrity and the availability of cloud hosting service and maintenance services results into a takeover of the citizen information and operational delays. Again interruption(loss of integrity and availability)  and renewal application process in DID printing and distribution into the  financial loss. We identified Foreign state, </a:t>
            </a:r>
            <a:r>
              <a:rPr lang="en-US" sz="1200" dirty="0" err="1"/>
              <a:t>hackitivist</a:t>
            </a:r>
            <a:r>
              <a:rPr lang="en-US" sz="1200" dirty="0"/>
              <a:t>, cyber terrorist and rogue employee as risk origin who wants to get the citizens identity information. </a:t>
            </a:r>
          </a:p>
          <a:p>
            <a:pPr marL="171450" indent="-171450">
              <a:spcBef>
                <a:spcPts val="600"/>
              </a:spcBef>
              <a:spcAft>
                <a:spcPts val="600"/>
              </a:spcAft>
              <a:buFont typeface="Arial" panose="020B0604020202020204" pitchFamily="34" charset="0"/>
              <a:buChar char="•"/>
            </a:pPr>
            <a:r>
              <a:rPr lang="en-US" sz="1200" dirty="0"/>
              <a:t>Foreign state can attack the system for political advantage. Hacktivist can do it for influential reason or may be for fame and sabotage. Rouge employee can do it for vengeance. The analysis of the ecosystem shows that there is no actor in the danger zone. However, the </a:t>
            </a:r>
            <a:r>
              <a:rPr lang="en-US" sz="1200" dirty="0" err="1"/>
              <a:t>HeberWeb</a:t>
            </a:r>
            <a:r>
              <a:rPr lang="en-US" sz="1200" dirty="0"/>
              <a:t>, Townhalls and DIDMC who are in charge of making renewal request, checking the supporting documents, hosting the information system need to be in controlled zone. Other actors will be in the watched zone. Here we have identified 4 attack scenarios. Among them most important attack scenarios are hacktivist attacking to get the citizenship information through town halls and DIDMC. The second one is rogue employee can attack directly the DID printing and the distribution also through the DIDMC.</a:t>
            </a:r>
          </a:p>
          <a:p>
            <a:pPr marL="171450" indent="-171450">
              <a:spcBef>
                <a:spcPts val="600"/>
              </a:spcBef>
              <a:spcAft>
                <a:spcPts val="600"/>
              </a:spcAft>
              <a:buFont typeface="Arial" panose="020B0604020202020204" pitchFamily="34" charset="0"/>
              <a:buChar char="•"/>
            </a:pPr>
            <a:r>
              <a:rPr lang="en-US" sz="1200" dirty="0"/>
              <a:t>After implementation of the further security measure it would decrease the likelihood of occurring the feared event, however it should be noted that the severity remains same as the target objectives will not be changed and no risks are shared. </a:t>
            </a:r>
          </a:p>
          <a:p>
            <a:pPr marL="171450" indent="-171450">
              <a:spcBef>
                <a:spcPts val="600"/>
              </a:spcBef>
              <a:spcAft>
                <a:spcPts val="600"/>
              </a:spcAft>
              <a:buFont typeface="Arial" panose="020B0604020202020204" pitchFamily="34" charset="0"/>
              <a:buChar char="•"/>
            </a:pPr>
            <a:endParaRPr lang="en-GB" sz="1200" dirty="0"/>
          </a:p>
        </p:txBody>
      </p:sp>
    </p:spTree>
    <p:extLst>
      <p:ext uri="{BB962C8B-B14F-4D97-AF65-F5344CB8AC3E}">
        <p14:creationId xmlns:p14="http://schemas.microsoft.com/office/powerpoint/2010/main" val="1966704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 name="ZoneTexte 55"/>
          <p:cNvSpPr txBox="1"/>
          <p:nvPr/>
        </p:nvSpPr>
        <p:spPr>
          <a:xfrm>
            <a:off x="5187255" y="1514216"/>
            <a:ext cx="203981" cy="308802"/>
          </a:xfrm>
          <a:prstGeom prst="rect">
            <a:avLst/>
          </a:prstGeom>
          <a:noFill/>
        </p:spPr>
        <p:txBody>
          <a:bodyPr wrap="square" lIns="128016" tIns="64008" rIns="128016" bIns="64008" rtlCol="0">
            <a:spAutoFit/>
          </a:bodyPr>
          <a:lstStyle/>
          <a:p>
            <a:pPr algn="ctr">
              <a:lnSpc>
                <a:spcPts val="1400"/>
              </a:lnSpc>
            </a:pPr>
            <a:r>
              <a:rPr lang="en-GB" sz="1200" b="1" dirty="0">
                <a:solidFill>
                  <a:srgbClr val="FF0000"/>
                </a:solidFill>
                <a:latin typeface="Freestyle Script" panose="030804020302050B0404" pitchFamily="66" charset="0"/>
                <a:sym typeface="Symbol"/>
              </a:rPr>
              <a:t></a:t>
            </a:r>
            <a:endParaRPr lang="en-GB" sz="1200" b="1" dirty="0">
              <a:solidFill>
                <a:srgbClr val="FF0000"/>
              </a:solidFill>
              <a:latin typeface="Freestyle Script" panose="030804020302050B0404" pitchFamily="66" charset="0"/>
            </a:endParaRPr>
          </a:p>
        </p:txBody>
      </p:sp>
      <p:sp>
        <p:nvSpPr>
          <p:cNvPr id="57" name="Parchemin vertical 56"/>
          <p:cNvSpPr/>
          <p:nvPr/>
        </p:nvSpPr>
        <p:spPr>
          <a:xfrm>
            <a:off x="4107135" y="2147542"/>
            <a:ext cx="1080120" cy="792088"/>
          </a:xfrm>
          <a:prstGeom prst="verticalScroll">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1200" dirty="0">
                <a:solidFill>
                  <a:schemeClr val="tx1"/>
                </a:solidFill>
              </a:rPr>
              <a:t>Standard, regulation or policy</a:t>
            </a:r>
          </a:p>
        </p:txBody>
      </p:sp>
      <p:sp>
        <p:nvSpPr>
          <p:cNvPr id="58" name="ZoneTexte 57"/>
          <p:cNvSpPr txBox="1"/>
          <p:nvPr/>
        </p:nvSpPr>
        <p:spPr>
          <a:xfrm>
            <a:off x="264096" y="1708565"/>
            <a:ext cx="988370" cy="468127"/>
          </a:xfrm>
          <a:prstGeom prst="rect">
            <a:avLst/>
          </a:prstGeom>
          <a:solidFill>
            <a:schemeClr val="accent5">
              <a:lumMod val="40000"/>
              <a:lumOff val="60000"/>
            </a:schemeClr>
          </a:solidFill>
        </p:spPr>
        <p:txBody>
          <a:bodyPr wrap="square" lIns="36000" tIns="72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System mission</a:t>
            </a:r>
          </a:p>
        </p:txBody>
      </p:sp>
      <p:sp>
        <p:nvSpPr>
          <p:cNvPr id="59" name="ZoneTexte 58"/>
          <p:cNvSpPr txBox="1"/>
          <p:nvPr/>
        </p:nvSpPr>
        <p:spPr>
          <a:xfrm>
            <a:off x="264096" y="1089872"/>
            <a:ext cx="988370" cy="468127"/>
          </a:xfrm>
          <a:prstGeom prst="rect">
            <a:avLst/>
          </a:prstGeom>
          <a:solidFill>
            <a:srgbClr val="FFCCFF"/>
          </a:solidFill>
        </p:spPr>
        <p:txBody>
          <a:bodyPr wrap="square" lIns="36000" tIns="72000" rIns="36000" bIns="36000" rtlCol="0" anchor="ctr">
            <a:spAutoFit/>
          </a:bodyPr>
          <a:lstStyle/>
          <a:p>
            <a:pPr algn="ctr">
              <a:lnSpc>
                <a:spcPts val="1400"/>
              </a:lnSpc>
            </a:pPr>
            <a:r>
              <a:rPr lang="en-GB" sz="1200" dirty="0"/>
              <a:t>Study objective</a:t>
            </a:r>
          </a:p>
        </p:txBody>
      </p:sp>
      <p:sp>
        <p:nvSpPr>
          <p:cNvPr id="60" name="Rectangle à coins arrondis 59"/>
          <p:cNvSpPr/>
          <p:nvPr/>
        </p:nvSpPr>
        <p:spPr>
          <a:xfrm>
            <a:off x="1842319" y="843251"/>
            <a:ext cx="970688" cy="319292"/>
          </a:xfrm>
          <a:prstGeom prst="wedgeRoundRectCallout">
            <a:avLst>
              <a:gd name="adj1" fmla="val -27749"/>
              <a:gd name="adj2" fmla="val 98302"/>
              <a:gd name="adj3" fmla="val 16667"/>
            </a:avLst>
          </a:prstGeom>
          <a:solidFill>
            <a:srgbClr val="FFFFCC"/>
          </a:solidFill>
          <a:ln>
            <a:solidFill>
              <a:schemeClr val="tx1"/>
            </a:solidFill>
          </a:ln>
        </p:spPr>
        <p:txBody>
          <a:bodyPr wrap="square" lIns="36000" tIns="72000" rIns="36000" bIns="36000" rtlCol="0" anchor="ctr">
            <a:spAutoFit/>
          </a:bodyPr>
          <a:lstStyle/>
          <a:p>
            <a:pPr algn="ctr">
              <a:lnSpc>
                <a:spcPts val="1400"/>
              </a:lnSpc>
            </a:pPr>
            <a:r>
              <a:rPr lang="en-GB" sz="1200" dirty="0">
                <a:solidFill>
                  <a:schemeClr val="tx1"/>
                </a:solidFill>
              </a:rPr>
              <a:t>Asset owner</a:t>
            </a:r>
          </a:p>
        </p:txBody>
      </p:sp>
      <p:sp>
        <p:nvSpPr>
          <p:cNvPr id="61" name="ZoneTexte 60"/>
          <p:cNvSpPr txBox="1"/>
          <p:nvPr/>
        </p:nvSpPr>
        <p:spPr>
          <a:xfrm>
            <a:off x="1689462" y="1388979"/>
            <a:ext cx="1276402" cy="431776"/>
          </a:xfrm>
          <a:prstGeom prst="rect">
            <a:avLst/>
          </a:prstGeom>
          <a:solidFill>
            <a:schemeClr val="accent4">
              <a:lumMod val="60000"/>
              <a:lumOff val="40000"/>
            </a:schemeClr>
          </a:solidFill>
        </p:spPr>
        <p:txBody>
          <a:bodyPr wrap="square" lIns="36000" tIns="36000" rIns="36000" bIns="36000" rtlCol="0" anchor="ctr">
            <a:spAutoFit/>
          </a:bodyPr>
          <a:lstStyle/>
          <a:p>
            <a:pPr algn="r">
              <a:lnSpc>
                <a:spcPts val="1400"/>
              </a:lnSpc>
            </a:pPr>
            <a:r>
              <a:rPr lang="en-GB" sz="1000" b="1" i="1" dirty="0"/>
              <a:t>CIAP</a:t>
            </a:r>
          </a:p>
          <a:p>
            <a:pPr algn="ctr">
              <a:lnSpc>
                <a:spcPts val="1400"/>
              </a:lnSpc>
            </a:pPr>
            <a:r>
              <a:rPr lang="en-GB" sz="1200" dirty="0"/>
              <a:t>Business asset</a:t>
            </a:r>
          </a:p>
        </p:txBody>
      </p:sp>
      <p:sp>
        <p:nvSpPr>
          <p:cNvPr id="62" name="ZoneTexte 61"/>
          <p:cNvSpPr txBox="1"/>
          <p:nvPr/>
        </p:nvSpPr>
        <p:spPr>
          <a:xfrm>
            <a:off x="8473008" y="2699521"/>
            <a:ext cx="988370" cy="288591"/>
          </a:xfrm>
          <a:prstGeom prst="rect">
            <a:avLst/>
          </a:prstGeom>
          <a:solidFill>
            <a:schemeClr val="bg1"/>
          </a:solidFill>
          <a:ln>
            <a:solidFill>
              <a:schemeClr val="tx1"/>
            </a:solidFill>
          </a:ln>
        </p:spPr>
        <p:txBody>
          <a:bodyPr wrap="square" lIns="36000" tIns="72000" rIns="36000" bIns="36000" rtlCol="0" anchor="ctr">
            <a:spAutoFit/>
          </a:bodyPr>
          <a:lstStyle>
            <a:defPPr>
              <a:defRPr lang="fr-FR"/>
            </a:defPPr>
            <a:lvl1pPr algn="ctr">
              <a:lnSpc>
                <a:spcPts val="1400"/>
              </a:lnSpc>
              <a:defRPr sz="2000">
                <a:latin typeface="Freestyle Script" panose="030804020302050B0404" pitchFamily="66" charset="0"/>
              </a:defRPr>
            </a:lvl1pPr>
          </a:lstStyle>
          <a:p>
            <a:pPr algn="l"/>
            <a:r>
              <a:rPr lang="en-GB" sz="1200" dirty="0">
                <a:latin typeface="+mn-lt"/>
              </a:rPr>
              <a:t>Initialism</a:t>
            </a:r>
          </a:p>
        </p:txBody>
      </p:sp>
      <p:sp>
        <p:nvSpPr>
          <p:cNvPr id="63" name="Ellipse 62"/>
          <p:cNvSpPr/>
          <p:nvPr/>
        </p:nvSpPr>
        <p:spPr>
          <a:xfrm>
            <a:off x="6744816" y="953432"/>
            <a:ext cx="2448271" cy="1705292"/>
          </a:xfrm>
          <a:prstGeom prst="ellipse">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tIns="0" bIns="2196000" rtlCol="0" anchor="t"/>
          <a:lstStyle/>
          <a:p>
            <a:pPr algn="ctr"/>
            <a:r>
              <a:rPr lang="en-GB" sz="1200" dirty="0">
                <a:solidFill>
                  <a:schemeClr val="tx2"/>
                </a:solidFill>
              </a:rPr>
              <a:t>Group of…</a:t>
            </a:r>
          </a:p>
        </p:txBody>
      </p:sp>
      <p:sp>
        <p:nvSpPr>
          <p:cNvPr id="64" name="ZoneTexte 63"/>
          <p:cNvSpPr txBox="1"/>
          <p:nvPr/>
        </p:nvSpPr>
        <p:spPr>
          <a:xfrm>
            <a:off x="1689462" y="1953654"/>
            <a:ext cx="1276402" cy="431776"/>
          </a:xfrm>
          <a:prstGeom prst="rect">
            <a:avLst/>
          </a:prstGeom>
          <a:solidFill>
            <a:schemeClr val="accent4">
              <a:lumMod val="60000"/>
              <a:lumOff val="40000"/>
            </a:schemeClr>
          </a:solidFill>
        </p:spPr>
        <p:txBody>
          <a:bodyPr wrap="square" lIns="36000" tIns="36000" rIns="36000" bIns="36000" rtlCol="0" anchor="ctr">
            <a:spAutoFit/>
          </a:bodyPr>
          <a:lstStyle/>
          <a:p>
            <a:pPr algn="r">
              <a:lnSpc>
                <a:spcPts val="1400"/>
              </a:lnSpc>
            </a:pPr>
            <a:r>
              <a:rPr lang="en-GB" sz="1000" b="1" dirty="0">
                <a:cs typeface="Aharoni" panose="02010803020104030203" pitchFamily="2" charset="-79"/>
                <a:sym typeface="Symbol"/>
              </a:rPr>
              <a:t> </a:t>
            </a:r>
            <a:r>
              <a:rPr lang="en-GB" sz="1000" b="1" i="1" dirty="0"/>
              <a:t>CIAP</a:t>
            </a:r>
          </a:p>
          <a:p>
            <a:pPr algn="ctr">
              <a:lnSpc>
                <a:spcPts val="1400"/>
              </a:lnSpc>
            </a:pPr>
            <a:r>
              <a:rPr lang="en-GB" sz="1200" dirty="0"/>
              <a:t>Feared event</a:t>
            </a:r>
          </a:p>
        </p:txBody>
      </p:sp>
      <p:sp>
        <p:nvSpPr>
          <p:cNvPr id="65" name="ZoneTexte 64"/>
          <p:cNvSpPr txBox="1"/>
          <p:nvPr/>
        </p:nvSpPr>
        <p:spPr>
          <a:xfrm>
            <a:off x="1665143" y="2466049"/>
            <a:ext cx="1300722" cy="288591"/>
          </a:xfrm>
          <a:prstGeom prst="rect">
            <a:avLst/>
          </a:prstGeom>
          <a:solidFill>
            <a:schemeClr val="accent6"/>
          </a:solidFill>
        </p:spPr>
        <p:txBody>
          <a:bodyPr wrap="square" lIns="0" tIns="72000" rIns="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Impact</a:t>
            </a:r>
          </a:p>
        </p:txBody>
      </p:sp>
      <p:sp>
        <p:nvSpPr>
          <p:cNvPr id="66" name="ZoneTexte 65"/>
          <p:cNvSpPr txBox="1"/>
          <p:nvPr/>
        </p:nvSpPr>
        <p:spPr>
          <a:xfrm>
            <a:off x="6960840" y="1205567"/>
            <a:ext cx="988370" cy="647664"/>
          </a:xfrm>
          <a:prstGeom prst="rect">
            <a:avLst/>
          </a:prstGeom>
          <a:solidFill>
            <a:schemeClr val="accent5">
              <a:lumMod val="40000"/>
              <a:lumOff val="60000"/>
            </a:schemeClr>
          </a:solidFill>
        </p:spPr>
        <p:txBody>
          <a:bodyPr wrap="square" lIns="36000" tIns="72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Supporting asset (human)</a:t>
            </a:r>
          </a:p>
        </p:txBody>
      </p:sp>
      <p:sp>
        <p:nvSpPr>
          <p:cNvPr id="67" name="ZoneTexte 66"/>
          <p:cNvSpPr txBox="1"/>
          <p:nvPr/>
        </p:nvSpPr>
        <p:spPr>
          <a:xfrm>
            <a:off x="8115064" y="1343682"/>
            <a:ext cx="988370" cy="468127"/>
          </a:xfrm>
          <a:prstGeom prst="rect">
            <a:avLst/>
          </a:prstGeom>
          <a:solidFill>
            <a:schemeClr val="accent5">
              <a:lumMod val="40000"/>
              <a:lumOff val="60000"/>
            </a:schemeClr>
          </a:solidFill>
        </p:spPr>
        <p:txBody>
          <a:bodyPr wrap="square" lIns="36000" tIns="72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Supporting asset (IT)</a:t>
            </a:r>
          </a:p>
        </p:txBody>
      </p:sp>
      <p:sp>
        <p:nvSpPr>
          <p:cNvPr id="68" name="ZoneTexte 67"/>
          <p:cNvSpPr txBox="1"/>
          <p:nvPr/>
        </p:nvSpPr>
        <p:spPr>
          <a:xfrm>
            <a:off x="7454091" y="2044241"/>
            <a:ext cx="1217411" cy="468127"/>
          </a:xfrm>
          <a:prstGeom prst="rect">
            <a:avLst/>
          </a:prstGeom>
          <a:solidFill>
            <a:schemeClr val="accent5">
              <a:lumMod val="40000"/>
              <a:lumOff val="60000"/>
            </a:schemeClr>
          </a:solidFill>
        </p:spPr>
        <p:txBody>
          <a:bodyPr wrap="square" lIns="36000" tIns="72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Supporting asset (infrastructure )</a:t>
            </a:r>
          </a:p>
        </p:txBody>
      </p:sp>
      <p:sp>
        <p:nvSpPr>
          <p:cNvPr id="69" name="ZoneTexte 68"/>
          <p:cNvSpPr txBox="1"/>
          <p:nvPr/>
        </p:nvSpPr>
        <p:spPr>
          <a:xfrm>
            <a:off x="3965890" y="1515018"/>
            <a:ext cx="988370" cy="468127"/>
          </a:xfrm>
          <a:prstGeom prst="rect">
            <a:avLst/>
          </a:prstGeom>
          <a:solidFill>
            <a:srgbClr val="FFFF99"/>
          </a:solidFill>
        </p:spPr>
        <p:txBody>
          <a:bodyPr wrap="square" lIns="36000" tIns="72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Security measure</a:t>
            </a:r>
          </a:p>
        </p:txBody>
      </p:sp>
      <p:sp>
        <p:nvSpPr>
          <p:cNvPr id="70" name="ZoneTexte 69"/>
          <p:cNvSpPr txBox="1"/>
          <p:nvPr/>
        </p:nvSpPr>
        <p:spPr>
          <a:xfrm>
            <a:off x="3732895" y="1002897"/>
            <a:ext cx="1984068" cy="405340"/>
          </a:xfrm>
          <a:prstGeom prst="rect">
            <a:avLst/>
          </a:prstGeom>
          <a:noFill/>
          <a:ln>
            <a:solidFill>
              <a:schemeClr val="tx1"/>
            </a:solidFill>
          </a:ln>
        </p:spPr>
        <p:txBody>
          <a:bodyPr wrap="square" lIns="36000" tIns="144000" rIns="36000" bIns="72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b="1" dirty="0">
                <a:latin typeface="+mn-lt"/>
              </a:rPr>
              <a:t>Type of security measure</a:t>
            </a:r>
          </a:p>
        </p:txBody>
      </p:sp>
      <p:sp>
        <p:nvSpPr>
          <p:cNvPr id="71" name="ZoneTexte 70"/>
          <p:cNvSpPr txBox="1"/>
          <p:nvPr/>
        </p:nvSpPr>
        <p:spPr>
          <a:xfrm>
            <a:off x="593425" y="3751181"/>
            <a:ext cx="1248894" cy="431776"/>
          </a:xfrm>
          <a:prstGeom prst="rect">
            <a:avLst/>
          </a:prstGeom>
          <a:solidFill>
            <a:srgbClr val="FFCCCC"/>
          </a:solidFill>
        </p:spPr>
        <p:txBody>
          <a:bodyPr wrap="square" lIns="36000" tIns="36000" rIns="36000" bIns="36000" rtlCol="0" anchor="ctr">
            <a:spAutoFit/>
          </a:bodyPr>
          <a:lstStyle/>
          <a:p>
            <a:pPr algn="r">
              <a:lnSpc>
                <a:spcPts val="1400"/>
              </a:lnSpc>
            </a:pPr>
            <a:r>
              <a:rPr lang="en-GB" sz="1000" b="1" i="1" dirty="0" err="1"/>
              <a:t>Rxx</a:t>
            </a:r>
            <a:endParaRPr lang="en-GB" sz="1000" b="1" i="1" dirty="0"/>
          </a:p>
          <a:p>
            <a:pPr algn="ctr">
              <a:lnSpc>
                <a:spcPts val="1400"/>
              </a:lnSpc>
            </a:pPr>
            <a:r>
              <a:rPr lang="en-GB" sz="1200" dirty="0"/>
              <a:t>Target objective</a:t>
            </a:r>
          </a:p>
        </p:txBody>
      </p:sp>
      <p:sp>
        <p:nvSpPr>
          <p:cNvPr id="72" name="ZoneTexte 71"/>
          <p:cNvSpPr txBox="1"/>
          <p:nvPr/>
        </p:nvSpPr>
        <p:spPr>
          <a:xfrm>
            <a:off x="606248" y="3335494"/>
            <a:ext cx="1236071" cy="288591"/>
          </a:xfrm>
          <a:prstGeom prst="rect">
            <a:avLst/>
          </a:prstGeom>
          <a:solidFill>
            <a:srgbClr val="99FF99"/>
          </a:solidFill>
        </p:spPr>
        <p:txBody>
          <a:bodyPr wrap="square" lIns="36000" tIns="72000" rIns="36000" bIns="36000" rtlCol="0">
            <a:spAutoFit/>
          </a:bodyPr>
          <a:lstStyle/>
          <a:p>
            <a:pPr algn="ctr">
              <a:lnSpc>
                <a:spcPts val="1400"/>
              </a:lnSpc>
            </a:pPr>
            <a:r>
              <a:rPr lang="en-GB" sz="1200" dirty="0"/>
              <a:t>Risk origin</a:t>
            </a:r>
          </a:p>
        </p:txBody>
      </p:sp>
      <p:sp>
        <p:nvSpPr>
          <p:cNvPr id="73" name="ZoneTexte 72"/>
          <p:cNvSpPr txBox="1"/>
          <p:nvPr/>
        </p:nvSpPr>
        <p:spPr>
          <a:xfrm>
            <a:off x="650549" y="6192975"/>
            <a:ext cx="1248894" cy="431776"/>
          </a:xfrm>
          <a:prstGeom prst="rect">
            <a:avLst/>
          </a:prstGeom>
          <a:solidFill>
            <a:srgbClr val="FFCCCC"/>
          </a:solidFill>
        </p:spPr>
        <p:txBody>
          <a:bodyPr wrap="square" lIns="36000" tIns="36000" rIns="36000" bIns="36000" rtlCol="0" anchor="ctr">
            <a:spAutoFit/>
          </a:bodyPr>
          <a:lstStyle/>
          <a:p>
            <a:pPr algn="r">
              <a:lnSpc>
                <a:spcPts val="1400"/>
              </a:lnSpc>
            </a:pPr>
            <a:r>
              <a:rPr lang="en-GB" sz="1000" b="1" i="1" dirty="0" err="1"/>
              <a:t>Rxx</a:t>
            </a:r>
            <a:endParaRPr lang="en-GB" sz="1000" b="1" i="1" dirty="0"/>
          </a:p>
          <a:p>
            <a:pPr algn="ctr">
              <a:lnSpc>
                <a:spcPts val="1400"/>
              </a:lnSpc>
            </a:pPr>
            <a:r>
              <a:rPr lang="en-GB" sz="1200" dirty="0"/>
              <a:t>Target objective</a:t>
            </a:r>
          </a:p>
        </p:txBody>
      </p:sp>
      <p:sp>
        <p:nvSpPr>
          <p:cNvPr id="74" name="ZoneTexte 73"/>
          <p:cNvSpPr txBox="1"/>
          <p:nvPr/>
        </p:nvSpPr>
        <p:spPr>
          <a:xfrm>
            <a:off x="663372" y="5777288"/>
            <a:ext cx="1236071" cy="288591"/>
          </a:xfrm>
          <a:prstGeom prst="rect">
            <a:avLst/>
          </a:prstGeom>
          <a:solidFill>
            <a:srgbClr val="99FF99"/>
          </a:solidFill>
        </p:spPr>
        <p:txBody>
          <a:bodyPr wrap="square" lIns="36000" tIns="72000" rIns="36000" bIns="36000" rtlCol="0">
            <a:spAutoFit/>
          </a:bodyPr>
          <a:lstStyle/>
          <a:p>
            <a:pPr algn="ctr">
              <a:lnSpc>
                <a:spcPts val="1400"/>
              </a:lnSpc>
            </a:pPr>
            <a:r>
              <a:rPr lang="en-GB" sz="1200" dirty="0"/>
              <a:t>Risk origin</a:t>
            </a:r>
          </a:p>
        </p:txBody>
      </p:sp>
      <p:sp>
        <p:nvSpPr>
          <p:cNvPr id="75" name="ZoneTexte 74"/>
          <p:cNvSpPr txBox="1"/>
          <p:nvPr/>
        </p:nvSpPr>
        <p:spPr>
          <a:xfrm>
            <a:off x="2189668" y="6210354"/>
            <a:ext cx="1246677" cy="468127"/>
          </a:xfrm>
          <a:prstGeom prst="rect">
            <a:avLst/>
          </a:prstGeom>
          <a:solidFill>
            <a:schemeClr val="bg1">
              <a:lumMod val="65000"/>
            </a:schemeClr>
          </a:solidFill>
          <a:ln w="38100">
            <a:solidFill>
              <a:srgbClr val="C00000"/>
            </a:solidFill>
            <a:prstDash val="dash"/>
          </a:ln>
        </p:spPr>
        <p:txBody>
          <a:bodyPr wrap="square" lIns="36000" tIns="72000" rIns="36000" bIns="36000" rtlCol="0">
            <a:spAutoFit/>
          </a:bodyPr>
          <a:lstStyle/>
          <a:p>
            <a:pPr algn="ctr">
              <a:lnSpc>
                <a:spcPts val="1400"/>
              </a:lnSpc>
            </a:pPr>
            <a:r>
              <a:rPr lang="en-GB" sz="1200" dirty="0"/>
              <a:t>Participant in danger zone</a:t>
            </a:r>
          </a:p>
        </p:txBody>
      </p:sp>
      <p:sp>
        <p:nvSpPr>
          <p:cNvPr id="76" name="ZoneTexte 75"/>
          <p:cNvSpPr txBox="1"/>
          <p:nvPr/>
        </p:nvSpPr>
        <p:spPr>
          <a:xfrm>
            <a:off x="2186949" y="6788953"/>
            <a:ext cx="1246677" cy="468127"/>
          </a:xfrm>
          <a:prstGeom prst="rect">
            <a:avLst/>
          </a:prstGeom>
          <a:solidFill>
            <a:schemeClr val="bg1">
              <a:lumMod val="65000"/>
            </a:schemeClr>
          </a:solidFill>
          <a:ln w="38100">
            <a:solidFill>
              <a:srgbClr val="FF5050"/>
            </a:solidFill>
            <a:prstDash val="dash"/>
          </a:ln>
        </p:spPr>
        <p:txBody>
          <a:bodyPr wrap="square" lIns="36000" tIns="72000" rIns="36000" bIns="36000" rtlCol="0">
            <a:spAutoFit/>
          </a:bodyPr>
          <a:lstStyle/>
          <a:p>
            <a:pPr algn="ctr">
              <a:lnSpc>
                <a:spcPts val="1400"/>
              </a:lnSpc>
            </a:pPr>
            <a:r>
              <a:rPr lang="en-GB" sz="1200" dirty="0"/>
              <a:t>Participant in control zone</a:t>
            </a:r>
          </a:p>
        </p:txBody>
      </p:sp>
      <p:sp>
        <p:nvSpPr>
          <p:cNvPr id="77" name="ZoneTexte 76"/>
          <p:cNvSpPr txBox="1"/>
          <p:nvPr/>
        </p:nvSpPr>
        <p:spPr>
          <a:xfrm>
            <a:off x="2186948" y="5621004"/>
            <a:ext cx="1246677" cy="468127"/>
          </a:xfrm>
          <a:prstGeom prst="rect">
            <a:avLst/>
          </a:prstGeom>
          <a:solidFill>
            <a:schemeClr val="bg1">
              <a:lumMod val="65000"/>
            </a:schemeClr>
          </a:solidFill>
        </p:spPr>
        <p:txBody>
          <a:bodyPr wrap="square" lIns="36000" tIns="72000" rIns="36000" bIns="36000" rtlCol="0">
            <a:spAutoFit/>
          </a:bodyPr>
          <a:lstStyle/>
          <a:p>
            <a:pPr algn="ctr">
              <a:lnSpc>
                <a:spcPts val="1400"/>
              </a:lnSpc>
            </a:pPr>
            <a:r>
              <a:rPr lang="en-GB" sz="1200" dirty="0"/>
              <a:t>Ecosystem participant</a:t>
            </a:r>
          </a:p>
        </p:txBody>
      </p:sp>
      <p:sp>
        <p:nvSpPr>
          <p:cNvPr id="78" name="ZoneTexte 77"/>
          <p:cNvSpPr txBox="1"/>
          <p:nvPr/>
        </p:nvSpPr>
        <p:spPr>
          <a:xfrm>
            <a:off x="2186948" y="7394806"/>
            <a:ext cx="1246677" cy="468127"/>
          </a:xfrm>
          <a:prstGeom prst="rect">
            <a:avLst/>
          </a:prstGeom>
          <a:solidFill>
            <a:schemeClr val="bg1">
              <a:lumMod val="65000"/>
            </a:schemeClr>
          </a:solidFill>
          <a:ln w="38100">
            <a:solidFill>
              <a:srgbClr val="00B050"/>
            </a:solidFill>
            <a:prstDash val="dash"/>
          </a:ln>
        </p:spPr>
        <p:txBody>
          <a:bodyPr wrap="square" lIns="36000" tIns="72000" rIns="36000" bIns="36000" rtlCol="0">
            <a:spAutoFit/>
          </a:bodyPr>
          <a:lstStyle/>
          <a:p>
            <a:pPr algn="ctr">
              <a:lnSpc>
                <a:spcPts val="1400"/>
              </a:lnSpc>
            </a:pPr>
            <a:r>
              <a:rPr lang="en-GB" sz="1200" dirty="0"/>
              <a:t>Participant in watch zone</a:t>
            </a:r>
          </a:p>
        </p:txBody>
      </p:sp>
      <p:sp>
        <p:nvSpPr>
          <p:cNvPr id="79" name="ZoneTexte 78"/>
          <p:cNvSpPr txBox="1"/>
          <p:nvPr/>
        </p:nvSpPr>
        <p:spPr>
          <a:xfrm>
            <a:off x="8420742" y="5724848"/>
            <a:ext cx="988370" cy="468127"/>
          </a:xfrm>
          <a:prstGeom prst="rect">
            <a:avLst/>
          </a:prstGeom>
          <a:solidFill>
            <a:srgbClr val="FFFF99"/>
          </a:solidFill>
        </p:spPr>
        <p:txBody>
          <a:bodyPr wrap="square" lIns="36000" tIns="72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Security measure</a:t>
            </a:r>
          </a:p>
        </p:txBody>
      </p:sp>
      <p:sp>
        <p:nvSpPr>
          <p:cNvPr id="80" name="ZoneTexte 79"/>
          <p:cNvSpPr txBox="1"/>
          <p:nvPr/>
        </p:nvSpPr>
        <p:spPr>
          <a:xfrm>
            <a:off x="3821874" y="5759645"/>
            <a:ext cx="1276402" cy="431776"/>
          </a:xfrm>
          <a:prstGeom prst="rect">
            <a:avLst/>
          </a:prstGeom>
          <a:solidFill>
            <a:schemeClr val="accent4">
              <a:lumMod val="60000"/>
              <a:lumOff val="40000"/>
            </a:schemeClr>
          </a:solidFill>
        </p:spPr>
        <p:txBody>
          <a:bodyPr wrap="square" lIns="36000" tIns="36000" rIns="36000" bIns="36000" rtlCol="0" anchor="ctr">
            <a:spAutoFit/>
          </a:bodyPr>
          <a:lstStyle/>
          <a:p>
            <a:pPr algn="r">
              <a:lnSpc>
                <a:spcPts val="1400"/>
              </a:lnSpc>
            </a:pPr>
            <a:r>
              <a:rPr lang="en-GB" sz="1000" b="1" dirty="0">
                <a:cs typeface="Aharoni" panose="02010803020104030203" pitchFamily="2" charset="-79"/>
                <a:sym typeface="Symbol"/>
              </a:rPr>
              <a:t> </a:t>
            </a:r>
            <a:r>
              <a:rPr lang="en-GB" sz="1000" b="1" i="1" dirty="0"/>
              <a:t>CIAP</a:t>
            </a:r>
          </a:p>
          <a:p>
            <a:pPr algn="ctr">
              <a:lnSpc>
                <a:spcPts val="1400"/>
              </a:lnSpc>
            </a:pPr>
            <a:r>
              <a:rPr lang="en-GB" sz="1200" dirty="0"/>
              <a:t>Feared event</a:t>
            </a:r>
          </a:p>
        </p:txBody>
      </p:sp>
      <p:sp>
        <p:nvSpPr>
          <p:cNvPr id="81" name="ZoneTexte 80"/>
          <p:cNvSpPr txBox="1"/>
          <p:nvPr/>
        </p:nvSpPr>
        <p:spPr>
          <a:xfrm>
            <a:off x="5603963" y="5772867"/>
            <a:ext cx="2304256" cy="1149921"/>
          </a:xfrm>
          <a:prstGeom prst="rect">
            <a:avLst/>
          </a:prstGeom>
          <a:solidFill>
            <a:srgbClr val="F8BFC6"/>
          </a:solidFill>
        </p:spPr>
        <p:txBody>
          <a:bodyPr wrap="square" lIns="36000" tIns="36000" rIns="36000" bIns="36000" rtlCol="0" anchor="ctr">
            <a:spAutoFit/>
          </a:bodyPr>
          <a:lstStyle/>
          <a:p>
            <a:pPr algn="r">
              <a:lnSpc>
                <a:spcPts val="1400"/>
              </a:lnSpc>
            </a:pPr>
            <a:r>
              <a:rPr lang="en-GB" sz="1000" b="1" i="1" dirty="0" err="1"/>
              <a:t>Rxx</a:t>
            </a:r>
            <a:endParaRPr lang="en-GB" sz="1000" b="1" i="1" dirty="0"/>
          </a:p>
          <a:p>
            <a:pPr algn="ctr">
              <a:lnSpc>
                <a:spcPts val="1400"/>
              </a:lnSpc>
            </a:pPr>
            <a:r>
              <a:rPr lang="en-GB" sz="1200" dirty="0"/>
              <a:t>&lt;Risk origin&gt; targets &lt;business asset&gt;, directly or &lt;via ecosystem participant&gt;, triggering &lt;feared event&gt;, whose severity is &lt;severity&gt;</a:t>
            </a:r>
          </a:p>
        </p:txBody>
      </p:sp>
      <p:sp>
        <p:nvSpPr>
          <p:cNvPr id="82" name="ZoneTexte 81"/>
          <p:cNvSpPr txBox="1"/>
          <p:nvPr/>
        </p:nvSpPr>
        <p:spPr>
          <a:xfrm>
            <a:off x="8720817" y="6400800"/>
            <a:ext cx="203981" cy="308802"/>
          </a:xfrm>
          <a:prstGeom prst="rect">
            <a:avLst/>
          </a:prstGeom>
          <a:noFill/>
        </p:spPr>
        <p:txBody>
          <a:bodyPr wrap="square" lIns="128016" tIns="64008" rIns="128016" bIns="64008" rtlCol="0">
            <a:spAutoFit/>
          </a:bodyPr>
          <a:lstStyle/>
          <a:p>
            <a:pPr algn="ctr">
              <a:lnSpc>
                <a:spcPts val="1400"/>
              </a:lnSpc>
            </a:pPr>
            <a:r>
              <a:rPr lang="en-GB" sz="1200" b="1" dirty="0">
                <a:solidFill>
                  <a:srgbClr val="FF0000"/>
                </a:solidFill>
                <a:latin typeface="Freestyle Script" panose="030804020302050B0404" pitchFamily="66" charset="0"/>
                <a:sym typeface="Symbol"/>
              </a:rPr>
              <a:t></a:t>
            </a:r>
            <a:endParaRPr lang="en-GB" sz="1200" b="1" dirty="0">
              <a:solidFill>
                <a:srgbClr val="FF0000"/>
              </a:solidFill>
              <a:latin typeface="Freestyle Script" panose="030804020302050B0404" pitchFamily="66" charset="0"/>
            </a:endParaRPr>
          </a:p>
        </p:txBody>
      </p:sp>
      <p:sp>
        <p:nvSpPr>
          <p:cNvPr id="133" name="ZoneTexte 132"/>
          <p:cNvSpPr txBox="1"/>
          <p:nvPr/>
        </p:nvSpPr>
        <p:spPr>
          <a:xfrm>
            <a:off x="576174" y="8250626"/>
            <a:ext cx="1236071" cy="288591"/>
          </a:xfrm>
          <a:prstGeom prst="rect">
            <a:avLst/>
          </a:prstGeom>
          <a:solidFill>
            <a:srgbClr val="99FF99"/>
          </a:solidFill>
        </p:spPr>
        <p:txBody>
          <a:bodyPr wrap="square" lIns="36000" tIns="72000" rIns="36000" bIns="36000" rtlCol="0">
            <a:spAutoFit/>
          </a:bodyPr>
          <a:lstStyle/>
          <a:p>
            <a:pPr algn="ctr">
              <a:lnSpc>
                <a:spcPts val="1400"/>
              </a:lnSpc>
            </a:pPr>
            <a:r>
              <a:rPr lang="en-GB" sz="1200" dirty="0"/>
              <a:t>Risk origin</a:t>
            </a:r>
          </a:p>
        </p:txBody>
      </p:sp>
      <p:sp>
        <p:nvSpPr>
          <p:cNvPr id="134" name="ZoneTexte 133"/>
          <p:cNvSpPr txBox="1"/>
          <p:nvPr/>
        </p:nvSpPr>
        <p:spPr>
          <a:xfrm>
            <a:off x="1899443" y="8250625"/>
            <a:ext cx="1236071" cy="288591"/>
          </a:xfrm>
          <a:prstGeom prst="rect">
            <a:avLst/>
          </a:prstGeom>
          <a:solidFill>
            <a:srgbClr val="99FF99"/>
          </a:solidFill>
        </p:spPr>
        <p:txBody>
          <a:bodyPr wrap="square" lIns="36000" tIns="72000" rIns="36000" bIns="36000" rtlCol="0">
            <a:spAutoFit/>
          </a:bodyPr>
          <a:lstStyle/>
          <a:p>
            <a:pPr algn="ctr">
              <a:lnSpc>
                <a:spcPts val="1400"/>
              </a:lnSpc>
            </a:pPr>
            <a:r>
              <a:rPr lang="en-GB" sz="1200" dirty="0"/>
              <a:t>Threat actor</a:t>
            </a:r>
          </a:p>
        </p:txBody>
      </p:sp>
      <p:sp>
        <p:nvSpPr>
          <p:cNvPr id="135" name="ZoneTexte 134"/>
          <p:cNvSpPr txBox="1"/>
          <p:nvPr/>
        </p:nvSpPr>
        <p:spPr>
          <a:xfrm>
            <a:off x="606248" y="9665421"/>
            <a:ext cx="988370" cy="468127"/>
          </a:xfrm>
          <a:prstGeom prst="rect">
            <a:avLst/>
          </a:prstGeom>
          <a:solidFill>
            <a:srgbClr val="FFFF99"/>
          </a:solidFill>
        </p:spPr>
        <p:txBody>
          <a:bodyPr wrap="square" lIns="36000" tIns="72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Security measure</a:t>
            </a:r>
          </a:p>
        </p:txBody>
      </p:sp>
      <p:sp>
        <p:nvSpPr>
          <p:cNvPr id="136" name="ZoneTexte 135"/>
          <p:cNvSpPr txBox="1"/>
          <p:nvPr/>
        </p:nvSpPr>
        <p:spPr>
          <a:xfrm>
            <a:off x="1949706" y="8880128"/>
            <a:ext cx="1224000" cy="431776"/>
          </a:xfrm>
          <a:prstGeom prst="rect">
            <a:avLst/>
          </a:prstGeom>
          <a:solidFill>
            <a:srgbClr val="FF0000"/>
          </a:solidFill>
        </p:spPr>
        <p:txBody>
          <a:bodyPr wrap="square" lIns="36000" tIns="36000" rIns="36000" bIns="36000" rtlCol="0" anchor="ctr">
            <a:spAutoFit/>
          </a:bodyPr>
          <a:lstStyle/>
          <a:p>
            <a:pPr algn="ctr">
              <a:lnSpc>
                <a:spcPts val="1400"/>
              </a:lnSpc>
            </a:pPr>
            <a:r>
              <a:rPr lang="en-GB" sz="1200" dirty="0">
                <a:solidFill>
                  <a:schemeClr val="bg1"/>
                </a:solidFill>
              </a:rPr>
              <a:t>Elementary action</a:t>
            </a:r>
          </a:p>
        </p:txBody>
      </p:sp>
      <p:sp>
        <p:nvSpPr>
          <p:cNvPr id="137" name="Rectangle 136"/>
          <p:cNvSpPr/>
          <p:nvPr/>
        </p:nvSpPr>
        <p:spPr>
          <a:xfrm>
            <a:off x="954555" y="8741629"/>
            <a:ext cx="364202" cy="276999"/>
          </a:xfrm>
          <a:prstGeom prst="rect">
            <a:avLst/>
          </a:prstGeom>
        </p:spPr>
        <p:txBody>
          <a:bodyPr wrap="none">
            <a:spAutoFit/>
          </a:bodyPr>
          <a:lstStyle/>
          <a:p>
            <a:r>
              <a:rPr lang="en-GB" sz="1200" b="1" dirty="0"/>
              <a:t>L</a:t>
            </a:r>
            <a:r>
              <a:rPr lang="en-GB" sz="1200" b="1" kern="1200" dirty="0">
                <a:solidFill>
                  <a:schemeClr val="tx1"/>
                </a:solidFill>
              </a:rPr>
              <a:t>x</a:t>
            </a:r>
          </a:p>
        </p:txBody>
      </p:sp>
      <p:sp>
        <p:nvSpPr>
          <p:cNvPr id="138" name="Rectangle 137"/>
          <p:cNvSpPr/>
          <p:nvPr/>
        </p:nvSpPr>
        <p:spPr>
          <a:xfrm>
            <a:off x="935209" y="9034905"/>
            <a:ext cx="474810" cy="276999"/>
          </a:xfrm>
          <a:prstGeom prst="rect">
            <a:avLst/>
          </a:prstGeom>
        </p:spPr>
        <p:txBody>
          <a:bodyPr wrap="none">
            <a:spAutoFit/>
          </a:bodyPr>
          <a:lstStyle/>
          <a:p>
            <a:r>
              <a:rPr lang="en-GB" sz="1200" b="1" kern="1200" dirty="0">
                <a:solidFill>
                  <a:schemeClr val="tx1"/>
                </a:solidFill>
              </a:rPr>
              <a:t>…%</a:t>
            </a:r>
          </a:p>
        </p:txBody>
      </p:sp>
      <p:sp>
        <p:nvSpPr>
          <p:cNvPr id="141" name="ZoneTexte 140"/>
          <p:cNvSpPr txBox="1"/>
          <p:nvPr/>
        </p:nvSpPr>
        <p:spPr>
          <a:xfrm>
            <a:off x="441024" y="11324749"/>
            <a:ext cx="988370" cy="468127"/>
          </a:xfrm>
          <a:prstGeom prst="rect">
            <a:avLst/>
          </a:prstGeom>
          <a:solidFill>
            <a:srgbClr val="FFFF99"/>
          </a:solidFill>
        </p:spPr>
        <p:txBody>
          <a:bodyPr wrap="square" lIns="36000" tIns="72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New security measure</a:t>
            </a:r>
          </a:p>
        </p:txBody>
      </p:sp>
      <p:sp>
        <p:nvSpPr>
          <p:cNvPr id="142" name="ZoneTexte 141"/>
          <p:cNvSpPr txBox="1"/>
          <p:nvPr/>
        </p:nvSpPr>
        <p:spPr>
          <a:xfrm>
            <a:off x="1749048" y="11351052"/>
            <a:ext cx="1386466" cy="468127"/>
          </a:xfrm>
          <a:prstGeom prst="rect">
            <a:avLst/>
          </a:prstGeom>
          <a:solidFill>
            <a:schemeClr val="accent5">
              <a:lumMod val="40000"/>
              <a:lumOff val="60000"/>
            </a:schemeClr>
          </a:solidFill>
        </p:spPr>
        <p:txBody>
          <a:bodyPr wrap="square" lIns="36000" tIns="72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Change of activity or condition</a:t>
            </a:r>
          </a:p>
        </p:txBody>
      </p:sp>
      <p:sp>
        <p:nvSpPr>
          <p:cNvPr id="42" name="Carré corné 41"/>
          <p:cNvSpPr/>
          <p:nvPr/>
        </p:nvSpPr>
        <p:spPr>
          <a:xfrm>
            <a:off x="1494363" y="10674768"/>
            <a:ext cx="453093" cy="360000"/>
          </a:xfrm>
          <a:prstGeom prst="foldedCorner">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72000" rIns="36000" bIns="36000" rtlCol="0" anchor="ctr"/>
          <a:lstStyle/>
          <a:p>
            <a:pPr algn="ctr"/>
            <a:r>
              <a:rPr lang="en-GB" sz="1200" dirty="0" err="1">
                <a:solidFill>
                  <a:schemeClr val="bg1"/>
                </a:solidFill>
              </a:rPr>
              <a:t>Rxx</a:t>
            </a:r>
            <a:endParaRPr lang="en-GB" sz="1200" dirty="0">
              <a:solidFill>
                <a:schemeClr val="bg1"/>
              </a:solidFill>
            </a:endParaRPr>
          </a:p>
        </p:txBody>
      </p:sp>
      <p:sp>
        <p:nvSpPr>
          <p:cNvPr id="43" name="Carré corné 42"/>
          <p:cNvSpPr/>
          <p:nvPr/>
        </p:nvSpPr>
        <p:spPr>
          <a:xfrm>
            <a:off x="2116840" y="10674768"/>
            <a:ext cx="453093" cy="360000"/>
          </a:xfrm>
          <a:prstGeom prst="foldedCorner">
            <a:avLst/>
          </a:prstGeom>
          <a:solidFill>
            <a:srgbClr val="FF66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72000" rIns="36000" bIns="36000" rtlCol="0" anchor="ctr"/>
          <a:lstStyle/>
          <a:p>
            <a:pPr algn="ctr"/>
            <a:r>
              <a:rPr lang="en-GB" sz="1200" dirty="0" err="1">
                <a:solidFill>
                  <a:schemeClr val="tx1"/>
                </a:solidFill>
              </a:rPr>
              <a:t>Rxx</a:t>
            </a:r>
            <a:endParaRPr lang="en-GB" sz="1200" dirty="0">
              <a:solidFill>
                <a:schemeClr val="tx1"/>
              </a:solidFill>
            </a:endParaRPr>
          </a:p>
        </p:txBody>
      </p:sp>
      <p:sp>
        <p:nvSpPr>
          <p:cNvPr id="44" name="Carré corné 43"/>
          <p:cNvSpPr/>
          <p:nvPr/>
        </p:nvSpPr>
        <p:spPr>
          <a:xfrm>
            <a:off x="2739317" y="10674768"/>
            <a:ext cx="453093" cy="360000"/>
          </a:xfrm>
          <a:prstGeom prst="foldedCorner">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72000" rIns="36000" bIns="36000" rtlCol="0" anchor="ctr"/>
          <a:lstStyle/>
          <a:p>
            <a:pPr algn="ctr"/>
            <a:r>
              <a:rPr lang="en-GB" sz="1200" dirty="0" err="1">
                <a:solidFill>
                  <a:schemeClr val="tx1"/>
                </a:solidFill>
              </a:rPr>
              <a:t>Rxx</a:t>
            </a:r>
            <a:endParaRPr lang="en-GB" sz="1200" dirty="0">
              <a:solidFill>
                <a:schemeClr val="tx1"/>
              </a:solidFill>
            </a:endParaRPr>
          </a:p>
        </p:txBody>
      </p:sp>
      <p:sp>
        <p:nvSpPr>
          <p:cNvPr id="46" name="Carré corné 45"/>
          <p:cNvSpPr/>
          <p:nvPr/>
        </p:nvSpPr>
        <p:spPr>
          <a:xfrm>
            <a:off x="910109" y="10674768"/>
            <a:ext cx="453093" cy="360000"/>
          </a:xfrm>
          <a:prstGeom prst="foldedCorner">
            <a:avLst/>
          </a:prstGeom>
          <a:solidFill>
            <a:srgbClr val="F8BFC6"/>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72000" rIns="36000" bIns="36000" rtlCol="0" anchor="ctr"/>
          <a:lstStyle/>
          <a:p>
            <a:pPr algn="ctr"/>
            <a:r>
              <a:rPr lang="en-GB" sz="1200" dirty="0" err="1">
                <a:solidFill>
                  <a:schemeClr val="tx1"/>
                </a:solidFill>
              </a:rPr>
              <a:t>Rxx</a:t>
            </a:r>
            <a:endParaRPr lang="en-GB" sz="1200" dirty="0">
              <a:solidFill>
                <a:schemeClr val="tx1"/>
              </a:solidFill>
            </a:endParaRPr>
          </a:p>
        </p:txBody>
      </p:sp>
      <p:sp>
        <p:nvSpPr>
          <p:cNvPr id="47" name="ZoneTexte 46"/>
          <p:cNvSpPr txBox="1"/>
          <p:nvPr/>
        </p:nvSpPr>
        <p:spPr>
          <a:xfrm>
            <a:off x="6843043" y="8538120"/>
            <a:ext cx="1979764" cy="1115791"/>
          </a:xfrm>
          <a:prstGeom prst="rect">
            <a:avLst/>
          </a:prstGeom>
          <a:noFill/>
          <a:ln>
            <a:noFill/>
          </a:ln>
        </p:spPr>
        <p:txBody>
          <a:bodyPr wrap="square" lIns="36000" tIns="144000" rIns="36000" bIns="72000" rtlCol="0" anchor="ctr">
            <a:spAutoFit/>
          </a:bodyPr>
          <a:lstStyle>
            <a:defPPr>
              <a:defRPr lang="fr-FR"/>
            </a:defPPr>
            <a:lvl1pPr algn="ctr">
              <a:lnSpc>
                <a:spcPts val="1400"/>
              </a:lnSpc>
              <a:defRPr sz="2000">
                <a:latin typeface="Freestyle Script" panose="030804020302050B0404" pitchFamily="66" charset="0"/>
              </a:defRPr>
            </a:lvl1pPr>
          </a:lstStyle>
          <a:p>
            <a:pPr algn="l"/>
            <a:r>
              <a:rPr lang="en-GB" sz="1200" i="1" u="sng" dirty="0">
                <a:latin typeface="+mn-lt"/>
              </a:rPr>
              <a:t>Scenario assumption</a:t>
            </a:r>
            <a:r>
              <a:rPr lang="en-GB" sz="1200" i="1" dirty="0">
                <a:latin typeface="+mn-lt"/>
              </a:rPr>
              <a:t>:</a:t>
            </a:r>
          </a:p>
          <a:p>
            <a:pPr algn="l"/>
            <a:r>
              <a:rPr lang="en-GB" sz="1200" i="1" dirty="0">
                <a:latin typeface="+mn-lt"/>
              </a:rPr>
              <a:t>in case of attack via the ecosystem, explain here the assumptions on the ecosystem state.</a:t>
            </a:r>
          </a:p>
        </p:txBody>
      </p:sp>
      <p:sp>
        <p:nvSpPr>
          <p:cNvPr id="48" name="Carré corné 47"/>
          <p:cNvSpPr/>
          <p:nvPr/>
        </p:nvSpPr>
        <p:spPr>
          <a:xfrm>
            <a:off x="3527740" y="8741629"/>
            <a:ext cx="453093" cy="360000"/>
          </a:xfrm>
          <a:prstGeom prst="foldedCorner">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72000" rIns="36000" bIns="36000" rtlCol="0" anchor="ctr"/>
          <a:lstStyle/>
          <a:p>
            <a:pPr algn="ctr"/>
            <a:r>
              <a:rPr lang="en-GB" sz="1200" b="1" dirty="0" err="1">
                <a:solidFill>
                  <a:srgbClr val="FF0000"/>
                </a:solidFill>
              </a:rPr>
              <a:t>Rxx</a:t>
            </a:r>
            <a:endParaRPr lang="en-GB" sz="1200" b="1" dirty="0">
              <a:solidFill>
                <a:srgbClr val="FF0000"/>
              </a:solidFill>
            </a:endParaRPr>
          </a:p>
        </p:txBody>
      </p:sp>
      <p:sp>
        <p:nvSpPr>
          <p:cNvPr id="49" name="Carré corné 48"/>
          <p:cNvSpPr/>
          <p:nvPr/>
        </p:nvSpPr>
        <p:spPr>
          <a:xfrm>
            <a:off x="4150217" y="8741629"/>
            <a:ext cx="453093" cy="360000"/>
          </a:xfrm>
          <a:prstGeom prst="foldedCorner">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72000" rIns="36000" bIns="36000" rtlCol="0" anchor="ctr"/>
          <a:lstStyle/>
          <a:p>
            <a:pPr algn="ctr"/>
            <a:r>
              <a:rPr lang="en-GB" sz="1200" b="1" dirty="0" err="1">
                <a:solidFill>
                  <a:srgbClr val="FF6600"/>
                </a:solidFill>
              </a:rPr>
              <a:t>Rxx</a:t>
            </a:r>
            <a:endParaRPr lang="en-GB" sz="1200" b="1" dirty="0">
              <a:solidFill>
                <a:srgbClr val="FF6600"/>
              </a:solidFill>
            </a:endParaRPr>
          </a:p>
        </p:txBody>
      </p:sp>
      <p:sp>
        <p:nvSpPr>
          <p:cNvPr id="50" name="Carré corné 49"/>
          <p:cNvSpPr/>
          <p:nvPr/>
        </p:nvSpPr>
        <p:spPr>
          <a:xfrm>
            <a:off x="4772694" y="8741629"/>
            <a:ext cx="453093" cy="360000"/>
          </a:xfrm>
          <a:prstGeom prst="foldedCorner">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72000" rIns="36000" bIns="36000" rtlCol="0" anchor="ctr"/>
          <a:lstStyle/>
          <a:p>
            <a:pPr algn="ctr"/>
            <a:r>
              <a:rPr lang="en-GB" sz="1200" b="1" dirty="0" err="1">
                <a:solidFill>
                  <a:srgbClr val="FFC000"/>
                </a:solidFill>
              </a:rPr>
              <a:t>Rxx</a:t>
            </a:r>
            <a:endParaRPr lang="en-GB" sz="1200" b="1" dirty="0">
              <a:solidFill>
                <a:srgbClr val="FFC000"/>
              </a:solidFill>
            </a:endParaRPr>
          </a:p>
        </p:txBody>
      </p:sp>
      <p:sp>
        <p:nvSpPr>
          <p:cNvPr id="51" name="Carré corné 50"/>
          <p:cNvSpPr/>
          <p:nvPr/>
        </p:nvSpPr>
        <p:spPr>
          <a:xfrm>
            <a:off x="5374781" y="8741629"/>
            <a:ext cx="453093" cy="360000"/>
          </a:xfrm>
          <a:prstGeom prst="foldedCorner">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72000" rIns="36000" bIns="36000" rtlCol="0" anchor="ctr"/>
          <a:lstStyle/>
          <a:p>
            <a:pPr algn="ctr"/>
            <a:r>
              <a:rPr lang="en-GB" sz="1200" b="1" dirty="0" err="1">
                <a:solidFill>
                  <a:srgbClr val="00B050"/>
                </a:solidFill>
              </a:rPr>
              <a:t>Rxx</a:t>
            </a:r>
            <a:endParaRPr lang="en-GB" sz="1200" b="1" dirty="0">
              <a:solidFill>
                <a:srgbClr val="00B050"/>
              </a:solidFill>
            </a:endParaRPr>
          </a:p>
        </p:txBody>
      </p:sp>
      <p:sp>
        <p:nvSpPr>
          <p:cNvPr id="55" name="Carré corné 54"/>
          <p:cNvSpPr/>
          <p:nvPr/>
        </p:nvSpPr>
        <p:spPr>
          <a:xfrm>
            <a:off x="3571542" y="8273048"/>
            <a:ext cx="453093" cy="360000"/>
          </a:xfrm>
          <a:prstGeom prst="foldedCorner">
            <a:avLst/>
          </a:prstGeom>
          <a:solidFill>
            <a:srgbClr val="F8BFC6"/>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72000" rIns="36000" bIns="36000" rtlCol="0" anchor="ctr"/>
          <a:lstStyle/>
          <a:p>
            <a:pPr algn="ctr"/>
            <a:r>
              <a:rPr lang="en-GB" sz="1200" dirty="0" err="1">
                <a:solidFill>
                  <a:schemeClr val="tx1"/>
                </a:solidFill>
              </a:rPr>
              <a:t>Rxx</a:t>
            </a:r>
            <a:endParaRPr lang="en-GB" sz="1200" dirty="0">
              <a:solidFill>
                <a:schemeClr val="tx1"/>
              </a:solidFill>
            </a:endParaRPr>
          </a:p>
        </p:txBody>
      </p:sp>
    </p:spTree>
    <p:extLst>
      <p:ext uri="{BB962C8B-B14F-4D97-AF65-F5344CB8AC3E}">
        <p14:creationId xmlns:p14="http://schemas.microsoft.com/office/powerpoint/2010/main" val="3782783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75">
            <a:extLst>
              <a:ext uri="{FF2B5EF4-FFF2-40B4-BE49-F238E27FC236}">
                <a16:creationId xmlns:a16="http://schemas.microsoft.com/office/drawing/2014/main" id="{DEBC5303-D525-67C9-22E0-043034E2190E}"/>
              </a:ext>
            </a:extLst>
          </p:cNvPr>
          <p:cNvSpPr txBox="1"/>
          <p:nvPr/>
        </p:nvSpPr>
        <p:spPr>
          <a:xfrm>
            <a:off x="7706667" y="3411544"/>
            <a:ext cx="1276402" cy="611312"/>
          </a:xfrm>
          <a:prstGeom prst="rect">
            <a:avLst/>
          </a:prstGeom>
          <a:solidFill>
            <a:schemeClr val="accent4">
              <a:lumMod val="60000"/>
              <a:lumOff val="40000"/>
            </a:schemeClr>
          </a:solidFill>
        </p:spPr>
        <p:txBody>
          <a:bodyPr wrap="square" lIns="36000" tIns="36000" rIns="36000" bIns="36000" rtlCol="0" anchor="ctr">
            <a:spAutoFit/>
          </a:bodyPr>
          <a:lstStyle/>
          <a:p>
            <a:pPr algn="r">
              <a:lnSpc>
                <a:spcPts val="1400"/>
              </a:lnSpc>
            </a:pPr>
            <a:r>
              <a:rPr lang="en-GB" sz="1000" b="1" i="1" dirty="0"/>
              <a:t>IA</a:t>
            </a:r>
          </a:p>
          <a:p>
            <a:pPr algn="ctr">
              <a:lnSpc>
                <a:spcPts val="1400"/>
              </a:lnSpc>
            </a:pPr>
            <a:r>
              <a:rPr lang="en-GB" sz="1200" dirty="0"/>
              <a:t>Cloud Hosting Services</a:t>
            </a:r>
          </a:p>
        </p:txBody>
      </p:sp>
      <p:sp>
        <p:nvSpPr>
          <p:cNvPr id="56" name="ZoneTexte 55"/>
          <p:cNvSpPr txBox="1"/>
          <p:nvPr/>
        </p:nvSpPr>
        <p:spPr>
          <a:xfrm>
            <a:off x="8726238" y="1000200"/>
            <a:ext cx="873507" cy="308802"/>
          </a:xfrm>
          <a:prstGeom prst="rect">
            <a:avLst/>
          </a:prstGeom>
          <a:noFill/>
        </p:spPr>
        <p:txBody>
          <a:bodyPr wrap="square" lIns="128016" tIns="64008" rIns="128016" bIns="64008" rtlCol="0">
            <a:spAutoFit/>
          </a:bodyPr>
          <a:lstStyle/>
          <a:p>
            <a:pPr>
              <a:lnSpc>
                <a:spcPts val="1400"/>
              </a:lnSpc>
            </a:pPr>
            <a:r>
              <a:rPr lang="en-GB" sz="1200" dirty="0"/>
              <a:t>… years</a:t>
            </a:r>
          </a:p>
        </p:txBody>
      </p:sp>
      <p:sp>
        <p:nvSpPr>
          <p:cNvPr id="60" name="ZoneTexte 59"/>
          <p:cNvSpPr txBox="1"/>
          <p:nvPr/>
        </p:nvSpPr>
        <p:spPr>
          <a:xfrm>
            <a:off x="8714995" y="1471398"/>
            <a:ext cx="982150" cy="308802"/>
          </a:xfrm>
          <a:prstGeom prst="rect">
            <a:avLst/>
          </a:prstGeom>
          <a:noFill/>
        </p:spPr>
        <p:txBody>
          <a:bodyPr wrap="square" lIns="128016" tIns="64008" rIns="128016" bIns="64008" rtlCol="0">
            <a:spAutoFit/>
          </a:bodyPr>
          <a:lstStyle/>
          <a:p>
            <a:pPr>
              <a:lnSpc>
                <a:spcPts val="1400"/>
              </a:lnSpc>
            </a:pPr>
            <a:r>
              <a:rPr lang="en-GB" sz="1200" dirty="0"/>
              <a:t>… months</a:t>
            </a:r>
          </a:p>
        </p:txBody>
      </p:sp>
      <p:sp>
        <p:nvSpPr>
          <p:cNvPr id="66" name="ZoneTexte 65"/>
          <p:cNvSpPr txBox="1"/>
          <p:nvPr/>
        </p:nvSpPr>
        <p:spPr>
          <a:xfrm>
            <a:off x="48072" y="12212678"/>
            <a:ext cx="203981" cy="308802"/>
          </a:xfrm>
          <a:prstGeom prst="rect">
            <a:avLst/>
          </a:prstGeom>
          <a:noFill/>
        </p:spPr>
        <p:txBody>
          <a:bodyPr wrap="square" lIns="128016" tIns="64008" rIns="128016" bIns="64008" rtlCol="0">
            <a:spAutoFit/>
          </a:bodyPr>
          <a:lstStyle/>
          <a:p>
            <a:pPr algn="ctr">
              <a:lnSpc>
                <a:spcPts val="1400"/>
              </a:lnSpc>
            </a:pPr>
            <a:r>
              <a:rPr lang="en-GB" sz="1200" b="1" dirty="0">
                <a:solidFill>
                  <a:srgbClr val="FF0000"/>
                </a:solidFill>
                <a:sym typeface="Symbol"/>
              </a:rPr>
              <a:t></a:t>
            </a:r>
            <a:endParaRPr lang="en-GB" sz="1200" b="1" dirty="0">
              <a:solidFill>
                <a:srgbClr val="FF0000"/>
              </a:solidFill>
            </a:endParaRPr>
          </a:p>
        </p:txBody>
      </p:sp>
      <p:sp>
        <p:nvSpPr>
          <p:cNvPr id="69" name="ZoneTexte 68"/>
          <p:cNvSpPr txBox="1"/>
          <p:nvPr/>
        </p:nvSpPr>
        <p:spPr>
          <a:xfrm>
            <a:off x="5762765" y="944783"/>
            <a:ext cx="988370" cy="288591"/>
          </a:xfrm>
          <a:prstGeom prst="rect">
            <a:avLst/>
          </a:prstGeom>
          <a:solidFill>
            <a:schemeClr val="accent5">
              <a:lumMod val="40000"/>
              <a:lumOff val="60000"/>
            </a:schemeClr>
          </a:solidFill>
        </p:spPr>
        <p:txBody>
          <a:bodyPr wrap="square" lIns="36000" tIns="72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DID Renewal</a:t>
            </a:r>
          </a:p>
        </p:txBody>
      </p:sp>
      <p:sp>
        <p:nvSpPr>
          <p:cNvPr id="71" name="ZoneTexte 70"/>
          <p:cNvSpPr txBox="1"/>
          <p:nvPr/>
        </p:nvSpPr>
        <p:spPr>
          <a:xfrm>
            <a:off x="520531" y="855015"/>
            <a:ext cx="988370" cy="468127"/>
          </a:xfrm>
          <a:prstGeom prst="rect">
            <a:avLst/>
          </a:prstGeom>
          <a:solidFill>
            <a:srgbClr val="FFCCFF"/>
          </a:solidFill>
        </p:spPr>
        <p:txBody>
          <a:bodyPr wrap="square" lIns="36000" tIns="72000" rIns="36000" bIns="36000" rtlCol="0" anchor="ctr">
            <a:spAutoFit/>
          </a:bodyPr>
          <a:lstStyle/>
          <a:p>
            <a:pPr algn="ctr">
              <a:lnSpc>
                <a:spcPts val="1400"/>
              </a:lnSpc>
            </a:pPr>
            <a:r>
              <a:rPr lang="en-GB" sz="1200" dirty="0"/>
              <a:t>DID Accreditation</a:t>
            </a:r>
          </a:p>
        </p:txBody>
      </p:sp>
      <p:sp>
        <p:nvSpPr>
          <p:cNvPr id="73" name="Rectangle à coins arrondis 72"/>
          <p:cNvSpPr/>
          <p:nvPr/>
        </p:nvSpPr>
        <p:spPr>
          <a:xfrm>
            <a:off x="6232354" y="5466575"/>
            <a:ext cx="970688" cy="319292"/>
          </a:xfrm>
          <a:prstGeom prst="wedgeRoundRectCallout">
            <a:avLst>
              <a:gd name="adj1" fmla="val 90119"/>
              <a:gd name="adj2" fmla="val -64728"/>
              <a:gd name="adj3" fmla="val 16667"/>
            </a:avLst>
          </a:prstGeom>
          <a:solidFill>
            <a:srgbClr val="FFFFCC"/>
          </a:solidFill>
          <a:ln>
            <a:solidFill>
              <a:schemeClr val="tx1"/>
            </a:solidFill>
          </a:ln>
        </p:spPr>
        <p:txBody>
          <a:bodyPr wrap="square" lIns="36000" tIns="72000" rIns="36000" bIns="36000" rtlCol="0" anchor="ctr">
            <a:spAutoFit/>
          </a:bodyPr>
          <a:lstStyle/>
          <a:p>
            <a:pPr algn="ctr">
              <a:lnSpc>
                <a:spcPts val="1400"/>
              </a:lnSpc>
            </a:pPr>
            <a:r>
              <a:rPr lang="en-GB" sz="1200" dirty="0"/>
              <a:t>Town Halls</a:t>
            </a:r>
          </a:p>
        </p:txBody>
      </p:sp>
      <p:sp>
        <p:nvSpPr>
          <p:cNvPr id="74" name="Rectangle à coins arrondis 73"/>
          <p:cNvSpPr/>
          <p:nvPr/>
        </p:nvSpPr>
        <p:spPr>
          <a:xfrm>
            <a:off x="436050" y="2493503"/>
            <a:ext cx="970688" cy="319292"/>
          </a:xfrm>
          <a:prstGeom prst="wedgeRoundRectCallout">
            <a:avLst>
              <a:gd name="adj1" fmla="val 23544"/>
              <a:gd name="adj2" fmla="val 149462"/>
              <a:gd name="adj3" fmla="val 16667"/>
            </a:avLst>
          </a:prstGeom>
          <a:solidFill>
            <a:srgbClr val="FFFFCC"/>
          </a:solidFill>
          <a:ln>
            <a:solidFill>
              <a:schemeClr val="tx1"/>
            </a:solidFill>
          </a:ln>
        </p:spPr>
        <p:txBody>
          <a:bodyPr wrap="square" lIns="36000" tIns="72000" rIns="36000" bIns="36000" rtlCol="0" anchor="ctr">
            <a:spAutoFit/>
          </a:bodyPr>
          <a:lstStyle/>
          <a:p>
            <a:pPr algn="ctr">
              <a:lnSpc>
                <a:spcPts val="1400"/>
              </a:lnSpc>
            </a:pPr>
            <a:r>
              <a:rPr lang="en-GB" sz="1200" dirty="0"/>
              <a:t>NAMD</a:t>
            </a:r>
            <a:endParaRPr lang="en-GB" sz="1200" dirty="0">
              <a:solidFill>
                <a:schemeClr val="tx1"/>
              </a:solidFill>
            </a:endParaRPr>
          </a:p>
        </p:txBody>
      </p:sp>
      <p:sp>
        <p:nvSpPr>
          <p:cNvPr id="75" name="ZoneTexte 74"/>
          <p:cNvSpPr txBox="1"/>
          <p:nvPr/>
        </p:nvSpPr>
        <p:spPr>
          <a:xfrm>
            <a:off x="313098" y="6486842"/>
            <a:ext cx="1276402" cy="790848"/>
          </a:xfrm>
          <a:prstGeom prst="rect">
            <a:avLst/>
          </a:prstGeom>
          <a:solidFill>
            <a:schemeClr val="accent4">
              <a:lumMod val="60000"/>
              <a:lumOff val="40000"/>
            </a:schemeClr>
          </a:solidFill>
        </p:spPr>
        <p:txBody>
          <a:bodyPr wrap="square" lIns="36000" tIns="36000" rIns="36000" bIns="36000" rtlCol="0" anchor="ctr">
            <a:spAutoFit/>
          </a:bodyPr>
          <a:lstStyle/>
          <a:p>
            <a:pPr algn="r">
              <a:lnSpc>
                <a:spcPts val="1400"/>
              </a:lnSpc>
            </a:pPr>
            <a:r>
              <a:rPr lang="en-GB" sz="1000" b="1" dirty="0">
                <a:cs typeface="Aharoni" panose="02010803020104030203" pitchFamily="2" charset="-79"/>
                <a:sym typeface="Symbol"/>
              </a:rPr>
              <a:t> </a:t>
            </a:r>
            <a:r>
              <a:rPr lang="en-GB" sz="1000" b="1" i="1" dirty="0"/>
              <a:t>IA</a:t>
            </a:r>
          </a:p>
          <a:p>
            <a:pPr algn="ctr">
              <a:lnSpc>
                <a:spcPts val="1400"/>
              </a:lnSpc>
            </a:pPr>
            <a:r>
              <a:rPr lang="en-GB" sz="1200" dirty="0"/>
              <a:t>Renewal Application Processing</a:t>
            </a:r>
          </a:p>
        </p:txBody>
      </p:sp>
      <p:sp>
        <p:nvSpPr>
          <p:cNvPr id="76" name="ZoneTexte 75"/>
          <p:cNvSpPr txBox="1"/>
          <p:nvPr/>
        </p:nvSpPr>
        <p:spPr>
          <a:xfrm>
            <a:off x="7723778" y="2449457"/>
            <a:ext cx="1276402" cy="790848"/>
          </a:xfrm>
          <a:prstGeom prst="rect">
            <a:avLst/>
          </a:prstGeom>
          <a:solidFill>
            <a:schemeClr val="accent4">
              <a:lumMod val="60000"/>
              <a:lumOff val="40000"/>
            </a:schemeClr>
          </a:solidFill>
        </p:spPr>
        <p:txBody>
          <a:bodyPr wrap="square" lIns="36000" tIns="36000" rIns="36000" bIns="36000" rtlCol="0" anchor="ctr">
            <a:spAutoFit/>
          </a:bodyPr>
          <a:lstStyle/>
          <a:p>
            <a:pPr algn="r">
              <a:lnSpc>
                <a:spcPts val="1400"/>
              </a:lnSpc>
            </a:pPr>
            <a:r>
              <a:rPr lang="en-GB" sz="1000" b="1" i="1" dirty="0"/>
              <a:t>IA</a:t>
            </a:r>
          </a:p>
          <a:p>
            <a:pPr algn="ctr">
              <a:lnSpc>
                <a:spcPts val="1400"/>
              </a:lnSpc>
            </a:pPr>
            <a:r>
              <a:rPr lang="en-GB" sz="1200" dirty="0"/>
              <a:t>Renewal Application Processing</a:t>
            </a:r>
          </a:p>
        </p:txBody>
      </p:sp>
      <p:sp>
        <p:nvSpPr>
          <p:cNvPr id="77" name="ZoneTexte 76"/>
          <p:cNvSpPr txBox="1"/>
          <p:nvPr/>
        </p:nvSpPr>
        <p:spPr>
          <a:xfrm>
            <a:off x="6861298" y="10944401"/>
            <a:ext cx="1160014" cy="827200"/>
          </a:xfrm>
          <a:prstGeom prst="rect">
            <a:avLst/>
          </a:prstGeom>
          <a:solidFill>
            <a:schemeClr val="bg1"/>
          </a:solidFill>
          <a:ln>
            <a:solidFill>
              <a:schemeClr val="tx1"/>
            </a:solidFill>
          </a:ln>
        </p:spPr>
        <p:txBody>
          <a:bodyPr wrap="square" lIns="36000" tIns="72000" rIns="36000" bIns="36000" rtlCol="0" anchor="ctr">
            <a:spAutoFit/>
          </a:bodyPr>
          <a:lstStyle>
            <a:defPPr>
              <a:defRPr lang="fr-FR"/>
            </a:defPPr>
            <a:lvl1pPr algn="ctr">
              <a:lnSpc>
                <a:spcPts val="1400"/>
              </a:lnSpc>
              <a:defRPr sz="2000">
                <a:latin typeface="Freestyle Script" panose="030804020302050B0404" pitchFamily="66" charset="0"/>
              </a:defRPr>
            </a:lvl1pPr>
          </a:lstStyle>
          <a:p>
            <a:pPr algn="l"/>
            <a:r>
              <a:rPr lang="en-GB" sz="1200" b="1" dirty="0">
                <a:latin typeface="+mn-lt"/>
              </a:rPr>
              <a:t>N</a:t>
            </a:r>
            <a:r>
              <a:rPr lang="en-GB" sz="1200" dirty="0">
                <a:latin typeface="+mn-lt"/>
              </a:rPr>
              <a:t>ational </a:t>
            </a:r>
            <a:r>
              <a:rPr lang="en-GB" sz="1200" b="1" dirty="0">
                <a:latin typeface="+mn-lt"/>
              </a:rPr>
              <a:t>A</a:t>
            </a:r>
            <a:r>
              <a:rPr lang="en-GB" sz="1200" dirty="0">
                <a:latin typeface="+mn-lt"/>
              </a:rPr>
              <a:t>uthority for the </a:t>
            </a:r>
            <a:r>
              <a:rPr lang="en-GB" sz="1200" b="1" dirty="0">
                <a:latin typeface="+mn-lt"/>
              </a:rPr>
              <a:t>M</a:t>
            </a:r>
            <a:r>
              <a:rPr lang="en-GB" sz="1200" dirty="0">
                <a:latin typeface="+mn-lt"/>
              </a:rPr>
              <a:t>anagement of </a:t>
            </a:r>
            <a:r>
              <a:rPr lang="en-GB" sz="1200" b="1" dirty="0">
                <a:latin typeface="+mn-lt"/>
              </a:rPr>
              <a:t>D</a:t>
            </a:r>
            <a:r>
              <a:rPr lang="en-GB" sz="1200" dirty="0">
                <a:latin typeface="+mn-lt"/>
              </a:rPr>
              <a:t>IDs</a:t>
            </a:r>
          </a:p>
        </p:txBody>
      </p:sp>
      <p:sp>
        <p:nvSpPr>
          <p:cNvPr id="79" name="ZoneTexte 78"/>
          <p:cNvSpPr txBox="1"/>
          <p:nvPr/>
        </p:nvSpPr>
        <p:spPr>
          <a:xfrm>
            <a:off x="7706667" y="4376696"/>
            <a:ext cx="1276402" cy="611312"/>
          </a:xfrm>
          <a:prstGeom prst="rect">
            <a:avLst/>
          </a:prstGeom>
          <a:solidFill>
            <a:schemeClr val="accent4">
              <a:lumMod val="60000"/>
              <a:lumOff val="40000"/>
            </a:schemeClr>
          </a:solidFill>
        </p:spPr>
        <p:txBody>
          <a:bodyPr wrap="square" lIns="36000" tIns="36000" rIns="36000" bIns="36000" rtlCol="0" anchor="ctr">
            <a:spAutoFit/>
          </a:bodyPr>
          <a:lstStyle/>
          <a:p>
            <a:pPr algn="r">
              <a:lnSpc>
                <a:spcPts val="1400"/>
              </a:lnSpc>
            </a:pPr>
            <a:r>
              <a:rPr lang="en-GB" sz="1000" b="1" i="1" dirty="0"/>
              <a:t>CIAP</a:t>
            </a:r>
          </a:p>
          <a:p>
            <a:pPr algn="ctr">
              <a:lnSpc>
                <a:spcPts val="1400"/>
              </a:lnSpc>
            </a:pPr>
            <a:r>
              <a:rPr lang="en-GB" sz="1200" dirty="0"/>
              <a:t>Citizens’ Information</a:t>
            </a:r>
          </a:p>
        </p:txBody>
      </p:sp>
      <p:sp>
        <p:nvSpPr>
          <p:cNvPr id="80" name="ZoneTexte 79"/>
          <p:cNvSpPr txBox="1"/>
          <p:nvPr/>
        </p:nvSpPr>
        <p:spPr>
          <a:xfrm>
            <a:off x="5719656" y="10629340"/>
            <a:ext cx="809136" cy="647664"/>
          </a:xfrm>
          <a:prstGeom prst="rect">
            <a:avLst/>
          </a:prstGeom>
          <a:solidFill>
            <a:schemeClr val="bg1"/>
          </a:solidFill>
          <a:ln>
            <a:solidFill>
              <a:schemeClr val="tx1"/>
            </a:solidFill>
          </a:ln>
        </p:spPr>
        <p:txBody>
          <a:bodyPr wrap="square" lIns="36000" tIns="72000" rIns="36000" bIns="36000" rtlCol="0" anchor="ctr">
            <a:spAutoFit/>
          </a:bodyPr>
          <a:lstStyle>
            <a:defPPr>
              <a:defRPr lang="fr-FR"/>
            </a:defPPr>
            <a:lvl1pPr algn="ctr">
              <a:lnSpc>
                <a:spcPts val="1400"/>
              </a:lnSpc>
              <a:defRPr sz="2000">
                <a:latin typeface="Freestyle Script" panose="030804020302050B0404" pitchFamily="66" charset="0"/>
              </a:defRPr>
            </a:lvl1pPr>
          </a:lstStyle>
          <a:p>
            <a:pPr algn="l"/>
            <a:r>
              <a:rPr lang="en-GB" sz="1200" b="1" dirty="0">
                <a:latin typeface="+mn-lt"/>
              </a:rPr>
              <a:t>D</a:t>
            </a:r>
            <a:r>
              <a:rPr lang="en-GB" sz="1200" dirty="0">
                <a:latin typeface="+mn-lt"/>
              </a:rPr>
              <a:t>igital </a:t>
            </a:r>
            <a:r>
              <a:rPr lang="en-GB" sz="1200" b="1" dirty="0">
                <a:latin typeface="+mn-lt"/>
              </a:rPr>
              <a:t>I</a:t>
            </a:r>
            <a:r>
              <a:rPr lang="en-GB" sz="1200" dirty="0">
                <a:latin typeface="+mn-lt"/>
              </a:rPr>
              <a:t>dentity </a:t>
            </a:r>
            <a:r>
              <a:rPr lang="en-GB" sz="1200" b="1" dirty="0">
                <a:latin typeface="+mn-lt"/>
              </a:rPr>
              <a:t>D</a:t>
            </a:r>
            <a:r>
              <a:rPr lang="en-GB" sz="1200" dirty="0">
                <a:latin typeface="+mn-lt"/>
              </a:rPr>
              <a:t>ocument</a:t>
            </a:r>
          </a:p>
        </p:txBody>
      </p:sp>
      <p:sp>
        <p:nvSpPr>
          <p:cNvPr id="81" name="ZoneTexte 80"/>
          <p:cNvSpPr txBox="1"/>
          <p:nvPr/>
        </p:nvSpPr>
        <p:spPr>
          <a:xfrm>
            <a:off x="5664696" y="11369352"/>
            <a:ext cx="988370" cy="1006736"/>
          </a:xfrm>
          <a:prstGeom prst="rect">
            <a:avLst/>
          </a:prstGeom>
          <a:solidFill>
            <a:schemeClr val="bg1"/>
          </a:solidFill>
          <a:ln>
            <a:solidFill>
              <a:schemeClr val="tx1"/>
            </a:solidFill>
          </a:ln>
        </p:spPr>
        <p:txBody>
          <a:bodyPr wrap="square" lIns="36000" tIns="72000" rIns="36000" bIns="36000" rtlCol="0" anchor="ctr">
            <a:spAutoFit/>
          </a:bodyPr>
          <a:lstStyle>
            <a:defPPr>
              <a:defRPr lang="fr-FR"/>
            </a:defPPr>
            <a:lvl1pPr>
              <a:lnSpc>
                <a:spcPts val="1400"/>
              </a:lnSpc>
              <a:defRPr sz="1200" b="1"/>
            </a:lvl1pPr>
          </a:lstStyle>
          <a:p>
            <a:r>
              <a:rPr lang="en-GB" dirty="0">
                <a:solidFill>
                  <a:srgbClr val="000000"/>
                </a:solidFill>
                <a:latin typeface="Arial" panose="020B0604020202020204" pitchFamily="34" charset="0"/>
              </a:rPr>
              <a:t>D</a:t>
            </a:r>
            <a:r>
              <a:rPr lang="en-GB" b="0" dirty="0">
                <a:solidFill>
                  <a:srgbClr val="000000"/>
                </a:solidFill>
                <a:latin typeface="Arial" panose="020B0604020202020204" pitchFamily="34" charset="0"/>
              </a:rPr>
              <a:t>igital </a:t>
            </a:r>
            <a:r>
              <a:rPr lang="en-GB" dirty="0">
                <a:solidFill>
                  <a:srgbClr val="000000"/>
                </a:solidFill>
                <a:latin typeface="Arial" panose="020B0604020202020204" pitchFamily="34" charset="0"/>
              </a:rPr>
              <a:t>I</a:t>
            </a:r>
            <a:r>
              <a:rPr lang="en-GB" b="0" dirty="0">
                <a:solidFill>
                  <a:srgbClr val="000000"/>
                </a:solidFill>
                <a:latin typeface="Arial" panose="020B0604020202020204" pitchFamily="34" charset="0"/>
              </a:rPr>
              <a:t>dentity </a:t>
            </a:r>
            <a:r>
              <a:rPr lang="en-GB" dirty="0">
                <a:solidFill>
                  <a:srgbClr val="000000"/>
                </a:solidFill>
                <a:latin typeface="Arial" panose="020B0604020202020204" pitchFamily="34" charset="0"/>
              </a:rPr>
              <a:t>D</a:t>
            </a:r>
            <a:r>
              <a:rPr lang="en-GB" b="0" dirty="0">
                <a:solidFill>
                  <a:srgbClr val="000000"/>
                </a:solidFill>
                <a:latin typeface="Arial" panose="020B0604020202020204" pitchFamily="34" charset="0"/>
              </a:rPr>
              <a:t>ocument</a:t>
            </a:r>
          </a:p>
          <a:p>
            <a:r>
              <a:rPr lang="en-US" altLang="zh-CN" dirty="0"/>
              <a:t>M</a:t>
            </a:r>
            <a:r>
              <a:rPr lang="en-US" altLang="zh-CN" b="0" dirty="0"/>
              <a:t>anagement </a:t>
            </a:r>
            <a:r>
              <a:rPr lang="en-US" altLang="zh-CN" dirty="0"/>
              <a:t>C</a:t>
            </a:r>
            <a:r>
              <a:rPr lang="en-US" altLang="zh-CN" b="0" dirty="0"/>
              <a:t>ompany </a:t>
            </a:r>
            <a:endParaRPr lang="en-GB" b="0" dirty="0"/>
          </a:p>
        </p:txBody>
      </p:sp>
      <p:sp>
        <p:nvSpPr>
          <p:cNvPr id="85" name="ZoneTexte 84"/>
          <p:cNvSpPr txBox="1"/>
          <p:nvPr/>
        </p:nvSpPr>
        <p:spPr>
          <a:xfrm>
            <a:off x="188103" y="10018379"/>
            <a:ext cx="1526392" cy="288591"/>
          </a:xfrm>
          <a:prstGeom prst="rect">
            <a:avLst/>
          </a:prstGeom>
          <a:solidFill>
            <a:schemeClr val="accent6"/>
          </a:solidFill>
        </p:spPr>
        <p:txBody>
          <a:bodyPr wrap="square" lIns="0" tIns="72000" rIns="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Financial loss</a:t>
            </a:r>
          </a:p>
        </p:txBody>
      </p:sp>
      <p:sp>
        <p:nvSpPr>
          <p:cNvPr id="86" name="ZoneTexte 85"/>
          <p:cNvSpPr txBox="1"/>
          <p:nvPr/>
        </p:nvSpPr>
        <p:spPr>
          <a:xfrm>
            <a:off x="193627" y="9639786"/>
            <a:ext cx="1526392" cy="288591"/>
          </a:xfrm>
          <a:prstGeom prst="rect">
            <a:avLst/>
          </a:prstGeom>
          <a:solidFill>
            <a:schemeClr val="accent6"/>
          </a:solidFill>
        </p:spPr>
        <p:txBody>
          <a:bodyPr wrap="square" lIns="0" tIns="72000" rIns="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Image loss</a:t>
            </a:r>
          </a:p>
        </p:txBody>
      </p:sp>
      <p:sp>
        <p:nvSpPr>
          <p:cNvPr id="87" name="ZoneTexte 86"/>
          <p:cNvSpPr txBox="1"/>
          <p:nvPr/>
        </p:nvSpPr>
        <p:spPr>
          <a:xfrm>
            <a:off x="1991035" y="6576610"/>
            <a:ext cx="937357" cy="611312"/>
          </a:xfrm>
          <a:prstGeom prst="rect">
            <a:avLst/>
          </a:prstGeom>
          <a:solidFill>
            <a:schemeClr val="accent4">
              <a:lumMod val="60000"/>
              <a:lumOff val="40000"/>
            </a:schemeClr>
          </a:solidFill>
        </p:spPr>
        <p:txBody>
          <a:bodyPr wrap="square" lIns="36000" tIns="36000" rIns="36000" bIns="36000" rtlCol="0" anchor="ctr">
            <a:spAutoFit/>
          </a:bodyPr>
          <a:lstStyle/>
          <a:p>
            <a:pPr algn="r">
              <a:lnSpc>
                <a:spcPts val="1400"/>
              </a:lnSpc>
            </a:pPr>
            <a:r>
              <a:rPr lang="en-GB" sz="1000" b="1" dirty="0">
                <a:cs typeface="Aharoni" panose="02010803020104030203" pitchFamily="2" charset="-79"/>
                <a:sym typeface="Symbol"/>
              </a:rPr>
              <a:t> </a:t>
            </a:r>
            <a:r>
              <a:rPr lang="en-GB" sz="1000" b="1" i="1" dirty="0"/>
              <a:t>CIAP</a:t>
            </a:r>
          </a:p>
          <a:p>
            <a:pPr algn="ctr">
              <a:lnSpc>
                <a:spcPts val="1400"/>
              </a:lnSpc>
            </a:pPr>
            <a:r>
              <a:rPr lang="en-GB" sz="1200" dirty="0"/>
              <a:t>Citizens’ Information</a:t>
            </a:r>
          </a:p>
        </p:txBody>
      </p:sp>
      <p:sp>
        <p:nvSpPr>
          <p:cNvPr id="89" name="ZoneTexte 88"/>
          <p:cNvSpPr txBox="1"/>
          <p:nvPr/>
        </p:nvSpPr>
        <p:spPr>
          <a:xfrm>
            <a:off x="2120306" y="9901639"/>
            <a:ext cx="1516322" cy="288591"/>
          </a:xfrm>
          <a:prstGeom prst="rect">
            <a:avLst/>
          </a:prstGeom>
          <a:solidFill>
            <a:schemeClr val="accent6"/>
          </a:solidFill>
        </p:spPr>
        <p:txBody>
          <a:bodyPr wrap="square" lIns="0" tIns="72000" rIns="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GDPR infringement</a:t>
            </a:r>
          </a:p>
        </p:txBody>
      </p:sp>
      <p:sp>
        <p:nvSpPr>
          <p:cNvPr id="90" name="ZoneTexte 89"/>
          <p:cNvSpPr txBox="1"/>
          <p:nvPr/>
        </p:nvSpPr>
        <p:spPr>
          <a:xfrm>
            <a:off x="4160952" y="8616447"/>
            <a:ext cx="1269226" cy="288591"/>
          </a:xfrm>
          <a:prstGeom prst="rect">
            <a:avLst/>
          </a:prstGeom>
          <a:solidFill>
            <a:schemeClr val="accent6"/>
          </a:solidFill>
        </p:spPr>
        <p:txBody>
          <a:bodyPr wrap="square" lIns="0" tIns="72000" rIns="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Legal impact</a:t>
            </a:r>
          </a:p>
        </p:txBody>
      </p:sp>
      <p:sp>
        <p:nvSpPr>
          <p:cNvPr id="91" name="ZoneTexte 90"/>
          <p:cNvSpPr txBox="1"/>
          <p:nvPr/>
        </p:nvSpPr>
        <p:spPr>
          <a:xfrm>
            <a:off x="4157364" y="6576610"/>
            <a:ext cx="1276402" cy="611312"/>
          </a:xfrm>
          <a:prstGeom prst="rect">
            <a:avLst/>
          </a:prstGeom>
          <a:solidFill>
            <a:schemeClr val="accent4">
              <a:lumMod val="60000"/>
              <a:lumOff val="40000"/>
            </a:schemeClr>
          </a:solidFill>
        </p:spPr>
        <p:txBody>
          <a:bodyPr wrap="square" lIns="36000" tIns="36000" rIns="36000" bIns="36000" rtlCol="0" anchor="ctr">
            <a:spAutoFit/>
          </a:bodyPr>
          <a:lstStyle/>
          <a:p>
            <a:pPr algn="r">
              <a:lnSpc>
                <a:spcPts val="1400"/>
              </a:lnSpc>
            </a:pPr>
            <a:r>
              <a:rPr lang="en-GB" sz="1000" b="1" dirty="0">
                <a:cs typeface="Aharoni" panose="02010803020104030203" pitchFamily="2" charset="-79"/>
                <a:sym typeface="Symbol"/>
              </a:rPr>
              <a:t> </a:t>
            </a:r>
            <a:r>
              <a:rPr lang="en-GB" sz="1000" b="1" i="1" dirty="0"/>
              <a:t>IA</a:t>
            </a:r>
          </a:p>
          <a:p>
            <a:pPr algn="ctr">
              <a:lnSpc>
                <a:spcPts val="1400"/>
              </a:lnSpc>
            </a:pPr>
            <a:r>
              <a:rPr lang="en-GB" sz="1200" dirty="0"/>
              <a:t>DID Printing and Distribution</a:t>
            </a:r>
          </a:p>
        </p:txBody>
      </p:sp>
      <p:sp>
        <p:nvSpPr>
          <p:cNvPr id="97" name="ZoneTexte 96"/>
          <p:cNvSpPr txBox="1"/>
          <p:nvPr/>
        </p:nvSpPr>
        <p:spPr>
          <a:xfrm>
            <a:off x="5954502" y="10018379"/>
            <a:ext cx="1526392" cy="288591"/>
          </a:xfrm>
          <a:prstGeom prst="rect">
            <a:avLst/>
          </a:prstGeom>
          <a:solidFill>
            <a:schemeClr val="accent6"/>
          </a:solidFill>
        </p:spPr>
        <p:txBody>
          <a:bodyPr wrap="square" lIns="0" tIns="72000" rIns="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Operational delays</a:t>
            </a:r>
          </a:p>
        </p:txBody>
      </p:sp>
      <p:sp>
        <p:nvSpPr>
          <p:cNvPr id="98" name="ZoneTexte 97"/>
          <p:cNvSpPr txBox="1"/>
          <p:nvPr/>
        </p:nvSpPr>
        <p:spPr>
          <a:xfrm>
            <a:off x="5954502" y="8740985"/>
            <a:ext cx="1526392" cy="468127"/>
          </a:xfrm>
          <a:prstGeom prst="rect">
            <a:avLst/>
          </a:prstGeom>
          <a:solidFill>
            <a:schemeClr val="accent6"/>
          </a:solidFill>
        </p:spPr>
        <p:txBody>
          <a:bodyPr wrap="square" lIns="0" tIns="72000" rIns="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Takeover the information</a:t>
            </a:r>
          </a:p>
        </p:txBody>
      </p:sp>
      <p:sp>
        <p:nvSpPr>
          <p:cNvPr id="99" name="ZoneTexte 98"/>
          <p:cNvSpPr txBox="1"/>
          <p:nvPr/>
        </p:nvSpPr>
        <p:spPr>
          <a:xfrm>
            <a:off x="8001630" y="6486842"/>
            <a:ext cx="1276402" cy="790848"/>
          </a:xfrm>
          <a:prstGeom prst="rect">
            <a:avLst/>
          </a:prstGeom>
          <a:solidFill>
            <a:schemeClr val="accent4">
              <a:lumMod val="60000"/>
              <a:lumOff val="40000"/>
            </a:schemeClr>
          </a:solidFill>
        </p:spPr>
        <p:txBody>
          <a:bodyPr wrap="square" lIns="36000" tIns="36000" rIns="36000" bIns="36000" rtlCol="0" anchor="ctr">
            <a:spAutoFit/>
          </a:bodyPr>
          <a:lstStyle/>
          <a:p>
            <a:pPr algn="r">
              <a:lnSpc>
                <a:spcPts val="1400"/>
              </a:lnSpc>
            </a:pPr>
            <a:r>
              <a:rPr lang="en-GB" sz="1000" b="1" dirty="0">
                <a:cs typeface="Aharoni" panose="02010803020104030203" pitchFamily="2" charset="-79"/>
                <a:sym typeface="Symbol"/>
              </a:rPr>
              <a:t> </a:t>
            </a:r>
            <a:r>
              <a:rPr lang="en-GB" sz="1000" b="1" i="1" dirty="0"/>
              <a:t>IA</a:t>
            </a:r>
          </a:p>
          <a:p>
            <a:pPr algn="ctr">
              <a:lnSpc>
                <a:spcPts val="1400"/>
              </a:lnSpc>
            </a:pPr>
            <a:r>
              <a:rPr lang="en-GB" sz="1200" dirty="0"/>
              <a:t>DID Characteristics Definition</a:t>
            </a:r>
          </a:p>
        </p:txBody>
      </p:sp>
      <p:sp>
        <p:nvSpPr>
          <p:cNvPr id="101" name="ZoneTexte 100"/>
          <p:cNvSpPr txBox="1"/>
          <p:nvPr/>
        </p:nvSpPr>
        <p:spPr>
          <a:xfrm>
            <a:off x="7876635" y="8642312"/>
            <a:ext cx="1526392" cy="288591"/>
          </a:xfrm>
          <a:prstGeom prst="rect">
            <a:avLst/>
          </a:prstGeom>
          <a:solidFill>
            <a:schemeClr val="accent6"/>
          </a:solidFill>
        </p:spPr>
        <p:txBody>
          <a:bodyPr wrap="square" lIns="0" tIns="72000" rIns="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Legal impact</a:t>
            </a:r>
          </a:p>
        </p:txBody>
      </p:sp>
      <p:sp>
        <p:nvSpPr>
          <p:cNvPr id="103" name="ZoneTexte 102"/>
          <p:cNvSpPr txBox="1"/>
          <p:nvPr/>
        </p:nvSpPr>
        <p:spPr>
          <a:xfrm>
            <a:off x="7713920" y="5002037"/>
            <a:ext cx="1276402" cy="611312"/>
          </a:xfrm>
          <a:prstGeom prst="rect">
            <a:avLst/>
          </a:prstGeom>
          <a:solidFill>
            <a:schemeClr val="accent4">
              <a:lumMod val="60000"/>
              <a:lumOff val="40000"/>
            </a:schemeClr>
          </a:solidFill>
        </p:spPr>
        <p:txBody>
          <a:bodyPr wrap="square" lIns="36000" tIns="36000" rIns="36000" bIns="36000" rtlCol="0" anchor="ctr">
            <a:spAutoFit/>
          </a:bodyPr>
          <a:lstStyle/>
          <a:p>
            <a:pPr algn="r">
              <a:lnSpc>
                <a:spcPts val="1400"/>
              </a:lnSpc>
            </a:pPr>
            <a:r>
              <a:rPr lang="en-GB" sz="1000" b="1" i="1" dirty="0"/>
              <a:t>CIAP</a:t>
            </a:r>
          </a:p>
          <a:p>
            <a:pPr algn="ctr">
              <a:lnSpc>
                <a:spcPts val="1400"/>
              </a:lnSpc>
            </a:pPr>
            <a:r>
              <a:rPr lang="en-GB" sz="1200" dirty="0"/>
              <a:t>Application Data for DID Renewal</a:t>
            </a:r>
          </a:p>
        </p:txBody>
      </p:sp>
      <p:sp>
        <p:nvSpPr>
          <p:cNvPr id="44" name="ZoneTexte 43"/>
          <p:cNvSpPr txBox="1"/>
          <p:nvPr/>
        </p:nvSpPr>
        <p:spPr>
          <a:xfrm>
            <a:off x="6875248" y="11863920"/>
            <a:ext cx="1146063" cy="647664"/>
          </a:xfrm>
          <a:prstGeom prst="rect">
            <a:avLst/>
          </a:prstGeom>
          <a:solidFill>
            <a:schemeClr val="bg1"/>
          </a:solidFill>
          <a:ln>
            <a:solidFill>
              <a:schemeClr val="tx1"/>
            </a:solidFill>
          </a:ln>
        </p:spPr>
        <p:txBody>
          <a:bodyPr wrap="square" lIns="36000" tIns="72000" rIns="36000" bIns="36000" rtlCol="0" anchor="ctr">
            <a:spAutoFit/>
          </a:bodyPr>
          <a:lstStyle>
            <a:defPPr>
              <a:defRPr lang="fr-FR"/>
            </a:defPPr>
            <a:lvl1pPr algn="ctr">
              <a:lnSpc>
                <a:spcPts val="1400"/>
              </a:lnSpc>
              <a:defRPr sz="2000">
                <a:latin typeface="Freestyle Script" panose="030804020302050B0404" pitchFamily="66" charset="0"/>
              </a:defRPr>
            </a:lvl1pPr>
          </a:lstStyle>
          <a:p>
            <a:pPr algn="l"/>
            <a:r>
              <a:rPr lang="en-GB" sz="1200" b="1" dirty="0">
                <a:latin typeface="+mn-lt"/>
              </a:rPr>
              <a:t>T</a:t>
            </a:r>
            <a:r>
              <a:rPr lang="en-GB" sz="1200" dirty="0">
                <a:latin typeface="+mn-lt"/>
              </a:rPr>
              <a:t>echnical </a:t>
            </a:r>
            <a:r>
              <a:rPr lang="en-GB" sz="1200" b="1" dirty="0">
                <a:latin typeface="+mn-lt"/>
              </a:rPr>
              <a:t>A</a:t>
            </a:r>
            <a:r>
              <a:rPr lang="en-GB" sz="1200" dirty="0">
                <a:latin typeface="+mn-lt"/>
              </a:rPr>
              <a:t>dministration</a:t>
            </a:r>
            <a:r>
              <a:rPr lang="en-GB" sz="1200" b="1" dirty="0">
                <a:latin typeface="+mn-lt"/>
              </a:rPr>
              <a:t> C</a:t>
            </a:r>
            <a:r>
              <a:rPr lang="en-GB" sz="1200" dirty="0">
                <a:latin typeface="+mn-lt"/>
              </a:rPr>
              <a:t>ompany </a:t>
            </a:r>
          </a:p>
        </p:txBody>
      </p:sp>
      <p:sp>
        <p:nvSpPr>
          <p:cNvPr id="45" name="ZoneTexte 44"/>
          <p:cNvSpPr txBox="1"/>
          <p:nvPr/>
        </p:nvSpPr>
        <p:spPr>
          <a:xfrm>
            <a:off x="9024454" y="24026"/>
            <a:ext cx="511680" cy="400110"/>
          </a:xfrm>
          <a:prstGeom prst="rect">
            <a:avLst/>
          </a:prstGeom>
          <a:noFill/>
        </p:spPr>
        <p:txBody>
          <a:bodyPr wrap="none" rtlCol="0">
            <a:spAutoFit/>
          </a:bodyPr>
          <a:lstStyle/>
          <a:p>
            <a:pPr algn="ctr"/>
            <a:r>
              <a:rPr lang="en-GB" sz="2000" dirty="0">
                <a:solidFill>
                  <a:schemeClr val="lt1"/>
                </a:solidFill>
                <a:latin typeface="Bodoni Poster" pitchFamily="18" charset="0"/>
              </a:rPr>
              <a:t>1/4</a:t>
            </a:r>
          </a:p>
        </p:txBody>
      </p:sp>
      <p:sp>
        <p:nvSpPr>
          <p:cNvPr id="46" name="ZoneTexte 45"/>
          <p:cNvSpPr txBox="1"/>
          <p:nvPr/>
        </p:nvSpPr>
        <p:spPr>
          <a:xfrm>
            <a:off x="3062668" y="6397074"/>
            <a:ext cx="693161" cy="970385"/>
          </a:xfrm>
          <a:prstGeom prst="rect">
            <a:avLst/>
          </a:prstGeom>
          <a:solidFill>
            <a:schemeClr val="accent4">
              <a:lumMod val="60000"/>
              <a:lumOff val="40000"/>
            </a:schemeClr>
          </a:solidFill>
        </p:spPr>
        <p:txBody>
          <a:bodyPr wrap="square" lIns="36000" tIns="36000" rIns="36000" bIns="36000" rtlCol="0" anchor="ctr">
            <a:spAutoFit/>
          </a:bodyPr>
          <a:lstStyle/>
          <a:p>
            <a:pPr algn="r">
              <a:lnSpc>
                <a:spcPts val="1400"/>
              </a:lnSpc>
            </a:pPr>
            <a:r>
              <a:rPr lang="en-GB" sz="1000" b="1" dirty="0">
                <a:cs typeface="Aharoni" panose="02010803020104030203" pitchFamily="2" charset="-79"/>
                <a:sym typeface="Symbol"/>
              </a:rPr>
              <a:t> </a:t>
            </a:r>
            <a:r>
              <a:rPr lang="en-GB" sz="1000" b="1" i="1" dirty="0"/>
              <a:t>CIAP</a:t>
            </a:r>
          </a:p>
          <a:p>
            <a:pPr algn="ctr">
              <a:lnSpc>
                <a:spcPts val="1400"/>
              </a:lnSpc>
            </a:pPr>
            <a:r>
              <a:rPr lang="en-GB" sz="1200" dirty="0"/>
              <a:t>Application Data for DID Renewal</a:t>
            </a:r>
          </a:p>
        </p:txBody>
      </p:sp>
      <p:sp>
        <p:nvSpPr>
          <p:cNvPr id="2" name="Rectangle à coins arrondis 73">
            <a:extLst>
              <a:ext uri="{FF2B5EF4-FFF2-40B4-BE49-F238E27FC236}">
                <a16:creationId xmlns:a16="http://schemas.microsoft.com/office/drawing/2014/main" id="{989BA375-568F-8AD3-2F08-CB08E85F6C7D}"/>
              </a:ext>
            </a:extLst>
          </p:cNvPr>
          <p:cNvSpPr/>
          <p:nvPr/>
        </p:nvSpPr>
        <p:spPr>
          <a:xfrm>
            <a:off x="3447619" y="2574182"/>
            <a:ext cx="970688" cy="319292"/>
          </a:xfrm>
          <a:prstGeom prst="wedgeRoundRectCallout">
            <a:avLst>
              <a:gd name="adj1" fmla="val 23544"/>
              <a:gd name="adj2" fmla="val 149462"/>
              <a:gd name="adj3" fmla="val 16667"/>
            </a:avLst>
          </a:prstGeom>
          <a:solidFill>
            <a:srgbClr val="FFFFCC"/>
          </a:solidFill>
          <a:ln>
            <a:solidFill>
              <a:schemeClr val="tx1"/>
            </a:solidFill>
          </a:ln>
        </p:spPr>
        <p:txBody>
          <a:bodyPr wrap="square" lIns="36000" tIns="72000" rIns="36000" bIns="36000" rtlCol="0" anchor="ctr">
            <a:spAutoFit/>
          </a:bodyPr>
          <a:lstStyle/>
          <a:p>
            <a:pPr algn="ctr">
              <a:lnSpc>
                <a:spcPts val="1400"/>
              </a:lnSpc>
            </a:pPr>
            <a:r>
              <a:rPr lang="en-GB" sz="1200" dirty="0">
                <a:solidFill>
                  <a:schemeClr val="tx1"/>
                </a:solidFill>
              </a:rPr>
              <a:t>TAC</a:t>
            </a:r>
          </a:p>
        </p:txBody>
      </p:sp>
      <p:sp>
        <p:nvSpPr>
          <p:cNvPr id="4" name="Rectangle à coins arrondis 73">
            <a:extLst>
              <a:ext uri="{FF2B5EF4-FFF2-40B4-BE49-F238E27FC236}">
                <a16:creationId xmlns:a16="http://schemas.microsoft.com/office/drawing/2014/main" id="{2D51ED2A-AE54-2E9C-A1D6-54147DA9888D}"/>
              </a:ext>
            </a:extLst>
          </p:cNvPr>
          <p:cNvSpPr/>
          <p:nvPr/>
        </p:nvSpPr>
        <p:spPr>
          <a:xfrm>
            <a:off x="7876635" y="2098339"/>
            <a:ext cx="970688" cy="319292"/>
          </a:xfrm>
          <a:prstGeom prst="wedgeRoundRectCallout">
            <a:avLst>
              <a:gd name="adj1" fmla="val 24627"/>
              <a:gd name="adj2" fmla="val 90210"/>
              <a:gd name="adj3" fmla="val 16667"/>
            </a:avLst>
          </a:prstGeom>
          <a:solidFill>
            <a:srgbClr val="FFFFCC"/>
          </a:solidFill>
          <a:ln>
            <a:solidFill>
              <a:schemeClr val="tx1"/>
            </a:solidFill>
          </a:ln>
        </p:spPr>
        <p:txBody>
          <a:bodyPr wrap="square" lIns="36000" tIns="72000" rIns="36000" bIns="36000" rtlCol="0" anchor="ctr">
            <a:spAutoFit/>
          </a:bodyPr>
          <a:lstStyle/>
          <a:p>
            <a:pPr algn="ctr">
              <a:lnSpc>
                <a:spcPts val="1400"/>
              </a:lnSpc>
            </a:pPr>
            <a:r>
              <a:rPr lang="en-GB" sz="1200" dirty="0">
                <a:solidFill>
                  <a:schemeClr val="tx1"/>
                </a:solidFill>
              </a:rPr>
              <a:t>Town Halls</a:t>
            </a:r>
          </a:p>
        </p:txBody>
      </p:sp>
      <p:sp>
        <p:nvSpPr>
          <p:cNvPr id="5" name="Rectangle à coins arrondis 73">
            <a:extLst>
              <a:ext uri="{FF2B5EF4-FFF2-40B4-BE49-F238E27FC236}">
                <a16:creationId xmlns:a16="http://schemas.microsoft.com/office/drawing/2014/main" id="{CFCA94DD-69D5-62AF-7920-08819A7BA6DF}"/>
              </a:ext>
            </a:extLst>
          </p:cNvPr>
          <p:cNvSpPr/>
          <p:nvPr/>
        </p:nvSpPr>
        <p:spPr>
          <a:xfrm>
            <a:off x="6880832" y="3286789"/>
            <a:ext cx="970688" cy="319292"/>
          </a:xfrm>
          <a:prstGeom prst="wedgeRoundRectCallout">
            <a:avLst>
              <a:gd name="adj1" fmla="val 39786"/>
              <a:gd name="adj2" fmla="val 83626"/>
              <a:gd name="adj3" fmla="val 16667"/>
            </a:avLst>
          </a:prstGeom>
          <a:solidFill>
            <a:srgbClr val="FFFFCC"/>
          </a:solidFill>
          <a:ln>
            <a:solidFill>
              <a:schemeClr val="tx1"/>
            </a:solidFill>
          </a:ln>
        </p:spPr>
        <p:txBody>
          <a:bodyPr wrap="square" lIns="36000" tIns="72000" rIns="36000" bIns="36000" rtlCol="0" anchor="ctr">
            <a:spAutoFit/>
          </a:bodyPr>
          <a:lstStyle/>
          <a:p>
            <a:pPr algn="ctr">
              <a:lnSpc>
                <a:spcPts val="1400"/>
              </a:lnSpc>
            </a:pPr>
            <a:r>
              <a:rPr lang="en-GB" sz="1200" dirty="0" err="1"/>
              <a:t>HeberWeb</a:t>
            </a:r>
            <a:endParaRPr lang="en-GB" sz="1200" dirty="0">
              <a:solidFill>
                <a:schemeClr val="tx1"/>
              </a:solidFill>
            </a:endParaRPr>
          </a:p>
        </p:txBody>
      </p:sp>
      <p:sp>
        <p:nvSpPr>
          <p:cNvPr id="6" name="Rectangle à coins arrondis 72">
            <a:extLst>
              <a:ext uri="{FF2B5EF4-FFF2-40B4-BE49-F238E27FC236}">
                <a16:creationId xmlns:a16="http://schemas.microsoft.com/office/drawing/2014/main" id="{F1C1035C-118F-FE30-E561-191B697DB1DA}"/>
              </a:ext>
            </a:extLst>
          </p:cNvPr>
          <p:cNvSpPr/>
          <p:nvPr/>
        </p:nvSpPr>
        <p:spPr>
          <a:xfrm>
            <a:off x="6276489" y="4786016"/>
            <a:ext cx="970688" cy="319292"/>
          </a:xfrm>
          <a:prstGeom prst="wedgeRoundRectCallout">
            <a:avLst>
              <a:gd name="adj1" fmla="val 90119"/>
              <a:gd name="adj2" fmla="val -64728"/>
              <a:gd name="adj3" fmla="val 16667"/>
            </a:avLst>
          </a:prstGeom>
          <a:solidFill>
            <a:srgbClr val="FFFFCC"/>
          </a:solidFill>
          <a:ln>
            <a:solidFill>
              <a:schemeClr val="tx1"/>
            </a:solidFill>
          </a:ln>
        </p:spPr>
        <p:txBody>
          <a:bodyPr wrap="square" lIns="36000" tIns="72000" rIns="36000" bIns="36000" rtlCol="0" anchor="ctr">
            <a:spAutoFit/>
          </a:bodyPr>
          <a:lstStyle/>
          <a:p>
            <a:pPr algn="ctr">
              <a:lnSpc>
                <a:spcPts val="1400"/>
              </a:lnSpc>
            </a:pPr>
            <a:r>
              <a:rPr lang="en-GB" sz="1200" dirty="0"/>
              <a:t>Citizen</a:t>
            </a:r>
          </a:p>
        </p:txBody>
      </p:sp>
      <p:sp>
        <p:nvSpPr>
          <p:cNvPr id="7" name="ZoneTexte 86">
            <a:extLst>
              <a:ext uri="{FF2B5EF4-FFF2-40B4-BE49-F238E27FC236}">
                <a16:creationId xmlns:a16="http://schemas.microsoft.com/office/drawing/2014/main" id="{398AE4ED-494D-64BE-929F-45911CC29F50}"/>
              </a:ext>
            </a:extLst>
          </p:cNvPr>
          <p:cNvSpPr txBox="1"/>
          <p:nvPr/>
        </p:nvSpPr>
        <p:spPr>
          <a:xfrm>
            <a:off x="5979649" y="6490092"/>
            <a:ext cx="693161" cy="790848"/>
          </a:xfrm>
          <a:prstGeom prst="rect">
            <a:avLst/>
          </a:prstGeom>
          <a:solidFill>
            <a:schemeClr val="accent4">
              <a:lumMod val="60000"/>
              <a:lumOff val="40000"/>
            </a:schemeClr>
          </a:solidFill>
        </p:spPr>
        <p:txBody>
          <a:bodyPr wrap="square" lIns="36000" tIns="36000" rIns="36000" bIns="36000" rtlCol="0" anchor="ctr">
            <a:spAutoFit/>
          </a:bodyPr>
          <a:lstStyle/>
          <a:p>
            <a:pPr algn="r">
              <a:lnSpc>
                <a:spcPts val="1400"/>
              </a:lnSpc>
            </a:pPr>
            <a:r>
              <a:rPr lang="en-GB" sz="1000" b="1" dirty="0">
                <a:cs typeface="Aharoni" panose="02010803020104030203" pitchFamily="2" charset="-79"/>
                <a:sym typeface="Symbol"/>
              </a:rPr>
              <a:t> </a:t>
            </a:r>
            <a:r>
              <a:rPr lang="en-GB" sz="1000" b="1" i="1" dirty="0"/>
              <a:t>IA</a:t>
            </a:r>
          </a:p>
          <a:p>
            <a:pPr algn="ctr">
              <a:lnSpc>
                <a:spcPts val="1400"/>
              </a:lnSpc>
            </a:pPr>
            <a:r>
              <a:rPr lang="en-GB" sz="1200" dirty="0"/>
              <a:t>Cloud Hosting Services</a:t>
            </a:r>
          </a:p>
        </p:txBody>
      </p:sp>
      <p:sp>
        <p:nvSpPr>
          <p:cNvPr id="8" name="ZoneTexte 45">
            <a:extLst>
              <a:ext uri="{FF2B5EF4-FFF2-40B4-BE49-F238E27FC236}">
                <a16:creationId xmlns:a16="http://schemas.microsoft.com/office/drawing/2014/main" id="{86C4797B-A0E4-52E5-6EAD-875996165960}"/>
              </a:ext>
            </a:extLst>
          </p:cNvPr>
          <p:cNvSpPr txBox="1"/>
          <p:nvPr/>
        </p:nvSpPr>
        <p:spPr>
          <a:xfrm>
            <a:off x="6807086" y="6400324"/>
            <a:ext cx="801826" cy="970385"/>
          </a:xfrm>
          <a:prstGeom prst="rect">
            <a:avLst/>
          </a:prstGeom>
          <a:solidFill>
            <a:schemeClr val="accent4">
              <a:lumMod val="60000"/>
              <a:lumOff val="40000"/>
            </a:schemeClr>
          </a:solidFill>
        </p:spPr>
        <p:txBody>
          <a:bodyPr wrap="square" lIns="36000" tIns="36000" rIns="36000" bIns="36000" rtlCol="0" anchor="ctr">
            <a:spAutoFit/>
          </a:bodyPr>
          <a:lstStyle/>
          <a:p>
            <a:pPr algn="r">
              <a:lnSpc>
                <a:spcPts val="1400"/>
              </a:lnSpc>
            </a:pPr>
            <a:r>
              <a:rPr lang="en-GB" sz="1000" b="1" dirty="0">
                <a:cs typeface="Aharoni" panose="02010803020104030203" pitchFamily="2" charset="-79"/>
                <a:sym typeface="Symbol"/>
              </a:rPr>
              <a:t> </a:t>
            </a:r>
            <a:r>
              <a:rPr lang="en-GB" sz="1000" b="1" i="1" dirty="0"/>
              <a:t>IA</a:t>
            </a:r>
          </a:p>
          <a:p>
            <a:pPr algn="ctr">
              <a:lnSpc>
                <a:spcPts val="1400"/>
              </a:lnSpc>
            </a:pPr>
            <a:r>
              <a:rPr lang="en-GB" sz="1200" dirty="0"/>
              <a:t>IS Maintenance for DID Renewal</a:t>
            </a:r>
          </a:p>
        </p:txBody>
      </p:sp>
      <p:sp>
        <p:nvSpPr>
          <p:cNvPr id="10" name="ZoneTexte 85">
            <a:extLst>
              <a:ext uri="{FF2B5EF4-FFF2-40B4-BE49-F238E27FC236}">
                <a16:creationId xmlns:a16="http://schemas.microsoft.com/office/drawing/2014/main" id="{DF924726-800F-8D5C-9B54-43D1F04EF914}"/>
              </a:ext>
            </a:extLst>
          </p:cNvPr>
          <p:cNvSpPr txBox="1"/>
          <p:nvPr/>
        </p:nvSpPr>
        <p:spPr>
          <a:xfrm>
            <a:off x="4032369" y="9712609"/>
            <a:ext cx="1526392" cy="288591"/>
          </a:xfrm>
          <a:prstGeom prst="rect">
            <a:avLst/>
          </a:prstGeom>
          <a:solidFill>
            <a:schemeClr val="accent6"/>
          </a:solidFill>
        </p:spPr>
        <p:txBody>
          <a:bodyPr wrap="square" lIns="0" tIns="72000" rIns="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Image loss</a:t>
            </a:r>
          </a:p>
        </p:txBody>
      </p:sp>
      <p:sp>
        <p:nvSpPr>
          <p:cNvPr id="11" name="ZoneTexte 89">
            <a:extLst>
              <a:ext uri="{FF2B5EF4-FFF2-40B4-BE49-F238E27FC236}">
                <a16:creationId xmlns:a16="http://schemas.microsoft.com/office/drawing/2014/main" id="{A7695F89-8A93-8725-8214-4C5EEA6BDFE4}"/>
              </a:ext>
            </a:extLst>
          </p:cNvPr>
          <p:cNvSpPr txBox="1"/>
          <p:nvPr/>
        </p:nvSpPr>
        <p:spPr>
          <a:xfrm>
            <a:off x="1356422" y="8606736"/>
            <a:ext cx="1269226" cy="288591"/>
          </a:xfrm>
          <a:prstGeom prst="rect">
            <a:avLst/>
          </a:prstGeom>
          <a:solidFill>
            <a:schemeClr val="accent6"/>
          </a:solidFill>
        </p:spPr>
        <p:txBody>
          <a:bodyPr wrap="square" lIns="0" tIns="72000" rIns="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Legal impact</a:t>
            </a:r>
          </a:p>
        </p:txBody>
      </p:sp>
      <p:sp>
        <p:nvSpPr>
          <p:cNvPr id="12" name="ZoneTexte 84">
            <a:extLst>
              <a:ext uri="{FF2B5EF4-FFF2-40B4-BE49-F238E27FC236}">
                <a16:creationId xmlns:a16="http://schemas.microsoft.com/office/drawing/2014/main" id="{DB0D45A9-5654-0B05-7513-20DA65012AD9}"/>
              </a:ext>
            </a:extLst>
          </p:cNvPr>
          <p:cNvSpPr txBox="1"/>
          <p:nvPr/>
        </p:nvSpPr>
        <p:spPr>
          <a:xfrm>
            <a:off x="4032369" y="10083122"/>
            <a:ext cx="1526392" cy="288591"/>
          </a:xfrm>
          <a:prstGeom prst="rect">
            <a:avLst/>
          </a:prstGeom>
          <a:solidFill>
            <a:schemeClr val="accent6"/>
          </a:solidFill>
        </p:spPr>
        <p:txBody>
          <a:bodyPr wrap="square" lIns="0" tIns="72000" rIns="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Financial loss</a:t>
            </a:r>
          </a:p>
        </p:txBody>
      </p:sp>
      <p:sp>
        <p:nvSpPr>
          <p:cNvPr id="13" name="ZoneTexte 85">
            <a:extLst>
              <a:ext uri="{FF2B5EF4-FFF2-40B4-BE49-F238E27FC236}">
                <a16:creationId xmlns:a16="http://schemas.microsoft.com/office/drawing/2014/main" id="{14EC9125-0B31-C067-E46A-559CACA06E31}"/>
              </a:ext>
            </a:extLst>
          </p:cNvPr>
          <p:cNvSpPr txBox="1"/>
          <p:nvPr/>
        </p:nvSpPr>
        <p:spPr>
          <a:xfrm>
            <a:off x="7851520" y="9712609"/>
            <a:ext cx="1526392" cy="288591"/>
          </a:xfrm>
          <a:prstGeom prst="rect">
            <a:avLst/>
          </a:prstGeom>
          <a:solidFill>
            <a:schemeClr val="accent6"/>
          </a:solidFill>
        </p:spPr>
        <p:txBody>
          <a:bodyPr wrap="square" lIns="0" tIns="72000" rIns="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Image loss</a:t>
            </a:r>
          </a:p>
        </p:txBody>
      </p:sp>
      <p:sp>
        <p:nvSpPr>
          <p:cNvPr id="14" name="Parchemin vertical 56">
            <a:extLst>
              <a:ext uri="{FF2B5EF4-FFF2-40B4-BE49-F238E27FC236}">
                <a16:creationId xmlns:a16="http://schemas.microsoft.com/office/drawing/2014/main" id="{1B9A1296-074B-CC8F-9195-3A29900FF2E2}"/>
              </a:ext>
            </a:extLst>
          </p:cNvPr>
          <p:cNvSpPr/>
          <p:nvPr/>
        </p:nvSpPr>
        <p:spPr>
          <a:xfrm>
            <a:off x="2329128" y="11395664"/>
            <a:ext cx="1080120" cy="792088"/>
          </a:xfrm>
          <a:prstGeom prst="verticalScroll">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1200" dirty="0">
                <a:solidFill>
                  <a:schemeClr val="tx1"/>
                </a:solidFill>
              </a:rPr>
              <a:t>Audit and monitoring</a:t>
            </a:r>
          </a:p>
        </p:txBody>
      </p:sp>
      <p:sp>
        <p:nvSpPr>
          <p:cNvPr id="17" name="ZoneTexte 77">
            <a:extLst>
              <a:ext uri="{FF2B5EF4-FFF2-40B4-BE49-F238E27FC236}">
                <a16:creationId xmlns:a16="http://schemas.microsoft.com/office/drawing/2014/main" id="{8707F4E8-672C-7FB3-0CF7-BBC1E9F373CF}"/>
              </a:ext>
            </a:extLst>
          </p:cNvPr>
          <p:cNvSpPr txBox="1"/>
          <p:nvPr/>
        </p:nvSpPr>
        <p:spPr>
          <a:xfrm>
            <a:off x="283193" y="3161813"/>
            <a:ext cx="1276402" cy="790848"/>
          </a:xfrm>
          <a:prstGeom prst="rect">
            <a:avLst/>
          </a:prstGeom>
          <a:solidFill>
            <a:schemeClr val="accent4">
              <a:lumMod val="60000"/>
              <a:lumOff val="40000"/>
            </a:schemeClr>
          </a:solidFill>
        </p:spPr>
        <p:txBody>
          <a:bodyPr wrap="square" lIns="36000" tIns="36000" rIns="36000" bIns="36000" rtlCol="0" anchor="ctr">
            <a:spAutoFit/>
          </a:bodyPr>
          <a:lstStyle/>
          <a:p>
            <a:pPr algn="r">
              <a:lnSpc>
                <a:spcPts val="1400"/>
              </a:lnSpc>
            </a:pPr>
            <a:r>
              <a:rPr lang="en-GB" sz="1000" b="1" i="1" dirty="0"/>
              <a:t>IA</a:t>
            </a:r>
          </a:p>
          <a:p>
            <a:pPr algn="ctr">
              <a:lnSpc>
                <a:spcPts val="1400"/>
              </a:lnSpc>
            </a:pPr>
            <a:r>
              <a:rPr lang="en-GB" sz="1200" dirty="0"/>
              <a:t>DID Characteristics Definition</a:t>
            </a:r>
          </a:p>
        </p:txBody>
      </p:sp>
      <p:sp>
        <p:nvSpPr>
          <p:cNvPr id="18" name="ZoneTexte 40">
            <a:extLst>
              <a:ext uri="{FF2B5EF4-FFF2-40B4-BE49-F238E27FC236}">
                <a16:creationId xmlns:a16="http://schemas.microsoft.com/office/drawing/2014/main" id="{0D13C578-C282-76A6-C1F9-ED9379BCECCF}"/>
              </a:ext>
            </a:extLst>
          </p:cNvPr>
          <p:cNvSpPr txBox="1"/>
          <p:nvPr/>
        </p:nvSpPr>
        <p:spPr>
          <a:xfrm>
            <a:off x="3294762" y="3275978"/>
            <a:ext cx="1276402" cy="611312"/>
          </a:xfrm>
          <a:prstGeom prst="rect">
            <a:avLst/>
          </a:prstGeom>
          <a:solidFill>
            <a:schemeClr val="accent4">
              <a:lumMod val="60000"/>
              <a:lumOff val="40000"/>
            </a:schemeClr>
          </a:solidFill>
        </p:spPr>
        <p:txBody>
          <a:bodyPr wrap="square" lIns="36000" tIns="36000" rIns="36000" bIns="36000" rtlCol="0" anchor="ctr">
            <a:spAutoFit/>
          </a:bodyPr>
          <a:lstStyle/>
          <a:p>
            <a:pPr algn="r">
              <a:lnSpc>
                <a:spcPts val="1400"/>
              </a:lnSpc>
            </a:pPr>
            <a:r>
              <a:rPr lang="en-GB" sz="1000" b="1" i="1" dirty="0"/>
              <a:t>IA</a:t>
            </a:r>
          </a:p>
          <a:p>
            <a:pPr algn="ctr">
              <a:lnSpc>
                <a:spcPts val="1400"/>
              </a:lnSpc>
            </a:pPr>
            <a:r>
              <a:rPr lang="en-GB" sz="1200" dirty="0"/>
              <a:t>IS Maintenance for DID Renewal</a:t>
            </a:r>
          </a:p>
        </p:txBody>
      </p:sp>
      <p:sp>
        <p:nvSpPr>
          <p:cNvPr id="19" name="ZoneTexte 41">
            <a:extLst>
              <a:ext uri="{FF2B5EF4-FFF2-40B4-BE49-F238E27FC236}">
                <a16:creationId xmlns:a16="http://schemas.microsoft.com/office/drawing/2014/main" id="{ED500292-81FA-16C7-5F5F-1396EA4AD55D}"/>
              </a:ext>
            </a:extLst>
          </p:cNvPr>
          <p:cNvSpPr txBox="1"/>
          <p:nvPr/>
        </p:nvSpPr>
        <p:spPr>
          <a:xfrm>
            <a:off x="5500714" y="3350477"/>
            <a:ext cx="1276402" cy="611312"/>
          </a:xfrm>
          <a:prstGeom prst="rect">
            <a:avLst/>
          </a:prstGeom>
          <a:solidFill>
            <a:schemeClr val="accent4">
              <a:lumMod val="60000"/>
              <a:lumOff val="40000"/>
            </a:schemeClr>
          </a:solidFill>
        </p:spPr>
        <p:txBody>
          <a:bodyPr wrap="square" lIns="36000" tIns="36000" rIns="36000" bIns="36000" rtlCol="0" anchor="ctr">
            <a:spAutoFit/>
          </a:bodyPr>
          <a:lstStyle/>
          <a:p>
            <a:pPr algn="r">
              <a:lnSpc>
                <a:spcPts val="1400"/>
              </a:lnSpc>
            </a:pPr>
            <a:r>
              <a:rPr lang="en-GB" sz="1000" b="1" i="1" dirty="0"/>
              <a:t>IA</a:t>
            </a:r>
          </a:p>
          <a:p>
            <a:pPr algn="ctr">
              <a:lnSpc>
                <a:spcPts val="1400"/>
              </a:lnSpc>
            </a:pPr>
            <a:r>
              <a:rPr lang="en-GB" sz="1200" dirty="0"/>
              <a:t>DID Printing and Distribution</a:t>
            </a:r>
          </a:p>
        </p:txBody>
      </p:sp>
      <p:sp>
        <p:nvSpPr>
          <p:cNvPr id="21" name="Rectangle à coins arrondis 73">
            <a:extLst>
              <a:ext uri="{FF2B5EF4-FFF2-40B4-BE49-F238E27FC236}">
                <a16:creationId xmlns:a16="http://schemas.microsoft.com/office/drawing/2014/main" id="{6ACFAC14-8EBD-D7B8-ADB7-8AA76983A77E}"/>
              </a:ext>
            </a:extLst>
          </p:cNvPr>
          <p:cNvSpPr/>
          <p:nvPr/>
        </p:nvSpPr>
        <p:spPr>
          <a:xfrm>
            <a:off x="5702522" y="2618762"/>
            <a:ext cx="970688" cy="319292"/>
          </a:xfrm>
          <a:prstGeom prst="wedgeRoundRectCallout">
            <a:avLst>
              <a:gd name="adj1" fmla="val 23544"/>
              <a:gd name="adj2" fmla="val 149462"/>
              <a:gd name="adj3" fmla="val 16667"/>
            </a:avLst>
          </a:prstGeom>
          <a:solidFill>
            <a:srgbClr val="FFFFCC"/>
          </a:solidFill>
          <a:ln>
            <a:solidFill>
              <a:schemeClr val="tx1"/>
            </a:solidFill>
          </a:ln>
        </p:spPr>
        <p:txBody>
          <a:bodyPr wrap="square" lIns="36000" tIns="72000" rIns="36000" bIns="36000" rtlCol="0" anchor="ctr">
            <a:spAutoFit/>
          </a:bodyPr>
          <a:lstStyle/>
          <a:p>
            <a:pPr algn="ctr">
              <a:lnSpc>
                <a:spcPts val="1400"/>
              </a:lnSpc>
            </a:pPr>
            <a:r>
              <a:rPr lang="en-GB" sz="1200" dirty="0">
                <a:solidFill>
                  <a:schemeClr val="tx1"/>
                </a:solidFill>
              </a:rPr>
              <a:t>DIDMC</a:t>
            </a:r>
          </a:p>
        </p:txBody>
      </p:sp>
      <p:sp>
        <p:nvSpPr>
          <p:cNvPr id="25" name="ZoneTexte 65">
            <a:extLst>
              <a:ext uri="{FF2B5EF4-FFF2-40B4-BE49-F238E27FC236}">
                <a16:creationId xmlns:a16="http://schemas.microsoft.com/office/drawing/2014/main" id="{A60D2440-DEDE-4444-007C-4ACB6E188F53}"/>
              </a:ext>
            </a:extLst>
          </p:cNvPr>
          <p:cNvSpPr txBox="1"/>
          <p:nvPr/>
        </p:nvSpPr>
        <p:spPr>
          <a:xfrm>
            <a:off x="48071" y="12357183"/>
            <a:ext cx="203981" cy="308802"/>
          </a:xfrm>
          <a:prstGeom prst="rect">
            <a:avLst/>
          </a:prstGeom>
          <a:noFill/>
        </p:spPr>
        <p:txBody>
          <a:bodyPr wrap="square" lIns="128016" tIns="64008" rIns="128016" bIns="64008" rtlCol="0">
            <a:spAutoFit/>
          </a:bodyPr>
          <a:lstStyle/>
          <a:p>
            <a:pPr algn="ctr">
              <a:lnSpc>
                <a:spcPts val="1400"/>
              </a:lnSpc>
            </a:pPr>
            <a:r>
              <a:rPr lang="en-GB" sz="1200" b="1" dirty="0">
                <a:solidFill>
                  <a:srgbClr val="FF0000"/>
                </a:solidFill>
                <a:sym typeface="Symbol"/>
              </a:rPr>
              <a:t></a:t>
            </a:r>
            <a:endParaRPr lang="en-GB" sz="1200" b="1" dirty="0">
              <a:solidFill>
                <a:srgbClr val="FF0000"/>
              </a:solidFill>
            </a:endParaRPr>
          </a:p>
        </p:txBody>
      </p:sp>
      <p:sp>
        <p:nvSpPr>
          <p:cNvPr id="26" name="ZoneTexte 65">
            <a:extLst>
              <a:ext uri="{FF2B5EF4-FFF2-40B4-BE49-F238E27FC236}">
                <a16:creationId xmlns:a16="http://schemas.microsoft.com/office/drawing/2014/main" id="{A60E0E1C-FD73-CC2C-512D-964F67E49779}"/>
              </a:ext>
            </a:extLst>
          </p:cNvPr>
          <p:cNvSpPr txBox="1"/>
          <p:nvPr/>
        </p:nvSpPr>
        <p:spPr>
          <a:xfrm>
            <a:off x="39773" y="11878950"/>
            <a:ext cx="203981" cy="308802"/>
          </a:xfrm>
          <a:prstGeom prst="rect">
            <a:avLst/>
          </a:prstGeom>
          <a:noFill/>
        </p:spPr>
        <p:txBody>
          <a:bodyPr wrap="square" lIns="128016" tIns="64008" rIns="128016" bIns="64008" rtlCol="0">
            <a:spAutoFit/>
          </a:bodyPr>
          <a:lstStyle/>
          <a:p>
            <a:pPr algn="ctr">
              <a:lnSpc>
                <a:spcPts val="1400"/>
              </a:lnSpc>
            </a:pPr>
            <a:r>
              <a:rPr lang="en-GB" sz="1200" b="1" dirty="0">
                <a:solidFill>
                  <a:srgbClr val="FF0000"/>
                </a:solidFill>
                <a:sym typeface="Symbol"/>
              </a:rPr>
              <a:t></a:t>
            </a:r>
            <a:endParaRPr lang="en-GB" sz="1200" b="1" dirty="0">
              <a:solidFill>
                <a:srgbClr val="FF0000"/>
              </a:solidFill>
            </a:endParaRPr>
          </a:p>
        </p:txBody>
      </p:sp>
      <p:sp>
        <p:nvSpPr>
          <p:cNvPr id="27" name="ZoneTexte 65">
            <a:extLst>
              <a:ext uri="{FF2B5EF4-FFF2-40B4-BE49-F238E27FC236}">
                <a16:creationId xmlns:a16="http://schemas.microsoft.com/office/drawing/2014/main" id="{001C05D6-B8A8-856F-60DF-34AE08A3CF5F}"/>
              </a:ext>
            </a:extLst>
          </p:cNvPr>
          <p:cNvSpPr txBox="1"/>
          <p:nvPr/>
        </p:nvSpPr>
        <p:spPr>
          <a:xfrm>
            <a:off x="45402" y="11282281"/>
            <a:ext cx="203981" cy="308802"/>
          </a:xfrm>
          <a:prstGeom prst="rect">
            <a:avLst/>
          </a:prstGeom>
          <a:noFill/>
        </p:spPr>
        <p:txBody>
          <a:bodyPr wrap="square" lIns="128016" tIns="64008" rIns="128016" bIns="64008" rtlCol="0">
            <a:spAutoFit/>
          </a:bodyPr>
          <a:lstStyle/>
          <a:p>
            <a:pPr algn="ctr">
              <a:lnSpc>
                <a:spcPts val="1400"/>
              </a:lnSpc>
            </a:pPr>
            <a:r>
              <a:rPr lang="en-GB" sz="1200" b="1" dirty="0">
                <a:solidFill>
                  <a:srgbClr val="FF0000"/>
                </a:solidFill>
                <a:sym typeface="Symbol"/>
              </a:rPr>
              <a:t></a:t>
            </a:r>
            <a:endParaRPr lang="en-GB" sz="1200" b="1" dirty="0">
              <a:solidFill>
                <a:srgbClr val="FF0000"/>
              </a:solidFill>
            </a:endParaRPr>
          </a:p>
        </p:txBody>
      </p:sp>
      <p:sp>
        <p:nvSpPr>
          <p:cNvPr id="28" name="ZoneTexte 65">
            <a:extLst>
              <a:ext uri="{FF2B5EF4-FFF2-40B4-BE49-F238E27FC236}">
                <a16:creationId xmlns:a16="http://schemas.microsoft.com/office/drawing/2014/main" id="{D129C895-95CB-280F-D6E9-9AF66EAD211C}"/>
              </a:ext>
            </a:extLst>
          </p:cNvPr>
          <p:cNvSpPr txBox="1"/>
          <p:nvPr/>
        </p:nvSpPr>
        <p:spPr>
          <a:xfrm>
            <a:off x="39772" y="12048381"/>
            <a:ext cx="203981" cy="308802"/>
          </a:xfrm>
          <a:prstGeom prst="rect">
            <a:avLst/>
          </a:prstGeom>
          <a:noFill/>
        </p:spPr>
        <p:txBody>
          <a:bodyPr wrap="square" lIns="128016" tIns="64008" rIns="128016" bIns="64008" rtlCol="0">
            <a:spAutoFit/>
          </a:bodyPr>
          <a:lstStyle/>
          <a:p>
            <a:pPr algn="ctr">
              <a:lnSpc>
                <a:spcPts val="1400"/>
              </a:lnSpc>
            </a:pPr>
            <a:r>
              <a:rPr lang="en-GB" sz="1200" b="1" dirty="0">
                <a:solidFill>
                  <a:srgbClr val="FF0000"/>
                </a:solidFill>
                <a:sym typeface="Symbol"/>
              </a:rPr>
              <a:t></a:t>
            </a:r>
            <a:endParaRPr lang="en-GB" sz="1200" b="1" dirty="0">
              <a:solidFill>
                <a:srgbClr val="FF0000"/>
              </a:solidFill>
            </a:endParaRPr>
          </a:p>
        </p:txBody>
      </p:sp>
      <p:sp>
        <p:nvSpPr>
          <p:cNvPr id="30" name="Parchemin vertical 56">
            <a:extLst>
              <a:ext uri="{FF2B5EF4-FFF2-40B4-BE49-F238E27FC236}">
                <a16:creationId xmlns:a16="http://schemas.microsoft.com/office/drawing/2014/main" id="{749EC56A-428D-3D69-C0C5-8B40F209EDD8}"/>
              </a:ext>
            </a:extLst>
          </p:cNvPr>
          <p:cNvSpPr/>
          <p:nvPr/>
        </p:nvSpPr>
        <p:spPr>
          <a:xfrm>
            <a:off x="3356167" y="11410694"/>
            <a:ext cx="1080120" cy="792088"/>
          </a:xfrm>
          <a:prstGeom prst="verticalScroll">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1200" dirty="0">
                <a:solidFill>
                  <a:schemeClr val="tx1"/>
                </a:solidFill>
              </a:rPr>
              <a:t>ISO 27001:2013</a:t>
            </a:r>
          </a:p>
        </p:txBody>
      </p:sp>
      <p:sp>
        <p:nvSpPr>
          <p:cNvPr id="31" name="Parchemin vertical 56">
            <a:extLst>
              <a:ext uri="{FF2B5EF4-FFF2-40B4-BE49-F238E27FC236}">
                <a16:creationId xmlns:a16="http://schemas.microsoft.com/office/drawing/2014/main" id="{38085F6B-DF3E-CBAE-A047-55EDCC57C7F5}"/>
              </a:ext>
            </a:extLst>
          </p:cNvPr>
          <p:cNvSpPr/>
          <p:nvPr/>
        </p:nvSpPr>
        <p:spPr>
          <a:xfrm>
            <a:off x="4376344" y="11410694"/>
            <a:ext cx="1080120" cy="792088"/>
          </a:xfrm>
          <a:prstGeom prst="verticalScroll">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GB" sz="1200" dirty="0">
                <a:solidFill>
                  <a:schemeClr val="tx1"/>
                </a:solidFill>
              </a:rPr>
              <a:t>ISO 9001:2015</a:t>
            </a:r>
          </a:p>
        </p:txBody>
      </p:sp>
      <p:sp>
        <p:nvSpPr>
          <p:cNvPr id="32" name="ZoneTexte 70">
            <a:extLst>
              <a:ext uri="{FF2B5EF4-FFF2-40B4-BE49-F238E27FC236}">
                <a16:creationId xmlns:a16="http://schemas.microsoft.com/office/drawing/2014/main" id="{F145BDEE-3F15-359F-9125-5F8696566BCD}"/>
              </a:ext>
            </a:extLst>
          </p:cNvPr>
          <p:cNvSpPr txBox="1"/>
          <p:nvPr/>
        </p:nvSpPr>
        <p:spPr>
          <a:xfrm>
            <a:off x="2767459" y="855015"/>
            <a:ext cx="988370" cy="647664"/>
          </a:xfrm>
          <a:prstGeom prst="rect">
            <a:avLst/>
          </a:prstGeom>
          <a:solidFill>
            <a:srgbClr val="FFCCFF"/>
          </a:solidFill>
        </p:spPr>
        <p:txBody>
          <a:bodyPr wrap="square" lIns="36000" tIns="72000" rIns="36000" bIns="36000" rtlCol="0" anchor="ctr">
            <a:spAutoFit/>
          </a:bodyPr>
          <a:lstStyle/>
          <a:p>
            <a:pPr algn="ctr">
              <a:lnSpc>
                <a:spcPts val="1400"/>
              </a:lnSpc>
            </a:pPr>
            <a:r>
              <a:rPr lang="en-GB" sz="1200" dirty="0"/>
              <a:t>Cyber Risk Assessment of DID</a:t>
            </a:r>
          </a:p>
        </p:txBody>
      </p:sp>
    </p:spTree>
    <p:extLst>
      <p:ext uri="{BB962C8B-B14F-4D97-AF65-F5344CB8AC3E}">
        <p14:creationId xmlns:p14="http://schemas.microsoft.com/office/powerpoint/2010/main" val="1265558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Ellipse 50"/>
          <p:cNvSpPr/>
          <p:nvPr/>
        </p:nvSpPr>
        <p:spPr>
          <a:xfrm>
            <a:off x="1035339" y="11052807"/>
            <a:ext cx="3168352" cy="1503583"/>
          </a:xfrm>
          <a:prstGeom prst="ellipse">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tIns="0" bIns="1908000" rtlCol="0" anchor="t"/>
          <a:lstStyle/>
          <a:p>
            <a:pPr algn="ctr"/>
            <a:r>
              <a:rPr lang="en-GB" sz="1400" dirty="0">
                <a:solidFill>
                  <a:schemeClr val="tx2"/>
                </a:solidFill>
              </a:rPr>
              <a:t>Premises</a:t>
            </a:r>
          </a:p>
        </p:txBody>
      </p:sp>
      <p:sp>
        <p:nvSpPr>
          <p:cNvPr id="53" name="ZoneTexte 52"/>
          <p:cNvSpPr txBox="1"/>
          <p:nvPr/>
        </p:nvSpPr>
        <p:spPr>
          <a:xfrm>
            <a:off x="5952728" y="1580927"/>
            <a:ext cx="988370" cy="647664"/>
          </a:xfrm>
          <a:prstGeom prst="rect">
            <a:avLst/>
          </a:prstGeom>
          <a:solidFill>
            <a:schemeClr val="accent5">
              <a:lumMod val="40000"/>
              <a:lumOff val="60000"/>
            </a:schemeClr>
          </a:solidFill>
        </p:spPr>
        <p:txBody>
          <a:bodyPr wrap="square" lIns="36000" tIns="72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Supporting asset (human)</a:t>
            </a:r>
          </a:p>
        </p:txBody>
      </p:sp>
      <p:sp>
        <p:nvSpPr>
          <p:cNvPr id="59" name="ZoneTexte 58"/>
          <p:cNvSpPr txBox="1"/>
          <p:nvPr/>
        </p:nvSpPr>
        <p:spPr>
          <a:xfrm>
            <a:off x="6096744" y="3452668"/>
            <a:ext cx="1512168" cy="288591"/>
          </a:xfrm>
          <a:prstGeom prst="rect">
            <a:avLst/>
          </a:prstGeom>
          <a:solidFill>
            <a:schemeClr val="accent5">
              <a:lumMod val="40000"/>
              <a:lumOff val="60000"/>
            </a:schemeClr>
          </a:solidFill>
        </p:spPr>
        <p:txBody>
          <a:bodyPr wrap="square" lIns="36000" tIns="72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Supporting asset (IT)</a:t>
            </a:r>
          </a:p>
        </p:txBody>
      </p:sp>
      <p:sp>
        <p:nvSpPr>
          <p:cNvPr id="18" name="ZoneTexte 17"/>
          <p:cNvSpPr txBox="1"/>
          <p:nvPr/>
        </p:nvSpPr>
        <p:spPr>
          <a:xfrm>
            <a:off x="9024454" y="24026"/>
            <a:ext cx="511680" cy="400110"/>
          </a:xfrm>
          <a:prstGeom prst="rect">
            <a:avLst/>
          </a:prstGeom>
          <a:noFill/>
        </p:spPr>
        <p:txBody>
          <a:bodyPr wrap="none" rtlCol="0">
            <a:spAutoFit/>
          </a:bodyPr>
          <a:lstStyle/>
          <a:p>
            <a:pPr algn="ctr"/>
            <a:r>
              <a:rPr lang="en-GB" sz="2000" dirty="0">
                <a:solidFill>
                  <a:schemeClr val="lt1"/>
                </a:solidFill>
                <a:latin typeface="Bodoni Poster" pitchFamily="18" charset="0"/>
              </a:rPr>
              <a:t>2/4</a:t>
            </a:r>
          </a:p>
        </p:txBody>
      </p:sp>
      <p:sp>
        <p:nvSpPr>
          <p:cNvPr id="17" name="ZoneTexte 16"/>
          <p:cNvSpPr txBox="1"/>
          <p:nvPr/>
        </p:nvSpPr>
        <p:spPr>
          <a:xfrm>
            <a:off x="7896944" y="5020007"/>
            <a:ext cx="1611914" cy="288591"/>
          </a:xfrm>
          <a:prstGeom prst="rect">
            <a:avLst/>
          </a:prstGeom>
          <a:solidFill>
            <a:schemeClr val="accent5">
              <a:lumMod val="40000"/>
              <a:lumOff val="60000"/>
            </a:schemeClr>
          </a:solidFill>
        </p:spPr>
        <p:txBody>
          <a:bodyPr wrap="square" lIns="36000" tIns="72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Supporting asset (IT)</a:t>
            </a:r>
          </a:p>
        </p:txBody>
      </p:sp>
      <p:sp>
        <p:nvSpPr>
          <p:cNvPr id="20" name="ZoneTexte 19"/>
          <p:cNvSpPr txBox="1"/>
          <p:nvPr/>
        </p:nvSpPr>
        <p:spPr>
          <a:xfrm>
            <a:off x="7896944" y="5399837"/>
            <a:ext cx="1611914" cy="288591"/>
          </a:xfrm>
          <a:prstGeom prst="rect">
            <a:avLst/>
          </a:prstGeom>
          <a:solidFill>
            <a:schemeClr val="accent5">
              <a:lumMod val="40000"/>
              <a:lumOff val="60000"/>
            </a:schemeClr>
          </a:solidFill>
        </p:spPr>
        <p:txBody>
          <a:bodyPr wrap="square" lIns="36000" tIns="72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Supporting asset (IT)</a:t>
            </a:r>
          </a:p>
        </p:txBody>
      </p:sp>
      <p:sp>
        <p:nvSpPr>
          <p:cNvPr id="21" name="ZoneTexte 20"/>
          <p:cNvSpPr txBox="1"/>
          <p:nvPr/>
        </p:nvSpPr>
        <p:spPr>
          <a:xfrm>
            <a:off x="3071856" y="3452668"/>
            <a:ext cx="1512719" cy="288591"/>
          </a:xfrm>
          <a:prstGeom prst="rect">
            <a:avLst/>
          </a:prstGeom>
          <a:solidFill>
            <a:schemeClr val="accent5">
              <a:lumMod val="40000"/>
              <a:lumOff val="60000"/>
            </a:schemeClr>
          </a:solidFill>
        </p:spPr>
        <p:txBody>
          <a:bodyPr wrap="square" lIns="36000" tIns="72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Supporting asset (IT)</a:t>
            </a:r>
          </a:p>
        </p:txBody>
      </p:sp>
      <p:sp>
        <p:nvSpPr>
          <p:cNvPr id="13" name="ZoneTexte 12"/>
          <p:cNvSpPr txBox="1"/>
          <p:nvPr/>
        </p:nvSpPr>
        <p:spPr>
          <a:xfrm>
            <a:off x="7906815" y="3804470"/>
            <a:ext cx="1611914" cy="293721"/>
          </a:xfrm>
          <a:prstGeom prst="rect">
            <a:avLst/>
          </a:prstGeom>
          <a:gradFill flip="none" rotWithShape="1">
            <a:gsLst>
              <a:gs pos="0">
                <a:schemeClr val="accent5"/>
              </a:gs>
              <a:gs pos="53000">
                <a:schemeClr val="bg1"/>
              </a:gs>
              <a:gs pos="100000">
                <a:schemeClr val="bg1">
                  <a:lumMod val="65000"/>
                </a:schemeClr>
              </a:gs>
            </a:gsLst>
            <a:lin ang="2700000" scaled="1"/>
            <a:tileRect/>
          </a:gradFill>
        </p:spPr>
        <p:txBody>
          <a:bodyPr wrap="square" lIns="36000" tIns="72000" rIns="36000" bIns="36000" rtlCol="0">
            <a:spAutoFit/>
          </a:bodyPr>
          <a:lstStyle/>
          <a:p>
            <a:r>
              <a:rPr lang="en-GB" sz="1200" dirty="0"/>
              <a:t>Supporting asset (IT)</a:t>
            </a:r>
          </a:p>
        </p:txBody>
      </p:sp>
      <p:sp>
        <p:nvSpPr>
          <p:cNvPr id="14" name="ZoneTexte 13"/>
          <p:cNvSpPr txBox="1"/>
          <p:nvPr/>
        </p:nvSpPr>
        <p:spPr>
          <a:xfrm>
            <a:off x="7902932" y="4217035"/>
            <a:ext cx="1611914" cy="293721"/>
          </a:xfrm>
          <a:prstGeom prst="rect">
            <a:avLst/>
          </a:prstGeom>
          <a:gradFill flip="none" rotWithShape="1">
            <a:gsLst>
              <a:gs pos="0">
                <a:schemeClr val="accent5"/>
              </a:gs>
              <a:gs pos="53000">
                <a:schemeClr val="bg1"/>
              </a:gs>
              <a:gs pos="100000">
                <a:schemeClr val="bg1">
                  <a:lumMod val="65000"/>
                </a:schemeClr>
              </a:gs>
            </a:gsLst>
            <a:lin ang="2700000" scaled="1"/>
            <a:tileRect/>
          </a:gradFill>
        </p:spPr>
        <p:txBody>
          <a:bodyPr wrap="square" lIns="36000" tIns="72000" rIns="36000" bIns="36000" rtlCol="0">
            <a:spAutoFit/>
          </a:bodyPr>
          <a:lstStyle/>
          <a:p>
            <a:r>
              <a:rPr lang="en-GB" sz="1200" dirty="0"/>
              <a:t>Supporting asset (IT)</a:t>
            </a:r>
          </a:p>
        </p:txBody>
      </p:sp>
      <p:sp>
        <p:nvSpPr>
          <p:cNvPr id="19" name="ZoneTexte 18"/>
          <p:cNvSpPr txBox="1"/>
          <p:nvPr/>
        </p:nvSpPr>
        <p:spPr>
          <a:xfrm>
            <a:off x="7896944" y="4600600"/>
            <a:ext cx="1611914" cy="288591"/>
          </a:xfrm>
          <a:prstGeom prst="rect">
            <a:avLst/>
          </a:prstGeom>
          <a:gradFill flip="none" rotWithShape="1">
            <a:gsLst>
              <a:gs pos="0">
                <a:schemeClr val="accent5"/>
              </a:gs>
              <a:gs pos="53000">
                <a:schemeClr val="bg1"/>
              </a:gs>
              <a:gs pos="100000">
                <a:schemeClr val="bg1">
                  <a:lumMod val="65000"/>
                </a:schemeClr>
              </a:gs>
            </a:gsLst>
            <a:lin ang="2700000" scaled="1"/>
            <a:tileRect/>
          </a:gradFill>
        </p:spPr>
        <p:txBody>
          <a:bodyPr wrap="square" lIns="36000" tIns="72000" rIns="36000" bIns="36000" rtlCol="0">
            <a:spAutoFit/>
          </a:bodyPr>
          <a:lstStyle/>
          <a:p>
            <a:pPr algn="ctr">
              <a:lnSpc>
                <a:spcPts val="1400"/>
              </a:lnSpc>
            </a:pPr>
            <a:r>
              <a:rPr lang="en-GB" sz="1200" dirty="0"/>
              <a:t>Supporting asset (IT)</a:t>
            </a:r>
          </a:p>
        </p:txBody>
      </p:sp>
      <p:sp>
        <p:nvSpPr>
          <p:cNvPr id="22" name="ZoneTexte 21"/>
          <p:cNvSpPr txBox="1"/>
          <p:nvPr/>
        </p:nvSpPr>
        <p:spPr>
          <a:xfrm>
            <a:off x="1200200" y="11570534"/>
            <a:ext cx="1257334" cy="468127"/>
          </a:xfrm>
          <a:prstGeom prst="rect">
            <a:avLst/>
          </a:prstGeom>
          <a:gradFill flip="none" rotWithShape="1">
            <a:gsLst>
              <a:gs pos="0">
                <a:schemeClr val="accent5"/>
              </a:gs>
              <a:gs pos="53000">
                <a:schemeClr val="bg1"/>
              </a:gs>
              <a:gs pos="100000">
                <a:schemeClr val="bg1">
                  <a:lumMod val="65000"/>
                </a:schemeClr>
              </a:gs>
            </a:gsLst>
            <a:lin ang="2700000" scaled="1"/>
            <a:tileRect/>
          </a:gradFill>
        </p:spPr>
        <p:txBody>
          <a:bodyPr wrap="square" lIns="36000" tIns="72000" rIns="36000" bIns="36000" rtlCol="0">
            <a:spAutoFit/>
          </a:bodyPr>
          <a:lstStyle>
            <a:defPPr>
              <a:defRPr lang="fr-FR"/>
            </a:defPPr>
            <a:lvl1pPr algn="ctr">
              <a:lnSpc>
                <a:spcPts val="1400"/>
              </a:lnSpc>
              <a:defRPr sz="1200"/>
            </a:lvl1pPr>
          </a:lstStyle>
          <a:p>
            <a:r>
              <a:rPr lang="en-GB" dirty="0"/>
              <a:t>Supporting asset (infrastructure)</a:t>
            </a:r>
          </a:p>
        </p:txBody>
      </p:sp>
    </p:spTree>
    <p:extLst>
      <p:ext uri="{BB962C8B-B14F-4D97-AF65-F5344CB8AC3E}">
        <p14:creationId xmlns:p14="http://schemas.microsoft.com/office/powerpoint/2010/main" val="2320453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ZoneTexte 39"/>
          <p:cNvSpPr txBox="1"/>
          <p:nvPr/>
        </p:nvSpPr>
        <p:spPr>
          <a:xfrm>
            <a:off x="7735435" y="9161836"/>
            <a:ext cx="988370" cy="468127"/>
          </a:xfrm>
          <a:prstGeom prst="rect">
            <a:avLst/>
          </a:prstGeom>
          <a:solidFill>
            <a:srgbClr val="FFFF99"/>
          </a:solidFill>
        </p:spPr>
        <p:txBody>
          <a:bodyPr wrap="square" lIns="36000" tIns="72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IT security charter</a:t>
            </a:r>
          </a:p>
        </p:txBody>
      </p:sp>
      <p:sp>
        <p:nvSpPr>
          <p:cNvPr id="41" name="ZoneTexte 40"/>
          <p:cNvSpPr txBox="1"/>
          <p:nvPr/>
        </p:nvSpPr>
        <p:spPr>
          <a:xfrm>
            <a:off x="8229620" y="6905948"/>
            <a:ext cx="988370" cy="468127"/>
          </a:xfrm>
          <a:prstGeom prst="rect">
            <a:avLst/>
          </a:prstGeom>
          <a:solidFill>
            <a:srgbClr val="FFFF99"/>
          </a:solidFill>
        </p:spPr>
        <p:txBody>
          <a:bodyPr wrap="square" lIns="36000" tIns="72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Security measure</a:t>
            </a:r>
          </a:p>
        </p:txBody>
      </p:sp>
      <p:sp>
        <p:nvSpPr>
          <p:cNvPr id="42" name="ZoneTexte 41"/>
          <p:cNvSpPr txBox="1"/>
          <p:nvPr/>
        </p:nvSpPr>
        <p:spPr>
          <a:xfrm>
            <a:off x="3607344" y="3561535"/>
            <a:ext cx="2448272" cy="647664"/>
          </a:xfrm>
          <a:prstGeom prst="rect">
            <a:avLst/>
          </a:prstGeom>
          <a:solidFill>
            <a:srgbClr val="FFFF99"/>
          </a:solidFill>
        </p:spPr>
        <p:txBody>
          <a:bodyPr wrap="square" lIns="36000" tIns="72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User accounts automatically locked after consecutive failed connection attempts</a:t>
            </a:r>
          </a:p>
        </p:txBody>
      </p:sp>
      <p:sp>
        <p:nvSpPr>
          <p:cNvPr id="43" name="ZoneTexte 42"/>
          <p:cNvSpPr txBox="1"/>
          <p:nvPr/>
        </p:nvSpPr>
        <p:spPr>
          <a:xfrm>
            <a:off x="556219" y="1084797"/>
            <a:ext cx="1984068" cy="405340"/>
          </a:xfrm>
          <a:prstGeom prst="rect">
            <a:avLst/>
          </a:prstGeom>
          <a:noFill/>
          <a:ln>
            <a:solidFill>
              <a:schemeClr val="tx1"/>
            </a:solidFill>
          </a:ln>
        </p:spPr>
        <p:txBody>
          <a:bodyPr wrap="square" lIns="36000" tIns="144000" rIns="36000" bIns="72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b="1" dirty="0" err="1">
                <a:latin typeface="+mn-lt"/>
              </a:rPr>
              <a:t>HeberWeb</a:t>
            </a:r>
            <a:endParaRPr lang="en-GB" sz="1200" b="1" dirty="0">
              <a:latin typeface="+mn-lt"/>
            </a:endParaRPr>
          </a:p>
        </p:txBody>
      </p:sp>
      <p:sp>
        <p:nvSpPr>
          <p:cNvPr id="44" name="ZoneTexte 43"/>
          <p:cNvSpPr txBox="1"/>
          <p:nvPr/>
        </p:nvSpPr>
        <p:spPr>
          <a:xfrm>
            <a:off x="3792488" y="998876"/>
            <a:ext cx="1984068" cy="577182"/>
          </a:xfrm>
          <a:prstGeom prst="rect">
            <a:avLst/>
          </a:prstGeom>
          <a:noFill/>
          <a:ln>
            <a:solidFill>
              <a:schemeClr val="tx1"/>
            </a:solidFill>
          </a:ln>
        </p:spPr>
        <p:txBody>
          <a:bodyPr wrap="square" lIns="36000" tIns="144000" rIns="36000" bIns="72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b="1" dirty="0">
                <a:latin typeface="+mn-lt"/>
              </a:rPr>
              <a:t>Technical Administration Company (TAC)</a:t>
            </a:r>
          </a:p>
        </p:txBody>
      </p:sp>
      <p:sp>
        <p:nvSpPr>
          <p:cNvPr id="45" name="ZoneTexte 44"/>
          <p:cNvSpPr txBox="1"/>
          <p:nvPr/>
        </p:nvSpPr>
        <p:spPr>
          <a:xfrm>
            <a:off x="7028757" y="1084797"/>
            <a:ext cx="1984068" cy="405340"/>
          </a:xfrm>
          <a:prstGeom prst="rect">
            <a:avLst/>
          </a:prstGeom>
          <a:noFill/>
          <a:ln>
            <a:solidFill>
              <a:schemeClr val="tx1"/>
            </a:solidFill>
          </a:ln>
        </p:spPr>
        <p:txBody>
          <a:bodyPr wrap="square" lIns="36000" tIns="144000" rIns="36000" bIns="72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b="1" dirty="0">
                <a:latin typeface="+mn-lt"/>
              </a:rPr>
              <a:t>Town hall</a:t>
            </a:r>
          </a:p>
        </p:txBody>
      </p:sp>
      <p:sp>
        <p:nvSpPr>
          <p:cNvPr id="14" name="ZoneTexte 13"/>
          <p:cNvSpPr txBox="1"/>
          <p:nvPr/>
        </p:nvSpPr>
        <p:spPr>
          <a:xfrm>
            <a:off x="58208" y="9024276"/>
            <a:ext cx="1164493" cy="611312"/>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Strict physical access control to hosting areas</a:t>
            </a:r>
          </a:p>
        </p:txBody>
      </p:sp>
      <p:sp>
        <p:nvSpPr>
          <p:cNvPr id="15" name="ZoneTexte 14"/>
          <p:cNvSpPr txBox="1"/>
          <p:nvPr/>
        </p:nvSpPr>
        <p:spPr>
          <a:xfrm>
            <a:off x="1578244" y="8943262"/>
            <a:ext cx="1164493" cy="252239"/>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Visitor register</a:t>
            </a:r>
          </a:p>
        </p:txBody>
      </p:sp>
      <p:sp>
        <p:nvSpPr>
          <p:cNvPr id="16" name="ZoneTexte 15"/>
          <p:cNvSpPr txBox="1"/>
          <p:nvPr/>
        </p:nvSpPr>
        <p:spPr>
          <a:xfrm>
            <a:off x="150359" y="11817104"/>
            <a:ext cx="1368152" cy="598553"/>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ISO 27001:2013 </a:t>
            </a:r>
            <a:r>
              <a:rPr lang="en-GB" sz="1000" dirty="0">
                <a:latin typeface="+mn-lt"/>
              </a:rPr>
              <a:t>(for hosting and associated services)</a:t>
            </a:r>
          </a:p>
        </p:txBody>
      </p:sp>
      <p:sp>
        <p:nvSpPr>
          <p:cNvPr id="17" name="ZoneTexte 16"/>
          <p:cNvSpPr txBox="1"/>
          <p:nvPr/>
        </p:nvSpPr>
        <p:spPr>
          <a:xfrm>
            <a:off x="1843774" y="11551349"/>
            <a:ext cx="1042979" cy="431776"/>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3-layers partitioning</a:t>
            </a:r>
          </a:p>
        </p:txBody>
      </p:sp>
      <p:sp>
        <p:nvSpPr>
          <p:cNvPr id="18" name="ZoneTexte 17"/>
          <p:cNvSpPr txBox="1"/>
          <p:nvPr/>
        </p:nvSpPr>
        <p:spPr>
          <a:xfrm>
            <a:off x="59380" y="9840737"/>
            <a:ext cx="3106252" cy="431776"/>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Environmental safety equipment appropriate</a:t>
            </a:r>
          </a:p>
          <a:p>
            <a:r>
              <a:rPr lang="en-GB" sz="1000" dirty="0">
                <a:latin typeface="+mn-lt"/>
              </a:rPr>
              <a:t>(cooling, fire protection, electrical protection)</a:t>
            </a:r>
          </a:p>
        </p:txBody>
      </p:sp>
      <p:sp>
        <p:nvSpPr>
          <p:cNvPr id="19" name="ZoneTexte 18"/>
          <p:cNvSpPr txBox="1"/>
          <p:nvPr/>
        </p:nvSpPr>
        <p:spPr>
          <a:xfrm>
            <a:off x="114799" y="10483264"/>
            <a:ext cx="1572100" cy="790848"/>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Good equipment security maintenance </a:t>
            </a:r>
            <a:r>
              <a:rPr lang="en-GB" sz="1000" dirty="0">
                <a:latin typeface="+mn-lt"/>
              </a:rPr>
              <a:t>(homogeneous and up-to-date set)</a:t>
            </a:r>
            <a:r>
              <a:rPr lang="en-GB" sz="1200" dirty="0">
                <a:latin typeface="+mn-lt"/>
              </a:rPr>
              <a:t> </a:t>
            </a:r>
          </a:p>
        </p:txBody>
      </p:sp>
      <p:sp>
        <p:nvSpPr>
          <p:cNvPr id="20" name="ZoneTexte 19"/>
          <p:cNvSpPr txBox="1"/>
          <p:nvPr/>
        </p:nvSpPr>
        <p:spPr>
          <a:xfrm>
            <a:off x="1884239" y="10961515"/>
            <a:ext cx="988370" cy="252239"/>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Firewall</a:t>
            </a:r>
          </a:p>
        </p:txBody>
      </p:sp>
      <p:sp>
        <p:nvSpPr>
          <p:cNvPr id="21" name="ZoneTexte 20"/>
          <p:cNvSpPr txBox="1"/>
          <p:nvPr/>
        </p:nvSpPr>
        <p:spPr>
          <a:xfrm>
            <a:off x="1578244" y="9256745"/>
            <a:ext cx="1566172" cy="431776"/>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Visitors accompanied at all times</a:t>
            </a:r>
          </a:p>
        </p:txBody>
      </p:sp>
      <p:sp>
        <p:nvSpPr>
          <p:cNvPr id="22" name="ZoneTexte 21"/>
          <p:cNvSpPr txBox="1"/>
          <p:nvPr/>
        </p:nvSpPr>
        <p:spPr>
          <a:xfrm>
            <a:off x="131714" y="1770160"/>
            <a:ext cx="1802311" cy="790848"/>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Acquisition, maintenance and end-of-life management of the IT equipment</a:t>
            </a:r>
          </a:p>
        </p:txBody>
      </p:sp>
      <p:sp>
        <p:nvSpPr>
          <p:cNvPr id="23" name="ZoneTexte 22"/>
          <p:cNvSpPr txBox="1"/>
          <p:nvPr/>
        </p:nvSpPr>
        <p:spPr>
          <a:xfrm>
            <a:off x="1743437" y="2807495"/>
            <a:ext cx="988370" cy="431776"/>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Secure store room</a:t>
            </a:r>
          </a:p>
        </p:txBody>
      </p:sp>
      <p:sp>
        <p:nvSpPr>
          <p:cNvPr id="24" name="ZoneTexte 23"/>
          <p:cNvSpPr txBox="1"/>
          <p:nvPr/>
        </p:nvSpPr>
        <p:spPr>
          <a:xfrm>
            <a:off x="224367" y="3408068"/>
            <a:ext cx="2507440" cy="431776"/>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Procedure for returns to the supplier </a:t>
            </a:r>
            <a:r>
              <a:rPr lang="en-GB" sz="1000" dirty="0">
                <a:latin typeface="+mn-lt"/>
              </a:rPr>
              <a:t>(including zeroing)</a:t>
            </a:r>
            <a:r>
              <a:rPr lang="en-GB" sz="1200" dirty="0">
                <a:latin typeface="+mn-lt"/>
              </a:rPr>
              <a:t> </a:t>
            </a:r>
          </a:p>
        </p:txBody>
      </p:sp>
      <p:cxnSp>
        <p:nvCxnSpPr>
          <p:cNvPr id="3" name="Connecteur droit avec flèche 2"/>
          <p:cNvCxnSpPr>
            <a:stCxn id="22" idx="2"/>
            <a:endCxn id="24" idx="0"/>
          </p:cNvCxnSpPr>
          <p:nvPr/>
        </p:nvCxnSpPr>
        <p:spPr>
          <a:xfrm>
            <a:off x="1032870" y="2561008"/>
            <a:ext cx="445217" cy="847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Connecteur droit avec flèche 4"/>
          <p:cNvCxnSpPr>
            <a:stCxn id="22" idx="2"/>
            <a:endCxn id="23" idx="1"/>
          </p:cNvCxnSpPr>
          <p:nvPr/>
        </p:nvCxnSpPr>
        <p:spPr>
          <a:xfrm>
            <a:off x="1032870" y="2561008"/>
            <a:ext cx="710567" cy="462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eur droit avec flèche 6"/>
          <p:cNvCxnSpPr>
            <a:stCxn id="14" idx="3"/>
            <a:endCxn id="15" idx="1"/>
          </p:cNvCxnSpPr>
          <p:nvPr/>
        </p:nvCxnSpPr>
        <p:spPr>
          <a:xfrm flipV="1">
            <a:off x="1222701" y="9069382"/>
            <a:ext cx="355543" cy="260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a:stCxn id="14" idx="3"/>
            <a:endCxn id="21" idx="1"/>
          </p:cNvCxnSpPr>
          <p:nvPr/>
        </p:nvCxnSpPr>
        <p:spPr>
          <a:xfrm>
            <a:off x="1222701" y="9329932"/>
            <a:ext cx="355543" cy="142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ZoneTexte 32"/>
          <p:cNvSpPr txBox="1"/>
          <p:nvPr/>
        </p:nvSpPr>
        <p:spPr>
          <a:xfrm>
            <a:off x="3709432" y="1839890"/>
            <a:ext cx="2171288" cy="431776"/>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Partitioning of office and DID technical administration</a:t>
            </a:r>
          </a:p>
        </p:txBody>
      </p:sp>
      <p:sp>
        <p:nvSpPr>
          <p:cNvPr id="46" name="ZoneTexte 45"/>
          <p:cNvSpPr txBox="1"/>
          <p:nvPr/>
        </p:nvSpPr>
        <p:spPr>
          <a:xfrm>
            <a:off x="3519816" y="2440360"/>
            <a:ext cx="2592288" cy="431776"/>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NetBIOS &amp; SMB correctly configured</a:t>
            </a:r>
          </a:p>
          <a:p>
            <a:r>
              <a:rPr lang="en-GB" sz="1200" dirty="0">
                <a:latin typeface="+mn-lt"/>
              </a:rPr>
              <a:t>(ports 137, 139 et 445)</a:t>
            </a:r>
          </a:p>
        </p:txBody>
      </p:sp>
      <p:sp>
        <p:nvSpPr>
          <p:cNvPr id="47" name="ZoneTexte 46"/>
          <p:cNvSpPr txBox="1"/>
          <p:nvPr/>
        </p:nvSpPr>
        <p:spPr>
          <a:xfrm>
            <a:off x="3796806" y="6921505"/>
            <a:ext cx="1363833" cy="611312"/>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Remote-administration tool (TeamViewer)</a:t>
            </a:r>
          </a:p>
        </p:txBody>
      </p:sp>
      <p:sp>
        <p:nvSpPr>
          <p:cNvPr id="48" name="ZoneTexte 47"/>
          <p:cNvSpPr txBox="1"/>
          <p:nvPr/>
        </p:nvSpPr>
        <p:spPr>
          <a:xfrm>
            <a:off x="3439679" y="9143661"/>
            <a:ext cx="988370" cy="252239"/>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HTTPS</a:t>
            </a:r>
          </a:p>
        </p:txBody>
      </p:sp>
      <p:sp>
        <p:nvSpPr>
          <p:cNvPr id="49" name="ZoneTexte 48"/>
          <p:cNvSpPr txBox="1"/>
          <p:nvPr/>
        </p:nvSpPr>
        <p:spPr>
          <a:xfrm>
            <a:off x="3400571" y="9640532"/>
            <a:ext cx="988370" cy="252239"/>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SSL v3.0</a:t>
            </a:r>
          </a:p>
        </p:txBody>
      </p:sp>
      <p:sp>
        <p:nvSpPr>
          <p:cNvPr id="50" name="ZoneTexte 49"/>
          <p:cNvSpPr txBox="1"/>
          <p:nvPr/>
        </p:nvSpPr>
        <p:spPr>
          <a:xfrm>
            <a:off x="4884320" y="9176413"/>
            <a:ext cx="1237098" cy="611312"/>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Simple SSH authentication by password</a:t>
            </a:r>
          </a:p>
        </p:txBody>
      </p:sp>
      <p:sp>
        <p:nvSpPr>
          <p:cNvPr id="52" name="ZoneTexte 51"/>
          <p:cNvSpPr txBox="1"/>
          <p:nvPr/>
        </p:nvSpPr>
        <p:spPr>
          <a:xfrm>
            <a:off x="3949845" y="2964025"/>
            <a:ext cx="1800200" cy="431776"/>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Strong password policy</a:t>
            </a:r>
          </a:p>
          <a:p>
            <a:r>
              <a:rPr lang="en-GB" sz="1200" dirty="0">
                <a:latin typeface="+mn-lt"/>
              </a:rPr>
              <a:t>(for town hall agents)</a:t>
            </a:r>
          </a:p>
        </p:txBody>
      </p:sp>
      <p:sp>
        <p:nvSpPr>
          <p:cNvPr id="55" name="ZoneTexte 54"/>
          <p:cNvSpPr txBox="1"/>
          <p:nvPr/>
        </p:nvSpPr>
        <p:spPr>
          <a:xfrm>
            <a:off x="5160639" y="10253016"/>
            <a:ext cx="988370" cy="252239"/>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Firewall</a:t>
            </a:r>
          </a:p>
        </p:txBody>
      </p:sp>
      <p:sp>
        <p:nvSpPr>
          <p:cNvPr id="56" name="ZoneTexte 55"/>
          <p:cNvSpPr txBox="1"/>
          <p:nvPr/>
        </p:nvSpPr>
        <p:spPr>
          <a:xfrm>
            <a:off x="3400571" y="10253016"/>
            <a:ext cx="1368152" cy="252239"/>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ISO 9001:2015</a:t>
            </a:r>
          </a:p>
        </p:txBody>
      </p:sp>
      <p:sp>
        <p:nvSpPr>
          <p:cNvPr id="57" name="ZoneTexte 56"/>
          <p:cNvSpPr txBox="1"/>
          <p:nvPr/>
        </p:nvSpPr>
        <p:spPr>
          <a:xfrm>
            <a:off x="3445789" y="4384848"/>
            <a:ext cx="2808312" cy="431776"/>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Good equipment security maintenance</a:t>
            </a:r>
          </a:p>
          <a:p>
            <a:r>
              <a:rPr lang="en-GB" sz="1000" dirty="0">
                <a:latin typeface="+mn-lt"/>
              </a:rPr>
              <a:t>(homogeneous and up-to-date set)</a:t>
            </a:r>
            <a:r>
              <a:rPr lang="en-GB" sz="1200" dirty="0">
                <a:latin typeface="+mn-lt"/>
              </a:rPr>
              <a:t> </a:t>
            </a:r>
          </a:p>
        </p:txBody>
      </p:sp>
      <p:cxnSp>
        <p:nvCxnSpPr>
          <p:cNvPr id="58" name="Connecteur droit avec flèche 57"/>
          <p:cNvCxnSpPr>
            <a:stCxn id="57" idx="2"/>
            <a:endCxn id="47" idx="0"/>
          </p:cNvCxnSpPr>
          <p:nvPr/>
        </p:nvCxnSpPr>
        <p:spPr>
          <a:xfrm flipH="1">
            <a:off x="4478723" y="4816624"/>
            <a:ext cx="371222" cy="21048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ZoneTexte 35"/>
          <p:cNvSpPr txBox="1"/>
          <p:nvPr/>
        </p:nvSpPr>
        <p:spPr>
          <a:xfrm>
            <a:off x="6670982" y="10183550"/>
            <a:ext cx="988370" cy="252239"/>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Firewall</a:t>
            </a:r>
          </a:p>
        </p:txBody>
      </p:sp>
      <p:sp>
        <p:nvSpPr>
          <p:cNvPr id="37" name="ZoneTexte 36"/>
          <p:cNvSpPr txBox="1"/>
          <p:nvPr/>
        </p:nvSpPr>
        <p:spPr>
          <a:xfrm>
            <a:off x="6651279" y="1770160"/>
            <a:ext cx="1578341" cy="431776"/>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Strict access control to working area</a:t>
            </a:r>
          </a:p>
        </p:txBody>
      </p:sp>
      <p:sp>
        <p:nvSpPr>
          <p:cNvPr id="38" name="ZoneTexte 37"/>
          <p:cNvSpPr txBox="1"/>
          <p:nvPr/>
        </p:nvSpPr>
        <p:spPr>
          <a:xfrm>
            <a:off x="6736099" y="2343104"/>
            <a:ext cx="2259283" cy="431776"/>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Partitioning between office automation and DID renewal</a:t>
            </a:r>
          </a:p>
        </p:txBody>
      </p:sp>
      <p:sp>
        <p:nvSpPr>
          <p:cNvPr id="39" name="ZoneTexte 38"/>
          <p:cNvSpPr txBox="1"/>
          <p:nvPr/>
        </p:nvSpPr>
        <p:spPr>
          <a:xfrm>
            <a:off x="7659351" y="2972063"/>
            <a:ext cx="1743621" cy="252239"/>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Least privilege principle</a:t>
            </a:r>
          </a:p>
        </p:txBody>
      </p:sp>
      <p:sp>
        <p:nvSpPr>
          <p:cNvPr id="51" name="ZoneTexte 50"/>
          <p:cNvSpPr txBox="1"/>
          <p:nvPr/>
        </p:nvSpPr>
        <p:spPr>
          <a:xfrm>
            <a:off x="7184225" y="3377500"/>
            <a:ext cx="1343149" cy="250347"/>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Data cyphering</a:t>
            </a:r>
          </a:p>
        </p:txBody>
      </p:sp>
      <p:sp>
        <p:nvSpPr>
          <p:cNvPr id="59" name="ZoneTexte 58"/>
          <p:cNvSpPr txBox="1"/>
          <p:nvPr/>
        </p:nvSpPr>
        <p:spPr>
          <a:xfrm>
            <a:off x="8007012" y="9895823"/>
            <a:ext cx="1210978" cy="468127"/>
          </a:xfrm>
          <a:prstGeom prst="rect">
            <a:avLst/>
          </a:prstGeom>
          <a:solidFill>
            <a:srgbClr val="FFFF99"/>
          </a:solidFill>
        </p:spPr>
        <p:txBody>
          <a:bodyPr wrap="square" lIns="36000" tIns="72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OS maintenance by publisher</a:t>
            </a:r>
          </a:p>
        </p:txBody>
      </p:sp>
      <p:sp>
        <p:nvSpPr>
          <p:cNvPr id="53" name="ZoneTexte 52"/>
          <p:cNvSpPr txBox="1"/>
          <p:nvPr/>
        </p:nvSpPr>
        <p:spPr>
          <a:xfrm>
            <a:off x="9024453" y="24026"/>
            <a:ext cx="511680" cy="400110"/>
          </a:xfrm>
          <a:prstGeom prst="rect">
            <a:avLst/>
          </a:prstGeom>
          <a:noFill/>
        </p:spPr>
        <p:txBody>
          <a:bodyPr wrap="none" rtlCol="0">
            <a:spAutoFit/>
          </a:bodyPr>
          <a:lstStyle/>
          <a:p>
            <a:pPr algn="ctr"/>
            <a:r>
              <a:rPr lang="en-GB" sz="2000" dirty="0">
                <a:solidFill>
                  <a:schemeClr val="lt1"/>
                </a:solidFill>
                <a:latin typeface="Bodoni Poster" pitchFamily="18" charset="0"/>
              </a:rPr>
              <a:t>3/4</a:t>
            </a:r>
          </a:p>
        </p:txBody>
      </p:sp>
    </p:spTree>
    <p:extLst>
      <p:ext uri="{BB962C8B-B14F-4D97-AF65-F5344CB8AC3E}">
        <p14:creationId xmlns:p14="http://schemas.microsoft.com/office/powerpoint/2010/main" val="738628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56219" y="1084797"/>
            <a:ext cx="1984068" cy="405340"/>
          </a:xfrm>
          <a:prstGeom prst="rect">
            <a:avLst/>
          </a:prstGeom>
          <a:noFill/>
          <a:ln>
            <a:solidFill>
              <a:schemeClr val="tx1"/>
            </a:solidFill>
          </a:ln>
        </p:spPr>
        <p:txBody>
          <a:bodyPr wrap="square" lIns="36000" tIns="144000" rIns="36000" bIns="72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b="1" dirty="0">
                <a:latin typeface="+mn-lt"/>
              </a:rPr>
              <a:t>DIDMC</a:t>
            </a:r>
          </a:p>
        </p:txBody>
      </p:sp>
      <p:sp>
        <p:nvSpPr>
          <p:cNvPr id="3" name="ZoneTexte 2"/>
          <p:cNvSpPr txBox="1"/>
          <p:nvPr/>
        </p:nvSpPr>
        <p:spPr>
          <a:xfrm>
            <a:off x="2046102" y="10018327"/>
            <a:ext cx="988370" cy="252239"/>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Firewall</a:t>
            </a:r>
          </a:p>
        </p:txBody>
      </p:sp>
      <p:sp>
        <p:nvSpPr>
          <p:cNvPr id="4" name="ZoneTexte 3"/>
          <p:cNvSpPr txBox="1"/>
          <p:nvPr/>
        </p:nvSpPr>
        <p:spPr>
          <a:xfrm>
            <a:off x="840159" y="9208479"/>
            <a:ext cx="1848735" cy="431776"/>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Authentication via centralised SSO and AD</a:t>
            </a:r>
          </a:p>
        </p:txBody>
      </p:sp>
      <p:sp>
        <p:nvSpPr>
          <p:cNvPr id="5" name="ZoneTexte 4"/>
          <p:cNvSpPr txBox="1"/>
          <p:nvPr/>
        </p:nvSpPr>
        <p:spPr>
          <a:xfrm>
            <a:off x="264096" y="9928559"/>
            <a:ext cx="936104" cy="431776"/>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3-layer partitioning</a:t>
            </a:r>
          </a:p>
        </p:txBody>
      </p:sp>
      <p:sp>
        <p:nvSpPr>
          <p:cNvPr id="6" name="ZoneTexte 5"/>
          <p:cNvSpPr txBox="1"/>
          <p:nvPr/>
        </p:nvSpPr>
        <p:spPr>
          <a:xfrm>
            <a:off x="566590" y="10649544"/>
            <a:ext cx="2122304" cy="431776"/>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Network segmentation (pre-request, printing…)</a:t>
            </a:r>
          </a:p>
        </p:txBody>
      </p:sp>
      <p:sp>
        <p:nvSpPr>
          <p:cNvPr id="8" name="ZoneTexte 7"/>
          <p:cNvSpPr txBox="1"/>
          <p:nvPr/>
        </p:nvSpPr>
        <p:spPr>
          <a:xfrm>
            <a:off x="120080" y="2051379"/>
            <a:ext cx="1800200" cy="431776"/>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Input data validation</a:t>
            </a:r>
          </a:p>
          <a:p>
            <a:r>
              <a:rPr lang="en-GB" sz="1200" dirty="0">
                <a:latin typeface="+mn-lt"/>
              </a:rPr>
              <a:t>(from </a:t>
            </a:r>
            <a:r>
              <a:rPr lang="en-GB" sz="1200" dirty="0" err="1">
                <a:latin typeface="+mn-lt"/>
              </a:rPr>
              <a:t>HerberWeb</a:t>
            </a:r>
            <a:r>
              <a:rPr lang="en-GB" sz="1200" dirty="0">
                <a:latin typeface="+mn-lt"/>
              </a:rPr>
              <a:t>)</a:t>
            </a:r>
          </a:p>
        </p:txBody>
      </p:sp>
      <p:sp>
        <p:nvSpPr>
          <p:cNvPr id="9" name="ZoneTexte 8"/>
          <p:cNvSpPr txBox="1"/>
          <p:nvPr/>
        </p:nvSpPr>
        <p:spPr>
          <a:xfrm>
            <a:off x="236645" y="2774073"/>
            <a:ext cx="2420207" cy="252239"/>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Incident management (audits)</a:t>
            </a:r>
          </a:p>
        </p:txBody>
      </p:sp>
      <p:sp>
        <p:nvSpPr>
          <p:cNvPr id="10" name="ZoneTexte 9"/>
          <p:cNvSpPr txBox="1"/>
          <p:nvPr/>
        </p:nvSpPr>
        <p:spPr>
          <a:xfrm>
            <a:off x="353210" y="3135686"/>
            <a:ext cx="2420207" cy="252239"/>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Secure WAN communication</a:t>
            </a:r>
          </a:p>
        </p:txBody>
      </p:sp>
      <p:sp>
        <p:nvSpPr>
          <p:cNvPr id="11" name="ZoneTexte 10"/>
          <p:cNvSpPr txBox="1"/>
          <p:nvPr/>
        </p:nvSpPr>
        <p:spPr>
          <a:xfrm>
            <a:off x="417638" y="3587066"/>
            <a:ext cx="2420207" cy="431776"/>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Strict access control to directories related to DID renewal activities </a:t>
            </a:r>
          </a:p>
        </p:txBody>
      </p:sp>
      <p:sp>
        <p:nvSpPr>
          <p:cNvPr id="12" name="ZoneTexte 11"/>
          <p:cNvSpPr txBox="1"/>
          <p:nvPr/>
        </p:nvSpPr>
        <p:spPr>
          <a:xfrm>
            <a:off x="284863" y="6362388"/>
            <a:ext cx="2139473" cy="970385"/>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Space partitioning between DID renewal activities and other activities</a:t>
            </a:r>
          </a:p>
          <a:p>
            <a:r>
              <a:rPr lang="en-GB" sz="1200" dirty="0">
                <a:latin typeface="+mn-lt"/>
              </a:rPr>
              <a:t>(based on separate directories)</a:t>
            </a:r>
          </a:p>
        </p:txBody>
      </p:sp>
      <p:sp>
        <p:nvSpPr>
          <p:cNvPr id="13" name="ZoneTexte 12"/>
          <p:cNvSpPr txBox="1"/>
          <p:nvPr/>
        </p:nvSpPr>
        <p:spPr>
          <a:xfrm>
            <a:off x="9024454" y="24026"/>
            <a:ext cx="511680" cy="400110"/>
          </a:xfrm>
          <a:prstGeom prst="rect">
            <a:avLst/>
          </a:prstGeom>
          <a:noFill/>
        </p:spPr>
        <p:txBody>
          <a:bodyPr wrap="none" rtlCol="0">
            <a:spAutoFit/>
          </a:bodyPr>
          <a:lstStyle/>
          <a:p>
            <a:pPr algn="ctr"/>
            <a:r>
              <a:rPr lang="en-GB" sz="2000" dirty="0">
                <a:solidFill>
                  <a:schemeClr val="lt1"/>
                </a:solidFill>
                <a:latin typeface="Bodoni Poster" pitchFamily="18" charset="0"/>
              </a:rPr>
              <a:t>4/4</a:t>
            </a:r>
          </a:p>
        </p:txBody>
      </p:sp>
    </p:spTree>
    <p:extLst>
      <p:ext uri="{BB962C8B-B14F-4D97-AF65-F5344CB8AC3E}">
        <p14:creationId xmlns:p14="http://schemas.microsoft.com/office/powerpoint/2010/main" val="3806738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ZoneTexte 75"/>
          <p:cNvSpPr txBox="1"/>
          <p:nvPr/>
        </p:nvSpPr>
        <p:spPr>
          <a:xfrm>
            <a:off x="9024453" y="24026"/>
            <a:ext cx="511679" cy="400110"/>
          </a:xfrm>
          <a:prstGeom prst="rect">
            <a:avLst/>
          </a:prstGeom>
          <a:noFill/>
        </p:spPr>
        <p:txBody>
          <a:bodyPr wrap="none" rtlCol="0">
            <a:spAutoFit/>
          </a:bodyPr>
          <a:lstStyle/>
          <a:p>
            <a:pPr algn="ctr"/>
            <a:r>
              <a:rPr lang="en-GB" sz="2000" dirty="0">
                <a:solidFill>
                  <a:schemeClr val="lt1"/>
                </a:solidFill>
                <a:latin typeface="Bodoni Poster" pitchFamily="18" charset="0"/>
              </a:rPr>
              <a:t>1/1</a:t>
            </a:r>
          </a:p>
        </p:txBody>
      </p:sp>
      <p:sp>
        <p:nvSpPr>
          <p:cNvPr id="144" name="ZoneTexte 143"/>
          <p:cNvSpPr txBox="1"/>
          <p:nvPr/>
        </p:nvSpPr>
        <p:spPr>
          <a:xfrm>
            <a:off x="7649743" y="5004890"/>
            <a:ext cx="1236071" cy="468127"/>
          </a:xfrm>
          <a:prstGeom prst="rect">
            <a:avLst/>
          </a:prstGeom>
          <a:solidFill>
            <a:srgbClr val="99FF99"/>
          </a:solidFill>
        </p:spPr>
        <p:txBody>
          <a:bodyPr wrap="square" lIns="36000" tIns="72000" rIns="36000" bIns="36000" rtlCol="0">
            <a:spAutoFit/>
          </a:bodyPr>
          <a:lstStyle/>
          <a:p>
            <a:pPr algn="ctr">
              <a:lnSpc>
                <a:spcPts val="1400"/>
              </a:lnSpc>
            </a:pPr>
            <a:r>
              <a:rPr lang="en-GB" sz="1200" dirty="0"/>
              <a:t>Malfunction in hosting</a:t>
            </a:r>
          </a:p>
        </p:txBody>
      </p:sp>
      <p:sp>
        <p:nvSpPr>
          <p:cNvPr id="145" name="ZoneTexte 144"/>
          <p:cNvSpPr txBox="1"/>
          <p:nvPr/>
        </p:nvSpPr>
        <p:spPr>
          <a:xfrm>
            <a:off x="2375641" y="3958575"/>
            <a:ext cx="1236071" cy="288591"/>
          </a:xfrm>
          <a:prstGeom prst="rect">
            <a:avLst/>
          </a:prstGeom>
          <a:solidFill>
            <a:srgbClr val="99FF99"/>
          </a:solidFill>
        </p:spPr>
        <p:txBody>
          <a:bodyPr wrap="square" lIns="36000" tIns="72000" rIns="36000" bIns="36000" rtlCol="0">
            <a:spAutoFit/>
          </a:bodyPr>
          <a:lstStyle/>
          <a:p>
            <a:pPr algn="ctr">
              <a:lnSpc>
                <a:spcPts val="1400"/>
              </a:lnSpc>
            </a:pPr>
            <a:r>
              <a:rPr lang="en-GB" sz="1200" dirty="0"/>
              <a:t>Hacktivist</a:t>
            </a:r>
          </a:p>
        </p:txBody>
      </p:sp>
      <p:sp>
        <p:nvSpPr>
          <p:cNvPr id="146" name="ZoneTexte 145"/>
          <p:cNvSpPr txBox="1"/>
          <p:nvPr/>
        </p:nvSpPr>
        <p:spPr>
          <a:xfrm>
            <a:off x="-1593479" y="831013"/>
            <a:ext cx="1236071" cy="288591"/>
          </a:xfrm>
          <a:prstGeom prst="rect">
            <a:avLst/>
          </a:prstGeom>
          <a:solidFill>
            <a:srgbClr val="99FF99"/>
          </a:solidFill>
        </p:spPr>
        <p:txBody>
          <a:bodyPr wrap="square" lIns="36000" tIns="72000" rIns="36000" bIns="36000" rtlCol="0">
            <a:spAutoFit/>
          </a:bodyPr>
          <a:lstStyle/>
          <a:p>
            <a:pPr algn="ctr">
              <a:lnSpc>
                <a:spcPts val="1400"/>
              </a:lnSpc>
            </a:pPr>
            <a:r>
              <a:rPr lang="en-GB" sz="1200" dirty="0"/>
              <a:t>Foreign State</a:t>
            </a:r>
          </a:p>
        </p:txBody>
      </p:sp>
      <p:sp>
        <p:nvSpPr>
          <p:cNvPr id="147" name="ZoneTexte 146"/>
          <p:cNvSpPr txBox="1"/>
          <p:nvPr/>
        </p:nvSpPr>
        <p:spPr>
          <a:xfrm>
            <a:off x="-1593479" y="1208533"/>
            <a:ext cx="1236071" cy="468127"/>
          </a:xfrm>
          <a:prstGeom prst="rect">
            <a:avLst/>
          </a:prstGeom>
          <a:solidFill>
            <a:srgbClr val="99FF99"/>
          </a:solidFill>
        </p:spPr>
        <p:txBody>
          <a:bodyPr wrap="square" lIns="36000" tIns="72000" rIns="36000" bIns="36000" rtlCol="0">
            <a:spAutoFit/>
          </a:bodyPr>
          <a:lstStyle/>
          <a:p>
            <a:pPr algn="ctr">
              <a:lnSpc>
                <a:spcPts val="1400"/>
              </a:lnSpc>
            </a:pPr>
            <a:r>
              <a:rPr lang="en-GB" sz="1200" dirty="0"/>
              <a:t>Terrorist organisation</a:t>
            </a:r>
          </a:p>
        </p:txBody>
      </p:sp>
      <p:sp>
        <p:nvSpPr>
          <p:cNvPr id="148" name="ZoneTexte 147"/>
          <p:cNvSpPr txBox="1"/>
          <p:nvPr/>
        </p:nvSpPr>
        <p:spPr>
          <a:xfrm>
            <a:off x="-1593479" y="1765590"/>
            <a:ext cx="1236071" cy="288591"/>
          </a:xfrm>
          <a:prstGeom prst="rect">
            <a:avLst/>
          </a:prstGeom>
          <a:solidFill>
            <a:srgbClr val="99FF99"/>
          </a:solidFill>
        </p:spPr>
        <p:txBody>
          <a:bodyPr wrap="square" lIns="36000" tIns="72000" rIns="36000" bIns="36000" rtlCol="0">
            <a:spAutoFit/>
          </a:bodyPr>
          <a:lstStyle/>
          <a:p>
            <a:pPr algn="ctr">
              <a:lnSpc>
                <a:spcPts val="1400"/>
              </a:lnSpc>
            </a:pPr>
            <a:r>
              <a:rPr lang="en-GB" sz="1200" dirty="0"/>
              <a:t>Hacktivist</a:t>
            </a:r>
          </a:p>
        </p:txBody>
      </p:sp>
      <p:sp>
        <p:nvSpPr>
          <p:cNvPr id="149" name="ZoneTexte 148"/>
          <p:cNvSpPr txBox="1"/>
          <p:nvPr/>
        </p:nvSpPr>
        <p:spPr>
          <a:xfrm>
            <a:off x="-1593479" y="2143111"/>
            <a:ext cx="1236071" cy="468127"/>
          </a:xfrm>
          <a:prstGeom prst="rect">
            <a:avLst/>
          </a:prstGeom>
          <a:solidFill>
            <a:srgbClr val="99FF99"/>
          </a:solidFill>
        </p:spPr>
        <p:txBody>
          <a:bodyPr wrap="square" lIns="36000" tIns="72000" rIns="36000" bIns="36000" rtlCol="0">
            <a:spAutoFit/>
          </a:bodyPr>
          <a:lstStyle/>
          <a:p>
            <a:pPr algn="ctr">
              <a:lnSpc>
                <a:spcPts val="1400"/>
              </a:lnSpc>
            </a:pPr>
            <a:r>
              <a:rPr lang="en-GB" sz="1200" dirty="0"/>
              <a:t>Criminal organisation</a:t>
            </a:r>
          </a:p>
        </p:txBody>
      </p:sp>
      <p:sp>
        <p:nvSpPr>
          <p:cNvPr id="150" name="ZoneTexte 149"/>
          <p:cNvSpPr txBox="1"/>
          <p:nvPr/>
        </p:nvSpPr>
        <p:spPr>
          <a:xfrm>
            <a:off x="-1593479" y="2700168"/>
            <a:ext cx="1236071" cy="468127"/>
          </a:xfrm>
          <a:prstGeom prst="rect">
            <a:avLst/>
          </a:prstGeom>
          <a:solidFill>
            <a:srgbClr val="99FF99"/>
          </a:solidFill>
        </p:spPr>
        <p:txBody>
          <a:bodyPr wrap="square" lIns="36000" tIns="72000" rIns="36000" bIns="36000" rtlCol="0">
            <a:spAutoFit/>
          </a:bodyPr>
          <a:lstStyle/>
          <a:p>
            <a:pPr algn="ctr">
              <a:lnSpc>
                <a:spcPts val="1400"/>
              </a:lnSpc>
            </a:pPr>
            <a:r>
              <a:rPr lang="en-GB" sz="1200" dirty="0"/>
              <a:t>Disgruntled employee</a:t>
            </a:r>
          </a:p>
        </p:txBody>
      </p:sp>
      <p:sp>
        <p:nvSpPr>
          <p:cNvPr id="151" name="ZoneTexte 150"/>
          <p:cNvSpPr txBox="1"/>
          <p:nvPr/>
        </p:nvSpPr>
        <p:spPr>
          <a:xfrm>
            <a:off x="-1593479" y="3257225"/>
            <a:ext cx="1236071" cy="288591"/>
          </a:xfrm>
          <a:prstGeom prst="rect">
            <a:avLst/>
          </a:prstGeom>
          <a:solidFill>
            <a:srgbClr val="99FF99"/>
          </a:solidFill>
        </p:spPr>
        <p:txBody>
          <a:bodyPr wrap="square" lIns="36000" tIns="72000" rIns="36000" bIns="36000" rtlCol="0">
            <a:spAutoFit/>
          </a:bodyPr>
          <a:lstStyle/>
          <a:p>
            <a:pPr algn="ctr">
              <a:lnSpc>
                <a:spcPts val="1400"/>
              </a:lnSpc>
            </a:pPr>
            <a:r>
              <a:rPr lang="en-GB" sz="1200" dirty="0"/>
              <a:t>Script kiddy</a:t>
            </a:r>
          </a:p>
        </p:txBody>
      </p:sp>
      <p:sp>
        <p:nvSpPr>
          <p:cNvPr id="153" name="ZoneTexte 152"/>
          <p:cNvSpPr txBox="1"/>
          <p:nvPr/>
        </p:nvSpPr>
        <p:spPr>
          <a:xfrm>
            <a:off x="-1593479" y="3634744"/>
            <a:ext cx="1236071" cy="468127"/>
          </a:xfrm>
          <a:prstGeom prst="rect">
            <a:avLst/>
          </a:prstGeom>
          <a:solidFill>
            <a:srgbClr val="99FF99"/>
          </a:solidFill>
        </p:spPr>
        <p:txBody>
          <a:bodyPr wrap="square" lIns="36000" tIns="72000" rIns="36000" bIns="36000" rtlCol="0">
            <a:spAutoFit/>
          </a:bodyPr>
          <a:lstStyle/>
          <a:p>
            <a:pPr algn="ctr">
              <a:lnSpc>
                <a:spcPts val="1400"/>
              </a:lnSpc>
            </a:pPr>
            <a:r>
              <a:rPr lang="en-GB" sz="1200" dirty="0"/>
              <a:t>Small foreign competitor</a:t>
            </a:r>
          </a:p>
        </p:txBody>
      </p:sp>
      <p:sp>
        <p:nvSpPr>
          <p:cNvPr id="155" name="ZoneTexte 154"/>
          <p:cNvSpPr txBox="1"/>
          <p:nvPr/>
        </p:nvSpPr>
        <p:spPr>
          <a:xfrm>
            <a:off x="-1536104" y="7120880"/>
            <a:ext cx="1248894" cy="431776"/>
          </a:xfrm>
          <a:prstGeom prst="rect">
            <a:avLst/>
          </a:prstGeom>
          <a:solidFill>
            <a:srgbClr val="FFCCCC"/>
          </a:solidFill>
        </p:spPr>
        <p:txBody>
          <a:bodyPr wrap="square" lIns="36000" tIns="36000" rIns="36000" bIns="36000" rtlCol="0" anchor="ctr">
            <a:spAutoFit/>
          </a:bodyPr>
          <a:lstStyle/>
          <a:p>
            <a:pPr algn="r">
              <a:lnSpc>
                <a:spcPts val="1400"/>
              </a:lnSpc>
            </a:pPr>
            <a:r>
              <a:rPr lang="en-GB" sz="1000" b="1" i="1" dirty="0" err="1"/>
              <a:t>Rxx</a:t>
            </a:r>
            <a:endParaRPr lang="en-GB" sz="1000" b="1" i="1" dirty="0"/>
          </a:p>
          <a:p>
            <a:pPr algn="ctr">
              <a:lnSpc>
                <a:spcPts val="1400"/>
              </a:lnSpc>
            </a:pPr>
            <a:r>
              <a:rPr lang="en-GB" sz="1200" dirty="0"/>
              <a:t>Pre-positioning</a:t>
            </a:r>
          </a:p>
        </p:txBody>
      </p:sp>
      <p:sp>
        <p:nvSpPr>
          <p:cNvPr id="156" name="ZoneTexte 155"/>
          <p:cNvSpPr txBox="1"/>
          <p:nvPr/>
        </p:nvSpPr>
        <p:spPr>
          <a:xfrm>
            <a:off x="-1536104" y="7639848"/>
            <a:ext cx="1248894" cy="611312"/>
          </a:xfrm>
          <a:prstGeom prst="rect">
            <a:avLst/>
          </a:prstGeom>
          <a:solidFill>
            <a:srgbClr val="FFCCCC"/>
          </a:solidFill>
        </p:spPr>
        <p:txBody>
          <a:bodyPr wrap="square" lIns="36000" tIns="36000" rIns="36000" bIns="36000" rtlCol="0" anchor="ctr">
            <a:spAutoFit/>
          </a:bodyPr>
          <a:lstStyle/>
          <a:p>
            <a:pPr algn="r">
              <a:lnSpc>
                <a:spcPts val="1400"/>
              </a:lnSpc>
            </a:pPr>
            <a:r>
              <a:rPr lang="en-GB" sz="1000" b="1" i="1" dirty="0" err="1"/>
              <a:t>Rxx</a:t>
            </a:r>
            <a:endParaRPr lang="en-GB" sz="1000" b="1" i="1" dirty="0"/>
          </a:p>
          <a:p>
            <a:pPr algn="ctr">
              <a:lnSpc>
                <a:spcPts val="1400"/>
              </a:lnSpc>
            </a:pPr>
            <a:r>
              <a:rPr lang="en-GB" sz="1200" dirty="0"/>
              <a:t>Influence, destabilisation</a:t>
            </a:r>
          </a:p>
        </p:txBody>
      </p:sp>
      <p:sp>
        <p:nvSpPr>
          <p:cNvPr id="157" name="ZoneTexte 156"/>
          <p:cNvSpPr txBox="1"/>
          <p:nvPr/>
        </p:nvSpPr>
        <p:spPr>
          <a:xfrm>
            <a:off x="-1536104" y="8338352"/>
            <a:ext cx="1248894" cy="431776"/>
          </a:xfrm>
          <a:prstGeom prst="rect">
            <a:avLst/>
          </a:prstGeom>
          <a:solidFill>
            <a:srgbClr val="FFCCCC"/>
          </a:solidFill>
        </p:spPr>
        <p:txBody>
          <a:bodyPr wrap="square" lIns="36000" tIns="36000" rIns="36000" bIns="36000" rtlCol="0" anchor="ctr">
            <a:spAutoFit/>
          </a:bodyPr>
          <a:lstStyle/>
          <a:p>
            <a:pPr algn="r">
              <a:lnSpc>
                <a:spcPts val="1400"/>
              </a:lnSpc>
            </a:pPr>
            <a:r>
              <a:rPr lang="en-GB" sz="1000" b="1" i="1" dirty="0" err="1"/>
              <a:t>Rxx</a:t>
            </a:r>
            <a:endParaRPr lang="en-GB" sz="1000" b="1" i="1" dirty="0"/>
          </a:p>
          <a:p>
            <a:pPr algn="ctr">
              <a:lnSpc>
                <a:spcPts val="1400"/>
              </a:lnSpc>
            </a:pPr>
            <a:r>
              <a:rPr lang="en-GB" sz="1200" dirty="0"/>
              <a:t>Denial of service</a:t>
            </a:r>
          </a:p>
        </p:txBody>
      </p:sp>
      <p:sp>
        <p:nvSpPr>
          <p:cNvPr id="158" name="ZoneTexte 157"/>
          <p:cNvSpPr txBox="1"/>
          <p:nvPr/>
        </p:nvSpPr>
        <p:spPr>
          <a:xfrm>
            <a:off x="-1536104" y="8947088"/>
            <a:ext cx="1248894" cy="431776"/>
          </a:xfrm>
          <a:prstGeom prst="rect">
            <a:avLst/>
          </a:prstGeom>
          <a:solidFill>
            <a:srgbClr val="FFCCCC"/>
          </a:solidFill>
        </p:spPr>
        <p:txBody>
          <a:bodyPr wrap="square" lIns="36000" tIns="36000" rIns="36000" bIns="36000" rtlCol="0" anchor="ctr">
            <a:spAutoFit/>
          </a:bodyPr>
          <a:lstStyle/>
          <a:p>
            <a:pPr algn="r">
              <a:lnSpc>
                <a:spcPts val="1400"/>
              </a:lnSpc>
            </a:pPr>
            <a:r>
              <a:rPr lang="en-GB" sz="1000" b="1" i="1" dirty="0" err="1"/>
              <a:t>Rxx</a:t>
            </a:r>
            <a:endParaRPr lang="en-GB" sz="1000" b="1" i="1" dirty="0"/>
          </a:p>
          <a:p>
            <a:pPr algn="ctr">
              <a:lnSpc>
                <a:spcPts val="1400"/>
              </a:lnSpc>
            </a:pPr>
            <a:r>
              <a:rPr lang="en-GB" sz="1200" dirty="0"/>
              <a:t>Espionage</a:t>
            </a:r>
          </a:p>
        </p:txBody>
      </p:sp>
      <p:sp>
        <p:nvSpPr>
          <p:cNvPr id="159" name="ZoneTexte 158"/>
          <p:cNvSpPr txBox="1"/>
          <p:nvPr/>
        </p:nvSpPr>
        <p:spPr>
          <a:xfrm>
            <a:off x="-1536104" y="9555824"/>
            <a:ext cx="1248894" cy="431776"/>
          </a:xfrm>
          <a:prstGeom prst="rect">
            <a:avLst/>
          </a:prstGeom>
          <a:solidFill>
            <a:srgbClr val="FFCCCC"/>
          </a:solidFill>
        </p:spPr>
        <p:txBody>
          <a:bodyPr wrap="square" lIns="36000" tIns="36000" rIns="36000" bIns="36000" rtlCol="0" anchor="ctr">
            <a:spAutoFit/>
          </a:bodyPr>
          <a:lstStyle/>
          <a:p>
            <a:pPr algn="r">
              <a:lnSpc>
                <a:spcPts val="1400"/>
              </a:lnSpc>
            </a:pPr>
            <a:r>
              <a:rPr lang="en-GB" sz="1000" b="1" i="1" dirty="0" err="1"/>
              <a:t>Rxx</a:t>
            </a:r>
            <a:endParaRPr lang="en-GB" sz="1000" b="1" i="1" dirty="0"/>
          </a:p>
          <a:p>
            <a:pPr algn="ctr">
              <a:lnSpc>
                <a:spcPts val="1400"/>
              </a:lnSpc>
            </a:pPr>
            <a:r>
              <a:rPr lang="en-GB" sz="1200" dirty="0"/>
              <a:t>Fun, challenge</a:t>
            </a:r>
          </a:p>
        </p:txBody>
      </p:sp>
      <p:sp>
        <p:nvSpPr>
          <p:cNvPr id="160" name="ZoneTexte 159"/>
          <p:cNvSpPr txBox="1"/>
          <p:nvPr/>
        </p:nvSpPr>
        <p:spPr>
          <a:xfrm>
            <a:off x="-1536104" y="10164560"/>
            <a:ext cx="1248894" cy="431776"/>
          </a:xfrm>
          <a:prstGeom prst="rect">
            <a:avLst/>
          </a:prstGeom>
          <a:solidFill>
            <a:srgbClr val="FFCCCC"/>
          </a:solidFill>
        </p:spPr>
        <p:txBody>
          <a:bodyPr wrap="square" lIns="36000" tIns="36000" rIns="36000" bIns="36000" rtlCol="0" anchor="ctr">
            <a:spAutoFit/>
          </a:bodyPr>
          <a:lstStyle/>
          <a:p>
            <a:pPr algn="r">
              <a:lnSpc>
                <a:spcPts val="1400"/>
              </a:lnSpc>
            </a:pPr>
            <a:r>
              <a:rPr lang="en-GB" sz="1000" b="1" i="1" dirty="0" err="1"/>
              <a:t>Rxx</a:t>
            </a:r>
            <a:endParaRPr lang="en-GB" sz="1000" b="1" i="1" dirty="0"/>
          </a:p>
          <a:p>
            <a:pPr algn="ctr">
              <a:lnSpc>
                <a:spcPts val="1400"/>
              </a:lnSpc>
            </a:pPr>
            <a:r>
              <a:rPr lang="en-GB" sz="1200" dirty="0"/>
              <a:t>Make money</a:t>
            </a:r>
          </a:p>
        </p:txBody>
      </p:sp>
      <p:sp>
        <p:nvSpPr>
          <p:cNvPr id="161" name="ZoneTexte 160"/>
          <p:cNvSpPr txBox="1"/>
          <p:nvPr/>
        </p:nvSpPr>
        <p:spPr>
          <a:xfrm>
            <a:off x="1920280" y="7945504"/>
            <a:ext cx="1248894" cy="611312"/>
          </a:xfrm>
          <a:prstGeom prst="rect">
            <a:avLst/>
          </a:prstGeom>
          <a:solidFill>
            <a:srgbClr val="FFCCCC"/>
          </a:solidFill>
        </p:spPr>
        <p:txBody>
          <a:bodyPr wrap="square" lIns="36000" tIns="36000" rIns="36000" bIns="36000" rtlCol="0" anchor="ctr">
            <a:spAutoFit/>
          </a:bodyPr>
          <a:lstStyle/>
          <a:p>
            <a:pPr algn="r">
              <a:lnSpc>
                <a:spcPts val="1400"/>
              </a:lnSpc>
            </a:pPr>
            <a:r>
              <a:rPr lang="en-GB" sz="1000" b="1" i="1" dirty="0"/>
              <a:t>R01</a:t>
            </a:r>
          </a:p>
          <a:p>
            <a:pPr algn="ctr">
              <a:lnSpc>
                <a:spcPts val="1400"/>
              </a:lnSpc>
            </a:pPr>
            <a:r>
              <a:rPr lang="en-GB" sz="1200" dirty="0"/>
              <a:t>Political advantage</a:t>
            </a:r>
          </a:p>
        </p:txBody>
      </p:sp>
      <p:sp>
        <p:nvSpPr>
          <p:cNvPr id="162" name="ZoneTexte 161"/>
          <p:cNvSpPr txBox="1"/>
          <p:nvPr/>
        </p:nvSpPr>
        <p:spPr>
          <a:xfrm>
            <a:off x="1933103" y="7619585"/>
            <a:ext cx="1236071" cy="288591"/>
          </a:xfrm>
          <a:prstGeom prst="rect">
            <a:avLst/>
          </a:prstGeom>
          <a:solidFill>
            <a:srgbClr val="99FF99"/>
          </a:solidFill>
        </p:spPr>
        <p:txBody>
          <a:bodyPr wrap="square" lIns="36000" tIns="72000" rIns="36000" bIns="36000" rtlCol="0">
            <a:spAutoFit/>
          </a:bodyPr>
          <a:lstStyle/>
          <a:p>
            <a:pPr algn="ctr">
              <a:lnSpc>
                <a:spcPts val="1400"/>
              </a:lnSpc>
            </a:pPr>
            <a:r>
              <a:rPr lang="en-GB" sz="1200" dirty="0"/>
              <a:t>Foreign state</a:t>
            </a:r>
          </a:p>
        </p:txBody>
      </p:sp>
      <p:sp>
        <p:nvSpPr>
          <p:cNvPr id="163" name="ZoneTexte 162"/>
          <p:cNvSpPr txBox="1"/>
          <p:nvPr/>
        </p:nvSpPr>
        <p:spPr>
          <a:xfrm>
            <a:off x="3621952" y="8035272"/>
            <a:ext cx="1248894" cy="431776"/>
          </a:xfrm>
          <a:prstGeom prst="rect">
            <a:avLst/>
          </a:prstGeom>
          <a:solidFill>
            <a:srgbClr val="FFCCCC"/>
          </a:solidFill>
        </p:spPr>
        <p:txBody>
          <a:bodyPr wrap="square" lIns="36000" tIns="36000" rIns="36000" bIns="36000" rtlCol="0" anchor="ctr">
            <a:spAutoFit/>
          </a:bodyPr>
          <a:lstStyle/>
          <a:p>
            <a:pPr algn="r">
              <a:lnSpc>
                <a:spcPts val="1400"/>
              </a:lnSpc>
            </a:pPr>
            <a:r>
              <a:rPr lang="en-GB" sz="1000" b="1" i="1" dirty="0"/>
              <a:t>R02</a:t>
            </a:r>
          </a:p>
          <a:p>
            <a:pPr algn="ctr">
              <a:lnSpc>
                <a:spcPts val="1400"/>
              </a:lnSpc>
            </a:pPr>
            <a:r>
              <a:rPr lang="en-GB" sz="1200" dirty="0"/>
              <a:t>Influence </a:t>
            </a:r>
          </a:p>
        </p:txBody>
      </p:sp>
      <p:sp>
        <p:nvSpPr>
          <p:cNvPr id="164" name="ZoneTexte 163"/>
          <p:cNvSpPr txBox="1"/>
          <p:nvPr/>
        </p:nvSpPr>
        <p:spPr>
          <a:xfrm>
            <a:off x="3634775" y="7619585"/>
            <a:ext cx="1236071" cy="288591"/>
          </a:xfrm>
          <a:prstGeom prst="rect">
            <a:avLst/>
          </a:prstGeom>
          <a:solidFill>
            <a:srgbClr val="99FF99"/>
          </a:solidFill>
        </p:spPr>
        <p:txBody>
          <a:bodyPr wrap="square" lIns="36000" tIns="72000" rIns="36000" bIns="36000" rtlCol="0">
            <a:spAutoFit/>
          </a:bodyPr>
          <a:lstStyle/>
          <a:p>
            <a:pPr algn="ctr">
              <a:lnSpc>
                <a:spcPts val="1400"/>
              </a:lnSpc>
            </a:pPr>
            <a:r>
              <a:rPr lang="en-GB" sz="1200" dirty="0"/>
              <a:t>Hacktivist</a:t>
            </a:r>
          </a:p>
        </p:txBody>
      </p:sp>
      <p:sp>
        <p:nvSpPr>
          <p:cNvPr id="165" name="ZoneTexte 164"/>
          <p:cNvSpPr txBox="1"/>
          <p:nvPr/>
        </p:nvSpPr>
        <p:spPr>
          <a:xfrm>
            <a:off x="5323624" y="8035272"/>
            <a:ext cx="1248894" cy="431776"/>
          </a:xfrm>
          <a:prstGeom prst="rect">
            <a:avLst/>
          </a:prstGeom>
          <a:solidFill>
            <a:srgbClr val="FFCCCC"/>
          </a:solidFill>
        </p:spPr>
        <p:txBody>
          <a:bodyPr wrap="square" lIns="36000" tIns="36000" rIns="36000" bIns="36000" rtlCol="0" anchor="ctr">
            <a:spAutoFit/>
          </a:bodyPr>
          <a:lstStyle/>
          <a:p>
            <a:pPr algn="r">
              <a:lnSpc>
                <a:spcPts val="1400"/>
              </a:lnSpc>
            </a:pPr>
            <a:r>
              <a:rPr lang="en-GB" sz="1000" b="1" i="1" dirty="0"/>
              <a:t>R03</a:t>
            </a:r>
          </a:p>
          <a:p>
            <a:pPr algn="ctr">
              <a:lnSpc>
                <a:spcPts val="1400"/>
              </a:lnSpc>
            </a:pPr>
            <a:r>
              <a:rPr lang="en-GB" sz="1200" dirty="0"/>
              <a:t>Vengeance</a:t>
            </a:r>
          </a:p>
        </p:txBody>
      </p:sp>
      <p:sp>
        <p:nvSpPr>
          <p:cNvPr id="166" name="ZoneTexte 165"/>
          <p:cNvSpPr txBox="1"/>
          <p:nvPr/>
        </p:nvSpPr>
        <p:spPr>
          <a:xfrm>
            <a:off x="5336447" y="7619585"/>
            <a:ext cx="1236071" cy="288591"/>
          </a:xfrm>
          <a:prstGeom prst="rect">
            <a:avLst/>
          </a:prstGeom>
          <a:solidFill>
            <a:srgbClr val="99FF99"/>
          </a:solidFill>
        </p:spPr>
        <p:txBody>
          <a:bodyPr wrap="square" lIns="36000" tIns="72000" rIns="36000" bIns="36000" rtlCol="0">
            <a:spAutoFit/>
          </a:bodyPr>
          <a:lstStyle/>
          <a:p>
            <a:pPr algn="ctr">
              <a:lnSpc>
                <a:spcPts val="1400"/>
              </a:lnSpc>
            </a:pPr>
            <a:r>
              <a:rPr lang="en-GB" sz="1200" dirty="0"/>
              <a:t>Rogue employee</a:t>
            </a:r>
          </a:p>
        </p:txBody>
      </p:sp>
      <p:sp>
        <p:nvSpPr>
          <p:cNvPr id="169" name="ZoneTexte 168"/>
          <p:cNvSpPr txBox="1"/>
          <p:nvPr/>
        </p:nvSpPr>
        <p:spPr>
          <a:xfrm>
            <a:off x="2051473" y="11748550"/>
            <a:ext cx="1248894" cy="431776"/>
          </a:xfrm>
          <a:prstGeom prst="rect">
            <a:avLst/>
          </a:prstGeom>
          <a:solidFill>
            <a:srgbClr val="FFCCCC"/>
          </a:solidFill>
        </p:spPr>
        <p:txBody>
          <a:bodyPr wrap="square" lIns="36000" tIns="36000" rIns="36000" bIns="36000" rtlCol="0" anchor="ctr">
            <a:spAutoFit/>
          </a:bodyPr>
          <a:lstStyle/>
          <a:p>
            <a:pPr algn="r">
              <a:lnSpc>
                <a:spcPts val="1400"/>
              </a:lnSpc>
            </a:pPr>
            <a:r>
              <a:rPr lang="en-GB" sz="1000" b="1" i="1" dirty="0"/>
              <a:t>R06</a:t>
            </a:r>
          </a:p>
          <a:p>
            <a:pPr algn="ctr">
              <a:lnSpc>
                <a:spcPts val="1400"/>
              </a:lnSpc>
            </a:pPr>
            <a:r>
              <a:rPr lang="en-GB" sz="1200" dirty="0"/>
              <a:t>Spying</a:t>
            </a:r>
          </a:p>
        </p:txBody>
      </p:sp>
      <p:sp>
        <p:nvSpPr>
          <p:cNvPr id="171" name="ZoneTexte 170"/>
          <p:cNvSpPr txBox="1"/>
          <p:nvPr/>
        </p:nvSpPr>
        <p:spPr>
          <a:xfrm>
            <a:off x="156855" y="9360699"/>
            <a:ext cx="1248894" cy="252239"/>
          </a:xfrm>
          <a:prstGeom prst="rect">
            <a:avLst/>
          </a:prstGeom>
          <a:solidFill>
            <a:srgbClr val="FFCCCC"/>
          </a:solidFill>
        </p:spPr>
        <p:txBody>
          <a:bodyPr wrap="square" lIns="36000" tIns="36000" rIns="36000" bIns="36000" rtlCol="0" anchor="ctr">
            <a:spAutoFit/>
          </a:bodyPr>
          <a:lstStyle/>
          <a:p>
            <a:pPr algn="ctr">
              <a:lnSpc>
                <a:spcPts val="1400"/>
              </a:lnSpc>
            </a:pPr>
            <a:r>
              <a:rPr lang="en-GB" sz="1200" dirty="0"/>
              <a:t>Lucrative</a:t>
            </a:r>
          </a:p>
        </p:txBody>
      </p:sp>
      <p:sp>
        <p:nvSpPr>
          <p:cNvPr id="173" name="ZoneTexte 172"/>
          <p:cNvSpPr txBox="1"/>
          <p:nvPr/>
        </p:nvSpPr>
        <p:spPr>
          <a:xfrm>
            <a:off x="3611712" y="9378864"/>
            <a:ext cx="2937743" cy="431776"/>
          </a:xfrm>
          <a:prstGeom prst="rect">
            <a:avLst/>
          </a:prstGeom>
          <a:solidFill>
            <a:srgbClr val="FFCCCC"/>
          </a:solidFill>
        </p:spPr>
        <p:txBody>
          <a:bodyPr wrap="square" lIns="36000" tIns="36000" rIns="36000" bIns="36000" rtlCol="0" anchor="ctr">
            <a:spAutoFit/>
          </a:bodyPr>
          <a:lstStyle/>
          <a:p>
            <a:pPr algn="r">
              <a:lnSpc>
                <a:spcPts val="1400"/>
              </a:lnSpc>
            </a:pPr>
            <a:r>
              <a:rPr lang="en-GB" sz="1000" b="1" i="1" dirty="0"/>
              <a:t> R05                                                                   R04</a:t>
            </a:r>
          </a:p>
          <a:p>
            <a:pPr algn="ctr">
              <a:lnSpc>
                <a:spcPts val="1400"/>
              </a:lnSpc>
            </a:pPr>
            <a:r>
              <a:rPr lang="en-GB" sz="1200" dirty="0"/>
              <a:t>Sabotage</a:t>
            </a:r>
          </a:p>
        </p:txBody>
      </p:sp>
      <p:sp>
        <p:nvSpPr>
          <p:cNvPr id="2" name="ZoneTexte 140">
            <a:extLst>
              <a:ext uri="{FF2B5EF4-FFF2-40B4-BE49-F238E27FC236}">
                <a16:creationId xmlns:a16="http://schemas.microsoft.com/office/drawing/2014/main" id="{F69D2C33-C43E-B1CE-9263-F7D060D6A1B9}"/>
              </a:ext>
            </a:extLst>
          </p:cNvPr>
          <p:cNvSpPr txBox="1"/>
          <p:nvPr/>
        </p:nvSpPr>
        <p:spPr>
          <a:xfrm>
            <a:off x="156855" y="8791856"/>
            <a:ext cx="1236071" cy="468127"/>
          </a:xfrm>
          <a:prstGeom prst="rect">
            <a:avLst/>
          </a:prstGeom>
          <a:solidFill>
            <a:srgbClr val="99FF99"/>
          </a:solidFill>
        </p:spPr>
        <p:txBody>
          <a:bodyPr wrap="square" lIns="36000" tIns="72000" rIns="36000" bIns="36000" rtlCol="0">
            <a:spAutoFit/>
          </a:bodyPr>
          <a:lstStyle/>
          <a:p>
            <a:pPr algn="ctr">
              <a:lnSpc>
                <a:spcPts val="1400"/>
              </a:lnSpc>
            </a:pPr>
            <a:r>
              <a:rPr lang="en-GB" sz="1200" dirty="0"/>
              <a:t>Criminal organisation</a:t>
            </a:r>
          </a:p>
        </p:txBody>
      </p:sp>
      <p:sp>
        <p:nvSpPr>
          <p:cNvPr id="3" name="ZoneTexte 140">
            <a:extLst>
              <a:ext uri="{FF2B5EF4-FFF2-40B4-BE49-F238E27FC236}">
                <a16:creationId xmlns:a16="http://schemas.microsoft.com/office/drawing/2014/main" id="{57C93389-E598-1EFC-186F-159FF1807094}"/>
              </a:ext>
            </a:extLst>
          </p:cNvPr>
          <p:cNvSpPr txBox="1"/>
          <p:nvPr/>
        </p:nvSpPr>
        <p:spPr>
          <a:xfrm>
            <a:off x="2375641" y="3346152"/>
            <a:ext cx="1236071" cy="288591"/>
          </a:xfrm>
          <a:prstGeom prst="rect">
            <a:avLst/>
          </a:prstGeom>
          <a:solidFill>
            <a:srgbClr val="99FF99"/>
          </a:solidFill>
        </p:spPr>
        <p:txBody>
          <a:bodyPr wrap="square" lIns="36000" tIns="72000" rIns="36000" bIns="36000" rtlCol="0">
            <a:spAutoFit/>
          </a:bodyPr>
          <a:lstStyle/>
          <a:p>
            <a:pPr algn="ctr">
              <a:lnSpc>
                <a:spcPts val="1400"/>
              </a:lnSpc>
            </a:pPr>
            <a:r>
              <a:rPr lang="en-GB" sz="1200" dirty="0"/>
              <a:t>Foreign state</a:t>
            </a:r>
          </a:p>
        </p:txBody>
      </p:sp>
      <p:sp>
        <p:nvSpPr>
          <p:cNvPr id="5" name="ZoneTexte 142">
            <a:extLst>
              <a:ext uri="{FF2B5EF4-FFF2-40B4-BE49-F238E27FC236}">
                <a16:creationId xmlns:a16="http://schemas.microsoft.com/office/drawing/2014/main" id="{3215EFE7-C0AE-C750-5954-190F8773656E}"/>
              </a:ext>
            </a:extLst>
          </p:cNvPr>
          <p:cNvSpPr txBox="1"/>
          <p:nvPr/>
        </p:nvSpPr>
        <p:spPr>
          <a:xfrm>
            <a:off x="5016624" y="4840370"/>
            <a:ext cx="1236071" cy="288591"/>
          </a:xfrm>
          <a:prstGeom prst="rect">
            <a:avLst/>
          </a:prstGeom>
          <a:solidFill>
            <a:srgbClr val="99FF99"/>
          </a:solidFill>
        </p:spPr>
        <p:txBody>
          <a:bodyPr wrap="square" lIns="36000" tIns="72000" rIns="36000" bIns="36000" rtlCol="0">
            <a:spAutoFit/>
          </a:bodyPr>
          <a:lstStyle/>
          <a:p>
            <a:pPr algn="ctr">
              <a:lnSpc>
                <a:spcPts val="1400"/>
              </a:lnSpc>
            </a:pPr>
            <a:r>
              <a:rPr lang="en-GB" sz="1200" dirty="0"/>
              <a:t>Rogue employee</a:t>
            </a:r>
          </a:p>
        </p:txBody>
      </p:sp>
      <p:sp>
        <p:nvSpPr>
          <p:cNvPr id="7" name="ZoneTexte 140">
            <a:extLst>
              <a:ext uri="{FF2B5EF4-FFF2-40B4-BE49-F238E27FC236}">
                <a16:creationId xmlns:a16="http://schemas.microsoft.com/office/drawing/2014/main" id="{01D1C0CF-6B4A-CC96-94E8-05EA10AB6D20}"/>
              </a:ext>
            </a:extLst>
          </p:cNvPr>
          <p:cNvSpPr txBox="1"/>
          <p:nvPr/>
        </p:nvSpPr>
        <p:spPr>
          <a:xfrm>
            <a:off x="2383505" y="4738061"/>
            <a:ext cx="1236071" cy="288591"/>
          </a:xfrm>
          <a:prstGeom prst="rect">
            <a:avLst/>
          </a:prstGeom>
          <a:solidFill>
            <a:srgbClr val="99FF99"/>
          </a:solidFill>
        </p:spPr>
        <p:txBody>
          <a:bodyPr wrap="square" lIns="36000" tIns="72000" rIns="36000" bIns="36000" rtlCol="0">
            <a:spAutoFit/>
          </a:bodyPr>
          <a:lstStyle/>
          <a:p>
            <a:pPr algn="ctr">
              <a:lnSpc>
                <a:spcPts val="1400"/>
              </a:lnSpc>
            </a:pPr>
            <a:r>
              <a:rPr lang="en-GB" sz="1200" dirty="0"/>
              <a:t>Cyber terrorists</a:t>
            </a:r>
          </a:p>
        </p:txBody>
      </p:sp>
      <p:sp>
        <p:nvSpPr>
          <p:cNvPr id="8" name="ZoneTexte 140">
            <a:extLst>
              <a:ext uri="{FF2B5EF4-FFF2-40B4-BE49-F238E27FC236}">
                <a16:creationId xmlns:a16="http://schemas.microsoft.com/office/drawing/2014/main" id="{21BCCB99-D82A-B280-A8B9-397ABC8107E6}"/>
              </a:ext>
            </a:extLst>
          </p:cNvPr>
          <p:cNvSpPr txBox="1"/>
          <p:nvPr/>
        </p:nvSpPr>
        <p:spPr>
          <a:xfrm>
            <a:off x="184802" y="3545816"/>
            <a:ext cx="1236071" cy="468127"/>
          </a:xfrm>
          <a:prstGeom prst="rect">
            <a:avLst/>
          </a:prstGeom>
          <a:solidFill>
            <a:srgbClr val="99FF99"/>
          </a:solidFill>
        </p:spPr>
        <p:txBody>
          <a:bodyPr wrap="square" lIns="36000" tIns="72000" rIns="36000" bIns="36000" rtlCol="0">
            <a:spAutoFit/>
          </a:bodyPr>
          <a:lstStyle/>
          <a:p>
            <a:pPr algn="ctr">
              <a:lnSpc>
                <a:spcPts val="1400"/>
              </a:lnSpc>
            </a:pPr>
            <a:r>
              <a:rPr lang="en-GB" sz="1200" dirty="0"/>
              <a:t>Criminal organisation</a:t>
            </a:r>
          </a:p>
        </p:txBody>
      </p:sp>
      <p:sp>
        <p:nvSpPr>
          <p:cNvPr id="9" name="ZoneTexte 140">
            <a:extLst>
              <a:ext uri="{FF2B5EF4-FFF2-40B4-BE49-F238E27FC236}">
                <a16:creationId xmlns:a16="http://schemas.microsoft.com/office/drawing/2014/main" id="{213B8EAB-ACB7-7D9A-5619-754E37A6270A}"/>
              </a:ext>
            </a:extLst>
          </p:cNvPr>
          <p:cNvSpPr txBox="1"/>
          <p:nvPr/>
        </p:nvSpPr>
        <p:spPr>
          <a:xfrm>
            <a:off x="2064296" y="11283795"/>
            <a:ext cx="1236071" cy="288591"/>
          </a:xfrm>
          <a:prstGeom prst="rect">
            <a:avLst/>
          </a:prstGeom>
          <a:solidFill>
            <a:srgbClr val="99FF99"/>
          </a:solidFill>
        </p:spPr>
        <p:txBody>
          <a:bodyPr wrap="square" lIns="36000" tIns="72000" rIns="36000" bIns="36000" rtlCol="0">
            <a:spAutoFit/>
          </a:bodyPr>
          <a:lstStyle/>
          <a:p>
            <a:pPr algn="ctr">
              <a:lnSpc>
                <a:spcPts val="1400"/>
              </a:lnSpc>
            </a:pPr>
            <a:r>
              <a:rPr lang="en-GB" sz="1200" dirty="0"/>
              <a:t>Cyber terrorists</a:t>
            </a:r>
          </a:p>
        </p:txBody>
      </p:sp>
      <p:sp>
        <p:nvSpPr>
          <p:cNvPr id="10" name="ZoneTexte 162">
            <a:extLst>
              <a:ext uri="{FF2B5EF4-FFF2-40B4-BE49-F238E27FC236}">
                <a16:creationId xmlns:a16="http://schemas.microsoft.com/office/drawing/2014/main" id="{357FD9EA-5F52-383D-A911-17D11C96ADA8}"/>
              </a:ext>
            </a:extLst>
          </p:cNvPr>
          <p:cNvSpPr txBox="1"/>
          <p:nvPr/>
        </p:nvSpPr>
        <p:spPr>
          <a:xfrm>
            <a:off x="3611712" y="8594144"/>
            <a:ext cx="1248894" cy="431776"/>
          </a:xfrm>
          <a:prstGeom prst="rect">
            <a:avLst/>
          </a:prstGeom>
          <a:solidFill>
            <a:srgbClr val="FFCCCC"/>
          </a:solidFill>
        </p:spPr>
        <p:txBody>
          <a:bodyPr wrap="square" lIns="36000" tIns="36000" rIns="36000" bIns="36000" rtlCol="0" anchor="ctr">
            <a:spAutoFit/>
          </a:bodyPr>
          <a:lstStyle/>
          <a:p>
            <a:pPr algn="r">
              <a:lnSpc>
                <a:spcPts val="1400"/>
              </a:lnSpc>
            </a:pPr>
            <a:r>
              <a:rPr lang="en-GB" sz="1000" b="1" i="1" dirty="0"/>
              <a:t>R02</a:t>
            </a:r>
          </a:p>
          <a:p>
            <a:pPr algn="ctr">
              <a:lnSpc>
                <a:spcPts val="1400"/>
              </a:lnSpc>
            </a:pPr>
            <a:r>
              <a:rPr lang="en-GB" sz="1200" dirty="0"/>
              <a:t>Fame</a:t>
            </a:r>
          </a:p>
        </p:txBody>
      </p:sp>
      <p:sp>
        <p:nvSpPr>
          <p:cNvPr id="13" name="ZoneTexte 140">
            <a:extLst>
              <a:ext uri="{FF2B5EF4-FFF2-40B4-BE49-F238E27FC236}">
                <a16:creationId xmlns:a16="http://schemas.microsoft.com/office/drawing/2014/main" id="{E90133DD-9E13-C981-75E9-3AD77AD35DDA}"/>
              </a:ext>
            </a:extLst>
          </p:cNvPr>
          <p:cNvSpPr txBox="1"/>
          <p:nvPr/>
        </p:nvSpPr>
        <p:spPr>
          <a:xfrm>
            <a:off x="184801" y="3114428"/>
            <a:ext cx="1236071" cy="288591"/>
          </a:xfrm>
          <a:prstGeom prst="rect">
            <a:avLst/>
          </a:prstGeom>
          <a:solidFill>
            <a:srgbClr val="99FF99"/>
          </a:solidFill>
        </p:spPr>
        <p:txBody>
          <a:bodyPr wrap="square" lIns="36000" tIns="72000" rIns="36000" bIns="36000" rtlCol="0">
            <a:spAutoFit/>
          </a:bodyPr>
          <a:lstStyle/>
          <a:p>
            <a:pPr algn="ctr">
              <a:lnSpc>
                <a:spcPts val="1400"/>
              </a:lnSpc>
            </a:pPr>
            <a:r>
              <a:rPr lang="en-GB" sz="1200" dirty="0"/>
              <a:t>Competitor</a:t>
            </a:r>
          </a:p>
        </p:txBody>
      </p:sp>
      <p:sp>
        <p:nvSpPr>
          <p:cNvPr id="14" name="ZoneTexte 140">
            <a:extLst>
              <a:ext uri="{FF2B5EF4-FFF2-40B4-BE49-F238E27FC236}">
                <a16:creationId xmlns:a16="http://schemas.microsoft.com/office/drawing/2014/main" id="{0DB3A62C-198F-04AE-8059-B6031B6DAE55}"/>
              </a:ext>
            </a:extLst>
          </p:cNvPr>
          <p:cNvSpPr txBox="1"/>
          <p:nvPr/>
        </p:nvSpPr>
        <p:spPr>
          <a:xfrm>
            <a:off x="229732" y="7556197"/>
            <a:ext cx="1236071" cy="288591"/>
          </a:xfrm>
          <a:prstGeom prst="rect">
            <a:avLst/>
          </a:prstGeom>
          <a:solidFill>
            <a:srgbClr val="99FF99"/>
          </a:solidFill>
        </p:spPr>
        <p:txBody>
          <a:bodyPr wrap="square" lIns="36000" tIns="72000" rIns="36000" bIns="36000" rtlCol="0">
            <a:spAutoFit/>
          </a:bodyPr>
          <a:lstStyle/>
          <a:p>
            <a:pPr algn="ctr">
              <a:lnSpc>
                <a:spcPts val="1400"/>
              </a:lnSpc>
            </a:pPr>
            <a:r>
              <a:rPr lang="en-GB" sz="1200" dirty="0"/>
              <a:t>Competitor</a:t>
            </a:r>
          </a:p>
        </p:txBody>
      </p:sp>
      <p:sp>
        <p:nvSpPr>
          <p:cNvPr id="15" name="ZoneTexte 170">
            <a:extLst>
              <a:ext uri="{FF2B5EF4-FFF2-40B4-BE49-F238E27FC236}">
                <a16:creationId xmlns:a16="http://schemas.microsoft.com/office/drawing/2014/main" id="{1CF6752A-4B57-72C1-36A3-1F224DA0A433}"/>
              </a:ext>
            </a:extLst>
          </p:cNvPr>
          <p:cNvSpPr txBox="1"/>
          <p:nvPr/>
        </p:nvSpPr>
        <p:spPr>
          <a:xfrm>
            <a:off x="202703" y="7945504"/>
            <a:ext cx="1248894" cy="252239"/>
          </a:xfrm>
          <a:prstGeom prst="rect">
            <a:avLst/>
          </a:prstGeom>
          <a:solidFill>
            <a:srgbClr val="FFCCCC"/>
          </a:solidFill>
        </p:spPr>
        <p:txBody>
          <a:bodyPr wrap="square" lIns="36000" tIns="36000" rIns="36000" bIns="36000" rtlCol="0" anchor="ctr">
            <a:spAutoFit/>
          </a:bodyPr>
          <a:lstStyle/>
          <a:p>
            <a:pPr algn="ctr">
              <a:lnSpc>
                <a:spcPts val="1400"/>
              </a:lnSpc>
            </a:pPr>
            <a:r>
              <a:rPr lang="en-GB" sz="1200" dirty="0"/>
              <a:t>Theft information</a:t>
            </a:r>
          </a:p>
        </p:txBody>
      </p:sp>
    </p:spTree>
    <p:extLst>
      <p:ext uri="{BB962C8B-B14F-4D97-AF65-F5344CB8AC3E}">
        <p14:creationId xmlns:p14="http://schemas.microsoft.com/office/powerpoint/2010/main" val="2758480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8981172" y="24026"/>
            <a:ext cx="598241" cy="400110"/>
          </a:xfrm>
          <a:prstGeom prst="rect">
            <a:avLst/>
          </a:prstGeom>
          <a:noFill/>
        </p:spPr>
        <p:txBody>
          <a:bodyPr wrap="none" rtlCol="0">
            <a:spAutoFit/>
          </a:bodyPr>
          <a:lstStyle/>
          <a:p>
            <a:pPr algn="ctr"/>
            <a:r>
              <a:rPr lang="en-GB" sz="2000" dirty="0">
                <a:solidFill>
                  <a:schemeClr val="lt1"/>
                </a:solidFill>
                <a:latin typeface="Bodoni Poster" pitchFamily="18" charset="0"/>
              </a:rPr>
              <a:t>1/2</a:t>
            </a:r>
          </a:p>
        </p:txBody>
      </p:sp>
      <p:sp>
        <p:nvSpPr>
          <p:cNvPr id="18" name="ZoneTexte 17"/>
          <p:cNvSpPr txBox="1"/>
          <p:nvPr/>
        </p:nvSpPr>
        <p:spPr>
          <a:xfrm>
            <a:off x="984176" y="10145216"/>
            <a:ext cx="203981" cy="308802"/>
          </a:xfrm>
          <a:prstGeom prst="rect">
            <a:avLst/>
          </a:prstGeom>
          <a:noFill/>
        </p:spPr>
        <p:txBody>
          <a:bodyPr wrap="square" lIns="128016" tIns="64008" rIns="128016" bIns="64008" rtlCol="0">
            <a:spAutoFit/>
          </a:bodyPr>
          <a:lstStyle/>
          <a:p>
            <a:pPr algn="ctr">
              <a:lnSpc>
                <a:spcPts val="1400"/>
              </a:lnSpc>
            </a:pPr>
            <a:r>
              <a:rPr lang="en-GB" sz="1200" b="1" dirty="0">
                <a:solidFill>
                  <a:srgbClr val="FF0000"/>
                </a:solidFill>
                <a:latin typeface="Freestyle Script" panose="030804020302050B0404" pitchFamily="66" charset="0"/>
                <a:sym typeface="Symbol"/>
              </a:rPr>
              <a:t></a:t>
            </a:r>
            <a:endParaRPr lang="en-GB" sz="1200" b="1" dirty="0">
              <a:solidFill>
                <a:srgbClr val="FF0000"/>
              </a:solidFill>
              <a:latin typeface="Freestyle Script" panose="030804020302050B0404" pitchFamily="66" charset="0"/>
            </a:endParaRPr>
          </a:p>
        </p:txBody>
      </p:sp>
      <p:sp>
        <p:nvSpPr>
          <p:cNvPr id="22" name="Flèche gauche 21"/>
          <p:cNvSpPr/>
          <p:nvPr/>
        </p:nvSpPr>
        <p:spPr>
          <a:xfrm rot="16200000">
            <a:off x="5211624" y="8074780"/>
            <a:ext cx="396455" cy="288032"/>
          </a:xfrm>
          <a:prstGeom prst="lef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Flèche gauche 22"/>
          <p:cNvSpPr/>
          <p:nvPr/>
        </p:nvSpPr>
        <p:spPr>
          <a:xfrm rot="5400000">
            <a:off x="5189258" y="2088997"/>
            <a:ext cx="520329" cy="288032"/>
          </a:xfrm>
          <a:prstGeom prst="lef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 name="Ellipse 25"/>
          <p:cNvSpPr/>
          <p:nvPr/>
        </p:nvSpPr>
        <p:spPr>
          <a:xfrm>
            <a:off x="6438092" y="10577264"/>
            <a:ext cx="2579539" cy="1790375"/>
          </a:xfrm>
          <a:prstGeom prst="ellipse">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tIns="0" bIns="2196000" rtlCol="0" anchor="t"/>
          <a:lstStyle/>
          <a:p>
            <a:pPr algn="ctr"/>
            <a:r>
              <a:rPr lang="en-GB" sz="1200" dirty="0">
                <a:solidFill>
                  <a:schemeClr val="tx2"/>
                </a:solidFill>
              </a:rPr>
              <a:t>Newly proposed measures</a:t>
            </a:r>
          </a:p>
        </p:txBody>
      </p:sp>
      <p:sp>
        <p:nvSpPr>
          <p:cNvPr id="45" name="ZoneTexte 44"/>
          <p:cNvSpPr txBox="1"/>
          <p:nvPr/>
        </p:nvSpPr>
        <p:spPr>
          <a:xfrm>
            <a:off x="7587287" y="1028000"/>
            <a:ext cx="1630806" cy="577182"/>
          </a:xfrm>
          <a:prstGeom prst="rect">
            <a:avLst/>
          </a:prstGeom>
          <a:noFill/>
          <a:ln>
            <a:solidFill>
              <a:schemeClr val="tx1"/>
            </a:solidFill>
          </a:ln>
        </p:spPr>
        <p:txBody>
          <a:bodyPr wrap="square" lIns="36000" tIns="144000" rIns="36000" bIns="72000" rtlCol="0" anchor="ctr">
            <a:spAutoFit/>
          </a:bodyPr>
          <a:lstStyle>
            <a:defPPr>
              <a:defRPr lang="fr-FR"/>
            </a:defPPr>
            <a:lvl1pPr algn="ctr">
              <a:lnSpc>
                <a:spcPts val="1400"/>
              </a:lnSpc>
              <a:defRPr sz="2000">
                <a:latin typeface="Freestyle Script" panose="030804020302050B0404" pitchFamily="66" charset="0"/>
              </a:defRPr>
            </a:lvl1pPr>
          </a:lstStyle>
          <a:p>
            <a:r>
              <a:rPr lang="en-GB" sz="1100" b="1" dirty="0">
                <a:latin typeface="+mn-lt"/>
              </a:rPr>
              <a:t>Operational mode, incl. maintenance</a:t>
            </a:r>
          </a:p>
        </p:txBody>
      </p:sp>
      <p:sp>
        <p:nvSpPr>
          <p:cNvPr id="2" name="ZoneTexte 20">
            <a:extLst>
              <a:ext uri="{FF2B5EF4-FFF2-40B4-BE49-F238E27FC236}">
                <a16:creationId xmlns:a16="http://schemas.microsoft.com/office/drawing/2014/main" id="{1BC4C246-24AF-2F4F-44ED-CADF0ABAB7E5}"/>
              </a:ext>
            </a:extLst>
          </p:cNvPr>
          <p:cNvSpPr txBox="1"/>
          <p:nvPr/>
        </p:nvSpPr>
        <p:spPr>
          <a:xfrm>
            <a:off x="4440560" y="1503697"/>
            <a:ext cx="1246677" cy="288591"/>
          </a:xfrm>
          <a:prstGeom prst="rect">
            <a:avLst/>
          </a:prstGeom>
          <a:solidFill>
            <a:schemeClr val="bg1">
              <a:lumMod val="65000"/>
            </a:schemeClr>
          </a:solidFill>
        </p:spPr>
        <p:txBody>
          <a:bodyPr wrap="square" lIns="36000" tIns="72000" rIns="36000" bIns="36000" rtlCol="0">
            <a:spAutoFit/>
          </a:bodyPr>
          <a:lstStyle/>
          <a:p>
            <a:pPr algn="ctr">
              <a:lnSpc>
                <a:spcPts val="1400"/>
              </a:lnSpc>
            </a:pPr>
            <a:r>
              <a:rPr lang="en-GB" sz="1200" dirty="0"/>
              <a:t>NAMD</a:t>
            </a:r>
          </a:p>
        </p:txBody>
      </p:sp>
      <p:sp>
        <p:nvSpPr>
          <p:cNvPr id="3" name="ZoneTexte 20">
            <a:extLst>
              <a:ext uri="{FF2B5EF4-FFF2-40B4-BE49-F238E27FC236}">
                <a16:creationId xmlns:a16="http://schemas.microsoft.com/office/drawing/2014/main" id="{A400E96C-B4C4-660E-1A18-D515FEBF2934}"/>
              </a:ext>
            </a:extLst>
          </p:cNvPr>
          <p:cNvSpPr txBox="1"/>
          <p:nvPr/>
        </p:nvSpPr>
        <p:spPr>
          <a:xfrm>
            <a:off x="768152" y="5104656"/>
            <a:ext cx="1246677" cy="288591"/>
          </a:xfrm>
          <a:prstGeom prst="rect">
            <a:avLst/>
          </a:prstGeom>
          <a:solidFill>
            <a:schemeClr val="bg1">
              <a:lumMod val="65000"/>
            </a:schemeClr>
          </a:solidFill>
        </p:spPr>
        <p:txBody>
          <a:bodyPr wrap="square" lIns="36000" tIns="72000" rIns="36000" bIns="36000" rtlCol="0">
            <a:spAutoFit/>
          </a:bodyPr>
          <a:lstStyle/>
          <a:p>
            <a:pPr algn="ctr">
              <a:lnSpc>
                <a:spcPts val="1400"/>
              </a:lnSpc>
            </a:pPr>
            <a:r>
              <a:rPr lang="en-GB" sz="1200" dirty="0"/>
              <a:t>Citizens</a:t>
            </a:r>
          </a:p>
        </p:txBody>
      </p:sp>
      <p:sp>
        <p:nvSpPr>
          <p:cNvPr id="4" name="ZoneTexte 20">
            <a:extLst>
              <a:ext uri="{FF2B5EF4-FFF2-40B4-BE49-F238E27FC236}">
                <a16:creationId xmlns:a16="http://schemas.microsoft.com/office/drawing/2014/main" id="{B55D9EC9-8FFA-9C63-1D0F-C680FC19B04A}"/>
              </a:ext>
            </a:extLst>
          </p:cNvPr>
          <p:cNvSpPr txBox="1"/>
          <p:nvPr/>
        </p:nvSpPr>
        <p:spPr>
          <a:xfrm>
            <a:off x="3349064" y="2853046"/>
            <a:ext cx="1246677" cy="288591"/>
          </a:xfrm>
          <a:prstGeom prst="rect">
            <a:avLst/>
          </a:prstGeom>
          <a:solidFill>
            <a:schemeClr val="bg1">
              <a:lumMod val="65000"/>
            </a:schemeClr>
          </a:solidFill>
        </p:spPr>
        <p:txBody>
          <a:bodyPr wrap="square" lIns="36000" tIns="72000" rIns="36000" bIns="36000" rtlCol="0">
            <a:spAutoFit/>
          </a:bodyPr>
          <a:lstStyle/>
          <a:p>
            <a:pPr algn="ctr">
              <a:lnSpc>
                <a:spcPts val="1400"/>
              </a:lnSpc>
            </a:pPr>
            <a:r>
              <a:rPr lang="en-GB" sz="1200" dirty="0"/>
              <a:t>Town Halls</a:t>
            </a:r>
          </a:p>
        </p:txBody>
      </p:sp>
      <p:sp>
        <p:nvSpPr>
          <p:cNvPr id="5" name="ZoneTexte 20">
            <a:extLst>
              <a:ext uri="{FF2B5EF4-FFF2-40B4-BE49-F238E27FC236}">
                <a16:creationId xmlns:a16="http://schemas.microsoft.com/office/drawing/2014/main" id="{AAC6FA04-171E-13C0-915B-681A07BCDF95}"/>
              </a:ext>
            </a:extLst>
          </p:cNvPr>
          <p:cNvSpPr txBox="1"/>
          <p:nvPr/>
        </p:nvSpPr>
        <p:spPr>
          <a:xfrm>
            <a:off x="5509971" y="2850025"/>
            <a:ext cx="1246677" cy="288591"/>
          </a:xfrm>
          <a:prstGeom prst="rect">
            <a:avLst/>
          </a:prstGeom>
          <a:solidFill>
            <a:schemeClr val="bg1">
              <a:lumMod val="65000"/>
            </a:schemeClr>
          </a:solidFill>
        </p:spPr>
        <p:txBody>
          <a:bodyPr wrap="square" lIns="36000" tIns="72000" rIns="36000" bIns="36000" rtlCol="0">
            <a:spAutoFit/>
          </a:bodyPr>
          <a:lstStyle/>
          <a:p>
            <a:pPr algn="ctr">
              <a:lnSpc>
                <a:spcPts val="1400"/>
              </a:lnSpc>
            </a:pPr>
            <a:r>
              <a:rPr lang="en-GB" sz="1200" dirty="0"/>
              <a:t>DIDMC</a:t>
            </a:r>
          </a:p>
        </p:txBody>
      </p:sp>
      <p:sp>
        <p:nvSpPr>
          <p:cNvPr id="6" name="ZoneTexte 20">
            <a:extLst>
              <a:ext uri="{FF2B5EF4-FFF2-40B4-BE49-F238E27FC236}">
                <a16:creationId xmlns:a16="http://schemas.microsoft.com/office/drawing/2014/main" id="{CB5064DB-9F56-1A02-6628-5C8BAB5A7AF9}"/>
              </a:ext>
            </a:extLst>
          </p:cNvPr>
          <p:cNvSpPr txBox="1"/>
          <p:nvPr/>
        </p:nvSpPr>
        <p:spPr>
          <a:xfrm>
            <a:off x="8213816" y="6060025"/>
            <a:ext cx="1246677" cy="468127"/>
          </a:xfrm>
          <a:prstGeom prst="rect">
            <a:avLst/>
          </a:prstGeom>
          <a:solidFill>
            <a:schemeClr val="bg1">
              <a:lumMod val="65000"/>
            </a:schemeClr>
          </a:solidFill>
        </p:spPr>
        <p:txBody>
          <a:bodyPr wrap="square" lIns="36000" tIns="72000" rIns="36000" bIns="36000" rtlCol="0">
            <a:spAutoFit/>
          </a:bodyPr>
          <a:lstStyle/>
          <a:p>
            <a:pPr algn="ctr">
              <a:lnSpc>
                <a:spcPts val="1400"/>
              </a:lnSpc>
            </a:pPr>
            <a:r>
              <a:rPr lang="en-GB" sz="1200" dirty="0"/>
              <a:t>Transport Company</a:t>
            </a:r>
          </a:p>
        </p:txBody>
      </p:sp>
      <p:sp>
        <p:nvSpPr>
          <p:cNvPr id="7" name="ZoneTexte 20">
            <a:extLst>
              <a:ext uri="{FF2B5EF4-FFF2-40B4-BE49-F238E27FC236}">
                <a16:creationId xmlns:a16="http://schemas.microsoft.com/office/drawing/2014/main" id="{1A456DD4-CEE2-0D9E-BEFF-D83685BE8C27}"/>
              </a:ext>
            </a:extLst>
          </p:cNvPr>
          <p:cNvSpPr txBox="1"/>
          <p:nvPr/>
        </p:nvSpPr>
        <p:spPr>
          <a:xfrm>
            <a:off x="4427167" y="2333788"/>
            <a:ext cx="1246677" cy="288591"/>
          </a:xfrm>
          <a:prstGeom prst="rect">
            <a:avLst/>
          </a:prstGeom>
          <a:solidFill>
            <a:schemeClr val="bg1">
              <a:lumMod val="65000"/>
            </a:schemeClr>
          </a:solidFill>
        </p:spPr>
        <p:txBody>
          <a:bodyPr wrap="square" lIns="36000" tIns="72000" rIns="36000" bIns="36000" rtlCol="0">
            <a:spAutoFit/>
          </a:bodyPr>
          <a:lstStyle/>
          <a:p>
            <a:pPr algn="ctr">
              <a:lnSpc>
                <a:spcPts val="1400"/>
              </a:lnSpc>
            </a:pPr>
            <a:r>
              <a:rPr lang="en-GB" sz="1200" dirty="0" err="1"/>
              <a:t>HeberWeb</a:t>
            </a:r>
            <a:endParaRPr lang="en-GB" sz="1200" dirty="0"/>
          </a:p>
        </p:txBody>
      </p:sp>
      <p:sp>
        <p:nvSpPr>
          <p:cNvPr id="8" name="ZoneTexte 20">
            <a:extLst>
              <a:ext uri="{FF2B5EF4-FFF2-40B4-BE49-F238E27FC236}">
                <a16:creationId xmlns:a16="http://schemas.microsoft.com/office/drawing/2014/main" id="{5C64D776-655D-30DF-5231-48D921C62CB0}"/>
              </a:ext>
            </a:extLst>
          </p:cNvPr>
          <p:cNvSpPr txBox="1"/>
          <p:nvPr/>
        </p:nvSpPr>
        <p:spPr>
          <a:xfrm>
            <a:off x="4440559" y="7768952"/>
            <a:ext cx="1246677" cy="288591"/>
          </a:xfrm>
          <a:prstGeom prst="rect">
            <a:avLst/>
          </a:prstGeom>
          <a:solidFill>
            <a:schemeClr val="bg1">
              <a:lumMod val="65000"/>
            </a:schemeClr>
          </a:solidFill>
        </p:spPr>
        <p:txBody>
          <a:bodyPr wrap="square" lIns="36000" tIns="72000" rIns="36000" bIns="36000" rtlCol="0">
            <a:spAutoFit/>
          </a:bodyPr>
          <a:lstStyle/>
          <a:p>
            <a:pPr algn="ctr">
              <a:lnSpc>
                <a:spcPts val="1400"/>
              </a:lnSpc>
            </a:pPr>
            <a:r>
              <a:rPr lang="en-GB" sz="1200" dirty="0"/>
              <a:t>TAC</a:t>
            </a:r>
          </a:p>
        </p:txBody>
      </p:sp>
      <p:sp>
        <p:nvSpPr>
          <p:cNvPr id="9" name="ZoneTexte 17">
            <a:extLst>
              <a:ext uri="{FF2B5EF4-FFF2-40B4-BE49-F238E27FC236}">
                <a16:creationId xmlns:a16="http://schemas.microsoft.com/office/drawing/2014/main" id="{58EE2025-4BF3-761D-B281-DB4F65C6A565}"/>
              </a:ext>
            </a:extLst>
          </p:cNvPr>
          <p:cNvSpPr txBox="1"/>
          <p:nvPr/>
        </p:nvSpPr>
        <p:spPr>
          <a:xfrm>
            <a:off x="103487" y="10332582"/>
            <a:ext cx="203981" cy="308802"/>
          </a:xfrm>
          <a:prstGeom prst="rect">
            <a:avLst/>
          </a:prstGeom>
          <a:noFill/>
        </p:spPr>
        <p:txBody>
          <a:bodyPr wrap="square" lIns="128016" tIns="64008" rIns="128016" bIns="64008" rtlCol="0">
            <a:spAutoFit/>
          </a:bodyPr>
          <a:lstStyle/>
          <a:p>
            <a:pPr algn="ctr">
              <a:lnSpc>
                <a:spcPts val="1400"/>
              </a:lnSpc>
            </a:pPr>
            <a:r>
              <a:rPr lang="en-GB" sz="1200" b="1" dirty="0">
                <a:solidFill>
                  <a:srgbClr val="FF0000"/>
                </a:solidFill>
                <a:latin typeface="Freestyle Script" panose="030804020302050B0404" pitchFamily="66" charset="0"/>
                <a:sym typeface="Symbol"/>
              </a:rPr>
              <a:t></a:t>
            </a:r>
            <a:endParaRPr lang="en-GB" sz="1200" b="1" dirty="0">
              <a:solidFill>
                <a:srgbClr val="FF0000"/>
              </a:solidFill>
              <a:latin typeface="Freestyle Script" panose="030804020302050B0404" pitchFamily="66" charset="0"/>
            </a:endParaRPr>
          </a:p>
        </p:txBody>
      </p:sp>
      <p:sp>
        <p:nvSpPr>
          <p:cNvPr id="10" name="ZoneTexte 17">
            <a:extLst>
              <a:ext uri="{FF2B5EF4-FFF2-40B4-BE49-F238E27FC236}">
                <a16:creationId xmlns:a16="http://schemas.microsoft.com/office/drawing/2014/main" id="{71A7EEB6-CFBD-EAAA-97CB-253F3A7749AE}"/>
              </a:ext>
            </a:extLst>
          </p:cNvPr>
          <p:cNvSpPr txBox="1"/>
          <p:nvPr/>
        </p:nvSpPr>
        <p:spPr>
          <a:xfrm>
            <a:off x="103486" y="11552113"/>
            <a:ext cx="203981" cy="308802"/>
          </a:xfrm>
          <a:prstGeom prst="rect">
            <a:avLst/>
          </a:prstGeom>
          <a:noFill/>
        </p:spPr>
        <p:txBody>
          <a:bodyPr wrap="square" lIns="128016" tIns="64008" rIns="128016" bIns="64008" rtlCol="0">
            <a:spAutoFit/>
          </a:bodyPr>
          <a:lstStyle/>
          <a:p>
            <a:pPr algn="ctr">
              <a:lnSpc>
                <a:spcPts val="1400"/>
              </a:lnSpc>
            </a:pPr>
            <a:r>
              <a:rPr lang="en-GB" sz="1200" b="1" dirty="0">
                <a:solidFill>
                  <a:srgbClr val="FF0000"/>
                </a:solidFill>
                <a:latin typeface="Freestyle Script" panose="030804020302050B0404" pitchFamily="66" charset="0"/>
                <a:sym typeface="Symbol"/>
              </a:rPr>
              <a:t></a:t>
            </a:r>
            <a:endParaRPr lang="en-GB" sz="1200" b="1" dirty="0">
              <a:solidFill>
                <a:srgbClr val="FF0000"/>
              </a:solidFill>
              <a:latin typeface="Freestyle Script" panose="030804020302050B0404" pitchFamily="66" charset="0"/>
            </a:endParaRPr>
          </a:p>
        </p:txBody>
      </p:sp>
      <p:sp>
        <p:nvSpPr>
          <p:cNvPr id="11" name="ZoneTexte 17">
            <a:extLst>
              <a:ext uri="{FF2B5EF4-FFF2-40B4-BE49-F238E27FC236}">
                <a16:creationId xmlns:a16="http://schemas.microsoft.com/office/drawing/2014/main" id="{9D5E3343-300C-9544-EA97-1F6D6F2A7947}"/>
              </a:ext>
            </a:extLst>
          </p:cNvPr>
          <p:cNvSpPr txBox="1"/>
          <p:nvPr/>
        </p:nvSpPr>
        <p:spPr>
          <a:xfrm>
            <a:off x="103485" y="11706514"/>
            <a:ext cx="203981" cy="308802"/>
          </a:xfrm>
          <a:prstGeom prst="rect">
            <a:avLst/>
          </a:prstGeom>
          <a:noFill/>
        </p:spPr>
        <p:txBody>
          <a:bodyPr wrap="square" lIns="128016" tIns="64008" rIns="128016" bIns="64008" rtlCol="0">
            <a:spAutoFit/>
          </a:bodyPr>
          <a:lstStyle/>
          <a:p>
            <a:pPr algn="ctr">
              <a:lnSpc>
                <a:spcPts val="1400"/>
              </a:lnSpc>
            </a:pPr>
            <a:r>
              <a:rPr lang="en-GB" sz="1200" b="1" dirty="0">
                <a:solidFill>
                  <a:srgbClr val="FF0000"/>
                </a:solidFill>
                <a:latin typeface="Freestyle Script" panose="030804020302050B0404" pitchFamily="66" charset="0"/>
                <a:sym typeface="Symbol"/>
              </a:rPr>
              <a:t></a:t>
            </a:r>
            <a:endParaRPr lang="en-GB" sz="1200" b="1" dirty="0">
              <a:solidFill>
                <a:srgbClr val="FF0000"/>
              </a:solidFill>
              <a:latin typeface="Freestyle Script" panose="030804020302050B0404" pitchFamily="66" charset="0"/>
            </a:endParaRPr>
          </a:p>
        </p:txBody>
      </p:sp>
      <p:sp>
        <p:nvSpPr>
          <p:cNvPr id="12" name="ZoneTexte 17">
            <a:extLst>
              <a:ext uri="{FF2B5EF4-FFF2-40B4-BE49-F238E27FC236}">
                <a16:creationId xmlns:a16="http://schemas.microsoft.com/office/drawing/2014/main" id="{D4C8C05D-A10A-D189-08F9-407BFF05F383}"/>
              </a:ext>
            </a:extLst>
          </p:cNvPr>
          <p:cNvSpPr txBox="1"/>
          <p:nvPr/>
        </p:nvSpPr>
        <p:spPr>
          <a:xfrm>
            <a:off x="93450" y="11860915"/>
            <a:ext cx="203981" cy="308802"/>
          </a:xfrm>
          <a:prstGeom prst="rect">
            <a:avLst/>
          </a:prstGeom>
          <a:noFill/>
        </p:spPr>
        <p:txBody>
          <a:bodyPr wrap="square" lIns="128016" tIns="64008" rIns="128016" bIns="64008" rtlCol="0">
            <a:spAutoFit/>
          </a:bodyPr>
          <a:lstStyle/>
          <a:p>
            <a:pPr algn="ctr">
              <a:lnSpc>
                <a:spcPts val="1400"/>
              </a:lnSpc>
            </a:pPr>
            <a:r>
              <a:rPr lang="en-GB" sz="1200" b="1" dirty="0">
                <a:solidFill>
                  <a:srgbClr val="FF0000"/>
                </a:solidFill>
                <a:latin typeface="Freestyle Script" panose="030804020302050B0404" pitchFamily="66" charset="0"/>
                <a:sym typeface="Symbol"/>
              </a:rPr>
              <a:t></a:t>
            </a:r>
            <a:endParaRPr lang="en-GB" sz="1200" b="1" dirty="0">
              <a:solidFill>
                <a:srgbClr val="FF0000"/>
              </a:solidFill>
              <a:latin typeface="Freestyle Script" panose="030804020302050B0404" pitchFamily="66" charset="0"/>
            </a:endParaRPr>
          </a:p>
        </p:txBody>
      </p:sp>
      <p:sp>
        <p:nvSpPr>
          <p:cNvPr id="13" name="ZoneTexte 17">
            <a:extLst>
              <a:ext uri="{FF2B5EF4-FFF2-40B4-BE49-F238E27FC236}">
                <a16:creationId xmlns:a16="http://schemas.microsoft.com/office/drawing/2014/main" id="{4B72A641-D556-0A2D-BDAD-3D806EB710F4}"/>
              </a:ext>
            </a:extLst>
          </p:cNvPr>
          <p:cNvSpPr txBox="1"/>
          <p:nvPr/>
        </p:nvSpPr>
        <p:spPr>
          <a:xfrm>
            <a:off x="83415" y="12015316"/>
            <a:ext cx="203981" cy="308802"/>
          </a:xfrm>
          <a:prstGeom prst="rect">
            <a:avLst/>
          </a:prstGeom>
          <a:noFill/>
        </p:spPr>
        <p:txBody>
          <a:bodyPr wrap="square" lIns="128016" tIns="64008" rIns="128016" bIns="64008" rtlCol="0">
            <a:spAutoFit/>
          </a:bodyPr>
          <a:lstStyle/>
          <a:p>
            <a:pPr algn="ctr">
              <a:lnSpc>
                <a:spcPts val="1400"/>
              </a:lnSpc>
            </a:pPr>
            <a:r>
              <a:rPr lang="en-GB" sz="1200" b="1" dirty="0">
                <a:solidFill>
                  <a:srgbClr val="FF0000"/>
                </a:solidFill>
                <a:latin typeface="Freestyle Script" panose="030804020302050B0404" pitchFamily="66" charset="0"/>
                <a:sym typeface="Symbol"/>
              </a:rPr>
              <a:t></a:t>
            </a:r>
            <a:endParaRPr lang="en-GB" sz="1200" b="1" dirty="0">
              <a:solidFill>
                <a:srgbClr val="FF0000"/>
              </a:solidFill>
              <a:latin typeface="Freestyle Script" panose="030804020302050B0404" pitchFamily="66" charset="0"/>
            </a:endParaRPr>
          </a:p>
        </p:txBody>
      </p:sp>
      <p:sp>
        <p:nvSpPr>
          <p:cNvPr id="14" name="ZoneTexte 17">
            <a:extLst>
              <a:ext uri="{FF2B5EF4-FFF2-40B4-BE49-F238E27FC236}">
                <a16:creationId xmlns:a16="http://schemas.microsoft.com/office/drawing/2014/main" id="{65770FB4-22A6-74E1-58D4-CB08AC126684}"/>
              </a:ext>
            </a:extLst>
          </p:cNvPr>
          <p:cNvSpPr txBox="1"/>
          <p:nvPr/>
        </p:nvSpPr>
        <p:spPr>
          <a:xfrm>
            <a:off x="85061" y="10486983"/>
            <a:ext cx="203981" cy="308802"/>
          </a:xfrm>
          <a:prstGeom prst="rect">
            <a:avLst/>
          </a:prstGeom>
          <a:noFill/>
        </p:spPr>
        <p:txBody>
          <a:bodyPr wrap="square" lIns="128016" tIns="64008" rIns="128016" bIns="64008" rtlCol="0">
            <a:spAutoFit/>
          </a:bodyPr>
          <a:lstStyle/>
          <a:p>
            <a:pPr algn="ctr">
              <a:lnSpc>
                <a:spcPts val="1400"/>
              </a:lnSpc>
            </a:pPr>
            <a:r>
              <a:rPr lang="en-GB" sz="1200" b="1" dirty="0">
                <a:solidFill>
                  <a:srgbClr val="FF0000"/>
                </a:solidFill>
                <a:latin typeface="Freestyle Script" panose="030804020302050B0404" pitchFamily="66" charset="0"/>
                <a:sym typeface="Symbol"/>
              </a:rPr>
              <a:t></a:t>
            </a:r>
            <a:endParaRPr lang="en-GB" sz="1200" b="1" dirty="0">
              <a:solidFill>
                <a:srgbClr val="FF0000"/>
              </a:solidFill>
              <a:latin typeface="Freestyle Script" panose="030804020302050B0404" pitchFamily="66" charset="0"/>
            </a:endParaRPr>
          </a:p>
        </p:txBody>
      </p:sp>
      <p:sp>
        <p:nvSpPr>
          <p:cNvPr id="17" name="ZoneTexte 21">
            <a:extLst>
              <a:ext uri="{FF2B5EF4-FFF2-40B4-BE49-F238E27FC236}">
                <a16:creationId xmlns:a16="http://schemas.microsoft.com/office/drawing/2014/main" id="{64CD4A31-C530-CFDC-3CA4-0E29D46D11DF}"/>
              </a:ext>
            </a:extLst>
          </p:cNvPr>
          <p:cNvSpPr txBox="1"/>
          <p:nvPr/>
        </p:nvSpPr>
        <p:spPr>
          <a:xfrm>
            <a:off x="7642398" y="10773327"/>
            <a:ext cx="1802311" cy="790848"/>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Acquisition, maintenance and end-of-life management of the IT equipment</a:t>
            </a:r>
          </a:p>
        </p:txBody>
      </p:sp>
      <p:sp>
        <p:nvSpPr>
          <p:cNvPr id="30" name="ZoneTexte 37">
            <a:extLst>
              <a:ext uri="{FF2B5EF4-FFF2-40B4-BE49-F238E27FC236}">
                <a16:creationId xmlns:a16="http://schemas.microsoft.com/office/drawing/2014/main" id="{3E6D654F-F956-3989-523F-A5D09BF3D3C5}"/>
              </a:ext>
            </a:extLst>
          </p:cNvPr>
          <p:cNvSpPr txBox="1"/>
          <p:nvPr/>
        </p:nvSpPr>
        <p:spPr>
          <a:xfrm>
            <a:off x="5758585" y="12049153"/>
            <a:ext cx="2259283" cy="431776"/>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Partitioning between office automation and DID renewal</a:t>
            </a:r>
          </a:p>
        </p:txBody>
      </p:sp>
      <p:sp>
        <p:nvSpPr>
          <p:cNvPr id="31" name="ZoneTexte 41">
            <a:extLst>
              <a:ext uri="{FF2B5EF4-FFF2-40B4-BE49-F238E27FC236}">
                <a16:creationId xmlns:a16="http://schemas.microsoft.com/office/drawing/2014/main" id="{D250B460-F506-0436-B36F-CB3CC6BE1DFA}"/>
              </a:ext>
            </a:extLst>
          </p:cNvPr>
          <p:cNvSpPr txBox="1"/>
          <p:nvPr/>
        </p:nvSpPr>
        <p:spPr>
          <a:xfrm>
            <a:off x="5316660" y="11318243"/>
            <a:ext cx="2448272" cy="647664"/>
          </a:xfrm>
          <a:prstGeom prst="rect">
            <a:avLst/>
          </a:prstGeom>
          <a:solidFill>
            <a:srgbClr val="FFFF99"/>
          </a:solidFill>
        </p:spPr>
        <p:txBody>
          <a:bodyPr wrap="square" lIns="36000" tIns="72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User accounts automatically locked after consecutive failed connection attempts</a:t>
            </a:r>
          </a:p>
        </p:txBody>
      </p:sp>
      <p:sp>
        <p:nvSpPr>
          <p:cNvPr id="32" name="Ellipse 25">
            <a:extLst>
              <a:ext uri="{FF2B5EF4-FFF2-40B4-BE49-F238E27FC236}">
                <a16:creationId xmlns:a16="http://schemas.microsoft.com/office/drawing/2014/main" id="{6663F039-CCE9-8D73-B743-FE7A1317FB47}"/>
              </a:ext>
            </a:extLst>
          </p:cNvPr>
          <p:cNvSpPr/>
          <p:nvPr/>
        </p:nvSpPr>
        <p:spPr>
          <a:xfrm>
            <a:off x="3008094" y="10402715"/>
            <a:ext cx="2579539" cy="1790375"/>
          </a:xfrm>
          <a:prstGeom prst="ellipse">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tIns="0" bIns="2196000" rtlCol="0" anchor="t"/>
          <a:lstStyle/>
          <a:p>
            <a:pPr algn="ctr"/>
            <a:r>
              <a:rPr lang="en-GB" sz="1200" dirty="0">
                <a:solidFill>
                  <a:schemeClr val="tx2"/>
                </a:solidFill>
              </a:rPr>
              <a:t>Already existing measures</a:t>
            </a:r>
          </a:p>
        </p:txBody>
      </p:sp>
      <p:sp>
        <p:nvSpPr>
          <p:cNvPr id="33" name="ZoneTexte 39">
            <a:extLst>
              <a:ext uri="{FF2B5EF4-FFF2-40B4-BE49-F238E27FC236}">
                <a16:creationId xmlns:a16="http://schemas.microsoft.com/office/drawing/2014/main" id="{A95354CE-808B-9E1B-0CD5-541B21559C35}"/>
              </a:ext>
            </a:extLst>
          </p:cNvPr>
          <p:cNvSpPr txBox="1"/>
          <p:nvPr/>
        </p:nvSpPr>
        <p:spPr>
          <a:xfrm>
            <a:off x="4708850" y="10583275"/>
            <a:ext cx="988370" cy="468127"/>
          </a:xfrm>
          <a:prstGeom prst="rect">
            <a:avLst/>
          </a:prstGeom>
          <a:solidFill>
            <a:srgbClr val="FFFF99"/>
          </a:solidFill>
        </p:spPr>
        <p:txBody>
          <a:bodyPr wrap="square" lIns="36000" tIns="72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IT security charter</a:t>
            </a:r>
          </a:p>
        </p:txBody>
      </p:sp>
      <p:sp>
        <p:nvSpPr>
          <p:cNvPr id="34" name="ZoneTexte 13">
            <a:extLst>
              <a:ext uri="{FF2B5EF4-FFF2-40B4-BE49-F238E27FC236}">
                <a16:creationId xmlns:a16="http://schemas.microsoft.com/office/drawing/2014/main" id="{16AAFD56-5515-4F7F-DE42-6384F8FE58AA}"/>
              </a:ext>
            </a:extLst>
          </p:cNvPr>
          <p:cNvSpPr txBox="1"/>
          <p:nvPr/>
        </p:nvSpPr>
        <p:spPr>
          <a:xfrm>
            <a:off x="3481714" y="11581778"/>
            <a:ext cx="1164493" cy="611312"/>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Strict physical access control to hosting areas</a:t>
            </a:r>
          </a:p>
        </p:txBody>
      </p:sp>
      <p:sp>
        <p:nvSpPr>
          <p:cNvPr id="35" name="ZoneTexte 19">
            <a:extLst>
              <a:ext uri="{FF2B5EF4-FFF2-40B4-BE49-F238E27FC236}">
                <a16:creationId xmlns:a16="http://schemas.microsoft.com/office/drawing/2014/main" id="{24308406-2E06-E998-FAC9-EC6AA0FEA4C0}"/>
              </a:ext>
            </a:extLst>
          </p:cNvPr>
          <p:cNvSpPr txBox="1"/>
          <p:nvPr/>
        </p:nvSpPr>
        <p:spPr>
          <a:xfrm>
            <a:off x="3720480" y="11031188"/>
            <a:ext cx="988370" cy="252239"/>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Firewall</a:t>
            </a:r>
          </a:p>
        </p:txBody>
      </p:sp>
      <p:sp>
        <p:nvSpPr>
          <p:cNvPr id="36" name="ZoneTexte 49">
            <a:extLst>
              <a:ext uri="{FF2B5EF4-FFF2-40B4-BE49-F238E27FC236}">
                <a16:creationId xmlns:a16="http://schemas.microsoft.com/office/drawing/2014/main" id="{00065A36-D33A-14FF-E2E9-6279314026F2}"/>
              </a:ext>
            </a:extLst>
          </p:cNvPr>
          <p:cNvSpPr txBox="1"/>
          <p:nvPr/>
        </p:nvSpPr>
        <p:spPr>
          <a:xfrm>
            <a:off x="2419236" y="10725532"/>
            <a:ext cx="1237098" cy="611312"/>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Simple SSH authentication by password</a:t>
            </a:r>
          </a:p>
        </p:txBody>
      </p:sp>
      <p:sp>
        <p:nvSpPr>
          <p:cNvPr id="37" name="ZoneTexte 39">
            <a:extLst>
              <a:ext uri="{FF2B5EF4-FFF2-40B4-BE49-F238E27FC236}">
                <a16:creationId xmlns:a16="http://schemas.microsoft.com/office/drawing/2014/main" id="{9E9F7CE7-4D0E-00C0-D571-D21611C3073D}"/>
              </a:ext>
            </a:extLst>
          </p:cNvPr>
          <p:cNvSpPr txBox="1"/>
          <p:nvPr/>
        </p:nvSpPr>
        <p:spPr>
          <a:xfrm>
            <a:off x="6278032" y="10806463"/>
            <a:ext cx="988370" cy="288591"/>
          </a:xfrm>
          <a:prstGeom prst="rect">
            <a:avLst/>
          </a:prstGeom>
          <a:solidFill>
            <a:srgbClr val="FFFF99"/>
          </a:solidFill>
        </p:spPr>
        <p:txBody>
          <a:bodyPr wrap="square" lIns="36000" tIns="72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VPN</a:t>
            </a:r>
          </a:p>
        </p:txBody>
      </p:sp>
      <p:sp>
        <p:nvSpPr>
          <p:cNvPr id="38" name="Flèche gauche 21">
            <a:extLst>
              <a:ext uri="{FF2B5EF4-FFF2-40B4-BE49-F238E27FC236}">
                <a16:creationId xmlns:a16="http://schemas.microsoft.com/office/drawing/2014/main" id="{1C0192C1-D759-6B9A-7049-BD4F6ECD0261}"/>
              </a:ext>
            </a:extLst>
          </p:cNvPr>
          <p:cNvSpPr/>
          <p:nvPr/>
        </p:nvSpPr>
        <p:spPr>
          <a:xfrm rot="5400000">
            <a:off x="4024323" y="2527587"/>
            <a:ext cx="356846" cy="288032"/>
          </a:xfrm>
          <a:prstGeom prst="lef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ZoneTexte 20">
            <a:extLst>
              <a:ext uri="{FF2B5EF4-FFF2-40B4-BE49-F238E27FC236}">
                <a16:creationId xmlns:a16="http://schemas.microsoft.com/office/drawing/2014/main" id="{DBDB5590-4A9A-193A-0C5F-25C80CD8F2CC}"/>
              </a:ext>
            </a:extLst>
          </p:cNvPr>
          <p:cNvSpPr txBox="1"/>
          <p:nvPr/>
        </p:nvSpPr>
        <p:spPr>
          <a:xfrm>
            <a:off x="8213816" y="4925119"/>
            <a:ext cx="1246677" cy="647664"/>
          </a:xfrm>
          <a:prstGeom prst="rect">
            <a:avLst/>
          </a:prstGeom>
          <a:solidFill>
            <a:schemeClr val="bg1">
              <a:lumMod val="65000"/>
            </a:schemeClr>
          </a:solidFill>
        </p:spPr>
        <p:txBody>
          <a:bodyPr wrap="square" lIns="36000" tIns="72000" rIns="36000" bIns="36000" rtlCol="0">
            <a:spAutoFit/>
          </a:bodyPr>
          <a:lstStyle/>
          <a:p>
            <a:pPr algn="ctr">
              <a:lnSpc>
                <a:spcPts val="1400"/>
              </a:lnSpc>
            </a:pPr>
            <a:r>
              <a:rPr lang="en-GB" sz="1200" dirty="0"/>
              <a:t>Maintenance staff (guards, cleaners)</a:t>
            </a:r>
          </a:p>
        </p:txBody>
      </p:sp>
      <p:sp>
        <p:nvSpPr>
          <p:cNvPr id="41" name="Flèche gauche 22">
            <a:extLst>
              <a:ext uri="{FF2B5EF4-FFF2-40B4-BE49-F238E27FC236}">
                <a16:creationId xmlns:a16="http://schemas.microsoft.com/office/drawing/2014/main" id="{6DF5E8C7-1FB2-7593-B680-ECAD5B5D648A}"/>
              </a:ext>
            </a:extLst>
          </p:cNvPr>
          <p:cNvSpPr/>
          <p:nvPr/>
        </p:nvSpPr>
        <p:spPr>
          <a:xfrm rot="5400000">
            <a:off x="6263589" y="2530122"/>
            <a:ext cx="360938" cy="288032"/>
          </a:xfrm>
          <a:prstGeom prst="lef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68180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necteur droit 2"/>
          <p:cNvCxnSpPr>
            <a:cxnSpLocks/>
            <a:endCxn id="110" idx="1"/>
          </p:cNvCxnSpPr>
          <p:nvPr/>
        </p:nvCxnSpPr>
        <p:spPr>
          <a:xfrm flipV="1">
            <a:off x="5117811" y="1445940"/>
            <a:ext cx="516934" cy="45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eur en angle 11"/>
          <p:cNvCxnSpPr>
            <a:cxnSpLocks/>
            <a:stCxn id="95" idx="3"/>
          </p:cNvCxnSpPr>
          <p:nvPr/>
        </p:nvCxnSpPr>
        <p:spPr>
          <a:xfrm flipV="1">
            <a:off x="2087189" y="1450538"/>
            <a:ext cx="1783945" cy="75127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onnecteur en angle 12"/>
          <p:cNvCxnSpPr>
            <a:cxnSpLocks/>
            <a:stCxn id="95" idx="3"/>
            <a:endCxn id="114" idx="1"/>
          </p:cNvCxnSpPr>
          <p:nvPr/>
        </p:nvCxnSpPr>
        <p:spPr>
          <a:xfrm>
            <a:off x="2087189" y="2201813"/>
            <a:ext cx="1783945" cy="65689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Connecteur en angle 15"/>
          <p:cNvCxnSpPr>
            <a:stCxn id="114" idx="3"/>
            <a:endCxn id="109" idx="2"/>
          </p:cNvCxnSpPr>
          <p:nvPr/>
        </p:nvCxnSpPr>
        <p:spPr>
          <a:xfrm flipV="1">
            <a:off x="5117811" y="2507468"/>
            <a:ext cx="3268440" cy="35123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5184802" y="1270987"/>
            <a:ext cx="436338" cy="246221"/>
          </a:xfrm>
          <a:prstGeom prst="rect">
            <a:avLst/>
          </a:prstGeom>
          <a:noFill/>
        </p:spPr>
        <p:txBody>
          <a:bodyPr wrap="none" rtlCol="0">
            <a:spAutoFit/>
          </a:bodyPr>
          <a:lstStyle/>
          <a:p>
            <a:r>
              <a:rPr lang="fr-FR" sz="1000" noProof="1">
                <a:latin typeface="Aharoni" panose="02010803020104030203" pitchFamily="2" charset="-79"/>
                <a:cs typeface="Aharoni" panose="02010803020104030203" pitchFamily="2" charset="-79"/>
              </a:rPr>
              <a:t>R01a</a:t>
            </a:r>
          </a:p>
        </p:txBody>
      </p:sp>
      <p:sp>
        <p:nvSpPr>
          <p:cNvPr id="22" name="ZoneTexte 21"/>
          <p:cNvSpPr txBox="1"/>
          <p:nvPr/>
        </p:nvSpPr>
        <p:spPr>
          <a:xfrm>
            <a:off x="5184802" y="2957225"/>
            <a:ext cx="450764" cy="246221"/>
          </a:xfrm>
          <a:prstGeom prst="rect">
            <a:avLst/>
          </a:prstGeom>
          <a:noFill/>
        </p:spPr>
        <p:txBody>
          <a:bodyPr wrap="none" rtlCol="0">
            <a:spAutoFit/>
          </a:bodyPr>
          <a:lstStyle/>
          <a:p>
            <a:r>
              <a:rPr lang="fr-FR" sz="1000" noProof="1">
                <a:latin typeface="Aharoni" panose="02010803020104030203" pitchFamily="2" charset="-79"/>
                <a:cs typeface="Aharoni" panose="02010803020104030203" pitchFamily="2" charset="-79"/>
              </a:rPr>
              <a:t>R01b</a:t>
            </a:r>
          </a:p>
        </p:txBody>
      </p:sp>
      <p:sp>
        <p:nvSpPr>
          <p:cNvPr id="84" name="ZoneTexte 83"/>
          <p:cNvSpPr txBox="1"/>
          <p:nvPr/>
        </p:nvSpPr>
        <p:spPr>
          <a:xfrm>
            <a:off x="984176" y="547790"/>
            <a:ext cx="1008112" cy="340863"/>
          </a:xfrm>
          <a:prstGeom prst="rect">
            <a:avLst/>
          </a:prstGeom>
          <a:noFill/>
        </p:spPr>
        <p:txBody>
          <a:bodyPr wrap="square" lIns="128016" tIns="64008" rIns="128016" bIns="64008" rtlCol="0">
            <a:spAutoFit/>
          </a:bodyPr>
          <a:lstStyle/>
          <a:p>
            <a:pPr>
              <a:lnSpc>
                <a:spcPts val="1400"/>
              </a:lnSpc>
            </a:pPr>
            <a:r>
              <a:rPr lang="fr-FR" sz="2000" noProof="1">
                <a:latin typeface="Freestyle Script" panose="030804020302050B0404" pitchFamily="66" charset="0"/>
              </a:rPr>
              <a:t>G3</a:t>
            </a:r>
          </a:p>
        </p:txBody>
      </p:sp>
      <p:sp>
        <p:nvSpPr>
          <p:cNvPr id="85" name="ZoneTexte 84"/>
          <p:cNvSpPr txBox="1"/>
          <p:nvPr/>
        </p:nvSpPr>
        <p:spPr>
          <a:xfrm>
            <a:off x="984176" y="3443620"/>
            <a:ext cx="1008112" cy="340863"/>
          </a:xfrm>
          <a:prstGeom prst="rect">
            <a:avLst/>
          </a:prstGeom>
          <a:noFill/>
        </p:spPr>
        <p:txBody>
          <a:bodyPr wrap="square" lIns="128016" tIns="64008" rIns="128016" bIns="64008" rtlCol="0">
            <a:spAutoFit/>
          </a:bodyPr>
          <a:lstStyle/>
          <a:p>
            <a:pPr>
              <a:lnSpc>
                <a:spcPts val="1400"/>
              </a:lnSpc>
            </a:pPr>
            <a:r>
              <a:rPr lang="fr-FR" sz="2000" noProof="1">
                <a:latin typeface="Freestyle Script" panose="030804020302050B0404" pitchFamily="66" charset="0"/>
              </a:rPr>
              <a:t>G3</a:t>
            </a:r>
          </a:p>
        </p:txBody>
      </p:sp>
      <p:sp>
        <p:nvSpPr>
          <p:cNvPr id="107" name="ZoneTexte 106"/>
          <p:cNvSpPr txBox="1"/>
          <p:nvPr/>
        </p:nvSpPr>
        <p:spPr>
          <a:xfrm>
            <a:off x="9024453" y="24026"/>
            <a:ext cx="511680" cy="400110"/>
          </a:xfrm>
          <a:prstGeom prst="rect">
            <a:avLst/>
          </a:prstGeom>
          <a:noFill/>
        </p:spPr>
        <p:txBody>
          <a:bodyPr wrap="none" rtlCol="0">
            <a:spAutoFit/>
          </a:bodyPr>
          <a:lstStyle/>
          <a:p>
            <a:pPr algn="ctr"/>
            <a:r>
              <a:rPr lang="en-GB" sz="2000" dirty="0">
                <a:solidFill>
                  <a:schemeClr val="lt1"/>
                </a:solidFill>
                <a:latin typeface="Bodoni Poster" pitchFamily="18" charset="0"/>
              </a:rPr>
              <a:t>2/2</a:t>
            </a:r>
          </a:p>
        </p:txBody>
      </p:sp>
      <p:sp>
        <p:nvSpPr>
          <p:cNvPr id="92" name="ZoneTexte 91"/>
          <p:cNvSpPr txBox="1"/>
          <p:nvPr/>
        </p:nvSpPr>
        <p:spPr>
          <a:xfrm>
            <a:off x="844706" y="2612825"/>
            <a:ext cx="1248894" cy="611312"/>
          </a:xfrm>
          <a:prstGeom prst="rect">
            <a:avLst/>
          </a:prstGeom>
          <a:solidFill>
            <a:srgbClr val="FFCCCC"/>
          </a:solidFill>
        </p:spPr>
        <p:txBody>
          <a:bodyPr wrap="square" lIns="36000" tIns="36000" rIns="36000" bIns="36000" rtlCol="0" anchor="ctr">
            <a:spAutoFit/>
          </a:bodyPr>
          <a:lstStyle/>
          <a:p>
            <a:pPr algn="r">
              <a:lnSpc>
                <a:spcPts val="1400"/>
              </a:lnSpc>
            </a:pPr>
            <a:r>
              <a:rPr lang="en-GB" sz="1000" b="1" i="1" dirty="0"/>
              <a:t>R01</a:t>
            </a:r>
          </a:p>
          <a:p>
            <a:pPr algn="ctr">
              <a:lnSpc>
                <a:spcPts val="1400"/>
              </a:lnSpc>
            </a:pPr>
            <a:r>
              <a:rPr lang="en-GB" sz="1200" dirty="0"/>
              <a:t>Political advantage</a:t>
            </a:r>
          </a:p>
        </p:txBody>
      </p:sp>
      <p:sp>
        <p:nvSpPr>
          <p:cNvPr id="95" name="ZoneTexte 94"/>
          <p:cNvSpPr txBox="1"/>
          <p:nvPr/>
        </p:nvSpPr>
        <p:spPr>
          <a:xfrm>
            <a:off x="851118" y="2057517"/>
            <a:ext cx="1236071" cy="288591"/>
          </a:xfrm>
          <a:prstGeom prst="rect">
            <a:avLst/>
          </a:prstGeom>
          <a:solidFill>
            <a:srgbClr val="99FF99"/>
          </a:solidFill>
        </p:spPr>
        <p:txBody>
          <a:bodyPr wrap="square" lIns="36000" tIns="72000" rIns="36000" bIns="36000" rtlCol="0">
            <a:spAutoFit/>
          </a:bodyPr>
          <a:lstStyle/>
          <a:p>
            <a:pPr algn="ctr">
              <a:lnSpc>
                <a:spcPts val="1400"/>
              </a:lnSpc>
            </a:pPr>
            <a:r>
              <a:rPr lang="en-GB" sz="1200" dirty="0"/>
              <a:t>Foreign state</a:t>
            </a:r>
          </a:p>
        </p:txBody>
      </p:sp>
      <p:sp>
        <p:nvSpPr>
          <p:cNvPr id="109" name="ZoneTexte 108"/>
          <p:cNvSpPr txBox="1"/>
          <p:nvPr/>
        </p:nvSpPr>
        <p:spPr>
          <a:xfrm>
            <a:off x="7748050" y="1896156"/>
            <a:ext cx="1276402" cy="611312"/>
          </a:xfrm>
          <a:prstGeom prst="rect">
            <a:avLst/>
          </a:prstGeom>
          <a:solidFill>
            <a:schemeClr val="accent4">
              <a:lumMod val="60000"/>
              <a:lumOff val="40000"/>
            </a:schemeClr>
          </a:solidFill>
        </p:spPr>
        <p:txBody>
          <a:bodyPr wrap="square" lIns="36000" tIns="36000" rIns="36000" bIns="36000" rtlCol="0" anchor="ctr">
            <a:spAutoFit/>
          </a:bodyPr>
          <a:lstStyle/>
          <a:p>
            <a:pPr algn="r">
              <a:lnSpc>
                <a:spcPts val="1400"/>
              </a:lnSpc>
            </a:pPr>
            <a:r>
              <a:rPr lang="en-GB" sz="1000" b="1" dirty="0">
                <a:cs typeface="Aharoni" panose="02010803020104030203" pitchFamily="2" charset="-79"/>
                <a:sym typeface="Symbol"/>
              </a:rPr>
              <a:t> </a:t>
            </a:r>
            <a:r>
              <a:rPr lang="en-GB" sz="1000" b="1" i="1" dirty="0"/>
              <a:t>CIAP</a:t>
            </a:r>
          </a:p>
          <a:p>
            <a:pPr algn="ctr">
              <a:lnSpc>
                <a:spcPts val="1400"/>
              </a:lnSpc>
            </a:pPr>
            <a:r>
              <a:rPr lang="en-GB" sz="1200" dirty="0"/>
              <a:t>Citizens’ Information</a:t>
            </a:r>
          </a:p>
        </p:txBody>
      </p:sp>
      <p:sp>
        <p:nvSpPr>
          <p:cNvPr id="110" name="ZoneTexte 109"/>
          <p:cNvSpPr txBox="1"/>
          <p:nvPr/>
        </p:nvSpPr>
        <p:spPr>
          <a:xfrm>
            <a:off x="5634745" y="1140284"/>
            <a:ext cx="1276402" cy="611312"/>
          </a:xfrm>
          <a:prstGeom prst="rect">
            <a:avLst/>
          </a:prstGeom>
          <a:solidFill>
            <a:schemeClr val="accent4">
              <a:lumMod val="60000"/>
              <a:lumOff val="40000"/>
            </a:schemeClr>
          </a:solidFill>
        </p:spPr>
        <p:txBody>
          <a:bodyPr wrap="square" lIns="36000" tIns="36000" rIns="36000" bIns="36000" rtlCol="0" anchor="ctr">
            <a:spAutoFit/>
          </a:bodyPr>
          <a:lstStyle/>
          <a:p>
            <a:pPr algn="r">
              <a:lnSpc>
                <a:spcPts val="1400"/>
              </a:lnSpc>
            </a:pPr>
            <a:r>
              <a:rPr lang="en-GB" sz="1000" b="1" dirty="0">
                <a:cs typeface="Aharoni" panose="02010803020104030203" pitchFamily="2" charset="-79"/>
                <a:sym typeface="Symbol"/>
              </a:rPr>
              <a:t> </a:t>
            </a:r>
            <a:r>
              <a:rPr lang="en-GB" sz="1000" b="1" i="1" dirty="0"/>
              <a:t>CA</a:t>
            </a:r>
          </a:p>
          <a:p>
            <a:pPr algn="ctr">
              <a:lnSpc>
                <a:spcPts val="1400"/>
              </a:lnSpc>
            </a:pPr>
            <a:r>
              <a:rPr lang="en-GB" sz="1200" dirty="0"/>
              <a:t>Citizens’ Information</a:t>
            </a:r>
          </a:p>
        </p:txBody>
      </p:sp>
      <p:cxnSp>
        <p:nvCxnSpPr>
          <p:cNvPr id="111" name="Connecteur en angle 110"/>
          <p:cNvCxnSpPr>
            <a:cxnSpLocks/>
            <a:stCxn id="95" idx="2"/>
            <a:endCxn id="92" idx="0"/>
          </p:cNvCxnSpPr>
          <p:nvPr/>
        </p:nvCxnSpPr>
        <p:spPr>
          <a:xfrm rot="5400000">
            <a:off x="1335796" y="2479466"/>
            <a:ext cx="266717"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14" name="ZoneTexte 113"/>
          <p:cNvSpPr txBox="1"/>
          <p:nvPr/>
        </p:nvSpPr>
        <p:spPr>
          <a:xfrm>
            <a:off x="3871134" y="2714407"/>
            <a:ext cx="1246677" cy="288591"/>
          </a:xfrm>
          <a:prstGeom prst="rect">
            <a:avLst/>
          </a:prstGeom>
          <a:solidFill>
            <a:schemeClr val="bg1">
              <a:lumMod val="65000"/>
            </a:schemeClr>
          </a:solidFill>
          <a:ln w="38100">
            <a:solidFill>
              <a:srgbClr val="FF5050"/>
            </a:solidFill>
            <a:prstDash val="dash"/>
          </a:ln>
        </p:spPr>
        <p:txBody>
          <a:bodyPr wrap="square" lIns="36000" tIns="72000" rIns="36000" bIns="36000" rtlCol="0">
            <a:spAutoFit/>
          </a:bodyPr>
          <a:lstStyle/>
          <a:p>
            <a:pPr algn="ctr">
              <a:lnSpc>
                <a:spcPts val="1400"/>
              </a:lnSpc>
            </a:pPr>
            <a:r>
              <a:rPr lang="en-GB" sz="1200" dirty="0"/>
              <a:t>DIDMC</a:t>
            </a:r>
          </a:p>
        </p:txBody>
      </p:sp>
      <p:cxnSp>
        <p:nvCxnSpPr>
          <p:cNvPr id="116" name="Connecteur droit 115"/>
          <p:cNvCxnSpPr>
            <a:cxnSpLocks/>
            <a:endCxn id="127" idx="1"/>
          </p:cNvCxnSpPr>
          <p:nvPr/>
        </p:nvCxnSpPr>
        <p:spPr>
          <a:xfrm flipV="1">
            <a:off x="5153101" y="4343173"/>
            <a:ext cx="470051" cy="49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Connecteur en angle 116"/>
          <p:cNvCxnSpPr>
            <a:cxnSpLocks/>
            <a:stCxn id="125" idx="3"/>
          </p:cNvCxnSpPr>
          <p:nvPr/>
        </p:nvCxnSpPr>
        <p:spPr>
          <a:xfrm flipV="1">
            <a:off x="2111809" y="4348102"/>
            <a:ext cx="1794615" cy="75127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8" name="Connecteur en angle 117"/>
          <p:cNvCxnSpPr>
            <a:cxnSpLocks/>
            <a:stCxn id="125" idx="3"/>
          </p:cNvCxnSpPr>
          <p:nvPr/>
        </p:nvCxnSpPr>
        <p:spPr>
          <a:xfrm>
            <a:off x="2111809" y="5099378"/>
            <a:ext cx="1813260" cy="67998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Connecteur en angle 119"/>
          <p:cNvCxnSpPr>
            <a:cxnSpLocks/>
            <a:endCxn id="126" idx="2"/>
          </p:cNvCxnSpPr>
          <p:nvPr/>
        </p:nvCxnSpPr>
        <p:spPr>
          <a:xfrm flipV="1">
            <a:off x="5171746" y="5494801"/>
            <a:ext cx="3239125" cy="28456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22" name="ZoneTexte 121"/>
          <p:cNvSpPr txBox="1"/>
          <p:nvPr/>
        </p:nvSpPr>
        <p:spPr>
          <a:xfrm>
            <a:off x="5209422" y="4168552"/>
            <a:ext cx="436338" cy="246221"/>
          </a:xfrm>
          <a:prstGeom prst="rect">
            <a:avLst/>
          </a:prstGeom>
          <a:noFill/>
        </p:spPr>
        <p:txBody>
          <a:bodyPr wrap="none" rtlCol="0">
            <a:spAutoFit/>
          </a:bodyPr>
          <a:lstStyle/>
          <a:p>
            <a:r>
              <a:rPr lang="fr-FR" sz="1000" noProof="1">
                <a:latin typeface="Aharoni" panose="02010803020104030203" pitchFamily="2" charset="-79"/>
                <a:cs typeface="Aharoni" panose="02010803020104030203" pitchFamily="2" charset="-79"/>
              </a:rPr>
              <a:t>R02a</a:t>
            </a:r>
          </a:p>
        </p:txBody>
      </p:sp>
      <p:sp>
        <p:nvSpPr>
          <p:cNvPr id="123" name="ZoneTexte 122"/>
          <p:cNvSpPr txBox="1"/>
          <p:nvPr/>
        </p:nvSpPr>
        <p:spPr>
          <a:xfrm>
            <a:off x="5209422" y="5854790"/>
            <a:ext cx="450764" cy="246221"/>
          </a:xfrm>
          <a:prstGeom prst="rect">
            <a:avLst/>
          </a:prstGeom>
          <a:noFill/>
        </p:spPr>
        <p:txBody>
          <a:bodyPr wrap="none" rtlCol="0">
            <a:spAutoFit/>
          </a:bodyPr>
          <a:lstStyle/>
          <a:p>
            <a:r>
              <a:rPr lang="fr-FR" sz="1000" noProof="1">
                <a:latin typeface="Aharoni" panose="02010803020104030203" pitchFamily="2" charset="-79"/>
                <a:cs typeface="Aharoni" panose="02010803020104030203" pitchFamily="2" charset="-79"/>
              </a:rPr>
              <a:t>R02b</a:t>
            </a:r>
          </a:p>
        </p:txBody>
      </p:sp>
      <p:sp>
        <p:nvSpPr>
          <p:cNvPr id="124" name="ZoneTexte 123"/>
          <p:cNvSpPr txBox="1"/>
          <p:nvPr/>
        </p:nvSpPr>
        <p:spPr>
          <a:xfrm>
            <a:off x="869326" y="5600158"/>
            <a:ext cx="1248894" cy="431776"/>
          </a:xfrm>
          <a:prstGeom prst="rect">
            <a:avLst/>
          </a:prstGeom>
          <a:solidFill>
            <a:srgbClr val="FFCCCC"/>
          </a:solidFill>
        </p:spPr>
        <p:txBody>
          <a:bodyPr wrap="square" lIns="36000" tIns="36000" rIns="36000" bIns="36000" rtlCol="0" anchor="ctr">
            <a:spAutoFit/>
          </a:bodyPr>
          <a:lstStyle/>
          <a:p>
            <a:pPr algn="r">
              <a:lnSpc>
                <a:spcPts val="1400"/>
              </a:lnSpc>
            </a:pPr>
            <a:r>
              <a:rPr lang="en-GB" sz="1000" b="1" i="1" dirty="0"/>
              <a:t>R02</a:t>
            </a:r>
          </a:p>
          <a:p>
            <a:pPr algn="ctr">
              <a:lnSpc>
                <a:spcPts val="1400"/>
              </a:lnSpc>
            </a:pPr>
            <a:r>
              <a:rPr lang="en-GB" sz="1200" dirty="0"/>
              <a:t>Influence</a:t>
            </a:r>
          </a:p>
        </p:txBody>
      </p:sp>
      <p:sp>
        <p:nvSpPr>
          <p:cNvPr id="125" name="ZoneTexte 124"/>
          <p:cNvSpPr txBox="1"/>
          <p:nvPr/>
        </p:nvSpPr>
        <p:spPr>
          <a:xfrm>
            <a:off x="875738" y="4955082"/>
            <a:ext cx="1236071" cy="288591"/>
          </a:xfrm>
          <a:prstGeom prst="rect">
            <a:avLst/>
          </a:prstGeom>
          <a:solidFill>
            <a:srgbClr val="99FF99"/>
          </a:solidFill>
        </p:spPr>
        <p:txBody>
          <a:bodyPr wrap="square" lIns="36000" tIns="72000" rIns="36000" bIns="36000" rtlCol="0">
            <a:spAutoFit/>
          </a:bodyPr>
          <a:lstStyle/>
          <a:p>
            <a:pPr algn="ctr">
              <a:lnSpc>
                <a:spcPts val="1400"/>
              </a:lnSpc>
            </a:pPr>
            <a:r>
              <a:rPr lang="en-GB" sz="1200" dirty="0"/>
              <a:t>Hacktivist</a:t>
            </a:r>
          </a:p>
        </p:txBody>
      </p:sp>
      <p:sp>
        <p:nvSpPr>
          <p:cNvPr id="126" name="ZoneTexte 125"/>
          <p:cNvSpPr txBox="1"/>
          <p:nvPr/>
        </p:nvSpPr>
        <p:spPr>
          <a:xfrm>
            <a:off x="7772670" y="4703953"/>
            <a:ext cx="1276402" cy="790848"/>
          </a:xfrm>
          <a:prstGeom prst="rect">
            <a:avLst/>
          </a:prstGeom>
          <a:solidFill>
            <a:schemeClr val="accent4">
              <a:lumMod val="60000"/>
              <a:lumOff val="40000"/>
            </a:schemeClr>
          </a:solidFill>
        </p:spPr>
        <p:txBody>
          <a:bodyPr wrap="square" lIns="36000" tIns="36000" rIns="36000" bIns="36000" rtlCol="0" anchor="ctr">
            <a:spAutoFit/>
          </a:bodyPr>
          <a:lstStyle/>
          <a:p>
            <a:pPr algn="r">
              <a:lnSpc>
                <a:spcPts val="1400"/>
              </a:lnSpc>
            </a:pPr>
            <a:r>
              <a:rPr lang="en-GB" sz="1000" b="1" dirty="0">
                <a:cs typeface="Aharoni" panose="02010803020104030203" pitchFamily="2" charset="-79"/>
                <a:sym typeface="Symbol"/>
              </a:rPr>
              <a:t> </a:t>
            </a:r>
            <a:r>
              <a:rPr lang="en-GB" sz="1000" b="1" i="1" dirty="0"/>
              <a:t>IA</a:t>
            </a:r>
          </a:p>
          <a:p>
            <a:pPr algn="ctr">
              <a:lnSpc>
                <a:spcPts val="1400"/>
              </a:lnSpc>
            </a:pPr>
            <a:r>
              <a:rPr lang="en-GB" sz="1200" dirty="0"/>
              <a:t>DID Characteristics Definition</a:t>
            </a:r>
          </a:p>
        </p:txBody>
      </p:sp>
      <p:sp>
        <p:nvSpPr>
          <p:cNvPr id="127" name="ZoneTexte 126"/>
          <p:cNvSpPr txBox="1"/>
          <p:nvPr/>
        </p:nvSpPr>
        <p:spPr>
          <a:xfrm>
            <a:off x="5623152" y="3947749"/>
            <a:ext cx="1276402" cy="790848"/>
          </a:xfrm>
          <a:prstGeom prst="rect">
            <a:avLst/>
          </a:prstGeom>
          <a:solidFill>
            <a:schemeClr val="accent4">
              <a:lumMod val="60000"/>
              <a:lumOff val="40000"/>
            </a:schemeClr>
          </a:solidFill>
        </p:spPr>
        <p:txBody>
          <a:bodyPr wrap="square" lIns="36000" tIns="36000" rIns="36000" bIns="36000" rtlCol="0" anchor="ctr">
            <a:spAutoFit/>
          </a:bodyPr>
          <a:lstStyle/>
          <a:p>
            <a:pPr algn="r">
              <a:lnSpc>
                <a:spcPts val="1400"/>
              </a:lnSpc>
            </a:pPr>
            <a:r>
              <a:rPr lang="en-GB" sz="1000" b="1" dirty="0">
                <a:cs typeface="Aharoni" panose="02010803020104030203" pitchFamily="2" charset="-79"/>
                <a:sym typeface="Symbol"/>
              </a:rPr>
              <a:t> </a:t>
            </a:r>
            <a:r>
              <a:rPr lang="en-GB" sz="1000" b="1" i="1" dirty="0"/>
              <a:t>IA</a:t>
            </a:r>
          </a:p>
          <a:p>
            <a:pPr algn="ctr">
              <a:lnSpc>
                <a:spcPts val="1400"/>
              </a:lnSpc>
            </a:pPr>
            <a:r>
              <a:rPr lang="en-GB" sz="1200" dirty="0"/>
              <a:t>DID Characteristics Definition</a:t>
            </a:r>
          </a:p>
        </p:txBody>
      </p:sp>
      <p:cxnSp>
        <p:nvCxnSpPr>
          <p:cNvPr id="128" name="Connecteur en angle 127"/>
          <p:cNvCxnSpPr>
            <a:stCxn id="125" idx="2"/>
            <a:endCxn id="124" idx="0"/>
          </p:cNvCxnSpPr>
          <p:nvPr/>
        </p:nvCxnSpPr>
        <p:spPr>
          <a:xfrm rot="5400000">
            <a:off x="1315532" y="5421915"/>
            <a:ext cx="356485"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1" name="ZoneTexte 130"/>
          <p:cNvSpPr txBox="1"/>
          <p:nvPr/>
        </p:nvSpPr>
        <p:spPr>
          <a:xfrm>
            <a:off x="9699863" y="1394097"/>
            <a:ext cx="1246677" cy="468127"/>
          </a:xfrm>
          <a:prstGeom prst="rect">
            <a:avLst/>
          </a:prstGeom>
          <a:solidFill>
            <a:schemeClr val="bg1">
              <a:lumMod val="65000"/>
            </a:schemeClr>
          </a:solidFill>
          <a:ln w="38100">
            <a:solidFill>
              <a:srgbClr val="C00000"/>
            </a:solidFill>
            <a:prstDash val="dash"/>
          </a:ln>
        </p:spPr>
        <p:txBody>
          <a:bodyPr wrap="square" lIns="36000" tIns="72000" rIns="36000" bIns="36000" rtlCol="0">
            <a:spAutoFit/>
          </a:bodyPr>
          <a:lstStyle/>
          <a:p>
            <a:pPr algn="ctr">
              <a:lnSpc>
                <a:spcPts val="1400"/>
              </a:lnSpc>
            </a:pPr>
            <a:r>
              <a:rPr lang="en-GB" sz="1200" dirty="0"/>
              <a:t>Participant in danger zone</a:t>
            </a:r>
          </a:p>
        </p:txBody>
      </p:sp>
      <p:sp>
        <p:nvSpPr>
          <p:cNvPr id="132" name="ZoneTexte 131"/>
          <p:cNvSpPr txBox="1"/>
          <p:nvPr/>
        </p:nvSpPr>
        <p:spPr>
          <a:xfrm>
            <a:off x="9697144" y="1972696"/>
            <a:ext cx="1246677" cy="468127"/>
          </a:xfrm>
          <a:prstGeom prst="rect">
            <a:avLst/>
          </a:prstGeom>
          <a:solidFill>
            <a:schemeClr val="bg1">
              <a:lumMod val="65000"/>
            </a:schemeClr>
          </a:solidFill>
          <a:ln w="38100">
            <a:solidFill>
              <a:srgbClr val="FF5050"/>
            </a:solidFill>
            <a:prstDash val="dash"/>
          </a:ln>
        </p:spPr>
        <p:txBody>
          <a:bodyPr wrap="square" lIns="36000" tIns="72000" rIns="36000" bIns="36000" rtlCol="0">
            <a:spAutoFit/>
          </a:bodyPr>
          <a:lstStyle/>
          <a:p>
            <a:pPr algn="ctr">
              <a:lnSpc>
                <a:spcPts val="1400"/>
              </a:lnSpc>
            </a:pPr>
            <a:r>
              <a:rPr lang="en-GB" sz="1200" dirty="0"/>
              <a:t>Participant in control zone</a:t>
            </a:r>
          </a:p>
        </p:txBody>
      </p:sp>
      <p:sp>
        <p:nvSpPr>
          <p:cNvPr id="133" name="ZoneTexte 132"/>
          <p:cNvSpPr txBox="1"/>
          <p:nvPr/>
        </p:nvSpPr>
        <p:spPr>
          <a:xfrm>
            <a:off x="9697144" y="3129894"/>
            <a:ext cx="1246677" cy="468127"/>
          </a:xfrm>
          <a:prstGeom prst="rect">
            <a:avLst/>
          </a:prstGeom>
          <a:solidFill>
            <a:schemeClr val="bg1">
              <a:lumMod val="65000"/>
            </a:schemeClr>
          </a:solidFill>
        </p:spPr>
        <p:txBody>
          <a:bodyPr wrap="square" lIns="36000" tIns="72000" rIns="36000" bIns="36000" rtlCol="0">
            <a:spAutoFit/>
          </a:bodyPr>
          <a:lstStyle/>
          <a:p>
            <a:pPr algn="ctr">
              <a:lnSpc>
                <a:spcPts val="1400"/>
              </a:lnSpc>
            </a:pPr>
            <a:r>
              <a:rPr lang="en-GB" sz="1200" dirty="0"/>
              <a:t>Ecosystem participant</a:t>
            </a:r>
          </a:p>
        </p:txBody>
      </p:sp>
      <p:sp>
        <p:nvSpPr>
          <p:cNvPr id="134" name="ZoneTexte 133"/>
          <p:cNvSpPr txBox="1"/>
          <p:nvPr/>
        </p:nvSpPr>
        <p:spPr>
          <a:xfrm>
            <a:off x="9697143" y="2578549"/>
            <a:ext cx="1246677" cy="468127"/>
          </a:xfrm>
          <a:prstGeom prst="rect">
            <a:avLst/>
          </a:prstGeom>
          <a:solidFill>
            <a:schemeClr val="bg1">
              <a:lumMod val="65000"/>
            </a:schemeClr>
          </a:solidFill>
          <a:ln w="38100">
            <a:solidFill>
              <a:srgbClr val="00B050"/>
            </a:solidFill>
            <a:prstDash val="dash"/>
          </a:ln>
        </p:spPr>
        <p:txBody>
          <a:bodyPr wrap="square" lIns="36000" tIns="72000" rIns="36000" bIns="36000" rtlCol="0">
            <a:spAutoFit/>
          </a:bodyPr>
          <a:lstStyle/>
          <a:p>
            <a:pPr algn="ctr">
              <a:lnSpc>
                <a:spcPts val="1400"/>
              </a:lnSpc>
            </a:pPr>
            <a:r>
              <a:rPr lang="en-GB" sz="1200" dirty="0"/>
              <a:t>Participant in watch zone</a:t>
            </a:r>
          </a:p>
        </p:txBody>
      </p:sp>
      <p:cxnSp>
        <p:nvCxnSpPr>
          <p:cNvPr id="135" name="Connecteur droit 134"/>
          <p:cNvCxnSpPr>
            <a:stCxn id="149" idx="3"/>
            <a:endCxn id="147" idx="1"/>
          </p:cNvCxnSpPr>
          <p:nvPr/>
        </p:nvCxnSpPr>
        <p:spPr>
          <a:xfrm flipV="1">
            <a:off x="5136019" y="7380877"/>
            <a:ext cx="50459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Connecteur en angle 135"/>
          <p:cNvCxnSpPr>
            <a:stCxn id="145" idx="3"/>
            <a:endCxn id="149" idx="1"/>
          </p:cNvCxnSpPr>
          <p:nvPr/>
        </p:nvCxnSpPr>
        <p:spPr>
          <a:xfrm flipV="1">
            <a:off x="2105397" y="7380878"/>
            <a:ext cx="1783945" cy="66150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7" name="Connecteur en angle 136"/>
          <p:cNvCxnSpPr>
            <a:stCxn id="145" idx="3"/>
            <a:endCxn id="150" idx="1"/>
          </p:cNvCxnSpPr>
          <p:nvPr/>
        </p:nvCxnSpPr>
        <p:spPr>
          <a:xfrm>
            <a:off x="2105397" y="8042385"/>
            <a:ext cx="1783945" cy="74665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8" name="Connecteur en angle 137"/>
          <p:cNvCxnSpPr>
            <a:stCxn id="145" idx="3"/>
            <a:endCxn id="146" idx="1"/>
          </p:cNvCxnSpPr>
          <p:nvPr/>
        </p:nvCxnSpPr>
        <p:spPr>
          <a:xfrm flipV="1">
            <a:off x="2105397" y="8042384"/>
            <a:ext cx="5660861" cy="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9" name="Connecteur en angle 138"/>
          <p:cNvCxnSpPr>
            <a:stCxn id="150" idx="3"/>
            <a:endCxn id="146" idx="2"/>
          </p:cNvCxnSpPr>
          <p:nvPr/>
        </p:nvCxnSpPr>
        <p:spPr>
          <a:xfrm flipV="1">
            <a:off x="5136019" y="8160488"/>
            <a:ext cx="3268440" cy="62855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40" name="ZoneTexte 139"/>
          <p:cNvSpPr txBox="1"/>
          <p:nvPr/>
        </p:nvSpPr>
        <p:spPr>
          <a:xfrm>
            <a:off x="7329920" y="8034059"/>
            <a:ext cx="436338" cy="246221"/>
          </a:xfrm>
          <a:prstGeom prst="rect">
            <a:avLst/>
          </a:prstGeom>
          <a:noFill/>
        </p:spPr>
        <p:txBody>
          <a:bodyPr wrap="none" rtlCol="0">
            <a:spAutoFit/>
          </a:bodyPr>
          <a:lstStyle/>
          <a:p>
            <a:r>
              <a:rPr lang="fr-FR" sz="1000" noProof="1">
                <a:latin typeface="Aharoni" panose="02010803020104030203" pitchFamily="2" charset="-79"/>
                <a:cs typeface="Aharoni" panose="02010803020104030203" pitchFamily="2" charset="-79"/>
              </a:rPr>
              <a:t>R03b</a:t>
            </a:r>
          </a:p>
        </p:txBody>
      </p:sp>
      <p:sp>
        <p:nvSpPr>
          <p:cNvPr id="141" name="ZoneTexte 140"/>
          <p:cNvSpPr txBox="1"/>
          <p:nvPr/>
        </p:nvSpPr>
        <p:spPr>
          <a:xfrm>
            <a:off x="5203010" y="7111559"/>
            <a:ext cx="436338" cy="246221"/>
          </a:xfrm>
          <a:prstGeom prst="rect">
            <a:avLst/>
          </a:prstGeom>
          <a:noFill/>
        </p:spPr>
        <p:txBody>
          <a:bodyPr wrap="none" rtlCol="0">
            <a:spAutoFit/>
          </a:bodyPr>
          <a:lstStyle/>
          <a:p>
            <a:r>
              <a:rPr lang="fr-FR" sz="1000" noProof="1">
                <a:latin typeface="Aharoni" panose="02010803020104030203" pitchFamily="2" charset="-79"/>
                <a:cs typeface="Aharoni" panose="02010803020104030203" pitchFamily="2" charset="-79"/>
              </a:rPr>
              <a:t>R03a</a:t>
            </a:r>
          </a:p>
        </p:txBody>
      </p:sp>
      <p:sp>
        <p:nvSpPr>
          <p:cNvPr id="142" name="ZoneTexte 141"/>
          <p:cNvSpPr txBox="1"/>
          <p:nvPr/>
        </p:nvSpPr>
        <p:spPr>
          <a:xfrm>
            <a:off x="5203010" y="8797797"/>
            <a:ext cx="426720" cy="246221"/>
          </a:xfrm>
          <a:prstGeom prst="rect">
            <a:avLst/>
          </a:prstGeom>
          <a:noFill/>
        </p:spPr>
        <p:txBody>
          <a:bodyPr wrap="none" rtlCol="0">
            <a:spAutoFit/>
          </a:bodyPr>
          <a:lstStyle/>
          <a:p>
            <a:r>
              <a:rPr lang="fr-FR" sz="1000" noProof="1">
                <a:latin typeface="Aharoni" panose="02010803020104030203" pitchFamily="2" charset="-79"/>
                <a:cs typeface="Aharoni" panose="02010803020104030203" pitchFamily="2" charset="-79"/>
              </a:rPr>
              <a:t>R03c</a:t>
            </a:r>
          </a:p>
        </p:txBody>
      </p:sp>
      <p:sp>
        <p:nvSpPr>
          <p:cNvPr id="143" name="ZoneTexte 142"/>
          <p:cNvSpPr txBox="1"/>
          <p:nvPr/>
        </p:nvSpPr>
        <p:spPr>
          <a:xfrm>
            <a:off x="1007925" y="6380030"/>
            <a:ext cx="1008112" cy="308802"/>
          </a:xfrm>
          <a:prstGeom prst="rect">
            <a:avLst/>
          </a:prstGeom>
          <a:noFill/>
        </p:spPr>
        <p:txBody>
          <a:bodyPr wrap="square" lIns="128016" tIns="64008" rIns="128016" bIns="64008" rtlCol="0">
            <a:spAutoFit/>
          </a:bodyPr>
          <a:lstStyle/>
          <a:p>
            <a:pPr>
              <a:lnSpc>
                <a:spcPts val="1400"/>
              </a:lnSpc>
            </a:pPr>
            <a:r>
              <a:rPr lang="fr-FR" sz="2000" noProof="1">
                <a:latin typeface="Freestyle Script" panose="030804020302050B0404" pitchFamily="66" charset="0"/>
              </a:rPr>
              <a:t>…</a:t>
            </a:r>
          </a:p>
        </p:txBody>
      </p:sp>
      <p:sp>
        <p:nvSpPr>
          <p:cNvPr id="144" name="ZoneTexte 143"/>
          <p:cNvSpPr txBox="1"/>
          <p:nvPr/>
        </p:nvSpPr>
        <p:spPr>
          <a:xfrm>
            <a:off x="862914" y="8543165"/>
            <a:ext cx="1248894" cy="431776"/>
          </a:xfrm>
          <a:prstGeom prst="rect">
            <a:avLst/>
          </a:prstGeom>
          <a:solidFill>
            <a:srgbClr val="FFCCCC"/>
          </a:solidFill>
        </p:spPr>
        <p:txBody>
          <a:bodyPr wrap="square" lIns="36000" tIns="36000" rIns="36000" bIns="36000" rtlCol="0" anchor="ctr">
            <a:spAutoFit/>
          </a:bodyPr>
          <a:lstStyle/>
          <a:p>
            <a:pPr algn="r">
              <a:lnSpc>
                <a:spcPts val="1400"/>
              </a:lnSpc>
            </a:pPr>
            <a:r>
              <a:rPr lang="en-GB" sz="1000" b="1" i="1" dirty="0"/>
              <a:t>R06</a:t>
            </a:r>
          </a:p>
          <a:p>
            <a:pPr algn="ctr">
              <a:lnSpc>
                <a:spcPts val="1400"/>
              </a:lnSpc>
            </a:pPr>
            <a:r>
              <a:rPr lang="en-GB" sz="1200" dirty="0"/>
              <a:t>Target objective</a:t>
            </a:r>
          </a:p>
        </p:txBody>
      </p:sp>
      <p:sp>
        <p:nvSpPr>
          <p:cNvPr id="145" name="ZoneTexte 144"/>
          <p:cNvSpPr txBox="1"/>
          <p:nvPr/>
        </p:nvSpPr>
        <p:spPr>
          <a:xfrm>
            <a:off x="869326" y="7898089"/>
            <a:ext cx="1236071" cy="288591"/>
          </a:xfrm>
          <a:prstGeom prst="rect">
            <a:avLst/>
          </a:prstGeom>
          <a:solidFill>
            <a:srgbClr val="99FF99"/>
          </a:solidFill>
        </p:spPr>
        <p:txBody>
          <a:bodyPr wrap="square" lIns="36000" tIns="72000" rIns="36000" bIns="36000" rtlCol="0">
            <a:spAutoFit/>
          </a:bodyPr>
          <a:lstStyle/>
          <a:p>
            <a:pPr algn="ctr">
              <a:lnSpc>
                <a:spcPts val="1400"/>
              </a:lnSpc>
            </a:pPr>
            <a:endParaRPr lang="en-GB" sz="1200" dirty="0"/>
          </a:p>
        </p:txBody>
      </p:sp>
      <p:sp>
        <p:nvSpPr>
          <p:cNvPr id="146" name="ZoneTexte 145"/>
          <p:cNvSpPr txBox="1"/>
          <p:nvPr/>
        </p:nvSpPr>
        <p:spPr>
          <a:xfrm>
            <a:off x="7766258" y="7924279"/>
            <a:ext cx="1276402" cy="236209"/>
          </a:xfrm>
          <a:prstGeom prst="rect">
            <a:avLst/>
          </a:prstGeom>
          <a:solidFill>
            <a:schemeClr val="accent4">
              <a:lumMod val="60000"/>
              <a:lumOff val="40000"/>
            </a:schemeClr>
          </a:solidFill>
        </p:spPr>
        <p:txBody>
          <a:bodyPr wrap="square" lIns="36000" tIns="36000" rIns="36000" bIns="36000" rtlCol="0" anchor="ctr">
            <a:spAutoFit/>
          </a:bodyPr>
          <a:lstStyle/>
          <a:p>
            <a:pPr algn="r">
              <a:lnSpc>
                <a:spcPts val="1400"/>
              </a:lnSpc>
            </a:pPr>
            <a:r>
              <a:rPr lang="en-GB" sz="1000" b="1" dirty="0">
                <a:cs typeface="Aharoni" panose="02010803020104030203" pitchFamily="2" charset="-79"/>
                <a:sym typeface="Symbol"/>
              </a:rPr>
              <a:t> </a:t>
            </a:r>
            <a:r>
              <a:rPr lang="en-GB" sz="1000" b="1" i="1" dirty="0"/>
              <a:t>A</a:t>
            </a:r>
          </a:p>
        </p:txBody>
      </p:sp>
      <p:sp>
        <p:nvSpPr>
          <p:cNvPr id="147" name="ZoneTexte 146"/>
          <p:cNvSpPr txBox="1"/>
          <p:nvPr/>
        </p:nvSpPr>
        <p:spPr>
          <a:xfrm>
            <a:off x="5640616" y="7164989"/>
            <a:ext cx="1276402" cy="431776"/>
          </a:xfrm>
          <a:prstGeom prst="rect">
            <a:avLst/>
          </a:prstGeom>
          <a:solidFill>
            <a:schemeClr val="accent4">
              <a:lumMod val="60000"/>
              <a:lumOff val="40000"/>
            </a:schemeClr>
          </a:solidFill>
        </p:spPr>
        <p:txBody>
          <a:bodyPr wrap="square" lIns="36000" tIns="36000" rIns="36000" bIns="36000" rtlCol="0" anchor="ctr">
            <a:spAutoFit/>
          </a:bodyPr>
          <a:lstStyle/>
          <a:p>
            <a:pPr algn="r">
              <a:lnSpc>
                <a:spcPts val="1400"/>
              </a:lnSpc>
            </a:pPr>
            <a:r>
              <a:rPr lang="en-GB" sz="1000" b="1" dirty="0">
                <a:cs typeface="Aharoni" panose="02010803020104030203" pitchFamily="2" charset="-79"/>
                <a:sym typeface="Symbol"/>
              </a:rPr>
              <a:t> </a:t>
            </a:r>
            <a:r>
              <a:rPr lang="en-GB" sz="1000" b="1" i="1" dirty="0"/>
              <a:t>CIAP</a:t>
            </a:r>
          </a:p>
          <a:p>
            <a:pPr algn="ctr">
              <a:lnSpc>
                <a:spcPts val="1400"/>
              </a:lnSpc>
            </a:pPr>
            <a:r>
              <a:rPr lang="en-GB" sz="1200" dirty="0"/>
              <a:t>Business asset</a:t>
            </a:r>
          </a:p>
        </p:txBody>
      </p:sp>
      <p:cxnSp>
        <p:nvCxnSpPr>
          <p:cNvPr id="148" name="Connecteur en angle 147"/>
          <p:cNvCxnSpPr>
            <a:stCxn id="145" idx="2"/>
            <a:endCxn id="144" idx="0"/>
          </p:cNvCxnSpPr>
          <p:nvPr/>
        </p:nvCxnSpPr>
        <p:spPr>
          <a:xfrm rot="5400000">
            <a:off x="1309120" y="8364922"/>
            <a:ext cx="356485"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9" name="ZoneTexte 148"/>
          <p:cNvSpPr txBox="1"/>
          <p:nvPr/>
        </p:nvSpPr>
        <p:spPr>
          <a:xfrm>
            <a:off x="3889342" y="7146814"/>
            <a:ext cx="1246677" cy="468127"/>
          </a:xfrm>
          <a:prstGeom prst="rect">
            <a:avLst/>
          </a:prstGeom>
          <a:solidFill>
            <a:schemeClr val="bg1">
              <a:lumMod val="65000"/>
            </a:schemeClr>
          </a:solidFill>
          <a:ln w="38100">
            <a:solidFill>
              <a:srgbClr val="C00000"/>
            </a:solidFill>
            <a:prstDash val="dash"/>
          </a:ln>
        </p:spPr>
        <p:txBody>
          <a:bodyPr wrap="square" lIns="36000" tIns="72000" rIns="36000" bIns="36000" rtlCol="0">
            <a:spAutoFit/>
          </a:bodyPr>
          <a:lstStyle/>
          <a:p>
            <a:pPr algn="ctr">
              <a:lnSpc>
                <a:spcPts val="1400"/>
              </a:lnSpc>
            </a:pPr>
            <a:r>
              <a:rPr lang="en-GB" sz="1200" dirty="0"/>
              <a:t>Participant in danger zone</a:t>
            </a:r>
          </a:p>
        </p:txBody>
      </p:sp>
      <p:sp>
        <p:nvSpPr>
          <p:cNvPr id="150" name="ZoneTexte 149"/>
          <p:cNvSpPr txBox="1"/>
          <p:nvPr/>
        </p:nvSpPr>
        <p:spPr>
          <a:xfrm>
            <a:off x="3889342" y="8554979"/>
            <a:ext cx="1246677" cy="468127"/>
          </a:xfrm>
          <a:prstGeom prst="rect">
            <a:avLst/>
          </a:prstGeom>
          <a:solidFill>
            <a:schemeClr val="bg1">
              <a:lumMod val="65000"/>
            </a:schemeClr>
          </a:solidFill>
          <a:ln w="38100">
            <a:solidFill>
              <a:srgbClr val="FF5050"/>
            </a:solidFill>
            <a:prstDash val="dash"/>
          </a:ln>
        </p:spPr>
        <p:txBody>
          <a:bodyPr wrap="square" lIns="36000" tIns="72000" rIns="36000" bIns="36000" rtlCol="0">
            <a:spAutoFit/>
          </a:bodyPr>
          <a:lstStyle/>
          <a:p>
            <a:pPr algn="ctr">
              <a:lnSpc>
                <a:spcPts val="1400"/>
              </a:lnSpc>
            </a:pPr>
            <a:r>
              <a:rPr lang="en-GB" sz="1200" dirty="0"/>
              <a:t>Participant in control zone</a:t>
            </a:r>
          </a:p>
        </p:txBody>
      </p:sp>
      <p:cxnSp>
        <p:nvCxnSpPr>
          <p:cNvPr id="154" name="Connecteur en angle 153"/>
          <p:cNvCxnSpPr>
            <a:stCxn id="161" idx="3"/>
            <a:endCxn id="165" idx="1"/>
          </p:cNvCxnSpPr>
          <p:nvPr/>
        </p:nvCxnSpPr>
        <p:spPr>
          <a:xfrm>
            <a:off x="2130017" y="10939950"/>
            <a:ext cx="1783945" cy="65689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5" name="Connecteur en angle 154"/>
          <p:cNvCxnSpPr>
            <a:stCxn id="161" idx="3"/>
            <a:endCxn id="162" idx="1"/>
          </p:cNvCxnSpPr>
          <p:nvPr/>
        </p:nvCxnSpPr>
        <p:spPr>
          <a:xfrm flipV="1">
            <a:off x="2130017" y="10939949"/>
            <a:ext cx="5660861" cy="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6" name="Connecteur en angle 155"/>
          <p:cNvCxnSpPr>
            <a:stCxn id="165" idx="3"/>
            <a:endCxn id="162" idx="2"/>
          </p:cNvCxnSpPr>
          <p:nvPr/>
        </p:nvCxnSpPr>
        <p:spPr>
          <a:xfrm flipV="1">
            <a:off x="5160639" y="11245605"/>
            <a:ext cx="3268440" cy="35123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7" name="ZoneTexte 156"/>
          <p:cNvSpPr txBox="1"/>
          <p:nvPr/>
        </p:nvSpPr>
        <p:spPr>
          <a:xfrm>
            <a:off x="7354540" y="10931624"/>
            <a:ext cx="450764" cy="246221"/>
          </a:xfrm>
          <a:prstGeom prst="rect">
            <a:avLst/>
          </a:prstGeom>
          <a:noFill/>
        </p:spPr>
        <p:txBody>
          <a:bodyPr wrap="none" rtlCol="0">
            <a:spAutoFit/>
          </a:bodyPr>
          <a:lstStyle/>
          <a:p>
            <a:r>
              <a:rPr lang="fr-FR" sz="1000" noProof="1">
                <a:latin typeface="Aharoni" panose="02010803020104030203" pitchFamily="2" charset="-79"/>
                <a:cs typeface="Aharoni" panose="02010803020104030203" pitchFamily="2" charset="-79"/>
              </a:rPr>
              <a:t>R04a</a:t>
            </a:r>
          </a:p>
        </p:txBody>
      </p:sp>
      <p:sp>
        <p:nvSpPr>
          <p:cNvPr id="159" name="ZoneTexte 158"/>
          <p:cNvSpPr txBox="1"/>
          <p:nvPr/>
        </p:nvSpPr>
        <p:spPr>
          <a:xfrm>
            <a:off x="5227630" y="11695362"/>
            <a:ext cx="450764" cy="246221"/>
          </a:xfrm>
          <a:prstGeom prst="rect">
            <a:avLst/>
          </a:prstGeom>
          <a:noFill/>
        </p:spPr>
        <p:txBody>
          <a:bodyPr wrap="none" rtlCol="0">
            <a:spAutoFit/>
          </a:bodyPr>
          <a:lstStyle/>
          <a:p>
            <a:r>
              <a:rPr lang="fr-FR" sz="1000" noProof="1">
                <a:latin typeface="Aharoni" panose="02010803020104030203" pitchFamily="2" charset="-79"/>
                <a:cs typeface="Aharoni" panose="02010803020104030203" pitchFamily="2" charset="-79"/>
              </a:rPr>
              <a:t>R04a</a:t>
            </a:r>
          </a:p>
        </p:txBody>
      </p:sp>
      <p:sp>
        <p:nvSpPr>
          <p:cNvPr id="160" name="ZoneTexte 159"/>
          <p:cNvSpPr txBox="1"/>
          <p:nvPr/>
        </p:nvSpPr>
        <p:spPr>
          <a:xfrm>
            <a:off x="887534" y="11440730"/>
            <a:ext cx="1248894" cy="431776"/>
          </a:xfrm>
          <a:prstGeom prst="rect">
            <a:avLst/>
          </a:prstGeom>
          <a:solidFill>
            <a:srgbClr val="FFCCCC"/>
          </a:solidFill>
        </p:spPr>
        <p:txBody>
          <a:bodyPr wrap="square" lIns="36000" tIns="36000" rIns="36000" bIns="36000" rtlCol="0" anchor="ctr">
            <a:spAutoFit/>
          </a:bodyPr>
          <a:lstStyle/>
          <a:p>
            <a:pPr algn="r">
              <a:lnSpc>
                <a:spcPts val="1400"/>
              </a:lnSpc>
            </a:pPr>
            <a:r>
              <a:rPr lang="en-GB" sz="1000" b="1" i="1" dirty="0"/>
              <a:t>R03</a:t>
            </a:r>
          </a:p>
          <a:p>
            <a:pPr algn="ctr">
              <a:lnSpc>
                <a:spcPts val="1400"/>
              </a:lnSpc>
            </a:pPr>
            <a:r>
              <a:rPr lang="en-GB" sz="1200" dirty="0"/>
              <a:t>Vengeance</a:t>
            </a:r>
          </a:p>
        </p:txBody>
      </p:sp>
      <p:sp>
        <p:nvSpPr>
          <p:cNvPr id="161" name="ZoneTexte 160"/>
          <p:cNvSpPr txBox="1"/>
          <p:nvPr/>
        </p:nvSpPr>
        <p:spPr>
          <a:xfrm>
            <a:off x="893946" y="10795654"/>
            <a:ext cx="1236071" cy="288591"/>
          </a:xfrm>
          <a:prstGeom prst="rect">
            <a:avLst/>
          </a:prstGeom>
          <a:solidFill>
            <a:srgbClr val="99FF99"/>
          </a:solidFill>
        </p:spPr>
        <p:txBody>
          <a:bodyPr wrap="square" lIns="36000" tIns="72000" rIns="36000" bIns="36000" rtlCol="0">
            <a:spAutoFit/>
          </a:bodyPr>
          <a:lstStyle/>
          <a:p>
            <a:pPr algn="ctr">
              <a:lnSpc>
                <a:spcPts val="1400"/>
              </a:lnSpc>
            </a:pPr>
            <a:r>
              <a:rPr lang="en-GB" sz="1200" dirty="0"/>
              <a:t>Rogue employee</a:t>
            </a:r>
          </a:p>
        </p:txBody>
      </p:sp>
      <p:sp>
        <p:nvSpPr>
          <p:cNvPr id="162" name="ZoneTexte 161"/>
          <p:cNvSpPr txBox="1"/>
          <p:nvPr/>
        </p:nvSpPr>
        <p:spPr>
          <a:xfrm>
            <a:off x="7790878" y="10634293"/>
            <a:ext cx="1276402" cy="611312"/>
          </a:xfrm>
          <a:prstGeom prst="rect">
            <a:avLst/>
          </a:prstGeom>
          <a:solidFill>
            <a:schemeClr val="accent4">
              <a:lumMod val="60000"/>
              <a:lumOff val="40000"/>
            </a:schemeClr>
          </a:solidFill>
        </p:spPr>
        <p:txBody>
          <a:bodyPr wrap="square" lIns="36000" tIns="36000" rIns="36000" bIns="36000" rtlCol="0" anchor="ctr">
            <a:spAutoFit/>
          </a:bodyPr>
          <a:lstStyle/>
          <a:p>
            <a:pPr algn="r">
              <a:lnSpc>
                <a:spcPts val="1400"/>
              </a:lnSpc>
            </a:pPr>
            <a:r>
              <a:rPr lang="en-GB" sz="1000" b="1" dirty="0">
                <a:cs typeface="Aharoni" panose="02010803020104030203" pitchFamily="2" charset="-79"/>
                <a:sym typeface="Symbol"/>
              </a:rPr>
              <a:t> </a:t>
            </a:r>
            <a:r>
              <a:rPr lang="en-GB" sz="1000" b="1" i="1" dirty="0"/>
              <a:t>A</a:t>
            </a:r>
          </a:p>
          <a:p>
            <a:pPr algn="ctr">
              <a:lnSpc>
                <a:spcPts val="1400"/>
              </a:lnSpc>
            </a:pPr>
            <a:r>
              <a:rPr lang="en-GB" sz="1200" dirty="0"/>
              <a:t>DID Printing and Distribution</a:t>
            </a:r>
          </a:p>
        </p:txBody>
      </p:sp>
      <p:cxnSp>
        <p:nvCxnSpPr>
          <p:cNvPr id="164" name="Connecteur en angle 163"/>
          <p:cNvCxnSpPr>
            <a:stCxn id="161" idx="2"/>
            <a:endCxn id="160" idx="0"/>
          </p:cNvCxnSpPr>
          <p:nvPr/>
        </p:nvCxnSpPr>
        <p:spPr>
          <a:xfrm rot="5400000">
            <a:off x="1333740" y="11262487"/>
            <a:ext cx="356485" cy="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65" name="ZoneTexte 164"/>
          <p:cNvSpPr txBox="1"/>
          <p:nvPr/>
        </p:nvSpPr>
        <p:spPr>
          <a:xfrm>
            <a:off x="3913962" y="11452544"/>
            <a:ext cx="1246677" cy="288591"/>
          </a:xfrm>
          <a:prstGeom prst="rect">
            <a:avLst/>
          </a:prstGeom>
          <a:solidFill>
            <a:schemeClr val="bg1">
              <a:lumMod val="65000"/>
            </a:schemeClr>
          </a:solidFill>
          <a:ln w="38100">
            <a:solidFill>
              <a:srgbClr val="FF5050"/>
            </a:solidFill>
            <a:prstDash val="dash"/>
          </a:ln>
        </p:spPr>
        <p:txBody>
          <a:bodyPr wrap="square" lIns="36000" tIns="72000" rIns="36000" bIns="36000" rtlCol="0">
            <a:spAutoFit/>
          </a:bodyPr>
          <a:lstStyle/>
          <a:p>
            <a:pPr algn="ctr">
              <a:lnSpc>
                <a:spcPts val="1400"/>
              </a:lnSpc>
            </a:pPr>
            <a:r>
              <a:rPr lang="en-GB" sz="1200" dirty="0"/>
              <a:t>DIDMC</a:t>
            </a:r>
          </a:p>
        </p:txBody>
      </p:sp>
      <p:sp>
        <p:nvSpPr>
          <p:cNvPr id="168" name="ZoneTexte 167"/>
          <p:cNvSpPr txBox="1"/>
          <p:nvPr/>
        </p:nvSpPr>
        <p:spPr>
          <a:xfrm>
            <a:off x="965097" y="9299120"/>
            <a:ext cx="1008112" cy="340863"/>
          </a:xfrm>
          <a:prstGeom prst="rect">
            <a:avLst/>
          </a:prstGeom>
          <a:noFill/>
        </p:spPr>
        <p:txBody>
          <a:bodyPr wrap="square" lIns="128016" tIns="64008" rIns="128016" bIns="64008" rtlCol="0">
            <a:spAutoFit/>
          </a:bodyPr>
          <a:lstStyle/>
          <a:p>
            <a:pPr>
              <a:lnSpc>
                <a:spcPts val="1400"/>
              </a:lnSpc>
            </a:pPr>
            <a:r>
              <a:rPr lang="fr-FR" sz="2000" noProof="1">
                <a:latin typeface="Freestyle Script" panose="030804020302050B0404" pitchFamily="66" charset="0"/>
              </a:rPr>
              <a:t>G2</a:t>
            </a:r>
          </a:p>
        </p:txBody>
      </p:sp>
      <p:sp>
        <p:nvSpPr>
          <p:cNvPr id="6" name="ZoneTexte 113">
            <a:extLst>
              <a:ext uri="{FF2B5EF4-FFF2-40B4-BE49-F238E27FC236}">
                <a16:creationId xmlns:a16="http://schemas.microsoft.com/office/drawing/2014/main" id="{3B79E92D-404D-0AC2-9C20-E1E15FA09B05}"/>
              </a:ext>
            </a:extLst>
          </p:cNvPr>
          <p:cNvSpPr txBox="1"/>
          <p:nvPr/>
        </p:nvSpPr>
        <p:spPr>
          <a:xfrm>
            <a:off x="3913963" y="1301644"/>
            <a:ext cx="1246677" cy="288591"/>
          </a:xfrm>
          <a:prstGeom prst="rect">
            <a:avLst/>
          </a:prstGeom>
          <a:solidFill>
            <a:schemeClr val="bg1">
              <a:lumMod val="65000"/>
            </a:schemeClr>
          </a:solidFill>
          <a:ln w="38100">
            <a:solidFill>
              <a:srgbClr val="FF5050"/>
            </a:solidFill>
            <a:prstDash val="dash"/>
          </a:ln>
        </p:spPr>
        <p:txBody>
          <a:bodyPr wrap="square" lIns="36000" tIns="72000" rIns="36000" bIns="36000" rtlCol="0">
            <a:spAutoFit/>
          </a:bodyPr>
          <a:lstStyle/>
          <a:p>
            <a:pPr algn="ctr">
              <a:lnSpc>
                <a:spcPts val="1400"/>
              </a:lnSpc>
            </a:pPr>
            <a:r>
              <a:rPr lang="en-GB" sz="1200" dirty="0"/>
              <a:t>Town Halls</a:t>
            </a:r>
          </a:p>
        </p:txBody>
      </p:sp>
      <p:sp>
        <p:nvSpPr>
          <p:cNvPr id="7" name="ZoneTexte 113">
            <a:extLst>
              <a:ext uri="{FF2B5EF4-FFF2-40B4-BE49-F238E27FC236}">
                <a16:creationId xmlns:a16="http://schemas.microsoft.com/office/drawing/2014/main" id="{57D089CB-3AE7-8DD4-3C9D-E6E038BC7269}"/>
              </a:ext>
            </a:extLst>
          </p:cNvPr>
          <p:cNvSpPr txBox="1"/>
          <p:nvPr/>
        </p:nvSpPr>
        <p:spPr>
          <a:xfrm>
            <a:off x="3895818" y="4193574"/>
            <a:ext cx="1246677" cy="288591"/>
          </a:xfrm>
          <a:prstGeom prst="rect">
            <a:avLst/>
          </a:prstGeom>
          <a:solidFill>
            <a:schemeClr val="bg1">
              <a:lumMod val="65000"/>
            </a:schemeClr>
          </a:solidFill>
          <a:ln w="38100">
            <a:solidFill>
              <a:srgbClr val="FF5050"/>
            </a:solidFill>
            <a:prstDash val="dash"/>
          </a:ln>
        </p:spPr>
        <p:txBody>
          <a:bodyPr wrap="square" lIns="36000" tIns="72000" rIns="36000" bIns="36000" rtlCol="0">
            <a:spAutoFit/>
          </a:bodyPr>
          <a:lstStyle/>
          <a:p>
            <a:pPr algn="ctr">
              <a:lnSpc>
                <a:spcPts val="1400"/>
              </a:lnSpc>
            </a:pPr>
            <a:r>
              <a:rPr lang="en-GB" sz="1200" dirty="0"/>
              <a:t>TAC</a:t>
            </a:r>
          </a:p>
        </p:txBody>
      </p:sp>
      <p:sp>
        <p:nvSpPr>
          <p:cNvPr id="8" name="ZoneTexte 113">
            <a:extLst>
              <a:ext uri="{FF2B5EF4-FFF2-40B4-BE49-F238E27FC236}">
                <a16:creationId xmlns:a16="http://schemas.microsoft.com/office/drawing/2014/main" id="{10210A78-995E-6D81-8607-9079A255B57A}"/>
              </a:ext>
            </a:extLst>
          </p:cNvPr>
          <p:cNvSpPr txBox="1"/>
          <p:nvPr/>
        </p:nvSpPr>
        <p:spPr>
          <a:xfrm>
            <a:off x="3908211" y="5637083"/>
            <a:ext cx="1246677" cy="288591"/>
          </a:xfrm>
          <a:prstGeom prst="rect">
            <a:avLst/>
          </a:prstGeom>
          <a:solidFill>
            <a:schemeClr val="bg1">
              <a:lumMod val="65000"/>
            </a:schemeClr>
          </a:solidFill>
          <a:ln w="38100">
            <a:solidFill>
              <a:srgbClr val="FF5050"/>
            </a:solidFill>
            <a:prstDash val="dash"/>
          </a:ln>
        </p:spPr>
        <p:txBody>
          <a:bodyPr wrap="square" lIns="36000" tIns="72000" rIns="36000" bIns="36000" rtlCol="0">
            <a:spAutoFit/>
          </a:bodyPr>
          <a:lstStyle/>
          <a:p>
            <a:pPr algn="ctr">
              <a:lnSpc>
                <a:spcPts val="1400"/>
              </a:lnSpc>
            </a:pPr>
            <a:r>
              <a:rPr lang="en-GB" sz="1200" dirty="0" err="1"/>
              <a:t>HeberWeb</a:t>
            </a:r>
            <a:endParaRPr lang="en-GB" sz="1200" dirty="0"/>
          </a:p>
        </p:txBody>
      </p:sp>
    </p:spTree>
    <p:extLst>
      <p:ext uri="{BB962C8B-B14F-4D97-AF65-F5344CB8AC3E}">
        <p14:creationId xmlns:p14="http://schemas.microsoft.com/office/powerpoint/2010/main" val="518691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2053659" y="2008312"/>
            <a:ext cx="1236071" cy="288591"/>
          </a:xfrm>
          <a:prstGeom prst="rect">
            <a:avLst/>
          </a:prstGeom>
          <a:solidFill>
            <a:srgbClr val="99FF99"/>
          </a:solidFill>
        </p:spPr>
        <p:txBody>
          <a:bodyPr wrap="square" lIns="36000" tIns="72000" rIns="36000" bIns="36000" rtlCol="0">
            <a:spAutoFit/>
          </a:bodyPr>
          <a:lstStyle/>
          <a:p>
            <a:pPr algn="ctr">
              <a:lnSpc>
                <a:spcPts val="1400"/>
              </a:lnSpc>
            </a:pPr>
            <a:r>
              <a:rPr lang="en-GB" sz="1200" dirty="0"/>
              <a:t>Rogue employee</a:t>
            </a:r>
          </a:p>
        </p:txBody>
      </p:sp>
      <p:sp>
        <p:nvSpPr>
          <p:cNvPr id="15" name="ZoneTexte 14"/>
          <p:cNvSpPr txBox="1"/>
          <p:nvPr/>
        </p:nvSpPr>
        <p:spPr>
          <a:xfrm>
            <a:off x="2260154" y="4103804"/>
            <a:ext cx="1224000" cy="431776"/>
          </a:xfrm>
          <a:prstGeom prst="rect">
            <a:avLst/>
          </a:prstGeom>
          <a:solidFill>
            <a:srgbClr val="FF0000"/>
          </a:solidFill>
        </p:spPr>
        <p:txBody>
          <a:bodyPr wrap="square" lIns="36000" tIns="36000" rIns="36000" bIns="36000" rtlCol="0" anchor="ctr">
            <a:spAutoFit/>
          </a:bodyPr>
          <a:lstStyle/>
          <a:p>
            <a:pPr algn="ctr">
              <a:lnSpc>
                <a:spcPts val="1400"/>
              </a:lnSpc>
            </a:pPr>
            <a:r>
              <a:rPr lang="en-GB" sz="1200" dirty="0">
                <a:solidFill>
                  <a:schemeClr val="bg1"/>
                </a:solidFill>
              </a:rPr>
              <a:t>Access to DID Directory</a:t>
            </a:r>
          </a:p>
        </p:txBody>
      </p:sp>
      <p:sp>
        <p:nvSpPr>
          <p:cNvPr id="16" name="ZoneTexte 15"/>
          <p:cNvSpPr txBox="1"/>
          <p:nvPr/>
        </p:nvSpPr>
        <p:spPr>
          <a:xfrm>
            <a:off x="4120212" y="4103804"/>
            <a:ext cx="1504068" cy="431776"/>
          </a:xfrm>
          <a:prstGeom prst="rect">
            <a:avLst/>
          </a:prstGeom>
          <a:solidFill>
            <a:srgbClr val="FF0000"/>
          </a:solidFill>
        </p:spPr>
        <p:txBody>
          <a:bodyPr wrap="square" lIns="36000" tIns="36000" rIns="36000" bIns="36000" rtlCol="0" anchor="ctr">
            <a:spAutoFit/>
          </a:bodyPr>
          <a:lstStyle/>
          <a:p>
            <a:pPr algn="ctr">
              <a:lnSpc>
                <a:spcPts val="1400"/>
              </a:lnSpc>
            </a:pPr>
            <a:r>
              <a:rPr lang="en-GB" sz="1200" dirty="0">
                <a:solidFill>
                  <a:schemeClr val="bg1"/>
                </a:solidFill>
              </a:rPr>
              <a:t>Run queries/commands</a:t>
            </a:r>
          </a:p>
        </p:txBody>
      </p:sp>
      <p:sp>
        <p:nvSpPr>
          <p:cNvPr id="18" name="ZoneTexte 17"/>
          <p:cNvSpPr txBox="1"/>
          <p:nvPr/>
        </p:nvSpPr>
        <p:spPr>
          <a:xfrm>
            <a:off x="7745552" y="4096544"/>
            <a:ext cx="1224000" cy="431776"/>
          </a:xfrm>
          <a:prstGeom prst="rect">
            <a:avLst/>
          </a:prstGeom>
          <a:solidFill>
            <a:srgbClr val="FF0000"/>
          </a:solidFill>
        </p:spPr>
        <p:txBody>
          <a:bodyPr wrap="square" lIns="36000" tIns="36000" rIns="36000" bIns="36000" rtlCol="0" anchor="ctr">
            <a:spAutoFit/>
          </a:bodyPr>
          <a:lstStyle/>
          <a:p>
            <a:pPr algn="ctr">
              <a:lnSpc>
                <a:spcPts val="1400"/>
              </a:lnSpc>
            </a:pPr>
            <a:r>
              <a:rPr lang="en-GB" sz="1200" dirty="0">
                <a:solidFill>
                  <a:schemeClr val="bg1"/>
                </a:solidFill>
              </a:rPr>
              <a:t>Erase/disrupt DID printing</a:t>
            </a:r>
          </a:p>
        </p:txBody>
      </p:sp>
      <p:sp>
        <p:nvSpPr>
          <p:cNvPr id="21" name="ZoneTexte 20"/>
          <p:cNvSpPr txBox="1"/>
          <p:nvPr/>
        </p:nvSpPr>
        <p:spPr>
          <a:xfrm>
            <a:off x="2352939" y="5153650"/>
            <a:ext cx="988370" cy="468127"/>
          </a:xfrm>
          <a:prstGeom prst="rect">
            <a:avLst/>
          </a:prstGeom>
          <a:solidFill>
            <a:srgbClr val="FFFF99"/>
          </a:solidFill>
        </p:spPr>
        <p:txBody>
          <a:bodyPr wrap="square" lIns="36000" tIns="72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Least Privilege</a:t>
            </a:r>
          </a:p>
        </p:txBody>
      </p:sp>
      <p:sp>
        <p:nvSpPr>
          <p:cNvPr id="24" name="Rectangle 23"/>
          <p:cNvSpPr/>
          <p:nvPr/>
        </p:nvSpPr>
        <p:spPr>
          <a:xfrm>
            <a:off x="1332038" y="1661295"/>
            <a:ext cx="364202" cy="276999"/>
          </a:xfrm>
          <a:prstGeom prst="rect">
            <a:avLst/>
          </a:prstGeom>
        </p:spPr>
        <p:txBody>
          <a:bodyPr wrap="none">
            <a:spAutoFit/>
          </a:bodyPr>
          <a:lstStyle/>
          <a:p>
            <a:r>
              <a:rPr lang="en-GB" sz="1200" b="1" dirty="0"/>
              <a:t>L2</a:t>
            </a:r>
            <a:endParaRPr lang="en-GB" sz="1200" b="1" kern="1200" dirty="0">
              <a:solidFill>
                <a:schemeClr val="tx1"/>
              </a:solidFill>
            </a:endParaRPr>
          </a:p>
        </p:txBody>
      </p:sp>
      <p:sp>
        <p:nvSpPr>
          <p:cNvPr id="25" name="Rectangle 24"/>
          <p:cNvSpPr/>
          <p:nvPr/>
        </p:nvSpPr>
        <p:spPr>
          <a:xfrm>
            <a:off x="2884322" y="1661295"/>
            <a:ext cx="364202" cy="276999"/>
          </a:xfrm>
          <a:prstGeom prst="rect">
            <a:avLst/>
          </a:prstGeom>
        </p:spPr>
        <p:txBody>
          <a:bodyPr wrap="none">
            <a:spAutoFit/>
          </a:bodyPr>
          <a:lstStyle/>
          <a:p>
            <a:r>
              <a:rPr lang="en-GB" sz="1200" b="1" dirty="0"/>
              <a:t>L3</a:t>
            </a:r>
            <a:endParaRPr lang="en-GB" sz="1200" b="1" kern="1200" dirty="0">
              <a:solidFill>
                <a:schemeClr val="tx1"/>
              </a:solidFill>
            </a:endParaRPr>
          </a:p>
        </p:txBody>
      </p:sp>
      <p:sp>
        <p:nvSpPr>
          <p:cNvPr id="26" name="Rectangle 25"/>
          <p:cNvSpPr/>
          <p:nvPr/>
        </p:nvSpPr>
        <p:spPr>
          <a:xfrm>
            <a:off x="5012462" y="1661295"/>
            <a:ext cx="364202" cy="276999"/>
          </a:xfrm>
          <a:prstGeom prst="rect">
            <a:avLst/>
          </a:prstGeom>
        </p:spPr>
        <p:txBody>
          <a:bodyPr wrap="none">
            <a:spAutoFit/>
          </a:bodyPr>
          <a:lstStyle/>
          <a:p>
            <a:r>
              <a:rPr lang="en-GB" sz="1200" b="1" dirty="0"/>
              <a:t>L2</a:t>
            </a:r>
            <a:endParaRPr lang="en-GB" sz="1200" b="1" kern="1200" dirty="0">
              <a:solidFill>
                <a:schemeClr val="tx1"/>
              </a:solidFill>
            </a:endParaRPr>
          </a:p>
        </p:txBody>
      </p:sp>
      <p:sp>
        <p:nvSpPr>
          <p:cNvPr id="27" name="Rectangle 26"/>
          <p:cNvSpPr/>
          <p:nvPr/>
        </p:nvSpPr>
        <p:spPr>
          <a:xfrm>
            <a:off x="6816824" y="1661295"/>
            <a:ext cx="364202" cy="276999"/>
          </a:xfrm>
          <a:prstGeom prst="rect">
            <a:avLst/>
          </a:prstGeom>
        </p:spPr>
        <p:txBody>
          <a:bodyPr wrap="none">
            <a:spAutoFit/>
          </a:bodyPr>
          <a:lstStyle/>
          <a:p>
            <a:r>
              <a:rPr lang="en-GB" sz="1200" b="1" dirty="0"/>
              <a:t>L</a:t>
            </a:r>
            <a:r>
              <a:rPr lang="en-GB" sz="1200" b="1" kern="1200" dirty="0">
                <a:solidFill>
                  <a:schemeClr val="tx1"/>
                </a:solidFill>
              </a:rPr>
              <a:t>x</a:t>
            </a:r>
          </a:p>
        </p:txBody>
      </p:sp>
      <p:sp>
        <p:nvSpPr>
          <p:cNvPr id="28" name="Rectangle 27"/>
          <p:cNvSpPr/>
          <p:nvPr/>
        </p:nvSpPr>
        <p:spPr>
          <a:xfrm>
            <a:off x="8684870" y="1661295"/>
            <a:ext cx="364202" cy="276999"/>
          </a:xfrm>
          <a:prstGeom prst="rect">
            <a:avLst/>
          </a:prstGeom>
        </p:spPr>
        <p:txBody>
          <a:bodyPr wrap="none">
            <a:spAutoFit/>
          </a:bodyPr>
          <a:lstStyle/>
          <a:p>
            <a:r>
              <a:rPr lang="en-GB" sz="1200" b="1" dirty="0"/>
              <a:t>L2</a:t>
            </a:r>
            <a:endParaRPr lang="en-GB" sz="1200" b="1" kern="1200" dirty="0">
              <a:solidFill>
                <a:schemeClr val="tx1"/>
              </a:solidFill>
            </a:endParaRPr>
          </a:p>
        </p:txBody>
      </p:sp>
      <p:sp>
        <p:nvSpPr>
          <p:cNvPr id="30" name="ZoneTexte 29"/>
          <p:cNvSpPr txBox="1"/>
          <p:nvPr/>
        </p:nvSpPr>
        <p:spPr>
          <a:xfrm>
            <a:off x="336104" y="8105325"/>
            <a:ext cx="1236071" cy="288591"/>
          </a:xfrm>
          <a:prstGeom prst="rect">
            <a:avLst/>
          </a:prstGeom>
          <a:solidFill>
            <a:srgbClr val="99FF99"/>
          </a:solidFill>
        </p:spPr>
        <p:txBody>
          <a:bodyPr wrap="square" lIns="36000" tIns="72000" rIns="36000" bIns="36000" rtlCol="0">
            <a:spAutoFit/>
          </a:bodyPr>
          <a:lstStyle/>
          <a:p>
            <a:pPr algn="ctr">
              <a:lnSpc>
                <a:spcPts val="1400"/>
              </a:lnSpc>
            </a:pPr>
            <a:r>
              <a:rPr lang="en-GB" sz="1200" dirty="0"/>
              <a:t>Hacktivists</a:t>
            </a:r>
          </a:p>
        </p:txBody>
      </p:sp>
      <p:sp>
        <p:nvSpPr>
          <p:cNvPr id="41" name="ZoneTexte 40"/>
          <p:cNvSpPr txBox="1"/>
          <p:nvPr/>
        </p:nvSpPr>
        <p:spPr>
          <a:xfrm>
            <a:off x="2260154" y="10111049"/>
            <a:ext cx="1224000" cy="611312"/>
          </a:xfrm>
          <a:prstGeom prst="rect">
            <a:avLst/>
          </a:prstGeom>
          <a:solidFill>
            <a:srgbClr val="FF0000"/>
          </a:solidFill>
        </p:spPr>
        <p:txBody>
          <a:bodyPr wrap="square" lIns="36000" tIns="36000" rIns="36000" bIns="36000" rtlCol="0" anchor="ctr">
            <a:spAutoFit/>
          </a:bodyPr>
          <a:lstStyle/>
          <a:p>
            <a:pPr algn="ctr">
              <a:lnSpc>
                <a:spcPts val="1400"/>
              </a:lnSpc>
            </a:pPr>
            <a:r>
              <a:rPr lang="en-GB" sz="1200" dirty="0">
                <a:solidFill>
                  <a:schemeClr val="bg1"/>
                </a:solidFill>
              </a:rPr>
              <a:t>Attack through vulnerable security of TAC</a:t>
            </a:r>
          </a:p>
        </p:txBody>
      </p:sp>
      <p:sp>
        <p:nvSpPr>
          <p:cNvPr id="42" name="ZoneTexte 41"/>
          <p:cNvSpPr txBox="1"/>
          <p:nvPr/>
        </p:nvSpPr>
        <p:spPr>
          <a:xfrm>
            <a:off x="4088620" y="10288165"/>
            <a:ext cx="1224000" cy="252239"/>
          </a:xfrm>
          <a:prstGeom prst="rect">
            <a:avLst/>
          </a:prstGeom>
          <a:solidFill>
            <a:srgbClr val="FF0000"/>
          </a:solidFill>
        </p:spPr>
        <p:txBody>
          <a:bodyPr wrap="square" lIns="36000" tIns="36000" rIns="36000" bIns="36000" rtlCol="0" anchor="ctr">
            <a:spAutoFit/>
          </a:bodyPr>
          <a:lstStyle/>
          <a:p>
            <a:pPr algn="ctr">
              <a:lnSpc>
                <a:spcPts val="1400"/>
              </a:lnSpc>
            </a:pPr>
            <a:r>
              <a:rPr lang="en-GB" sz="1200" dirty="0" err="1">
                <a:solidFill>
                  <a:schemeClr val="bg1"/>
                </a:solidFill>
              </a:rPr>
              <a:t>BruteForce</a:t>
            </a:r>
            <a:r>
              <a:rPr lang="en-GB" sz="1200" dirty="0">
                <a:solidFill>
                  <a:schemeClr val="bg1"/>
                </a:solidFill>
              </a:rPr>
              <a:t> SSH</a:t>
            </a:r>
          </a:p>
        </p:txBody>
      </p:sp>
      <p:sp>
        <p:nvSpPr>
          <p:cNvPr id="44" name="ZoneTexte 43"/>
          <p:cNvSpPr txBox="1"/>
          <p:nvPr/>
        </p:nvSpPr>
        <p:spPr>
          <a:xfrm>
            <a:off x="7745552" y="10103789"/>
            <a:ext cx="1224000" cy="611312"/>
          </a:xfrm>
          <a:prstGeom prst="rect">
            <a:avLst/>
          </a:prstGeom>
          <a:solidFill>
            <a:srgbClr val="FF0000"/>
          </a:solidFill>
        </p:spPr>
        <p:txBody>
          <a:bodyPr wrap="square" lIns="36000" tIns="36000" rIns="36000" bIns="36000" rtlCol="0" anchor="ctr">
            <a:spAutoFit/>
          </a:bodyPr>
          <a:lstStyle/>
          <a:p>
            <a:pPr algn="ctr">
              <a:lnSpc>
                <a:spcPts val="1400"/>
              </a:lnSpc>
            </a:pPr>
            <a:r>
              <a:rPr lang="en-GB" sz="1200" dirty="0">
                <a:solidFill>
                  <a:schemeClr val="bg1"/>
                </a:solidFill>
              </a:rPr>
              <a:t>DID Renewal </a:t>
            </a:r>
            <a:r>
              <a:rPr lang="en-GB" sz="1200" dirty="0" err="1">
                <a:solidFill>
                  <a:schemeClr val="bg1"/>
                </a:solidFill>
              </a:rPr>
              <a:t>Distruption</a:t>
            </a:r>
            <a:r>
              <a:rPr lang="en-GB" sz="1200" dirty="0">
                <a:solidFill>
                  <a:schemeClr val="bg1"/>
                </a:solidFill>
              </a:rPr>
              <a:t>/</a:t>
            </a:r>
            <a:r>
              <a:rPr lang="en-GB" sz="1200" dirty="0" err="1">
                <a:solidFill>
                  <a:schemeClr val="bg1"/>
                </a:solidFill>
              </a:rPr>
              <a:t>Epsionage</a:t>
            </a:r>
            <a:endParaRPr lang="en-GB" sz="1200" dirty="0">
              <a:solidFill>
                <a:schemeClr val="bg1"/>
              </a:solidFill>
            </a:endParaRPr>
          </a:p>
        </p:txBody>
      </p:sp>
      <p:sp>
        <p:nvSpPr>
          <p:cNvPr id="45" name="ZoneTexte 44"/>
          <p:cNvSpPr txBox="1"/>
          <p:nvPr/>
        </p:nvSpPr>
        <p:spPr>
          <a:xfrm>
            <a:off x="4074944" y="10924417"/>
            <a:ext cx="1224000" cy="431776"/>
          </a:xfrm>
          <a:prstGeom prst="rect">
            <a:avLst/>
          </a:prstGeom>
          <a:solidFill>
            <a:srgbClr val="FF0000"/>
          </a:solidFill>
        </p:spPr>
        <p:txBody>
          <a:bodyPr wrap="square" lIns="36000" tIns="36000" rIns="36000" bIns="36000" rtlCol="0" anchor="ctr">
            <a:spAutoFit/>
          </a:bodyPr>
          <a:lstStyle/>
          <a:p>
            <a:pPr algn="ctr">
              <a:lnSpc>
                <a:spcPts val="1400"/>
              </a:lnSpc>
            </a:pPr>
            <a:r>
              <a:rPr lang="en-GB" sz="1200" dirty="0">
                <a:solidFill>
                  <a:schemeClr val="bg1"/>
                </a:solidFill>
              </a:rPr>
              <a:t>Finding open ports</a:t>
            </a:r>
          </a:p>
        </p:txBody>
      </p:sp>
      <p:sp>
        <p:nvSpPr>
          <p:cNvPr id="50" name="Rectangle 49"/>
          <p:cNvSpPr/>
          <p:nvPr/>
        </p:nvSpPr>
        <p:spPr>
          <a:xfrm>
            <a:off x="1332038" y="7758308"/>
            <a:ext cx="364202" cy="276999"/>
          </a:xfrm>
          <a:prstGeom prst="rect">
            <a:avLst/>
          </a:prstGeom>
        </p:spPr>
        <p:txBody>
          <a:bodyPr wrap="none">
            <a:spAutoFit/>
          </a:bodyPr>
          <a:lstStyle/>
          <a:p>
            <a:r>
              <a:rPr lang="en-GB" sz="1200" b="1" dirty="0"/>
              <a:t>L3</a:t>
            </a:r>
            <a:endParaRPr lang="en-GB" sz="1200" b="1" kern="1200" dirty="0">
              <a:solidFill>
                <a:schemeClr val="tx1"/>
              </a:solidFill>
            </a:endParaRPr>
          </a:p>
        </p:txBody>
      </p:sp>
      <p:sp>
        <p:nvSpPr>
          <p:cNvPr id="51" name="Rectangle 50"/>
          <p:cNvSpPr/>
          <p:nvPr/>
        </p:nvSpPr>
        <p:spPr>
          <a:xfrm>
            <a:off x="2884322" y="7758308"/>
            <a:ext cx="364202" cy="276999"/>
          </a:xfrm>
          <a:prstGeom prst="rect">
            <a:avLst/>
          </a:prstGeom>
        </p:spPr>
        <p:txBody>
          <a:bodyPr wrap="none">
            <a:spAutoFit/>
          </a:bodyPr>
          <a:lstStyle/>
          <a:p>
            <a:r>
              <a:rPr lang="en-GB" sz="1200" b="1" dirty="0"/>
              <a:t>L2</a:t>
            </a:r>
            <a:endParaRPr lang="en-GB" sz="1200" b="1" kern="1200" dirty="0">
              <a:solidFill>
                <a:schemeClr val="tx1"/>
              </a:solidFill>
            </a:endParaRPr>
          </a:p>
        </p:txBody>
      </p:sp>
      <p:sp>
        <p:nvSpPr>
          <p:cNvPr id="52" name="Rectangle 51"/>
          <p:cNvSpPr/>
          <p:nvPr/>
        </p:nvSpPr>
        <p:spPr>
          <a:xfrm>
            <a:off x="5012462" y="7758308"/>
            <a:ext cx="364202" cy="276999"/>
          </a:xfrm>
          <a:prstGeom prst="rect">
            <a:avLst/>
          </a:prstGeom>
        </p:spPr>
        <p:txBody>
          <a:bodyPr wrap="none">
            <a:spAutoFit/>
          </a:bodyPr>
          <a:lstStyle/>
          <a:p>
            <a:r>
              <a:rPr lang="en-GB" sz="1200" b="1" dirty="0"/>
              <a:t>L2</a:t>
            </a:r>
            <a:endParaRPr lang="en-GB" sz="1200" b="1" kern="1200" dirty="0">
              <a:solidFill>
                <a:schemeClr val="tx1"/>
              </a:solidFill>
            </a:endParaRPr>
          </a:p>
        </p:txBody>
      </p:sp>
      <p:sp>
        <p:nvSpPr>
          <p:cNvPr id="53" name="Rectangle 52"/>
          <p:cNvSpPr/>
          <p:nvPr/>
        </p:nvSpPr>
        <p:spPr>
          <a:xfrm>
            <a:off x="6816824" y="7758308"/>
            <a:ext cx="364202" cy="276999"/>
          </a:xfrm>
          <a:prstGeom prst="rect">
            <a:avLst/>
          </a:prstGeom>
        </p:spPr>
        <p:txBody>
          <a:bodyPr wrap="none">
            <a:spAutoFit/>
          </a:bodyPr>
          <a:lstStyle/>
          <a:p>
            <a:r>
              <a:rPr lang="en-GB" sz="1200" b="1" dirty="0"/>
              <a:t>L</a:t>
            </a:r>
            <a:r>
              <a:rPr lang="en-GB" sz="1200" b="1" kern="1200" dirty="0">
                <a:solidFill>
                  <a:schemeClr val="tx1"/>
                </a:solidFill>
              </a:rPr>
              <a:t>x</a:t>
            </a:r>
          </a:p>
        </p:txBody>
      </p:sp>
      <p:sp>
        <p:nvSpPr>
          <p:cNvPr id="54" name="Rectangle 53"/>
          <p:cNvSpPr/>
          <p:nvPr/>
        </p:nvSpPr>
        <p:spPr>
          <a:xfrm>
            <a:off x="8684870" y="7758308"/>
            <a:ext cx="364202" cy="276999"/>
          </a:xfrm>
          <a:prstGeom prst="rect">
            <a:avLst/>
          </a:prstGeom>
        </p:spPr>
        <p:txBody>
          <a:bodyPr wrap="none">
            <a:spAutoFit/>
          </a:bodyPr>
          <a:lstStyle/>
          <a:p>
            <a:r>
              <a:rPr lang="en-GB" sz="1200" b="1" dirty="0"/>
              <a:t>L</a:t>
            </a:r>
            <a:r>
              <a:rPr lang="en-GB" sz="1200" b="1" kern="1200" dirty="0">
                <a:solidFill>
                  <a:schemeClr val="tx1"/>
                </a:solidFill>
              </a:rPr>
              <a:t>3</a:t>
            </a:r>
          </a:p>
        </p:txBody>
      </p:sp>
      <p:sp>
        <p:nvSpPr>
          <p:cNvPr id="55" name="ZoneTexte 54"/>
          <p:cNvSpPr txBox="1"/>
          <p:nvPr/>
        </p:nvSpPr>
        <p:spPr>
          <a:xfrm>
            <a:off x="888086" y="769736"/>
            <a:ext cx="1680266" cy="397646"/>
          </a:xfrm>
          <a:prstGeom prst="rect">
            <a:avLst/>
          </a:prstGeom>
          <a:noFill/>
          <a:ln>
            <a:noFill/>
          </a:ln>
        </p:spPr>
        <p:txBody>
          <a:bodyPr wrap="square" lIns="36000" tIns="144000" rIns="36000" bIns="72000" rtlCol="0" anchor="ctr">
            <a:spAutoFit/>
          </a:bodyPr>
          <a:lstStyle>
            <a:defPPr>
              <a:defRPr lang="fr-FR"/>
            </a:defPPr>
            <a:lvl1pPr algn="ctr">
              <a:lnSpc>
                <a:spcPts val="1400"/>
              </a:lnSpc>
              <a:defRPr sz="2000">
                <a:latin typeface="Freestyle Script" panose="030804020302050B0404" pitchFamily="66" charset="0"/>
              </a:defRPr>
            </a:lvl1pPr>
          </a:lstStyle>
          <a:p>
            <a:pPr algn="l"/>
            <a:r>
              <a:rPr lang="en-GB" sz="1100" b="1" dirty="0">
                <a:latin typeface="+mn-lt"/>
              </a:rPr>
              <a:t>System state or mode</a:t>
            </a:r>
          </a:p>
        </p:txBody>
      </p:sp>
      <p:sp>
        <p:nvSpPr>
          <p:cNvPr id="56" name="ZoneTexte 55"/>
          <p:cNvSpPr txBox="1"/>
          <p:nvPr/>
        </p:nvSpPr>
        <p:spPr>
          <a:xfrm>
            <a:off x="9843496" y="739409"/>
            <a:ext cx="1680266" cy="577182"/>
          </a:xfrm>
          <a:prstGeom prst="rect">
            <a:avLst/>
          </a:prstGeom>
          <a:noFill/>
          <a:ln>
            <a:noFill/>
          </a:ln>
        </p:spPr>
        <p:txBody>
          <a:bodyPr wrap="square" lIns="36000" tIns="144000" rIns="36000" bIns="72000" rtlCol="0" anchor="ctr">
            <a:spAutoFit/>
          </a:bodyPr>
          <a:lstStyle>
            <a:defPPr>
              <a:defRPr lang="fr-FR"/>
            </a:defPPr>
            <a:lvl1pPr algn="ctr">
              <a:lnSpc>
                <a:spcPts val="1400"/>
              </a:lnSpc>
              <a:defRPr sz="2000">
                <a:latin typeface="Freestyle Script" panose="030804020302050B0404" pitchFamily="66" charset="0"/>
              </a:defRPr>
            </a:lvl1pPr>
          </a:lstStyle>
          <a:p>
            <a:pPr algn="l"/>
            <a:r>
              <a:rPr lang="en-GB" sz="1100" b="1" dirty="0">
                <a:latin typeface="+mn-lt"/>
              </a:rPr>
              <a:t>Operational mode, incl. maintenance</a:t>
            </a:r>
          </a:p>
        </p:txBody>
      </p:sp>
      <p:sp>
        <p:nvSpPr>
          <p:cNvPr id="57" name="ZoneTexte 56"/>
          <p:cNvSpPr txBox="1"/>
          <p:nvPr/>
        </p:nvSpPr>
        <p:spPr>
          <a:xfrm>
            <a:off x="9843496" y="3184172"/>
            <a:ext cx="1680266" cy="397646"/>
          </a:xfrm>
          <a:prstGeom prst="rect">
            <a:avLst/>
          </a:prstGeom>
          <a:noFill/>
          <a:ln>
            <a:noFill/>
          </a:ln>
        </p:spPr>
        <p:txBody>
          <a:bodyPr wrap="square" lIns="36000" tIns="144000" rIns="36000" bIns="72000" rtlCol="0" anchor="ctr">
            <a:spAutoFit/>
          </a:bodyPr>
          <a:lstStyle>
            <a:defPPr>
              <a:defRPr lang="fr-FR"/>
            </a:defPPr>
            <a:lvl1pPr algn="ctr">
              <a:lnSpc>
                <a:spcPts val="1400"/>
              </a:lnSpc>
              <a:defRPr sz="2000">
                <a:latin typeface="Freestyle Script" panose="030804020302050B0404" pitchFamily="66" charset="0"/>
              </a:defRPr>
            </a:lvl1pPr>
          </a:lstStyle>
          <a:p>
            <a:pPr algn="l"/>
            <a:r>
              <a:rPr lang="en-GB" sz="1100" b="1" dirty="0">
                <a:latin typeface="+mn-lt"/>
              </a:rPr>
              <a:t>Production mode</a:t>
            </a:r>
          </a:p>
        </p:txBody>
      </p:sp>
      <p:sp>
        <p:nvSpPr>
          <p:cNvPr id="58" name="ZoneTexte 57"/>
          <p:cNvSpPr txBox="1"/>
          <p:nvPr/>
        </p:nvSpPr>
        <p:spPr>
          <a:xfrm>
            <a:off x="9843496" y="3663597"/>
            <a:ext cx="1680266" cy="577182"/>
          </a:xfrm>
          <a:prstGeom prst="rect">
            <a:avLst/>
          </a:prstGeom>
          <a:noFill/>
          <a:ln>
            <a:noFill/>
          </a:ln>
        </p:spPr>
        <p:txBody>
          <a:bodyPr wrap="square" lIns="36000" tIns="144000" rIns="36000" bIns="72000" rtlCol="0" anchor="ctr">
            <a:spAutoFit/>
          </a:bodyPr>
          <a:lstStyle>
            <a:defPPr>
              <a:defRPr lang="fr-FR"/>
            </a:defPPr>
            <a:lvl1pPr algn="ctr">
              <a:lnSpc>
                <a:spcPts val="1400"/>
              </a:lnSpc>
              <a:defRPr sz="2000">
                <a:latin typeface="Freestyle Script" panose="030804020302050B0404" pitchFamily="66" charset="0"/>
              </a:defRPr>
            </a:lvl1pPr>
          </a:lstStyle>
          <a:p>
            <a:pPr algn="l"/>
            <a:r>
              <a:rPr lang="en-GB" sz="1100" b="1" dirty="0">
                <a:latin typeface="+mn-lt"/>
              </a:rPr>
              <a:t>Development / qualification mode</a:t>
            </a:r>
          </a:p>
        </p:txBody>
      </p:sp>
      <p:sp>
        <p:nvSpPr>
          <p:cNvPr id="59" name="ZoneTexte 58"/>
          <p:cNvSpPr txBox="1"/>
          <p:nvPr/>
        </p:nvSpPr>
        <p:spPr>
          <a:xfrm>
            <a:off x="9843496" y="2525212"/>
            <a:ext cx="1680266" cy="577182"/>
          </a:xfrm>
          <a:prstGeom prst="rect">
            <a:avLst/>
          </a:prstGeom>
          <a:noFill/>
          <a:ln>
            <a:noFill/>
          </a:ln>
        </p:spPr>
        <p:txBody>
          <a:bodyPr wrap="square" lIns="36000" tIns="144000" rIns="36000" bIns="72000" rtlCol="0" anchor="ctr">
            <a:spAutoFit/>
          </a:bodyPr>
          <a:lstStyle>
            <a:defPPr>
              <a:defRPr lang="fr-FR"/>
            </a:defPPr>
            <a:lvl1pPr algn="ctr">
              <a:lnSpc>
                <a:spcPts val="1400"/>
              </a:lnSpc>
              <a:defRPr sz="2000">
                <a:latin typeface="Freestyle Script" panose="030804020302050B0404" pitchFamily="66" charset="0"/>
              </a:defRPr>
            </a:lvl1pPr>
          </a:lstStyle>
          <a:p>
            <a:pPr algn="l"/>
            <a:r>
              <a:rPr lang="en-GB" sz="1100" b="1" dirty="0">
                <a:latin typeface="+mn-lt"/>
              </a:rPr>
              <a:t>Deployment / installation on site</a:t>
            </a:r>
          </a:p>
        </p:txBody>
      </p:sp>
      <p:sp>
        <p:nvSpPr>
          <p:cNvPr id="60" name="ZoneTexte 59"/>
          <p:cNvSpPr txBox="1"/>
          <p:nvPr/>
        </p:nvSpPr>
        <p:spPr>
          <a:xfrm>
            <a:off x="9843496" y="2049635"/>
            <a:ext cx="1680266" cy="397646"/>
          </a:xfrm>
          <a:prstGeom prst="rect">
            <a:avLst/>
          </a:prstGeom>
          <a:noFill/>
          <a:ln>
            <a:noFill/>
          </a:ln>
        </p:spPr>
        <p:txBody>
          <a:bodyPr wrap="square" lIns="36000" tIns="144000" rIns="36000" bIns="72000" rtlCol="0" anchor="ctr">
            <a:spAutoFit/>
          </a:bodyPr>
          <a:lstStyle>
            <a:defPPr>
              <a:defRPr lang="fr-FR"/>
            </a:defPPr>
            <a:lvl1pPr algn="ctr">
              <a:lnSpc>
                <a:spcPts val="1400"/>
              </a:lnSpc>
              <a:defRPr sz="2000">
                <a:latin typeface="Freestyle Script" panose="030804020302050B0404" pitchFamily="66" charset="0"/>
              </a:defRPr>
            </a:lvl1pPr>
          </a:lstStyle>
          <a:p>
            <a:pPr algn="l"/>
            <a:r>
              <a:rPr lang="en-GB" sz="1100" b="1" dirty="0">
                <a:latin typeface="+mn-lt"/>
              </a:rPr>
              <a:t>Training mode</a:t>
            </a:r>
          </a:p>
        </p:txBody>
      </p:sp>
      <p:sp>
        <p:nvSpPr>
          <p:cNvPr id="61" name="ZoneTexte 60"/>
          <p:cNvSpPr txBox="1"/>
          <p:nvPr/>
        </p:nvSpPr>
        <p:spPr>
          <a:xfrm>
            <a:off x="9843496" y="1394522"/>
            <a:ext cx="1680266" cy="577182"/>
          </a:xfrm>
          <a:prstGeom prst="rect">
            <a:avLst/>
          </a:prstGeom>
          <a:noFill/>
          <a:ln>
            <a:noFill/>
          </a:ln>
        </p:spPr>
        <p:txBody>
          <a:bodyPr wrap="square" lIns="36000" tIns="144000" rIns="36000" bIns="72000" rtlCol="0" anchor="ctr">
            <a:spAutoFit/>
          </a:bodyPr>
          <a:lstStyle>
            <a:defPPr>
              <a:defRPr lang="fr-FR"/>
            </a:defPPr>
            <a:lvl1pPr algn="ctr">
              <a:lnSpc>
                <a:spcPts val="1400"/>
              </a:lnSpc>
              <a:defRPr sz="2000">
                <a:latin typeface="Freestyle Script" panose="030804020302050B0404" pitchFamily="66" charset="0"/>
              </a:defRPr>
            </a:lvl1pPr>
          </a:lstStyle>
          <a:p>
            <a:pPr algn="l"/>
            <a:r>
              <a:rPr lang="en-GB" sz="1100" b="1" dirty="0">
                <a:latin typeface="+mn-lt"/>
              </a:rPr>
              <a:t>Operational support, incl. system evolution</a:t>
            </a:r>
          </a:p>
        </p:txBody>
      </p:sp>
      <p:sp>
        <p:nvSpPr>
          <p:cNvPr id="62" name="ZoneTexte 61"/>
          <p:cNvSpPr txBox="1"/>
          <p:nvPr/>
        </p:nvSpPr>
        <p:spPr>
          <a:xfrm>
            <a:off x="892293" y="6857080"/>
            <a:ext cx="1680266" cy="405340"/>
          </a:xfrm>
          <a:prstGeom prst="rect">
            <a:avLst/>
          </a:prstGeom>
          <a:noFill/>
          <a:ln>
            <a:noFill/>
          </a:ln>
        </p:spPr>
        <p:txBody>
          <a:bodyPr wrap="square" lIns="36000" tIns="144000" rIns="36000" bIns="72000" rtlCol="0" anchor="ctr">
            <a:spAutoFit/>
          </a:bodyPr>
          <a:lstStyle>
            <a:defPPr>
              <a:defRPr lang="fr-FR"/>
            </a:defPPr>
            <a:lvl1pPr algn="ctr">
              <a:lnSpc>
                <a:spcPts val="1400"/>
              </a:lnSpc>
              <a:defRPr sz="2000">
                <a:latin typeface="Freestyle Script" panose="030804020302050B0404" pitchFamily="66" charset="0"/>
              </a:defRPr>
            </a:lvl1pPr>
          </a:lstStyle>
          <a:p>
            <a:pPr algn="l"/>
            <a:r>
              <a:rPr lang="en-GB" sz="1100" b="1" dirty="0">
                <a:latin typeface="+mn-lt"/>
              </a:rPr>
              <a:t>System state or mode</a:t>
            </a:r>
          </a:p>
        </p:txBody>
      </p:sp>
      <p:sp>
        <p:nvSpPr>
          <p:cNvPr id="63" name="ZoneTexte 62"/>
          <p:cNvSpPr txBox="1"/>
          <p:nvPr/>
        </p:nvSpPr>
        <p:spPr>
          <a:xfrm>
            <a:off x="9024453" y="24026"/>
            <a:ext cx="511679" cy="400110"/>
          </a:xfrm>
          <a:prstGeom prst="rect">
            <a:avLst/>
          </a:prstGeom>
          <a:noFill/>
        </p:spPr>
        <p:txBody>
          <a:bodyPr wrap="none" rtlCol="0">
            <a:spAutoFit/>
          </a:bodyPr>
          <a:lstStyle/>
          <a:p>
            <a:pPr algn="ctr"/>
            <a:r>
              <a:rPr lang="en-GB" sz="2000" dirty="0">
                <a:solidFill>
                  <a:schemeClr val="lt1"/>
                </a:solidFill>
                <a:latin typeface="Bodoni Poster" pitchFamily="18" charset="0"/>
              </a:rPr>
              <a:t>1/2</a:t>
            </a:r>
          </a:p>
        </p:txBody>
      </p:sp>
      <p:sp>
        <p:nvSpPr>
          <p:cNvPr id="64" name="Carré corné 63"/>
          <p:cNvSpPr/>
          <p:nvPr/>
        </p:nvSpPr>
        <p:spPr>
          <a:xfrm>
            <a:off x="9845282" y="352168"/>
            <a:ext cx="453093" cy="360000"/>
          </a:xfrm>
          <a:prstGeom prst="foldedCorner">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72000" rIns="36000" bIns="36000" rtlCol="0" anchor="ctr"/>
          <a:lstStyle/>
          <a:p>
            <a:pPr algn="ctr"/>
            <a:r>
              <a:rPr lang="en-GB" sz="1200" b="1" dirty="0" err="1">
                <a:solidFill>
                  <a:srgbClr val="FF0000"/>
                </a:solidFill>
              </a:rPr>
              <a:t>Rxx</a:t>
            </a:r>
            <a:endParaRPr lang="en-GB" sz="1200" b="1" dirty="0">
              <a:solidFill>
                <a:srgbClr val="FF0000"/>
              </a:solidFill>
            </a:endParaRPr>
          </a:p>
        </p:txBody>
      </p:sp>
      <p:sp>
        <p:nvSpPr>
          <p:cNvPr id="65" name="Carré corné 64"/>
          <p:cNvSpPr/>
          <p:nvPr/>
        </p:nvSpPr>
        <p:spPr>
          <a:xfrm>
            <a:off x="10467759" y="352168"/>
            <a:ext cx="453093" cy="360000"/>
          </a:xfrm>
          <a:prstGeom prst="foldedCorner">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72000" rIns="36000" bIns="36000" rtlCol="0" anchor="ctr"/>
          <a:lstStyle/>
          <a:p>
            <a:pPr algn="ctr"/>
            <a:r>
              <a:rPr lang="en-GB" sz="1200" b="1" dirty="0" err="1">
                <a:solidFill>
                  <a:srgbClr val="FF6600"/>
                </a:solidFill>
              </a:rPr>
              <a:t>Rxx</a:t>
            </a:r>
            <a:endParaRPr lang="en-GB" sz="1200" b="1" dirty="0">
              <a:solidFill>
                <a:srgbClr val="FF6600"/>
              </a:solidFill>
            </a:endParaRPr>
          </a:p>
        </p:txBody>
      </p:sp>
      <p:sp>
        <p:nvSpPr>
          <p:cNvPr id="66" name="Carré corné 65"/>
          <p:cNvSpPr/>
          <p:nvPr/>
        </p:nvSpPr>
        <p:spPr>
          <a:xfrm>
            <a:off x="11090236" y="352168"/>
            <a:ext cx="453093" cy="360000"/>
          </a:xfrm>
          <a:prstGeom prst="foldedCorner">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72000" rIns="36000" bIns="36000" rtlCol="0" anchor="ctr"/>
          <a:lstStyle/>
          <a:p>
            <a:pPr algn="ctr"/>
            <a:r>
              <a:rPr lang="en-GB" sz="1200" b="1" dirty="0" err="1">
                <a:solidFill>
                  <a:srgbClr val="FFC000"/>
                </a:solidFill>
              </a:rPr>
              <a:t>Rxx</a:t>
            </a:r>
            <a:endParaRPr lang="en-GB" sz="1200" b="1" dirty="0">
              <a:solidFill>
                <a:srgbClr val="FFC000"/>
              </a:solidFill>
            </a:endParaRPr>
          </a:p>
        </p:txBody>
      </p:sp>
      <p:sp>
        <p:nvSpPr>
          <p:cNvPr id="69" name="ZoneTexte 68"/>
          <p:cNvSpPr txBox="1"/>
          <p:nvPr/>
        </p:nvSpPr>
        <p:spPr>
          <a:xfrm>
            <a:off x="280390" y="8534031"/>
            <a:ext cx="1979764" cy="1115791"/>
          </a:xfrm>
          <a:prstGeom prst="rect">
            <a:avLst/>
          </a:prstGeom>
          <a:noFill/>
          <a:ln>
            <a:noFill/>
          </a:ln>
        </p:spPr>
        <p:txBody>
          <a:bodyPr wrap="square" lIns="36000" tIns="144000" rIns="36000" bIns="72000" rtlCol="0" anchor="ctr">
            <a:spAutoFit/>
          </a:bodyPr>
          <a:lstStyle>
            <a:defPPr>
              <a:defRPr lang="fr-FR"/>
            </a:defPPr>
            <a:lvl1pPr algn="ctr">
              <a:lnSpc>
                <a:spcPts val="1400"/>
              </a:lnSpc>
              <a:defRPr sz="2000">
                <a:latin typeface="Freestyle Script" panose="030804020302050B0404" pitchFamily="66" charset="0"/>
              </a:defRPr>
            </a:lvl1pPr>
          </a:lstStyle>
          <a:p>
            <a:pPr algn="l"/>
            <a:r>
              <a:rPr lang="en-GB" sz="1200" i="1" u="sng" dirty="0">
                <a:latin typeface="+mn-lt"/>
              </a:rPr>
              <a:t>Scenario assumption</a:t>
            </a:r>
            <a:r>
              <a:rPr lang="en-GB" sz="1200" i="1" dirty="0">
                <a:latin typeface="+mn-lt"/>
              </a:rPr>
              <a:t>:</a:t>
            </a:r>
          </a:p>
          <a:p>
            <a:pPr algn="l"/>
            <a:r>
              <a:rPr lang="en-GB" sz="1200" i="1" dirty="0">
                <a:latin typeface="+mn-lt"/>
              </a:rPr>
              <a:t>A hacktivist can run attacks such is exfiltration and phishing on administrator’s workstation at TAC.</a:t>
            </a:r>
          </a:p>
        </p:txBody>
      </p:sp>
      <p:sp>
        <p:nvSpPr>
          <p:cNvPr id="70" name="Carré corné 69"/>
          <p:cNvSpPr/>
          <p:nvPr/>
        </p:nvSpPr>
        <p:spPr>
          <a:xfrm>
            <a:off x="11692323" y="352168"/>
            <a:ext cx="453093" cy="360000"/>
          </a:xfrm>
          <a:prstGeom prst="foldedCorner">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72000" rIns="36000" bIns="36000" rtlCol="0" anchor="ctr"/>
          <a:lstStyle/>
          <a:p>
            <a:pPr algn="ctr"/>
            <a:r>
              <a:rPr lang="en-GB" sz="1200" b="1" dirty="0" err="1">
                <a:solidFill>
                  <a:srgbClr val="00B050"/>
                </a:solidFill>
              </a:rPr>
              <a:t>Rxx</a:t>
            </a:r>
            <a:endParaRPr lang="en-GB" sz="1200" b="1" dirty="0">
              <a:solidFill>
                <a:srgbClr val="00B050"/>
              </a:solidFill>
            </a:endParaRPr>
          </a:p>
        </p:txBody>
      </p:sp>
      <p:sp>
        <p:nvSpPr>
          <p:cNvPr id="2" name="ZoneTexte 1"/>
          <p:cNvSpPr txBox="1"/>
          <p:nvPr/>
        </p:nvSpPr>
        <p:spPr>
          <a:xfrm>
            <a:off x="9843496" y="-79920"/>
            <a:ext cx="4224233" cy="384721"/>
          </a:xfrm>
          <a:prstGeom prst="rect">
            <a:avLst/>
          </a:prstGeom>
          <a:noFill/>
        </p:spPr>
        <p:txBody>
          <a:bodyPr wrap="none" rtlCol="0">
            <a:spAutoFit/>
          </a:bodyPr>
          <a:lstStyle/>
          <a:p>
            <a:r>
              <a:rPr lang="en-GB" sz="1100" dirty="0"/>
              <a:t>Note: colour coding relates to the severity only</a:t>
            </a:r>
            <a:endParaRPr lang="en-GB" sz="800" dirty="0"/>
          </a:p>
          <a:p>
            <a:r>
              <a:rPr lang="en-GB" sz="800" dirty="0"/>
              <a:t>(not to be confused with background colour-coding related to risk level in next workshop)</a:t>
            </a:r>
          </a:p>
        </p:txBody>
      </p:sp>
      <p:sp>
        <p:nvSpPr>
          <p:cNvPr id="71" name="Carré corné 70"/>
          <p:cNvSpPr/>
          <p:nvPr/>
        </p:nvSpPr>
        <p:spPr>
          <a:xfrm>
            <a:off x="8827199" y="676222"/>
            <a:ext cx="453093" cy="360000"/>
          </a:xfrm>
          <a:prstGeom prst="foldedCorner">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72000" rIns="36000" bIns="36000" rtlCol="0" anchor="ctr"/>
          <a:lstStyle/>
          <a:p>
            <a:pPr algn="ctr"/>
            <a:r>
              <a:rPr lang="en-GB" sz="1200" b="1" dirty="0">
                <a:solidFill>
                  <a:srgbClr val="FF0000"/>
                </a:solidFill>
              </a:rPr>
              <a:t>R04a</a:t>
            </a:r>
          </a:p>
        </p:txBody>
      </p:sp>
      <p:sp>
        <p:nvSpPr>
          <p:cNvPr id="72" name="Carré corné 71"/>
          <p:cNvSpPr/>
          <p:nvPr/>
        </p:nvSpPr>
        <p:spPr>
          <a:xfrm>
            <a:off x="8822525" y="6908444"/>
            <a:ext cx="453093" cy="360000"/>
          </a:xfrm>
          <a:prstGeom prst="foldedCorner">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72000" rIns="36000" bIns="36000" rtlCol="0" anchor="ctr"/>
          <a:lstStyle/>
          <a:p>
            <a:pPr algn="ctr"/>
            <a:r>
              <a:rPr lang="en-GB" sz="1200" b="1" dirty="0">
                <a:solidFill>
                  <a:srgbClr val="FF0000"/>
                </a:solidFill>
              </a:rPr>
              <a:t>R02a</a:t>
            </a:r>
          </a:p>
        </p:txBody>
      </p:sp>
      <p:sp>
        <p:nvSpPr>
          <p:cNvPr id="35" name="ZoneTexte 2">
            <a:extLst>
              <a:ext uri="{FF2B5EF4-FFF2-40B4-BE49-F238E27FC236}">
                <a16:creationId xmlns:a16="http://schemas.microsoft.com/office/drawing/2014/main" id="{9A29E619-7274-2897-0ECF-6426BE229038}"/>
              </a:ext>
            </a:extLst>
          </p:cNvPr>
          <p:cNvSpPr txBox="1"/>
          <p:nvPr/>
        </p:nvSpPr>
        <p:spPr>
          <a:xfrm>
            <a:off x="410733" y="2008307"/>
            <a:ext cx="1236071" cy="288591"/>
          </a:xfrm>
          <a:prstGeom prst="rect">
            <a:avLst/>
          </a:prstGeom>
          <a:solidFill>
            <a:srgbClr val="99FF99"/>
          </a:solidFill>
        </p:spPr>
        <p:txBody>
          <a:bodyPr wrap="square" lIns="36000" tIns="72000" rIns="36000" bIns="36000" rtlCol="0">
            <a:spAutoFit/>
          </a:bodyPr>
          <a:lstStyle/>
          <a:p>
            <a:pPr algn="ctr">
              <a:lnSpc>
                <a:spcPts val="1400"/>
              </a:lnSpc>
            </a:pPr>
            <a:r>
              <a:rPr lang="en-GB" sz="1200" dirty="0"/>
              <a:t>Rogue employee</a:t>
            </a:r>
          </a:p>
        </p:txBody>
      </p:sp>
      <p:sp>
        <p:nvSpPr>
          <p:cNvPr id="67" name="ZoneTexte 2">
            <a:extLst>
              <a:ext uri="{FF2B5EF4-FFF2-40B4-BE49-F238E27FC236}">
                <a16:creationId xmlns:a16="http://schemas.microsoft.com/office/drawing/2014/main" id="{51A77153-FB5C-C14A-7CFE-07129EEDFB52}"/>
              </a:ext>
            </a:extLst>
          </p:cNvPr>
          <p:cNvSpPr txBox="1"/>
          <p:nvPr/>
        </p:nvSpPr>
        <p:spPr>
          <a:xfrm>
            <a:off x="4151880" y="2002479"/>
            <a:ext cx="1236071" cy="288591"/>
          </a:xfrm>
          <a:prstGeom prst="rect">
            <a:avLst/>
          </a:prstGeom>
          <a:solidFill>
            <a:srgbClr val="99FF99"/>
          </a:solidFill>
        </p:spPr>
        <p:txBody>
          <a:bodyPr wrap="square" lIns="36000" tIns="72000" rIns="36000" bIns="36000" rtlCol="0">
            <a:spAutoFit/>
          </a:bodyPr>
          <a:lstStyle/>
          <a:p>
            <a:pPr algn="ctr">
              <a:lnSpc>
                <a:spcPts val="1400"/>
              </a:lnSpc>
            </a:pPr>
            <a:r>
              <a:rPr lang="en-GB" sz="1200" dirty="0"/>
              <a:t>Rogue employee</a:t>
            </a:r>
          </a:p>
        </p:txBody>
      </p:sp>
      <p:sp>
        <p:nvSpPr>
          <p:cNvPr id="68" name="ZoneTexte 2">
            <a:extLst>
              <a:ext uri="{FF2B5EF4-FFF2-40B4-BE49-F238E27FC236}">
                <a16:creationId xmlns:a16="http://schemas.microsoft.com/office/drawing/2014/main" id="{4D6A858B-CE2D-A5F3-95BA-AD9D95EE2684}"/>
              </a:ext>
            </a:extLst>
          </p:cNvPr>
          <p:cNvSpPr txBox="1"/>
          <p:nvPr/>
        </p:nvSpPr>
        <p:spPr>
          <a:xfrm>
            <a:off x="7970123" y="2027854"/>
            <a:ext cx="1236071" cy="288591"/>
          </a:xfrm>
          <a:prstGeom prst="rect">
            <a:avLst/>
          </a:prstGeom>
          <a:solidFill>
            <a:srgbClr val="99FF99"/>
          </a:solidFill>
        </p:spPr>
        <p:txBody>
          <a:bodyPr wrap="square" lIns="36000" tIns="72000" rIns="36000" bIns="36000" rtlCol="0">
            <a:spAutoFit/>
          </a:bodyPr>
          <a:lstStyle/>
          <a:p>
            <a:pPr algn="ctr">
              <a:lnSpc>
                <a:spcPts val="1400"/>
              </a:lnSpc>
            </a:pPr>
            <a:r>
              <a:rPr lang="en-GB" sz="1200" dirty="0"/>
              <a:t>Rogue employee</a:t>
            </a:r>
          </a:p>
        </p:txBody>
      </p:sp>
      <p:sp>
        <p:nvSpPr>
          <p:cNvPr id="73" name="TextBox 72">
            <a:extLst>
              <a:ext uri="{FF2B5EF4-FFF2-40B4-BE49-F238E27FC236}">
                <a16:creationId xmlns:a16="http://schemas.microsoft.com/office/drawing/2014/main" id="{428FFBBC-D133-E163-1FD1-BDCA90D82471}"/>
              </a:ext>
            </a:extLst>
          </p:cNvPr>
          <p:cNvSpPr txBox="1"/>
          <p:nvPr/>
        </p:nvSpPr>
        <p:spPr>
          <a:xfrm>
            <a:off x="410733" y="2525212"/>
            <a:ext cx="1765908" cy="1015663"/>
          </a:xfrm>
          <a:prstGeom prst="rect">
            <a:avLst/>
          </a:prstGeom>
          <a:noFill/>
        </p:spPr>
        <p:txBody>
          <a:bodyPr wrap="square" rtlCol="0">
            <a:spAutoFit/>
          </a:bodyPr>
          <a:lstStyle/>
          <a:p>
            <a:r>
              <a:rPr lang="en-GB" sz="1200" i="1" u="sng" dirty="0">
                <a:latin typeface="+mn-lt"/>
              </a:rPr>
              <a:t>Scenario assumption</a:t>
            </a:r>
            <a:r>
              <a:rPr lang="en-GB" sz="1200" i="1" dirty="0">
                <a:latin typeface="+mn-lt"/>
              </a:rPr>
              <a:t>:</a:t>
            </a:r>
          </a:p>
          <a:p>
            <a:r>
              <a:rPr lang="en-US" sz="1200" i="1" dirty="0"/>
              <a:t>A rogue employee can access the directory concerning the DID renewal.</a:t>
            </a:r>
          </a:p>
        </p:txBody>
      </p:sp>
      <p:sp>
        <p:nvSpPr>
          <p:cNvPr id="74" name="ZoneTexte 5">
            <a:extLst>
              <a:ext uri="{FF2B5EF4-FFF2-40B4-BE49-F238E27FC236}">
                <a16:creationId xmlns:a16="http://schemas.microsoft.com/office/drawing/2014/main" id="{A87278C2-761B-D44E-3C25-B48352E1FCF6}"/>
              </a:ext>
            </a:extLst>
          </p:cNvPr>
          <p:cNvSpPr txBox="1"/>
          <p:nvPr/>
        </p:nvSpPr>
        <p:spPr>
          <a:xfrm>
            <a:off x="2053659" y="2441757"/>
            <a:ext cx="2122304" cy="431776"/>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Network segmentation (pre-request, printing…)</a:t>
            </a:r>
          </a:p>
        </p:txBody>
      </p:sp>
      <p:sp>
        <p:nvSpPr>
          <p:cNvPr id="75" name="ZoneTexte 11">
            <a:extLst>
              <a:ext uri="{FF2B5EF4-FFF2-40B4-BE49-F238E27FC236}">
                <a16:creationId xmlns:a16="http://schemas.microsoft.com/office/drawing/2014/main" id="{41ABA1F3-8280-86EF-A00D-43433084BD01}"/>
              </a:ext>
            </a:extLst>
          </p:cNvPr>
          <p:cNvSpPr txBox="1"/>
          <p:nvPr/>
        </p:nvSpPr>
        <p:spPr>
          <a:xfrm>
            <a:off x="2050339" y="2926085"/>
            <a:ext cx="2139473" cy="970385"/>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Space partitioning between DID renewal activities and other activities</a:t>
            </a:r>
          </a:p>
          <a:p>
            <a:r>
              <a:rPr lang="en-GB" sz="1200" dirty="0">
                <a:latin typeface="+mn-lt"/>
              </a:rPr>
              <a:t>(based on separate directories)</a:t>
            </a:r>
          </a:p>
        </p:txBody>
      </p:sp>
      <p:sp>
        <p:nvSpPr>
          <p:cNvPr id="76" name="ZoneTexte 10">
            <a:extLst>
              <a:ext uri="{FF2B5EF4-FFF2-40B4-BE49-F238E27FC236}">
                <a16:creationId xmlns:a16="http://schemas.microsoft.com/office/drawing/2014/main" id="{9B65A2F4-677E-38F4-50F5-263EDDE092A5}"/>
              </a:ext>
            </a:extLst>
          </p:cNvPr>
          <p:cNvSpPr txBox="1"/>
          <p:nvPr/>
        </p:nvSpPr>
        <p:spPr>
          <a:xfrm>
            <a:off x="1637020" y="5944520"/>
            <a:ext cx="2420207" cy="431776"/>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Strict access control to directories related to DID renewal activities </a:t>
            </a:r>
          </a:p>
        </p:txBody>
      </p:sp>
      <p:sp>
        <p:nvSpPr>
          <p:cNvPr id="78" name="ZoneTexte 5">
            <a:extLst>
              <a:ext uri="{FF2B5EF4-FFF2-40B4-BE49-F238E27FC236}">
                <a16:creationId xmlns:a16="http://schemas.microsoft.com/office/drawing/2014/main" id="{9F28C918-6242-B6A1-3AE2-2E6F44BB4673}"/>
              </a:ext>
            </a:extLst>
          </p:cNvPr>
          <p:cNvSpPr txBox="1"/>
          <p:nvPr/>
        </p:nvSpPr>
        <p:spPr>
          <a:xfrm>
            <a:off x="4237792" y="2789565"/>
            <a:ext cx="2122304" cy="431776"/>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Network segmentation (pre-request, printing…)</a:t>
            </a:r>
          </a:p>
        </p:txBody>
      </p:sp>
      <p:sp>
        <p:nvSpPr>
          <p:cNvPr id="79" name="ZoneTexte 20">
            <a:extLst>
              <a:ext uri="{FF2B5EF4-FFF2-40B4-BE49-F238E27FC236}">
                <a16:creationId xmlns:a16="http://schemas.microsoft.com/office/drawing/2014/main" id="{6A8EBF06-968C-8CCF-5082-DCF85337E7AD}"/>
              </a:ext>
            </a:extLst>
          </p:cNvPr>
          <p:cNvSpPr txBox="1"/>
          <p:nvPr/>
        </p:nvSpPr>
        <p:spPr>
          <a:xfrm>
            <a:off x="4378061" y="5153650"/>
            <a:ext cx="988370" cy="468127"/>
          </a:xfrm>
          <a:prstGeom prst="rect">
            <a:avLst/>
          </a:prstGeom>
          <a:solidFill>
            <a:srgbClr val="FFFF99"/>
          </a:solidFill>
        </p:spPr>
        <p:txBody>
          <a:bodyPr wrap="square" lIns="36000" tIns="72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input validation</a:t>
            </a:r>
          </a:p>
        </p:txBody>
      </p:sp>
      <p:sp>
        <p:nvSpPr>
          <p:cNvPr id="81" name="ZoneTexte 20">
            <a:extLst>
              <a:ext uri="{FF2B5EF4-FFF2-40B4-BE49-F238E27FC236}">
                <a16:creationId xmlns:a16="http://schemas.microsoft.com/office/drawing/2014/main" id="{8BECDA34-BE23-DADC-B54F-15A307413926}"/>
              </a:ext>
            </a:extLst>
          </p:cNvPr>
          <p:cNvSpPr txBox="1"/>
          <p:nvPr/>
        </p:nvSpPr>
        <p:spPr>
          <a:xfrm>
            <a:off x="4378061" y="5870119"/>
            <a:ext cx="988370" cy="468127"/>
          </a:xfrm>
          <a:prstGeom prst="rect">
            <a:avLst/>
          </a:prstGeom>
          <a:solidFill>
            <a:srgbClr val="FFFF99"/>
          </a:solidFill>
        </p:spPr>
        <p:txBody>
          <a:bodyPr wrap="square" lIns="36000" tIns="72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Multi Factor Auth</a:t>
            </a:r>
          </a:p>
        </p:txBody>
      </p:sp>
      <p:sp>
        <p:nvSpPr>
          <p:cNvPr id="83" name="ZoneTexte 47">
            <a:extLst>
              <a:ext uri="{FF2B5EF4-FFF2-40B4-BE49-F238E27FC236}">
                <a16:creationId xmlns:a16="http://schemas.microsoft.com/office/drawing/2014/main" id="{948E0A71-354D-C83A-B8FF-6FB84F162FDA}"/>
              </a:ext>
            </a:extLst>
          </p:cNvPr>
          <p:cNvSpPr txBox="1"/>
          <p:nvPr/>
        </p:nvSpPr>
        <p:spPr>
          <a:xfrm>
            <a:off x="2352938" y="8507926"/>
            <a:ext cx="988370" cy="252239"/>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HTTPS</a:t>
            </a:r>
          </a:p>
        </p:txBody>
      </p:sp>
      <p:sp>
        <p:nvSpPr>
          <p:cNvPr id="84" name="ZoneTexte 48">
            <a:extLst>
              <a:ext uri="{FF2B5EF4-FFF2-40B4-BE49-F238E27FC236}">
                <a16:creationId xmlns:a16="http://schemas.microsoft.com/office/drawing/2014/main" id="{7940FBD5-F808-42D3-0D6B-F0B0C3252AF6}"/>
              </a:ext>
            </a:extLst>
          </p:cNvPr>
          <p:cNvSpPr txBox="1"/>
          <p:nvPr/>
        </p:nvSpPr>
        <p:spPr>
          <a:xfrm>
            <a:off x="2301360" y="9754316"/>
            <a:ext cx="988370" cy="252239"/>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SSL v3.0</a:t>
            </a:r>
          </a:p>
        </p:txBody>
      </p:sp>
      <p:sp>
        <p:nvSpPr>
          <p:cNvPr id="85" name="ZoneTexte 49">
            <a:extLst>
              <a:ext uri="{FF2B5EF4-FFF2-40B4-BE49-F238E27FC236}">
                <a16:creationId xmlns:a16="http://schemas.microsoft.com/office/drawing/2014/main" id="{2A98ED85-8E1E-179D-FD58-312FE43E0FA6}"/>
              </a:ext>
            </a:extLst>
          </p:cNvPr>
          <p:cNvSpPr txBox="1"/>
          <p:nvPr/>
        </p:nvSpPr>
        <p:spPr>
          <a:xfrm>
            <a:off x="2265773" y="9008396"/>
            <a:ext cx="1237098" cy="611312"/>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Simple SSH authentication by password</a:t>
            </a:r>
          </a:p>
        </p:txBody>
      </p:sp>
      <p:sp>
        <p:nvSpPr>
          <p:cNvPr id="86" name="ZoneTexte 54">
            <a:extLst>
              <a:ext uri="{FF2B5EF4-FFF2-40B4-BE49-F238E27FC236}">
                <a16:creationId xmlns:a16="http://schemas.microsoft.com/office/drawing/2014/main" id="{529EAFB3-E6E4-8647-4B76-88E32D8F2AC1}"/>
              </a:ext>
            </a:extLst>
          </p:cNvPr>
          <p:cNvSpPr txBox="1"/>
          <p:nvPr/>
        </p:nvSpPr>
        <p:spPr>
          <a:xfrm>
            <a:off x="4373928" y="9061813"/>
            <a:ext cx="988370" cy="252239"/>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Firewall</a:t>
            </a:r>
          </a:p>
        </p:txBody>
      </p:sp>
      <p:sp>
        <p:nvSpPr>
          <p:cNvPr id="87" name="ZoneTexte 54">
            <a:extLst>
              <a:ext uri="{FF2B5EF4-FFF2-40B4-BE49-F238E27FC236}">
                <a16:creationId xmlns:a16="http://schemas.microsoft.com/office/drawing/2014/main" id="{4BA00AA3-45AA-617C-7E32-E51570840751}"/>
              </a:ext>
            </a:extLst>
          </p:cNvPr>
          <p:cNvSpPr txBox="1"/>
          <p:nvPr/>
        </p:nvSpPr>
        <p:spPr>
          <a:xfrm>
            <a:off x="2315291" y="11338010"/>
            <a:ext cx="1936432" cy="252239"/>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VPN</a:t>
            </a:r>
          </a:p>
        </p:txBody>
      </p:sp>
      <p:sp>
        <p:nvSpPr>
          <p:cNvPr id="88" name="ZoneTexte 54">
            <a:extLst>
              <a:ext uri="{FF2B5EF4-FFF2-40B4-BE49-F238E27FC236}">
                <a16:creationId xmlns:a16="http://schemas.microsoft.com/office/drawing/2014/main" id="{6B8B3259-82DE-82CB-0653-2E39830B78C1}"/>
              </a:ext>
            </a:extLst>
          </p:cNvPr>
          <p:cNvSpPr txBox="1"/>
          <p:nvPr/>
        </p:nvSpPr>
        <p:spPr>
          <a:xfrm>
            <a:off x="4107043" y="11583113"/>
            <a:ext cx="988370" cy="431776"/>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Key-Based Auth</a:t>
            </a:r>
          </a:p>
        </p:txBody>
      </p:sp>
      <p:cxnSp>
        <p:nvCxnSpPr>
          <p:cNvPr id="90" name="Straight Arrow Connector 89">
            <a:extLst>
              <a:ext uri="{FF2B5EF4-FFF2-40B4-BE49-F238E27FC236}">
                <a16:creationId xmlns:a16="http://schemas.microsoft.com/office/drawing/2014/main" id="{4210FB07-315F-BC42-C664-D83116A17423}"/>
              </a:ext>
            </a:extLst>
          </p:cNvPr>
          <p:cNvCxnSpPr>
            <a:stCxn id="15" idx="3"/>
            <a:endCxn id="16" idx="1"/>
          </p:cNvCxnSpPr>
          <p:nvPr/>
        </p:nvCxnSpPr>
        <p:spPr>
          <a:xfrm>
            <a:off x="3484154" y="4319692"/>
            <a:ext cx="6360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010D6A70-68AE-3124-F98E-5A62D42E3149}"/>
              </a:ext>
            </a:extLst>
          </p:cNvPr>
          <p:cNvCxnSpPr>
            <a:stCxn id="16" idx="3"/>
            <a:endCxn id="18" idx="1"/>
          </p:cNvCxnSpPr>
          <p:nvPr/>
        </p:nvCxnSpPr>
        <p:spPr>
          <a:xfrm flipV="1">
            <a:off x="5624280" y="4312432"/>
            <a:ext cx="2121272" cy="7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824E282-9008-4268-8C7F-562FFFA82055}"/>
              </a:ext>
            </a:extLst>
          </p:cNvPr>
          <p:cNvCxnSpPr>
            <a:stCxn id="41" idx="3"/>
            <a:endCxn id="42" idx="1"/>
          </p:cNvCxnSpPr>
          <p:nvPr/>
        </p:nvCxnSpPr>
        <p:spPr>
          <a:xfrm flipV="1">
            <a:off x="3484154" y="10414285"/>
            <a:ext cx="604466" cy="2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C1A2A27A-1BA0-0A6E-B56B-C9ADE1F4980B}"/>
              </a:ext>
            </a:extLst>
          </p:cNvPr>
          <p:cNvCxnSpPr>
            <a:stCxn id="41" idx="3"/>
            <a:endCxn id="45" idx="1"/>
          </p:cNvCxnSpPr>
          <p:nvPr/>
        </p:nvCxnSpPr>
        <p:spPr>
          <a:xfrm>
            <a:off x="3484154" y="10416705"/>
            <a:ext cx="590790" cy="723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30C602A6-8FED-92B1-0E04-BFDBB8DDAD21}"/>
              </a:ext>
            </a:extLst>
          </p:cNvPr>
          <p:cNvCxnSpPr>
            <a:stCxn id="45" idx="3"/>
            <a:endCxn id="44" idx="1"/>
          </p:cNvCxnSpPr>
          <p:nvPr/>
        </p:nvCxnSpPr>
        <p:spPr>
          <a:xfrm flipV="1">
            <a:off x="5298944" y="10409445"/>
            <a:ext cx="2446608" cy="730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A5B6951D-DECB-1262-B396-21BC090D20FF}"/>
              </a:ext>
            </a:extLst>
          </p:cNvPr>
          <p:cNvCxnSpPr>
            <a:stCxn id="42" idx="3"/>
            <a:endCxn id="44" idx="1"/>
          </p:cNvCxnSpPr>
          <p:nvPr/>
        </p:nvCxnSpPr>
        <p:spPr>
          <a:xfrm flipV="1">
            <a:off x="5312620" y="10409445"/>
            <a:ext cx="2432932" cy="4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ZoneTexte 55">
            <a:extLst>
              <a:ext uri="{FF2B5EF4-FFF2-40B4-BE49-F238E27FC236}">
                <a16:creationId xmlns:a16="http://schemas.microsoft.com/office/drawing/2014/main" id="{313D6AEC-381F-D1C1-72B6-16FC809A2BCE}"/>
              </a:ext>
            </a:extLst>
          </p:cNvPr>
          <p:cNvSpPr txBox="1"/>
          <p:nvPr/>
        </p:nvSpPr>
        <p:spPr>
          <a:xfrm>
            <a:off x="4151880" y="9630740"/>
            <a:ext cx="1368152" cy="252239"/>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ISO 9001:2015</a:t>
            </a:r>
          </a:p>
        </p:txBody>
      </p:sp>
      <p:sp>
        <p:nvSpPr>
          <p:cNvPr id="102" name="ZoneTexte 32">
            <a:extLst>
              <a:ext uri="{FF2B5EF4-FFF2-40B4-BE49-F238E27FC236}">
                <a16:creationId xmlns:a16="http://schemas.microsoft.com/office/drawing/2014/main" id="{5DE36D64-AE56-0538-3EA1-69AAB122AEB9}"/>
              </a:ext>
            </a:extLst>
          </p:cNvPr>
          <p:cNvSpPr txBox="1"/>
          <p:nvPr/>
        </p:nvSpPr>
        <p:spPr>
          <a:xfrm>
            <a:off x="6095382" y="8582352"/>
            <a:ext cx="2171288" cy="431776"/>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Partitioning of office and DID technical administration</a:t>
            </a:r>
          </a:p>
        </p:txBody>
      </p:sp>
      <p:sp>
        <p:nvSpPr>
          <p:cNvPr id="103" name="ZoneTexte 45">
            <a:extLst>
              <a:ext uri="{FF2B5EF4-FFF2-40B4-BE49-F238E27FC236}">
                <a16:creationId xmlns:a16="http://schemas.microsoft.com/office/drawing/2014/main" id="{110F72C0-4209-935F-D095-504F08AD32E0}"/>
              </a:ext>
            </a:extLst>
          </p:cNvPr>
          <p:cNvSpPr txBox="1"/>
          <p:nvPr/>
        </p:nvSpPr>
        <p:spPr>
          <a:xfrm>
            <a:off x="5905766" y="9182822"/>
            <a:ext cx="2592288" cy="431776"/>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NetBIOS &amp; SMB correctly configured</a:t>
            </a:r>
          </a:p>
          <a:p>
            <a:r>
              <a:rPr lang="en-GB" sz="1200" dirty="0">
                <a:latin typeface="+mn-lt"/>
              </a:rPr>
              <a:t>(ports 137, 139 et 445)</a:t>
            </a:r>
          </a:p>
        </p:txBody>
      </p:sp>
      <p:sp>
        <p:nvSpPr>
          <p:cNvPr id="104" name="ZoneTexte 54">
            <a:extLst>
              <a:ext uri="{FF2B5EF4-FFF2-40B4-BE49-F238E27FC236}">
                <a16:creationId xmlns:a16="http://schemas.microsoft.com/office/drawing/2014/main" id="{15D44208-94BF-E560-0FF1-A27752B66899}"/>
              </a:ext>
            </a:extLst>
          </p:cNvPr>
          <p:cNvSpPr txBox="1"/>
          <p:nvPr/>
        </p:nvSpPr>
        <p:spPr>
          <a:xfrm>
            <a:off x="4107043" y="12037619"/>
            <a:ext cx="988370" cy="431776"/>
          </a:xfrm>
          <a:prstGeom prst="rect">
            <a:avLst/>
          </a:prstGeom>
          <a:solidFill>
            <a:srgbClr val="FFFF99"/>
          </a:solidFill>
        </p:spPr>
        <p:txBody>
          <a:bodyPr wrap="square" lIns="36000" tIns="36000" rIns="36000" bIns="36000" rtlCol="0" anchor="ctr">
            <a:spAutoFit/>
          </a:bodyPr>
          <a:lstStyle>
            <a:defPPr>
              <a:defRPr lang="fr-FR"/>
            </a:defPPr>
            <a:lvl1pPr algn="ctr">
              <a:lnSpc>
                <a:spcPts val="1400"/>
              </a:lnSpc>
              <a:defRPr sz="2000">
                <a:latin typeface="Freestyle Script" panose="030804020302050B0404" pitchFamily="66" charset="0"/>
              </a:defRPr>
            </a:lvl1pPr>
          </a:lstStyle>
          <a:p>
            <a:r>
              <a:rPr lang="en-GB" sz="1200" dirty="0">
                <a:latin typeface="+mn-lt"/>
              </a:rPr>
              <a:t>Logs Monitoring</a:t>
            </a:r>
          </a:p>
        </p:txBody>
      </p:sp>
    </p:spTree>
    <p:extLst>
      <p:ext uri="{BB962C8B-B14F-4D97-AF65-F5344CB8AC3E}">
        <p14:creationId xmlns:p14="http://schemas.microsoft.com/office/powerpoint/2010/main" val="2473392680"/>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15242</TotalTime>
  <Words>1793</Words>
  <Application>Microsoft Office PowerPoint</Application>
  <PresentationFormat>A3 Paper (297x420 mm)</PresentationFormat>
  <Paragraphs>482</Paragraphs>
  <Slides>14</Slides>
  <Notes>12</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Aharoni</vt:lpstr>
      <vt:lpstr>Arial</vt:lpstr>
      <vt:lpstr>Bodoni Poster</vt:lpstr>
      <vt:lpstr>Calibri</vt:lpstr>
      <vt:lpstr>Calibri Light</vt:lpstr>
      <vt:lpstr>Freestyle Script</vt:lpstr>
      <vt:lpstr>Symbol</vt:lpstr>
      <vt:lpstr>Wingdings</vt:lpstr>
      <vt:lpstr>Blank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PAUL Stephane</dc:creator>
  <cp:lastModifiedBy>Musfika Ikfat Munia</cp:lastModifiedBy>
  <cp:revision>476</cp:revision>
  <cp:lastPrinted>2019-06-11T07:11:33Z</cp:lastPrinted>
  <dcterms:created xsi:type="dcterms:W3CDTF">2018-02-16T14:46:42Z</dcterms:created>
  <dcterms:modified xsi:type="dcterms:W3CDTF">2025-05-14T08:07:24Z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4c9cc36-7289-4c96-81d0-25ee8eefd11d_Enabled">
    <vt:lpwstr>true</vt:lpwstr>
  </property>
  <property fmtid="{D5CDD505-2E9C-101B-9397-08002B2CF9AE}" pid="3" name="MSIP_Label_64c9cc36-7289-4c96-81d0-25ee8eefd11d_SetDate">
    <vt:lpwstr>2023-11-26T21:09:08Z</vt:lpwstr>
  </property>
  <property fmtid="{D5CDD505-2E9C-101B-9397-08002B2CF9AE}" pid="4" name="MSIP_Label_64c9cc36-7289-4c96-81d0-25ee8eefd11d_Method">
    <vt:lpwstr>Privileged</vt:lpwstr>
  </property>
  <property fmtid="{D5CDD505-2E9C-101B-9397-08002B2CF9AE}" pid="5" name="MSIP_Label_64c9cc36-7289-4c96-81d0-25ee8eefd11d_Name">
    <vt:lpwstr>THALES-CORE-01</vt:lpwstr>
  </property>
  <property fmtid="{D5CDD505-2E9C-101B-9397-08002B2CF9AE}" pid="6" name="MSIP_Label_64c9cc36-7289-4c96-81d0-25ee8eefd11d_SiteId">
    <vt:lpwstr>6e603289-5e46-4e26-ac7c-03a85420a9a5</vt:lpwstr>
  </property>
  <property fmtid="{D5CDD505-2E9C-101B-9397-08002B2CF9AE}" pid="7" name="MSIP_Label_64c9cc36-7289-4c96-81d0-25ee8eefd11d_ActionId">
    <vt:lpwstr>2fd928ed-2d38-4d15-b49b-fc0c9c943152</vt:lpwstr>
  </property>
  <property fmtid="{D5CDD505-2E9C-101B-9397-08002B2CF9AE}" pid="8" name="MSIP_Label_64c9cc36-7289-4c96-81d0-25ee8eefd11d_ContentBits">
    <vt:lpwstr>3</vt:lpwstr>
  </property>
  <property fmtid="{D5CDD505-2E9C-101B-9397-08002B2CF9AE}" pid="9" name="Thales-Sensitivity">
    <vt:lpwstr>{TGOPEN}</vt:lpwstr>
  </property>
</Properties>
</file>