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58" r:id="rId8"/>
    <p:sldId id="263" r:id="rId9"/>
    <p:sldId id="264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9C47-5AE9-4002-AB6C-94E820597EA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13B-FC12-4284-B317-A2C2C77F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4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9C47-5AE9-4002-AB6C-94E820597EA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13B-FC12-4284-B317-A2C2C77F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9C47-5AE9-4002-AB6C-94E820597EA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13B-FC12-4284-B317-A2C2C77F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9C47-5AE9-4002-AB6C-94E820597EA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13B-FC12-4284-B317-A2C2C77F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0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9C47-5AE9-4002-AB6C-94E820597EA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13B-FC12-4284-B317-A2C2C77F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0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9C47-5AE9-4002-AB6C-94E820597EA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13B-FC12-4284-B317-A2C2C77F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9C47-5AE9-4002-AB6C-94E820597EA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13B-FC12-4284-B317-A2C2C77F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0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9C47-5AE9-4002-AB6C-94E820597EA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13B-FC12-4284-B317-A2C2C77F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1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9C47-5AE9-4002-AB6C-94E820597EA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13B-FC12-4284-B317-A2C2C77F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6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9C47-5AE9-4002-AB6C-94E820597EA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13B-FC12-4284-B317-A2C2C77F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3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9C47-5AE9-4002-AB6C-94E820597EA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13B-FC12-4284-B317-A2C2C77F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0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9C47-5AE9-4002-AB6C-94E820597EA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3613B-FC12-4284-B317-A2C2C77F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6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53150" cy="685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34150" y="3105834"/>
            <a:ext cx="565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Prepared By: </a:t>
            </a:r>
            <a:r>
              <a:rPr lang="en-US" sz="3600" b="1" dirty="0" err="1" smtClean="0"/>
              <a:t>Muniba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Javaid</a:t>
            </a:r>
            <a:endParaRPr lang="en-US" sz="3600" b="1" dirty="0"/>
          </a:p>
        </p:txBody>
      </p:sp>
      <p:pic>
        <p:nvPicPr>
          <p:cNvPr id="1028" name="Picture 4" descr="angular js - Thrive Glob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t="2631" r="20184" b="12782"/>
          <a:stretch/>
        </p:blipFill>
        <p:spPr bwMode="auto">
          <a:xfrm>
            <a:off x="552450" y="1096059"/>
            <a:ext cx="5457824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19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13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/>
              <a:t>&lt;div </a:t>
            </a:r>
            <a:r>
              <a:rPr lang="en-US" sz="3600" dirty="0" err="1"/>
              <a:t>ng</a:t>
            </a:r>
            <a:r>
              <a:rPr lang="en-US" sz="3600" dirty="0"/>
              <a:t>-app=""&gt;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  &lt;p&gt;Name: &lt;input type="text" </a:t>
            </a:r>
            <a:r>
              <a:rPr lang="en-US" sz="3600" dirty="0" err="1"/>
              <a:t>ng</a:t>
            </a:r>
            <a:r>
              <a:rPr lang="en-US" sz="3600" dirty="0"/>
              <a:t>-model="name"&gt;&lt;/p&gt;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  &lt;p </a:t>
            </a:r>
            <a:r>
              <a:rPr lang="en-US" sz="3600" dirty="0" err="1"/>
              <a:t>ng</a:t>
            </a:r>
            <a:r>
              <a:rPr lang="en-US" sz="3600" dirty="0"/>
              <a:t>-bind="name"&gt;&lt;/p&gt;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&lt;/div</a:t>
            </a:r>
            <a:r>
              <a:rPr lang="en-US" sz="3600" dirty="0" smtClean="0"/>
              <a:t>&gt;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b="1" u="sng" dirty="0"/>
              <a:t>Example explained:</a:t>
            </a:r>
          </a:p>
          <a:p>
            <a:r>
              <a:rPr lang="en-US" sz="3600" dirty="0" err="1"/>
              <a:t>AngularJS</a:t>
            </a:r>
            <a:r>
              <a:rPr lang="en-US" sz="3600" dirty="0"/>
              <a:t> starts automatically when the web page has loaded.</a:t>
            </a:r>
          </a:p>
          <a:p>
            <a:r>
              <a:rPr lang="en-US" sz="3600" dirty="0"/>
              <a:t>The </a:t>
            </a:r>
            <a:r>
              <a:rPr lang="en-US" sz="3600" b="1" dirty="0" err="1"/>
              <a:t>ng</a:t>
            </a:r>
            <a:r>
              <a:rPr lang="en-US" sz="3600" b="1" dirty="0"/>
              <a:t>-app</a:t>
            </a:r>
            <a:r>
              <a:rPr lang="en-US" sz="3600" dirty="0"/>
              <a:t> directive tells </a:t>
            </a:r>
            <a:r>
              <a:rPr lang="en-US" sz="3600" dirty="0" err="1"/>
              <a:t>AngularJS</a:t>
            </a:r>
            <a:r>
              <a:rPr lang="en-US" sz="3600" dirty="0"/>
              <a:t> that the &lt;div&gt; element is the "owner" of an </a:t>
            </a:r>
            <a:r>
              <a:rPr lang="en-US" sz="3600" dirty="0" err="1"/>
              <a:t>AngularJS</a:t>
            </a:r>
            <a:r>
              <a:rPr lang="en-US" sz="3600" dirty="0"/>
              <a:t> </a:t>
            </a:r>
            <a:r>
              <a:rPr lang="en-US" sz="3600" b="1" dirty="0"/>
              <a:t>application</a:t>
            </a:r>
            <a:r>
              <a:rPr lang="en-US" sz="3600" dirty="0"/>
              <a:t>.</a:t>
            </a:r>
          </a:p>
          <a:p>
            <a:r>
              <a:rPr lang="en-US" sz="3600" dirty="0"/>
              <a:t>The </a:t>
            </a:r>
            <a:r>
              <a:rPr lang="en-US" sz="3600" b="1" dirty="0" err="1"/>
              <a:t>ng</a:t>
            </a:r>
            <a:r>
              <a:rPr lang="en-US" sz="3600" b="1" dirty="0"/>
              <a:t>-model</a:t>
            </a:r>
            <a:r>
              <a:rPr lang="en-US" sz="3600" dirty="0"/>
              <a:t> directive binds the value of the input field to the application variable </a:t>
            </a:r>
            <a:r>
              <a:rPr lang="en-US" sz="3600" b="1" dirty="0"/>
              <a:t>name</a:t>
            </a:r>
            <a:r>
              <a:rPr lang="en-US" sz="3600" dirty="0"/>
              <a:t>.</a:t>
            </a:r>
          </a:p>
          <a:p>
            <a:r>
              <a:rPr lang="en-US" sz="3600" dirty="0"/>
              <a:t>The </a:t>
            </a:r>
            <a:r>
              <a:rPr lang="en-US" sz="3600" b="1" dirty="0" err="1"/>
              <a:t>ng</a:t>
            </a:r>
            <a:r>
              <a:rPr lang="en-US" sz="3600" b="1" dirty="0"/>
              <a:t>-bind</a:t>
            </a:r>
            <a:r>
              <a:rPr lang="en-US" sz="3600" dirty="0"/>
              <a:t> directive binds the content of the &lt;p&gt; element to the application variable </a:t>
            </a:r>
            <a:r>
              <a:rPr lang="en-US" sz="3600" b="1" dirty="0"/>
              <a:t>name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1304925"/>
            <a:chOff x="0" y="0"/>
            <a:chExt cx="12192000" cy="130492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1304925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ngular js - Thrive Global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78" b="78552" l="28370" r="73981">
                          <a14:foregroundMark x1="32915" y1="62953" x2="32915" y2="62953"/>
                          <a14:foregroundMark x1="39655" y1="67131" x2="39655" y2="67131"/>
                          <a14:foregroundMark x1="44514" y1="67131" x2="44514" y2="67131"/>
                          <a14:foregroundMark x1="49373" y1="66574" x2="49373" y2="66574"/>
                          <a14:foregroundMark x1="52038" y1="62953" x2="52038" y2="62953"/>
                          <a14:foregroundMark x1="55329" y1="65738" x2="55329" y2="65738"/>
                          <a14:foregroundMark x1="59561" y1="65738" x2="59561" y2="65738"/>
                          <a14:foregroundMark x1="64420" y1="64345" x2="64420" y2="64345"/>
                          <a14:foregroundMark x1="68182" y1="62953" x2="68182" y2="62953"/>
                          <a14:backgroundMark x1="32132" y1="67131" x2="32132" y2="67131"/>
                          <a14:backgroundMark x1="54232" y1="70752" x2="54232" y2="70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08" t="2631" r="20184" b="12782"/>
            <a:stretch/>
          </p:blipFill>
          <p:spPr bwMode="auto">
            <a:xfrm>
              <a:off x="352426" y="83954"/>
              <a:ext cx="1447799" cy="1137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990725" y="342898"/>
              <a:ext cx="9029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ANGULAR DIRECTIVES EXAMPLE 1</a:t>
              </a:r>
              <a:endParaRPr 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6344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49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&lt;div </a:t>
            </a:r>
            <a:r>
              <a:rPr lang="en-US" dirty="0" err="1"/>
              <a:t>ng</a:t>
            </a:r>
            <a:r>
              <a:rPr lang="en-US" dirty="0"/>
              <a:t>-app="" </a:t>
            </a:r>
            <a:r>
              <a:rPr lang="en-US" dirty="0" err="1"/>
              <a:t>ng-init</a:t>
            </a:r>
            <a:r>
              <a:rPr lang="en-US" dirty="0"/>
              <a:t>="</a:t>
            </a:r>
            <a:r>
              <a:rPr lang="en-US" dirty="0" err="1"/>
              <a:t>firstName</a:t>
            </a:r>
            <a:r>
              <a:rPr lang="en-US" dirty="0"/>
              <a:t>='John'"&gt;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&lt;p&gt;The name is &lt;span </a:t>
            </a:r>
            <a:r>
              <a:rPr lang="en-US" dirty="0" err="1"/>
              <a:t>ng</a:t>
            </a:r>
            <a:r>
              <a:rPr lang="en-US" dirty="0"/>
              <a:t>-bind="</a:t>
            </a:r>
            <a:r>
              <a:rPr lang="en-US" dirty="0" err="1"/>
              <a:t>firstName</a:t>
            </a:r>
            <a:r>
              <a:rPr lang="en-US" dirty="0"/>
              <a:t>"&gt;&lt;/span&gt;&lt;/p&gt;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1304925"/>
            <a:chOff x="0" y="0"/>
            <a:chExt cx="12192000" cy="130492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1304925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ngular js - Thrive Global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78" b="78552" l="28370" r="73981">
                          <a14:foregroundMark x1="32915" y1="62953" x2="32915" y2="62953"/>
                          <a14:foregroundMark x1="39655" y1="67131" x2="39655" y2="67131"/>
                          <a14:foregroundMark x1="44514" y1="67131" x2="44514" y2="67131"/>
                          <a14:foregroundMark x1="49373" y1="66574" x2="49373" y2="66574"/>
                          <a14:foregroundMark x1="52038" y1="62953" x2="52038" y2="62953"/>
                          <a14:foregroundMark x1="55329" y1="65738" x2="55329" y2="65738"/>
                          <a14:foregroundMark x1="59561" y1="65738" x2="59561" y2="65738"/>
                          <a14:foregroundMark x1="64420" y1="64345" x2="64420" y2="64345"/>
                          <a14:foregroundMark x1="68182" y1="62953" x2="68182" y2="62953"/>
                          <a14:backgroundMark x1="32132" y1="67131" x2="32132" y2="67131"/>
                          <a14:backgroundMark x1="54232" y1="70752" x2="54232" y2="70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08" t="2631" r="20184" b="12782"/>
            <a:stretch/>
          </p:blipFill>
          <p:spPr bwMode="auto">
            <a:xfrm>
              <a:off x="352426" y="83954"/>
              <a:ext cx="1447799" cy="1137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990725" y="342898"/>
              <a:ext cx="9029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ANGULAR DIRECTIVES EXAMPLE 2</a:t>
              </a:r>
              <a:endParaRPr 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984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782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b="1" u="sng" dirty="0" smtClean="0"/>
              <a:t>IMPORTANT ANGULAR JS DIRECTIVES LIST</a:t>
            </a:r>
          </a:p>
          <a:p>
            <a:r>
              <a:rPr lang="en-US" b="1" dirty="0" err="1" smtClean="0"/>
              <a:t>ng</a:t>
            </a:r>
            <a:r>
              <a:rPr lang="en-US" b="1" dirty="0" smtClean="0"/>
              <a:t>-app</a:t>
            </a:r>
          </a:p>
          <a:p>
            <a:r>
              <a:rPr lang="en-US" b="1" dirty="0" err="1" smtClean="0"/>
              <a:t>ng</a:t>
            </a:r>
            <a:r>
              <a:rPr lang="en-US" b="1" dirty="0" smtClean="0"/>
              <a:t>-model</a:t>
            </a:r>
          </a:p>
          <a:p>
            <a:r>
              <a:rPr lang="en-US" b="1" dirty="0" err="1" smtClean="0"/>
              <a:t>ng</a:t>
            </a:r>
            <a:r>
              <a:rPr lang="en-US" b="1" dirty="0" smtClean="0"/>
              <a:t>-bind</a:t>
            </a:r>
          </a:p>
          <a:p>
            <a:r>
              <a:rPr lang="en-US" b="1" dirty="0" err="1" smtClean="0"/>
              <a:t>ng</a:t>
            </a:r>
            <a:r>
              <a:rPr lang="en-US" b="1" dirty="0" smtClean="0"/>
              <a:t>-include</a:t>
            </a:r>
          </a:p>
          <a:p>
            <a:r>
              <a:rPr lang="en-US" b="1" dirty="0" err="1" smtClean="0"/>
              <a:t>ng-src</a:t>
            </a:r>
            <a:endParaRPr lang="en-US" b="1" dirty="0" smtClean="0"/>
          </a:p>
          <a:p>
            <a:r>
              <a:rPr lang="en-US" b="1" dirty="0" err="1" smtClean="0"/>
              <a:t>ng</a:t>
            </a:r>
            <a:r>
              <a:rPr lang="en-US" b="1" dirty="0" smtClean="0"/>
              <a:t>-show</a:t>
            </a:r>
          </a:p>
          <a:p>
            <a:r>
              <a:rPr lang="en-US" b="1" dirty="0" err="1" smtClean="0"/>
              <a:t>ng</a:t>
            </a:r>
            <a:r>
              <a:rPr lang="en-US" b="1" dirty="0" smtClean="0"/>
              <a:t>-hide</a:t>
            </a:r>
          </a:p>
          <a:p>
            <a:r>
              <a:rPr lang="en-US" b="1" dirty="0" err="1" smtClean="0"/>
              <a:t>ng-init</a:t>
            </a:r>
            <a:endParaRPr lang="en-US" b="1" dirty="0" smtClean="0"/>
          </a:p>
          <a:p>
            <a:r>
              <a:rPr lang="en-US" b="1" dirty="0" err="1" smtClean="0"/>
              <a:t>ng</a:t>
            </a:r>
            <a:r>
              <a:rPr lang="en-US" b="1" dirty="0" smtClean="0"/>
              <a:t>-repeat</a:t>
            </a:r>
          </a:p>
          <a:p>
            <a:r>
              <a:rPr lang="en-US" b="1" dirty="0" err="1" smtClean="0"/>
              <a:t>ng</a:t>
            </a:r>
            <a:r>
              <a:rPr lang="en-US" b="1" dirty="0" smtClean="0"/>
              <a:t>-click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1304925"/>
            <a:chOff x="0" y="0"/>
            <a:chExt cx="12192000" cy="130492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1304925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ngular js - Thrive Global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78" b="78552" l="28370" r="73981">
                          <a14:foregroundMark x1="32915" y1="62953" x2="32915" y2="62953"/>
                          <a14:foregroundMark x1="39655" y1="67131" x2="39655" y2="67131"/>
                          <a14:foregroundMark x1="44514" y1="67131" x2="44514" y2="67131"/>
                          <a14:foregroundMark x1="49373" y1="66574" x2="49373" y2="66574"/>
                          <a14:foregroundMark x1="52038" y1="62953" x2="52038" y2="62953"/>
                          <a14:foregroundMark x1="55329" y1="65738" x2="55329" y2="65738"/>
                          <a14:foregroundMark x1="59561" y1="65738" x2="59561" y2="65738"/>
                          <a14:foregroundMark x1="64420" y1="64345" x2="64420" y2="64345"/>
                          <a14:foregroundMark x1="68182" y1="62953" x2="68182" y2="62953"/>
                          <a14:backgroundMark x1="32132" y1="67131" x2="32132" y2="67131"/>
                          <a14:backgroundMark x1="54232" y1="70752" x2="54232" y2="70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08" t="2631" r="20184" b="12782"/>
            <a:stretch/>
          </p:blipFill>
          <p:spPr bwMode="auto">
            <a:xfrm>
              <a:off x="352426" y="83954"/>
              <a:ext cx="1447799" cy="1137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990725" y="342898"/>
              <a:ext cx="9029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ANGULAR DIRECTIVES DETAILS</a:t>
              </a:r>
              <a:endParaRPr 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4088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1304925"/>
            <a:chOff x="0" y="0"/>
            <a:chExt cx="12192000" cy="130492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1304925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ngular js - Thrive Global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78" b="78552" l="28370" r="73981">
                          <a14:foregroundMark x1="32915" y1="62953" x2="32915" y2="62953"/>
                          <a14:foregroundMark x1="39655" y1="67131" x2="39655" y2="67131"/>
                          <a14:foregroundMark x1="44514" y1="67131" x2="44514" y2="67131"/>
                          <a14:foregroundMark x1="49373" y1="66574" x2="49373" y2="66574"/>
                          <a14:foregroundMark x1="52038" y1="62953" x2="52038" y2="62953"/>
                          <a14:foregroundMark x1="55329" y1="65738" x2="55329" y2="65738"/>
                          <a14:foregroundMark x1="59561" y1="65738" x2="59561" y2="65738"/>
                          <a14:foregroundMark x1="64420" y1="64345" x2="64420" y2="64345"/>
                          <a14:foregroundMark x1="68182" y1="62953" x2="68182" y2="62953"/>
                          <a14:backgroundMark x1="32132" y1="67131" x2="32132" y2="67131"/>
                          <a14:backgroundMark x1="54232" y1="70752" x2="54232" y2="70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08" t="2631" r="20184" b="12782"/>
            <a:stretch/>
          </p:blipFill>
          <p:spPr bwMode="auto">
            <a:xfrm>
              <a:off x="352426" y="83954"/>
              <a:ext cx="1447799" cy="1137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990725" y="342898"/>
              <a:ext cx="9029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ANGULAR JS EXPRESSION</a:t>
              </a:r>
              <a:endParaRPr lang="en-US" sz="4400" b="1" dirty="0"/>
            </a:p>
          </p:txBody>
        </p:sp>
      </p:grp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9563" y="1750243"/>
            <a:ext cx="1157287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AngularJS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expressions can be written inside double braces: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{{ 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expression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 }}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endParaRPr lang="en-US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AngularJS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expressions can also be written inside a directive: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-bind="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expression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endParaRPr lang="en-US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AngularJS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will resolve the expression, and return the result exactly where the expression is written.</a:t>
            </a:r>
            <a:endParaRPr lang="en-US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AngularJS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expressions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are much like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JavaScript expressions: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They can contain literals, operators, and variables.</a:t>
            </a:r>
            <a:endParaRPr lang="en-US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Example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{{ 5 + 5 }} or {{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firstName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+ " "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lastName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}}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537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what Angular JS is</a:t>
            </a:r>
          </a:p>
          <a:p>
            <a:r>
              <a:rPr lang="en-US" dirty="0" smtClean="0"/>
              <a:t>Explain why we choose Angular JS</a:t>
            </a:r>
          </a:p>
          <a:p>
            <a:r>
              <a:rPr lang="en-US" dirty="0" smtClean="0"/>
              <a:t>Analyze MVC architecture concept</a:t>
            </a:r>
          </a:p>
          <a:p>
            <a:r>
              <a:rPr lang="en-US" dirty="0" smtClean="0"/>
              <a:t>Describe where Angular JS is used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1304925"/>
            <a:chOff x="0" y="0"/>
            <a:chExt cx="12192000" cy="130492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1304925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ngular js - Thrive Global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78" b="78552" l="28370" r="73981">
                          <a14:foregroundMark x1="32915" y1="62953" x2="32915" y2="62953"/>
                          <a14:foregroundMark x1="39655" y1="67131" x2="39655" y2="67131"/>
                          <a14:foregroundMark x1="44514" y1="67131" x2="44514" y2="67131"/>
                          <a14:foregroundMark x1="49373" y1="66574" x2="49373" y2="66574"/>
                          <a14:foregroundMark x1="52038" y1="62953" x2="52038" y2="62953"/>
                          <a14:foregroundMark x1="55329" y1="65738" x2="55329" y2="65738"/>
                          <a14:foregroundMark x1="59561" y1="65738" x2="59561" y2="65738"/>
                          <a14:foregroundMark x1="64420" y1="64345" x2="64420" y2="64345"/>
                          <a14:foregroundMark x1="68182" y1="62953" x2="68182" y2="62953"/>
                          <a14:backgroundMark x1="32132" y1="67131" x2="32132" y2="67131"/>
                          <a14:backgroundMark x1="54232" y1="70752" x2="54232" y2="70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08" t="2631" r="20184" b="12782"/>
            <a:stretch/>
          </p:blipFill>
          <p:spPr bwMode="auto">
            <a:xfrm>
              <a:off x="352426" y="83954"/>
              <a:ext cx="1447799" cy="1137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990725" y="342898"/>
              <a:ext cx="9029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OBJECTIVES</a:t>
              </a:r>
              <a:endParaRPr 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8778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JS is a powerful JavaScript framework</a:t>
            </a:r>
          </a:p>
          <a:p>
            <a:r>
              <a:rPr lang="en-US" dirty="0" smtClean="0"/>
              <a:t>It is developed by Google in 2009.</a:t>
            </a:r>
          </a:p>
          <a:p>
            <a:r>
              <a:rPr lang="en-US" dirty="0" smtClean="0"/>
              <a:t>It is open source and free.</a:t>
            </a:r>
          </a:p>
          <a:p>
            <a:r>
              <a:rPr lang="en-US" dirty="0" smtClean="0"/>
              <a:t>It is very useful for developing Dynamic and interactive web application.</a:t>
            </a:r>
          </a:p>
          <a:p>
            <a:r>
              <a:rPr lang="en-US" dirty="0" smtClean="0"/>
              <a:t>It is very useful for Single Page Application (SPA)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12192000" cy="1304925"/>
            <a:chOff x="0" y="0"/>
            <a:chExt cx="12192000" cy="130492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1304925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ngular js - Thrive Global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78" b="78552" l="28370" r="73981">
                          <a14:foregroundMark x1="32915" y1="62953" x2="32915" y2="62953"/>
                          <a14:foregroundMark x1="39655" y1="67131" x2="39655" y2="67131"/>
                          <a14:foregroundMark x1="44514" y1="67131" x2="44514" y2="67131"/>
                          <a14:foregroundMark x1="49373" y1="66574" x2="49373" y2="66574"/>
                          <a14:foregroundMark x1="52038" y1="62953" x2="52038" y2="62953"/>
                          <a14:foregroundMark x1="55329" y1="65738" x2="55329" y2="65738"/>
                          <a14:foregroundMark x1="59561" y1="65738" x2="59561" y2="65738"/>
                          <a14:foregroundMark x1="64420" y1="64345" x2="64420" y2="64345"/>
                          <a14:foregroundMark x1="68182" y1="62953" x2="68182" y2="62953"/>
                          <a14:backgroundMark x1="32132" y1="67131" x2="32132" y2="67131"/>
                          <a14:backgroundMark x1="54232" y1="70752" x2="54232" y2="70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08" t="2631" r="20184" b="12782"/>
            <a:stretch/>
          </p:blipFill>
          <p:spPr bwMode="auto">
            <a:xfrm>
              <a:off x="352426" y="83954"/>
              <a:ext cx="1447799" cy="1137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990725" y="342898"/>
              <a:ext cx="9029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WHAT IS ANGULAR JS</a:t>
              </a:r>
              <a:endParaRPr 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1426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9450"/>
          </a:xfrm>
        </p:spPr>
        <p:txBody>
          <a:bodyPr>
            <a:normAutofit/>
          </a:bodyPr>
          <a:lstStyle/>
          <a:p>
            <a:r>
              <a:rPr lang="en-US" dirty="0" smtClean="0"/>
              <a:t>MVC (Model View Controller)</a:t>
            </a:r>
          </a:p>
          <a:p>
            <a:r>
              <a:rPr lang="en-US" dirty="0" smtClean="0"/>
              <a:t>Cross browser support</a:t>
            </a:r>
          </a:p>
          <a:p>
            <a:r>
              <a:rPr lang="en-US" dirty="0" smtClean="0"/>
              <a:t>Open Source and completely free.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Two way Data Binding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304925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ular js - Thrive Globa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8" b="78552" l="28370" r="73981">
                        <a14:foregroundMark x1="32915" y1="62953" x2="32915" y2="62953"/>
                        <a14:foregroundMark x1="39655" y1="67131" x2="39655" y2="67131"/>
                        <a14:foregroundMark x1="44514" y1="67131" x2="44514" y2="67131"/>
                        <a14:foregroundMark x1="49373" y1="66574" x2="49373" y2="66574"/>
                        <a14:foregroundMark x1="52038" y1="62953" x2="52038" y2="62953"/>
                        <a14:foregroundMark x1="55329" y1="65738" x2="55329" y2="65738"/>
                        <a14:foregroundMark x1="59561" y1="65738" x2="59561" y2="65738"/>
                        <a14:foregroundMark x1="64420" y1="64345" x2="64420" y2="64345"/>
                        <a14:foregroundMark x1="68182" y1="62953" x2="68182" y2="62953"/>
                        <a14:backgroundMark x1="32132" y1="67131" x2="32132" y2="67131"/>
                        <a14:backgroundMark x1="54232" y1="70752" x2="54232" y2="707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08" t="2631" r="20184" b="12782"/>
          <a:stretch/>
        </p:blipFill>
        <p:spPr bwMode="auto">
          <a:xfrm>
            <a:off x="352426" y="83954"/>
            <a:ext cx="1447799" cy="11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90725" y="342898"/>
            <a:ext cx="902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WHY ANGULAR JS FEATURES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8827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(Model View Controller).</a:t>
            </a:r>
          </a:p>
          <a:p>
            <a:r>
              <a:rPr lang="en-US" dirty="0" smtClean="0"/>
              <a:t>It is a software design pattern.</a:t>
            </a:r>
          </a:p>
          <a:p>
            <a:r>
              <a:rPr lang="en-US" dirty="0" smtClean="0"/>
              <a:t>MVC is popular because it separate the application logic from the user interface layer.</a:t>
            </a:r>
          </a:p>
          <a:p>
            <a:r>
              <a:rPr lang="en-US" dirty="0" smtClean="0"/>
              <a:t>It consist three parts:</a:t>
            </a:r>
          </a:p>
          <a:p>
            <a:pPr marL="0" indent="0">
              <a:buNone/>
            </a:pPr>
            <a:r>
              <a:rPr lang="en-US" dirty="0" smtClean="0"/>
              <a:t>        1) </a:t>
            </a:r>
            <a:r>
              <a:rPr lang="en-US" b="1" dirty="0" smtClean="0"/>
              <a:t>Model </a:t>
            </a:r>
            <a:r>
              <a:rPr lang="en-US" dirty="0" smtClean="0"/>
              <a:t>            2)  </a:t>
            </a:r>
            <a:r>
              <a:rPr lang="en-US" b="1" dirty="0" smtClean="0"/>
              <a:t>View </a:t>
            </a:r>
            <a:r>
              <a:rPr lang="en-US" dirty="0" smtClean="0"/>
              <a:t>              3) </a:t>
            </a:r>
            <a:r>
              <a:rPr lang="en-US" b="1" dirty="0" smtClean="0"/>
              <a:t>Controller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304925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ular js - Thrive Globa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8" b="78552" l="28370" r="73981">
                        <a14:foregroundMark x1="32915" y1="62953" x2="32915" y2="62953"/>
                        <a14:foregroundMark x1="39655" y1="67131" x2="39655" y2="67131"/>
                        <a14:foregroundMark x1="44514" y1="67131" x2="44514" y2="67131"/>
                        <a14:foregroundMark x1="49373" y1="66574" x2="49373" y2="66574"/>
                        <a14:foregroundMark x1="52038" y1="62953" x2="52038" y2="62953"/>
                        <a14:foregroundMark x1="55329" y1="65738" x2="55329" y2="65738"/>
                        <a14:foregroundMark x1="59561" y1="65738" x2="59561" y2="65738"/>
                        <a14:foregroundMark x1="64420" y1="64345" x2="64420" y2="64345"/>
                        <a14:foregroundMark x1="68182" y1="62953" x2="68182" y2="62953"/>
                        <a14:backgroundMark x1="32132" y1="67131" x2="32132" y2="67131"/>
                        <a14:backgroundMark x1="54232" y1="70752" x2="54232" y2="707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08" t="2631" r="20184" b="12782"/>
          <a:stretch/>
        </p:blipFill>
        <p:spPr bwMode="auto">
          <a:xfrm>
            <a:off x="352426" y="83954"/>
            <a:ext cx="1447799" cy="11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90725" y="342898"/>
            <a:ext cx="902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ANALYZE MVC ARCHITECTURE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1046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782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dirty="0" smtClean="0"/>
              <a:t>Model is the lowest level of the pattern responsible for maintaining data.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VIEW</a:t>
            </a:r>
          </a:p>
          <a:p>
            <a:pPr marL="0" indent="0">
              <a:buNone/>
            </a:pPr>
            <a:r>
              <a:rPr lang="en-US" dirty="0" smtClean="0"/>
              <a:t>View it is responsible for displaying all or a portion of the data to the user.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CONTROLLER</a:t>
            </a:r>
          </a:p>
          <a:p>
            <a:pPr marL="0" indent="0">
              <a:buNone/>
            </a:pPr>
            <a:r>
              <a:rPr lang="en-US" dirty="0" smtClean="0"/>
              <a:t>It is a software code that controls the interactions between the model and view.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304925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ular js - Thrive Globa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8" b="78552" l="28370" r="73981">
                        <a14:foregroundMark x1="32915" y1="62953" x2="32915" y2="62953"/>
                        <a14:foregroundMark x1="39655" y1="67131" x2="39655" y2="67131"/>
                        <a14:foregroundMark x1="44514" y1="67131" x2="44514" y2="67131"/>
                        <a14:foregroundMark x1="49373" y1="66574" x2="49373" y2="66574"/>
                        <a14:foregroundMark x1="52038" y1="62953" x2="52038" y2="62953"/>
                        <a14:foregroundMark x1="55329" y1="65738" x2="55329" y2="65738"/>
                        <a14:foregroundMark x1="59561" y1="65738" x2="59561" y2="65738"/>
                        <a14:foregroundMark x1="64420" y1="64345" x2="64420" y2="64345"/>
                        <a14:foregroundMark x1="68182" y1="62953" x2="68182" y2="62953"/>
                        <a14:backgroundMark x1="32132" y1="67131" x2="32132" y2="67131"/>
                        <a14:backgroundMark x1="54232" y1="70752" x2="54232" y2="707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08" t="2631" r="20184" b="12782"/>
          <a:stretch/>
        </p:blipFill>
        <p:spPr bwMode="auto">
          <a:xfrm>
            <a:off x="352426" y="83954"/>
            <a:ext cx="1447799" cy="11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90725" y="342898"/>
            <a:ext cx="902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Cont.…..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6180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1304925"/>
            <a:chOff x="0" y="0"/>
            <a:chExt cx="12192000" cy="130492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1304925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ngular js - Thrive Global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78" b="78552" l="28370" r="73981">
                          <a14:foregroundMark x1="32915" y1="62953" x2="32915" y2="62953"/>
                          <a14:foregroundMark x1="39655" y1="67131" x2="39655" y2="67131"/>
                          <a14:foregroundMark x1="44514" y1="67131" x2="44514" y2="67131"/>
                          <a14:foregroundMark x1="49373" y1="66574" x2="49373" y2="66574"/>
                          <a14:foregroundMark x1="52038" y1="62953" x2="52038" y2="62953"/>
                          <a14:foregroundMark x1="55329" y1="65738" x2="55329" y2="65738"/>
                          <a14:foregroundMark x1="59561" y1="65738" x2="59561" y2="65738"/>
                          <a14:foregroundMark x1="64420" y1="64345" x2="64420" y2="64345"/>
                          <a14:foregroundMark x1="68182" y1="62953" x2="68182" y2="62953"/>
                          <a14:backgroundMark x1="32132" y1="67131" x2="32132" y2="67131"/>
                          <a14:backgroundMark x1="54232" y1="70752" x2="54232" y2="70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08" t="2631" r="20184" b="12782"/>
            <a:stretch/>
          </p:blipFill>
          <p:spPr bwMode="auto">
            <a:xfrm>
              <a:off x="352426" y="83954"/>
              <a:ext cx="1447799" cy="1137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990725" y="342898"/>
              <a:ext cx="9029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MODEL VIEW CONTROLLER</a:t>
              </a:r>
              <a:endParaRPr lang="en-US" sz="44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1955" t="33471" r="40304" b="24587"/>
          <a:stretch/>
        </p:blipFill>
        <p:spPr>
          <a:xfrm>
            <a:off x="1990725" y="1960603"/>
            <a:ext cx="873076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8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cs typeface="Times New Roman" panose="02020603050405020304" pitchFamily="18" charset="0"/>
              </a:rPr>
              <a:t>There are two ways to use Angular JS.</a:t>
            </a:r>
          </a:p>
          <a:p>
            <a:pPr>
              <a:buClr>
                <a:srgbClr val="FF0000"/>
              </a:buClr>
              <a:buSzPct val="120000"/>
            </a:pPr>
            <a:r>
              <a:rPr lang="en-US" b="1" u="sng" dirty="0" smtClean="0">
                <a:cs typeface="Times New Roman" panose="02020603050405020304" pitchFamily="18" charset="0"/>
              </a:rPr>
              <a:t>Local Installation</a:t>
            </a:r>
            <a:r>
              <a:rPr lang="en-US" dirty="0" smtClean="0">
                <a:cs typeface="Times New Roman" panose="02020603050405020304" pitchFamily="18" charset="0"/>
              </a:rPr>
              <a:t> − You can download Angular JS library on your local machine and include it in your HTML code.</a:t>
            </a:r>
          </a:p>
          <a:p>
            <a:pPr>
              <a:buClr>
                <a:srgbClr val="FF0000"/>
              </a:buClr>
              <a:buSzPct val="120000"/>
            </a:pPr>
            <a:r>
              <a:rPr lang="en-US" b="1" u="sng" dirty="0" smtClean="0">
                <a:cs typeface="Times New Roman" panose="02020603050405020304" pitchFamily="18" charset="0"/>
              </a:rPr>
              <a:t>CDN Based Version</a:t>
            </a:r>
            <a:r>
              <a:rPr lang="en-US" dirty="0" smtClean="0">
                <a:cs typeface="Times New Roman" panose="02020603050405020304" pitchFamily="18" charset="0"/>
              </a:rPr>
              <a:t> − You can include Angular JS library into your HTML code directly from Content Delivery Network (CDN).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Local Installation</a:t>
            </a:r>
          </a:p>
          <a:p>
            <a:pPr>
              <a:buClr>
                <a:srgbClr val="0070C0"/>
              </a:buClr>
              <a:buSzPct val="120000"/>
            </a:pPr>
            <a:r>
              <a:rPr lang="en-US" dirty="0" smtClean="0">
                <a:cs typeface="Times New Roman" panose="02020603050405020304" pitchFamily="18" charset="0"/>
              </a:rPr>
              <a:t>Go to the </a:t>
            </a:r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https://angularjs.org/ </a:t>
            </a:r>
            <a:r>
              <a:rPr lang="en-US" dirty="0" smtClean="0">
                <a:cs typeface="Times New Roman" panose="02020603050405020304" pitchFamily="18" charset="0"/>
              </a:rPr>
              <a:t> to download the latest version available.</a:t>
            </a:r>
          </a:p>
          <a:p>
            <a:pPr>
              <a:buClr>
                <a:srgbClr val="0070C0"/>
              </a:buClr>
              <a:buSzPct val="120000"/>
            </a:pPr>
            <a:r>
              <a:rPr lang="en-US" dirty="0" smtClean="0">
                <a:cs typeface="Times New Roman" panose="02020603050405020304" pitchFamily="18" charset="0"/>
              </a:rPr>
              <a:t>Now put downloaded </a:t>
            </a:r>
            <a:r>
              <a:rPr lang="en-US" b="1" dirty="0" smtClean="0">
                <a:cs typeface="Times New Roman" panose="02020603050405020304" pitchFamily="18" charset="0"/>
              </a:rPr>
              <a:t>jquery-3.2.0.min.js</a:t>
            </a:r>
            <a:r>
              <a:rPr lang="en-US" dirty="0" smtClean="0">
                <a:cs typeface="Times New Roman" panose="02020603050405020304" pitchFamily="18" charset="0"/>
              </a:rPr>
              <a:t> file in a directory of your website, e.g. /</a:t>
            </a:r>
            <a:r>
              <a:rPr lang="en-US" dirty="0" err="1" smtClean="0">
                <a:cs typeface="Times New Roman" panose="02020603050405020304" pitchFamily="18" charset="0"/>
              </a:rPr>
              <a:t>jQuery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1304925"/>
            <a:chOff x="0" y="0"/>
            <a:chExt cx="12192000" cy="130492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1304925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ngular js - Thrive Global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78" b="78552" l="28370" r="73981">
                          <a14:foregroundMark x1="32915" y1="62953" x2="32915" y2="62953"/>
                          <a14:foregroundMark x1="39655" y1="67131" x2="39655" y2="67131"/>
                          <a14:foregroundMark x1="44514" y1="67131" x2="44514" y2="67131"/>
                          <a14:foregroundMark x1="49373" y1="66574" x2="49373" y2="66574"/>
                          <a14:foregroundMark x1="52038" y1="62953" x2="52038" y2="62953"/>
                          <a14:foregroundMark x1="55329" y1="65738" x2="55329" y2="65738"/>
                          <a14:foregroundMark x1="59561" y1="65738" x2="59561" y2="65738"/>
                          <a14:foregroundMark x1="64420" y1="64345" x2="64420" y2="64345"/>
                          <a14:foregroundMark x1="68182" y1="62953" x2="68182" y2="62953"/>
                          <a14:backgroundMark x1="32132" y1="67131" x2="32132" y2="67131"/>
                          <a14:backgroundMark x1="54232" y1="70752" x2="54232" y2="70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08" t="2631" r="20184" b="12782"/>
            <a:stretch/>
          </p:blipFill>
          <p:spPr bwMode="auto">
            <a:xfrm>
              <a:off x="352426" y="83954"/>
              <a:ext cx="1447799" cy="1137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990725" y="342898"/>
              <a:ext cx="9029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ANGULAR JS ENVOIRNMENT SETUP</a:t>
              </a:r>
              <a:endParaRPr 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772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JS directives are used to extend HTML. These are special attributes starting with </a:t>
            </a:r>
            <a:r>
              <a:rPr lang="en-US" dirty="0" err="1" smtClean="0"/>
              <a:t>ng</a:t>
            </a:r>
            <a:r>
              <a:rPr lang="en-US" dirty="0" smtClean="0"/>
              <a:t>-prefix.</a:t>
            </a:r>
          </a:p>
          <a:p>
            <a:r>
              <a:rPr lang="en-US" b="1" dirty="0" err="1" smtClean="0"/>
              <a:t>ng</a:t>
            </a:r>
            <a:r>
              <a:rPr lang="en-US" b="1" dirty="0" smtClean="0"/>
              <a:t>-app: </a:t>
            </a:r>
            <a:r>
              <a:rPr lang="en-US" dirty="0" smtClean="0"/>
              <a:t>These directive start with Angular JS application.</a:t>
            </a:r>
          </a:p>
          <a:p>
            <a:r>
              <a:rPr lang="en-US" b="1" dirty="0" err="1" smtClean="0"/>
              <a:t>ng</a:t>
            </a:r>
            <a:r>
              <a:rPr lang="en-US" b="1" dirty="0" smtClean="0"/>
              <a:t>-model</a:t>
            </a:r>
            <a:r>
              <a:rPr lang="en-US" dirty="0" smtClean="0"/>
              <a:t>: These directive binds the value of Angular JS application data to HTML input controls.</a:t>
            </a:r>
          </a:p>
          <a:p>
            <a:r>
              <a:rPr lang="en-US" b="1" dirty="0" err="1" smtClean="0"/>
              <a:t>ng</a:t>
            </a:r>
            <a:r>
              <a:rPr lang="en-US" b="1" dirty="0" smtClean="0"/>
              <a:t>-bind</a:t>
            </a:r>
            <a:r>
              <a:rPr lang="en-US" dirty="0" smtClean="0"/>
              <a:t>: These directive </a:t>
            </a:r>
            <a:r>
              <a:rPr lang="en-US" dirty="0"/>
              <a:t>binds the content of the </a:t>
            </a:r>
            <a:r>
              <a:rPr lang="en-US" dirty="0" smtClean="0"/>
              <a:t>html element with Angular JS application.</a:t>
            </a:r>
          </a:p>
          <a:p>
            <a:r>
              <a:rPr lang="en-US" b="1" dirty="0" err="1" smtClean="0"/>
              <a:t>ng-init</a:t>
            </a:r>
            <a:r>
              <a:rPr lang="en-US" dirty="0"/>
              <a:t> </a:t>
            </a:r>
            <a:r>
              <a:rPr lang="en-US" dirty="0" smtClean="0"/>
              <a:t>These directive initializes </a:t>
            </a:r>
            <a:r>
              <a:rPr lang="en-US" dirty="0" err="1"/>
              <a:t>AngularJS</a:t>
            </a:r>
            <a:r>
              <a:rPr lang="en-US" dirty="0"/>
              <a:t> application variables.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1304925"/>
            <a:chOff x="0" y="0"/>
            <a:chExt cx="12192000" cy="130492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1304925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ngular js - Thrive Global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78" b="78552" l="28370" r="73981">
                          <a14:foregroundMark x1="32915" y1="62953" x2="32915" y2="62953"/>
                          <a14:foregroundMark x1="39655" y1="67131" x2="39655" y2="67131"/>
                          <a14:foregroundMark x1="44514" y1="67131" x2="44514" y2="67131"/>
                          <a14:foregroundMark x1="49373" y1="66574" x2="49373" y2="66574"/>
                          <a14:foregroundMark x1="52038" y1="62953" x2="52038" y2="62953"/>
                          <a14:foregroundMark x1="55329" y1="65738" x2="55329" y2="65738"/>
                          <a14:foregroundMark x1="59561" y1="65738" x2="59561" y2="65738"/>
                          <a14:foregroundMark x1="64420" y1="64345" x2="64420" y2="64345"/>
                          <a14:foregroundMark x1="68182" y1="62953" x2="68182" y2="62953"/>
                          <a14:backgroundMark x1="32132" y1="67131" x2="32132" y2="67131"/>
                          <a14:backgroundMark x1="54232" y1="70752" x2="54232" y2="70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08" t="2631" r="20184" b="12782"/>
            <a:stretch/>
          </p:blipFill>
          <p:spPr bwMode="auto">
            <a:xfrm>
              <a:off x="352426" y="83954"/>
              <a:ext cx="1447799" cy="1137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990725" y="342898"/>
              <a:ext cx="9029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ANGULAR BASIC DIRECTIVES</a:t>
              </a:r>
              <a:endParaRPr 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90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321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ENVY</dc:creator>
  <cp:lastModifiedBy>HP ENVY</cp:lastModifiedBy>
  <cp:revision>17</cp:revision>
  <dcterms:created xsi:type="dcterms:W3CDTF">2021-08-30T15:34:14Z</dcterms:created>
  <dcterms:modified xsi:type="dcterms:W3CDTF">2021-08-30T20:26:47Z</dcterms:modified>
</cp:coreProperties>
</file>