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4" r:id="rId12"/>
    <p:sldId id="267" r:id="rId13"/>
    <p:sldId id="268" r:id="rId14"/>
    <p:sldId id="269" r:id="rId15"/>
    <p:sldId id="270" r:id="rId16"/>
    <p:sldId id="285" r:id="rId17"/>
    <p:sldId id="271" r:id="rId18"/>
    <p:sldId id="272" r:id="rId19"/>
    <p:sldId id="273" r:id="rId20"/>
    <p:sldId id="274" r:id="rId21"/>
    <p:sldId id="275" r:id="rId22"/>
    <p:sldId id="286" r:id="rId23"/>
    <p:sldId id="287" r:id="rId24"/>
    <p:sldId id="337" r:id="rId25"/>
    <p:sldId id="288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289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73" r:id="rId63"/>
    <p:sldId id="374" r:id="rId64"/>
    <p:sldId id="375" r:id="rId65"/>
    <p:sldId id="376" r:id="rId66"/>
    <p:sldId id="377" r:id="rId67"/>
    <p:sldId id="378" r:id="rId68"/>
    <p:sldId id="379" r:id="rId69"/>
    <p:sldId id="380" r:id="rId70"/>
    <p:sldId id="381" r:id="rId71"/>
    <p:sldId id="382" r:id="rId72"/>
    <p:sldId id="383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397" r:id="rId87"/>
    <p:sldId id="398" r:id="rId88"/>
    <p:sldId id="399" r:id="rId89"/>
    <p:sldId id="400" r:id="rId90"/>
    <p:sldId id="401" r:id="rId91"/>
    <p:sldId id="402" r:id="rId92"/>
    <p:sldId id="403" r:id="rId93"/>
    <p:sldId id="404" r:id="rId94"/>
    <p:sldId id="405" r:id="rId95"/>
    <p:sldId id="406" r:id="rId96"/>
    <p:sldId id="407" r:id="rId97"/>
    <p:sldId id="408" r:id="rId98"/>
    <p:sldId id="409" r:id="rId99"/>
    <p:sldId id="410" r:id="rId100"/>
    <p:sldId id="411" r:id="rId101"/>
    <p:sldId id="412" r:id="rId102"/>
    <p:sldId id="413" r:id="rId103"/>
    <p:sldId id="414" r:id="rId104"/>
    <p:sldId id="415" r:id="rId105"/>
    <p:sldId id="416" r:id="rId106"/>
    <p:sldId id="417" r:id="rId107"/>
    <p:sldId id="418" r:id="rId108"/>
    <p:sldId id="419" r:id="rId109"/>
    <p:sldId id="420" r:id="rId110"/>
    <p:sldId id="421" r:id="rId111"/>
    <p:sldId id="422" r:id="rId112"/>
    <p:sldId id="423" r:id="rId113"/>
    <p:sldId id="424" r:id="rId114"/>
    <p:sldId id="425" r:id="rId115"/>
    <p:sldId id="426" r:id="rId116"/>
    <p:sldId id="291" r:id="rId117"/>
    <p:sldId id="292" r:id="rId118"/>
    <p:sldId id="293" r:id="rId119"/>
    <p:sldId id="294" r:id="rId120"/>
    <p:sldId id="295" r:id="rId121"/>
    <p:sldId id="296" r:id="rId122"/>
    <p:sldId id="297" r:id="rId123"/>
    <p:sldId id="298" r:id="rId124"/>
    <p:sldId id="299" r:id="rId125"/>
    <p:sldId id="300" r:id="rId126"/>
    <p:sldId id="301" r:id="rId127"/>
    <p:sldId id="302" r:id="rId128"/>
    <p:sldId id="303" r:id="rId129"/>
    <p:sldId id="304" r:id="rId130"/>
    <p:sldId id="305" r:id="rId131"/>
    <p:sldId id="306" r:id="rId132"/>
    <p:sldId id="307" r:id="rId133"/>
    <p:sldId id="308" r:id="rId134"/>
    <p:sldId id="309" r:id="rId135"/>
    <p:sldId id="310" r:id="rId136"/>
    <p:sldId id="311" r:id="rId137"/>
    <p:sldId id="312" r:id="rId138"/>
    <p:sldId id="313" r:id="rId139"/>
    <p:sldId id="314" r:id="rId140"/>
    <p:sldId id="315" r:id="rId141"/>
    <p:sldId id="316" r:id="rId142"/>
    <p:sldId id="317" r:id="rId143"/>
    <p:sldId id="318" r:id="rId144"/>
    <p:sldId id="319" r:id="rId145"/>
    <p:sldId id="320" r:id="rId146"/>
    <p:sldId id="321" r:id="rId147"/>
    <p:sldId id="322" r:id="rId148"/>
    <p:sldId id="323" r:id="rId149"/>
    <p:sldId id="324" r:id="rId150"/>
    <p:sldId id="325" r:id="rId151"/>
    <p:sldId id="326" r:id="rId152"/>
    <p:sldId id="327" r:id="rId153"/>
    <p:sldId id="328" r:id="rId154"/>
    <p:sldId id="329" r:id="rId155"/>
    <p:sldId id="330" r:id="rId156"/>
    <p:sldId id="331" r:id="rId157"/>
    <p:sldId id="332" r:id="rId158"/>
    <p:sldId id="333" r:id="rId159"/>
    <p:sldId id="334" r:id="rId160"/>
    <p:sldId id="335" r:id="rId161"/>
    <p:sldId id="336" r:id="rId162"/>
    <p:sldId id="276" r:id="rId163"/>
    <p:sldId id="277" r:id="rId164"/>
    <p:sldId id="278" r:id="rId165"/>
    <p:sldId id="279" r:id="rId166"/>
    <p:sldId id="280" r:id="rId167"/>
    <p:sldId id="281" r:id="rId168"/>
    <p:sldId id="282" r:id="rId169"/>
    <p:sldId id="283" r:id="rId1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512-84E3-44E9-BB58-AE6793CF8806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D98-194F-4344-BACC-2B1D2E5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5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512-84E3-44E9-BB58-AE6793CF8806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D98-194F-4344-BACC-2B1D2E5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3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512-84E3-44E9-BB58-AE6793CF8806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D98-194F-4344-BACC-2B1D2E5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33" b="0" i="0">
                <a:solidFill>
                  <a:schemeClr val="tx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0219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52997" y="2351677"/>
            <a:ext cx="4365412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57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512-84E3-44E9-BB58-AE6793CF8806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D98-194F-4344-BACC-2B1D2E5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6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512-84E3-44E9-BB58-AE6793CF8806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D98-194F-4344-BACC-2B1D2E5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512-84E3-44E9-BB58-AE6793CF8806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D98-194F-4344-BACC-2B1D2E5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512-84E3-44E9-BB58-AE6793CF8806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D98-194F-4344-BACC-2B1D2E5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7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512-84E3-44E9-BB58-AE6793CF8806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D98-194F-4344-BACC-2B1D2E5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512-84E3-44E9-BB58-AE6793CF8806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D98-194F-4344-BACC-2B1D2E5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512-84E3-44E9-BB58-AE6793CF8806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D98-194F-4344-BACC-2B1D2E5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8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512-84E3-44E9-BB58-AE6793CF8806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D98-194F-4344-BACC-2B1D2E5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09512-84E3-44E9-BB58-AE6793CF8806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D2D98-194F-4344-BACC-2B1D2E5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9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23F9EE-BDF5-40D8-83E0-97766483061A}"/>
              </a:ext>
            </a:extLst>
          </p:cNvPr>
          <p:cNvSpPr txBox="1"/>
          <p:nvPr/>
        </p:nvSpPr>
        <p:spPr>
          <a:xfrm>
            <a:off x="0" y="0"/>
            <a:ext cx="5777345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AD846-E084-4C65-BFDF-6557BC377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8657" y="2148840"/>
            <a:ext cx="6513343" cy="128016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0464-35C1-477A-8D06-756D9F70D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8819" y="4924402"/>
            <a:ext cx="4928382" cy="561999"/>
          </a:xfrm>
        </p:spPr>
        <p:txBody>
          <a:bodyPr>
            <a:normAutofit/>
          </a:bodyPr>
          <a:lstStyle/>
          <a:p>
            <a:r>
              <a:rPr lang="en-US" sz="2800" b="1" dirty="0"/>
              <a:t>Prepare By :      Muniba Javaid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6B5BD-BD37-4AE3-87E7-31A6405AD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" y="1929766"/>
            <a:ext cx="3685735" cy="35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4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is cross-platform JavaScript library designed to simplify the client-side scripting. It is free, open-source software.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is a lightweight, "write less, do more", JavaScript library.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takes a lot of common tasks that require many lines of JavaScript code to accomplish, and wraps them into methods that you can call with a single line of code.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made is easier to write JavaScript code once and it will run well on all browsers and version.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handle that internally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became fantastically popular due to its ease of use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 does not necessarily result ease of maintenance.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75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78166" y="1755957"/>
            <a:ext cx="7349913" cy="4667089"/>
          </a:xfrm>
          <a:prstGeom prst="rect">
            <a:avLst/>
          </a:prstGeom>
        </p:spPr>
        <p:txBody>
          <a:bodyPr vert="horz" wrap="square" lIns="0" tIns="189653" rIns="0" bIns="0" rtlCol="0">
            <a:spAutoFit/>
          </a:bodyPr>
          <a:lstStyle/>
          <a:p>
            <a:pPr marL="16933">
              <a:spcBef>
                <a:spcPts val="1493"/>
              </a:spcBef>
            </a:pP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3200" b="1" dirty="0">
                <a:latin typeface="Courier New"/>
                <a:cs typeface="Courier New"/>
              </a:rPr>
              <a:t>a =</a:t>
            </a:r>
            <a:r>
              <a:rPr sz="3200" b="1" spc="-20" dirty="0"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088759"/>
                </a:solidFill>
                <a:latin typeface="Courier New"/>
                <a:cs typeface="Courier New"/>
              </a:rPr>
              <a:t>60</a:t>
            </a:r>
            <a:r>
              <a:rPr sz="3200" b="1" spc="-7" dirty="0"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 marL="16933" marR="6773">
              <a:lnSpc>
                <a:spcPct val="135400"/>
              </a:lnSpc>
              <a:tabLst>
                <a:tab pos="3674441" algn="l"/>
              </a:tabLst>
            </a:pP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3200" b="1" dirty="0">
                <a:latin typeface="Courier New"/>
                <a:cs typeface="Courier New"/>
              </a:rPr>
              <a:t>b = a</a:t>
            </a:r>
            <a:r>
              <a:rPr sz="3200" b="1" spc="-7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&lt; </a:t>
            </a:r>
            <a:r>
              <a:rPr sz="3200" b="1" spc="-7" dirty="0">
                <a:solidFill>
                  <a:srgbClr val="088759"/>
                </a:solidFill>
                <a:latin typeface="Courier New"/>
                <a:cs typeface="Courier New"/>
              </a:rPr>
              <a:t>50	</a:t>
            </a:r>
            <a:r>
              <a:rPr sz="3200" b="1" spc="-7" dirty="0">
                <a:latin typeface="Courier New"/>
                <a:cs typeface="Courier New"/>
              </a:rPr>
              <a:t>|| </a:t>
            </a:r>
            <a:r>
              <a:rPr sz="3200" b="1" dirty="0">
                <a:latin typeface="Courier New"/>
                <a:cs typeface="Courier New"/>
              </a:rPr>
              <a:t>a &gt; </a:t>
            </a:r>
            <a:r>
              <a:rPr sz="3200" b="1" spc="-7" dirty="0">
                <a:solidFill>
                  <a:srgbClr val="088759"/>
                </a:solidFill>
                <a:latin typeface="Courier New"/>
                <a:cs typeface="Courier New"/>
              </a:rPr>
              <a:t>70</a:t>
            </a:r>
            <a:r>
              <a:rPr sz="3200" b="1" spc="-7" dirty="0">
                <a:latin typeface="Courier New"/>
                <a:cs typeface="Courier New"/>
              </a:rPr>
              <a:t>;  alert(b);	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// return</a:t>
            </a:r>
            <a:r>
              <a:rPr sz="3200" b="1" spc="-127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600">
              <a:latin typeface="Courier New"/>
              <a:cs typeface="Courier New"/>
            </a:endParaRPr>
          </a:p>
          <a:p>
            <a:pPr marL="16933">
              <a:spcBef>
                <a:spcPts val="2480"/>
              </a:spcBef>
            </a:pP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3200" b="1" dirty="0">
                <a:latin typeface="Courier New"/>
                <a:cs typeface="Courier New"/>
              </a:rPr>
              <a:t>c =</a:t>
            </a:r>
            <a:r>
              <a:rPr sz="3200" b="1" spc="-20" dirty="0"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088759"/>
                </a:solidFill>
                <a:latin typeface="Courier New"/>
                <a:cs typeface="Courier New"/>
              </a:rPr>
              <a:t>80</a:t>
            </a:r>
            <a:r>
              <a:rPr sz="3200" b="1" spc="-7" dirty="0"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 marL="16933" marR="251454">
              <a:lnSpc>
                <a:spcPct val="135400"/>
              </a:lnSpc>
              <a:tabLst>
                <a:tab pos="3674441" algn="l"/>
              </a:tabLst>
            </a:pP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3200" b="1" dirty="0">
                <a:latin typeface="Courier New"/>
                <a:cs typeface="Courier New"/>
              </a:rPr>
              <a:t>d = c</a:t>
            </a:r>
            <a:r>
              <a:rPr sz="3200" b="1" spc="-7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&lt; </a:t>
            </a:r>
            <a:r>
              <a:rPr sz="3200" b="1" spc="-7" dirty="0">
                <a:solidFill>
                  <a:srgbClr val="088759"/>
                </a:solidFill>
                <a:latin typeface="Courier New"/>
                <a:cs typeface="Courier New"/>
              </a:rPr>
              <a:t>50	</a:t>
            </a:r>
            <a:r>
              <a:rPr sz="3200" b="1" spc="-7" dirty="0">
                <a:latin typeface="Courier New"/>
                <a:cs typeface="Courier New"/>
              </a:rPr>
              <a:t>|| </a:t>
            </a:r>
            <a:r>
              <a:rPr sz="3200" b="1" dirty="0">
                <a:latin typeface="Courier New"/>
                <a:cs typeface="Courier New"/>
              </a:rPr>
              <a:t>c &gt; </a:t>
            </a:r>
            <a:r>
              <a:rPr sz="3200" b="1" spc="-7" dirty="0">
                <a:solidFill>
                  <a:srgbClr val="088759"/>
                </a:solidFill>
                <a:latin typeface="Courier New"/>
                <a:cs typeface="Courier New"/>
              </a:rPr>
              <a:t>70</a:t>
            </a:r>
            <a:r>
              <a:rPr sz="3200" b="1" spc="-7" dirty="0">
                <a:latin typeface="Courier New"/>
                <a:cs typeface="Courier New"/>
              </a:rPr>
              <a:t>;  alert(d);	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// return</a:t>
            </a:r>
            <a:r>
              <a:rPr sz="3200" b="1" spc="-127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5069839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940" dirty="0">
                <a:latin typeface="Times New Roman"/>
                <a:cs typeface="Times New Roman"/>
              </a:rPr>
              <a:t>||</a:t>
            </a:r>
            <a:r>
              <a:rPr sz="4267" spc="-487" dirty="0">
                <a:latin typeface="Times New Roman"/>
                <a:cs typeface="Times New Roman"/>
              </a:rPr>
              <a:t> </a:t>
            </a:r>
            <a:r>
              <a:rPr sz="4267" spc="320" dirty="0">
                <a:latin typeface="Times New Roman"/>
                <a:cs typeface="Times New Roman"/>
              </a:rPr>
              <a:t>Logical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6"/>
            <a:ext cx="10544387" cy="363552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Using the </a:t>
            </a:r>
            <a:r>
              <a:rPr sz="3067" dirty="0">
                <a:latin typeface="RobotoRegular"/>
                <a:cs typeface="RobotoRegular"/>
              </a:rPr>
              <a:t>! </a:t>
            </a:r>
            <a:r>
              <a:rPr sz="3067" spc="-20" dirty="0">
                <a:latin typeface="RobotoRegular"/>
                <a:cs typeface="RobotoRegular"/>
              </a:rPr>
              <a:t>operator </a:t>
            </a:r>
            <a:r>
              <a:rPr sz="3067" spc="-7" dirty="0">
                <a:latin typeface="RobotoRegular"/>
                <a:cs typeface="RobotoRegular"/>
              </a:rPr>
              <a:t>in </a:t>
            </a:r>
            <a:r>
              <a:rPr sz="3067" spc="-13" dirty="0">
                <a:latin typeface="RobotoRegular"/>
                <a:cs typeface="RobotoRegular"/>
              </a:rPr>
              <a:t>front </a:t>
            </a:r>
            <a:r>
              <a:rPr sz="3067" spc="-7" dirty="0">
                <a:latin typeface="RobotoRegular"/>
                <a:cs typeface="RobotoRegular"/>
              </a:rPr>
              <a:t>of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7" dirty="0">
                <a:latin typeface="RobotoRegular"/>
                <a:cs typeface="RobotoRegular"/>
              </a:rPr>
              <a:t>boolean will </a:t>
            </a:r>
            <a:r>
              <a:rPr sz="3067" dirty="0">
                <a:latin typeface="RobotoRegular"/>
                <a:cs typeface="RobotoRegular"/>
              </a:rPr>
              <a:t>convert </a:t>
            </a:r>
            <a:r>
              <a:rPr sz="3067" spc="-7" dirty="0">
                <a:latin typeface="RobotoRegular"/>
                <a:cs typeface="RobotoRegular"/>
              </a:rPr>
              <a:t>it </a:t>
            </a:r>
            <a:r>
              <a:rPr sz="3067" spc="-20" dirty="0">
                <a:latin typeface="RobotoRegular"/>
                <a:cs typeface="RobotoRegular"/>
              </a:rPr>
              <a:t>to  </a:t>
            </a:r>
            <a:r>
              <a:rPr sz="3067" spc="-7" dirty="0">
                <a:latin typeface="RobotoRegular"/>
                <a:cs typeface="RobotoRegular"/>
              </a:rPr>
              <a:t>opposite </a:t>
            </a:r>
            <a:r>
              <a:rPr sz="3067" spc="-13" dirty="0">
                <a:latin typeface="RobotoRegular"/>
                <a:cs typeface="RobotoRegular"/>
              </a:rPr>
              <a:t>value. </a:t>
            </a:r>
            <a:r>
              <a:rPr sz="3067" spc="-7" dirty="0">
                <a:latin typeface="RobotoRegular"/>
                <a:cs typeface="RobotoRegular"/>
              </a:rPr>
              <a:t>It means that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7" dirty="0">
                <a:latin typeface="RobotoRegular"/>
                <a:cs typeface="RobotoRegular"/>
              </a:rPr>
              <a:t>true </a:t>
            </a:r>
            <a:r>
              <a:rPr sz="3067" spc="-13" dirty="0">
                <a:latin typeface="RobotoRegular"/>
                <a:cs typeface="RobotoRegular"/>
              </a:rPr>
              <a:t>value </a:t>
            </a:r>
            <a:r>
              <a:rPr sz="3067" spc="-7" dirty="0">
                <a:latin typeface="RobotoRegular"/>
                <a:cs typeface="RobotoRegular"/>
              </a:rPr>
              <a:t>will </a:t>
            </a:r>
            <a:r>
              <a:rPr sz="3067" spc="-13" dirty="0">
                <a:latin typeface="RobotoRegular"/>
                <a:cs typeface="RobotoRegular"/>
              </a:rPr>
              <a:t>return </a:t>
            </a:r>
            <a:r>
              <a:rPr sz="3067" spc="-7" dirty="0">
                <a:latin typeface="RobotoRegular"/>
                <a:cs typeface="RobotoRegular"/>
              </a:rPr>
              <a:t>false,  and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7" dirty="0">
                <a:latin typeface="RobotoRegular"/>
                <a:cs typeface="RobotoRegular"/>
              </a:rPr>
              <a:t>false will </a:t>
            </a:r>
            <a:r>
              <a:rPr sz="3067" spc="-13" dirty="0">
                <a:latin typeface="RobotoRegular"/>
                <a:cs typeface="RobotoRegular"/>
              </a:rPr>
              <a:t>return </a:t>
            </a:r>
            <a:r>
              <a:rPr sz="3067" spc="-7" dirty="0">
                <a:latin typeface="RobotoRegular"/>
                <a:cs typeface="RobotoRegular"/>
              </a:rPr>
              <a:t>true. This method is known as  negation:</a:t>
            </a:r>
            <a:endParaRPr sz="3067">
              <a:latin typeface="RobotoRegular"/>
              <a:cs typeface="RobotoRegular"/>
            </a:endParaRPr>
          </a:p>
          <a:p>
            <a:pPr marL="642604" marR="4037652">
              <a:lnSpc>
                <a:spcPct val="135400"/>
              </a:lnSpc>
              <a:spcBef>
                <a:spcPts val="1353"/>
              </a:spcBef>
            </a:pPr>
            <a:r>
              <a:rPr sz="3200" b="1" spc="-7" dirty="0">
                <a:latin typeface="Courier New"/>
                <a:cs typeface="Courier New"/>
              </a:rPr>
              <a:t>alert( !</a:t>
            </a: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true </a:t>
            </a:r>
            <a:r>
              <a:rPr sz="3200" b="1" spc="-7" dirty="0">
                <a:latin typeface="Courier New"/>
                <a:cs typeface="Courier New"/>
              </a:rPr>
              <a:t>); 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// false  </a:t>
            </a:r>
            <a:r>
              <a:rPr sz="3200" b="1" spc="-7" dirty="0">
                <a:latin typeface="Courier New"/>
                <a:cs typeface="Courier New"/>
              </a:rPr>
              <a:t>alert( !</a:t>
            </a: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false </a:t>
            </a:r>
            <a:r>
              <a:rPr sz="3200" b="1" spc="-7" dirty="0">
                <a:latin typeface="Courier New"/>
                <a:cs typeface="Courier New"/>
              </a:rPr>
              <a:t>); 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3200" b="1" spc="-9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362712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87" dirty="0">
                <a:latin typeface="Times New Roman"/>
                <a:cs typeface="Times New Roman"/>
              </a:rPr>
              <a:t>! </a:t>
            </a:r>
            <a:r>
              <a:rPr sz="4267" spc="320" dirty="0">
                <a:latin typeface="Times New Roman"/>
                <a:cs typeface="Times New Roman"/>
              </a:rPr>
              <a:t>Logical</a:t>
            </a:r>
            <a:r>
              <a:rPr sz="4267" spc="-280" dirty="0">
                <a:latin typeface="Times New Roman"/>
                <a:cs typeface="Times New Roman"/>
              </a:rPr>
              <a:t> </a:t>
            </a:r>
            <a:r>
              <a:rPr sz="4267" spc="220" dirty="0">
                <a:latin typeface="Times New Roman"/>
                <a:cs typeface="Times New Roman"/>
              </a:rPr>
              <a:t>NOT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2765" y="2013674"/>
          <a:ext cx="7398168" cy="443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82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20772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a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b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!(a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&lt;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3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99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alert(b);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320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4008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320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320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320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  <a:p>
                      <a:pPr marL="31750" marR="83820">
                        <a:lnSpc>
                          <a:spcPct val="13540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  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59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  <a:p>
                      <a:pPr marL="91440" marR="83185">
                        <a:lnSpc>
                          <a:spcPct val="13540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c  d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59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3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80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!(c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37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32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399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alert(d);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320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4008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320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320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320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362712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87" dirty="0">
                <a:latin typeface="Times New Roman"/>
                <a:cs typeface="Times New Roman"/>
              </a:rPr>
              <a:t>! </a:t>
            </a:r>
            <a:r>
              <a:rPr sz="4267" spc="320" dirty="0">
                <a:latin typeface="Times New Roman"/>
                <a:cs typeface="Times New Roman"/>
              </a:rPr>
              <a:t>Logical</a:t>
            </a:r>
            <a:r>
              <a:rPr sz="4267" spc="-280" dirty="0">
                <a:latin typeface="Times New Roman"/>
                <a:cs typeface="Times New Roman"/>
              </a:rPr>
              <a:t> </a:t>
            </a:r>
            <a:r>
              <a:rPr sz="4267" spc="220" dirty="0">
                <a:latin typeface="Times New Roman"/>
                <a:cs typeface="Times New Roman"/>
              </a:rPr>
              <a:t>NOT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5"/>
            <a:ext cx="10854267" cy="37778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&amp;&amp; and || </a:t>
            </a:r>
            <a:r>
              <a:rPr sz="3067" spc="-20" dirty="0">
                <a:latin typeface="RobotoRegular"/>
                <a:cs typeface="RobotoRegular"/>
              </a:rPr>
              <a:t>operator </a:t>
            </a:r>
            <a:r>
              <a:rPr sz="3067" spc="-13" dirty="0">
                <a:latin typeface="RobotoRegular"/>
                <a:cs typeface="RobotoRegular"/>
              </a:rPr>
              <a:t>stops evaluation </a:t>
            </a:r>
            <a:r>
              <a:rPr sz="3067" spc="-7" dirty="0">
                <a:latin typeface="RobotoRegular"/>
                <a:cs typeface="RobotoRegular"/>
              </a:rPr>
              <a:t>of </a:t>
            </a:r>
            <a:r>
              <a:rPr sz="3067" spc="-13" dirty="0">
                <a:latin typeface="RobotoRegular"/>
                <a:cs typeface="RobotoRegular"/>
              </a:rPr>
              <a:t>expression </a:t>
            </a:r>
            <a:r>
              <a:rPr sz="3067" spc="-7" dirty="0">
                <a:latin typeface="RobotoRegular"/>
                <a:cs typeface="RobotoRegular"/>
              </a:rPr>
              <a:t>once </a:t>
            </a:r>
            <a:r>
              <a:rPr sz="3067" spc="-13" dirty="0">
                <a:latin typeface="RobotoRegular"/>
                <a:cs typeface="RobotoRegular"/>
              </a:rPr>
              <a:t>they  </a:t>
            </a:r>
            <a:r>
              <a:rPr sz="3067" spc="-7" dirty="0">
                <a:latin typeface="RobotoRegular"/>
                <a:cs typeface="RobotoRegular"/>
              </a:rPr>
              <a:t>ﬁnd </a:t>
            </a:r>
            <a:r>
              <a:rPr sz="3067" spc="-13" dirty="0">
                <a:latin typeface="RobotoRegular"/>
                <a:cs typeface="RobotoRegular"/>
              </a:rPr>
              <a:t>desired value</a:t>
            </a:r>
            <a:endParaRPr sz="3067">
              <a:latin typeface="RobotoRegular"/>
              <a:cs typeface="RobotoRegular"/>
            </a:endParaRPr>
          </a:p>
          <a:p>
            <a:pPr marL="642604" marR="552860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&amp;&amp; </a:t>
            </a:r>
            <a:r>
              <a:rPr sz="3067" spc="-13" dirty="0">
                <a:latin typeface="RobotoRegular"/>
                <a:cs typeface="RobotoRegular"/>
              </a:rPr>
              <a:t>stops evaluation </a:t>
            </a:r>
            <a:r>
              <a:rPr sz="3067" spc="-7" dirty="0">
                <a:latin typeface="RobotoRegular"/>
                <a:cs typeface="RobotoRegular"/>
              </a:rPr>
              <a:t>as soon as it ﬁnds false and </a:t>
            </a:r>
            <a:r>
              <a:rPr sz="3067" spc="-13" dirty="0">
                <a:latin typeface="RobotoRegular"/>
                <a:cs typeface="RobotoRegular"/>
              </a:rPr>
              <a:t>returns  </a:t>
            </a:r>
            <a:r>
              <a:rPr sz="3067" spc="-7" dirty="0">
                <a:latin typeface="RobotoRegular"/>
                <a:cs typeface="RobotoRegular"/>
              </a:rPr>
              <a:t>false</a:t>
            </a:r>
            <a:endParaRPr sz="3067">
              <a:latin typeface="RobotoRegular"/>
              <a:cs typeface="RobotoRegular"/>
            </a:endParaRPr>
          </a:p>
          <a:p>
            <a:pPr marL="642604" indent="-626518">
              <a:spcBef>
                <a:spcPts val="520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&amp;&amp; </a:t>
            </a:r>
            <a:r>
              <a:rPr sz="3067" spc="-13" dirty="0">
                <a:latin typeface="RobotoRegular"/>
                <a:cs typeface="RobotoRegular"/>
              </a:rPr>
              <a:t>returns </a:t>
            </a:r>
            <a:r>
              <a:rPr sz="3067" spc="-7" dirty="0">
                <a:latin typeface="RobotoRegular"/>
                <a:cs typeface="RobotoRegular"/>
              </a:rPr>
              <a:t>true if all </a:t>
            </a:r>
            <a:r>
              <a:rPr sz="3067" spc="-13" dirty="0">
                <a:latin typeface="RobotoRegular"/>
                <a:cs typeface="RobotoRegular"/>
              </a:rPr>
              <a:t>values are</a:t>
            </a:r>
            <a:r>
              <a:rPr sz="3067" spc="-20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true</a:t>
            </a:r>
            <a:endParaRPr sz="3067">
              <a:latin typeface="RobotoRegular"/>
              <a:cs typeface="RobotoRegular"/>
            </a:endParaRPr>
          </a:p>
          <a:p>
            <a:pPr marL="642604" indent="-626518">
              <a:spcBef>
                <a:spcPts val="520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|| </a:t>
            </a:r>
            <a:r>
              <a:rPr sz="3067" spc="-13" dirty="0">
                <a:latin typeface="RobotoRegular"/>
                <a:cs typeface="RobotoRegular"/>
              </a:rPr>
              <a:t>stops evaluation </a:t>
            </a:r>
            <a:r>
              <a:rPr sz="3067" spc="-7" dirty="0">
                <a:latin typeface="RobotoRegular"/>
                <a:cs typeface="RobotoRegular"/>
              </a:rPr>
              <a:t>as soon as it ﬁnds true and </a:t>
            </a:r>
            <a:r>
              <a:rPr sz="3067" spc="-13" dirty="0">
                <a:latin typeface="RobotoRegular"/>
                <a:cs typeface="RobotoRegular"/>
              </a:rPr>
              <a:t>returns</a:t>
            </a:r>
            <a:r>
              <a:rPr sz="3067" spc="-27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true</a:t>
            </a:r>
            <a:endParaRPr sz="3067">
              <a:latin typeface="RobotoRegular"/>
              <a:cs typeface="RobotoRegular"/>
            </a:endParaRPr>
          </a:p>
          <a:p>
            <a:pPr marL="642604" indent="-626518">
              <a:spcBef>
                <a:spcPts val="520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|| </a:t>
            </a:r>
            <a:r>
              <a:rPr sz="3067" spc="-13" dirty="0">
                <a:latin typeface="RobotoRegular"/>
                <a:cs typeface="RobotoRegular"/>
              </a:rPr>
              <a:t>returns </a:t>
            </a:r>
            <a:r>
              <a:rPr sz="3067" spc="-7" dirty="0">
                <a:latin typeface="RobotoRegular"/>
                <a:cs typeface="RobotoRegular"/>
              </a:rPr>
              <a:t>false if all </a:t>
            </a:r>
            <a:r>
              <a:rPr sz="3067" spc="-13" dirty="0">
                <a:latin typeface="RobotoRegular"/>
                <a:cs typeface="RobotoRegular"/>
              </a:rPr>
              <a:t>values are</a:t>
            </a:r>
            <a:r>
              <a:rPr sz="3067" spc="-20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false</a:t>
            </a:r>
            <a:endParaRPr sz="3067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885782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07" dirty="0">
                <a:latin typeface="Times New Roman"/>
                <a:cs typeface="Times New Roman"/>
              </a:rPr>
              <a:t>Why</a:t>
            </a:r>
            <a:r>
              <a:rPr sz="4267" spc="-87" dirty="0">
                <a:latin typeface="Times New Roman"/>
                <a:cs typeface="Times New Roman"/>
              </a:rPr>
              <a:t> </a:t>
            </a:r>
            <a:r>
              <a:rPr sz="4267" spc="487" dirty="0">
                <a:latin typeface="Times New Roman"/>
                <a:cs typeface="Times New Roman"/>
              </a:rPr>
              <a:t>they</a:t>
            </a:r>
            <a:r>
              <a:rPr sz="4267" spc="-80" dirty="0">
                <a:latin typeface="Times New Roman"/>
                <a:cs typeface="Times New Roman"/>
              </a:rPr>
              <a:t> </a:t>
            </a:r>
            <a:r>
              <a:rPr sz="4267" spc="487" dirty="0">
                <a:latin typeface="Times New Roman"/>
                <a:cs typeface="Times New Roman"/>
              </a:rPr>
              <a:t>are</a:t>
            </a:r>
            <a:r>
              <a:rPr sz="4267" spc="-80" dirty="0">
                <a:latin typeface="Times New Roman"/>
                <a:cs typeface="Times New Roman"/>
              </a:rPr>
              <a:t> </a:t>
            </a:r>
            <a:r>
              <a:rPr sz="4267" spc="367" dirty="0">
                <a:latin typeface="Times New Roman"/>
                <a:cs typeface="Times New Roman"/>
              </a:rPr>
              <a:t>called</a:t>
            </a:r>
            <a:r>
              <a:rPr sz="4267" spc="-80" dirty="0">
                <a:latin typeface="Times New Roman"/>
                <a:cs typeface="Times New Roman"/>
              </a:rPr>
              <a:t> </a:t>
            </a:r>
            <a:r>
              <a:rPr sz="4267" spc="513" dirty="0">
                <a:latin typeface="Times New Roman"/>
                <a:cs typeface="Times New Roman"/>
              </a:rPr>
              <a:t>short-circuit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450" y="2764258"/>
            <a:ext cx="4888653" cy="124820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8000" spc="-13" dirty="0"/>
              <a:t>Conditions</a:t>
            </a:r>
            <a:endParaRPr sz="80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5"/>
            <a:ext cx="10839027" cy="270559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1419825" indent="-626518">
              <a:lnSpc>
                <a:spcPct val="114100"/>
              </a:lnSpc>
              <a:spcBef>
                <a:spcPts val="133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Up until </a:t>
            </a:r>
            <a:r>
              <a:rPr sz="3067" spc="-53" dirty="0">
                <a:latin typeface="RobotoRegular"/>
                <a:cs typeface="RobotoRegular"/>
              </a:rPr>
              <a:t>now, </a:t>
            </a:r>
            <a:r>
              <a:rPr sz="3067" spc="-7" dirty="0">
                <a:latin typeface="RobotoRegular"/>
                <a:cs typeface="RobotoRegular"/>
              </a:rPr>
              <a:t>all the code in our </a:t>
            </a:r>
            <a:r>
              <a:rPr sz="3067" spc="-20" dirty="0">
                <a:latin typeface="RobotoRegular"/>
                <a:cs typeface="RobotoRegular"/>
              </a:rPr>
              <a:t>programs </a:t>
            </a:r>
            <a:r>
              <a:rPr sz="3067" spc="-7" dirty="0">
                <a:latin typeface="RobotoRegular"/>
                <a:cs typeface="RobotoRegular"/>
              </a:rPr>
              <a:t>has been  </a:t>
            </a:r>
            <a:r>
              <a:rPr sz="3067" spc="-13" dirty="0">
                <a:latin typeface="RobotoRegular"/>
                <a:cs typeface="RobotoRegular"/>
              </a:rPr>
              <a:t>executed chronologically</a:t>
            </a:r>
            <a:endParaRPr sz="3067">
              <a:latin typeface="RobotoRegular"/>
              <a:cs typeface="RobotoRegular"/>
            </a:endParaRPr>
          </a:p>
          <a:p>
            <a:pPr marL="642604" marR="1130272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spc="-13" dirty="0">
                <a:latin typeface="RobotoRegular"/>
                <a:cs typeface="RobotoRegular"/>
              </a:rPr>
              <a:t>Very </a:t>
            </a:r>
            <a:r>
              <a:rPr sz="3067" spc="-7" dirty="0">
                <a:latin typeface="RobotoRegular"/>
                <a:cs typeface="RobotoRegular"/>
              </a:rPr>
              <a:t>often when </a:t>
            </a:r>
            <a:r>
              <a:rPr sz="3067" spc="-13" dirty="0">
                <a:latin typeface="RobotoRegular"/>
                <a:cs typeface="RobotoRegular"/>
              </a:rPr>
              <a:t>you </a:t>
            </a:r>
            <a:r>
              <a:rPr sz="3067" spc="-7" dirty="0">
                <a:latin typeface="RobotoRegular"/>
                <a:cs typeface="RobotoRegular"/>
              </a:rPr>
              <a:t>write code, </a:t>
            </a:r>
            <a:r>
              <a:rPr sz="3067" spc="-13" dirty="0">
                <a:latin typeface="RobotoRegular"/>
                <a:cs typeface="RobotoRegular"/>
              </a:rPr>
              <a:t>you </a:t>
            </a:r>
            <a:r>
              <a:rPr sz="3067" spc="-7" dirty="0">
                <a:latin typeface="RobotoRegular"/>
                <a:cs typeface="RobotoRegular"/>
              </a:rPr>
              <a:t>want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perform  </a:t>
            </a:r>
            <a:r>
              <a:rPr sz="3067" spc="-13" dirty="0">
                <a:latin typeface="RobotoRegular"/>
                <a:cs typeface="RobotoRegular"/>
              </a:rPr>
              <a:t>different </a:t>
            </a:r>
            <a:r>
              <a:rPr sz="3067" spc="-7" dirty="0">
                <a:latin typeface="RobotoRegular"/>
                <a:cs typeface="RobotoRegular"/>
              </a:rPr>
              <a:t>actions for </a:t>
            </a:r>
            <a:r>
              <a:rPr sz="3067" spc="-13" dirty="0">
                <a:latin typeface="RobotoRegular"/>
                <a:cs typeface="RobotoRegular"/>
              </a:rPr>
              <a:t>different</a:t>
            </a:r>
            <a:r>
              <a:rPr sz="3067" spc="-27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decisions.</a:t>
            </a:r>
            <a:endParaRPr sz="3067">
              <a:latin typeface="RobotoRegular"/>
              <a:cs typeface="RobotoRegular"/>
            </a:endParaRPr>
          </a:p>
          <a:p>
            <a:pPr marL="642604" indent="-626518">
              <a:spcBef>
                <a:spcPts val="520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40" dirty="0">
                <a:latin typeface="RobotoRegular"/>
                <a:cs typeface="RobotoRegular"/>
              </a:rPr>
              <a:t>You </a:t>
            </a:r>
            <a:r>
              <a:rPr sz="3067" spc="-7" dirty="0">
                <a:latin typeface="RobotoRegular"/>
                <a:cs typeface="RobotoRegular"/>
              </a:rPr>
              <a:t>can use conditional statements in </a:t>
            </a:r>
            <a:r>
              <a:rPr sz="3067" spc="-13" dirty="0">
                <a:latin typeface="RobotoRegular"/>
                <a:cs typeface="RobotoRegular"/>
              </a:rPr>
              <a:t>your </a:t>
            </a:r>
            <a:r>
              <a:rPr sz="3067" spc="-7" dirty="0">
                <a:latin typeface="RobotoRegular"/>
                <a:cs typeface="RobotoRegular"/>
              </a:rPr>
              <a:t>code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do</a:t>
            </a:r>
            <a:r>
              <a:rPr sz="3067" spc="-13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this.</a:t>
            </a:r>
            <a:endParaRPr sz="3067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2958253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27" dirty="0">
                <a:latin typeface="Times New Roman"/>
                <a:cs typeface="Times New Roman"/>
              </a:rPr>
              <a:t>Conditions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51073"/>
            <a:ext cx="11015979" cy="4343006"/>
          </a:xfrm>
          <a:prstGeom prst="rect">
            <a:avLst/>
          </a:prstGeom>
        </p:spPr>
        <p:txBody>
          <a:bodyPr vert="horz" wrap="square" lIns="0" tIns="94827" rIns="0" bIns="0" rtlCol="0">
            <a:spAutoFit/>
          </a:bodyPr>
          <a:lstStyle/>
          <a:p>
            <a:pPr marL="642604" indent="-626518">
              <a:spcBef>
                <a:spcPts val="747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In </a:t>
            </a:r>
            <a:r>
              <a:rPr sz="3067" spc="-13" dirty="0">
                <a:latin typeface="RobotoRegular"/>
                <a:cs typeface="RobotoRegular"/>
              </a:rPr>
              <a:t>JavaScript </a:t>
            </a:r>
            <a:r>
              <a:rPr sz="3067" spc="-7" dirty="0">
                <a:latin typeface="RobotoRegular"/>
                <a:cs typeface="RobotoRegular"/>
              </a:rPr>
              <a:t>we </a:t>
            </a:r>
            <a:r>
              <a:rPr sz="3067" spc="-13" dirty="0">
                <a:latin typeface="RobotoRegular"/>
                <a:cs typeface="RobotoRegular"/>
              </a:rPr>
              <a:t>have </a:t>
            </a:r>
            <a:r>
              <a:rPr sz="3067" spc="-7" dirty="0">
                <a:latin typeface="RobotoRegular"/>
                <a:cs typeface="RobotoRegular"/>
              </a:rPr>
              <a:t>the following conditional</a:t>
            </a:r>
            <a:r>
              <a:rPr sz="3067" spc="-67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statements:</a:t>
            </a:r>
            <a:endParaRPr sz="3067">
              <a:latin typeface="RobotoRegular"/>
              <a:cs typeface="RobotoRegular"/>
            </a:endParaRPr>
          </a:p>
          <a:p>
            <a:pPr marL="1861773" marR="6773" lvl="1" indent="-578259">
              <a:lnSpc>
                <a:spcPct val="115599"/>
              </a:lnSpc>
              <a:spcBef>
                <a:spcPts val="40"/>
              </a:spcBef>
              <a:buAutoNum type="alphaLcPeriod"/>
              <a:tabLst>
                <a:tab pos="1861773" algn="l"/>
                <a:tab pos="1862620" algn="l"/>
              </a:tabLst>
            </a:pPr>
            <a:r>
              <a:rPr sz="2667" spc="-7" dirty="0">
                <a:latin typeface="RobotoRegular"/>
                <a:cs typeface="RobotoRegular"/>
              </a:rPr>
              <a:t>Use </a:t>
            </a:r>
            <a:r>
              <a:rPr sz="2667" b="1" i="1" spc="-7" dirty="0">
                <a:latin typeface="Roboto"/>
                <a:cs typeface="Roboto"/>
              </a:rPr>
              <a:t>if </a:t>
            </a:r>
            <a:r>
              <a:rPr sz="2667" spc="-13" dirty="0">
                <a:latin typeface="RobotoRegular"/>
                <a:cs typeface="RobotoRegular"/>
              </a:rPr>
              <a:t>to </a:t>
            </a:r>
            <a:r>
              <a:rPr sz="2667" spc="-7" dirty="0">
                <a:latin typeface="RobotoRegular"/>
                <a:cs typeface="RobotoRegular"/>
              </a:rPr>
              <a:t>specify </a:t>
            </a:r>
            <a:r>
              <a:rPr sz="2667" dirty="0">
                <a:latin typeface="RobotoRegular"/>
                <a:cs typeface="RobotoRegular"/>
              </a:rPr>
              <a:t>a </a:t>
            </a:r>
            <a:r>
              <a:rPr sz="2667" spc="-7" dirty="0">
                <a:latin typeface="RobotoRegular"/>
                <a:cs typeface="RobotoRegular"/>
              </a:rPr>
              <a:t>block of code </a:t>
            </a:r>
            <a:r>
              <a:rPr sz="2667" spc="-13" dirty="0">
                <a:latin typeface="RobotoRegular"/>
                <a:cs typeface="RobotoRegular"/>
              </a:rPr>
              <a:t>to </a:t>
            </a:r>
            <a:r>
              <a:rPr sz="2667" spc="-7" dirty="0">
                <a:latin typeface="RobotoRegular"/>
                <a:cs typeface="RobotoRegular"/>
              </a:rPr>
              <a:t>be </a:t>
            </a:r>
            <a:r>
              <a:rPr sz="2667" spc="-13" dirty="0">
                <a:latin typeface="RobotoRegular"/>
                <a:cs typeface="RobotoRegular"/>
              </a:rPr>
              <a:t>executed, </a:t>
            </a:r>
            <a:r>
              <a:rPr sz="2667" spc="-7" dirty="0">
                <a:latin typeface="RobotoRegular"/>
                <a:cs typeface="RobotoRegular"/>
              </a:rPr>
              <a:t>if </a:t>
            </a:r>
            <a:r>
              <a:rPr sz="2667" dirty="0">
                <a:latin typeface="RobotoRegular"/>
                <a:cs typeface="RobotoRegular"/>
              </a:rPr>
              <a:t>a </a:t>
            </a:r>
            <a:r>
              <a:rPr sz="2667" spc="-7" dirty="0">
                <a:latin typeface="RobotoRegular"/>
                <a:cs typeface="RobotoRegular"/>
              </a:rPr>
              <a:t>speciﬁed  condition is</a:t>
            </a:r>
            <a:r>
              <a:rPr sz="2667" spc="-13" dirty="0">
                <a:latin typeface="RobotoRegular"/>
                <a:cs typeface="RobotoRegular"/>
              </a:rPr>
              <a:t> </a:t>
            </a:r>
            <a:r>
              <a:rPr sz="2667" spc="-7" dirty="0">
                <a:latin typeface="RobotoRegular"/>
                <a:cs typeface="RobotoRegular"/>
              </a:rPr>
              <a:t>true</a:t>
            </a:r>
            <a:endParaRPr sz="2667">
              <a:latin typeface="RobotoRegular"/>
              <a:cs typeface="RobotoRegular"/>
            </a:endParaRPr>
          </a:p>
          <a:p>
            <a:pPr marL="1861773" marR="746741" lvl="1" indent="-584185">
              <a:lnSpc>
                <a:spcPct val="115599"/>
              </a:lnSpc>
              <a:buAutoNum type="alphaLcPeriod"/>
              <a:tabLst>
                <a:tab pos="1861773" algn="l"/>
                <a:tab pos="1862620" algn="l"/>
              </a:tabLst>
            </a:pPr>
            <a:r>
              <a:rPr sz="2667" spc="-7" dirty="0">
                <a:latin typeface="RobotoRegular"/>
                <a:cs typeface="RobotoRegular"/>
              </a:rPr>
              <a:t>Use </a:t>
            </a:r>
            <a:r>
              <a:rPr sz="2667" b="1" i="1" spc="-7" dirty="0">
                <a:latin typeface="Roboto"/>
                <a:cs typeface="Roboto"/>
              </a:rPr>
              <a:t>else </a:t>
            </a:r>
            <a:r>
              <a:rPr sz="2667" spc="-13" dirty="0">
                <a:latin typeface="RobotoRegular"/>
                <a:cs typeface="RobotoRegular"/>
              </a:rPr>
              <a:t>to </a:t>
            </a:r>
            <a:r>
              <a:rPr sz="2667" spc="-7" dirty="0">
                <a:latin typeface="RobotoRegular"/>
                <a:cs typeface="RobotoRegular"/>
              </a:rPr>
              <a:t>specify </a:t>
            </a:r>
            <a:r>
              <a:rPr sz="2667" dirty="0">
                <a:latin typeface="RobotoRegular"/>
                <a:cs typeface="RobotoRegular"/>
              </a:rPr>
              <a:t>a </a:t>
            </a:r>
            <a:r>
              <a:rPr sz="2667" spc="-7" dirty="0">
                <a:latin typeface="RobotoRegular"/>
                <a:cs typeface="RobotoRegular"/>
              </a:rPr>
              <a:t>block of code </a:t>
            </a:r>
            <a:r>
              <a:rPr sz="2667" spc="-13" dirty="0">
                <a:latin typeface="RobotoRegular"/>
                <a:cs typeface="RobotoRegular"/>
              </a:rPr>
              <a:t>to </a:t>
            </a:r>
            <a:r>
              <a:rPr sz="2667" spc="-7" dirty="0">
                <a:latin typeface="RobotoRegular"/>
                <a:cs typeface="RobotoRegular"/>
              </a:rPr>
              <a:t>be </a:t>
            </a:r>
            <a:r>
              <a:rPr sz="2667" spc="-13" dirty="0">
                <a:latin typeface="RobotoRegular"/>
                <a:cs typeface="RobotoRegular"/>
              </a:rPr>
              <a:t>executed, </a:t>
            </a:r>
            <a:r>
              <a:rPr sz="2667" spc="-7" dirty="0">
                <a:latin typeface="RobotoRegular"/>
                <a:cs typeface="RobotoRegular"/>
              </a:rPr>
              <a:t>if the  same condition is</a:t>
            </a:r>
            <a:r>
              <a:rPr sz="2667" spc="-13" dirty="0">
                <a:latin typeface="RobotoRegular"/>
                <a:cs typeface="RobotoRegular"/>
              </a:rPr>
              <a:t> </a:t>
            </a:r>
            <a:r>
              <a:rPr sz="2667" spc="-7" dirty="0">
                <a:latin typeface="RobotoRegular"/>
                <a:cs typeface="RobotoRegular"/>
              </a:rPr>
              <a:t>false</a:t>
            </a:r>
            <a:endParaRPr sz="2667">
              <a:latin typeface="RobotoRegular"/>
              <a:cs typeface="RobotoRegular"/>
            </a:endParaRPr>
          </a:p>
          <a:p>
            <a:pPr marL="1861773" marR="958403" lvl="1" indent="-571486">
              <a:lnSpc>
                <a:spcPct val="115599"/>
              </a:lnSpc>
              <a:buAutoNum type="alphaLcPeriod"/>
              <a:tabLst>
                <a:tab pos="1861773" algn="l"/>
                <a:tab pos="1862620" algn="l"/>
              </a:tabLst>
            </a:pPr>
            <a:r>
              <a:rPr sz="2667" spc="-7" dirty="0">
                <a:latin typeface="RobotoRegular"/>
                <a:cs typeface="RobotoRegular"/>
              </a:rPr>
              <a:t>Use </a:t>
            </a:r>
            <a:r>
              <a:rPr sz="2667" b="1" i="1" spc="-7" dirty="0">
                <a:latin typeface="Roboto"/>
                <a:cs typeface="Roboto"/>
              </a:rPr>
              <a:t>else if </a:t>
            </a:r>
            <a:r>
              <a:rPr sz="2667" spc="-13" dirty="0">
                <a:latin typeface="RobotoRegular"/>
                <a:cs typeface="RobotoRegular"/>
              </a:rPr>
              <a:t>to </a:t>
            </a:r>
            <a:r>
              <a:rPr sz="2667" spc="-7" dirty="0">
                <a:latin typeface="RobotoRegular"/>
                <a:cs typeface="RobotoRegular"/>
              </a:rPr>
              <a:t>specify </a:t>
            </a:r>
            <a:r>
              <a:rPr sz="2667" dirty="0">
                <a:latin typeface="RobotoRegular"/>
                <a:cs typeface="RobotoRegular"/>
              </a:rPr>
              <a:t>a </a:t>
            </a:r>
            <a:r>
              <a:rPr sz="2667" spc="-7" dirty="0">
                <a:latin typeface="RobotoRegular"/>
                <a:cs typeface="RobotoRegular"/>
              </a:rPr>
              <a:t>new condition </a:t>
            </a:r>
            <a:r>
              <a:rPr sz="2667" spc="-13" dirty="0">
                <a:latin typeface="RobotoRegular"/>
                <a:cs typeface="RobotoRegular"/>
              </a:rPr>
              <a:t>to </a:t>
            </a:r>
            <a:r>
              <a:rPr sz="2667" spc="-7" dirty="0">
                <a:latin typeface="RobotoRegular"/>
                <a:cs typeface="RobotoRegular"/>
              </a:rPr>
              <a:t>test, if the ﬁrst  condition is</a:t>
            </a:r>
            <a:r>
              <a:rPr sz="2667" spc="-13" dirty="0">
                <a:latin typeface="RobotoRegular"/>
                <a:cs typeface="RobotoRegular"/>
              </a:rPr>
              <a:t> </a:t>
            </a:r>
            <a:r>
              <a:rPr sz="2667" spc="-7" dirty="0">
                <a:latin typeface="RobotoRegular"/>
                <a:cs typeface="RobotoRegular"/>
              </a:rPr>
              <a:t>false</a:t>
            </a:r>
            <a:endParaRPr sz="2667">
              <a:latin typeface="RobotoRegular"/>
              <a:cs typeface="RobotoRegular"/>
            </a:endParaRPr>
          </a:p>
          <a:p>
            <a:pPr marL="1861773" marR="273465" lvl="1" indent="-585031">
              <a:lnSpc>
                <a:spcPct val="115599"/>
              </a:lnSpc>
              <a:buAutoNum type="alphaLcPeriod"/>
              <a:tabLst>
                <a:tab pos="1861773" algn="l"/>
                <a:tab pos="1862620" algn="l"/>
              </a:tabLst>
            </a:pPr>
            <a:r>
              <a:rPr sz="2667" spc="-7" dirty="0">
                <a:latin typeface="RobotoRegular"/>
                <a:cs typeface="RobotoRegular"/>
              </a:rPr>
              <a:t>Use </a:t>
            </a:r>
            <a:r>
              <a:rPr sz="2667" b="1" i="1" spc="-7" dirty="0">
                <a:latin typeface="Roboto"/>
                <a:cs typeface="Roboto"/>
              </a:rPr>
              <a:t>switch </a:t>
            </a:r>
            <a:r>
              <a:rPr sz="2667" spc="-13" dirty="0">
                <a:latin typeface="RobotoRegular"/>
                <a:cs typeface="RobotoRegular"/>
              </a:rPr>
              <a:t>to </a:t>
            </a:r>
            <a:r>
              <a:rPr sz="2667" spc="-7" dirty="0">
                <a:latin typeface="RobotoRegular"/>
                <a:cs typeface="RobotoRegular"/>
              </a:rPr>
              <a:t>specify many </a:t>
            </a:r>
            <a:r>
              <a:rPr sz="2667" spc="-13" dirty="0">
                <a:latin typeface="RobotoRegular"/>
                <a:cs typeface="RobotoRegular"/>
              </a:rPr>
              <a:t>alternative </a:t>
            </a:r>
            <a:r>
              <a:rPr sz="2667" spc="-7" dirty="0">
                <a:latin typeface="RobotoRegular"/>
                <a:cs typeface="RobotoRegular"/>
              </a:rPr>
              <a:t>blocks of code </a:t>
            </a:r>
            <a:r>
              <a:rPr sz="2667" spc="-13" dirty="0">
                <a:latin typeface="RobotoRegular"/>
                <a:cs typeface="RobotoRegular"/>
              </a:rPr>
              <a:t>to </a:t>
            </a:r>
            <a:r>
              <a:rPr sz="2667" spc="-7" dirty="0">
                <a:latin typeface="RobotoRegular"/>
                <a:cs typeface="RobotoRegular"/>
              </a:rPr>
              <a:t>be  </a:t>
            </a:r>
            <a:r>
              <a:rPr sz="2667" spc="-13" dirty="0">
                <a:latin typeface="RobotoRegular"/>
                <a:cs typeface="RobotoRegular"/>
              </a:rPr>
              <a:t>executed </a:t>
            </a:r>
            <a:r>
              <a:rPr sz="2667" spc="-7" dirty="0">
                <a:latin typeface="RobotoRegular"/>
                <a:cs typeface="RobotoRegular"/>
              </a:rPr>
              <a:t>(Discussed later)</a:t>
            </a:r>
            <a:endParaRPr sz="2667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2958253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27" dirty="0">
                <a:latin typeface="Times New Roman"/>
                <a:cs typeface="Times New Roman"/>
              </a:rPr>
              <a:t>Conditions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5"/>
            <a:ext cx="10761979" cy="42419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The </a:t>
            </a:r>
            <a:r>
              <a:rPr sz="3067" b="1" i="1" spc="-7" dirty="0">
                <a:latin typeface="Roboto"/>
                <a:cs typeface="Roboto"/>
              </a:rPr>
              <a:t>if </a:t>
            </a:r>
            <a:r>
              <a:rPr sz="3067" spc="-7" dirty="0">
                <a:latin typeface="RobotoRegular"/>
                <a:cs typeface="RobotoRegular"/>
              </a:rPr>
              <a:t>statement is the fundamental </a:t>
            </a:r>
            <a:r>
              <a:rPr sz="3067" spc="-13" dirty="0">
                <a:latin typeface="RobotoRegular"/>
                <a:cs typeface="RobotoRegular"/>
              </a:rPr>
              <a:t>control </a:t>
            </a:r>
            <a:r>
              <a:rPr sz="3067" spc="-7" dirty="0">
                <a:latin typeface="RobotoRegular"/>
                <a:cs typeface="RobotoRegular"/>
              </a:rPr>
              <a:t>statement that  allows </a:t>
            </a:r>
            <a:r>
              <a:rPr sz="3067" spc="-13" dirty="0">
                <a:latin typeface="RobotoRegular"/>
                <a:cs typeface="RobotoRegular"/>
              </a:rPr>
              <a:t>JavaScript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13" dirty="0">
                <a:latin typeface="RobotoRegular"/>
                <a:cs typeface="RobotoRegular"/>
              </a:rPr>
              <a:t>make </a:t>
            </a:r>
            <a:r>
              <a:rPr sz="3067" spc="-7" dirty="0">
                <a:latin typeface="RobotoRegular"/>
                <a:cs typeface="RobotoRegular"/>
              </a:rPr>
              <a:t>decisions and </a:t>
            </a:r>
            <a:r>
              <a:rPr sz="3067" spc="-13" dirty="0">
                <a:latin typeface="RobotoRegular"/>
                <a:cs typeface="RobotoRegular"/>
              </a:rPr>
              <a:t>execute  </a:t>
            </a:r>
            <a:r>
              <a:rPr sz="3067" spc="-7" dirty="0">
                <a:latin typeface="RobotoRegular"/>
                <a:cs typeface="RobotoRegular"/>
              </a:rPr>
              <a:t>statements</a:t>
            </a:r>
            <a:r>
              <a:rPr sz="3067" spc="-13" dirty="0">
                <a:latin typeface="RobotoRegular"/>
                <a:cs typeface="RobotoRegular"/>
              </a:rPr>
              <a:t> </a:t>
            </a:r>
            <a:r>
              <a:rPr sz="3067" spc="-20" dirty="0">
                <a:latin typeface="RobotoRegular"/>
                <a:cs typeface="RobotoRegular"/>
              </a:rPr>
              <a:t>conditionally.</a:t>
            </a:r>
            <a:endParaRPr sz="3067">
              <a:latin typeface="RobotoRegular"/>
              <a:cs typeface="RobotoRegular"/>
            </a:endParaRPr>
          </a:p>
          <a:p>
            <a:pPr marL="33019">
              <a:spcBef>
                <a:spcPts val="2713"/>
              </a:spcBef>
              <a:tabLst>
                <a:tab pos="764521" algn="l"/>
              </a:tabLst>
            </a:pP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if	</a:t>
            </a:r>
            <a:r>
              <a:rPr sz="3200" b="1" spc="-7" dirty="0">
                <a:latin typeface="Courier New"/>
                <a:cs typeface="Courier New"/>
              </a:rPr>
              <a:t>(condition)</a:t>
            </a:r>
            <a:r>
              <a:rPr sz="3200" b="1" spc="-13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33019" marR="153243" indent="608738">
              <a:lnSpc>
                <a:spcPct val="134400"/>
              </a:lnSpc>
              <a:spcBef>
                <a:spcPts val="280"/>
              </a:spcBef>
              <a:tabLst>
                <a:tab pos="1454537" algn="l"/>
              </a:tabLst>
            </a:pP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//	block of code to be executed if the condition  is</a:t>
            </a:r>
            <a:r>
              <a:rPr sz="2667" b="1" spc="-1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2667">
              <a:latin typeface="Courier New"/>
              <a:cs typeface="Courier New"/>
            </a:endParaRPr>
          </a:p>
          <a:p>
            <a:pPr marL="33019">
              <a:spcBef>
                <a:spcPts val="1080"/>
              </a:spcBef>
            </a:pPr>
            <a:r>
              <a:rPr sz="3200" b="1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36703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13" dirty="0">
                <a:latin typeface="Times New Roman"/>
                <a:cs typeface="Times New Roman"/>
              </a:rPr>
              <a:t>Conditions:</a:t>
            </a:r>
            <a:r>
              <a:rPr sz="4267" spc="-152" dirty="0">
                <a:latin typeface="Times New Roman"/>
                <a:cs typeface="Times New Roman"/>
              </a:rPr>
              <a:t> </a:t>
            </a:r>
            <a:r>
              <a:rPr sz="4267" spc="260" dirty="0">
                <a:latin typeface="Times New Roman"/>
                <a:cs typeface="Times New Roman"/>
              </a:rPr>
              <a:t>if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78165" y="1928678"/>
            <a:ext cx="7106920" cy="322150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3200" b="1" spc="-7" dirty="0">
                <a:latin typeface="Courier New"/>
                <a:cs typeface="Courier New"/>
              </a:rPr>
              <a:t>age </a:t>
            </a:r>
            <a:r>
              <a:rPr sz="3200" b="1" dirty="0">
                <a:latin typeface="Courier New"/>
                <a:cs typeface="Courier New"/>
              </a:rPr>
              <a:t>=</a:t>
            </a:r>
            <a:r>
              <a:rPr sz="3200" b="1" spc="-13" dirty="0"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3200" b="1" spc="-7" dirty="0"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>
              <a:spcBef>
                <a:spcPts val="60"/>
              </a:spcBef>
            </a:pPr>
            <a:endParaRPr sz="4533">
              <a:latin typeface="Courier New"/>
              <a:cs typeface="Courier New"/>
            </a:endParaRPr>
          </a:p>
          <a:p>
            <a:pPr marL="747588" marR="6773" indent="-731502">
              <a:lnSpc>
                <a:spcPct val="135400"/>
              </a:lnSpc>
            </a:pP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3200" b="1" spc="-7" dirty="0">
                <a:latin typeface="Courier New"/>
                <a:cs typeface="Courier New"/>
              </a:rPr>
              <a:t>( age </a:t>
            </a:r>
            <a:r>
              <a:rPr sz="3200" b="1" dirty="0">
                <a:latin typeface="Courier New"/>
                <a:cs typeface="Courier New"/>
              </a:rPr>
              <a:t>&gt; </a:t>
            </a:r>
            <a:r>
              <a:rPr sz="3200" b="1" dirty="0">
                <a:solidFill>
                  <a:srgbClr val="088759"/>
                </a:solidFill>
                <a:latin typeface="Courier New"/>
                <a:cs typeface="Courier New"/>
              </a:rPr>
              <a:t>9 </a:t>
            </a:r>
            <a:r>
              <a:rPr sz="3200" b="1" dirty="0">
                <a:latin typeface="Courier New"/>
                <a:cs typeface="Courier New"/>
              </a:rPr>
              <a:t>) {  </a:t>
            </a:r>
            <a:r>
              <a:rPr sz="3200" b="1" spc="-7" dirty="0">
                <a:latin typeface="Courier New"/>
                <a:cs typeface="Courier New"/>
              </a:rPr>
              <a:t>console.log(</a:t>
            </a:r>
            <a:r>
              <a:rPr sz="3200" b="1" spc="-7" dirty="0">
                <a:solidFill>
                  <a:srgbClr val="A31414"/>
                </a:solidFill>
                <a:latin typeface="Courier New"/>
                <a:cs typeface="Courier New"/>
              </a:rPr>
              <a:t>"Age </a:t>
            </a:r>
            <a:r>
              <a:rPr sz="3200" b="1" dirty="0">
                <a:solidFill>
                  <a:srgbClr val="A31414"/>
                </a:solidFill>
                <a:latin typeface="Courier New"/>
                <a:cs typeface="Courier New"/>
              </a:rPr>
              <a:t>=</a:t>
            </a:r>
            <a:r>
              <a:rPr sz="3200" b="1" spc="-12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3200" b="1" spc="-7" dirty="0">
                <a:latin typeface="Courier New"/>
                <a:cs typeface="Courier New"/>
              </a:rPr>
              <a:t>+age);</a:t>
            </a:r>
            <a:endParaRPr sz="3200">
              <a:latin typeface="Courier New"/>
              <a:cs typeface="Courier New"/>
            </a:endParaRPr>
          </a:p>
          <a:p>
            <a:pPr marL="16933">
              <a:spcBef>
                <a:spcPts val="1359"/>
              </a:spcBef>
            </a:pPr>
            <a:r>
              <a:rPr sz="3200" b="1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36703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13" dirty="0">
                <a:latin typeface="Times New Roman"/>
                <a:cs typeface="Times New Roman"/>
              </a:rPr>
              <a:t>Conditions:</a:t>
            </a:r>
            <a:r>
              <a:rPr sz="4267" spc="-152" dirty="0">
                <a:latin typeface="Times New Roman"/>
                <a:cs typeface="Times New Roman"/>
              </a:rPr>
              <a:t> </a:t>
            </a:r>
            <a:r>
              <a:rPr sz="4267" spc="260" dirty="0">
                <a:latin typeface="Times New Roman"/>
                <a:cs typeface="Times New Roman"/>
              </a:rPr>
              <a:t>if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5"/>
            <a:ext cx="10839027" cy="40122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739968" indent="-626518">
              <a:lnSpc>
                <a:spcPct val="114100"/>
              </a:lnSpc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Use the </a:t>
            </a:r>
            <a:r>
              <a:rPr sz="3067" b="1" i="1" spc="-7" dirty="0">
                <a:latin typeface="Roboto"/>
                <a:cs typeface="Roboto"/>
              </a:rPr>
              <a:t>else </a:t>
            </a:r>
            <a:r>
              <a:rPr sz="3067" spc="-7" dirty="0">
                <a:latin typeface="RobotoRegular"/>
                <a:cs typeface="RobotoRegular"/>
              </a:rPr>
              <a:t>statement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specify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7" dirty="0">
                <a:latin typeface="RobotoRegular"/>
                <a:cs typeface="RobotoRegular"/>
              </a:rPr>
              <a:t>block of code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be  </a:t>
            </a:r>
            <a:r>
              <a:rPr sz="3067" spc="-13" dirty="0">
                <a:latin typeface="RobotoRegular"/>
                <a:cs typeface="RobotoRegular"/>
              </a:rPr>
              <a:t>executed </a:t>
            </a:r>
            <a:r>
              <a:rPr sz="3067" spc="-7" dirty="0">
                <a:latin typeface="RobotoRegular"/>
                <a:cs typeface="RobotoRegular"/>
              </a:rPr>
              <a:t>if the condition is</a:t>
            </a:r>
            <a:r>
              <a:rPr sz="3067" spc="-13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false.</a:t>
            </a:r>
            <a:endParaRPr sz="3067">
              <a:latin typeface="RobotoRegular"/>
              <a:cs typeface="RobotoRegular"/>
            </a:endParaRPr>
          </a:p>
          <a:p>
            <a:pPr marL="33019">
              <a:spcBef>
                <a:spcPts val="2733"/>
              </a:spcBef>
            </a:pPr>
            <a:r>
              <a:rPr sz="2667" b="1" spc="-7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667" b="1" spc="-7" dirty="0">
                <a:latin typeface="Courier New"/>
                <a:cs typeface="Courier New"/>
              </a:rPr>
              <a:t>(condition)</a:t>
            </a:r>
            <a:r>
              <a:rPr sz="2667" b="1" spc="-13" dirty="0">
                <a:latin typeface="Courier New"/>
                <a:cs typeface="Courier New"/>
              </a:rPr>
              <a:t> </a:t>
            </a:r>
            <a:r>
              <a:rPr sz="2667" b="1" dirty="0">
                <a:latin typeface="Courier New"/>
                <a:cs typeface="Courier New"/>
              </a:rPr>
              <a:t>{</a:t>
            </a:r>
            <a:endParaRPr sz="2667">
              <a:latin typeface="Courier New"/>
              <a:cs typeface="Courier New"/>
            </a:endParaRPr>
          </a:p>
          <a:p>
            <a:pPr marL="642604">
              <a:spcBef>
                <a:spcPts val="1367"/>
              </a:spcBef>
            </a:pPr>
            <a:r>
              <a:rPr sz="2400" b="1" spc="-7" dirty="0">
                <a:solidFill>
                  <a:srgbClr val="008000"/>
                </a:solidFill>
                <a:latin typeface="Courier New"/>
                <a:cs typeface="Courier New"/>
              </a:rPr>
              <a:t>//block of code to be executed if the condition is</a:t>
            </a:r>
            <a:r>
              <a:rPr sz="2400" b="1" spc="-7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  <a:p>
            <a:pPr marL="33019">
              <a:spcBef>
                <a:spcPts val="1153"/>
              </a:spcBef>
            </a:pPr>
            <a:r>
              <a:rPr sz="2667" b="1" dirty="0">
                <a:latin typeface="Courier New"/>
                <a:cs typeface="Courier New"/>
              </a:rPr>
              <a:t>} </a:t>
            </a:r>
            <a:r>
              <a:rPr sz="2667" b="1" spc="-7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667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67" b="1" dirty="0">
                <a:latin typeface="Courier New"/>
                <a:cs typeface="Courier New"/>
              </a:rPr>
              <a:t>{</a:t>
            </a:r>
            <a:endParaRPr sz="2667">
              <a:latin typeface="Courier New"/>
              <a:cs typeface="Courier New"/>
            </a:endParaRPr>
          </a:p>
          <a:p>
            <a:pPr marL="581645">
              <a:spcBef>
                <a:spcPts val="1113"/>
              </a:spcBef>
            </a:pPr>
            <a:r>
              <a:rPr sz="2400" b="1" spc="-7" dirty="0">
                <a:solidFill>
                  <a:srgbClr val="008000"/>
                </a:solidFill>
                <a:latin typeface="Courier New"/>
                <a:cs typeface="Courier New"/>
              </a:rPr>
              <a:t>//block of code to be executed if the condition is</a:t>
            </a:r>
            <a:r>
              <a:rPr sz="2400" b="1" spc="-7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  <a:p>
            <a:pPr marL="33019">
              <a:spcBef>
                <a:spcPts val="1007"/>
              </a:spcBef>
            </a:pPr>
            <a:r>
              <a:rPr sz="2667" b="1" dirty="0">
                <a:latin typeface="Courier New"/>
                <a:cs typeface="Courier New"/>
              </a:rPr>
              <a:t>}</a:t>
            </a:r>
            <a:endParaRPr sz="2667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431630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13" dirty="0">
                <a:latin typeface="Times New Roman"/>
                <a:cs typeface="Times New Roman"/>
              </a:rPr>
              <a:t>Conditions:</a:t>
            </a:r>
            <a:r>
              <a:rPr sz="4267" spc="-147" dirty="0">
                <a:latin typeface="Times New Roman"/>
                <a:cs typeface="Times New Roman"/>
              </a:rPr>
              <a:t> </a:t>
            </a:r>
            <a:r>
              <a:rPr sz="4267" spc="393" dirty="0">
                <a:latin typeface="Times New Roman"/>
                <a:cs typeface="Times New Roman"/>
              </a:rPr>
              <a:t>else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09" y="1867910"/>
            <a:ext cx="9850582" cy="256554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START JAVASCRIPT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579583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78165" y="1930033"/>
            <a:ext cx="10539307" cy="41998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2251229" algn="l"/>
              </a:tabLst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age</a:t>
            </a:r>
            <a:r>
              <a:rPr sz="2933" b="1" dirty="0">
                <a:latin typeface="Courier New"/>
                <a:cs typeface="Courier New"/>
              </a:rPr>
              <a:t> =	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15</a:t>
            </a:r>
            <a:r>
              <a:rPr sz="2933" b="1" spc="-7" dirty="0">
                <a:latin typeface="Courier New"/>
                <a:cs typeface="Courier New"/>
              </a:rPr>
              <a:t>;</a:t>
            </a:r>
            <a:endParaRPr sz="2933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333">
              <a:latin typeface="Courier New"/>
              <a:cs typeface="Courier New"/>
            </a:endParaRPr>
          </a:p>
          <a:p>
            <a:pPr marL="16933">
              <a:spcBef>
                <a:spcPts val="2300"/>
              </a:spcBef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933" b="1" spc="-7" dirty="0">
                <a:latin typeface="Courier New"/>
                <a:cs typeface="Courier New"/>
              </a:rPr>
              <a:t>( age </a:t>
            </a:r>
            <a:r>
              <a:rPr sz="2933" b="1" dirty="0">
                <a:latin typeface="Courier New"/>
                <a:cs typeface="Courier New"/>
              </a:rPr>
              <a:t>&gt; 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18 </a:t>
            </a:r>
            <a:r>
              <a:rPr sz="2933" b="1" dirty="0">
                <a:latin typeface="Courier New"/>
                <a:cs typeface="Courier New"/>
              </a:rPr>
              <a:t>)</a:t>
            </a:r>
            <a:r>
              <a:rPr sz="2933" b="1" spc="-27" dirty="0">
                <a:latin typeface="Courier New"/>
                <a:cs typeface="Courier New"/>
              </a:rPr>
              <a:t> </a:t>
            </a:r>
            <a:r>
              <a:rPr sz="2933" b="1" dirty="0">
                <a:latin typeface="Courier New"/>
                <a:cs typeface="Courier New"/>
              </a:rPr>
              <a:t>{</a:t>
            </a:r>
            <a:endParaRPr sz="2933">
              <a:latin typeface="Courier New"/>
              <a:cs typeface="Courier New"/>
            </a:endParaRPr>
          </a:p>
          <a:p>
            <a:pPr marL="686628">
              <a:spcBef>
                <a:spcPts val="1280"/>
              </a:spcBef>
            </a:pPr>
            <a:r>
              <a:rPr sz="2933" b="1" spc="-7" dirty="0">
                <a:latin typeface="Courier New"/>
                <a:cs typeface="Courier New"/>
              </a:rPr>
              <a:t>console.log(</a:t>
            </a:r>
            <a:r>
              <a:rPr sz="2933" b="1" spc="-7" dirty="0">
                <a:solidFill>
                  <a:srgbClr val="A31414"/>
                </a:solidFill>
                <a:latin typeface="Courier New"/>
                <a:cs typeface="Courier New"/>
              </a:rPr>
              <a:t>"Qualifies for</a:t>
            </a:r>
            <a:r>
              <a:rPr sz="2933" b="1" spc="-33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A31414"/>
                </a:solidFill>
                <a:latin typeface="Courier New"/>
                <a:cs typeface="Courier New"/>
              </a:rPr>
              <a:t>driving"</a:t>
            </a:r>
            <a:r>
              <a:rPr sz="2933" b="1" spc="-7" dirty="0">
                <a:latin typeface="Courier New"/>
                <a:cs typeface="Courier New"/>
              </a:rPr>
              <a:t>);</a:t>
            </a:r>
            <a:endParaRPr sz="2933">
              <a:latin typeface="Courier New"/>
              <a:cs typeface="Courier New"/>
            </a:endParaRPr>
          </a:p>
          <a:p>
            <a:pPr marL="16933">
              <a:spcBef>
                <a:spcPts val="1280"/>
              </a:spcBef>
            </a:pPr>
            <a:r>
              <a:rPr sz="2933" b="1" dirty="0">
                <a:latin typeface="Courier New"/>
                <a:cs typeface="Courier New"/>
              </a:rPr>
              <a:t>} </a:t>
            </a: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933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33" b="1" dirty="0">
                <a:latin typeface="Courier New"/>
                <a:cs typeface="Courier New"/>
              </a:rPr>
              <a:t>{</a:t>
            </a:r>
            <a:endParaRPr sz="2933">
              <a:latin typeface="Courier New"/>
              <a:cs typeface="Courier New"/>
            </a:endParaRPr>
          </a:p>
          <a:p>
            <a:pPr marL="686628">
              <a:spcBef>
                <a:spcPts val="1280"/>
              </a:spcBef>
            </a:pPr>
            <a:r>
              <a:rPr sz="2933" b="1" spc="-7" dirty="0">
                <a:latin typeface="Courier New"/>
                <a:cs typeface="Courier New"/>
              </a:rPr>
              <a:t>console.log(</a:t>
            </a:r>
            <a:r>
              <a:rPr sz="2933" b="1" spc="-7" dirty="0">
                <a:solidFill>
                  <a:srgbClr val="A31414"/>
                </a:solidFill>
                <a:latin typeface="Courier New"/>
                <a:cs typeface="Courier New"/>
              </a:rPr>
              <a:t>"Does not qualify for</a:t>
            </a:r>
            <a:r>
              <a:rPr sz="2933" b="1" spc="-107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A31414"/>
                </a:solidFill>
                <a:latin typeface="Courier New"/>
                <a:cs typeface="Courier New"/>
              </a:rPr>
              <a:t>driving"</a:t>
            </a:r>
            <a:r>
              <a:rPr sz="2933" b="1" spc="-7" dirty="0">
                <a:latin typeface="Courier New"/>
                <a:cs typeface="Courier New"/>
              </a:rPr>
              <a:t>);</a:t>
            </a:r>
            <a:endParaRPr sz="2933">
              <a:latin typeface="Courier New"/>
              <a:cs typeface="Courier New"/>
            </a:endParaRPr>
          </a:p>
          <a:p>
            <a:pPr marL="16933">
              <a:spcBef>
                <a:spcPts val="1280"/>
              </a:spcBef>
            </a:pPr>
            <a:r>
              <a:rPr sz="2933" b="1" dirty="0">
                <a:latin typeface="Courier New"/>
                <a:cs typeface="Courier New"/>
              </a:rPr>
              <a:t>}</a:t>
            </a:r>
            <a:endParaRPr sz="293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431630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13" dirty="0">
                <a:latin typeface="Times New Roman"/>
                <a:cs typeface="Times New Roman"/>
              </a:rPr>
              <a:t>Conditions:</a:t>
            </a:r>
            <a:r>
              <a:rPr sz="4267" spc="-147" dirty="0">
                <a:latin typeface="Times New Roman"/>
                <a:cs typeface="Times New Roman"/>
              </a:rPr>
              <a:t> </a:t>
            </a:r>
            <a:r>
              <a:rPr sz="4267" spc="393" dirty="0">
                <a:latin typeface="Times New Roman"/>
                <a:cs typeface="Times New Roman"/>
              </a:rPr>
              <a:t>else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80" y="1863315"/>
            <a:ext cx="10529145" cy="10571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Use the </a:t>
            </a:r>
            <a:r>
              <a:rPr sz="3067" b="1" i="1" spc="-7" dirty="0">
                <a:latin typeface="Roboto"/>
                <a:cs typeface="Roboto"/>
              </a:rPr>
              <a:t>else if </a:t>
            </a:r>
            <a:r>
              <a:rPr sz="3067" spc="-7" dirty="0">
                <a:latin typeface="RobotoRegular"/>
                <a:cs typeface="RobotoRegular"/>
              </a:rPr>
              <a:t>statement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specify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7" dirty="0">
                <a:latin typeface="RobotoRegular"/>
                <a:cs typeface="RobotoRegular"/>
              </a:rPr>
              <a:t>new condition if the  ﬁrst condition is</a:t>
            </a:r>
            <a:r>
              <a:rPr sz="3067" spc="-13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false.</a:t>
            </a:r>
            <a:endParaRPr sz="3067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565" y="496756"/>
            <a:ext cx="4842087" cy="67375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267" spc="413" dirty="0">
                <a:latin typeface="Times New Roman"/>
                <a:cs typeface="Times New Roman"/>
              </a:rPr>
              <a:t>Conditions: </a:t>
            </a:r>
            <a:r>
              <a:rPr sz="4267" spc="393" dirty="0">
                <a:latin typeface="Times New Roman"/>
                <a:cs typeface="Times New Roman"/>
              </a:rPr>
              <a:t>else</a:t>
            </a:r>
            <a:r>
              <a:rPr sz="4267" spc="-620" dirty="0">
                <a:latin typeface="Times New Roman"/>
                <a:cs typeface="Times New Roman"/>
              </a:rPr>
              <a:t> </a:t>
            </a:r>
            <a:r>
              <a:rPr sz="4267" spc="260" dirty="0">
                <a:latin typeface="Times New Roman"/>
                <a:cs typeface="Times New Roman"/>
              </a:rPr>
              <a:t>if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78166" y="1774659"/>
            <a:ext cx="11005820" cy="4732150"/>
          </a:xfrm>
          <a:prstGeom prst="rect">
            <a:avLst/>
          </a:prstGeom>
        </p:spPr>
        <p:txBody>
          <a:bodyPr vert="horz" wrap="square" lIns="0" tIns="173567" rIns="0" bIns="0" rtlCol="0">
            <a:spAutoFit/>
          </a:bodyPr>
          <a:lstStyle/>
          <a:p>
            <a:pPr marL="16933">
              <a:spcBef>
                <a:spcPts val="1367"/>
              </a:spcBef>
            </a:pPr>
            <a:r>
              <a:rPr sz="2667" b="1" spc="-7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667" b="1" spc="-7" dirty="0">
                <a:latin typeface="Courier New"/>
                <a:cs typeface="Courier New"/>
              </a:rPr>
              <a:t>(condition1)</a:t>
            </a:r>
            <a:r>
              <a:rPr sz="2667" b="1" spc="-13" dirty="0">
                <a:latin typeface="Courier New"/>
                <a:cs typeface="Courier New"/>
              </a:rPr>
              <a:t> </a:t>
            </a:r>
            <a:r>
              <a:rPr sz="2667" b="1" dirty="0">
                <a:latin typeface="Courier New"/>
                <a:cs typeface="Courier New"/>
              </a:rPr>
              <a:t>{</a:t>
            </a:r>
            <a:endParaRPr sz="2667">
              <a:latin typeface="Courier New"/>
              <a:cs typeface="Courier New"/>
            </a:endParaRPr>
          </a:p>
          <a:p>
            <a:pPr marL="565559">
              <a:spcBef>
                <a:spcPts val="1107"/>
              </a:spcBef>
            </a:pPr>
            <a:r>
              <a:rPr sz="2400" b="1" spc="-7" dirty="0">
                <a:solidFill>
                  <a:srgbClr val="008000"/>
                </a:solidFill>
                <a:latin typeface="Courier New"/>
                <a:cs typeface="Courier New"/>
              </a:rPr>
              <a:t>//block of code to be executed if condition1 is</a:t>
            </a:r>
            <a:r>
              <a:rPr sz="2400" b="1" spc="-5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  <a:p>
            <a:pPr marL="16933">
              <a:spcBef>
                <a:spcPts val="1013"/>
              </a:spcBef>
            </a:pPr>
            <a:r>
              <a:rPr sz="2667" b="1" dirty="0">
                <a:latin typeface="Courier New"/>
                <a:cs typeface="Courier New"/>
              </a:rPr>
              <a:t>} </a:t>
            </a:r>
            <a:r>
              <a:rPr sz="2667" b="1" spc="-7" dirty="0">
                <a:solidFill>
                  <a:srgbClr val="0000FF"/>
                </a:solidFill>
                <a:latin typeface="Courier New"/>
                <a:cs typeface="Courier New"/>
              </a:rPr>
              <a:t>else if </a:t>
            </a:r>
            <a:r>
              <a:rPr sz="2667" b="1" spc="-7" dirty="0">
                <a:latin typeface="Courier New"/>
                <a:cs typeface="Courier New"/>
              </a:rPr>
              <a:t>(condition2)</a:t>
            </a:r>
            <a:r>
              <a:rPr sz="2667" b="1" spc="-27" dirty="0">
                <a:latin typeface="Courier New"/>
                <a:cs typeface="Courier New"/>
              </a:rPr>
              <a:t> </a:t>
            </a:r>
            <a:r>
              <a:rPr sz="2667" b="1" dirty="0">
                <a:latin typeface="Courier New"/>
                <a:cs typeface="Courier New"/>
              </a:rPr>
              <a:t>{</a:t>
            </a:r>
            <a:endParaRPr sz="2667">
              <a:latin typeface="Courier New"/>
              <a:cs typeface="Courier New"/>
            </a:endParaRPr>
          </a:p>
          <a:p>
            <a:pPr marL="16933" marR="6773" indent="548626">
              <a:lnSpc>
                <a:spcPct val="135400"/>
              </a:lnSpc>
              <a:spcBef>
                <a:spcPts val="87"/>
              </a:spcBef>
            </a:pPr>
            <a:r>
              <a:rPr sz="2400" b="1" spc="-7" dirty="0">
                <a:solidFill>
                  <a:srgbClr val="008000"/>
                </a:solidFill>
                <a:latin typeface="Courier New"/>
                <a:cs typeface="Courier New"/>
              </a:rPr>
              <a:t>//block of code to be executed if the condition1 is false  and condition2 is</a:t>
            </a:r>
            <a:r>
              <a:rPr sz="24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  <a:p>
            <a:pPr marL="16933">
              <a:spcBef>
                <a:spcPts val="1013"/>
              </a:spcBef>
            </a:pPr>
            <a:r>
              <a:rPr sz="2667" b="1" dirty="0">
                <a:latin typeface="Courier New"/>
                <a:cs typeface="Courier New"/>
              </a:rPr>
              <a:t>} </a:t>
            </a:r>
            <a:r>
              <a:rPr sz="2667" b="1" spc="-7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667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67" b="1" dirty="0">
                <a:latin typeface="Courier New"/>
                <a:cs typeface="Courier New"/>
              </a:rPr>
              <a:t>{</a:t>
            </a:r>
            <a:endParaRPr sz="2667">
              <a:latin typeface="Courier New"/>
              <a:cs typeface="Courier New"/>
            </a:endParaRPr>
          </a:p>
          <a:p>
            <a:pPr marL="16933" marR="6773" indent="548626">
              <a:lnSpc>
                <a:spcPct val="135400"/>
              </a:lnSpc>
              <a:spcBef>
                <a:spcPts val="93"/>
              </a:spcBef>
            </a:pPr>
            <a:r>
              <a:rPr sz="2400" b="1" spc="-7" dirty="0">
                <a:solidFill>
                  <a:srgbClr val="008000"/>
                </a:solidFill>
                <a:latin typeface="Courier New"/>
                <a:cs typeface="Courier New"/>
              </a:rPr>
              <a:t>//block of code to be executed if the condition1 is false  and condition2 is</a:t>
            </a:r>
            <a:r>
              <a:rPr sz="24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  <a:p>
            <a:pPr marL="16933">
              <a:spcBef>
                <a:spcPts val="1007"/>
              </a:spcBef>
            </a:pPr>
            <a:r>
              <a:rPr sz="2667" b="1" dirty="0">
                <a:latin typeface="Courier New"/>
                <a:cs typeface="Courier New"/>
              </a:rPr>
              <a:t>}</a:t>
            </a:r>
            <a:endParaRPr sz="2667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484208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13" dirty="0">
                <a:latin typeface="Times New Roman"/>
                <a:cs typeface="Times New Roman"/>
              </a:rPr>
              <a:t>Conditions: </a:t>
            </a:r>
            <a:r>
              <a:rPr sz="4267" spc="393" dirty="0">
                <a:latin typeface="Times New Roman"/>
                <a:cs typeface="Times New Roman"/>
              </a:rPr>
              <a:t>else</a:t>
            </a:r>
            <a:r>
              <a:rPr sz="4267" spc="-620" dirty="0">
                <a:latin typeface="Times New Roman"/>
                <a:cs typeface="Times New Roman"/>
              </a:rPr>
              <a:t> </a:t>
            </a:r>
            <a:r>
              <a:rPr sz="4267" spc="260" dirty="0">
                <a:latin typeface="Times New Roman"/>
                <a:cs typeface="Times New Roman"/>
              </a:rPr>
              <a:t>if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87765" y="1803202"/>
            <a:ext cx="4789593" cy="49989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1469777">
              <a:lnSpc>
                <a:spcPct val="135400"/>
              </a:lnSpc>
              <a:spcBef>
                <a:spcPts val="133"/>
              </a:spcBef>
              <a:tabLst>
                <a:tab pos="2760064" algn="l"/>
              </a:tabLst>
            </a:pPr>
            <a:r>
              <a:rPr sz="24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7" dirty="0">
                <a:latin typeface="Courier New"/>
                <a:cs typeface="Courier New"/>
              </a:rPr>
              <a:t>score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7" dirty="0">
                <a:solidFill>
                  <a:srgbClr val="088759"/>
                </a:solidFill>
                <a:latin typeface="Courier New"/>
                <a:cs typeface="Courier New"/>
              </a:rPr>
              <a:t>80</a:t>
            </a:r>
            <a:r>
              <a:rPr sz="2400" b="1" spc="-7" dirty="0">
                <a:latin typeface="Courier New"/>
                <a:cs typeface="Courier New"/>
              </a:rPr>
              <a:t>;  </a:t>
            </a:r>
            <a:r>
              <a:rPr sz="2400" b="1" spc="-7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400" b="1" spc="-7" dirty="0">
                <a:latin typeface="Courier New"/>
                <a:cs typeface="Courier New"/>
              </a:rPr>
              <a:t>( score</a:t>
            </a:r>
            <a:r>
              <a:rPr sz="2400" b="1" spc="7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&gt;</a:t>
            </a:r>
            <a:r>
              <a:rPr sz="2400" b="1" spc="7" dirty="0"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088759"/>
                </a:solidFill>
                <a:latin typeface="Courier New"/>
                <a:cs typeface="Courier New"/>
              </a:rPr>
              <a:t>80	</a:t>
            </a:r>
            <a:r>
              <a:rPr sz="2400" b="1" dirty="0">
                <a:latin typeface="Courier New"/>
                <a:cs typeface="Courier New"/>
              </a:rPr>
              <a:t>)</a:t>
            </a:r>
            <a:r>
              <a:rPr sz="2400" b="1" spc="-1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64713">
              <a:spcBef>
                <a:spcPts val="1020"/>
              </a:spcBef>
            </a:pPr>
            <a:r>
              <a:rPr sz="2400" b="1" spc="-7" dirty="0">
                <a:latin typeface="Courier New"/>
                <a:cs typeface="Courier New"/>
              </a:rPr>
              <a:t>console.log(</a:t>
            </a:r>
            <a:r>
              <a:rPr sz="2400" b="1" spc="-7" dirty="0">
                <a:solidFill>
                  <a:srgbClr val="A31414"/>
                </a:solidFill>
                <a:latin typeface="Courier New"/>
                <a:cs typeface="Courier New"/>
              </a:rPr>
              <a:t>"Grade</a:t>
            </a:r>
            <a:r>
              <a:rPr sz="2400" b="1" spc="-12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A31414"/>
                </a:solidFill>
                <a:latin typeface="Courier New"/>
                <a:cs typeface="Courier New"/>
              </a:rPr>
              <a:t>A"</a:t>
            </a:r>
            <a:r>
              <a:rPr sz="2400" b="1" spc="-7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564713" marR="6773" indent="-548626">
              <a:lnSpc>
                <a:spcPct val="135400"/>
              </a:lnSpc>
              <a:tabLst>
                <a:tab pos="381837" algn="l"/>
                <a:tab pos="4040192" algn="l"/>
              </a:tabLst>
            </a:pPr>
            <a:r>
              <a:rPr sz="2400" b="1" dirty="0">
                <a:latin typeface="Courier New"/>
                <a:cs typeface="Courier New"/>
              </a:rPr>
              <a:t>}	</a:t>
            </a:r>
            <a:r>
              <a:rPr sz="2400" b="1" spc="-7" dirty="0">
                <a:solidFill>
                  <a:srgbClr val="0000FF"/>
                </a:solidFill>
                <a:latin typeface="Courier New"/>
                <a:cs typeface="Courier New"/>
              </a:rPr>
              <a:t>else if</a:t>
            </a:r>
            <a:r>
              <a:rPr sz="2400" b="1" spc="-7" dirty="0">
                <a:latin typeface="Courier New"/>
                <a:cs typeface="Courier New"/>
              </a:rPr>
              <a:t>( score</a:t>
            </a:r>
            <a:r>
              <a:rPr sz="2400" b="1" spc="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&gt;</a:t>
            </a:r>
            <a:r>
              <a:rPr sz="2400" b="1" spc="7" dirty="0"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088759"/>
                </a:solidFill>
                <a:latin typeface="Courier New"/>
                <a:cs typeface="Courier New"/>
              </a:rPr>
              <a:t>70	</a:t>
            </a:r>
            <a:r>
              <a:rPr sz="2400" b="1" dirty="0">
                <a:latin typeface="Courier New"/>
                <a:cs typeface="Courier New"/>
              </a:rPr>
              <a:t>) {  </a:t>
            </a:r>
            <a:r>
              <a:rPr sz="2400" b="1" spc="-7" dirty="0">
                <a:latin typeface="Courier New"/>
                <a:cs typeface="Courier New"/>
              </a:rPr>
              <a:t>console.log(</a:t>
            </a:r>
            <a:r>
              <a:rPr sz="2400" b="1" spc="-7" dirty="0">
                <a:solidFill>
                  <a:srgbClr val="A31414"/>
                </a:solidFill>
                <a:latin typeface="Courier New"/>
                <a:cs typeface="Courier New"/>
              </a:rPr>
              <a:t>"Grade</a:t>
            </a:r>
            <a:r>
              <a:rPr sz="2400" b="1" spc="-12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A31414"/>
                </a:solidFill>
                <a:latin typeface="Courier New"/>
                <a:cs typeface="Courier New"/>
              </a:rPr>
              <a:t>B"</a:t>
            </a:r>
            <a:r>
              <a:rPr sz="2400" b="1" spc="-7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564713" marR="6773" indent="-548626">
              <a:lnSpc>
                <a:spcPct val="135400"/>
              </a:lnSpc>
              <a:tabLst>
                <a:tab pos="381837" algn="l"/>
                <a:tab pos="4040192" algn="l"/>
              </a:tabLst>
            </a:pPr>
            <a:r>
              <a:rPr sz="2400" b="1" dirty="0">
                <a:latin typeface="Courier New"/>
                <a:cs typeface="Courier New"/>
              </a:rPr>
              <a:t>}	</a:t>
            </a:r>
            <a:r>
              <a:rPr sz="2400" b="1" spc="-7" dirty="0">
                <a:solidFill>
                  <a:srgbClr val="0000FF"/>
                </a:solidFill>
                <a:latin typeface="Courier New"/>
                <a:cs typeface="Courier New"/>
              </a:rPr>
              <a:t>else if</a:t>
            </a:r>
            <a:r>
              <a:rPr sz="2400" b="1" spc="-7" dirty="0">
                <a:latin typeface="Courier New"/>
                <a:cs typeface="Courier New"/>
              </a:rPr>
              <a:t>( score</a:t>
            </a:r>
            <a:r>
              <a:rPr sz="2400" b="1" spc="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&gt;</a:t>
            </a:r>
            <a:r>
              <a:rPr sz="2400" b="1" spc="7" dirty="0"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088759"/>
                </a:solidFill>
                <a:latin typeface="Courier New"/>
                <a:cs typeface="Courier New"/>
              </a:rPr>
              <a:t>60	</a:t>
            </a:r>
            <a:r>
              <a:rPr sz="2400" b="1" dirty="0">
                <a:latin typeface="Courier New"/>
                <a:cs typeface="Courier New"/>
              </a:rPr>
              <a:t>) {  </a:t>
            </a:r>
            <a:r>
              <a:rPr sz="2400" b="1" spc="-7" dirty="0">
                <a:latin typeface="Courier New"/>
                <a:cs typeface="Courier New"/>
              </a:rPr>
              <a:t>console.log(</a:t>
            </a:r>
            <a:r>
              <a:rPr sz="2400" b="1" spc="-7" dirty="0">
                <a:solidFill>
                  <a:srgbClr val="A31414"/>
                </a:solidFill>
                <a:latin typeface="Courier New"/>
                <a:cs typeface="Courier New"/>
              </a:rPr>
              <a:t>"Grade</a:t>
            </a:r>
            <a:r>
              <a:rPr sz="2400" b="1" spc="-12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A31414"/>
                </a:solidFill>
                <a:latin typeface="Courier New"/>
                <a:cs typeface="Courier New"/>
              </a:rPr>
              <a:t>C"</a:t>
            </a:r>
            <a:r>
              <a:rPr sz="2400" b="1" spc="-7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6933">
              <a:spcBef>
                <a:spcPts val="1020"/>
              </a:spcBef>
              <a:tabLst>
                <a:tab pos="381837" algn="l"/>
              </a:tabLst>
            </a:pPr>
            <a:r>
              <a:rPr sz="2400" b="1" dirty="0">
                <a:latin typeface="Courier New"/>
                <a:cs typeface="Courier New"/>
              </a:rPr>
              <a:t>}	</a:t>
            </a:r>
            <a:r>
              <a:rPr sz="2400" b="1" spc="-7" dirty="0">
                <a:solidFill>
                  <a:srgbClr val="0000FF"/>
                </a:solidFill>
                <a:latin typeface="Courier New"/>
                <a:cs typeface="Courier New"/>
              </a:rPr>
              <a:t>else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64713">
              <a:spcBef>
                <a:spcPts val="1020"/>
              </a:spcBef>
            </a:pPr>
            <a:r>
              <a:rPr sz="2400" b="1" spc="-7" dirty="0">
                <a:latin typeface="Courier New"/>
                <a:cs typeface="Courier New"/>
              </a:rPr>
              <a:t>console.log(</a:t>
            </a:r>
            <a:r>
              <a:rPr sz="2400" b="1" spc="-7" dirty="0">
                <a:solidFill>
                  <a:srgbClr val="A31414"/>
                </a:solidFill>
                <a:latin typeface="Courier New"/>
                <a:cs typeface="Courier New"/>
              </a:rPr>
              <a:t>"Failed"</a:t>
            </a:r>
            <a:r>
              <a:rPr sz="2400" b="1" spc="-7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6933">
              <a:spcBef>
                <a:spcPts val="10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484208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13" dirty="0">
                <a:latin typeface="Times New Roman"/>
                <a:cs typeface="Times New Roman"/>
              </a:rPr>
              <a:t>Conditions: </a:t>
            </a:r>
            <a:r>
              <a:rPr sz="4267" spc="393" dirty="0">
                <a:latin typeface="Times New Roman"/>
                <a:cs typeface="Times New Roman"/>
              </a:rPr>
              <a:t>else</a:t>
            </a:r>
            <a:r>
              <a:rPr sz="4267" spc="-620" dirty="0">
                <a:latin typeface="Times New Roman"/>
                <a:cs typeface="Times New Roman"/>
              </a:rPr>
              <a:t> </a:t>
            </a:r>
            <a:r>
              <a:rPr sz="4267" spc="260" dirty="0">
                <a:latin typeface="Times New Roman"/>
                <a:cs typeface="Times New Roman"/>
              </a:rPr>
              <a:t>if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6"/>
            <a:ext cx="10157460" cy="462784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</a:t>
            </a:r>
            <a:r>
              <a:rPr sz="3067" b="1" i="1" spc="-7" dirty="0">
                <a:latin typeface="Roboto"/>
                <a:cs typeface="Roboto"/>
              </a:rPr>
              <a:t>nested if </a:t>
            </a:r>
            <a:r>
              <a:rPr sz="3067" spc="-7" dirty="0">
                <a:latin typeface="RobotoRegular"/>
                <a:cs typeface="RobotoRegular"/>
              </a:rPr>
              <a:t>statements means an if statement inside an if  statement.</a:t>
            </a:r>
            <a:endParaRPr sz="3067">
              <a:latin typeface="RobotoRegular"/>
              <a:cs typeface="RobotoRegular"/>
            </a:endParaRPr>
          </a:p>
          <a:p>
            <a:pPr marL="33019">
              <a:spcBef>
                <a:spcPts val="2733"/>
              </a:spcBef>
            </a:pPr>
            <a:r>
              <a:rPr sz="2667" b="1" spc="-7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667" b="1" spc="-7" dirty="0">
                <a:latin typeface="Courier New"/>
                <a:cs typeface="Courier New"/>
              </a:rPr>
              <a:t>(condition1)</a:t>
            </a:r>
            <a:r>
              <a:rPr sz="2667" b="1" spc="-20" dirty="0">
                <a:latin typeface="Courier New"/>
                <a:cs typeface="Courier New"/>
              </a:rPr>
              <a:t> </a:t>
            </a:r>
            <a:r>
              <a:rPr sz="2667" b="1" dirty="0">
                <a:latin typeface="Courier New"/>
                <a:cs typeface="Courier New"/>
              </a:rPr>
              <a:t>{</a:t>
            </a:r>
            <a:endParaRPr sz="2667">
              <a:latin typeface="Courier New"/>
              <a:cs typeface="Courier New"/>
            </a:endParaRPr>
          </a:p>
          <a:p>
            <a:pPr marL="642604">
              <a:spcBef>
                <a:spcPts val="1367"/>
              </a:spcBef>
            </a:pPr>
            <a:r>
              <a:rPr sz="2400" b="1" spc="-7" dirty="0">
                <a:solidFill>
                  <a:srgbClr val="008000"/>
                </a:solidFill>
                <a:latin typeface="Courier New"/>
                <a:cs typeface="Courier New"/>
              </a:rPr>
              <a:t>//Code to be executed if the condition1 is</a:t>
            </a:r>
            <a:r>
              <a:rPr sz="2400" b="1" spc="-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  <a:p>
            <a:pPr marL="642604">
              <a:spcBef>
                <a:spcPts val="1153"/>
              </a:spcBef>
            </a:pPr>
            <a:r>
              <a:rPr sz="2667" b="1" spc="-7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667" b="1" spc="-7" dirty="0">
                <a:latin typeface="Courier New"/>
                <a:cs typeface="Courier New"/>
              </a:rPr>
              <a:t>(condition1)</a:t>
            </a:r>
            <a:r>
              <a:rPr sz="2667" b="1" spc="-20" dirty="0">
                <a:latin typeface="Courier New"/>
                <a:cs typeface="Courier New"/>
              </a:rPr>
              <a:t> </a:t>
            </a:r>
            <a:r>
              <a:rPr sz="2667" b="1" dirty="0">
                <a:latin typeface="Courier New"/>
                <a:cs typeface="Courier New"/>
              </a:rPr>
              <a:t>{</a:t>
            </a:r>
            <a:endParaRPr sz="2667">
              <a:latin typeface="Courier New"/>
              <a:cs typeface="Courier New"/>
            </a:endParaRPr>
          </a:p>
          <a:p>
            <a:pPr marL="1252189">
              <a:spcBef>
                <a:spcPts val="1367"/>
              </a:spcBef>
            </a:pPr>
            <a:r>
              <a:rPr sz="2400" b="1" spc="-7" dirty="0">
                <a:solidFill>
                  <a:srgbClr val="008000"/>
                </a:solidFill>
                <a:latin typeface="Courier New"/>
                <a:cs typeface="Courier New"/>
              </a:rPr>
              <a:t>//Code to be executed if the condition2 is</a:t>
            </a:r>
            <a:r>
              <a:rPr sz="2400" b="1" spc="-7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  <a:p>
            <a:pPr marL="642604">
              <a:spcBef>
                <a:spcPts val="1153"/>
              </a:spcBef>
            </a:pPr>
            <a:r>
              <a:rPr sz="2667" b="1" dirty="0">
                <a:latin typeface="Courier New"/>
                <a:cs typeface="Courier New"/>
              </a:rPr>
              <a:t>}</a:t>
            </a:r>
            <a:endParaRPr sz="2667">
              <a:latin typeface="Courier New"/>
              <a:cs typeface="Courier New"/>
            </a:endParaRPr>
          </a:p>
          <a:p>
            <a:pPr marL="33019">
              <a:spcBef>
                <a:spcPts val="1100"/>
              </a:spcBef>
            </a:pPr>
            <a:r>
              <a:rPr sz="2667" b="1" dirty="0">
                <a:latin typeface="Courier New"/>
                <a:cs typeface="Courier New"/>
              </a:rPr>
              <a:t>}</a:t>
            </a:r>
            <a:endParaRPr sz="2667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557868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13" dirty="0">
                <a:latin typeface="Times New Roman"/>
                <a:cs typeface="Times New Roman"/>
              </a:rPr>
              <a:t>Conditions: </a:t>
            </a:r>
            <a:r>
              <a:rPr sz="4267" spc="513" dirty="0">
                <a:latin typeface="Times New Roman"/>
                <a:cs typeface="Times New Roman"/>
              </a:rPr>
              <a:t>nested</a:t>
            </a:r>
            <a:r>
              <a:rPr sz="4267" spc="-600" dirty="0">
                <a:latin typeface="Times New Roman"/>
                <a:cs typeface="Times New Roman"/>
              </a:rPr>
              <a:t> </a:t>
            </a:r>
            <a:r>
              <a:rPr sz="4267" spc="260" dirty="0">
                <a:latin typeface="Times New Roman"/>
                <a:cs typeface="Times New Roman"/>
              </a:rPr>
              <a:t>if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87765" y="1803202"/>
            <a:ext cx="4789593" cy="49989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1469777">
              <a:lnSpc>
                <a:spcPct val="135400"/>
              </a:lnSpc>
              <a:spcBef>
                <a:spcPts val="133"/>
              </a:spcBef>
              <a:tabLst>
                <a:tab pos="2760064" algn="l"/>
              </a:tabLst>
            </a:pPr>
            <a:r>
              <a:rPr sz="24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400" b="1" spc="-7" dirty="0">
                <a:latin typeface="Courier New"/>
                <a:cs typeface="Courier New"/>
              </a:rPr>
              <a:t>score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7" dirty="0">
                <a:solidFill>
                  <a:srgbClr val="088759"/>
                </a:solidFill>
                <a:latin typeface="Courier New"/>
                <a:cs typeface="Courier New"/>
              </a:rPr>
              <a:t>80</a:t>
            </a:r>
            <a:r>
              <a:rPr sz="2400" b="1" spc="-7" dirty="0">
                <a:latin typeface="Courier New"/>
                <a:cs typeface="Courier New"/>
              </a:rPr>
              <a:t>;  </a:t>
            </a:r>
            <a:r>
              <a:rPr sz="2400" b="1" spc="-7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400" b="1" spc="-7" dirty="0">
                <a:latin typeface="Courier New"/>
                <a:cs typeface="Courier New"/>
              </a:rPr>
              <a:t>( score</a:t>
            </a:r>
            <a:r>
              <a:rPr sz="2400" b="1" spc="7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&gt;</a:t>
            </a:r>
            <a:r>
              <a:rPr sz="2400" b="1" spc="7" dirty="0"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088759"/>
                </a:solidFill>
                <a:latin typeface="Courier New"/>
                <a:cs typeface="Courier New"/>
              </a:rPr>
              <a:t>80	</a:t>
            </a:r>
            <a:r>
              <a:rPr sz="2400" b="1" dirty="0">
                <a:latin typeface="Courier New"/>
                <a:cs typeface="Courier New"/>
              </a:rPr>
              <a:t>)</a:t>
            </a:r>
            <a:r>
              <a:rPr sz="2400" b="1" spc="-1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64713">
              <a:spcBef>
                <a:spcPts val="1020"/>
              </a:spcBef>
            </a:pPr>
            <a:r>
              <a:rPr sz="2400" b="1" spc="-7" dirty="0">
                <a:latin typeface="Courier New"/>
                <a:cs typeface="Courier New"/>
              </a:rPr>
              <a:t>console.log(</a:t>
            </a:r>
            <a:r>
              <a:rPr sz="2400" b="1" spc="-7" dirty="0">
                <a:solidFill>
                  <a:srgbClr val="A31414"/>
                </a:solidFill>
                <a:latin typeface="Courier New"/>
                <a:cs typeface="Courier New"/>
              </a:rPr>
              <a:t>"Grade</a:t>
            </a:r>
            <a:r>
              <a:rPr sz="2400" b="1" spc="-12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A31414"/>
                </a:solidFill>
                <a:latin typeface="Courier New"/>
                <a:cs typeface="Courier New"/>
              </a:rPr>
              <a:t>A"</a:t>
            </a:r>
            <a:r>
              <a:rPr sz="2400" b="1" spc="-7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564713" marR="6773" indent="-548626">
              <a:lnSpc>
                <a:spcPct val="135400"/>
              </a:lnSpc>
              <a:tabLst>
                <a:tab pos="381837" algn="l"/>
                <a:tab pos="4040192" algn="l"/>
              </a:tabLst>
            </a:pPr>
            <a:r>
              <a:rPr sz="2400" b="1" dirty="0">
                <a:latin typeface="Courier New"/>
                <a:cs typeface="Courier New"/>
              </a:rPr>
              <a:t>}	</a:t>
            </a:r>
            <a:r>
              <a:rPr sz="2400" b="1" spc="-7" dirty="0">
                <a:solidFill>
                  <a:srgbClr val="0000FF"/>
                </a:solidFill>
                <a:latin typeface="Courier New"/>
                <a:cs typeface="Courier New"/>
              </a:rPr>
              <a:t>else if</a:t>
            </a:r>
            <a:r>
              <a:rPr sz="2400" b="1" spc="-7" dirty="0">
                <a:latin typeface="Courier New"/>
                <a:cs typeface="Courier New"/>
              </a:rPr>
              <a:t>( score</a:t>
            </a:r>
            <a:r>
              <a:rPr sz="2400" b="1" spc="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&gt;</a:t>
            </a:r>
            <a:r>
              <a:rPr sz="2400" b="1" spc="7" dirty="0"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088759"/>
                </a:solidFill>
                <a:latin typeface="Courier New"/>
                <a:cs typeface="Courier New"/>
              </a:rPr>
              <a:t>70	</a:t>
            </a:r>
            <a:r>
              <a:rPr sz="2400" b="1" dirty="0">
                <a:latin typeface="Courier New"/>
                <a:cs typeface="Courier New"/>
              </a:rPr>
              <a:t>) {  </a:t>
            </a:r>
            <a:r>
              <a:rPr sz="2400" b="1" spc="-7" dirty="0">
                <a:latin typeface="Courier New"/>
                <a:cs typeface="Courier New"/>
              </a:rPr>
              <a:t>console.log(</a:t>
            </a:r>
            <a:r>
              <a:rPr sz="2400" b="1" spc="-7" dirty="0">
                <a:solidFill>
                  <a:srgbClr val="A31414"/>
                </a:solidFill>
                <a:latin typeface="Courier New"/>
                <a:cs typeface="Courier New"/>
              </a:rPr>
              <a:t>"Grade</a:t>
            </a:r>
            <a:r>
              <a:rPr sz="2400" b="1" spc="-12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A31414"/>
                </a:solidFill>
                <a:latin typeface="Courier New"/>
                <a:cs typeface="Courier New"/>
              </a:rPr>
              <a:t>B"</a:t>
            </a:r>
            <a:r>
              <a:rPr sz="2400" b="1" spc="-7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564713" marR="6773" indent="-548626">
              <a:lnSpc>
                <a:spcPct val="135400"/>
              </a:lnSpc>
              <a:tabLst>
                <a:tab pos="381837" algn="l"/>
                <a:tab pos="4040192" algn="l"/>
              </a:tabLst>
            </a:pPr>
            <a:r>
              <a:rPr sz="2400" b="1" dirty="0">
                <a:latin typeface="Courier New"/>
                <a:cs typeface="Courier New"/>
              </a:rPr>
              <a:t>}	</a:t>
            </a:r>
            <a:r>
              <a:rPr sz="2400" b="1" spc="-7" dirty="0">
                <a:solidFill>
                  <a:srgbClr val="0000FF"/>
                </a:solidFill>
                <a:latin typeface="Courier New"/>
                <a:cs typeface="Courier New"/>
              </a:rPr>
              <a:t>else if</a:t>
            </a:r>
            <a:r>
              <a:rPr sz="2400" b="1" spc="-7" dirty="0">
                <a:latin typeface="Courier New"/>
                <a:cs typeface="Courier New"/>
              </a:rPr>
              <a:t>( score</a:t>
            </a:r>
            <a:r>
              <a:rPr sz="2400" b="1" spc="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&gt;</a:t>
            </a:r>
            <a:r>
              <a:rPr sz="2400" b="1" spc="7" dirty="0"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088759"/>
                </a:solidFill>
                <a:latin typeface="Courier New"/>
                <a:cs typeface="Courier New"/>
              </a:rPr>
              <a:t>60	</a:t>
            </a:r>
            <a:r>
              <a:rPr sz="2400" b="1" dirty="0">
                <a:latin typeface="Courier New"/>
                <a:cs typeface="Courier New"/>
              </a:rPr>
              <a:t>) {  </a:t>
            </a:r>
            <a:r>
              <a:rPr sz="2400" b="1" spc="-7" dirty="0">
                <a:latin typeface="Courier New"/>
                <a:cs typeface="Courier New"/>
              </a:rPr>
              <a:t>console.log(</a:t>
            </a:r>
            <a:r>
              <a:rPr sz="2400" b="1" spc="-7" dirty="0">
                <a:solidFill>
                  <a:srgbClr val="A31414"/>
                </a:solidFill>
                <a:latin typeface="Courier New"/>
                <a:cs typeface="Courier New"/>
              </a:rPr>
              <a:t>"Grade</a:t>
            </a:r>
            <a:r>
              <a:rPr sz="2400" b="1" spc="-120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A31414"/>
                </a:solidFill>
                <a:latin typeface="Courier New"/>
                <a:cs typeface="Courier New"/>
              </a:rPr>
              <a:t>C"</a:t>
            </a:r>
            <a:r>
              <a:rPr sz="2400" b="1" spc="-7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6933">
              <a:spcBef>
                <a:spcPts val="1020"/>
              </a:spcBef>
              <a:tabLst>
                <a:tab pos="381837" algn="l"/>
              </a:tabLst>
            </a:pPr>
            <a:r>
              <a:rPr sz="2400" b="1" dirty="0">
                <a:latin typeface="Courier New"/>
                <a:cs typeface="Courier New"/>
              </a:rPr>
              <a:t>}	</a:t>
            </a:r>
            <a:r>
              <a:rPr sz="2400" b="1" spc="-7" dirty="0">
                <a:solidFill>
                  <a:srgbClr val="0000FF"/>
                </a:solidFill>
                <a:latin typeface="Courier New"/>
                <a:cs typeface="Courier New"/>
              </a:rPr>
              <a:t>else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64713">
              <a:spcBef>
                <a:spcPts val="1020"/>
              </a:spcBef>
            </a:pPr>
            <a:r>
              <a:rPr sz="2400" b="1" spc="-7" dirty="0">
                <a:latin typeface="Courier New"/>
                <a:cs typeface="Courier New"/>
              </a:rPr>
              <a:t>console.log(</a:t>
            </a:r>
            <a:r>
              <a:rPr sz="2400" b="1" spc="-7" dirty="0">
                <a:solidFill>
                  <a:srgbClr val="A31414"/>
                </a:solidFill>
                <a:latin typeface="Courier New"/>
                <a:cs typeface="Courier New"/>
              </a:rPr>
              <a:t>"Failed"</a:t>
            </a:r>
            <a:r>
              <a:rPr sz="2400" b="1" spc="-7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6933">
              <a:spcBef>
                <a:spcPts val="10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484208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13" dirty="0">
                <a:latin typeface="Times New Roman"/>
                <a:cs typeface="Times New Roman"/>
              </a:rPr>
              <a:t>Conditions: </a:t>
            </a:r>
            <a:r>
              <a:rPr sz="4267" spc="393" dirty="0">
                <a:latin typeface="Times New Roman"/>
                <a:cs typeface="Times New Roman"/>
              </a:rPr>
              <a:t>else</a:t>
            </a:r>
            <a:r>
              <a:rPr sz="4267" spc="-620" dirty="0">
                <a:latin typeface="Times New Roman"/>
                <a:cs typeface="Times New Roman"/>
              </a:rPr>
              <a:t> </a:t>
            </a:r>
            <a:r>
              <a:rPr sz="4267" spc="260" dirty="0">
                <a:latin typeface="Times New Roman"/>
                <a:cs typeface="Times New Roman"/>
              </a:rPr>
              <a:t>if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8806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5429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61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9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marL="914400" lvl="2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work with JavaScript you don’t need any software 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just need to have Browser installed on your machine and you can use any text editor to write code. 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projects and organize files we use IDE 4. We will use Microsoft’s Visual Studio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547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6588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9802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4700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2583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6829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4760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674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9993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4472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7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install Visual Studio code </a:t>
            </a:r>
          </a:p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https://code.visualstudio.com/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509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6045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6650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6323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1319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4974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1085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8843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1468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0150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7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JAVASCRIPT FILE ON VISUAL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7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7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Visual Studio code and create two files </a:t>
            </a:r>
          </a:p>
          <a:p>
            <a:pPr lvl="8">
              <a:buFont typeface="Wingdings 3" charset="2"/>
              <a:buAutoNum type="alphaL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index.html </a:t>
            </a:r>
          </a:p>
          <a:p>
            <a:pPr lvl="8">
              <a:buFont typeface="Wingdings 3" charset="2"/>
              <a:buAutoNum type="alphaL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index.js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4889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4650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8392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9814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5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9367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0923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9437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455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5272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1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Code and Setup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lvl="3"/>
            <a:endParaRPr lang="en-US" sz="2800" dirty="0"/>
          </a:p>
          <a:p>
            <a:pPr lvl="3"/>
            <a:r>
              <a:rPr lang="en-US" sz="2800" dirty="0"/>
              <a:t>Open file in browser and you will see alert in browser window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3EA68-3947-4FB7-A3E3-01761567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12" y="2478157"/>
            <a:ext cx="7527235" cy="36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4666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0438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5556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1199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2240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9291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7511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5619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3875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3797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09" y="1867910"/>
            <a:ext cx="9850582" cy="25655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Common Methods in JavaScript through which we can display Output.</a:t>
            </a:r>
          </a:p>
        </p:txBody>
      </p:sp>
    </p:spTree>
    <p:extLst>
      <p:ext uri="{BB962C8B-B14F-4D97-AF65-F5344CB8AC3E}">
        <p14:creationId xmlns:p14="http://schemas.microsoft.com/office/powerpoint/2010/main" val="262112806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5700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185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6222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1653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929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6086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8258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882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5617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4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alert is a box that pops up to give the user a message.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Here's code for an alert that displays the message "Thanks for your input!" 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is a keyword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quoted text "Thanks for your input!" is called a text string or simply a string.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34A811-8CB3-4C0F-AE30-BAA8AC596191}"/>
              </a:ext>
            </a:extLst>
          </p:cNvPr>
          <p:cNvSpPr txBox="1"/>
          <p:nvPr/>
        </p:nvSpPr>
        <p:spPr>
          <a:xfrm>
            <a:off x="4253948" y="3092026"/>
            <a:ext cx="3684104" cy="461665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marL="400050" lvl="1" indent="0" algn="ctr">
              <a:buNone/>
            </a:pPr>
            <a:r>
              <a:rPr lang="en-US" sz="2400" b="1" dirty="0"/>
              <a:t>alert("Hello World"); </a:t>
            </a:r>
          </a:p>
        </p:txBody>
      </p:sp>
    </p:spTree>
    <p:extLst>
      <p:ext uri="{BB962C8B-B14F-4D97-AF65-F5344CB8AC3E}">
        <p14:creationId xmlns:p14="http://schemas.microsoft.com/office/powerpoint/2010/main" val="105967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lvl="1"/>
            <a:endParaRPr lang="en-US" sz="2800" dirty="0">
              <a:latin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</a:rPr>
              <a:t>‘window. Alert’ and ‘alert’ are the same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</a:rPr>
              <a:t>window is object in browser which contains many other objects and properties, and alert is one of them.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</a:rPr>
              <a:t>alert is a function that take any input and display it in popup to user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</a:rPr>
              <a:t>Alerts are not available when you are working with server side JavaScript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0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CONSOL.LOG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 is function that write message on console/terminal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console.log is to create logs for debugging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displaying text to user it shows output in browser’s developer tool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when working with server side JavaScript, we can use console.log for logging and output will be in terminal.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36505-6A21-4928-BA78-DE2E7AFCAA6C}"/>
              </a:ext>
            </a:extLst>
          </p:cNvPr>
          <p:cNvSpPr txBox="1"/>
          <p:nvPr/>
        </p:nvSpPr>
        <p:spPr>
          <a:xfrm>
            <a:off x="2516707" y="4642817"/>
            <a:ext cx="7620000" cy="830997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marL="1714500" lvl="4"/>
            <a:r>
              <a:rPr lang="en-US" sz="2400" b="1" dirty="0"/>
              <a:t>console.log("Hello World"); </a:t>
            </a:r>
          </a:p>
          <a:p>
            <a:pPr marL="1714500" lvl="4"/>
            <a:r>
              <a:rPr lang="en-US" sz="2400" b="1" dirty="0"/>
              <a:t>console.log(2+8);</a:t>
            </a:r>
          </a:p>
        </p:txBody>
      </p:sp>
    </p:spTree>
    <p:extLst>
      <p:ext uri="{BB962C8B-B14F-4D97-AF65-F5344CB8AC3E}">
        <p14:creationId xmlns:p14="http://schemas.microsoft.com/office/powerpoint/2010/main" val="115767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sz="4400" b="1" dirty="0"/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SCRIPTING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>
            <a:normAutofit/>
          </a:bodyPr>
          <a:lstStyle/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refers to a series of command that are interpreted and executed sequentially and immediately on occurrence of an event.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event is an action generated by a use while interacting with a web page.</a:t>
            </a:r>
          </a:p>
          <a:p>
            <a:pPr lvl="2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events include button click, selecting a product from a menu, and so on.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scripting language refers to set of instruction that provide some functionality when the user interact with a web page.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 are often embedded in the HTML pages to change the behavior of the web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lvl="1"/>
            <a:endParaRPr lang="en-US" sz="2800" dirty="0"/>
          </a:p>
          <a:p>
            <a:pPr lvl="1"/>
            <a:r>
              <a:rPr lang="en-US" sz="2800" dirty="0"/>
              <a:t>For testing purpose you can use </a:t>
            </a:r>
            <a:r>
              <a:rPr lang="en-US" sz="2800" dirty="0" err="1"/>
              <a:t>document.write</a:t>
            </a:r>
            <a:r>
              <a:rPr lang="en-US" sz="2800" dirty="0"/>
              <a:t> to display message or text in browser window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This will be displayed in browser window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B6AE2-77C7-4D4E-9B8B-63CA768AF50D}"/>
              </a:ext>
            </a:extLst>
          </p:cNvPr>
          <p:cNvSpPr txBox="1"/>
          <p:nvPr/>
        </p:nvSpPr>
        <p:spPr>
          <a:xfrm>
            <a:off x="3924451" y="2875002"/>
            <a:ext cx="5088835" cy="1107996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document.write("Hello Word"); </a:t>
            </a:r>
          </a:p>
          <a:p>
            <a:pPr marL="0" indent="0">
              <a:buNone/>
            </a:pPr>
            <a:r>
              <a:rPr lang="en-US" sz="2400" dirty="0"/>
              <a:t>document.write(2+8);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0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FFCC00"/>
                </a:solidFill>
              </a:rPr>
              <a:t>	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lvl="2"/>
            <a:endParaRPr lang="en-US" sz="2800" dirty="0"/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containers for storing data values. 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used to store information to be referenced and manipulated in a computer program 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is a term that refers to a particular value 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changes over time or based on user input. 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is assigned a value in one place and then used repetitively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15105-BD98-4B85-85DC-AFD36BB8B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99" y="4645553"/>
            <a:ext cx="7222435" cy="16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95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marL="3657600" lvl="8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nationality = "Pakistani"; </a:t>
            </a:r>
          </a:p>
          <a:p>
            <a:pPr lvl="8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age = 25; </a:t>
            </a:r>
          </a:p>
          <a:p>
            <a:pPr lvl="8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isFeePaid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true; </a:t>
            </a:r>
          </a:p>
          <a:p>
            <a:pPr lvl="8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weight = 60.55;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6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DECLERATION AND INTIALIZATION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declare and initialize in single line or you can do that in two line</a:t>
            </a: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declaration will leave variable undefined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BDFFE-3C5F-4190-AE4D-EC2D0D577227}"/>
              </a:ext>
            </a:extLst>
          </p:cNvPr>
          <p:cNvSpPr txBox="1"/>
          <p:nvPr/>
        </p:nvSpPr>
        <p:spPr>
          <a:xfrm>
            <a:off x="3698562" y="3137897"/>
            <a:ext cx="5088835" cy="1477328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var age = 25; OR </a:t>
            </a:r>
          </a:p>
          <a:p>
            <a:pPr marL="0" indent="0">
              <a:buNone/>
            </a:pPr>
            <a:r>
              <a:rPr lang="en-US" sz="2400" dirty="0"/>
              <a:t>var age; -- Declaration </a:t>
            </a:r>
          </a:p>
          <a:p>
            <a:pPr marL="0" indent="0">
              <a:buNone/>
            </a:pPr>
            <a:r>
              <a:rPr lang="en-US" sz="2400" dirty="0"/>
              <a:t>age = 25; -- Initialization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47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818" y="2535593"/>
            <a:ext cx="9199419" cy="1786814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z="115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1500" spc="-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0" spc="-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3F95AFA-95E1-4706-980A-E504A0EEA5AC}"/>
              </a:ext>
            </a:extLst>
          </p:cNvPr>
          <p:cNvSpPr/>
          <p:nvPr/>
        </p:nvSpPr>
        <p:spPr>
          <a:xfrm>
            <a:off x="1" y="1080655"/>
            <a:ext cx="12191975" cy="577734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pPr marL="1570550" lvl="2" indent="-640063">
              <a:spcBef>
                <a:spcPts val="693"/>
              </a:spcBef>
              <a:buAutoNum type="arabicPeriod"/>
              <a:tabLst>
                <a:tab pos="656150" algn="l"/>
                <a:tab pos="656996" algn="l"/>
              </a:tabLst>
            </a:pPr>
            <a:endParaRPr lang="en-US" sz="2400" spc="-13" dirty="0">
              <a:latin typeface="RobotoRegular"/>
              <a:cs typeface="RobotoRegular"/>
            </a:endParaRPr>
          </a:p>
          <a:p>
            <a:pPr marL="1570550" lvl="2" indent="-640063">
              <a:spcBef>
                <a:spcPts val="693"/>
              </a:spcBef>
              <a:buAutoNum type="arabicPeriod"/>
              <a:tabLst>
                <a:tab pos="656150" algn="l"/>
                <a:tab pos="656996" algn="l"/>
              </a:tabLst>
            </a:pPr>
            <a:endParaRPr lang="en-US" sz="2400" spc="-13" dirty="0">
              <a:latin typeface="RobotoRegular"/>
              <a:cs typeface="RobotoRegular"/>
            </a:endParaRPr>
          </a:p>
          <a:p>
            <a:pPr marL="1570550" lvl="2" indent="-640063">
              <a:spcBef>
                <a:spcPts val="693"/>
              </a:spcBef>
              <a:buAutoNum type="arabicPeriod"/>
              <a:tabLst>
                <a:tab pos="656150" algn="l"/>
                <a:tab pos="656996" algn="l"/>
              </a:tabLst>
            </a:pPr>
            <a:r>
              <a:rPr lang="en-US"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70550" lvl="2" indent="-640063">
              <a:spcBef>
                <a:spcPts val="560"/>
              </a:spcBef>
              <a:buAutoNum type="arabicPeriod"/>
              <a:tabLst>
                <a:tab pos="656150" algn="l"/>
                <a:tab pos="656996" algn="l"/>
              </a:tabLst>
            </a:pPr>
            <a:r>
              <a:rPr lang="en-US"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 has type,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</a:t>
            </a:r>
            <a:r>
              <a:rPr lang="en-US"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call it data</a:t>
            </a:r>
            <a:r>
              <a:rPr lang="en-US"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70550" marR="6773" lvl="2" indent="-640063">
              <a:lnSpc>
                <a:spcPct val="114599"/>
              </a:lnSpc>
              <a:buAutoNum type="arabicPeriod"/>
              <a:tabLst>
                <a:tab pos="656150" algn="l"/>
                <a:tab pos="656996" algn="l"/>
              </a:tabLst>
            </a:pPr>
            <a:r>
              <a:rPr lang="en-US"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hold numbers </a:t>
            </a:r>
            <a:r>
              <a:rPr lang="en-US"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and text </a:t>
            </a:r>
            <a:r>
              <a:rPr lang="en-US"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like  </a:t>
            </a:r>
            <a:r>
              <a:rPr lang="en-US"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"John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Doe"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70550" lvl="2" indent="-640063">
              <a:spcBef>
                <a:spcPts val="560"/>
              </a:spcBef>
              <a:buAutoNum type="arabicPeriod"/>
              <a:tabLst>
                <a:tab pos="656150" algn="l"/>
                <a:tab pos="656996" algn="l"/>
              </a:tabLst>
            </a:pPr>
            <a:r>
              <a:rPr lang="en-US"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programming, </a:t>
            </a:r>
            <a:r>
              <a:rPr lang="en-US"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</a:t>
            </a:r>
            <a:r>
              <a:rPr lang="en-US"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text</a:t>
            </a:r>
            <a:r>
              <a:rPr lang="en-US" sz="28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4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5220895-92DE-4850-8144-D3D956110349}"/>
              </a:ext>
            </a:extLst>
          </p:cNvPr>
          <p:cNvSpPr txBox="1">
            <a:spLocks/>
          </p:cNvSpPr>
          <p:nvPr/>
        </p:nvSpPr>
        <p:spPr>
          <a:xfrm>
            <a:off x="726564" y="300810"/>
            <a:ext cx="10994381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en-US" sz="4000" b="1" spc="420" dirty="0">
                <a:latin typeface="Times New Roman"/>
                <a:cs typeface="Times New Roman"/>
              </a:rPr>
              <a:t>Data</a:t>
            </a:r>
            <a:r>
              <a:rPr lang="en-US" sz="4000" b="1" spc="-140" dirty="0">
                <a:latin typeface="Times New Roman"/>
                <a:cs typeface="Times New Roman"/>
              </a:rPr>
              <a:t> </a:t>
            </a:r>
            <a:r>
              <a:rPr lang="en-US" sz="4000" b="1" spc="420" dirty="0">
                <a:latin typeface="Times New Roman"/>
                <a:cs typeface="Times New Roman"/>
              </a:rPr>
              <a:t>Types</a:t>
            </a:r>
            <a:endParaRPr lang="en-US" sz="4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259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274619"/>
            <a:ext cx="12191975" cy="558338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348448"/>
            <a:ext cx="10838067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z="4000" b="1" spc="420" dirty="0">
                <a:latin typeface="Times New Roman"/>
                <a:cs typeface="Times New Roman"/>
              </a:rPr>
              <a:t>Data</a:t>
            </a:r>
            <a:r>
              <a:rPr sz="4000" b="1" spc="-140" dirty="0">
                <a:latin typeface="Times New Roman"/>
                <a:cs typeface="Times New Roman"/>
              </a:rPr>
              <a:t> </a:t>
            </a:r>
            <a:r>
              <a:rPr sz="4000" b="1" spc="420" dirty="0">
                <a:latin typeface="Times New Roman"/>
                <a:cs typeface="Times New Roman"/>
              </a:rPr>
              <a:t>Types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804" y="1849613"/>
            <a:ext cx="11016827" cy="3464132"/>
          </a:xfrm>
          <a:prstGeom prst="rect">
            <a:avLst/>
          </a:prstGeom>
        </p:spPr>
        <p:txBody>
          <a:bodyPr vert="horz" wrap="square" lIns="0" tIns="95673" rIns="0" bIns="0" rtlCol="0">
            <a:spAutoFit/>
          </a:bodyPr>
          <a:lstStyle/>
          <a:p>
            <a:pPr marL="656150" indent="-640063">
              <a:spcBef>
                <a:spcPts val="753"/>
              </a:spcBef>
              <a:buAutoNum type="arabicPeriod"/>
              <a:tabLst>
                <a:tab pos="656150" algn="l"/>
                <a:tab pos="656996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types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considered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5320" lvl="1" indent="-606197">
              <a:spcBef>
                <a:spcPts val="573"/>
              </a:spcBef>
              <a:buAutoNum type="alphaLcPeriod"/>
              <a:tabLst>
                <a:tab pos="1875320" algn="l"/>
                <a:tab pos="1876166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-- integers, ﬂoats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5320" lvl="1" indent="-612125">
              <a:spcBef>
                <a:spcPts val="479"/>
              </a:spcBef>
              <a:buAutoNum type="alphaLcPeriod"/>
              <a:tabLst>
                <a:tab pos="1875320" algn="l"/>
                <a:tab pos="1876166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-- an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5320" lvl="1" indent="-598578">
              <a:spcBef>
                <a:spcPts val="479"/>
              </a:spcBef>
              <a:buAutoNum type="alphaLcPeriod"/>
              <a:tabLst>
                <a:tab pos="1875320" algn="l"/>
                <a:tab pos="1876166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-- true or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5320" lvl="1" indent="-613818">
              <a:spcBef>
                <a:spcPts val="479"/>
              </a:spcBef>
              <a:buAutoNum type="alphaLcPeriod"/>
              <a:tabLst>
                <a:tab pos="1875320" algn="l"/>
                <a:tab pos="1876166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-- No</a:t>
            </a:r>
            <a:r>
              <a:rPr sz="28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5320" marR="6773" lvl="1" indent="-600272">
              <a:lnSpc>
                <a:spcPct val="113599"/>
              </a:lnSpc>
              <a:buAutoNum type="alphaLcPeriod"/>
              <a:tabLst>
                <a:tab pos="1875320" algn="l"/>
                <a:tab pos="1876166" algn="l"/>
                <a:tab pos="4026646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Undeﬁned --	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variable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8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hasn’t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5320" marR="474968" lvl="1" indent="-532540">
              <a:lnSpc>
                <a:spcPct val="113599"/>
              </a:lnSpc>
              <a:buAutoNum type="alphaLcPeriod"/>
              <a:tabLst>
                <a:tab pos="1875320" algn="l"/>
                <a:tab pos="1876166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--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8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that's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equal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other 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314665"/>
            <a:ext cx="1111907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z="4000" b="1" spc="420" dirty="0">
                <a:latin typeface="Times New Roman"/>
                <a:cs typeface="Times New Roman"/>
              </a:rPr>
              <a:t>Data</a:t>
            </a:r>
            <a:r>
              <a:rPr sz="4000" b="1" spc="-140" dirty="0">
                <a:latin typeface="Times New Roman"/>
                <a:cs typeface="Times New Roman"/>
              </a:rPr>
              <a:t> </a:t>
            </a:r>
            <a:r>
              <a:rPr sz="4000" b="1" spc="420" dirty="0">
                <a:latin typeface="Times New Roman"/>
                <a:cs typeface="Times New Roman"/>
              </a:rPr>
              <a:t>Types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805" y="1857558"/>
            <a:ext cx="10543540" cy="2756053"/>
          </a:xfrm>
          <a:prstGeom prst="rect">
            <a:avLst/>
          </a:prstGeom>
        </p:spPr>
        <p:txBody>
          <a:bodyPr vert="horz" wrap="square" lIns="0" tIns="88053" rIns="0" bIns="0" rtlCol="0">
            <a:spAutoFit/>
          </a:bodyPr>
          <a:lstStyle/>
          <a:p>
            <a:pPr marL="656150" indent="-640063">
              <a:spcBef>
                <a:spcPts val="693"/>
              </a:spcBef>
              <a:buAutoNum type="arabicPeriod"/>
              <a:tabLst>
                <a:tab pos="656150" algn="l"/>
                <a:tab pos="656996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5320" lvl="1" indent="-633291">
              <a:spcBef>
                <a:spcPts val="560"/>
              </a:spcBef>
              <a:buAutoNum type="alphaLcPeriod"/>
              <a:tabLst>
                <a:tab pos="1875320" algn="l"/>
                <a:tab pos="1876166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5320" lvl="1" indent="-640063">
              <a:spcBef>
                <a:spcPts val="560"/>
              </a:spcBef>
              <a:buAutoNum type="alphaLcPeriod"/>
              <a:tabLst>
                <a:tab pos="1875320" algn="l"/>
                <a:tab pos="1876166" algn="l"/>
              </a:tabLst>
            </a:pP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66" marR="6773">
              <a:lnSpc>
                <a:spcPct val="114599"/>
              </a:lnSpc>
              <a:spcBef>
                <a:spcPts val="2100"/>
              </a:spcBef>
            </a:pP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callable object that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of code, it  lies under the object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2871" y="351245"/>
            <a:ext cx="1124376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z="4000" b="1" spc="327" dirty="0">
                <a:latin typeface="Times New Roman"/>
                <a:cs typeface="Times New Roman"/>
              </a:rPr>
              <a:t>Variable </a:t>
            </a:r>
            <a:r>
              <a:rPr sz="4000" b="1" spc="427" dirty="0">
                <a:latin typeface="Times New Roman"/>
                <a:cs typeface="Times New Roman"/>
              </a:rPr>
              <a:t>for</a:t>
            </a:r>
            <a:r>
              <a:rPr sz="4000" b="1" spc="-493" dirty="0">
                <a:latin typeface="Times New Roman"/>
                <a:cs typeface="Times New Roman"/>
              </a:rPr>
              <a:t> </a:t>
            </a:r>
            <a:r>
              <a:rPr sz="4000" b="1" spc="433" dirty="0">
                <a:latin typeface="Times New Roman"/>
                <a:cs typeface="Times New Roman"/>
              </a:rPr>
              <a:t>String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5986" y="2191915"/>
            <a:ext cx="7357533" cy="198096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656150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in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</a:t>
            </a:r>
            <a:r>
              <a:rPr sz="2800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3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6150" marR="2299489">
              <a:lnSpc>
                <a:spcPct val="135400"/>
              </a:lnSpc>
              <a:spcBef>
                <a:spcPts val="7"/>
              </a:spcBef>
            </a:pPr>
            <a:r>
              <a:rPr sz="2800" b="1" spc="-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sz="28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7" dirty="0">
                <a:solidFill>
                  <a:srgbClr val="A3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b="1" spc="-7" dirty="0">
                <a:solidFill>
                  <a:srgbClr val="A3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Muniba</a:t>
            </a:r>
            <a:r>
              <a:rPr sz="2800" b="1" spc="-7" dirty="0">
                <a:solidFill>
                  <a:srgbClr val="A3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8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800" b="1" spc="-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6150" marR="2299489">
              <a:lnSpc>
                <a:spcPct val="135400"/>
              </a:lnSpc>
              <a:spcBef>
                <a:spcPts val="7"/>
              </a:spcBef>
            </a:pPr>
            <a:r>
              <a:rPr sz="28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7" dirty="0">
                <a:solidFill>
                  <a:srgbClr val="A3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b="1" spc="-7" dirty="0">
                <a:solidFill>
                  <a:srgbClr val="A3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Samra</a:t>
            </a:r>
            <a:r>
              <a:rPr sz="2800" b="1" spc="-7" dirty="0">
                <a:solidFill>
                  <a:srgbClr val="A3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8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0732" y="314664"/>
            <a:ext cx="1090591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1" spc="433" dirty="0">
                <a:latin typeface="Times New Roman"/>
                <a:cs typeface="Times New Roman"/>
              </a:rPr>
              <a:t>String</a:t>
            </a:r>
            <a:r>
              <a:rPr sz="4000" b="1" spc="247" dirty="0">
                <a:latin typeface="Times New Roman"/>
                <a:cs typeface="Times New Roman"/>
              </a:rPr>
              <a:t> </a:t>
            </a:r>
            <a:r>
              <a:rPr sz="4000" b="1" spc="1253" dirty="0">
                <a:latin typeface="Times New Roman"/>
                <a:cs typeface="Times New Roman"/>
              </a:rPr>
              <a:t>-</a:t>
            </a:r>
            <a:r>
              <a:rPr sz="4000" b="1" spc="-60" dirty="0">
                <a:latin typeface="Times New Roman"/>
                <a:cs typeface="Times New Roman"/>
              </a:rPr>
              <a:t> </a:t>
            </a:r>
            <a:r>
              <a:rPr sz="4000" b="1" spc="367" dirty="0">
                <a:latin typeface="Times New Roman"/>
                <a:cs typeface="Times New Roman"/>
              </a:rPr>
              <a:t>Single</a:t>
            </a:r>
            <a:r>
              <a:rPr sz="4000" b="1" spc="-67" dirty="0">
                <a:latin typeface="Times New Roman"/>
                <a:cs typeface="Times New Roman"/>
              </a:rPr>
              <a:t> </a:t>
            </a:r>
            <a:r>
              <a:rPr sz="4000" b="1" spc="493" dirty="0">
                <a:latin typeface="Times New Roman"/>
                <a:cs typeface="Times New Roman"/>
              </a:rPr>
              <a:t>quotes</a:t>
            </a:r>
            <a:r>
              <a:rPr sz="4000" b="1" spc="-67" dirty="0">
                <a:latin typeface="Times New Roman"/>
                <a:cs typeface="Times New Roman"/>
              </a:rPr>
              <a:t> </a:t>
            </a:r>
            <a:r>
              <a:rPr sz="4000" b="1" spc="567" dirty="0">
                <a:latin typeface="Times New Roman"/>
                <a:cs typeface="Times New Roman"/>
              </a:rPr>
              <a:t>and</a:t>
            </a:r>
            <a:r>
              <a:rPr sz="4000" b="1" spc="-67" dirty="0">
                <a:latin typeface="Times New Roman"/>
                <a:cs typeface="Times New Roman"/>
              </a:rPr>
              <a:t> </a:t>
            </a:r>
            <a:r>
              <a:rPr sz="4000" b="1" spc="440" dirty="0">
                <a:latin typeface="Times New Roman"/>
                <a:cs typeface="Times New Roman"/>
              </a:rPr>
              <a:t>double</a:t>
            </a:r>
            <a:r>
              <a:rPr sz="4000" b="1" spc="-67" dirty="0">
                <a:latin typeface="Times New Roman"/>
                <a:cs typeface="Times New Roman"/>
              </a:rPr>
              <a:t> </a:t>
            </a:r>
            <a:r>
              <a:rPr sz="4000" b="1" spc="493" dirty="0">
                <a:latin typeface="Times New Roman"/>
                <a:cs typeface="Times New Roman"/>
              </a:rPr>
              <a:t>quotes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804" y="1857558"/>
            <a:ext cx="11038840" cy="3025614"/>
          </a:xfrm>
          <a:prstGeom prst="rect">
            <a:avLst/>
          </a:prstGeom>
        </p:spPr>
        <p:txBody>
          <a:bodyPr vert="horz" wrap="square" lIns="0" tIns="88053" rIns="0" bIns="0" rtlCol="0">
            <a:spAutoFit/>
          </a:bodyPr>
          <a:lstStyle/>
          <a:p>
            <a:pPr marL="656150" indent="-640063">
              <a:spcBef>
                <a:spcPts val="693"/>
              </a:spcBef>
              <a:buAutoNum type="arabicPeriod"/>
              <a:tabLst>
                <a:tab pos="656150" algn="l"/>
                <a:tab pos="656996" algn="l"/>
              </a:tabLst>
            </a:pPr>
            <a:r>
              <a:rPr sz="2800" spc="-47" dirty="0">
                <a:latin typeface="RobotoRegular"/>
                <a:cs typeface="RobotoRegular"/>
              </a:rPr>
              <a:t>Text </a:t>
            </a:r>
            <a:r>
              <a:rPr sz="2800" spc="-7" dirty="0">
                <a:latin typeface="RobotoRegular"/>
                <a:cs typeface="RobotoRegular"/>
              </a:rPr>
              <a:t>strings </a:t>
            </a:r>
            <a:r>
              <a:rPr sz="2800" spc="-13" dirty="0">
                <a:latin typeface="RobotoRegular"/>
                <a:cs typeface="RobotoRegular"/>
              </a:rPr>
              <a:t>are always </a:t>
            </a:r>
            <a:r>
              <a:rPr sz="2800" spc="-7" dirty="0">
                <a:latin typeface="RobotoRegular"/>
                <a:cs typeface="RobotoRegular"/>
              </a:rPr>
              <a:t>enclosed in</a:t>
            </a:r>
            <a:r>
              <a:rPr sz="2800" spc="13" dirty="0">
                <a:latin typeface="RobotoRegular"/>
                <a:cs typeface="RobotoRegular"/>
              </a:rPr>
              <a:t> </a:t>
            </a:r>
            <a:r>
              <a:rPr sz="2800" spc="-7" dirty="0">
                <a:latin typeface="RobotoRegular"/>
                <a:cs typeface="RobotoRegular"/>
              </a:rPr>
              <a:t>quotes</a:t>
            </a:r>
            <a:endParaRPr sz="2800" dirty="0">
              <a:latin typeface="RobotoRegular"/>
              <a:cs typeface="RobotoRegular"/>
            </a:endParaRPr>
          </a:p>
          <a:p>
            <a:pPr marL="656150" indent="-640063">
              <a:spcBef>
                <a:spcPts val="560"/>
              </a:spcBef>
              <a:buAutoNum type="arabicPeriod"/>
              <a:tabLst>
                <a:tab pos="656150" algn="l"/>
                <a:tab pos="656996" algn="l"/>
              </a:tabLst>
            </a:pPr>
            <a:r>
              <a:rPr sz="2800" spc="-40" dirty="0">
                <a:latin typeface="RobotoRegular"/>
                <a:cs typeface="RobotoRegular"/>
              </a:rPr>
              <a:t>You </a:t>
            </a:r>
            <a:r>
              <a:rPr sz="2800" spc="-7" dirty="0">
                <a:latin typeface="RobotoRegular"/>
                <a:cs typeface="RobotoRegular"/>
              </a:rPr>
              <a:t>can use single or double</a:t>
            </a:r>
            <a:r>
              <a:rPr sz="2800" spc="7" dirty="0">
                <a:latin typeface="RobotoRegular"/>
                <a:cs typeface="RobotoRegular"/>
              </a:rPr>
              <a:t> </a:t>
            </a:r>
            <a:r>
              <a:rPr sz="2800" spc="-7" dirty="0">
                <a:latin typeface="RobotoRegular"/>
                <a:cs typeface="RobotoRegular"/>
              </a:rPr>
              <a:t>quotes</a:t>
            </a:r>
            <a:endParaRPr sz="2800" dirty="0">
              <a:latin typeface="RobotoRegular"/>
              <a:cs typeface="RobotoRegular"/>
            </a:endParaRPr>
          </a:p>
          <a:p>
            <a:pPr marL="46566">
              <a:spcBef>
                <a:spcPts val="2660"/>
              </a:spcBef>
            </a:pPr>
            <a:r>
              <a:rPr sz="28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800" b="1" spc="-7" dirty="0">
                <a:latin typeface="Courier New"/>
                <a:cs typeface="Courier New"/>
              </a:rPr>
              <a:t>name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7" dirty="0">
                <a:latin typeface="Courier New"/>
                <a:cs typeface="Courier New"/>
              </a:rPr>
              <a:t> </a:t>
            </a:r>
            <a:r>
              <a:rPr sz="2800" b="1" spc="-7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en-US" sz="2800" b="1" spc="-7" dirty="0">
                <a:solidFill>
                  <a:srgbClr val="A31414"/>
                </a:solidFill>
                <a:latin typeface="Courier New"/>
                <a:cs typeface="Courier New"/>
              </a:rPr>
              <a:t>Muniba</a:t>
            </a:r>
            <a:r>
              <a:rPr sz="2800" b="1" spc="-7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800" b="1" spc="-7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46566">
              <a:spcBef>
                <a:spcPts val="1360"/>
              </a:spcBef>
            </a:pPr>
            <a:r>
              <a:rPr sz="28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800" b="1" spc="-7" dirty="0">
                <a:latin typeface="Courier New"/>
                <a:cs typeface="Courier New"/>
              </a:rPr>
              <a:t>nationality </a:t>
            </a:r>
            <a:r>
              <a:rPr sz="2800" b="1" dirty="0">
                <a:latin typeface="Courier New"/>
                <a:cs typeface="Courier New"/>
              </a:rPr>
              <a:t>= </a:t>
            </a:r>
            <a:r>
              <a:rPr sz="2800" b="1" spc="-7" dirty="0">
                <a:solidFill>
                  <a:srgbClr val="A31414"/>
                </a:solidFill>
                <a:latin typeface="Courier New"/>
                <a:cs typeface="Courier New"/>
              </a:rPr>
              <a:t>'US'</a:t>
            </a:r>
            <a:r>
              <a:rPr sz="2800" b="1" spc="-7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46566">
              <a:spcBef>
                <a:spcPts val="1360"/>
              </a:spcBef>
            </a:pPr>
            <a:r>
              <a:rPr sz="28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800" b="1" spc="-7" dirty="0">
                <a:latin typeface="Courier New"/>
                <a:cs typeface="Courier New"/>
              </a:rPr>
              <a:t>message </a:t>
            </a:r>
            <a:r>
              <a:rPr sz="2800" b="1" dirty="0">
                <a:latin typeface="Courier New"/>
                <a:cs typeface="Courier New"/>
              </a:rPr>
              <a:t>= </a:t>
            </a:r>
            <a:r>
              <a:rPr sz="2800" b="1" spc="-7" dirty="0">
                <a:solidFill>
                  <a:srgbClr val="A31414"/>
                </a:solidFill>
                <a:latin typeface="Courier New"/>
                <a:cs typeface="Courier New"/>
              </a:rPr>
              <a:t>"What is your father's</a:t>
            </a:r>
            <a:r>
              <a:rPr sz="2800" b="1" spc="-67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800" b="1" spc="-7" dirty="0">
                <a:solidFill>
                  <a:srgbClr val="A31414"/>
                </a:solidFill>
                <a:latin typeface="Courier New"/>
                <a:cs typeface="Courier New"/>
              </a:rPr>
              <a:t>number"</a:t>
            </a:r>
            <a:r>
              <a:rPr sz="2800" b="1" spc="-7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scripting language. They are as follow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 Scripting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Scripting</a:t>
            </a:r>
          </a:p>
          <a:p>
            <a:pPr marL="914400" lvl="2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 Scripting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script being executed on the client machine by the browser.</a:t>
            </a:r>
          </a:p>
          <a:p>
            <a:pPr marL="914400" lvl="2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Scripting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to a script being executed on a web server to generate dynamic HTML pages.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4565B-28E7-41F4-AC04-8E252AD7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82" y="4668982"/>
            <a:ext cx="6206836" cy="19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2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5" y="202097"/>
            <a:ext cx="11216053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z="4000" b="1" spc="327" dirty="0">
                <a:latin typeface="Times New Roman"/>
                <a:cs typeface="Times New Roman"/>
              </a:rPr>
              <a:t>Variable </a:t>
            </a:r>
            <a:r>
              <a:rPr sz="4000" b="1" spc="427" dirty="0">
                <a:latin typeface="Times New Roman"/>
                <a:cs typeface="Times New Roman"/>
              </a:rPr>
              <a:t>for</a:t>
            </a:r>
            <a:r>
              <a:rPr sz="4000" b="1" spc="-487" dirty="0">
                <a:latin typeface="Times New Roman"/>
                <a:cs typeface="Times New Roman"/>
              </a:rPr>
              <a:t> </a:t>
            </a:r>
            <a:r>
              <a:rPr sz="4000" b="1" spc="527" dirty="0">
                <a:latin typeface="Times New Roman"/>
                <a:cs typeface="Times New Roman"/>
              </a:rPr>
              <a:t>Numbers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804" y="1857558"/>
            <a:ext cx="9635067" cy="352139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56150" marR="6773" indent="-640063">
              <a:lnSpc>
                <a:spcPct val="114599"/>
              </a:lnSpc>
              <a:spcBef>
                <a:spcPts val="133"/>
              </a:spcBef>
              <a:tabLst>
                <a:tab pos="656150" algn="l"/>
              </a:tabLst>
            </a:pPr>
            <a:r>
              <a:rPr sz="2800" spc="-7" dirty="0">
                <a:latin typeface="RobotoRegular"/>
                <a:cs typeface="RobotoRegular"/>
              </a:rPr>
              <a:t>1.	</a:t>
            </a:r>
            <a:r>
              <a:rPr sz="2800" spc="-80" dirty="0">
                <a:latin typeface="RobotoRegular"/>
                <a:cs typeface="RobotoRegular"/>
              </a:rPr>
              <a:t>To </a:t>
            </a:r>
            <a:r>
              <a:rPr sz="2800" spc="-20" dirty="0">
                <a:latin typeface="RobotoRegular"/>
                <a:cs typeface="RobotoRegular"/>
              </a:rPr>
              <a:t>store </a:t>
            </a:r>
            <a:r>
              <a:rPr sz="2800" spc="-7" dirty="0">
                <a:latin typeface="RobotoRegular"/>
                <a:cs typeface="RobotoRegular"/>
              </a:rPr>
              <a:t>whole numbers or decimal </a:t>
            </a:r>
            <a:r>
              <a:rPr sz="2800" spc="-13" dirty="0">
                <a:latin typeface="RobotoRegular"/>
                <a:cs typeface="RobotoRegular"/>
              </a:rPr>
              <a:t>values </a:t>
            </a:r>
            <a:r>
              <a:rPr sz="2800" spc="-7" dirty="0">
                <a:latin typeface="RobotoRegular"/>
                <a:cs typeface="RobotoRegular"/>
              </a:rPr>
              <a:t>we use  number data</a:t>
            </a:r>
            <a:r>
              <a:rPr sz="2800" spc="-20" dirty="0">
                <a:latin typeface="RobotoRegular"/>
                <a:cs typeface="RobotoRegular"/>
              </a:rPr>
              <a:t> </a:t>
            </a:r>
            <a:r>
              <a:rPr sz="2800" spc="-7" dirty="0">
                <a:latin typeface="RobotoRegular"/>
                <a:cs typeface="RobotoRegular"/>
              </a:rPr>
              <a:t>type</a:t>
            </a:r>
            <a:endParaRPr sz="2800" dirty="0">
              <a:latin typeface="RobotoRegular"/>
              <a:cs typeface="RobotoRegular"/>
            </a:endParaRPr>
          </a:p>
          <a:p>
            <a:pPr marL="656150">
              <a:spcBef>
                <a:spcPts val="2660"/>
              </a:spcBef>
            </a:pPr>
            <a:r>
              <a:rPr sz="28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800" b="1" spc="-7" dirty="0">
                <a:latin typeface="Courier New"/>
                <a:cs typeface="Courier New"/>
              </a:rPr>
              <a:t>age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100" dirty="0">
                <a:latin typeface="Courier New"/>
                <a:cs typeface="Courier New"/>
              </a:rPr>
              <a:t> </a:t>
            </a:r>
            <a:r>
              <a:rPr sz="2800" b="1" spc="-7" dirty="0">
                <a:solidFill>
                  <a:srgbClr val="088759"/>
                </a:solidFill>
                <a:latin typeface="Courier New"/>
                <a:cs typeface="Courier New"/>
              </a:rPr>
              <a:t>25</a:t>
            </a:r>
            <a:r>
              <a:rPr sz="2800" b="1" spc="-7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656150">
              <a:spcBef>
                <a:spcPts val="1360"/>
              </a:spcBef>
            </a:pPr>
            <a:r>
              <a:rPr sz="28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800" b="1" spc="-7" dirty="0">
                <a:latin typeface="Courier New"/>
                <a:cs typeface="Courier New"/>
              </a:rPr>
              <a:t>weight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13" dirty="0">
                <a:latin typeface="Courier New"/>
                <a:cs typeface="Courier New"/>
              </a:rPr>
              <a:t> </a:t>
            </a:r>
            <a:r>
              <a:rPr sz="2800" b="1" spc="-7" dirty="0">
                <a:solidFill>
                  <a:srgbClr val="088759"/>
                </a:solidFill>
                <a:latin typeface="Courier New"/>
                <a:cs typeface="Courier New"/>
              </a:rPr>
              <a:t>150.5</a:t>
            </a:r>
            <a:r>
              <a:rPr sz="2800" b="1" spc="-7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656150" marR="2138627">
              <a:lnSpc>
                <a:spcPct val="135400"/>
              </a:lnSpc>
              <a:tabLst>
                <a:tab pos="6509011" algn="l"/>
              </a:tabLst>
            </a:pPr>
            <a:r>
              <a:rPr sz="28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800" b="1" spc="-7" dirty="0">
                <a:latin typeface="Courier New"/>
                <a:cs typeface="Courier New"/>
              </a:rPr>
              <a:t>newWeight </a:t>
            </a:r>
            <a:r>
              <a:rPr sz="2800" b="1" dirty="0">
                <a:latin typeface="Courier New"/>
                <a:cs typeface="Courier New"/>
              </a:rPr>
              <a:t>= </a:t>
            </a:r>
            <a:r>
              <a:rPr sz="2800" b="1" spc="-7" dirty="0">
                <a:latin typeface="Courier New"/>
                <a:cs typeface="Courier New"/>
              </a:rPr>
              <a:t>weight </a:t>
            </a:r>
            <a:r>
              <a:rPr sz="2800" b="1" dirty="0">
                <a:latin typeface="Courier New"/>
                <a:cs typeface="Courier New"/>
              </a:rPr>
              <a:t>+ </a:t>
            </a:r>
            <a:r>
              <a:rPr sz="2800" b="1" spc="-7" dirty="0">
                <a:solidFill>
                  <a:srgbClr val="088759"/>
                </a:solidFill>
                <a:latin typeface="Courier New"/>
                <a:cs typeface="Courier New"/>
              </a:rPr>
              <a:t>20</a:t>
            </a:r>
            <a:r>
              <a:rPr sz="2800" b="1" spc="-7" dirty="0">
                <a:latin typeface="Courier New"/>
                <a:cs typeface="Courier New"/>
              </a:rPr>
              <a:t>;  </a:t>
            </a:r>
            <a:r>
              <a:rPr sz="28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800" b="1" spc="-7" dirty="0">
                <a:latin typeface="Courier New"/>
                <a:cs typeface="Courier New"/>
              </a:rPr>
              <a:t>originalNumber</a:t>
            </a:r>
            <a:r>
              <a:rPr sz="2800" b="1" spc="7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13" dirty="0">
                <a:latin typeface="Courier New"/>
                <a:cs typeface="Courier New"/>
              </a:rPr>
              <a:t> </a:t>
            </a:r>
            <a:r>
              <a:rPr sz="2800" b="1" spc="-7" dirty="0">
                <a:solidFill>
                  <a:srgbClr val="088759"/>
                </a:solidFill>
                <a:latin typeface="Courier New"/>
                <a:cs typeface="Courier New"/>
              </a:rPr>
              <a:t>12	</a:t>
            </a:r>
            <a:r>
              <a:rPr sz="2800" b="1" dirty="0">
                <a:latin typeface="Courier New"/>
                <a:cs typeface="Courier New"/>
              </a:rPr>
              <a:t>+</a:t>
            </a:r>
            <a:r>
              <a:rPr sz="2800" b="1" spc="-133" dirty="0"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r>
              <a:rPr sz="2800" b="1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7792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419" y="342374"/>
            <a:ext cx="11119071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z="4000" b="1" spc="327" dirty="0">
                <a:latin typeface="Times New Roman"/>
                <a:cs typeface="Times New Roman"/>
              </a:rPr>
              <a:t>Variable </a:t>
            </a:r>
            <a:r>
              <a:rPr sz="4000" b="1" spc="427" dirty="0">
                <a:latin typeface="Times New Roman"/>
                <a:cs typeface="Times New Roman"/>
              </a:rPr>
              <a:t>for</a:t>
            </a:r>
            <a:r>
              <a:rPr sz="4000" b="1" spc="-513" dirty="0">
                <a:latin typeface="Times New Roman"/>
                <a:cs typeface="Times New Roman"/>
              </a:rPr>
              <a:t> </a:t>
            </a:r>
            <a:r>
              <a:rPr sz="4000" b="1" spc="407" dirty="0">
                <a:latin typeface="Times New Roman"/>
                <a:cs typeface="Times New Roman"/>
              </a:rPr>
              <a:t>Boolean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478" y="1956387"/>
            <a:ext cx="7324513" cy="22373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656150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true/false boolean data</a:t>
            </a:r>
            <a:r>
              <a:rPr sz="28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3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6150" marR="1047300">
              <a:lnSpc>
                <a:spcPct val="169300"/>
              </a:lnSpc>
            </a:pPr>
            <a:r>
              <a:rPr sz="2800" b="1" spc="-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sz="28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isFeePaid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800" b="1" spc="-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sz="28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sz="2800" b="1" spc="-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sz="28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examPassed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sz="28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855" y="342374"/>
            <a:ext cx="11063654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z="4000" b="1" spc="513" dirty="0">
                <a:latin typeface="Times New Roman"/>
                <a:cs typeface="Times New Roman"/>
              </a:rPr>
              <a:t>Undeﬁned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805" y="1857558"/>
            <a:ext cx="10063479" cy="321977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56150" marR="6773" indent="-640063">
              <a:lnSpc>
                <a:spcPct val="114599"/>
              </a:lnSpc>
              <a:spcBef>
                <a:spcPts val="133"/>
              </a:spcBef>
              <a:buAutoNum type="arabicPeriod"/>
              <a:tabLst>
                <a:tab pos="656150" algn="l"/>
                <a:tab pos="656996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undeﬁned data type can only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value-the 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undeﬁned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6150" marR="741661" indent="-640063">
              <a:lnSpc>
                <a:spcPct val="114599"/>
              </a:lnSpc>
              <a:buAutoNum type="arabicPeriod"/>
              <a:tabLst>
                <a:tab pos="656150" algn="l"/>
                <a:tab pos="656996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declared,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has not been  assigned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value,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800" spc="-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undeﬁned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6150" marR="7200720">
              <a:lnSpc>
                <a:spcPct val="114599"/>
              </a:lnSpc>
              <a:spcBef>
                <a:spcPts val="2093"/>
              </a:spcBef>
            </a:pPr>
            <a:r>
              <a:rPr sz="2800" b="1" spc="-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sz="2800" b="1" spc="-12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name;  </a:t>
            </a:r>
            <a:r>
              <a:rPr sz="2800" b="1" spc="-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sz="2800" b="1" spc="-6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978" y="327724"/>
            <a:ext cx="1082802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z="4000" b="1" spc="339" dirty="0">
                <a:latin typeface="Times New Roman"/>
                <a:cs typeface="Times New Roman"/>
              </a:rPr>
              <a:t>Null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805" y="1857558"/>
            <a:ext cx="10828020" cy="34706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56150" marR="216741" indent="-640063">
              <a:lnSpc>
                <a:spcPct val="114599"/>
              </a:lnSpc>
              <a:spcBef>
                <a:spcPts val="133"/>
              </a:spcBef>
              <a:buAutoNum type="arabicPeriod"/>
              <a:tabLst>
                <a:tab pos="656150" algn="l"/>
                <a:tab pos="656996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another special data type that can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value-the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6150" indent="-640063">
              <a:spcBef>
                <a:spcPts val="560"/>
              </a:spcBef>
              <a:buAutoNum type="arabicPeriod"/>
              <a:tabLst>
                <a:tab pos="656150" algn="l"/>
                <a:tab pos="656996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</a:t>
            </a:r>
            <a:r>
              <a:rPr sz="28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6150" marR="6773" indent="-640063">
              <a:lnSpc>
                <a:spcPct val="114599"/>
              </a:lnSpc>
              <a:buAutoNum type="arabicPeriod"/>
              <a:tabLst>
                <a:tab pos="656150" algn="l"/>
                <a:tab pos="656996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empty string </a:t>
            </a:r>
            <a:r>
              <a:rPr sz="28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("")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0, it is simply  nothing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6150">
              <a:spcBef>
                <a:spcPts val="560"/>
              </a:spcBef>
            </a:pPr>
            <a:r>
              <a:rPr sz="2800" b="1" spc="-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sz="28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28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6150" marR="4063052">
              <a:lnSpc>
                <a:spcPct val="114599"/>
              </a:lnSpc>
            </a:pPr>
            <a:r>
              <a:rPr sz="2800" b="1" spc="-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sz="28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nationality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800" b="1" spc="-7" dirty="0">
                <a:solidFill>
                  <a:srgbClr val="A3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b="1" spc="-7" dirty="0">
                <a:solidFill>
                  <a:srgbClr val="A3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Pakistani</a:t>
            </a:r>
            <a:r>
              <a:rPr sz="2800" b="1" spc="-7" dirty="0">
                <a:solidFill>
                  <a:srgbClr val="A3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8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nationality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b="1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28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002" y="351597"/>
            <a:ext cx="10376745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1" spc="373" dirty="0">
                <a:latin typeface="Times New Roman"/>
                <a:cs typeface="Times New Roman"/>
              </a:rPr>
              <a:t>Difference</a:t>
            </a:r>
            <a:r>
              <a:rPr sz="4000" b="1" spc="-73" dirty="0">
                <a:latin typeface="Times New Roman"/>
                <a:cs typeface="Times New Roman"/>
              </a:rPr>
              <a:t> </a:t>
            </a:r>
            <a:r>
              <a:rPr sz="4000" b="1" spc="493" dirty="0">
                <a:latin typeface="Times New Roman"/>
                <a:cs typeface="Times New Roman"/>
              </a:rPr>
              <a:t>between</a:t>
            </a:r>
            <a:r>
              <a:rPr sz="4000" b="1" spc="-67" dirty="0">
                <a:latin typeface="Times New Roman"/>
                <a:cs typeface="Times New Roman"/>
              </a:rPr>
              <a:t> </a:t>
            </a:r>
            <a:r>
              <a:rPr sz="4000" b="1" spc="433" dirty="0">
                <a:latin typeface="Times New Roman"/>
                <a:cs typeface="Times New Roman"/>
              </a:rPr>
              <a:t>null</a:t>
            </a:r>
            <a:r>
              <a:rPr sz="4000" b="1" spc="-67" dirty="0">
                <a:latin typeface="Times New Roman"/>
                <a:cs typeface="Times New Roman"/>
              </a:rPr>
              <a:t> </a:t>
            </a:r>
            <a:r>
              <a:rPr sz="4000" b="1" spc="567" dirty="0">
                <a:latin typeface="Times New Roman"/>
                <a:cs typeface="Times New Roman"/>
              </a:rPr>
              <a:t>and</a:t>
            </a:r>
            <a:r>
              <a:rPr sz="4000" b="1" spc="-67" dirty="0">
                <a:latin typeface="Times New Roman"/>
                <a:cs typeface="Times New Roman"/>
              </a:rPr>
              <a:t> </a:t>
            </a:r>
            <a:r>
              <a:rPr sz="4000" b="1" spc="573" dirty="0">
                <a:latin typeface="Times New Roman"/>
                <a:cs typeface="Times New Roman"/>
              </a:rPr>
              <a:t>undeﬁned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088" y="1655497"/>
            <a:ext cx="10845800" cy="439945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173562" indent="-626518">
              <a:lnSpc>
                <a:spcPct val="114100"/>
              </a:lnSpc>
              <a:spcBef>
                <a:spcPts val="133"/>
              </a:spcBef>
              <a:buClr>
                <a:srgbClr val="000000"/>
              </a:buClr>
              <a:buAutoNum type="arabicPeriod"/>
              <a:tabLst>
                <a:tab pos="642604" algn="l"/>
                <a:tab pos="643451" algn="l"/>
              </a:tabLst>
            </a:pPr>
            <a:r>
              <a:rPr sz="2800" spc="-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undeﬁned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has not 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assigned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604" marR="6773" indent="-626518">
              <a:lnSpc>
                <a:spcPct val="114100"/>
              </a:lnSpc>
              <a:buClr>
                <a:srgbClr val="000000"/>
              </a:buClr>
              <a:buAutoNum type="arabicPeriod"/>
              <a:tabLst>
                <a:tab pos="642604" algn="l"/>
                <a:tab pos="643451" algn="l"/>
              </a:tabLst>
            </a:pPr>
            <a:r>
              <a:rPr sz="2800" spc="-7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assignment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assigned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no</a:t>
            </a:r>
            <a:r>
              <a:rPr sz="28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604" marR="648529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undeﬁned and null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distinct types: undeﬁned 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itself (undeﬁned) while null is an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604" marR="77890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Unassigned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initialized by JavaScript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undeﬁned.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never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null. That must be done</a:t>
            </a:r>
            <a:r>
              <a:rPr sz="2800" spc="-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programmatically.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710" y="299811"/>
            <a:ext cx="11216054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z="4000" b="1" spc="427" dirty="0">
                <a:latin typeface="Times New Roman"/>
                <a:cs typeface="Times New Roman"/>
              </a:rPr>
              <a:t>typeof</a:t>
            </a:r>
            <a:r>
              <a:rPr sz="4000" b="1" spc="-140" dirty="0">
                <a:latin typeface="Times New Roman"/>
                <a:cs typeface="Times New Roman"/>
              </a:rPr>
              <a:t> </a:t>
            </a:r>
            <a:r>
              <a:rPr sz="4000" b="1" spc="440" dirty="0">
                <a:latin typeface="Times New Roman"/>
                <a:cs typeface="Times New Roman"/>
              </a:rPr>
              <a:t>Operator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5"/>
            <a:ext cx="10724727" cy="331511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the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typeof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to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ﬁnd the type  of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28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604" marR="709489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typeof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an 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604" marR="1749170">
              <a:lnSpc>
                <a:spcPct val="136900"/>
              </a:lnSpc>
              <a:spcBef>
                <a:spcPts val="1493"/>
              </a:spcBef>
              <a:tabLst>
                <a:tab pos="4909697" algn="l"/>
              </a:tabLst>
            </a:pPr>
            <a:r>
              <a:rPr sz="2800" b="1" spc="-7" dirty="0">
                <a:solidFill>
                  <a:srgbClr val="0000FF"/>
                </a:solidFill>
                <a:latin typeface="Courier New"/>
                <a:cs typeface="Courier New"/>
              </a:rPr>
              <a:t>typeof</a:t>
            </a:r>
            <a:r>
              <a:rPr sz="2800" b="1" spc="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b="1" spc="-7" dirty="0">
                <a:solidFill>
                  <a:srgbClr val="A31414"/>
                </a:solidFill>
                <a:latin typeface="Courier New"/>
                <a:cs typeface="Courier New"/>
              </a:rPr>
              <a:t>"Hello"	</a:t>
            </a:r>
            <a:r>
              <a:rPr sz="2800" b="1" spc="-7" dirty="0">
                <a:solidFill>
                  <a:srgbClr val="008000"/>
                </a:solidFill>
                <a:latin typeface="Courier New"/>
                <a:cs typeface="Courier New"/>
              </a:rPr>
              <a:t>// Returns "string"  </a:t>
            </a:r>
            <a:r>
              <a:rPr sz="28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800" b="1" dirty="0">
                <a:latin typeface="Courier New"/>
                <a:cs typeface="Courier New"/>
              </a:rPr>
              <a:t>a =</a:t>
            </a:r>
            <a:r>
              <a:rPr sz="2800" b="1" spc="-13" dirty="0">
                <a:latin typeface="Courier New"/>
                <a:cs typeface="Courier New"/>
              </a:rPr>
              <a:t> </a:t>
            </a:r>
            <a:r>
              <a:rPr sz="2800" b="1" spc="-7" dirty="0">
                <a:solidFill>
                  <a:srgbClr val="088759"/>
                </a:solidFill>
                <a:latin typeface="Courier New"/>
                <a:cs typeface="Courier New"/>
              </a:rPr>
              <a:t>45</a:t>
            </a:r>
            <a:r>
              <a:rPr sz="2800" b="1" spc="-7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2364" y="5588591"/>
          <a:ext cx="8619064" cy="987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9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9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512">
                <a:tc>
                  <a:txBody>
                    <a:bodyPr/>
                    <a:lstStyle/>
                    <a:p>
                      <a:pPr marR="40640" algn="ctr">
                        <a:lnSpc>
                          <a:spcPts val="2170"/>
                        </a:lnSpc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typeof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70"/>
                        </a:lnSpc>
                      </a:pPr>
                      <a:r>
                        <a:rPr sz="2800" b="1" spc="-5" dirty="0">
                          <a:latin typeface="Courier New"/>
                          <a:cs typeface="Courier New"/>
                        </a:rPr>
                        <a:t>a;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2170"/>
                        </a:lnSpc>
                      </a:pPr>
                      <a:r>
                        <a:rPr sz="28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70"/>
                        </a:lnSpc>
                      </a:pPr>
                      <a:r>
                        <a:rPr sz="28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70"/>
                        </a:lnSpc>
                      </a:pPr>
                      <a:r>
                        <a:rPr sz="28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"number"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12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typeof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28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Returns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"boolean"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5527" y="2096799"/>
            <a:ext cx="9688946" cy="2664401"/>
          </a:xfrm>
          <a:prstGeom prst="rect">
            <a:avLst/>
          </a:prstGeom>
        </p:spPr>
        <p:txBody>
          <a:bodyPr vert="horz" wrap="square" lIns="0" tIns="444073" rIns="0" bIns="0" rtlCol="0" anchor="ctr">
            <a:spAutoFit/>
          </a:bodyPr>
          <a:lstStyle/>
          <a:p>
            <a:pPr marL="2431566" marR="6773" indent="-829713">
              <a:lnSpc>
                <a:spcPct val="100000"/>
              </a:lnSpc>
              <a:spcBef>
                <a:spcPts val="133"/>
              </a:spcBef>
            </a:pPr>
            <a:r>
              <a:rPr sz="72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z="72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Expression</a:t>
            </a:r>
            <a:endParaRPr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088" y="396631"/>
            <a:ext cx="1104980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z="4000" b="1" spc="527" dirty="0">
                <a:latin typeface="Times New Roman"/>
                <a:cs typeface="Times New Roman"/>
              </a:rPr>
              <a:t>Statements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6"/>
            <a:ext cx="10739967" cy="39157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1405432" indent="-626518">
              <a:lnSpc>
                <a:spcPct val="114100"/>
              </a:lnSpc>
              <a:spcBef>
                <a:spcPts val="133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"instructions"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"executed"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604" marR="1801662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language, these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604" indent="-626518">
              <a:spcBef>
                <a:spcPts val="520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sz="2800" spc="-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604" indent="-626518">
              <a:spcBef>
                <a:spcPts val="520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can set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604" marR="2702492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can also be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call, i.e.  document.write().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929354"/>
            <a:ext cx="5897880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642604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Each line below 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2765" y="2824313"/>
          <a:ext cx="7623384" cy="3662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8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8095">
                <a:tc>
                  <a:txBody>
                    <a:bodyPr/>
                    <a:lstStyle/>
                    <a:p>
                      <a:pPr marL="31750">
                        <a:lnSpc>
                          <a:spcPts val="2375"/>
                        </a:lnSpc>
                      </a:pPr>
                      <a:r>
                        <a:rPr sz="3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3100" b="1" dirty="0">
                          <a:latin typeface="Courier New"/>
                          <a:cs typeface="Courier New"/>
                        </a:rPr>
                        <a:t>a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375"/>
                        </a:lnSpc>
                      </a:pPr>
                      <a:r>
                        <a:rPr sz="3100" b="1" dirty="0">
                          <a:latin typeface="Courier New"/>
                          <a:cs typeface="Courier New"/>
                        </a:rPr>
                        <a:t>=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375"/>
                        </a:lnSpc>
                      </a:pPr>
                      <a:r>
                        <a:rPr sz="31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31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375"/>
                        </a:lnSpc>
                      </a:pPr>
                      <a:r>
                        <a:rPr sz="3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3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Statement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75"/>
                        </a:lnSpc>
                      </a:pPr>
                      <a:r>
                        <a:rPr sz="31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9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dirty="0">
                          <a:latin typeface="Courier New"/>
                          <a:cs typeface="Courier New"/>
                        </a:rPr>
                        <a:t>b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dirty="0">
                          <a:latin typeface="Courier New"/>
                          <a:cs typeface="Courier New"/>
                        </a:rPr>
                        <a:t>=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31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Statement</a:t>
                      </a:r>
                      <a:endParaRPr sz="3100" dirty="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9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dirty="0">
                          <a:latin typeface="Courier New"/>
                          <a:cs typeface="Courier New"/>
                        </a:rPr>
                        <a:t>c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dirty="0">
                          <a:latin typeface="Courier New"/>
                          <a:cs typeface="Courier New"/>
                        </a:rPr>
                        <a:t>=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31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Statement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0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31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100" b="1" dirty="0">
                          <a:latin typeface="Courier New"/>
                          <a:cs typeface="Courier New"/>
                        </a:rPr>
                        <a:t>=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dirty="0">
                          <a:latin typeface="Courier New"/>
                          <a:cs typeface="Courier New"/>
                        </a:rPr>
                        <a:t>a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dirty="0">
                          <a:latin typeface="Courier New"/>
                          <a:cs typeface="Courier New"/>
                        </a:rPr>
                        <a:t>+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Statement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1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351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alert(a);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27847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3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144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3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Statement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1447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31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1447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385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console.log(c);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Statement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1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3100" dirty="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633" y="340098"/>
            <a:ext cx="10772709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z="4000" b="1" spc="527" dirty="0">
                <a:latin typeface="Times New Roman"/>
                <a:cs typeface="Times New Roman"/>
              </a:rPr>
              <a:t>Statements</a:t>
            </a:r>
            <a:endParaRPr sz="40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397792"/>
            <a:ext cx="11022091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z="4000" b="1" spc="460" dirty="0">
                <a:latin typeface="Times New Roman"/>
                <a:cs typeface="Times New Roman"/>
              </a:rPr>
              <a:t>End</a:t>
            </a:r>
            <a:r>
              <a:rPr sz="4000" b="1" spc="-67" dirty="0">
                <a:latin typeface="Times New Roman"/>
                <a:cs typeface="Times New Roman"/>
              </a:rPr>
              <a:t> </a:t>
            </a:r>
            <a:r>
              <a:rPr sz="4000" b="1" spc="373" dirty="0">
                <a:latin typeface="Times New Roman"/>
                <a:cs typeface="Times New Roman"/>
              </a:rPr>
              <a:t>of</a:t>
            </a:r>
            <a:r>
              <a:rPr sz="4000" b="1" spc="-60" dirty="0">
                <a:latin typeface="Times New Roman"/>
                <a:cs typeface="Times New Roman"/>
              </a:rPr>
              <a:t> </a:t>
            </a:r>
            <a:r>
              <a:rPr sz="4000" b="1" spc="527" dirty="0">
                <a:latin typeface="Times New Roman"/>
                <a:cs typeface="Times New Roman"/>
              </a:rPr>
              <a:t>Statement</a:t>
            </a:r>
            <a:r>
              <a:rPr sz="4000" b="1" spc="-67" dirty="0">
                <a:latin typeface="Times New Roman"/>
                <a:cs typeface="Times New Roman"/>
              </a:rPr>
              <a:t> </a:t>
            </a:r>
            <a:r>
              <a:rPr sz="4000" b="1" spc="487" dirty="0">
                <a:latin typeface="Times New Roman"/>
                <a:cs typeface="Times New Roman"/>
              </a:rPr>
              <a:t>with</a:t>
            </a:r>
            <a:r>
              <a:rPr sz="4000" b="1" spc="-60" dirty="0">
                <a:latin typeface="Times New Roman"/>
                <a:cs typeface="Times New Roman"/>
              </a:rPr>
              <a:t> </a:t>
            </a:r>
            <a:r>
              <a:rPr sz="4000" b="1" spc="467" dirty="0">
                <a:latin typeface="Times New Roman"/>
                <a:cs typeface="Times New Roman"/>
              </a:rPr>
              <a:t>semicolon</a:t>
            </a:r>
            <a:r>
              <a:rPr sz="4000" b="1" spc="-67" dirty="0">
                <a:latin typeface="Times New Roman"/>
                <a:cs typeface="Times New Roman"/>
              </a:rPr>
              <a:t> </a:t>
            </a:r>
            <a:r>
              <a:rPr sz="4000" b="1" spc="280" dirty="0">
                <a:latin typeface="Times New Roman"/>
                <a:cs typeface="Times New Roman"/>
              </a:rPr>
              <a:t>;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5"/>
            <a:ext cx="10937240" cy="410821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1424904" indent="-626518">
              <a:lnSpc>
                <a:spcPct val="114100"/>
              </a:lnSpc>
              <a:spcBef>
                <a:spcPts val="133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2800" spc="-80" dirty="0">
                <a:latin typeface="RobotoRegular"/>
                <a:cs typeface="RobotoRegular"/>
              </a:rPr>
              <a:t>To </a:t>
            </a:r>
            <a:r>
              <a:rPr sz="2800" spc="-7" dirty="0">
                <a:latin typeface="RobotoRegular"/>
                <a:cs typeface="RobotoRegular"/>
              </a:rPr>
              <a:t>end statement add semicolon at the end of each  </a:t>
            </a:r>
            <a:r>
              <a:rPr sz="2800" spc="-13" dirty="0">
                <a:latin typeface="RobotoRegular"/>
                <a:cs typeface="RobotoRegular"/>
              </a:rPr>
              <a:t>executable </a:t>
            </a:r>
            <a:r>
              <a:rPr sz="2800" spc="-7" dirty="0">
                <a:latin typeface="RobotoRegular"/>
                <a:cs typeface="RobotoRegular"/>
              </a:rPr>
              <a:t>statement</a:t>
            </a:r>
            <a:endParaRPr sz="2800" dirty="0">
              <a:latin typeface="RobotoRegular"/>
              <a:cs typeface="RobotoRegular"/>
            </a:endParaRPr>
          </a:p>
          <a:p>
            <a:pPr marL="642604" indent="-626518">
              <a:spcBef>
                <a:spcPts val="520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2800" spc="-7" dirty="0">
                <a:latin typeface="RobotoRegular"/>
                <a:cs typeface="RobotoRegular"/>
              </a:rPr>
              <a:t>Semicolons </a:t>
            </a:r>
            <a:r>
              <a:rPr sz="2800" spc="-13" dirty="0">
                <a:latin typeface="RobotoRegular"/>
                <a:cs typeface="RobotoRegular"/>
              </a:rPr>
              <a:t>separate JavaScript</a:t>
            </a:r>
            <a:r>
              <a:rPr sz="2800" spc="-27" dirty="0">
                <a:latin typeface="RobotoRegular"/>
                <a:cs typeface="RobotoRegular"/>
              </a:rPr>
              <a:t> </a:t>
            </a:r>
            <a:r>
              <a:rPr sz="2800" spc="-7" dirty="0">
                <a:latin typeface="RobotoRegular"/>
                <a:cs typeface="RobotoRegular"/>
              </a:rPr>
              <a:t>statements.</a:t>
            </a:r>
            <a:endParaRPr sz="2800" dirty="0">
              <a:latin typeface="RobotoRegular"/>
              <a:cs typeface="RobotoRegular"/>
            </a:endParaRPr>
          </a:p>
          <a:p>
            <a:pPr marL="642604">
              <a:spcBef>
                <a:spcPts val="520"/>
              </a:spcBef>
            </a:pPr>
            <a:r>
              <a:rPr sz="28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800" b="1" dirty="0">
                <a:latin typeface="Courier New"/>
                <a:cs typeface="Courier New"/>
              </a:rPr>
              <a:t>a =</a:t>
            </a:r>
            <a:r>
              <a:rPr sz="2800" b="1" spc="-27" dirty="0">
                <a:latin typeface="Courier New"/>
                <a:cs typeface="Courier New"/>
              </a:rPr>
              <a:t> </a:t>
            </a:r>
            <a:r>
              <a:rPr sz="2800" b="1" spc="-7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800" b="1" spc="-7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642604" marR="6773" indent="-626518">
              <a:lnSpc>
                <a:spcPct val="114100"/>
              </a:lnSpc>
              <a:buAutoNum type="arabicPeriod" startAt="3"/>
              <a:tabLst>
                <a:tab pos="642604" algn="l"/>
                <a:tab pos="643451" algn="l"/>
              </a:tabLst>
            </a:pPr>
            <a:r>
              <a:rPr sz="2800" spc="-7" dirty="0">
                <a:latin typeface="RobotoRegular"/>
                <a:cs typeface="RobotoRegular"/>
              </a:rPr>
              <a:t>When </a:t>
            </a:r>
            <a:r>
              <a:rPr sz="2800" spc="-13" dirty="0">
                <a:latin typeface="RobotoRegular"/>
                <a:cs typeface="RobotoRegular"/>
              </a:rPr>
              <a:t>separated by </a:t>
            </a:r>
            <a:r>
              <a:rPr sz="2800" spc="-7" dirty="0">
                <a:latin typeface="RobotoRegular"/>
                <a:cs typeface="RobotoRegular"/>
              </a:rPr>
              <a:t>semicolons, multiple statements on one  line </a:t>
            </a:r>
            <a:r>
              <a:rPr sz="2800" spc="-13" dirty="0">
                <a:latin typeface="RobotoRegular"/>
                <a:cs typeface="RobotoRegular"/>
              </a:rPr>
              <a:t>are </a:t>
            </a:r>
            <a:r>
              <a:rPr sz="2800" spc="-7" dirty="0">
                <a:latin typeface="RobotoRegular"/>
                <a:cs typeface="RobotoRegular"/>
              </a:rPr>
              <a:t>allowed</a:t>
            </a:r>
            <a:endParaRPr sz="2800" dirty="0">
              <a:latin typeface="RobotoRegular"/>
              <a:cs typeface="RobotoRegular"/>
            </a:endParaRPr>
          </a:p>
          <a:p>
            <a:pPr marL="642604" marR="4430495">
              <a:lnSpc>
                <a:spcPts val="4400"/>
              </a:lnSpc>
              <a:spcBef>
                <a:spcPts val="193"/>
              </a:spcBef>
            </a:pPr>
            <a:r>
              <a:rPr sz="2800" b="1" dirty="0">
                <a:latin typeface="Courier New"/>
                <a:cs typeface="Courier New"/>
              </a:rPr>
              <a:t>i = </a:t>
            </a:r>
            <a:r>
              <a:rPr sz="2800" b="1" dirty="0">
                <a:solidFill>
                  <a:srgbClr val="088759"/>
                </a:solidFill>
                <a:latin typeface="Courier New"/>
                <a:cs typeface="Courier New"/>
              </a:rPr>
              <a:t>3</a:t>
            </a:r>
            <a:r>
              <a:rPr sz="2800" b="1" dirty="0">
                <a:latin typeface="Courier New"/>
                <a:cs typeface="Courier New"/>
              </a:rPr>
              <a:t>; j = </a:t>
            </a:r>
            <a:r>
              <a:rPr sz="2800" b="1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r>
              <a:rPr sz="2800" b="1" dirty="0">
                <a:latin typeface="Courier New"/>
                <a:cs typeface="Courier New"/>
              </a:rPr>
              <a:t>; k = i +</a:t>
            </a:r>
            <a:r>
              <a:rPr sz="2800" b="1" spc="-187" dirty="0">
                <a:latin typeface="Courier New"/>
                <a:cs typeface="Courier New"/>
              </a:rPr>
              <a:t> </a:t>
            </a:r>
            <a:r>
              <a:rPr sz="2800" b="1" spc="-7" dirty="0">
                <a:latin typeface="Courier New"/>
                <a:cs typeface="Courier New"/>
              </a:rPr>
              <a:t>j;  alert(i);console.log(k);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WHAT IS JAVASCRIPT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marL="0" indent="0" algn="ctr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arguably one of the most important languages today. </a:t>
            </a:r>
          </a:p>
          <a:p>
            <a:pPr marL="0" indent="0" algn="ctr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de facto language of the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69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8070" y="282181"/>
            <a:ext cx="10855836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z="4000" b="1" spc="447" dirty="0">
                <a:latin typeface="Times New Roman"/>
                <a:cs typeface="Times New Roman"/>
              </a:rPr>
              <a:t>Expressions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5"/>
            <a:ext cx="10360660" cy="149455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values, variables, 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calls and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operators,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computes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604" indent="-626518">
              <a:spcBef>
                <a:spcPts val="520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computation is called an</a:t>
            </a:r>
            <a:r>
              <a:rPr sz="28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2365" y="3611712"/>
          <a:ext cx="8620756" cy="1554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59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95932">
                <a:tc>
                  <a:txBody>
                    <a:bodyPr/>
                    <a:lstStyle/>
                    <a:p>
                      <a:pPr marL="31750">
                        <a:lnSpc>
                          <a:spcPts val="2375"/>
                        </a:lnSpc>
                      </a:pPr>
                      <a:r>
                        <a:rPr sz="3100" b="1" dirty="0">
                          <a:latin typeface="Courier New"/>
                          <a:cs typeface="Courier New"/>
                        </a:rPr>
                        <a:t>a</a:t>
                      </a:r>
                      <a:endParaRPr sz="31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3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375"/>
                        </a:lnSpc>
                      </a:pPr>
                      <a:r>
                        <a:rPr sz="3100" b="1" dirty="0">
                          <a:latin typeface="Courier New"/>
                          <a:cs typeface="Courier New"/>
                        </a:rPr>
                        <a:t>+</a:t>
                      </a:r>
                      <a:endParaRPr sz="3100">
                        <a:latin typeface="Courier New"/>
                        <a:cs typeface="Courier New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3175">
                        <a:lnSpc>
                          <a:spcPts val="2375"/>
                        </a:lnSpc>
                      </a:pPr>
                      <a:r>
                        <a:rPr sz="31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3100">
                        <a:latin typeface="Courier New"/>
                        <a:cs typeface="Courier New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3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80645" algn="r">
                        <a:lnSpc>
                          <a:spcPts val="2375"/>
                        </a:lnSpc>
                      </a:pPr>
                      <a:r>
                        <a:rPr sz="3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100">
                        <a:latin typeface="Courier New"/>
                        <a:cs typeface="Courier New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3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375"/>
                        </a:lnSpc>
                      </a:pPr>
                      <a:r>
                        <a:rPr sz="3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expression</a:t>
                      </a:r>
                      <a:endParaRPr sz="3100">
                        <a:latin typeface="Courier New"/>
                        <a:cs typeface="Courier New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31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expression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99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marR="3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a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87765" y="5108751"/>
            <a:ext cx="5155353" cy="1150742"/>
          </a:xfrm>
          <a:prstGeom prst="rect">
            <a:avLst/>
          </a:prstGeom>
        </p:spPr>
        <p:txBody>
          <a:bodyPr vert="horz" wrap="square" lIns="0" tIns="88053" rIns="0" bIns="0" rtlCol="0">
            <a:spAutoFit/>
          </a:bodyPr>
          <a:lstStyle/>
          <a:p>
            <a:pPr marL="16933">
              <a:spcBef>
                <a:spcPts val="693"/>
              </a:spcBef>
            </a:pPr>
            <a:r>
              <a:rPr sz="3200" b="1" dirty="0">
                <a:latin typeface="Courier New"/>
                <a:cs typeface="Courier New"/>
              </a:rPr>
              <a:t>a *</a:t>
            </a:r>
            <a:r>
              <a:rPr sz="3200" b="1" spc="-27" dirty="0"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3200" b="1" dirty="0"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 marL="16933">
              <a:spcBef>
                <a:spcPts val="560"/>
              </a:spcBef>
            </a:pPr>
            <a:r>
              <a:rPr sz="3200" b="1" spc="-7" dirty="0">
                <a:solidFill>
                  <a:srgbClr val="A31414"/>
                </a:solidFill>
                <a:latin typeface="Courier New"/>
                <a:cs typeface="Courier New"/>
              </a:rPr>
              <a:t>"John" </a:t>
            </a:r>
            <a:r>
              <a:rPr sz="3200" b="1" dirty="0">
                <a:latin typeface="Courier New"/>
                <a:cs typeface="Courier New"/>
              </a:rPr>
              <a:t>+ </a:t>
            </a:r>
            <a:r>
              <a:rPr sz="3200" b="1" dirty="0">
                <a:solidFill>
                  <a:srgbClr val="A31414"/>
                </a:solidFill>
                <a:latin typeface="Courier New"/>
                <a:cs typeface="Courier New"/>
              </a:rPr>
              <a:t>" " </a:t>
            </a:r>
            <a:r>
              <a:rPr sz="3200" b="1" dirty="0">
                <a:latin typeface="Courier New"/>
                <a:cs typeface="Courier New"/>
              </a:rPr>
              <a:t>+</a:t>
            </a:r>
            <a:r>
              <a:rPr sz="3200" b="1" spc="-127" dirty="0"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A31414"/>
                </a:solidFill>
                <a:latin typeface="Courier New"/>
                <a:cs typeface="Courier New"/>
              </a:rPr>
              <a:t>"Doe";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4153" y="5108751"/>
            <a:ext cx="3203787" cy="1150742"/>
          </a:xfrm>
          <a:prstGeom prst="rect">
            <a:avLst/>
          </a:prstGeom>
        </p:spPr>
        <p:txBody>
          <a:bodyPr vert="horz" wrap="square" lIns="0" tIns="88053" rIns="0" bIns="0" rtlCol="0">
            <a:spAutoFit/>
          </a:bodyPr>
          <a:lstStyle/>
          <a:p>
            <a:pPr marL="16933">
              <a:spcBef>
                <a:spcPts val="693"/>
              </a:spcBef>
            </a:pP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3200" b="1" spc="-13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expression</a:t>
            </a:r>
            <a:endParaRPr sz="3200">
              <a:latin typeface="Courier New"/>
              <a:cs typeface="Courier New"/>
            </a:endParaRPr>
          </a:p>
          <a:p>
            <a:pPr marL="16933">
              <a:spcBef>
                <a:spcPts val="560"/>
              </a:spcBef>
            </a:pP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3200" b="1" spc="-13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expression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7382" y="2681787"/>
            <a:ext cx="7218218" cy="149442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96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879" y="394068"/>
            <a:ext cx="11299181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z="4000" b="1" spc="553" dirty="0">
                <a:latin typeface="Times New Roman"/>
                <a:cs typeface="Times New Roman"/>
              </a:rPr>
              <a:t>Comments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5"/>
            <a:ext cx="10701867" cy="3918358"/>
          </a:xfrm>
          <a:prstGeom prst="rect">
            <a:avLst/>
          </a:prstGeom>
        </p:spPr>
        <p:txBody>
          <a:bodyPr vert="horz" wrap="square" lIns="0" tIns="82972" rIns="0" bIns="0" rtlCol="0">
            <a:spAutoFit/>
          </a:bodyPr>
          <a:lstStyle/>
          <a:p>
            <a:pPr marL="642604" indent="-626518">
              <a:spcBef>
                <a:spcPts val="652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human, not the</a:t>
            </a:r>
            <a:r>
              <a:rPr sz="28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604" marR="546086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others understand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when it  comes time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revise, they make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readable.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604" marR="6773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use commenting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out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portions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testing and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604" indent="-626518">
              <a:spcBef>
                <a:spcPts val="520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604" marR="507141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text as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comment, single line  comments and multi-line</a:t>
            </a:r>
            <a:r>
              <a:rPr sz="28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330037"/>
            <a:ext cx="12191975" cy="55279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580728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367" dirty="0">
                <a:latin typeface="Times New Roman"/>
                <a:cs typeface="Times New Roman"/>
              </a:rPr>
              <a:t>Single </a:t>
            </a:r>
            <a:r>
              <a:rPr sz="4267" spc="393" dirty="0">
                <a:latin typeface="Times New Roman"/>
                <a:cs typeface="Times New Roman"/>
              </a:rPr>
              <a:t>line</a:t>
            </a:r>
            <a:r>
              <a:rPr sz="4267" spc="-545" dirty="0">
                <a:latin typeface="Times New Roman"/>
                <a:cs typeface="Times New Roman"/>
              </a:rPr>
              <a:t> </a:t>
            </a:r>
            <a:r>
              <a:rPr sz="4267" spc="593" dirty="0">
                <a:latin typeface="Times New Roman"/>
                <a:cs typeface="Times New Roman"/>
              </a:rPr>
              <a:t>comments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5"/>
            <a:ext cx="10511367" cy="4619639"/>
          </a:xfrm>
          <a:prstGeom prst="rect">
            <a:avLst/>
          </a:prstGeom>
        </p:spPr>
        <p:txBody>
          <a:bodyPr vert="horz" wrap="square" lIns="0" tIns="82972" rIns="0" bIns="0" rtlCol="0">
            <a:spAutoFit/>
          </a:bodyPr>
          <a:lstStyle/>
          <a:p>
            <a:pPr marL="642604" indent="-626518">
              <a:spcBef>
                <a:spcPts val="652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Single line comments </a:t>
            </a:r>
            <a:r>
              <a:rPr sz="3067" spc="7" dirty="0">
                <a:latin typeface="RobotoRegular"/>
                <a:cs typeface="RobotoRegular"/>
              </a:rPr>
              <a:t>start </a:t>
            </a:r>
            <a:r>
              <a:rPr sz="3067" spc="-7" dirty="0">
                <a:latin typeface="RobotoRegular"/>
                <a:cs typeface="RobotoRegular"/>
              </a:rPr>
              <a:t>with</a:t>
            </a:r>
            <a:r>
              <a:rPr sz="3067" spc="-33" dirty="0">
                <a:latin typeface="RobotoRegular"/>
                <a:cs typeface="RobotoRegular"/>
              </a:rPr>
              <a:t> </a:t>
            </a:r>
            <a:r>
              <a:rPr sz="3067" spc="-120" dirty="0">
                <a:latin typeface="RobotoRegular"/>
                <a:cs typeface="RobotoRegular"/>
              </a:rPr>
              <a:t>//.</a:t>
            </a:r>
            <a:endParaRPr sz="3067">
              <a:latin typeface="RobotoRegular"/>
              <a:cs typeface="RobotoRegular"/>
            </a:endParaRPr>
          </a:p>
          <a:p>
            <a:pPr marL="642604" marR="6773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  <a:tab pos="4081678" algn="l"/>
              </a:tabLst>
            </a:pPr>
            <a:r>
              <a:rPr sz="3067" spc="-7" dirty="0">
                <a:latin typeface="RobotoRegular"/>
                <a:cs typeface="RobotoRegular"/>
              </a:rPr>
              <a:t>Any text</a:t>
            </a:r>
            <a:r>
              <a:rPr sz="3067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between </a:t>
            </a:r>
            <a:r>
              <a:rPr sz="3067" dirty="0">
                <a:latin typeface="RobotoRegular"/>
                <a:cs typeface="RobotoRegular"/>
              </a:rPr>
              <a:t>/	</a:t>
            </a:r>
            <a:r>
              <a:rPr sz="3067" spc="-7" dirty="0">
                <a:latin typeface="RobotoRegular"/>
                <a:cs typeface="RobotoRegular"/>
              </a:rPr>
              <a:t>and the end of the line will be </a:t>
            </a:r>
            <a:r>
              <a:rPr sz="3067" spc="-13" dirty="0">
                <a:latin typeface="RobotoRegular"/>
                <a:cs typeface="RobotoRegular"/>
              </a:rPr>
              <a:t>ignored  </a:t>
            </a:r>
            <a:r>
              <a:rPr sz="3067" spc="-7" dirty="0">
                <a:latin typeface="RobotoRegular"/>
                <a:cs typeface="RobotoRegular"/>
              </a:rPr>
              <a:t>(will not be</a:t>
            </a:r>
            <a:r>
              <a:rPr sz="3067" spc="-13" dirty="0">
                <a:latin typeface="RobotoRegular"/>
                <a:cs typeface="RobotoRegular"/>
              </a:rPr>
              <a:t> executed).</a:t>
            </a:r>
            <a:endParaRPr sz="3067">
              <a:latin typeface="RobotoRegular"/>
              <a:cs typeface="RobotoRegular"/>
            </a:endParaRPr>
          </a:p>
          <a:p>
            <a:pPr marL="33019" marR="3559298">
              <a:lnSpc>
                <a:spcPct val="134400"/>
              </a:lnSpc>
              <a:spcBef>
                <a:spcPts val="1633"/>
              </a:spcBef>
            </a:pP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// Declare and initialize variable  </a:t>
            </a:r>
            <a:r>
              <a:rPr sz="2667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667" b="1" dirty="0">
                <a:latin typeface="Courier New"/>
                <a:cs typeface="Courier New"/>
              </a:rPr>
              <a:t>a = </a:t>
            </a:r>
            <a:r>
              <a:rPr sz="2667" b="1" spc="-7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667" b="1" spc="-7" dirty="0">
                <a:latin typeface="Courier New"/>
                <a:cs typeface="Courier New"/>
              </a:rPr>
              <a:t>; </a:t>
            </a: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//This is</a:t>
            </a:r>
            <a:r>
              <a:rPr sz="2667" b="1" spc="-7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comment</a:t>
            </a:r>
            <a:endParaRPr sz="2667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33">
              <a:latin typeface="Courier New"/>
              <a:cs typeface="Courier New"/>
            </a:endParaRPr>
          </a:p>
          <a:p>
            <a:pPr marL="33019">
              <a:spcBef>
                <a:spcPts val="2080"/>
              </a:spcBef>
            </a:pP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//This below code will not</a:t>
            </a:r>
            <a:r>
              <a:rPr sz="2667" b="1" spc="-3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execute</a:t>
            </a:r>
            <a:endParaRPr sz="2667">
              <a:latin typeface="Courier New"/>
              <a:cs typeface="Courier New"/>
            </a:endParaRPr>
          </a:p>
          <a:p>
            <a:pPr marL="33019">
              <a:spcBef>
                <a:spcPts val="1100"/>
              </a:spcBef>
            </a:pP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//var </a:t>
            </a:r>
            <a:r>
              <a:rPr sz="2667" b="1" dirty="0">
                <a:solidFill>
                  <a:srgbClr val="008000"/>
                </a:solidFill>
                <a:latin typeface="Courier New"/>
                <a:cs typeface="Courier New"/>
              </a:rPr>
              <a:t>b =</a:t>
            </a:r>
            <a:r>
              <a:rPr sz="2667" b="1" spc="-27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8;</a:t>
            </a:r>
            <a:endParaRPr sz="266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5813213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87" dirty="0">
                <a:latin typeface="Times New Roman"/>
                <a:cs typeface="Times New Roman"/>
              </a:rPr>
              <a:t>Multi-line</a:t>
            </a:r>
            <a:r>
              <a:rPr sz="4267" spc="-147" dirty="0">
                <a:latin typeface="Times New Roman"/>
                <a:cs typeface="Times New Roman"/>
              </a:rPr>
              <a:t> </a:t>
            </a:r>
            <a:r>
              <a:rPr sz="4267" spc="593" dirty="0">
                <a:latin typeface="Times New Roman"/>
                <a:cs typeface="Times New Roman"/>
              </a:rPr>
              <a:t>comments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5"/>
            <a:ext cx="9176173" cy="4565009"/>
          </a:xfrm>
          <a:prstGeom prst="rect">
            <a:avLst/>
          </a:prstGeom>
        </p:spPr>
        <p:txBody>
          <a:bodyPr vert="horz" wrap="square" lIns="0" tIns="82972" rIns="0" bIns="0" rtlCol="0">
            <a:spAutoFit/>
          </a:bodyPr>
          <a:lstStyle/>
          <a:p>
            <a:pPr marL="642604" indent="-626518">
              <a:spcBef>
                <a:spcPts val="652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Multi-line comments </a:t>
            </a:r>
            <a:r>
              <a:rPr sz="3067" spc="7" dirty="0">
                <a:latin typeface="RobotoRegular"/>
                <a:cs typeface="RobotoRegular"/>
              </a:rPr>
              <a:t>start </a:t>
            </a:r>
            <a:r>
              <a:rPr sz="3067" spc="-7" dirty="0">
                <a:latin typeface="RobotoRegular"/>
                <a:cs typeface="RobotoRegular"/>
              </a:rPr>
              <a:t>with /* and end with</a:t>
            </a:r>
            <a:r>
              <a:rPr sz="3067" spc="-100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*/.</a:t>
            </a:r>
            <a:endParaRPr sz="3067">
              <a:latin typeface="RobotoRegular"/>
              <a:cs typeface="RobotoRegular"/>
            </a:endParaRPr>
          </a:p>
          <a:p>
            <a:pPr marL="642604" indent="-626518">
              <a:spcBef>
                <a:spcPts val="520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Any text between /* and */ will be</a:t>
            </a:r>
            <a:r>
              <a:rPr sz="3067" spc="-33" dirty="0">
                <a:latin typeface="RobotoRegular"/>
                <a:cs typeface="RobotoRegular"/>
              </a:rPr>
              <a:t> </a:t>
            </a:r>
            <a:r>
              <a:rPr sz="3067" spc="-13" dirty="0">
                <a:latin typeface="RobotoRegular"/>
                <a:cs typeface="RobotoRegular"/>
              </a:rPr>
              <a:t>ignored.</a:t>
            </a:r>
            <a:endParaRPr sz="3067">
              <a:latin typeface="RobotoRegular"/>
              <a:cs typeface="RobotoRegular"/>
            </a:endParaRPr>
          </a:p>
          <a:p>
            <a:pPr marL="33019">
              <a:spcBef>
                <a:spcPts val="2733"/>
              </a:spcBef>
            </a:pP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/*</a:t>
            </a:r>
            <a:endParaRPr sz="2667">
              <a:latin typeface="Courier New"/>
              <a:cs typeface="Courier New"/>
            </a:endParaRPr>
          </a:p>
          <a:p>
            <a:pPr marL="33019" marR="2427333">
              <a:lnSpc>
                <a:spcPct val="134400"/>
              </a:lnSpc>
            </a:pP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This code declared and initialize  variable </a:t>
            </a:r>
            <a:r>
              <a:rPr sz="2667" b="1" dirty="0">
                <a:solidFill>
                  <a:srgbClr val="008000"/>
                </a:solidFill>
                <a:latin typeface="Courier New"/>
                <a:cs typeface="Courier New"/>
              </a:rPr>
              <a:t>a </a:t>
            </a: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and show on</a:t>
            </a:r>
            <a:r>
              <a:rPr sz="2667" b="1" spc="-7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screen</a:t>
            </a:r>
            <a:endParaRPr sz="2667">
              <a:latin typeface="Courier New"/>
              <a:cs typeface="Courier New"/>
            </a:endParaRPr>
          </a:p>
          <a:p>
            <a:pPr marL="33019">
              <a:spcBef>
                <a:spcPts val="1100"/>
              </a:spcBef>
            </a:pP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667">
              <a:latin typeface="Courier New"/>
              <a:cs typeface="Courier New"/>
            </a:endParaRPr>
          </a:p>
          <a:p>
            <a:pPr marL="33019" marR="7099969">
              <a:lnSpc>
                <a:spcPct val="134400"/>
              </a:lnSpc>
            </a:pPr>
            <a:r>
              <a:rPr sz="2667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667" b="1" dirty="0">
                <a:latin typeface="Courier New"/>
                <a:cs typeface="Courier New"/>
              </a:rPr>
              <a:t>a =</a:t>
            </a:r>
            <a:r>
              <a:rPr sz="2667" b="1" spc="-133" dirty="0">
                <a:latin typeface="Courier New"/>
                <a:cs typeface="Courier New"/>
              </a:rPr>
              <a:t> </a:t>
            </a:r>
            <a:r>
              <a:rPr sz="2667" b="1" spc="-7" dirty="0">
                <a:solidFill>
                  <a:srgbClr val="088759"/>
                </a:solidFill>
                <a:latin typeface="Courier New"/>
                <a:cs typeface="Courier New"/>
              </a:rPr>
              <a:t>6</a:t>
            </a:r>
            <a:r>
              <a:rPr sz="2667" b="1" spc="-7" dirty="0">
                <a:latin typeface="Courier New"/>
                <a:cs typeface="Courier New"/>
              </a:rPr>
              <a:t>;  alert(a);</a:t>
            </a:r>
            <a:endParaRPr sz="266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480" y="2764258"/>
            <a:ext cx="7171267" cy="124820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8000" spc="-40" dirty="0"/>
              <a:t>Variable</a:t>
            </a:r>
            <a:r>
              <a:rPr sz="8000" spc="-127" dirty="0"/>
              <a:t> </a:t>
            </a:r>
            <a:r>
              <a:rPr sz="8000" spc="-13" dirty="0"/>
              <a:t>Names</a:t>
            </a:r>
            <a:endParaRPr sz="8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274619"/>
            <a:ext cx="12191975" cy="558338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873590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327" dirty="0">
                <a:latin typeface="Times New Roman"/>
                <a:cs typeface="Times New Roman"/>
              </a:rPr>
              <a:t>Variable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33" dirty="0">
                <a:latin typeface="Times New Roman"/>
                <a:cs typeface="Times New Roman"/>
              </a:rPr>
              <a:t>Names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339" dirty="0">
                <a:latin typeface="Times New Roman"/>
                <a:cs typeface="Times New Roman"/>
              </a:rPr>
              <a:t>Legal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339" dirty="0">
                <a:latin typeface="Times New Roman"/>
                <a:cs typeface="Times New Roman"/>
              </a:rPr>
              <a:t>Illegal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5"/>
            <a:ext cx="10734887" cy="4320455"/>
          </a:xfrm>
          <a:prstGeom prst="rect">
            <a:avLst/>
          </a:prstGeom>
        </p:spPr>
        <p:txBody>
          <a:bodyPr vert="horz" wrap="square" lIns="0" tIns="82972" rIns="0" bIns="0" rtlCol="0">
            <a:spAutoFit/>
          </a:bodyPr>
          <a:lstStyle/>
          <a:p>
            <a:pPr marL="642604" indent="-626518">
              <a:spcBef>
                <a:spcPts val="652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13" dirty="0">
                <a:latin typeface="RobotoRegular"/>
                <a:cs typeface="RobotoRegular"/>
              </a:rPr>
              <a:t>variable </a:t>
            </a:r>
            <a:r>
              <a:rPr sz="3067" spc="-7" dirty="0">
                <a:latin typeface="RobotoRegular"/>
                <a:cs typeface="RobotoRegular"/>
              </a:rPr>
              <a:t>name </a:t>
            </a:r>
            <a:r>
              <a:rPr sz="3067" spc="-40" dirty="0">
                <a:latin typeface="RobotoRegular"/>
                <a:cs typeface="RobotoRegular"/>
              </a:rPr>
              <a:t>can't </a:t>
            </a:r>
            <a:r>
              <a:rPr sz="3067" spc="-7" dirty="0">
                <a:latin typeface="RobotoRegular"/>
                <a:cs typeface="RobotoRegular"/>
              </a:rPr>
              <a:t>contain any</a:t>
            </a:r>
            <a:r>
              <a:rPr sz="3067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spaces</a:t>
            </a:r>
            <a:endParaRPr sz="3067" dirty="0">
              <a:latin typeface="RobotoRegular"/>
              <a:cs typeface="RobotoRegular"/>
            </a:endParaRPr>
          </a:p>
          <a:p>
            <a:pPr marL="642604" marR="368291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13" dirty="0">
                <a:latin typeface="RobotoRegular"/>
                <a:cs typeface="RobotoRegular"/>
              </a:rPr>
              <a:t>variable </a:t>
            </a:r>
            <a:r>
              <a:rPr sz="3067" spc="-7" dirty="0">
                <a:latin typeface="RobotoRegular"/>
                <a:cs typeface="RobotoRegular"/>
              </a:rPr>
              <a:t>name can contain only letters, numbers, dollar  signs, and</a:t>
            </a:r>
            <a:r>
              <a:rPr sz="3067" spc="-20" dirty="0">
                <a:latin typeface="RobotoRegular"/>
                <a:cs typeface="RobotoRegular"/>
              </a:rPr>
              <a:t> </a:t>
            </a:r>
            <a:r>
              <a:rPr sz="3067" spc="-13" dirty="0">
                <a:latin typeface="RobotoRegular"/>
                <a:cs typeface="RobotoRegular"/>
              </a:rPr>
              <a:t>underscores.</a:t>
            </a:r>
            <a:endParaRPr sz="3067" dirty="0">
              <a:latin typeface="RobotoRegular"/>
              <a:cs typeface="RobotoRegular"/>
            </a:endParaRPr>
          </a:p>
          <a:p>
            <a:pPr marL="642604" marR="6773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The ﬁrst </a:t>
            </a:r>
            <a:r>
              <a:rPr sz="3067" spc="-13" dirty="0">
                <a:latin typeface="RobotoRegular"/>
                <a:cs typeface="RobotoRegular"/>
              </a:rPr>
              <a:t>character </a:t>
            </a:r>
            <a:r>
              <a:rPr sz="3067" spc="-7" dirty="0">
                <a:latin typeface="RobotoRegular"/>
                <a:cs typeface="RobotoRegular"/>
              </a:rPr>
              <a:t>must be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33" dirty="0">
                <a:latin typeface="RobotoRegular"/>
                <a:cs typeface="RobotoRegular"/>
              </a:rPr>
              <a:t>letter, </a:t>
            </a:r>
            <a:r>
              <a:rPr sz="3067" spc="-7" dirty="0">
                <a:latin typeface="RobotoRegular"/>
                <a:cs typeface="RobotoRegular"/>
              </a:rPr>
              <a:t>or an </a:t>
            </a:r>
            <a:r>
              <a:rPr sz="3067" spc="-13" dirty="0">
                <a:latin typeface="RobotoRegular"/>
                <a:cs typeface="RobotoRegular"/>
              </a:rPr>
              <a:t>underscore </a:t>
            </a:r>
            <a:r>
              <a:rPr sz="3067" spc="-7" dirty="0">
                <a:latin typeface="RobotoRegular"/>
                <a:cs typeface="RobotoRegular"/>
              </a:rPr>
              <a:t>(_), or 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7" dirty="0">
                <a:latin typeface="RobotoRegular"/>
                <a:cs typeface="RobotoRegular"/>
              </a:rPr>
              <a:t>dollar sign</a:t>
            </a:r>
            <a:r>
              <a:rPr sz="3067" spc="-33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($).</a:t>
            </a:r>
            <a:endParaRPr sz="3067" dirty="0">
              <a:latin typeface="RobotoRegular"/>
              <a:cs typeface="RobotoRegular"/>
            </a:endParaRPr>
          </a:p>
          <a:p>
            <a:pPr marL="642604" marR="44026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Subsequent </a:t>
            </a:r>
            <a:r>
              <a:rPr sz="3067" spc="-13" dirty="0">
                <a:latin typeface="RobotoRegular"/>
                <a:cs typeface="RobotoRegular"/>
              </a:rPr>
              <a:t>characters may </a:t>
            </a:r>
            <a:r>
              <a:rPr sz="3067" spc="-7" dirty="0">
                <a:latin typeface="RobotoRegular"/>
                <a:cs typeface="RobotoRegular"/>
              </a:rPr>
              <a:t>be letters, digits, </a:t>
            </a:r>
            <a:r>
              <a:rPr sz="3067" spc="-13" dirty="0">
                <a:latin typeface="RobotoRegular"/>
                <a:cs typeface="RobotoRegular"/>
              </a:rPr>
              <a:t>underscores,  </a:t>
            </a:r>
            <a:r>
              <a:rPr sz="3067" spc="-7" dirty="0">
                <a:latin typeface="RobotoRegular"/>
                <a:cs typeface="RobotoRegular"/>
              </a:rPr>
              <a:t>or dollar</a:t>
            </a:r>
            <a:r>
              <a:rPr sz="3067" spc="-20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signs.</a:t>
            </a:r>
            <a:endParaRPr sz="3067" dirty="0">
              <a:latin typeface="RobotoRegular"/>
              <a:cs typeface="RobotoRegular"/>
            </a:endParaRPr>
          </a:p>
          <a:p>
            <a:pPr marL="642604" indent="-626518">
              <a:spcBef>
                <a:spcPts val="520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Numbers </a:t>
            </a:r>
            <a:r>
              <a:rPr sz="3067" spc="-13" dirty="0">
                <a:latin typeface="RobotoRegular"/>
                <a:cs typeface="RobotoRegular"/>
              </a:rPr>
              <a:t>are </a:t>
            </a:r>
            <a:r>
              <a:rPr sz="3067" spc="-7" dirty="0">
                <a:latin typeface="RobotoRegular"/>
                <a:cs typeface="RobotoRegular"/>
              </a:rPr>
              <a:t>not allowed as the ﬁrst </a:t>
            </a:r>
            <a:r>
              <a:rPr sz="3067" spc="-13" dirty="0">
                <a:latin typeface="RobotoRegular"/>
                <a:cs typeface="RobotoRegular"/>
              </a:rPr>
              <a:t>character </a:t>
            </a:r>
            <a:r>
              <a:rPr sz="3067" spc="-7" dirty="0">
                <a:latin typeface="RobotoRegular"/>
                <a:cs typeface="RobotoRegular"/>
              </a:rPr>
              <a:t>of</a:t>
            </a:r>
            <a:r>
              <a:rPr sz="3067" spc="-53" dirty="0">
                <a:latin typeface="RobotoRegular"/>
                <a:cs typeface="RobotoRegular"/>
              </a:rPr>
              <a:t> </a:t>
            </a:r>
            <a:r>
              <a:rPr sz="3067" spc="-13" dirty="0">
                <a:latin typeface="RobotoRegular"/>
                <a:cs typeface="RobotoRegular"/>
              </a:rPr>
              <a:t>variable.</a:t>
            </a:r>
            <a:endParaRPr sz="3067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873590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327" dirty="0">
                <a:latin typeface="Times New Roman"/>
                <a:cs typeface="Times New Roman"/>
              </a:rPr>
              <a:t>Variable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33" dirty="0">
                <a:latin typeface="Times New Roman"/>
                <a:cs typeface="Times New Roman"/>
              </a:rPr>
              <a:t>Names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339" dirty="0">
                <a:latin typeface="Times New Roman"/>
                <a:cs typeface="Times New Roman"/>
              </a:rPr>
              <a:t>Legal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339" dirty="0">
                <a:latin typeface="Times New Roman"/>
                <a:cs typeface="Times New Roman"/>
              </a:rPr>
              <a:t>Illegal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929354"/>
            <a:ext cx="2964180" cy="4890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Legal</a:t>
            </a:r>
            <a:r>
              <a:rPr sz="3067" spc="-113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names:</a:t>
            </a:r>
            <a:endParaRPr sz="3067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2365" y="2822155"/>
          <a:ext cx="3898052" cy="3470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803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hello</a:t>
                      </a:r>
                      <a:r>
                        <a:rPr sz="29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56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_xyz</a:t>
                      </a:r>
                      <a:r>
                        <a:rPr sz="29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44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$work</a:t>
                      </a:r>
                      <a:r>
                        <a:rPr sz="29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90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user2</a:t>
                      </a:r>
                      <a:r>
                        <a:rPr sz="29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56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i_info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9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99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803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my$work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9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77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302327"/>
            <a:ext cx="12191975" cy="555567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80" y="1929354"/>
            <a:ext cx="9742593" cy="43109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Illegal</a:t>
            </a:r>
            <a:r>
              <a:rPr sz="3067" spc="-20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names:</a:t>
            </a:r>
            <a:endParaRPr sz="3067" dirty="0">
              <a:latin typeface="RobotoRegular"/>
              <a:cs typeface="RobotoRegular"/>
            </a:endParaRPr>
          </a:p>
          <a:p>
            <a:pPr marL="33019" marR="6773">
              <a:lnSpc>
                <a:spcPct val="136400"/>
              </a:lnSpc>
              <a:spcBef>
                <a:spcPts val="1440"/>
              </a:spcBef>
              <a:tabLst>
                <a:tab pos="3914042" algn="l"/>
              </a:tabLst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2user</a:t>
            </a:r>
            <a:r>
              <a:rPr sz="2933" b="1" dirty="0">
                <a:latin typeface="Courier New"/>
                <a:cs typeface="Courier New"/>
              </a:rPr>
              <a:t> =</a:t>
            </a:r>
            <a:r>
              <a:rPr sz="2933" b="1" spc="7" dirty="0"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933" b="1" spc="-7" dirty="0">
                <a:latin typeface="Courier New"/>
                <a:cs typeface="Courier New"/>
              </a:rPr>
              <a:t>;	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 Can't start with number  </a:t>
            </a: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my user </a:t>
            </a:r>
            <a:r>
              <a:rPr sz="2933" b="1" dirty="0">
                <a:latin typeface="Courier New"/>
                <a:cs typeface="Courier New"/>
              </a:rPr>
              <a:t>= 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23</a:t>
            </a:r>
            <a:r>
              <a:rPr sz="2933" b="1" spc="-7" dirty="0">
                <a:latin typeface="Courier New"/>
                <a:cs typeface="Courier New"/>
              </a:rPr>
              <a:t>;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 Can't contains space  </a:t>
            </a: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hello#world </a:t>
            </a:r>
            <a:r>
              <a:rPr sz="2933" b="1" dirty="0">
                <a:latin typeface="Courier New"/>
                <a:cs typeface="Courier New"/>
              </a:rPr>
              <a:t>=</a:t>
            </a:r>
            <a:r>
              <a:rPr sz="2933" b="1" spc="-13" dirty="0"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34</a:t>
            </a:r>
            <a:r>
              <a:rPr sz="2933" b="1" spc="-7" dirty="0">
                <a:latin typeface="Courier New"/>
                <a:cs typeface="Courier New"/>
              </a:rPr>
              <a:t>;</a:t>
            </a:r>
            <a:endParaRPr sz="2933" dirty="0">
              <a:latin typeface="Courier New"/>
              <a:cs typeface="Courier New"/>
            </a:endParaRPr>
          </a:p>
          <a:p>
            <a:pPr marL="33019" marR="5898579" algn="just">
              <a:lnSpc>
                <a:spcPct val="136400"/>
              </a:lnSpc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my-info </a:t>
            </a:r>
            <a:r>
              <a:rPr sz="2933" b="1" dirty="0">
                <a:latin typeface="Courier New"/>
                <a:cs typeface="Courier New"/>
              </a:rPr>
              <a:t>=</a:t>
            </a:r>
            <a:r>
              <a:rPr sz="2933" b="1" spc="-113" dirty="0"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44</a:t>
            </a:r>
            <a:r>
              <a:rPr sz="2933" b="1" spc="-7" dirty="0">
                <a:latin typeface="Courier New"/>
                <a:cs typeface="Courier New"/>
              </a:rPr>
              <a:t>;  </a:t>
            </a: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my?info </a:t>
            </a:r>
            <a:r>
              <a:rPr sz="2933" b="1" dirty="0">
                <a:latin typeface="Courier New"/>
                <a:cs typeface="Courier New"/>
              </a:rPr>
              <a:t>=</a:t>
            </a:r>
            <a:r>
              <a:rPr sz="2933" b="1" spc="-113" dirty="0"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45</a:t>
            </a:r>
            <a:r>
              <a:rPr sz="2933" b="1" spc="-7" dirty="0">
                <a:latin typeface="Courier New"/>
                <a:cs typeface="Courier New"/>
              </a:rPr>
              <a:t>;  </a:t>
            </a: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my*info </a:t>
            </a:r>
            <a:r>
              <a:rPr sz="2933" b="1" dirty="0">
                <a:latin typeface="Courier New"/>
                <a:cs typeface="Courier New"/>
              </a:rPr>
              <a:t>=</a:t>
            </a:r>
            <a:r>
              <a:rPr sz="2933" b="1" spc="-113" dirty="0"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45</a:t>
            </a:r>
            <a:r>
              <a:rPr sz="2933" b="1" spc="-7" dirty="0">
                <a:latin typeface="Courier New"/>
                <a:cs typeface="Courier New"/>
              </a:rPr>
              <a:t>;</a:t>
            </a:r>
            <a:endParaRPr sz="2933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873590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327" dirty="0">
                <a:latin typeface="Times New Roman"/>
                <a:cs typeface="Times New Roman"/>
              </a:rPr>
              <a:t>Variable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33" dirty="0">
                <a:latin typeface="Times New Roman"/>
                <a:cs typeface="Times New Roman"/>
              </a:rPr>
              <a:t>Names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339" dirty="0">
                <a:latin typeface="Times New Roman"/>
                <a:cs typeface="Times New Roman"/>
              </a:rPr>
              <a:t>Legal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339" dirty="0">
                <a:latin typeface="Times New Roman"/>
                <a:cs typeface="Times New Roman"/>
              </a:rPr>
              <a:t>Illegal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306668"/>
            <a:ext cx="12191975" cy="55513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5234939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07" dirty="0">
                <a:latin typeface="Times New Roman"/>
                <a:cs typeface="Times New Roman"/>
              </a:rPr>
              <a:t>Reserved</a:t>
            </a:r>
            <a:r>
              <a:rPr sz="4267" spc="-160" dirty="0">
                <a:latin typeface="Times New Roman"/>
                <a:cs typeface="Times New Roman"/>
              </a:rPr>
              <a:t> </a:t>
            </a:r>
            <a:r>
              <a:rPr sz="4267" spc="407" dirty="0">
                <a:latin typeface="Times New Roman"/>
                <a:cs typeface="Times New Roman"/>
              </a:rPr>
              <a:t>Keywords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5"/>
            <a:ext cx="9812867" cy="1091879"/>
          </a:xfrm>
          <a:prstGeom prst="rect">
            <a:avLst/>
          </a:prstGeom>
        </p:spPr>
        <p:txBody>
          <a:bodyPr vert="horz" wrap="square" lIns="0" tIns="82972" rIns="0" bIns="0" rtlCol="0">
            <a:spAutoFit/>
          </a:bodyPr>
          <a:lstStyle/>
          <a:p>
            <a:pPr marL="642604" indent="-626518">
              <a:spcBef>
                <a:spcPts val="652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Reserved </a:t>
            </a:r>
            <a:r>
              <a:rPr sz="3067" spc="-20" dirty="0">
                <a:latin typeface="RobotoRegular"/>
                <a:cs typeface="RobotoRegular"/>
              </a:rPr>
              <a:t>Keywords </a:t>
            </a:r>
            <a:r>
              <a:rPr sz="3067" spc="-7" dirty="0">
                <a:latin typeface="RobotoRegular"/>
                <a:cs typeface="RobotoRegular"/>
              </a:rPr>
              <a:t>cannot be used as </a:t>
            </a:r>
            <a:r>
              <a:rPr sz="3067" spc="-13" dirty="0">
                <a:latin typeface="RobotoRegular"/>
                <a:cs typeface="RobotoRegular"/>
              </a:rPr>
              <a:t>variable</a:t>
            </a:r>
            <a:r>
              <a:rPr sz="3067" spc="-27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name</a:t>
            </a:r>
            <a:endParaRPr sz="3067" dirty="0">
              <a:latin typeface="RobotoRegular"/>
              <a:cs typeface="RobotoRegular"/>
            </a:endParaRPr>
          </a:p>
          <a:p>
            <a:pPr marL="642604" indent="-626518">
              <a:spcBef>
                <a:spcPts val="520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13" dirty="0">
                <a:latin typeface="RobotoRegular"/>
                <a:cs typeface="RobotoRegular"/>
              </a:rPr>
              <a:t>Here are </a:t>
            </a:r>
            <a:r>
              <a:rPr sz="3067" spc="-20" dirty="0">
                <a:latin typeface="RobotoRegular"/>
                <a:cs typeface="RobotoRegular"/>
              </a:rPr>
              <a:t>few </a:t>
            </a:r>
            <a:r>
              <a:rPr sz="3067" spc="-13" dirty="0">
                <a:latin typeface="RobotoRegular"/>
                <a:cs typeface="RobotoRegular"/>
              </a:rPr>
              <a:t>reserved</a:t>
            </a:r>
            <a:r>
              <a:rPr sz="3067" spc="13" dirty="0">
                <a:latin typeface="RobotoRegular"/>
                <a:cs typeface="RobotoRegular"/>
              </a:rPr>
              <a:t> </a:t>
            </a:r>
            <a:r>
              <a:rPr sz="3067" spc="-20" dirty="0">
                <a:latin typeface="RobotoRegular"/>
                <a:cs typeface="RobotoRegular"/>
              </a:rPr>
              <a:t>keywords</a:t>
            </a:r>
            <a:endParaRPr sz="3067" dirty="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" y="3086176"/>
            <a:ext cx="12191975" cy="3771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lvl="2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 is a scripting language that allows building dynamic web pages by ensuring maximum user interactive.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 language is an object based language, which mean that it provides objects for specifying functionalities. 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 world, an object is a visible entity such as car or a table having some characteristics and capable of performing certain actions.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in a scripting language an object has a unique identity, state and behavior.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figure displays some real world objects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9827D-1E4F-46A2-BC13-A99151E8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836" y="4918364"/>
            <a:ext cx="3355076" cy="144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7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0835" y="193964"/>
            <a:ext cx="11150307" cy="6456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316183"/>
            <a:ext cx="12191975" cy="55418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38227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339" dirty="0">
                <a:latin typeface="Times New Roman"/>
                <a:cs typeface="Times New Roman"/>
              </a:rPr>
              <a:t>Case</a:t>
            </a:r>
            <a:r>
              <a:rPr sz="4267" spc="-140" dirty="0">
                <a:latin typeface="Times New Roman"/>
                <a:cs typeface="Times New Roman"/>
              </a:rPr>
              <a:t> </a:t>
            </a:r>
            <a:r>
              <a:rPr sz="4267" spc="387" dirty="0">
                <a:latin typeface="Times New Roman"/>
                <a:cs typeface="Times New Roman"/>
              </a:rPr>
              <a:t>Sensitive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6716"/>
            <a:ext cx="8582660" cy="1108916"/>
          </a:xfrm>
          <a:prstGeom prst="rect">
            <a:avLst/>
          </a:prstGeom>
        </p:spPr>
        <p:txBody>
          <a:bodyPr vert="horz" wrap="square" lIns="0" tIns="79587" rIns="0" bIns="0" rtlCol="0">
            <a:spAutoFit/>
          </a:bodyPr>
          <a:lstStyle/>
          <a:p>
            <a:pPr marL="642604" indent="-626518">
              <a:spcBef>
                <a:spcPts val="627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20" dirty="0">
                <a:latin typeface="RobotoRegular"/>
                <a:cs typeface="RobotoRegular"/>
              </a:rPr>
              <a:t>Variable </a:t>
            </a:r>
            <a:r>
              <a:rPr sz="3067" spc="-7" dirty="0">
                <a:latin typeface="RobotoRegular"/>
                <a:cs typeface="RobotoRegular"/>
              </a:rPr>
              <a:t>names </a:t>
            </a:r>
            <a:r>
              <a:rPr sz="3067" spc="-13" dirty="0">
                <a:latin typeface="RobotoRegular"/>
                <a:cs typeface="RobotoRegular"/>
              </a:rPr>
              <a:t>are </a:t>
            </a:r>
            <a:r>
              <a:rPr sz="3067" spc="-7" dirty="0">
                <a:latin typeface="RobotoRegular"/>
                <a:cs typeface="RobotoRegular"/>
              </a:rPr>
              <a:t>case</a:t>
            </a:r>
            <a:r>
              <a:rPr sz="3067" dirty="0">
                <a:latin typeface="RobotoRegular"/>
                <a:cs typeface="RobotoRegular"/>
              </a:rPr>
              <a:t> </a:t>
            </a:r>
            <a:r>
              <a:rPr sz="3067" spc="-13" dirty="0">
                <a:latin typeface="RobotoRegular"/>
                <a:cs typeface="RobotoRegular"/>
              </a:rPr>
              <a:t>sensitive.</a:t>
            </a:r>
            <a:endParaRPr sz="3067">
              <a:latin typeface="RobotoRegular"/>
              <a:cs typeface="RobotoRegular"/>
            </a:endParaRPr>
          </a:p>
          <a:p>
            <a:pPr marL="642604" indent="-626518">
              <a:spcBef>
                <a:spcPts val="513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So</a:t>
            </a:r>
            <a:r>
              <a:rPr sz="3067" spc="-13" dirty="0">
                <a:latin typeface="RobotoRegular"/>
                <a:cs typeface="RobotoRegular"/>
              </a:rPr>
              <a:t> </a:t>
            </a:r>
            <a:r>
              <a:rPr sz="3200" b="1" spc="-7" dirty="0">
                <a:latin typeface="Courier New"/>
                <a:cs typeface="Courier New"/>
              </a:rPr>
              <a:t>rose</a:t>
            </a:r>
            <a:r>
              <a:rPr sz="3200" b="1" spc="-1173" dirty="0">
                <a:latin typeface="Courier New"/>
                <a:cs typeface="Courier New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and</a:t>
            </a:r>
            <a:r>
              <a:rPr sz="3067" dirty="0">
                <a:latin typeface="RobotoRegular"/>
                <a:cs typeface="RobotoRegular"/>
              </a:rPr>
              <a:t> </a:t>
            </a:r>
            <a:r>
              <a:rPr sz="3200" b="1" spc="-7" dirty="0">
                <a:latin typeface="Courier New"/>
                <a:cs typeface="Courier New"/>
              </a:rPr>
              <a:t>Rose</a:t>
            </a:r>
            <a:r>
              <a:rPr sz="3200" b="1" spc="-1173" dirty="0">
                <a:latin typeface="Courier New"/>
                <a:cs typeface="Courier New"/>
              </a:rPr>
              <a:t> </a:t>
            </a:r>
            <a:r>
              <a:rPr sz="3067" spc="-13" dirty="0">
                <a:latin typeface="RobotoRegular"/>
                <a:cs typeface="RobotoRegular"/>
              </a:rPr>
              <a:t>are </a:t>
            </a:r>
            <a:r>
              <a:rPr sz="3067" spc="-7" dirty="0">
                <a:latin typeface="RobotoRegular"/>
                <a:cs typeface="RobotoRegular"/>
              </a:rPr>
              <a:t>two</a:t>
            </a:r>
            <a:r>
              <a:rPr sz="3067" spc="-13" dirty="0">
                <a:latin typeface="RobotoRegular"/>
                <a:cs typeface="RobotoRegular"/>
              </a:rPr>
              <a:t> different variables</a:t>
            </a:r>
            <a:endParaRPr sz="3067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2365" y="3368255"/>
          <a:ext cx="4331545" cy="1031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2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03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rose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"Hello"</a:t>
                      </a:r>
                      <a:r>
                        <a:rPr sz="2900" b="1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803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Rose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"Hello"</a:t>
                      </a:r>
                      <a:r>
                        <a:rPr sz="2900" b="1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87764" y="4345567"/>
            <a:ext cx="4727787" cy="181797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36400"/>
              </a:lnSpc>
              <a:spcBef>
                <a:spcPts val="133"/>
              </a:spcBef>
            </a:pPr>
            <a:r>
              <a:rPr sz="2933" b="1" spc="-7" dirty="0">
                <a:latin typeface="Courier New"/>
                <a:cs typeface="Courier New"/>
              </a:rPr>
              <a:t>alert(rose);  alert(Rose);  alert(ROSE);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933" b="1" spc="-1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Error</a:t>
            </a:r>
            <a:endParaRPr sz="293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306154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00" dirty="0">
                <a:latin typeface="Times New Roman"/>
                <a:cs typeface="Times New Roman"/>
              </a:rPr>
              <a:t>Camel</a:t>
            </a:r>
            <a:r>
              <a:rPr sz="4267" spc="-152" dirty="0">
                <a:latin typeface="Times New Roman"/>
                <a:cs typeface="Times New Roman"/>
              </a:rPr>
              <a:t> </a:t>
            </a:r>
            <a:r>
              <a:rPr sz="4267" spc="339" dirty="0">
                <a:latin typeface="Times New Roman"/>
                <a:cs typeface="Times New Roman"/>
              </a:rPr>
              <a:t>Case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5"/>
            <a:ext cx="10882207" cy="267141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If </a:t>
            </a:r>
            <a:r>
              <a:rPr sz="3067" spc="-33" dirty="0">
                <a:latin typeface="RobotoRegular"/>
                <a:cs typeface="RobotoRegular"/>
              </a:rPr>
              <a:t>there's </a:t>
            </a:r>
            <a:r>
              <a:rPr sz="3067" spc="-13" dirty="0">
                <a:latin typeface="RobotoRegular"/>
                <a:cs typeface="RobotoRegular"/>
              </a:rPr>
              <a:t>more </a:t>
            </a:r>
            <a:r>
              <a:rPr sz="3067" spc="-7" dirty="0">
                <a:latin typeface="RobotoRegular"/>
                <a:cs typeface="RobotoRegular"/>
              </a:rPr>
              <a:t>than one </a:t>
            </a:r>
            <a:r>
              <a:rPr sz="3067" spc="-13" dirty="0">
                <a:latin typeface="RobotoRegular"/>
                <a:cs typeface="RobotoRegular"/>
              </a:rPr>
              <a:t>word </a:t>
            </a:r>
            <a:r>
              <a:rPr sz="3067" spc="-7" dirty="0">
                <a:latin typeface="RobotoRegular"/>
                <a:cs typeface="RobotoRegular"/>
              </a:rPr>
              <a:t>in the </a:t>
            </a:r>
            <a:r>
              <a:rPr sz="3067" spc="-13" dirty="0">
                <a:latin typeface="RobotoRegular"/>
                <a:cs typeface="RobotoRegular"/>
              </a:rPr>
              <a:t>variable </a:t>
            </a:r>
            <a:r>
              <a:rPr sz="3067" spc="-7" dirty="0">
                <a:latin typeface="RobotoRegular"/>
                <a:cs typeface="RobotoRegular"/>
              </a:rPr>
              <a:t>name, then it is  </a:t>
            </a:r>
            <a:r>
              <a:rPr sz="3067" spc="-13" dirty="0">
                <a:latin typeface="RobotoRegular"/>
                <a:cs typeface="RobotoRegular"/>
              </a:rPr>
              <a:t>recommended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use camel</a:t>
            </a:r>
            <a:r>
              <a:rPr sz="3067" spc="7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case</a:t>
            </a:r>
            <a:endParaRPr sz="3067" dirty="0">
              <a:latin typeface="RobotoRegular"/>
              <a:cs typeface="RobotoRegular"/>
            </a:endParaRPr>
          </a:p>
          <a:p>
            <a:pPr marL="642604" marR="198962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7" dirty="0">
                <a:latin typeface="RobotoRegular"/>
                <a:cs typeface="RobotoRegular"/>
              </a:rPr>
              <a:t>camelCase name begins in lower case. If </a:t>
            </a:r>
            <a:r>
              <a:rPr sz="3067" spc="-33" dirty="0">
                <a:latin typeface="RobotoRegular"/>
                <a:cs typeface="RobotoRegular"/>
              </a:rPr>
              <a:t>there's </a:t>
            </a:r>
            <a:r>
              <a:rPr sz="3067" spc="-13" dirty="0">
                <a:latin typeface="RobotoRegular"/>
                <a:cs typeface="RobotoRegular"/>
              </a:rPr>
              <a:t>more  </a:t>
            </a:r>
            <a:r>
              <a:rPr sz="3067" spc="-7" dirty="0">
                <a:latin typeface="RobotoRegular"/>
                <a:cs typeface="RobotoRegular"/>
              </a:rPr>
              <a:t>than one </a:t>
            </a:r>
            <a:r>
              <a:rPr sz="3067" spc="-13" dirty="0">
                <a:latin typeface="RobotoRegular"/>
                <a:cs typeface="RobotoRegular"/>
              </a:rPr>
              <a:t>word </a:t>
            </a:r>
            <a:r>
              <a:rPr sz="3067" spc="-7" dirty="0">
                <a:latin typeface="RobotoRegular"/>
                <a:cs typeface="RobotoRegular"/>
              </a:rPr>
              <a:t>in the name, each subsequent </a:t>
            </a:r>
            <a:r>
              <a:rPr sz="3067" spc="-13" dirty="0">
                <a:latin typeface="RobotoRegular"/>
                <a:cs typeface="RobotoRegular"/>
              </a:rPr>
              <a:t>word </a:t>
            </a:r>
            <a:r>
              <a:rPr sz="3067" spc="-7" dirty="0">
                <a:latin typeface="RobotoRegular"/>
                <a:cs typeface="RobotoRegular"/>
              </a:rPr>
              <a:t>gets an  initial cap, </a:t>
            </a:r>
            <a:r>
              <a:rPr sz="3067" spc="-13" dirty="0">
                <a:latin typeface="RobotoRegular"/>
                <a:cs typeface="RobotoRegular"/>
              </a:rPr>
              <a:t>creating </a:t>
            </a:r>
            <a:r>
              <a:rPr sz="3067" dirty="0">
                <a:latin typeface="RobotoRegular"/>
                <a:cs typeface="RobotoRegular"/>
              </a:rPr>
              <a:t>a</a:t>
            </a:r>
            <a:r>
              <a:rPr sz="3067" spc="-13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hump.</a:t>
            </a:r>
            <a:endParaRPr sz="3067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75685"/>
            <a:ext cx="12191975" cy="568231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306154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00" dirty="0">
                <a:latin typeface="Times New Roman"/>
                <a:cs typeface="Times New Roman"/>
              </a:rPr>
              <a:t>Camel</a:t>
            </a:r>
            <a:r>
              <a:rPr sz="4267" spc="-152" dirty="0">
                <a:latin typeface="Times New Roman"/>
                <a:cs typeface="Times New Roman"/>
              </a:rPr>
              <a:t> </a:t>
            </a:r>
            <a:r>
              <a:rPr sz="4267" spc="339" dirty="0">
                <a:latin typeface="Times New Roman"/>
                <a:cs typeface="Times New Roman"/>
              </a:rPr>
              <a:t>Case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166" y="1755958"/>
            <a:ext cx="8894233" cy="4032108"/>
          </a:xfrm>
          <a:prstGeom prst="rect">
            <a:avLst/>
          </a:prstGeom>
        </p:spPr>
        <p:txBody>
          <a:bodyPr vert="horz" wrap="square" lIns="0" tIns="189653" rIns="0" bIns="0" rtlCol="0">
            <a:spAutoFit/>
          </a:bodyPr>
          <a:lstStyle/>
          <a:p>
            <a:pPr marL="625671">
              <a:spcBef>
                <a:spcPts val="1493"/>
              </a:spcBef>
            </a:pP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3200" b="1" spc="-7" dirty="0">
                <a:latin typeface="Courier New"/>
                <a:cs typeface="Courier New"/>
              </a:rPr>
              <a:t>userResponse</a:t>
            </a:r>
            <a:endParaRPr sz="3200" dirty="0">
              <a:latin typeface="Courier New"/>
              <a:cs typeface="Courier New"/>
            </a:endParaRPr>
          </a:p>
          <a:p>
            <a:pPr marL="625671">
              <a:spcBef>
                <a:spcPts val="1360"/>
              </a:spcBef>
            </a:pP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3200" b="1" spc="-1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b="1" spc="-7" dirty="0">
                <a:latin typeface="Courier New"/>
                <a:cs typeface="Courier New"/>
              </a:rPr>
              <a:t>userResponseTime</a:t>
            </a:r>
            <a:endParaRPr sz="3200" dirty="0">
              <a:latin typeface="Courier New"/>
              <a:cs typeface="Courier New"/>
            </a:endParaRPr>
          </a:p>
          <a:p>
            <a:pPr marL="625671" marR="2160639">
              <a:lnSpc>
                <a:spcPct val="135400"/>
              </a:lnSpc>
            </a:pP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3200" b="1" spc="-7" dirty="0">
                <a:latin typeface="Courier New"/>
                <a:cs typeface="Courier New"/>
              </a:rPr>
              <a:t>userResponseTimeLimit  </a:t>
            </a: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3200" b="1" spc="-1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b="1" spc="-7" dirty="0">
                <a:latin typeface="Courier New"/>
                <a:cs typeface="Courier New"/>
              </a:rPr>
              <a:t>response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  <a:p>
            <a:pPr marL="16933">
              <a:spcBef>
                <a:spcPts val="2485"/>
              </a:spcBef>
            </a:pPr>
            <a:r>
              <a:rPr sz="3067" spc="-7" dirty="0">
                <a:latin typeface="RobotoRegular"/>
                <a:cs typeface="RobotoRegular"/>
              </a:rPr>
              <a:t>This Style of naming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13" dirty="0">
                <a:latin typeface="RobotoRegular"/>
                <a:cs typeface="RobotoRegular"/>
              </a:rPr>
              <a:t>variable </a:t>
            </a:r>
            <a:r>
              <a:rPr sz="3067" spc="-7" dirty="0">
                <a:latin typeface="RobotoRegular"/>
                <a:cs typeface="RobotoRegular"/>
              </a:rPr>
              <a:t>is called camel</a:t>
            </a:r>
            <a:r>
              <a:rPr sz="3067" spc="-67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case</a:t>
            </a:r>
            <a:endParaRPr sz="3067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834" y="2764258"/>
            <a:ext cx="4483100" cy="124820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8000" spc="-7" dirty="0"/>
              <a:t>Ope</a:t>
            </a:r>
            <a:r>
              <a:rPr sz="8000" spc="-160" dirty="0"/>
              <a:t>r</a:t>
            </a:r>
            <a:r>
              <a:rPr sz="8000" spc="-13" dirty="0"/>
              <a:t>a</a:t>
            </a:r>
            <a:r>
              <a:rPr sz="8000" spc="-80" dirty="0"/>
              <a:t>t</a:t>
            </a:r>
            <a:r>
              <a:rPr sz="8000" spc="-7" dirty="0"/>
              <a:t>ors</a:t>
            </a:r>
            <a:endParaRPr sz="8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343891"/>
            <a:ext cx="12191975" cy="55141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570738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27" dirty="0">
                <a:latin typeface="Times New Roman"/>
                <a:cs typeface="Times New Roman"/>
              </a:rPr>
              <a:t>Arithmetic</a:t>
            </a:r>
            <a:r>
              <a:rPr sz="4267" spc="-127" dirty="0">
                <a:latin typeface="Times New Roman"/>
                <a:cs typeface="Times New Roman"/>
              </a:rPr>
              <a:t> </a:t>
            </a:r>
            <a:r>
              <a:rPr sz="4267" spc="447" dirty="0">
                <a:latin typeface="Times New Roman"/>
                <a:cs typeface="Times New Roman"/>
              </a:rPr>
              <a:t>Operators</a:t>
            </a:r>
            <a:endParaRPr sz="4267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2766" y="2007199"/>
          <a:ext cx="8842583" cy="1571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327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92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15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3512">
                <a:tc>
                  <a:txBody>
                    <a:bodyPr/>
                    <a:lstStyle/>
                    <a:p>
                      <a:pPr marL="31750">
                        <a:lnSpc>
                          <a:spcPts val="2170"/>
                        </a:lnSpc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217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70"/>
                        </a:lnSpc>
                      </a:pPr>
                      <a:r>
                        <a:rPr sz="28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800" b="1" dirty="0"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1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b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800" b="1" dirty="0"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c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3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+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Addition,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048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78165" y="3525826"/>
            <a:ext cx="3234267" cy="292872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lnSpc>
                <a:spcPct val="136900"/>
              </a:lnSpc>
              <a:spcBef>
                <a:spcPts val="133"/>
              </a:spcBef>
            </a:pPr>
            <a:r>
              <a:rPr sz="28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800" b="1" dirty="0">
                <a:latin typeface="Courier New"/>
                <a:cs typeface="Courier New"/>
              </a:rPr>
              <a:t>d = a - </a:t>
            </a:r>
            <a:r>
              <a:rPr sz="2800" b="1" spc="-7" dirty="0">
                <a:latin typeface="Courier New"/>
                <a:cs typeface="Courier New"/>
              </a:rPr>
              <a:t>b;  </a:t>
            </a:r>
            <a:r>
              <a:rPr sz="28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800" b="1" dirty="0">
                <a:latin typeface="Courier New"/>
                <a:cs typeface="Courier New"/>
              </a:rPr>
              <a:t>e = a * </a:t>
            </a:r>
            <a:r>
              <a:rPr sz="2800" b="1" spc="-7" dirty="0">
                <a:latin typeface="Courier New"/>
                <a:cs typeface="Courier New"/>
              </a:rPr>
              <a:t>b;  </a:t>
            </a:r>
            <a:r>
              <a:rPr sz="28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800" b="1" dirty="0">
                <a:latin typeface="Courier New"/>
                <a:cs typeface="Courier New"/>
              </a:rPr>
              <a:t>f = a / </a:t>
            </a:r>
            <a:r>
              <a:rPr sz="2800" b="1" spc="-7" dirty="0">
                <a:latin typeface="Courier New"/>
                <a:cs typeface="Courier New"/>
              </a:rPr>
              <a:t>b;  </a:t>
            </a:r>
            <a:r>
              <a:rPr sz="28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800" b="1" dirty="0">
                <a:latin typeface="Courier New"/>
                <a:cs typeface="Courier New"/>
              </a:rPr>
              <a:t>g = a % </a:t>
            </a:r>
            <a:r>
              <a:rPr sz="2800" b="1" spc="-7" dirty="0">
                <a:latin typeface="Courier New"/>
                <a:cs typeface="Courier New"/>
              </a:rPr>
              <a:t>b;  </a:t>
            </a:r>
            <a:r>
              <a:rPr sz="28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800" b="1" dirty="0">
                <a:latin typeface="Courier New"/>
                <a:cs typeface="Courier New"/>
              </a:rPr>
              <a:t>h = a </a:t>
            </a:r>
            <a:r>
              <a:rPr sz="2800" b="1" spc="-7" dirty="0">
                <a:latin typeface="Courier New"/>
                <a:cs typeface="Courier New"/>
              </a:rPr>
              <a:t>**</a:t>
            </a:r>
            <a:r>
              <a:rPr sz="2800" b="1" spc="-140" dirty="0">
                <a:latin typeface="Courier New"/>
                <a:cs typeface="Courier New"/>
              </a:rPr>
              <a:t> </a:t>
            </a:r>
            <a:r>
              <a:rPr sz="2800" b="1" spc="-7" dirty="0">
                <a:latin typeface="Courier New"/>
                <a:cs typeface="Courier New"/>
              </a:rPr>
              <a:t>b;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6055" y="3525826"/>
            <a:ext cx="6221307" cy="2946105"/>
          </a:xfrm>
          <a:prstGeom prst="rect">
            <a:avLst/>
          </a:prstGeom>
        </p:spPr>
        <p:txBody>
          <a:bodyPr vert="horz" wrap="square" lIns="0" tIns="174413" rIns="0" bIns="0" rtlCol="0">
            <a:spAutoFit/>
          </a:bodyPr>
          <a:lstStyle/>
          <a:p>
            <a:pPr marL="16933">
              <a:spcBef>
                <a:spcPts val="1373"/>
              </a:spcBef>
            </a:pPr>
            <a:r>
              <a:rPr sz="2800" b="1" spc="-7" dirty="0">
                <a:solidFill>
                  <a:srgbClr val="008000"/>
                </a:solidFill>
                <a:latin typeface="Courier New"/>
                <a:cs typeface="Courier New"/>
              </a:rPr>
              <a:t>// Subtraction, result</a:t>
            </a:r>
            <a:r>
              <a:rPr sz="2800" b="1" spc="-5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endParaRPr sz="2800">
              <a:latin typeface="Courier New"/>
              <a:cs typeface="Courier New"/>
            </a:endParaRPr>
          </a:p>
          <a:p>
            <a:pPr marL="16933">
              <a:spcBef>
                <a:spcPts val="1240"/>
              </a:spcBef>
            </a:pPr>
            <a:r>
              <a:rPr sz="2800" b="1" spc="-7" dirty="0">
                <a:solidFill>
                  <a:srgbClr val="008000"/>
                </a:solidFill>
                <a:latin typeface="Courier New"/>
                <a:cs typeface="Courier New"/>
              </a:rPr>
              <a:t>// Multiplication, result</a:t>
            </a:r>
            <a:r>
              <a:rPr sz="2800" b="1" spc="-9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b="1" spc="-7" dirty="0">
                <a:solidFill>
                  <a:srgbClr val="008000"/>
                </a:solidFill>
                <a:latin typeface="Courier New"/>
                <a:cs typeface="Courier New"/>
              </a:rPr>
              <a:t>15</a:t>
            </a:r>
            <a:endParaRPr sz="2800">
              <a:latin typeface="Courier New"/>
              <a:cs typeface="Courier New"/>
            </a:endParaRPr>
          </a:p>
          <a:p>
            <a:pPr marL="16933">
              <a:spcBef>
                <a:spcPts val="1240"/>
              </a:spcBef>
            </a:pPr>
            <a:r>
              <a:rPr sz="2800" b="1" spc="-7" dirty="0">
                <a:solidFill>
                  <a:srgbClr val="008000"/>
                </a:solidFill>
                <a:latin typeface="Courier New"/>
                <a:cs typeface="Courier New"/>
              </a:rPr>
              <a:t>// Division, result</a:t>
            </a:r>
            <a:r>
              <a:rPr sz="2800" b="1" spc="-5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b="1" spc="-7" dirty="0">
                <a:solidFill>
                  <a:srgbClr val="008000"/>
                </a:solidFill>
                <a:latin typeface="Courier New"/>
                <a:cs typeface="Courier New"/>
              </a:rPr>
              <a:t>1.66</a:t>
            </a:r>
            <a:endParaRPr sz="2800">
              <a:latin typeface="Courier New"/>
              <a:cs typeface="Courier New"/>
            </a:endParaRPr>
          </a:p>
          <a:p>
            <a:pPr marL="16933">
              <a:spcBef>
                <a:spcPts val="1240"/>
              </a:spcBef>
            </a:pPr>
            <a:r>
              <a:rPr sz="2800" b="1" spc="-7" dirty="0">
                <a:solidFill>
                  <a:srgbClr val="008000"/>
                </a:solidFill>
                <a:latin typeface="Courier New"/>
                <a:cs typeface="Courier New"/>
              </a:rPr>
              <a:t>// Modulus, result</a:t>
            </a:r>
            <a:r>
              <a:rPr sz="28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endParaRPr sz="2800">
              <a:latin typeface="Courier New"/>
              <a:cs typeface="Courier New"/>
            </a:endParaRPr>
          </a:p>
          <a:p>
            <a:pPr marL="16933">
              <a:spcBef>
                <a:spcPts val="1240"/>
              </a:spcBef>
            </a:pPr>
            <a:r>
              <a:rPr sz="2800" b="1" spc="-7" dirty="0">
                <a:solidFill>
                  <a:srgbClr val="008000"/>
                </a:solidFill>
                <a:latin typeface="Courier New"/>
                <a:cs typeface="Courier New"/>
              </a:rPr>
              <a:t>// Exponentiation, result</a:t>
            </a:r>
            <a:r>
              <a:rPr sz="2800" b="1" spc="-1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b="1" spc="-7" dirty="0">
                <a:solidFill>
                  <a:srgbClr val="008000"/>
                </a:solidFill>
                <a:latin typeface="Courier New"/>
                <a:cs typeface="Courier New"/>
              </a:rPr>
              <a:t>125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343891"/>
            <a:ext cx="12191975" cy="55141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6018953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80" dirty="0">
                <a:latin typeface="Times New Roman"/>
                <a:cs typeface="Times New Roman"/>
              </a:rPr>
              <a:t>Assignment</a:t>
            </a:r>
            <a:r>
              <a:rPr sz="4267" spc="-107" dirty="0">
                <a:latin typeface="Times New Roman"/>
                <a:cs typeface="Times New Roman"/>
              </a:rPr>
              <a:t> </a:t>
            </a:r>
            <a:r>
              <a:rPr sz="4267" spc="447" dirty="0">
                <a:latin typeface="Times New Roman"/>
                <a:cs typeface="Times New Roman"/>
              </a:rPr>
              <a:t>Operators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5"/>
            <a:ext cx="10307320" cy="1595799"/>
          </a:xfrm>
          <a:prstGeom prst="rect">
            <a:avLst/>
          </a:prstGeom>
        </p:spPr>
        <p:txBody>
          <a:bodyPr vert="horz" wrap="square" lIns="0" tIns="82972" rIns="0" bIns="0" rtlCol="0">
            <a:spAutoFit/>
          </a:bodyPr>
          <a:lstStyle/>
          <a:p>
            <a:pPr marL="642604" indent="-626518">
              <a:spcBef>
                <a:spcPts val="652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Assignment </a:t>
            </a:r>
            <a:r>
              <a:rPr sz="3067" spc="-20" dirty="0">
                <a:latin typeface="RobotoRegular"/>
                <a:cs typeface="RobotoRegular"/>
              </a:rPr>
              <a:t>operator </a:t>
            </a:r>
            <a:r>
              <a:rPr sz="3067" spc="-7" dirty="0">
                <a:latin typeface="RobotoRegular"/>
                <a:cs typeface="RobotoRegular"/>
              </a:rPr>
              <a:t>assign </a:t>
            </a:r>
            <a:r>
              <a:rPr sz="3067" spc="-13" dirty="0">
                <a:latin typeface="RobotoRegular"/>
                <a:cs typeface="RobotoRegular"/>
              </a:rPr>
              <a:t>value </a:t>
            </a:r>
            <a:r>
              <a:rPr sz="3067" spc="-20" dirty="0">
                <a:latin typeface="RobotoRegular"/>
                <a:cs typeface="RobotoRegular"/>
              </a:rPr>
              <a:t>to</a:t>
            </a:r>
            <a:r>
              <a:rPr sz="3067" spc="-7" dirty="0">
                <a:latin typeface="RobotoRegular"/>
                <a:cs typeface="RobotoRegular"/>
              </a:rPr>
              <a:t> </a:t>
            </a:r>
            <a:r>
              <a:rPr sz="3067" spc="-13" dirty="0">
                <a:latin typeface="RobotoRegular"/>
                <a:cs typeface="RobotoRegular"/>
              </a:rPr>
              <a:t>variables</a:t>
            </a:r>
            <a:endParaRPr sz="3067">
              <a:latin typeface="RobotoRegular"/>
              <a:cs typeface="RobotoRegular"/>
            </a:endParaRPr>
          </a:p>
          <a:p>
            <a:pPr marL="642604" marR="6773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When </a:t>
            </a:r>
            <a:r>
              <a:rPr sz="3067" spc="-13" dirty="0">
                <a:latin typeface="RobotoRegular"/>
                <a:cs typeface="RobotoRegular"/>
              </a:rPr>
              <a:t>you </a:t>
            </a:r>
            <a:r>
              <a:rPr sz="3067" spc="-7" dirty="0">
                <a:latin typeface="RobotoRegular"/>
                <a:cs typeface="RobotoRegular"/>
              </a:rPr>
              <a:t>need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apply arithmetic </a:t>
            </a:r>
            <a:r>
              <a:rPr sz="3067" spc="-13" dirty="0">
                <a:latin typeface="RobotoRegular"/>
                <a:cs typeface="RobotoRegular"/>
              </a:rPr>
              <a:t>operation </a:t>
            </a:r>
            <a:r>
              <a:rPr sz="3067" spc="-7" dirty="0">
                <a:latin typeface="RobotoRegular"/>
                <a:cs typeface="RobotoRegular"/>
              </a:rPr>
              <a:t>and assign  </a:t>
            </a:r>
            <a:r>
              <a:rPr sz="3067" spc="-13" dirty="0">
                <a:latin typeface="RobotoRegular"/>
                <a:cs typeface="RobotoRegular"/>
              </a:rPr>
              <a:t>value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same </a:t>
            </a:r>
            <a:r>
              <a:rPr sz="3067" spc="-13" dirty="0">
                <a:latin typeface="RobotoRegular"/>
                <a:cs typeface="RobotoRegular"/>
              </a:rPr>
              <a:t>variable </a:t>
            </a:r>
            <a:r>
              <a:rPr sz="3067" spc="-7" dirty="0">
                <a:latin typeface="RobotoRegular"/>
                <a:cs typeface="RobotoRegular"/>
              </a:rPr>
              <a:t>then </a:t>
            </a:r>
            <a:r>
              <a:rPr sz="3067" spc="-13" dirty="0">
                <a:latin typeface="RobotoRegular"/>
                <a:cs typeface="RobotoRegular"/>
              </a:rPr>
              <a:t>you </a:t>
            </a:r>
            <a:r>
              <a:rPr sz="3067" spc="-7" dirty="0">
                <a:latin typeface="RobotoRegular"/>
                <a:cs typeface="RobotoRegular"/>
              </a:rPr>
              <a:t>can also use them</a:t>
            </a:r>
            <a:endParaRPr sz="3067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2364" y="3609554"/>
          <a:ext cx="10122742" cy="2454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4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892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73003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9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+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equals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Assign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9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assignment</a:t>
                      </a:r>
                      <a:r>
                        <a:rPr sz="2900" b="1" spc="-8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operator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variable</a:t>
                      </a:r>
                      <a:r>
                        <a:rPr sz="2900" b="1" spc="-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99">
                <a:tc>
                  <a:txBody>
                    <a:bodyPr/>
                    <a:lstStyle/>
                    <a:p>
                      <a:pPr marL="31750">
                        <a:lnSpc>
                          <a:spcPts val="2525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OR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04">
                <a:tc>
                  <a:txBody>
                    <a:bodyPr/>
                    <a:lstStyle/>
                    <a:p>
                      <a:pPr marL="31750">
                        <a:lnSpc>
                          <a:spcPts val="2525"/>
                        </a:lnSpc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25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99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a+=</a:t>
                      </a: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Assign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variable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385455"/>
            <a:ext cx="12191975" cy="547254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6018953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80" dirty="0">
                <a:latin typeface="Times New Roman"/>
                <a:cs typeface="Times New Roman"/>
              </a:rPr>
              <a:t>Assignment</a:t>
            </a:r>
            <a:r>
              <a:rPr sz="4267" spc="-107" dirty="0">
                <a:latin typeface="Times New Roman"/>
                <a:cs typeface="Times New Roman"/>
              </a:rPr>
              <a:t> </a:t>
            </a:r>
            <a:r>
              <a:rPr sz="4267" spc="447" dirty="0">
                <a:latin typeface="Times New Roman"/>
                <a:cs typeface="Times New Roman"/>
              </a:rPr>
              <a:t>Operators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764" y="1930033"/>
            <a:ext cx="1598507" cy="4684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Example</a:t>
            </a:r>
            <a:endParaRPr sz="293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7895" y="1930033"/>
            <a:ext cx="1598507" cy="4684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Same</a:t>
            </a:r>
            <a:r>
              <a:rPr sz="2933" b="1" spc="-127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endParaRPr sz="2933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62364" y="2618957"/>
          <a:ext cx="7013784" cy="3879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5803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+=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+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-=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-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*=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*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/=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%=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%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54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**=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**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302327"/>
            <a:ext cx="12191975" cy="555567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9428479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47" dirty="0">
                <a:latin typeface="Times New Roman"/>
                <a:cs typeface="Times New Roman"/>
              </a:rPr>
              <a:t>Eliminating</a:t>
            </a:r>
            <a:r>
              <a:rPr sz="4267" spc="-80" dirty="0">
                <a:latin typeface="Times New Roman"/>
                <a:cs typeface="Times New Roman"/>
              </a:rPr>
              <a:t> </a:t>
            </a:r>
            <a:r>
              <a:rPr sz="4267" spc="467" dirty="0">
                <a:latin typeface="Times New Roman"/>
                <a:cs typeface="Times New Roman"/>
              </a:rPr>
              <a:t>ambiguity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1253" dirty="0">
                <a:latin typeface="Times New Roman"/>
                <a:cs typeface="Times New Roman"/>
              </a:rPr>
              <a:t>--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113" dirty="0">
                <a:latin typeface="Times New Roman"/>
                <a:cs typeface="Times New Roman"/>
              </a:rPr>
              <a:t>BODMAS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5"/>
            <a:ext cx="10938933" cy="425216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216741" indent="-626518">
              <a:lnSpc>
                <a:spcPct val="114100"/>
              </a:lnSpc>
              <a:spcBef>
                <a:spcPts val="133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Complex arithmetic </a:t>
            </a:r>
            <a:r>
              <a:rPr sz="3067" spc="-13" dirty="0">
                <a:latin typeface="RobotoRegular"/>
                <a:cs typeface="RobotoRegular"/>
              </a:rPr>
              <a:t>expressions </a:t>
            </a:r>
            <a:r>
              <a:rPr sz="3067" spc="-7" dirty="0">
                <a:latin typeface="RobotoRegular"/>
                <a:cs typeface="RobotoRegular"/>
              </a:rPr>
              <a:t>can pose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13" dirty="0">
                <a:latin typeface="RobotoRegular"/>
                <a:cs typeface="RobotoRegular"/>
              </a:rPr>
              <a:t>problem </a:t>
            </a:r>
            <a:r>
              <a:rPr sz="3067" spc="-7" dirty="0">
                <a:latin typeface="RobotoRegular"/>
                <a:cs typeface="RobotoRegular"/>
              </a:rPr>
              <a:t>when  </a:t>
            </a:r>
            <a:r>
              <a:rPr sz="3067" spc="-13" dirty="0">
                <a:latin typeface="RobotoRegular"/>
                <a:cs typeface="RobotoRegular"/>
              </a:rPr>
              <a:t>there are </a:t>
            </a:r>
            <a:r>
              <a:rPr sz="3067" spc="-7" dirty="0">
                <a:latin typeface="RobotoRegular"/>
                <a:cs typeface="RobotoRegular"/>
              </a:rPr>
              <a:t>multiple </a:t>
            </a:r>
            <a:r>
              <a:rPr sz="3067" spc="-20" dirty="0">
                <a:latin typeface="RobotoRegular"/>
                <a:cs typeface="RobotoRegular"/>
              </a:rPr>
              <a:t>operators </a:t>
            </a:r>
            <a:r>
              <a:rPr sz="3067" spc="-7" dirty="0">
                <a:latin typeface="RobotoRegular"/>
                <a:cs typeface="RobotoRegular"/>
              </a:rPr>
              <a:t>in single</a:t>
            </a:r>
            <a:r>
              <a:rPr sz="3067" spc="13" dirty="0">
                <a:latin typeface="RobotoRegular"/>
                <a:cs typeface="RobotoRegular"/>
              </a:rPr>
              <a:t> </a:t>
            </a:r>
            <a:r>
              <a:rPr sz="3067" spc="-13" dirty="0">
                <a:latin typeface="RobotoRegular"/>
                <a:cs typeface="RobotoRegular"/>
              </a:rPr>
              <a:t>expression</a:t>
            </a:r>
            <a:endParaRPr sz="3067">
              <a:latin typeface="RobotoRegular"/>
              <a:cs typeface="RobotoRegular"/>
            </a:endParaRPr>
          </a:p>
          <a:p>
            <a:pPr marL="33019">
              <a:spcBef>
                <a:spcPts val="2727"/>
              </a:spcBef>
              <a:tabLst>
                <a:tab pos="6291423" algn="l"/>
              </a:tabLst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dirty="0">
                <a:latin typeface="Courier New"/>
                <a:cs typeface="Courier New"/>
              </a:rPr>
              <a:t>a = </a:t>
            </a:r>
            <a:r>
              <a:rPr sz="2933" b="1" dirty="0">
                <a:solidFill>
                  <a:srgbClr val="088759"/>
                </a:solidFill>
                <a:latin typeface="Courier New"/>
                <a:cs typeface="Courier New"/>
              </a:rPr>
              <a:t>5 </a:t>
            </a:r>
            <a:r>
              <a:rPr sz="2933" b="1" dirty="0">
                <a:latin typeface="Courier New"/>
                <a:cs typeface="Courier New"/>
              </a:rPr>
              <a:t>+ </a:t>
            </a:r>
            <a:r>
              <a:rPr sz="2933" b="1" dirty="0">
                <a:solidFill>
                  <a:srgbClr val="088759"/>
                </a:solidFill>
                <a:latin typeface="Courier New"/>
                <a:cs typeface="Courier New"/>
              </a:rPr>
              <a:t>2 </a:t>
            </a:r>
            <a:r>
              <a:rPr sz="2933" b="1" dirty="0">
                <a:latin typeface="Courier New"/>
                <a:cs typeface="Courier New"/>
              </a:rPr>
              <a:t>* </a:t>
            </a:r>
            <a:r>
              <a:rPr sz="2933" b="1" dirty="0">
                <a:solidFill>
                  <a:srgbClr val="088759"/>
                </a:solidFill>
                <a:latin typeface="Courier New"/>
                <a:cs typeface="Courier New"/>
              </a:rPr>
              <a:t>3 </a:t>
            </a:r>
            <a:r>
              <a:rPr sz="2933" b="1" dirty="0">
                <a:latin typeface="Courier New"/>
                <a:cs typeface="Courier New"/>
              </a:rPr>
              <a:t>- </a:t>
            </a:r>
            <a:r>
              <a:rPr sz="2933" b="1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933" b="1" spc="-53" dirty="0">
                <a:solidFill>
                  <a:srgbClr val="088759"/>
                </a:solidFill>
                <a:latin typeface="Courier New"/>
                <a:cs typeface="Courier New"/>
              </a:rPr>
              <a:t> </a:t>
            </a:r>
            <a:r>
              <a:rPr sz="2933" b="1" dirty="0">
                <a:latin typeface="Courier New"/>
                <a:cs typeface="Courier New"/>
              </a:rPr>
              <a:t>/</a:t>
            </a:r>
            <a:r>
              <a:rPr sz="2933" b="1" spc="-7" dirty="0"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933" b="1" spc="-7" dirty="0">
                <a:latin typeface="Courier New"/>
                <a:cs typeface="Courier New"/>
              </a:rPr>
              <a:t>;	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 result</a:t>
            </a:r>
            <a:r>
              <a:rPr sz="2933" b="1" spc="-27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10</a:t>
            </a:r>
            <a:endParaRPr sz="2933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4867">
              <a:latin typeface="Courier New"/>
              <a:cs typeface="Courier New"/>
            </a:endParaRPr>
          </a:p>
          <a:p>
            <a:pPr marL="642604" marR="6773" indent="-626518">
              <a:lnSpc>
                <a:spcPct val="114100"/>
              </a:lnSpc>
              <a:buAutoNum type="arabicPeriod" startAt="2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The </a:t>
            </a:r>
            <a:r>
              <a:rPr sz="3067" spc="-13" dirty="0">
                <a:latin typeface="RobotoRegular"/>
                <a:cs typeface="RobotoRegular"/>
              </a:rPr>
              <a:t>evaluation </a:t>
            </a:r>
            <a:r>
              <a:rPr sz="3067" spc="-7" dirty="0">
                <a:latin typeface="RobotoRegular"/>
                <a:cs typeface="RobotoRegular"/>
              </a:rPr>
              <a:t>of </a:t>
            </a:r>
            <a:r>
              <a:rPr sz="3067" spc="-13" dirty="0">
                <a:latin typeface="RobotoRegular"/>
                <a:cs typeface="RobotoRegular"/>
              </a:rPr>
              <a:t>above expression </a:t>
            </a:r>
            <a:r>
              <a:rPr sz="3067" spc="-7" dirty="0">
                <a:latin typeface="RobotoRegular"/>
                <a:cs typeface="RobotoRegular"/>
              </a:rPr>
              <a:t>is depends on BODMAS  rule</a:t>
            </a:r>
            <a:endParaRPr sz="3067">
              <a:latin typeface="RobotoRegular"/>
              <a:cs typeface="RobotoRegular"/>
            </a:endParaRPr>
          </a:p>
          <a:p>
            <a:pPr marL="16933">
              <a:spcBef>
                <a:spcPts val="520"/>
              </a:spcBef>
            </a:pPr>
            <a:r>
              <a:rPr sz="3067" spc="-7" dirty="0">
                <a:latin typeface="RobotoRegular"/>
                <a:cs typeface="RobotoRegular"/>
              </a:rPr>
              <a:t>3.</a:t>
            </a:r>
            <a:endParaRPr sz="3067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325217"/>
            <a:ext cx="12191975" cy="55327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9428479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47" dirty="0">
                <a:latin typeface="Times New Roman"/>
                <a:cs typeface="Times New Roman"/>
              </a:rPr>
              <a:t>Eliminating</a:t>
            </a:r>
            <a:r>
              <a:rPr sz="4267" spc="-80" dirty="0">
                <a:latin typeface="Times New Roman"/>
                <a:cs typeface="Times New Roman"/>
              </a:rPr>
              <a:t> </a:t>
            </a:r>
            <a:r>
              <a:rPr sz="4267" spc="467" dirty="0">
                <a:latin typeface="Times New Roman"/>
                <a:cs typeface="Times New Roman"/>
              </a:rPr>
              <a:t>ambiguity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1253" dirty="0">
                <a:latin typeface="Times New Roman"/>
                <a:cs typeface="Times New Roman"/>
              </a:rPr>
              <a:t>--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113" dirty="0">
                <a:latin typeface="Times New Roman"/>
                <a:cs typeface="Times New Roman"/>
              </a:rPr>
              <a:t>BODMAS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166" y="1929354"/>
            <a:ext cx="629073" cy="28458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067" dirty="0">
                <a:latin typeface="RobotoRegular"/>
                <a:cs typeface="RobotoRegular"/>
              </a:rPr>
              <a:t>B</a:t>
            </a:r>
            <a:endParaRPr sz="3067">
              <a:latin typeface="RobotoRegular"/>
              <a:cs typeface="RobotoRegular"/>
            </a:endParaRPr>
          </a:p>
          <a:p>
            <a:pPr marL="16933" marR="6773">
              <a:lnSpc>
                <a:spcPct val="173900"/>
              </a:lnSpc>
            </a:pPr>
            <a:r>
              <a:rPr sz="3067" dirty="0">
                <a:latin typeface="RobotoRegular"/>
                <a:cs typeface="RobotoRegular"/>
              </a:rPr>
              <a:t>O  </a:t>
            </a:r>
            <a:r>
              <a:rPr sz="3067" spc="-7" dirty="0">
                <a:latin typeface="RobotoRegular"/>
                <a:cs typeface="RobotoRegular"/>
              </a:rPr>
              <a:t>DM  AS</a:t>
            </a:r>
            <a:endParaRPr sz="3067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6560" y="1929354"/>
            <a:ext cx="7410027" cy="28458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067" spc="-20" dirty="0">
                <a:latin typeface="RobotoRegular"/>
                <a:cs typeface="RobotoRegular"/>
              </a:rPr>
              <a:t>Brackets</a:t>
            </a:r>
            <a:r>
              <a:rPr sz="3067" spc="-13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ﬁrst</a:t>
            </a:r>
            <a:endParaRPr sz="3067" dirty="0">
              <a:latin typeface="RobotoRegular"/>
              <a:cs typeface="RobotoRegular"/>
            </a:endParaRPr>
          </a:p>
          <a:p>
            <a:pPr marL="16933" marR="6773">
              <a:lnSpc>
                <a:spcPct val="173900"/>
              </a:lnSpc>
            </a:pPr>
            <a:r>
              <a:rPr sz="3067" spc="-13" dirty="0">
                <a:latin typeface="RobotoRegular"/>
                <a:cs typeface="RobotoRegular"/>
              </a:rPr>
              <a:t>Orders </a:t>
            </a:r>
            <a:r>
              <a:rPr sz="3067" spc="-7" dirty="0">
                <a:latin typeface="RobotoRegular"/>
                <a:cs typeface="RobotoRegular"/>
              </a:rPr>
              <a:t>(i.e. </a:t>
            </a:r>
            <a:r>
              <a:rPr sz="3067" spc="-13" dirty="0">
                <a:latin typeface="RobotoRegular"/>
                <a:cs typeface="RobotoRegular"/>
              </a:rPr>
              <a:t>Powers </a:t>
            </a:r>
            <a:r>
              <a:rPr sz="3067" spc="-7" dirty="0">
                <a:latin typeface="RobotoRegular"/>
                <a:cs typeface="RobotoRegular"/>
              </a:rPr>
              <a:t>and </a:t>
            </a:r>
            <a:r>
              <a:rPr sz="3067" spc="-13" dirty="0">
                <a:latin typeface="RobotoRegular"/>
                <a:cs typeface="RobotoRegular"/>
              </a:rPr>
              <a:t>Square </a:t>
            </a:r>
            <a:r>
              <a:rPr sz="3067" spc="-7" dirty="0">
                <a:latin typeface="RobotoRegular"/>
                <a:cs typeface="RobotoRegular"/>
              </a:rPr>
              <a:t>Roots, etc.)  Division and Multiplication </a:t>
            </a:r>
            <a:r>
              <a:rPr sz="3067" spc="-13" dirty="0">
                <a:latin typeface="RobotoRegular"/>
                <a:cs typeface="RobotoRegular"/>
              </a:rPr>
              <a:t>(left-to-right)  </a:t>
            </a:r>
            <a:r>
              <a:rPr sz="3067" spc="-7" dirty="0">
                <a:latin typeface="RobotoRegular"/>
                <a:cs typeface="RobotoRegular"/>
              </a:rPr>
              <a:t>Addition and </a:t>
            </a:r>
            <a:r>
              <a:rPr sz="3067" spc="-13" dirty="0">
                <a:latin typeface="RobotoRegular"/>
                <a:cs typeface="RobotoRegular"/>
              </a:rPr>
              <a:t>Subtraction</a:t>
            </a:r>
            <a:r>
              <a:rPr sz="3067" spc="-27" dirty="0">
                <a:latin typeface="RobotoRegular"/>
                <a:cs typeface="RobotoRegular"/>
              </a:rPr>
              <a:t> </a:t>
            </a:r>
            <a:r>
              <a:rPr sz="3067" spc="-13" dirty="0">
                <a:latin typeface="RobotoRegular"/>
                <a:cs typeface="RobotoRegular"/>
              </a:rPr>
              <a:t>(left-to-right)</a:t>
            </a:r>
            <a:endParaRPr sz="3067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version of java script was developed by Brendan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Netscape in 1995 and was named java script 1.0.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table list the various version of java script language.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4E89F-9D8C-42BA-8D3D-A2C94FFA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3269674"/>
            <a:ext cx="8271164" cy="31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135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272209"/>
            <a:ext cx="12191975" cy="558579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9428479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47" dirty="0">
                <a:latin typeface="Times New Roman"/>
                <a:cs typeface="Times New Roman"/>
              </a:rPr>
              <a:t>Eliminating</a:t>
            </a:r>
            <a:r>
              <a:rPr sz="4267" spc="-80" dirty="0">
                <a:latin typeface="Times New Roman"/>
                <a:cs typeface="Times New Roman"/>
              </a:rPr>
              <a:t> </a:t>
            </a:r>
            <a:r>
              <a:rPr sz="4267" spc="467" dirty="0">
                <a:latin typeface="Times New Roman"/>
                <a:cs typeface="Times New Roman"/>
              </a:rPr>
              <a:t>ambiguity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1253" dirty="0">
                <a:latin typeface="Times New Roman"/>
                <a:cs typeface="Times New Roman"/>
              </a:rPr>
              <a:t>--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113" dirty="0">
                <a:latin typeface="Times New Roman"/>
                <a:cs typeface="Times New Roman"/>
              </a:rPr>
              <a:t>BODMAS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80" y="1930033"/>
            <a:ext cx="8990753" cy="332441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019">
              <a:spcBef>
                <a:spcPts val="133"/>
              </a:spcBef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dirty="0">
                <a:latin typeface="Courier New"/>
                <a:cs typeface="Courier New"/>
              </a:rPr>
              <a:t>a = </a:t>
            </a:r>
            <a:r>
              <a:rPr sz="2933" b="1" dirty="0">
                <a:solidFill>
                  <a:srgbClr val="088759"/>
                </a:solidFill>
                <a:latin typeface="Courier New"/>
                <a:cs typeface="Courier New"/>
              </a:rPr>
              <a:t>5 </a:t>
            </a:r>
            <a:r>
              <a:rPr sz="2933" b="1" dirty="0">
                <a:latin typeface="Courier New"/>
                <a:cs typeface="Courier New"/>
              </a:rPr>
              <a:t>+ </a:t>
            </a:r>
            <a:r>
              <a:rPr sz="2933" b="1" dirty="0">
                <a:solidFill>
                  <a:srgbClr val="088759"/>
                </a:solidFill>
                <a:latin typeface="Courier New"/>
                <a:cs typeface="Courier New"/>
              </a:rPr>
              <a:t>2 </a:t>
            </a:r>
            <a:r>
              <a:rPr sz="2933" b="1" dirty="0">
                <a:latin typeface="Courier New"/>
                <a:cs typeface="Courier New"/>
              </a:rPr>
              <a:t>* </a:t>
            </a:r>
            <a:r>
              <a:rPr sz="2933" b="1" spc="-7" dirty="0">
                <a:latin typeface="Courier New"/>
                <a:cs typeface="Courier New"/>
              </a:rPr>
              <a:t>(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3 </a:t>
            </a:r>
            <a:r>
              <a:rPr sz="2933" b="1" dirty="0">
                <a:latin typeface="Courier New"/>
                <a:cs typeface="Courier New"/>
              </a:rPr>
              <a:t>- 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933" b="1" spc="-7" dirty="0">
                <a:latin typeface="Courier New"/>
                <a:cs typeface="Courier New"/>
              </a:rPr>
              <a:t>) </a:t>
            </a:r>
            <a:r>
              <a:rPr sz="2933" b="1" dirty="0">
                <a:latin typeface="Courier New"/>
                <a:cs typeface="Courier New"/>
              </a:rPr>
              <a:t>/ 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2</a:t>
            </a:r>
            <a:r>
              <a:rPr sz="2933" b="1" spc="-7" dirty="0">
                <a:latin typeface="Courier New"/>
                <a:cs typeface="Courier New"/>
              </a:rPr>
              <a:t>;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 result</a:t>
            </a:r>
            <a:r>
              <a:rPr sz="2933" b="1" spc="-152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33" b="1" dirty="0">
                <a:solidFill>
                  <a:srgbClr val="008000"/>
                </a:solidFill>
                <a:latin typeface="Courier New"/>
                <a:cs typeface="Courier New"/>
              </a:rPr>
              <a:t>6</a:t>
            </a:r>
            <a:endParaRPr sz="2933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333">
              <a:latin typeface="Courier New"/>
              <a:cs typeface="Courier New"/>
            </a:endParaRPr>
          </a:p>
          <a:p>
            <a:pPr marL="642604" indent="-626518">
              <a:spcBef>
                <a:spcPts val="2293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dirty="0">
                <a:latin typeface="RobotoRegular"/>
                <a:cs typeface="RobotoRegular"/>
              </a:rPr>
              <a:t>3 - 2 </a:t>
            </a:r>
            <a:r>
              <a:rPr sz="3067" spc="-7" dirty="0">
                <a:latin typeface="RobotoRegular"/>
                <a:cs typeface="RobotoRegular"/>
              </a:rPr>
              <a:t>with </a:t>
            </a:r>
            <a:r>
              <a:rPr sz="3067" spc="-20" dirty="0">
                <a:latin typeface="RobotoRegular"/>
                <a:cs typeface="RobotoRegular"/>
              </a:rPr>
              <a:t>brackets </a:t>
            </a:r>
            <a:r>
              <a:rPr sz="3067" spc="-7" dirty="0">
                <a:latin typeface="RobotoRegular"/>
                <a:cs typeface="RobotoRegular"/>
              </a:rPr>
              <a:t>will be </a:t>
            </a:r>
            <a:r>
              <a:rPr sz="3067" spc="-13" dirty="0">
                <a:latin typeface="RobotoRegular"/>
                <a:cs typeface="RobotoRegular"/>
              </a:rPr>
              <a:t>evaluated </a:t>
            </a:r>
            <a:r>
              <a:rPr sz="3067" spc="-7" dirty="0">
                <a:latin typeface="RobotoRegular"/>
                <a:cs typeface="RobotoRegular"/>
              </a:rPr>
              <a:t>ﬁrst, </a:t>
            </a:r>
            <a:r>
              <a:rPr sz="3067" spc="-13" dirty="0">
                <a:latin typeface="RobotoRegular"/>
                <a:cs typeface="RobotoRegular"/>
              </a:rPr>
              <a:t>result</a:t>
            </a:r>
            <a:r>
              <a:rPr sz="3067" spc="-47" dirty="0">
                <a:latin typeface="RobotoRegular"/>
                <a:cs typeface="RobotoRegular"/>
              </a:rPr>
              <a:t> </a:t>
            </a:r>
            <a:r>
              <a:rPr sz="3067" dirty="0">
                <a:latin typeface="RobotoRegular"/>
                <a:cs typeface="RobotoRegular"/>
              </a:rPr>
              <a:t>1</a:t>
            </a:r>
            <a:endParaRPr sz="3067">
              <a:latin typeface="RobotoRegular"/>
              <a:cs typeface="RobotoRegular"/>
            </a:endParaRPr>
          </a:p>
          <a:p>
            <a:pPr marL="642604" indent="-626518">
              <a:spcBef>
                <a:spcPts val="520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dirty="0">
                <a:latin typeface="RobotoRegular"/>
                <a:cs typeface="RobotoRegular"/>
              </a:rPr>
              <a:t>2 * </a:t>
            </a:r>
            <a:r>
              <a:rPr sz="3067" spc="-13" dirty="0">
                <a:latin typeface="RobotoRegular"/>
                <a:cs typeface="RobotoRegular"/>
              </a:rPr>
              <a:t>result </a:t>
            </a:r>
            <a:r>
              <a:rPr sz="3067" spc="-7" dirty="0">
                <a:latin typeface="RobotoRegular"/>
                <a:cs typeface="RobotoRegular"/>
              </a:rPr>
              <a:t>of (3 </a:t>
            </a:r>
            <a:r>
              <a:rPr sz="3067" dirty="0">
                <a:latin typeface="RobotoRegular"/>
                <a:cs typeface="RobotoRegular"/>
              </a:rPr>
              <a:t>- </a:t>
            </a:r>
            <a:r>
              <a:rPr sz="3067" spc="-7" dirty="0">
                <a:latin typeface="RobotoRegular"/>
                <a:cs typeface="RobotoRegular"/>
              </a:rPr>
              <a:t>2) so </a:t>
            </a:r>
            <a:r>
              <a:rPr sz="3067" dirty="0">
                <a:latin typeface="RobotoRegular"/>
                <a:cs typeface="RobotoRegular"/>
              </a:rPr>
              <a:t>2 * </a:t>
            </a:r>
            <a:r>
              <a:rPr sz="3067" spc="-7" dirty="0">
                <a:latin typeface="RobotoRegular"/>
                <a:cs typeface="RobotoRegular"/>
              </a:rPr>
              <a:t>1, </a:t>
            </a:r>
            <a:r>
              <a:rPr sz="3067" spc="-13" dirty="0">
                <a:latin typeface="RobotoRegular"/>
                <a:cs typeface="RobotoRegular"/>
              </a:rPr>
              <a:t>result</a:t>
            </a:r>
            <a:r>
              <a:rPr sz="3067" spc="-60" dirty="0">
                <a:latin typeface="RobotoRegular"/>
                <a:cs typeface="RobotoRegular"/>
              </a:rPr>
              <a:t> </a:t>
            </a:r>
            <a:r>
              <a:rPr sz="3067" dirty="0">
                <a:latin typeface="RobotoRegular"/>
                <a:cs typeface="RobotoRegular"/>
              </a:rPr>
              <a:t>2</a:t>
            </a:r>
            <a:endParaRPr sz="3067">
              <a:latin typeface="RobotoRegular"/>
              <a:cs typeface="RobotoRegular"/>
            </a:endParaRPr>
          </a:p>
          <a:p>
            <a:pPr marL="16933" marR="437716">
              <a:lnSpc>
                <a:spcPct val="114100"/>
              </a:lnSpc>
              <a:spcBef>
                <a:spcPts val="7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Result of </a:t>
            </a:r>
            <a:r>
              <a:rPr sz="3067" dirty="0">
                <a:latin typeface="RobotoRegular"/>
                <a:cs typeface="RobotoRegular"/>
              </a:rPr>
              <a:t>2 * </a:t>
            </a:r>
            <a:r>
              <a:rPr sz="3067" spc="-7" dirty="0">
                <a:latin typeface="RobotoRegular"/>
                <a:cs typeface="RobotoRegular"/>
              </a:rPr>
              <a:t>(3 -2) divide </a:t>
            </a:r>
            <a:r>
              <a:rPr sz="3067" spc="-13" dirty="0">
                <a:latin typeface="RobotoRegular"/>
                <a:cs typeface="RobotoRegular"/>
              </a:rPr>
              <a:t>by </a:t>
            </a:r>
            <a:r>
              <a:rPr sz="3067" dirty="0">
                <a:latin typeface="RobotoRegular"/>
                <a:cs typeface="RobotoRegular"/>
              </a:rPr>
              <a:t>2 </a:t>
            </a:r>
            <a:r>
              <a:rPr sz="3067" spc="-7" dirty="0">
                <a:latin typeface="RobotoRegular"/>
                <a:cs typeface="RobotoRegular"/>
              </a:rPr>
              <a:t>so </a:t>
            </a:r>
            <a:r>
              <a:rPr sz="3067" dirty="0">
                <a:latin typeface="RobotoRegular"/>
                <a:cs typeface="RobotoRegular"/>
              </a:rPr>
              <a:t>2 / </a:t>
            </a:r>
            <a:r>
              <a:rPr sz="3067" spc="-7" dirty="0">
                <a:latin typeface="RobotoRegular"/>
                <a:cs typeface="RobotoRegular"/>
              </a:rPr>
              <a:t>2, </a:t>
            </a:r>
            <a:r>
              <a:rPr sz="3067" spc="-13" dirty="0">
                <a:latin typeface="RobotoRegular"/>
                <a:cs typeface="RobotoRegular"/>
              </a:rPr>
              <a:t>result</a:t>
            </a:r>
            <a:r>
              <a:rPr sz="3067" spc="-107" dirty="0">
                <a:latin typeface="RobotoRegular"/>
                <a:cs typeface="RobotoRegular"/>
              </a:rPr>
              <a:t> </a:t>
            </a:r>
            <a:r>
              <a:rPr sz="3067" dirty="0">
                <a:latin typeface="RobotoRegular"/>
                <a:cs typeface="RobotoRegular"/>
              </a:rPr>
              <a:t>1  </a:t>
            </a:r>
            <a:r>
              <a:rPr sz="3067" spc="-7" dirty="0">
                <a:latin typeface="RobotoRegular"/>
                <a:cs typeface="RobotoRegular"/>
              </a:rPr>
              <a:t>4.	</a:t>
            </a:r>
            <a:r>
              <a:rPr sz="3067" dirty="0">
                <a:latin typeface="RobotoRegular"/>
                <a:cs typeface="RobotoRegular"/>
              </a:rPr>
              <a:t>5 + </a:t>
            </a:r>
            <a:r>
              <a:rPr sz="3067" spc="-13" dirty="0">
                <a:latin typeface="RobotoRegular"/>
                <a:cs typeface="RobotoRegular"/>
              </a:rPr>
              <a:t>result </a:t>
            </a:r>
            <a:r>
              <a:rPr sz="3067" spc="-7" dirty="0">
                <a:latin typeface="RobotoRegular"/>
                <a:cs typeface="RobotoRegular"/>
              </a:rPr>
              <a:t>of </a:t>
            </a:r>
            <a:r>
              <a:rPr sz="3067" dirty="0">
                <a:latin typeface="RobotoRegular"/>
                <a:cs typeface="RobotoRegular"/>
              </a:rPr>
              <a:t>2 * </a:t>
            </a:r>
            <a:r>
              <a:rPr sz="3067" spc="-7" dirty="0">
                <a:latin typeface="RobotoRegular"/>
                <a:cs typeface="RobotoRegular"/>
              </a:rPr>
              <a:t>(3 </a:t>
            </a:r>
            <a:r>
              <a:rPr sz="3067" dirty="0">
                <a:latin typeface="RobotoRegular"/>
                <a:cs typeface="RobotoRegular"/>
              </a:rPr>
              <a:t>- 2 ) / </a:t>
            </a:r>
            <a:r>
              <a:rPr sz="3067" spc="-7" dirty="0">
                <a:latin typeface="RobotoRegular"/>
                <a:cs typeface="RobotoRegular"/>
              </a:rPr>
              <a:t>2, so </a:t>
            </a:r>
            <a:r>
              <a:rPr sz="3067" dirty="0">
                <a:latin typeface="RobotoRegular"/>
                <a:cs typeface="RobotoRegular"/>
              </a:rPr>
              <a:t>5 + </a:t>
            </a:r>
            <a:r>
              <a:rPr sz="3067" spc="-7" dirty="0">
                <a:latin typeface="RobotoRegular"/>
                <a:cs typeface="RobotoRegular"/>
              </a:rPr>
              <a:t>1, </a:t>
            </a:r>
            <a:r>
              <a:rPr sz="3067" spc="-13" dirty="0">
                <a:latin typeface="RobotoRegular"/>
                <a:cs typeface="RobotoRegular"/>
              </a:rPr>
              <a:t>result</a:t>
            </a:r>
            <a:r>
              <a:rPr sz="3067" spc="-133" dirty="0">
                <a:latin typeface="RobotoRegular"/>
                <a:cs typeface="RobotoRegular"/>
              </a:rPr>
              <a:t> </a:t>
            </a:r>
            <a:r>
              <a:rPr sz="3067" dirty="0">
                <a:latin typeface="RobotoRegular"/>
                <a:cs typeface="RobotoRegular"/>
              </a:rPr>
              <a:t>6</a:t>
            </a:r>
            <a:endParaRPr sz="3067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288473"/>
            <a:ext cx="12191975" cy="55695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9428479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47" dirty="0">
                <a:latin typeface="Times New Roman"/>
                <a:cs typeface="Times New Roman"/>
              </a:rPr>
              <a:t>Eliminating</a:t>
            </a:r>
            <a:r>
              <a:rPr sz="4267" spc="-80" dirty="0">
                <a:latin typeface="Times New Roman"/>
                <a:cs typeface="Times New Roman"/>
              </a:rPr>
              <a:t> </a:t>
            </a:r>
            <a:r>
              <a:rPr sz="4267" spc="467" dirty="0">
                <a:latin typeface="Times New Roman"/>
                <a:cs typeface="Times New Roman"/>
              </a:rPr>
              <a:t>ambiguity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1253" dirty="0">
                <a:latin typeface="Times New Roman"/>
                <a:cs typeface="Times New Roman"/>
              </a:rPr>
              <a:t>--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113" dirty="0">
                <a:latin typeface="Times New Roman"/>
                <a:cs typeface="Times New Roman"/>
              </a:rPr>
              <a:t>BODMAS</a:t>
            </a:r>
            <a:endParaRPr sz="4267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2766" y="2009357"/>
          <a:ext cx="10628200" cy="2250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411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481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15803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70"/>
                        </a:lnSpc>
                      </a:pPr>
                      <a:r>
                        <a:rPr sz="29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+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270"/>
                        </a:lnSpc>
                      </a:pPr>
                      <a:r>
                        <a:rPr sz="29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9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b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9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c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%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9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9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03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d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+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67005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9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dirty="0">
                          <a:latin typeface="Courier New"/>
                          <a:cs typeface="Courier New"/>
                        </a:rPr>
                        <a:t>c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9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dirty="0">
                          <a:latin typeface="Courier New"/>
                          <a:cs typeface="Courier New"/>
                        </a:rPr>
                        <a:t>b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9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+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b);</a:t>
                      </a: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32.5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1668780"/>
          </a:xfrm>
          <a:custGeom>
            <a:avLst/>
            <a:gdLst/>
            <a:ahLst/>
            <a:cxnLst/>
            <a:rect l="l" t="t" r="r" b="b"/>
            <a:pathLst>
              <a:path w="9144000" h="1251585">
                <a:moveTo>
                  <a:pt x="0" y="1250997"/>
                </a:moveTo>
                <a:lnTo>
                  <a:pt x="9143981" y="1250997"/>
                </a:lnTo>
                <a:lnTo>
                  <a:pt x="9143981" y="0"/>
                </a:lnTo>
                <a:lnTo>
                  <a:pt x="0" y="0"/>
                </a:lnTo>
                <a:lnTo>
                  <a:pt x="0" y="125099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0" y="1638397"/>
            <a:ext cx="12192000" cy="5219700"/>
            <a:chOff x="0" y="1228797"/>
            <a:chExt cx="9144000" cy="3914775"/>
          </a:xfrm>
        </p:grpSpPr>
        <p:sp>
          <p:nvSpPr>
            <p:cNvPr id="4" name="object 4"/>
            <p:cNvSpPr/>
            <p:nvPr/>
          </p:nvSpPr>
          <p:spPr>
            <a:xfrm>
              <a:off x="0" y="1250997"/>
              <a:ext cx="9144000" cy="3892550"/>
            </a:xfrm>
            <a:custGeom>
              <a:avLst/>
              <a:gdLst/>
              <a:ahLst/>
              <a:cxnLst/>
              <a:rect l="l" t="t" r="r" b="b"/>
              <a:pathLst>
                <a:path w="9144000" h="3892550">
                  <a:moveTo>
                    <a:pt x="9143981" y="3892492"/>
                  </a:moveTo>
                  <a:lnTo>
                    <a:pt x="0" y="3892492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3892492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228797"/>
              <a:ext cx="9143981" cy="10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700498" y="1284607"/>
              <a:ext cx="7745034" cy="38588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980778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40" dirty="0">
                <a:latin typeface="Times New Roman"/>
                <a:cs typeface="Times New Roman"/>
              </a:rPr>
              <a:t>Operator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40" dirty="0">
                <a:latin typeface="Times New Roman"/>
                <a:cs typeface="Times New Roman"/>
              </a:rPr>
              <a:t>Precedence</a:t>
            </a:r>
            <a:r>
              <a:rPr sz="4267" spc="-60" dirty="0">
                <a:latin typeface="Times New Roman"/>
                <a:cs typeface="Times New Roman"/>
              </a:rPr>
              <a:t> </a:t>
            </a:r>
            <a:r>
              <a:rPr sz="4267" spc="1253" dirty="0">
                <a:latin typeface="Times New Roman"/>
                <a:cs typeface="Times New Roman"/>
              </a:rPr>
              <a:t>--</a:t>
            </a:r>
            <a:r>
              <a:rPr sz="4267" spc="-60" dirty="0">
                <a:latin typeface="Times New Roman"/>
                <a:cs typeface="Times New Roman"/>
              </a:rPr>
              <a:t> </a:t>
            </a:r>
            <a:r>
              <a:rPr sz="4267" spc="393" dirty="0">
                <a:latin typeface="Times New Roman"/>
                <a:cs typeface="Times New Roman"/>
              </a:rPr>
              <a:t>Few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373" dirty="0">
                <a:latin typeface="Times New Roman"/>
                <a:cs typeface="Times New Roman"/>
              </a:rPr>
              <a:t>of</a:t>
            </a:r>
            <a:r>
              <a:rPr sz="4267" spc="-60" dirty="0">
                <a:latin typeface="Times New Roman"/>
                <a:cs typeface="Times New Roman"/>
              </a:rPr>
              <a:t> </a:t>
            </a:r>
            <a:r>
              <a:rPr sz="4267" spc="640" dirty="0">
                <a:latin typeface="Times New Roman"/>
                <a:cs typeface="Times New Roman"/>
              </a:rPr>
              <a:t>them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5219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95504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533" dirty="0">
                <a:latin typeface="Times New Roman"/>
                <a:cs typeface="Times New Roman"/>
              </a:rPr>
              <a:t>Increment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Decrement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5"/>
            <a:ext cx="10777220" cy="37778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While working on application </a:t>
            </a:r>
            <a:r>
              <a:rPr sz="3067" spc="-13" dirty="0">
                <a:latin typeface="RobotoRegular"/>
                <a:cs typeface="RobotoRegular"/>
              </a:rPr>
              <a:t>you </a:t>
            </a:r>
            <a:r>
              <a:rPr sz="3067" spc="-7" dirty="0">
                <a:latin typeface="RobotoRegular"/>
                <a:cs typeface="RobotoRegular"/>
              </a:rPr>
              <a:t>will </a:t>
            </a:r>
            <a:r>
              <a:rPr sz="3067" spc="-13" dirty="0">
                <a:latin typeface="RobotoRegular"/>
                <a:cs typeface="RobotoRegular"/>
              </a:rPr>
              <a:t>frequently required </a:t>
            </a:r>
            <a:r>
              <a:rPr sz="3067" spc="-20" dirty="0">
                <a:latin typeface="RobotoRegular"/>
                <a:cs typeface="RobotoRegular"/>
              </a:rPr>
              <a:t>to  </a:t>
            </a:r>
            <a:r>
              <a:rPr sz="3067" spc="-13" dirty="0">
                <a:latin typeface="RobotoRegular"/>
                <a:cs typeface="RobotoRegular"/>
              </a:rPr>
              <a:t>increase variable by </a:t>
            </a:r>
            <a:r>
              <a:rPr sz="3067" dirty="0">
                <a:latin typeface="RobotoRegular"/>
                <a:cs typeface="RobotoRegular"/>
              </a:rPr>
              <a:t>1 </a:t>
            </a:r>
            <a:r>
              <a:rPr sz="3067" spc="-7" dirty="0">
                <a:latin typeface="RobotoRegular"/>
                <a:cs typeface="RobotoRegular"/>
              </a:rPr>
              <a:t>or </a:t>
            </a:r>
            <a:r>
              <a:rPr sz="3067" spc="-13" dirty="0">
                <a:latin typeface="RobotoRegular"/>
                <a:cs typeface="RobotoRegular"/>
              </a:rPr>
              <a:t>decrease variable by</a:t>
            </a:r>
            <a:r>
              <a:rPr sz="3067" spc="13" dirty="0">
                <a:latin typeface="RobotoRegular"/>
                <a:cs typeface="RobotoRegular"/>
              </a:rPr>
              <a:t> </a:t>
            </a:r>
            <a:r>
              <a:rPr sz="3067" dirty="0">
                <a:latin typeface="RobotoRegular"/>
                <a:cs typeface="RobotoRegular"/>
              </a:rPr>
              <a:t>1</a:t>
            </a:r>
            <a:endParaRPr sz="3067">
              <a:latin typeface="RobotoRegular"/>
              <a:cs typeface="RobotoRegular"/>
            </a:endParaRPr>
          </a:p>
          <a:p>
            <a:pPr marL="642604" marR="554553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spc="-13" dirty="0">
                <a:latin typeface="RobotoRegular"/>
                <a:cs typeface="RobotoRegular"/>
              </a:rPr>
              <a:t>For </a:t>
            </a:r>
            <a:r>
              <a:rPr sz="3067" spc="-7" dirty="0">
                <a:latin typeface="RobotoRegular"/>
                <a:cs typeface="RobotoRegular"/>
              </a:rPr>
              <a:t>this situation </a:t>
            </a:r>
            <a:r>
              <a:rPr sz="3067" spc="-13" dirty="0">
                <a:latin typeface="RobotoRegular"/>
                <a:cs typeface="RobotoRegular"/>
              </a:rPr>
              <a:t>you </a:t>
            </a:r>
            <a:r>
              <a:rPr sz="3067" spc="-7" dirty="0">
                <a:latin typeface="RobotoRegular"/>
                <a:cs typeface="RobotoRegular"/>
              </a:rPr>
              <a:t>can use </a:t>
            </a:r>
            <a:r>
              <a:rPr sz="3067" spc="-13" dirty="0">
                <a:latin typeface="RobotoRegular"/>
                <a:cs typeface="RobotoRegular"/>
              </a:rPr>
              <a:t>increment </a:t>
            </a:r>
            <a:r>
              <a:rPr sz="3067" spc="-7" dirty="0">
                <a:latin typeface="RobotoRegular"/>
                <a:cs typeface="RobotoRegular"/>
              </a:rPr>
              <a:t>and </a:t>
            </a:r>
            <a:r>
              <a:rPr sz="3067" spc="-13" dirty="0">
                <a:latin typeface="RobotoRegular"/>
                <a:cs typeface="RobotoRegular"/>
              </a:rPr>
              <a:t>decrement  </a:t>
            </a:r>
            <a:r>
              <a:rPr sz="3067" spc="-20" dirty="0">
                <a:latin typeface="RobotoRegular"/>
                <a:cs typeface="RobotoRegular"/>
              </a:rPr>
              <a:t>operator</a:t>
            </a:r>
            <a:endParaRPr sz="3067">
              <a:latin typeface="RobotoRegular"/>
              <a:cs typeface="RobotoRegular"/>
            </a:endParaRPr>
          </a:p>
          <a:p>
            <a:pPr marL="16933">
              <a:spcBef>
                <a:spcPts val="520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3.	++ </a:t>
            </a:r>
            <a:r>
              <a:rPr sz="3067" spc="-13" dirty="0">
                <a:latin typeface="RobotoRegular"/>
                <a:cs typeface="RobotoRegular"/>
              </a:rPr>
              <a:t>increment</a:t>
            </a:r>
            <a:r>
              <a:rPr sz="3067" spc="-20" dirty="0">
                <a:latin typeface="RobotoRegular"/>
                <a:cs typeface="RobotoRegular"/>
              </a:rPr>
              <a:t> operator</a:t>
            </a:r>
            <a:endParaRPr sz="3067">
              <a:latin typeface="RobotoRegular"/>
              <a:cs typeface="RobotoRegular"/>
            </a:endParaRPr>
          </a:p>
          <a:p>
            <a:pPr marL="642604" indent="-626518">
              <a:spcBef>
                <a:spcPts val="520"/>
              </a:spcBef>
              <a:buAutoNum type="arabicPeriod" startAt="4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-- </a:t>
            </a:r>
            <a:r>
              <a:rPr sz="3067" spc="-13" dirty="0">
                <a:latin typeface="RobotoRegular"/>
                <a:cs typeface="RobotoRegular"/>
              </a:rPr>
              <a:t>decrement</a:t>
            </a:r>
            <a:r>
              <a:rPr sz="3067" spc="-20" dirty="0">
                <a:latin typeface="RobotoRegular"/>
                <a:cs typeface="RobotoRegular"/>
              </a:rPr>
              <a:t> operator</a:t>
            </a:r>
            <a:endParaRPr sz="3067">
              <a:latin typeface="RobotoRegular"/>
              <a:cs typeface="RobotoRegular"/>
            </a:endParaRPr>
          </a:p>
          <a:p>
            <a:pPr marL="642604" indent="-626518">
              <a:spcBef>
                <a:spcPts val="520"/>
              </a:spcBef>
              <a:buAutoNum type="arabicPeriod" startAt="4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These </a:t>
            </a:r>
            <a:r>
              <a:rPr sz="3067" spc="-20" dirty="0">
                <a:latin typeface="RobotoRegular"/>
                <a:cs typeface="RobotoRegular"/>
              </a:rPr>
              <a:t>operators </a:t>
            </a:r>
            <a:r>
              <a:rPr sz="3067" spc="-7" dirty="0">
                <a:latin typeface="RobotoRegular"/>
                <a:cs typeface="RobotoRegular"/>
              </a:rPr>
              <a:t>can be used as </a:t>
            </a:r>
            <a:r>
              <a:rPr sz="3067" spc="-13" dirty="0">
                <a:latin typeface="RobotoRegular"/>
                <a:cs typeface="RobotoRegular"/>
              </a:rPr>
              <a:t>preﬁx </a:t>
            </a:r>
            <a:r>
              <a:rPr sz="3067" spc="-7" dirty="0">
                <a:latin typeface="RobotoRegular"/>
                <a:cs typeface="RobotoRegular"/>
              </a:rPr>
              <a:t>and</a:t>
            </a:r>
            <a:r>
              <a:rPr sz="3067" spc="-13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postﬁx</a:t>
            </a:r>
            <a:endParaRPr sz="3067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95504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533" dirty="0">
                <a:latin typeface="Times New Roman"/>
                <a:cs typeface="Times New Roman"/>
              </a:rPr>
              <a:t>Increment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Decrement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5"/>
            <a:ext cx="10596879" cy="10571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</a:t>
            </a:r>
            <a:r>
              <a:rPr sz="3067" spc="-27" dirty="0">
                <a:latin typeface="RobotoRegular"/>
                <a:cs typeface="RobotoRegular"/>
              </a:rPr>
              <a:t>We </a:t>
            </a:r>
            <a:r>
              <a:rPr sz="3067" spc="-7" dirty="0">
                <a:latin typeface="RobotoRegular"/>
                <a:cs typeface="RobotoRegular"/>
              </a:rPr>
              <a:t>can </a:t>
            </a:r>
            <a:r>
              <a:rPr sz="3067" spc="-13" dirty="0">
                <a:latin typeface="RobotoRegular"/>
                <a:cs typeface="RobotoRegular"/>
              </a:rPr>
              <a:t>increase </a:t>
            </a:r>
            <a:r>
              <a:rPr sz="3067" spc="-7" dirty="0">
                <a:latin typeface="RobotoRegular"/>
                <a:cs typeface="RobotoRegular"/>
              </a:rPr>
              <a:t>or </a:t>
            </a:r>
            <a:r>
              <a:rPr sz="3067" spc="-13" dirty="0">
                <a:latin typeface="RobotoRegular"/>
                <a:cs typeface="RobotoRegular"/>
              </a:rPr>
              <a:t>decrease value </a:t>
            </a:r>
            <a:r>
              <a:rPr sz="3067" spc="-7" dirty="0">
                <a:latin typeface="RobotoRegular"/>
                <a:cs typeface="RobotoRegular"/>
              </a:rPr>
              <a:t>using existing addition  and </a:t>
            </a:r>
            <a:r>
              <a:rPr sz="3067" spc="-13" dirty="0">
                <a:latin typeface="RobotoRegular"/>
                <a:cs typeface="RobotoRegular"/>
              </a:rPr>
              <a:t>subtraction</a:t>
            </a:r>
            <a:r>
              <a:rPr sz="3067" spc="-27" dirty="0">
                <a:latin typeface="RobotoRegular"/>
                <a:cs typeface="RobotoRegular"/>
              </a:rPr>
              <a:t> </a:t>
            </a:r>
            <a:r>
              <a:rPr sz="3067" spc="-20" dirty="0">
                <a:latin typeface="RobotoRegular"/>
                <a:cs typeface="RobotoRegular"/>
              </a:rPr>
              <a:t>operators</a:t>
            </a:r>
            <a:endParaRPr sz="3067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2364" y="3080472"/>
          <a:ext cx="5692984" cy="3254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58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a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48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32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a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+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3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7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32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a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-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3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7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b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7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32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+=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70"/>
                        </a:lnSpc>
                      </a:pPr>
                      <a:r>
                        <a:rPr sz="3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85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32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-=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70"/>
                        </a:lnSpc>
                      </a:pPr>
                      <a:r>
                        <a:rPr sz="3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95504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533" dirty="0">
                <a:latin typeface="Times New Roman"/>
                <a:cs typeface="Times New Roman"/>
              </a:rPr>
              <a:t>Increment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Decrement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166" y="1929354"/>
            <a:ext cx="5583767" cy="128667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067" spc="-13" dirty="0">
                <a:latin typeface="RobotoRegular"/>
                <a:cs typeface="RobotoRegular"/>
              </a:rPr>
              <a:t>Preﬁx Increment </a:t>
            </a:r>
            <a:r>
              <a:rPr sz="3067" spc="-7" dirty="0">
                <a:latin typeface="RobotoRegular"/>
                <a:cs typeface="RobotoRegular"/>
              </a:rPr>
              <a:t>and</a:t>
            </a:r>
            <a:r>
              <a:rPr sz="3067" spc="-40" dirty="0">
                <a:latin typeface="RobotoRegular"/>
                <a:cs typeface="RobotoRegular"/>
              </a:rPr>
              <a:t> </a:t>
            </a:r>
            <a:r>
              <a:rPr sz="3067" spc="-13" dirty="0">
                <a:latin typeface="RobotoRegular"/>
                <a:cs typeface="RobotoRegular"/>
              </a:rPr>
              <a:t>Decrement</a:t>
            </a:r>
            <a:endParaRPr sz="3067">
              <a:latin typeface="RobotoRegular"/>
              <a:cs typeface="RobotoRegular"/>
            </a:endParaRPr>
          </a:p>
          <a:p>
            <a:pPr marL="16933">
              <a:spcBef>
                <a:spcPts val="2719"/>
              </a:spcBef>
              <a:tabLst>
                <a:tab pos="2251229" algn="l"/>
              </a:tabLst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age</a:t>
            </a:r>
            <a:r>
              <a:rPr sz="2933" b="1" dirty="0">
                <a:latin typeface="Courier New"/>
                <a:cs typeface="Courier New"/>
              </a:rPr>
              <a:t> =	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933" b="1" spc="-7" dirty="0">
                <a:latin typeface="Courier New"/>
                <a:cs typeface="Courier New"/>
              </a:rPr>
              <a:t>;</a:t>
            </a:r>
            <a:endParaRPr sz="2933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765" y="3431755"/>
          <a:ext cx="5225626" cy="2250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5403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++age;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alert(age);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//Result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69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693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--age;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8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alert(age);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//Result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95504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533" dirty="0">
                <a:latin typeface="Times New Roman"/>
                <a:cs typeface="Times New Roman"/>
              </a:rPr>
              <a:t>Increment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Decrement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166" y="1929354"/>
            <a:ext cx="5797973" cy="128667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067" spc="-13" dirty="0">
                <a:latin typeface="RobotoRegular"/>
                <a:cs typeface="RobotoRegular"/>
              </a:rPr>
              <a:t>Postﬁx Increment </a:t>
            </a:r>
            <a:r>
              <a:rPr sz="3067" spc="-7" dirty="0">
                <a:latin typeface="RobotoRegular"/>
                <a:cs typeface="RobotoRegular"/>
              </a:rPr>
              <a:t>and</a:t>
            </a:r>
            <a:r>
              <a:rPr sz="3067" spc="-27" dirty="0">
                <a:latin typeface="RobotoRegular"/>
                <a:cs typeface="RobotoRegular"/>
              </a:rPr>
              <a:t> </a:t>
            </a:r>
            <a:r>
              <a:rPr sz="3067" spc="-13" dirty="0">
                <a:latin typeface="RobotoRegular"/>
                <a:cs typeface="RobotoRegular"/>
              </a:rPr>
              <a:t>Decrement</a:t>
            </a:r>
            <a:endParaRPr sz="3067">
              <a:latin typeface="RobotoRegular"/>
              <a:cs typeface="RobotoRegular"/>
            </a:endParaRPr>
          </a:p>
          <a:p>
            <a:pPr marL="16933">
              <a:spcBef>
                <a:spcPts val="2719"/>
              </a:spcBef>
              <a:tabLst>
                <a:tab pos="2251229" algn="l"/>
              </a:tabLst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age</a:t>
            </a:r>
            <a:r>
              <a:rPr sz="2933" b="1" dirty="0">
                <a:latin typeface="Courier New"/>
                <a:cs typeface="Courier New"/>
              </a:rPr>
              <a:t> =	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933" b="1" spc="-7" dirty="0">
                <a:latin typeface="Courier New"/>
                <a:cs typeface="Courier New"/>
              </a:rPr>
              <a:t>;</a:t>
            </a:r>
            <a:endParaRPr sz="2933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766" y="3431755"/>
          <a:ext cx="9025465" cy="2250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87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25403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age++;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alert(age);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//Result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69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13,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69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same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69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69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prefix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693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age--;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8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alert(age);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//Result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12,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same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postfix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95504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533" dirty="0">
                <a:latin typeface="Times New Roman"/>
                <a:cs typeface="Times New Roman"/>
              </a:rPr>
              <a:t>Increment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Decrement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5"/>
            <a:ext cx="10803467" cy="3748183"/>
          </a:xfrm>
          <a:prstGeom prst="rect">
            <a:avLst/>
          </a:prstGeom>
        </p:spPr>
        <p:txBody>
          <a:bodyPr vert="horz" wrap="square" lIns="0" tIns="82972" rIns="0" bIns="0" rtlCol="0">
            <a:spAutoFit/>
          </a:bodyPr>
          <a:lstStyle/>
          <a:p>
            <a:pPr marL="642604" indent="-626518">
              <a:spcBef>
                <a:spcPts val="652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What is the </a:t>
            </a:r>
            <a:r>
              <a:rPr sz="3067" spc="-13" dirty="0">
                <a:latin typeface="RobotoRegular"/>
                <a:cs typeface="RobotoRegular"/>
              </a:rPr>
              <a:t>difference </a:t>
            </a:r>
            <a:r>
              <a:rPr sz="3067" spc="-7" dirty="0">
                <a:latin typeface="RobotoRegular"/>
                <a:cs typeface="RobotoRegular"/>
              </a:rPr>
              <a:t>between </a:t>
            </a:r>
            <a:r>
              <a:rPr sz="3067" spc="-13" dirty="0">
                <a:latin typeface="RobotoRegular"/>
                <a:cs typeface="RobotoRegular"/>
              </a:rPr>
              <a:t>Preﬁx </a:t>
            </a:r>
            <a:r>
              <a:rPr sz="3067" spc="-7" dirty="0">
                <a:latin typeface="RobotoRegular"/>
                <a:cs typeface="RobotoRegular"/>
              </a:rPr>
              <a:t>and</a:t>
            </a:r>
            <a:r>
              <a:rPr sz="3067" spc="-20" dirty="0">
                <a:latin typeface="RobotoRegular"/>
                <a:cs typeface="RobotoRegular"/>
              </a:rPr>
              <a:t> </a:t>
            </a:r>
            <a:r>
              <a:rPr sz="3067" spc="-13" dirty="0">
                <a:latin typeface="RobotoRegular"/>
                <a:cs typeface="RobotoRegular"/>
              </a:rPr>
              <a:t>Postﬁx</a:t>
            </a:r>
            <a:endParaRPr sz="3067">
              <a:latin typeface="RobotoRegular"/>
              <a:cs typeface="RobotoRegular"/>
            </a:endParaRPr>
          </a:p>
          <a:p>
            <a:pPr marL="642604" marR="6773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spc="-40" dirty="0">
                <a:latin typeface="RobotoRegular"/>
                <a:cs typeface="RobotoRegular"/>
              </a:rPr>
              <a:t>You </a:t>
            </a:r>
            <a:r>
              <a:rPr sz="3067" spc="-7" dirty="0">
                <a:latin typeface="RobotoRegular"/>
                <a:cs typeface="RobotoRegular"/>
              </a:rPr>
              <a:t>will </a:t>
            </a:r>
            <a:r>
              <a:rPr sz="3067" spc="-20" dirty="0">
                <a:latin typeface="RobotoRegular"/>
                <a:cs typeface="RobotoRegular"/>
              </a:rPr>
              <a:t>NOT </a:t>
            </a:r>
            <a:r>
              <a:rPr sz="3067" spc="-7" dirty="0">
                <a:latin typeface="RobotoRegular"/>
                <a:cs typeface="RobotoRegular"/>
              </a:rPr>
              <a:t>ﬁnd any </a:t>
            </a:r>
            <a:r>
              <a:rPr sz="3067" spc="-13" dirty="0">
                <a:latin typeface="RobotoRegular"/>
                <a:cs typeface="RobotoRegular"/>
              </a:rPr>
              <a:t>difference </a:t>
            </a:r>
            <a:r>
              <a:rPr sz="3067" spc="-7" dirty="0">
                <a:latin typeface="RobotoRegular"/>
                <a:cs typeface="RobotoRegular"/>
              </a:rPr>
              <a:t>if </a:t>
            </a:r>
            <a:r>
              <a:rPr sz="3067" spc="-13" dirty="0">
                <a:latin typeface="RobotoRegular"/>
                <a:cs typeface="RobotoRegular"/>
              </a:rPr>
              <a:t>you </a:t>
            </a:r>
            <a:r>
              <a:rPr sz="3067" spc="-7" dirty="0">
                <a:latin typeface="RobotoRegular"/>
                <a:cs typeface="RobotoRegular"/>
              </a:rPr>
              <a:t>will not assign </a:t>
            </a:r>
            <a:r>
              <a:rPr sz="3067" spc="-13" dirty="0">
                <a:latin typeface="RobotoRegular"/>
                <a:cs typeface="RobotoRegular"/>
              </a:rPr>
              <a:t>result  </a:t>
            </a:r>
            <a:r>
              <a:rPr sz="3067" spc="-7" dirty="0">
                <a:latin typeface="RobotoRegular"/>
                <a:cs typeface="RobotoRegular"/>
              </a:rPr>
              <a:t>of </a:t>
            </a:r>
            <a:r>
              <a:rPr sz="3067" spc="-13" dirty="0">
                <a:latin typeface="RobotoRegular"/>
                <a:cs typeface="RobotoRegular"/>
              </a:rPr>
              <a:t>preﬁx </a:t>
            </a:r>
            <a:r>
              <a:rPr sz="3067" spc="-7" dirty="0">
                <a:latin typeface="RobotoRegular"/>
                <a:cs typeface="RobotoRegular"/>
              </a:rPr>
              <a:t>and postﬁx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any other</a:t>
            </a:r>
            <a:r>
              <a:rPr sz="3067" spc="-13" dirty="0">
                <a:latin typeface="RobotoRegular"/>
                <a:cs typeface="RobotoRegular"/>
              </a:rPr>
              <a:t> variable</a:t>
            </a:r>
            <a:endParaRPr sz="3067">
              <a:latin typeface="RobotoRegular"/>
              <a:cs typeface="RobotoRegular"/>
            </a:endParaRPr>
          </a:p>
          <a:p>
            <a:pPr marL="642604" marR="38099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spc="-13" dirty="0">
                <a:latin typeface="RobotoRegular"/>
                <a:cs typeface="RobotoRegular"/>
              </a:rPr>
              <a:t>Preﬁx </a:t>
            </a:r>
            <a:r>
              <a:rPr sz="3067" spc="-20" dirty="0">
                <a:latin typeface="RobotoRegular"/>
                <a:cs typeface="RobotoRegular"/>
              </a:rPr>
              <a:t>operator </a:t>
            </a:r>
            <a:r>
              <a:rPr sz="3067" spc="-7" dirty="0">
                <a:latin typeface="RobotoRegular"/>
                <a:cs typeface="RobotoRegular"/>
              </a:rPr>
              <a:t>ﬁrst </a:t>
            </a:r>
            <a:r>
              <a:rPr sz="3067" spc="-13" dirty="0">
                <a:latin typeface="RobotoRegular"/>
                <a:cs typeface="RobotoRegular"/>
              </a:rPr>
              <a:t>increase/decrease </a:t>
            </a:r>
            <a:r>
              <a:rPr sz="3067" spc="-7" dirty="0">
                <a:latin typeface="RobotoRegular"/>
                <a:cs typeface="RobotoRegular"/>
              </a:rPr>
              <a:t>the </a:t>
            </a:r>
            <a:r>
              <a:rPr sz="3067" spc="-13" dirty="0">
                <a:latin typeface="RobotoRegular"/>
                <a:cs typeface="RobotoRegular"/>
              </a:rPr>
              <a:t>value </a:t>
            </a:r>
            <a:r>
              <a:rPr sz="3067" spc="-7" dirty="0">
                <a:latin typeface="RobotoRegular"/>
                <a:cs typeface="RobotoRegular"/>
              </a:rPr>
              <a:t>in </a:t>
            </a:r>
            <a:r>
              <a:rPr sz="3067" spc="-13" dirty="0">
                <a:latin typeface="RobotoRegular"/>
                <a:cs typeface="RobotoRegular"/>
              </a:rPr>
              <a:t>variable  </a:t>
            </a:r>
            <a:r>
              <a:rPr sz="3067" spc="-7" dirty="0">
                <a:latin typeface="RobotoRegular"/>
                <a:cs typeface="RobotoRegular"/>
              </a:rPr>
              <a:t>and then assign </a:t>
            </a:r>
            <a:r>
              <a:rPr sz="3067" spc="-13" dirty="0">
                <a:latin typeface="RobotoRegular"/>
                <a:cs typeface="RobotoRegular"/>
              </a:rPr>
              <a:t>result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other </a:t>
            </a:r>
            <a:r>
              <a:rPr sz="3067" spc="-13" dirty="0">
                <a:latin typeface="RobotoRegular"/>
                <a:cs typeface="RobotoRegular"/>
              </a:rPr>
              <a:t>variable</a:t>
            </a:r>
            <a:endParaRPr sz="3067">
              <a:latin typeface="RobotoRegular"/>
              <a:cs typeface="RobotoRegular"/>
            </a:endParaRPr>
          </a:p>
          <a:p>
            <a:pPr marL="642604" marR="477508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spc="-13" dirty="0">
                <a:latin typeface="RobotoRegular"/>
                <a:cs typeface="RobotoRegular"/>
              </a:rPr>
              <a:t>Postﬁx </a:t>
            </a:r>
            <a:r>
              <a:rPr sz="3067" spc="-20" dirty="0">
                <a:latin typeface="RobotoRegular"/>
                <a:cs typeface="RobotoRegular"/>
              </a:rPr>
              <a:t>operator </a:t>
            </a:r>
            <a:r>
              <a:rPr sz="3067" spc="-7" dirty="0">
                <a:latin typeface="RobotoRegular"/>
                <a:cs typeface="RobotoRegular"/>
              </a:rPr>
              <a:t>ﬁrst assign the </a:t>
            </a:r>
            <a:r>
              <a:rPr sz="3067" spc="-13" dirty="0">
                <a:latin typeface="RobotoRegular"/>
                <a:cs typeface="RobotoRegular"/>
              </a:rPr>
              <a:t>value </a:t>
            </a:r>
            <a:r>
              <a:rPr sz="3067" spc="-7" dirty="0">
                <a:latin typeface="RobotoRegular"/>
                <a:cs typeface="RobotoRegular"/>
              </a:rPr>
              <a:t>in other </a:t>
            </a:r>
            <a:r>
              <a:rPr sz="3067" spc="-13" dirty="0">
                <a:latin typeface="RobotoRegular"/>
                <a:cs typeface="RobotoRegular"/>
              </a:rPr>
              <a:t>value </a:t>
            </a:r>
            <a:r>
              <a:rPr sz="3067" spc="-7" dirty="0">
                <a:latin typeface="RobotoRegular"/>
                <a:cs typeface="RobotoRegular"/>
              </a:rPr>
              <a:t>then  </a:t>
            </a:r>
            <a:r>
              <a:rPr sz="3067" spc="-13" dirty="0">
                <a:latin typeface="RobotoRegular"/>
                <a:cs typeface="RobotoRegular"/>
              </a:rPr>
              <a:t>increase/decrease value </a:t>
            </a:r>
            <a:r>
              <a:rPr sz="3067" spc="-7" dirty="0">
                <a:latin typeface="RobotoRegular"/>
                <a:cs typeface="RobotoRegular"/>
              </a:rPr>
              <a:t>in actual </a:t>
            </a:r>
            <a:r>
              <a:rPr sz="3067" spc="-13" dirty="0">
                <a:latin typeface="RobotoRegular"/>
                <a:cs typeface="RobotoRegular"/>
              </a:rPr>
              <a:t>variable</a:t>
            </a:r>
            <a:endParaRPr sz="3067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95504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533" dirty="0">
                <a:latin typeface="Times New Roman"/>
                <a:cs typeface="Times New Roman"/>
              </a:rPr>
              <a:t>Increment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Decrement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165" y="1929353"/>
            <a:ext cx="4280747" cy="19047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067" spc="-13" dirty="0">
                <a:latin typeface="RobotoRegular"/>
                <a:cs typeface="RobotoRegular"/>
              </a:rPr>
              <a:t>Preﬁx Increment</a:t>
            </a:r>
            <a:endParaRPr sz="3067">
              <a:latin typeface="RobotoRegular"/>
              <a:cs typeface="RobotoRegular"/>
            </a:endParaRPr>
          </a:p>
          <a:p>
            <a:pPr marL="16933">
              <a:spcBef>
                <a:spcPts val="2719"/>
              </a:spcBef>
              <a:tabLst>
                <a:tab pos="2251229" algn="l"/>
              </a:tabLst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age</a:t>
            </a:r>
            <a:r>
              <a:rPr sz="2933" b="1" dirty="0">
                <a:latin typeface="Courier New"/>
                <a:cs typeface="Courier New"/>
              </a:rPr>
              <a:t> =	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933" b="1" spc="-7" dirty="0">
                <a:latin typeface="Courier New"/>
                <a:cs typeface="Courier New"/>
              </a:rPr>
              <a:t>;</a:t>
            </a:r>
            <a:endParaRPr sz="2933">
              <a:latin typeface="Courier New"/>
              <a:cs typeface="Courier New"/>
            </a:endParaRPr>
          </a:p>
          <a:p>
            <a:pPr marL="16933">
              <a:spcBef>
                <a:spcPts val="1280"/>
              </a:spcBef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newAge </a:t>
            </a:r>
            <a:r>
              <a:rPr sz="2933" b="1" dirty="0">
                <a:latin typeface="Courier New"/>
                <a:cs typeface="Courier New"/>
              </a:rPr>
              <a:t>=</a:t>
            </a:r>
            <a:r>
              <a:rPr sz="2933" b="1" spc="-127" dirty="0">
                <a:latin typeface="Courier New"/>
                <a:cs typeface="Courier New"/>
              </a:rPr>
              <a:t> </a:t>
            </a:r>
            <a:r>
              <a:rPr sz="2933" b="1" spc="-7" dirty="0">
                <a:latin typeface="Courier New"/>
                <a:cs typeface="Courier New"/>
              </a:rPr>
              <a:t>++age;</a:t>
            </a:r>
            <a:endParaRPr sz="2933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766" y="4041354"/>
          <a:ext cx="6200985" cy="1031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5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803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alert(age);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//Result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8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alert(newAge);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//Result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95504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533" dirty="0">
                <a:latin typeface="Times New Roman"/>
                <a:cs typeface="Times New Roman"/>
              </a:rPr>
              <a:t>Increment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Decrement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165" y="1929353"/>
            <a:ext cx="4280747" cy="19047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067" spc="-13" dirty="0">
                <a:latin typeface="RobotoRegular"/>
                <a:cs typeface="RobotoRegular"/>
              </a:rPr>
              <a:t>Postﬁx Increment</a:t>
            </a:r>
            <a:endParaRPr sz="3067">
              <a:latin typeface="RobotoRegular"/>
              <a:cs typeface="RobotoRegular"/>
            </a:endParaRPr>
          </a:p>
          <a:p>
            <a:pPr marL="16933">
              <a:spcBef>
                <a:spcPts val="2719"/>
              </a:spcBef>
              <a:tabLst>
                <a:tab pos="2251229" algn="l"/>
              </a:tabLst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age</a:t>
            </a:r>
            <a:r>
              <a:rPr sz="2933" b="1" dirty="0">
                <a:latin typeface="Courier New"/>
                <a:cs typeface="Courier New"/>
              </a:rPr>
              <a:t> =	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933" b="1" spc="-7" dirty="0">
                <a:latin typeface="Courier New"/>
                <a:cs typeface="Courier New"/>
              </a:rPr>
              <a:t>;</a:t>
            </a:r>
            <a:endParaRPr sz="2933">
              <a:latin typeface="Courier New"/>
              <a:cs typeface="Courier New"/>
            </a:endParaRPr>
          </a:p>
          <a:p>
            <a:pPr marL="16933">
              <a:spcBef>
                <a:spcPts val="1280"/>
              </a:spcBef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newAge </a:t>
            </a:r>
            <a:r>
              <a:rPr sz="2933" b="1" dirty="0">
                <a:latin typeface="Courier New"/>
                <a:cs typeface="Courier New"/>
              </a:rPr>
              <a:t>=</a:t>
            </a:r>
            <a:r>
              <a:rPr sz="2933" b="1" spc="-127" dirty="0">
                <a:latin typeface="Courier New"/>
                <a:cs typeface="Courier New"/>
              </a:rPr>
              <a:t> </a:t>
            </a:r>
            <a:r>
              <a:rPr sz="2933" b="1" spc="-7" dirty="0">
                <a:latin typeface="Courier New"/>
                <a:cs typeface="Courier New"/>
              </a:rPr>
              <a:t>age++;</a:t>
            </a:r>
            <a:endParaRPr sz="293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165" y="3799468"/>
            <a:ext cx="3163147" cy="12041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36400"/>
              </a:lnSpc>
              <a:spcBef>
                <a:spcPts val="133"/>
              </a:spcBef>
            </a:pPr>
            <a:r>
              <a:rPr sz="2933" b="1" spc="-7" dirty="0">
                <a:latin typeface="Courier New"/>
                <a:cs typeface="Courier New"/>
              </a:rPr>
              <a:t>alert(age);  alert(newAge);</a:t>
            </a:r>
            <a:endParaRPr sz="293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5757" y="3799468"/>
            <a:ext cx="7186507" cy="1250641"/>
          </a:xfrm>
          <a:prstGeom prst="rect">
            <a:avLst/>
          </a:prstGeom>
        </p:spPr>
        <p:txBody>
          <a:bodyPr vert="horz" wrap="square" lIns="0" tIns="179493" rIns="0" bIns="0" rtlCol="0">
            <a:spAutoFit/>
          </a:bodyPr>
          <a:lstStyle/>
          <a:p>
            <a:pPr marL="16933">
              <a:spcBef>
                <a:spcPts val="1413"/>
              </a:spcBef>
            </a:pP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//Result</a:t>
            </a:r>
            <a:r>
              <a:rPr sz="2933" b="1" spc="-1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13</a:t>
            </a:r>
            <a:endParaRPr sz="2933">
              <a:latin typeface="Courier New"/>
              <a:cs typeface="Courier New"/>
            </a:endParaRPr>
          </a:p>
          <a:p>
            <a:pPr marL="16933">
              <a:spcBef>
                <a:spcPts val="1280"/>
              </a:spcBef>
            </a:pP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//Result 12 </a:t>
            </a:r>
            <a:r>
              <a:rPr sz="2933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see the</a:t>
            </a:r>
            <a:r>
              <a:rPr sz="2933" b="1" spc="-1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difference</a:t>
            </a:r>
            <a:endParaRPr sz="293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/>
          <a:lstStyle/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HTML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 is used to define a client-side script (JavaScript).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 either contains script statements, or it points to an external script file through the 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uses for JavaScript are image manipulation, form validation, and dynamic changes of content.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90300-920E-4940-952C-CE85C3B87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t="27253" r="2388" b="35715"/>
          <a:stretch/>
        </p:blipFill>
        <p:spPr>
          <a:xfrm>
            <a:off x="2074309" y="4294908"/>
            <a:ext cx="8911686" cy="21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412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95504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533" dirty="0">
                <a:latin typeface="Times New Roman"/>
                <a:cs typeface="Times New Roman"/>
              </a:rPr>
              <a:t>Increment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Decrement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165" y="1929353"/>
            <a:ext cx="4280747" cy="19047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067" spc="-13" dirty="0">
                <a:latin typeface="RobotoRegular"/>
                <a:cs typeface="RobotoRegular"/>
              </a:rPr>
              <a:t>Preﬁx Decrement</a:t>
            </a:r>
            <a:endParaRPr sz="3067">
              <a:latin typeface="RobotoRegular"/>
              <a:cs typeface="RobotoRegular"/>
            </a:endParaRPr>
          </a:p>
          <a:p>
            <a:pPr marL="16933">
              <a:spcBef>
                <a:spcPts val="2719"/>
              </a:spcBef>
              <a:tabLst>
                <a:tab pos="2251229" algn="l"/>
              </a:tabLst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age</a:t>
            </a:r>
            <a:r>
              <a:rPr sz="2933" b="1" dirty="0">
                <a:latin typeface="Courier New"/>
                <a:cs typeface="Courier New"/>
              </a:rPr>
              <a:t> =	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933" b="1" spc="-7" dirty="0">
                <a:latin typeface="Courier New"/>
                <a:cs typeface="Courier New"/>
              </a:rPr>
              <a:t>;</a:t>
            </a:r>
            <a:endParaRPr sz="2933">
              <a:latin typeface="Courier New"/>
              <a:cs typeface="Courier New"/>
            </a:endParaRPr>
          </a:p>
          <a:p>
            <a:pPr marL="16933">
              <a:spcBef>
                <a:spcPts val="1280"/>
              </a:spcBef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newAge </a:t>
            </a:r>
            <a:r>
              <a:rPr sz="2933" b="1" dirty="0">
                <a:latin typeface="Courier New"/>
                <a:cs typeface="Courier New"/>
              </a:rPr>
              <a:t>=</a:t>
            </a:r>
            <a:r>
              <a:rPr sz="2933" b="1" spc="-127" dirty="0">
                <a:latin typeface="Courier New"/>
                <a:cs typeface="Courier New"/>
              </a:rPr>
              <a:t> </a:t>
            </a:r>
            <a:r>
              <a:rPr sz="2933" b="1" spc="-7" dirty="0">
                <a:latin typeface="Courier New"/>
                <a:cs typeface="Courier New"/>
              </a:rPr>
              <a:t>--age;</a:t>
            </a:r>
            <a:endParaRPr sz="2933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766" y="4041354"/>
          <a:ext cx="6200985" cy="1031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5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803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alert(age);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//Result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8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alert(newAge);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//Result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95504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533" dirty="0">
                <a:latin typeface="Times New Roman"/>
                <a:cs typeface="Times New Roman"/>
              </a:rPr>
              <a:t>Increment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Decrement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165" y="1929353"/>
            <a:ext cx="4280747" cy="19047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067" spc="-13" dirty="0">
                <a:latin typeface="RobotoRegular"/>
                <a:cs typeface="RobotoRegular"/>
              </a:rPr>
              <a:t>Postﬁx Decrement</a:t>
            </a:r>
            <a:endParaRPr sz="3067">
              <a:latin typeface="RobotoRegular"/>
              <a:cs typeface="RobotoRegular"/>
            </a:endParaRPr>
          </a:p>
          <a:p>
            <a:pPr marL="16933">
              <a:spcBef>
                <a:spcPts val="2719"/>
              </a:spcBef>
              <a:tabLst>
                <a:tab pos="2251229" algn="l"/>
              </a:tabLst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age</a:t>
            </a:r>
            <a:r>
              <a:rPr sz="2933" b="1" dirty="0">
                <a:latin typeface="Courier New"/>
                <a:cs typeface="Courier New"/>
              </a:rPr>
              <a:t> =	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12</a:t>
            </a:r>
            <a:r>
              <a:rPr sz="2933" b="1" spc="-7" dirty="0">
                <a:latin typeface="Courier New"/>
                <a:cs typeface="Courier New"/>
              </a:rPr>
              <a:t>;</a:t>
            </a:r>
            <a:endParaRPr sz="2933">
              <a:latin typeface="Courier New"/>
              <a:cs typeface="Courier New"/>
            </a:endParaRPr>
          </a:p>
          <a:p>
            <a:pPr marL="16933">
              <a:spcBef>
                <a:spcPts val="1280"/>
              </a:spcBef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newAge </a:t>
            </a:r>
            <a:r>
              <a:rPr sz="2933" b="1" dirty="0">
                <a:latin typeface="Courier New"/>
                <a:cs typeface="Courier New"/>
              </a:rPr>
              <a:t>=</a:t>
            </a:r>
            <a:r>
              <a:rPr sz="2933" b="1" spc="-127" dirty="0">
                <a:latin typeface="Courier New"/>
                <a:cs typeface="Courier New"/>
              </a:rPr>
              <a:t> </a:t>
            </a:r>
            <a:r>
              <a:rPr sz="2933" b="1" spc="-7" dirty="0">
                <a:latin typeface="Courier New"/>
                <a:cs typeface="Courier New"/>
              </a:rPr>
              <a:t>age--;</a:t>
            </a:r>
            <a:endParaRPr sz="293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165" y="3799468"/>
            <a:ext cx="3163147" cy="12041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36400"/>
              </a:lnSpc>
              <a:spcBef>
                <a:spcPts val="133"/>
              </a:spcBef>
            </a:pPr>
            <a:r>
              <a:rPr sz="2933" b="1" spc="-7" dirty="0">
                <a:latin typeface="Courier New"/>
                <a:cs typeface="Courier New"/>
              </a:rPr>
              <a:t>alert(age);  alert(newAge);</a:t>
            </a:r>
            <a:endParaRPr sz="293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5757" y="3799468"/>
            <a:ext cx="7186507" cy="1250641"/>
          </a:xfrm>
          <a:prstGeom prst="rect">
            <a:avLst/>
          </a:prstGeom>
        </p:spPr>
        <p:txBody>
          <a:bodyPr vert="horz" wrap="square" lIns="0" tIns="179493" rIns="0" bIns="0" rtlCol="0">
            <a:spAutoFit/>
          </a:bodyPr>
          <a:lstStyle/>
          <a:p>
            <a:pPr marL="16933">
              <a:spcBef>
                <a:spcPts val="1413"/>
              </a:spcBef>
            </a:pP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//Result</a:t>
            </a:r>
            <a:r>
              <a:rPr sz="2933" b="1" spc="-1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11</a:t>
            </a:r>
            <a:endParaRPr sz="2933">
              <a:latin typeface="Courier New"/>
              <a:cs typeface="Courier New"/>
            </a:endParaRPr>
          </a:p>
          <a:p>
            <a:pPr marL="16933">
              <a:spcBef>
                <a:spcPts val="1280"/>
              </a:spcBef>
            </a:pP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//Result 12 </a:t>
            </a:r>
            <a:r>
              <a:rPr sz="2933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see the</a:t>
            </a:r>
            <a:r>
              <a:rPr sz="2933" b="1" spc="-1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difference</a:t>
            </a:r>
            <a:endParaRPr sz="293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95504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533" dirty="0">
                <a:latin typeface="Times New Roman"/>
                <a:cs typeface="Times New Roman"/>
              </a:rPr>
              <a:t>Increment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Decrement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165" y="1929354"/>
            <a:ext cx="1833880" cy="4890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067" spc="-7" dirty="0">
                <a:latin typeface="RobotoRegular"/>
                <a:cs typeface="RobotoRegular"/>
              </a:rPr>
              <a:t>Example</a:t>
            </a:r>
            <a:r>
              <a:rPr sz="3067" spc="-113" dirty="0">
                <a:latin typeface="RobotoRegular"/>
                <a:cs typeface="RobotoRegular"/>
              </a:rPr>
              <a:t> </a:t>
            </a:r>
            <a:r>
              <a:rPr sz="3067" dirty="0">
                <a:latin typeface="RobotoRegular"/>
                <a:cs typeface="RobotoRegular"/>
              </a:rPr>
              <a:t>1</a:t>
            </a:r>
            <a:endParaRPr sz="3067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765" y="2547073"/>
          <a:ext cx="10529144" cy="1577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8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6838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a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b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3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;</a:t>
                      </a:r>
                      <a:endParaRPr sz="3200" dirty="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;</a:t>
                      </a: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5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c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a++ 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32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 first</a:t>
                      </a:r>
                      <a:r>
                        <a:rPr sz="2700" b="1" spc="-8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27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700" b="1" spc="-8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placed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here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78166" y="4141181"/>
            <a:ext cx="978662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which is </a:t>
            </a:r>
            <a:r>
              <a:rPr sz="2667" b="1" dirty="0">
                <a:solidFill>
                  <a:srgbClr val="008000"/>
                </a:solidFill>
                <a:latin typeface="Courier New"/>
                <a:cs typeface="Courier New"/>
              </a:rPr>
              <a:t>4 </a:t>
            </a: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then increase </a:t>
            </a:r>
            <a:r>
              <a:rPr sz="2667" b="1" dirty="0">
                <a:solidFill>
                  <a:srgbClr val="008000"/>
                </a:solidFill>
                <a:latin typeface="Courier New"/>
                <a:cs typeface="Courier New"/>
              </a:rPr>
              <a:t>1 </a:t>
            </a: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in </a:t>
            </a:r>
            <a:r>
              <a:rPr sz="2667" b="1" dirty="0">
                <a:solidFill>
                  <a:srgbClr val="008000"/>
                </a:solidFill>
                <a:latin typeface="Courier New"/>
                <a:cs typeface="Courier New"/>
              </a:rPr>
              <a:t>a </a:t>
            </a: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so will become</a:t>
            </a:r>
            <a:r>
              <a:rPr sz="2667" b="1" spc="-107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667" b="1" dirty="0">
                <a:solidFill>
                  <a:srgbClr val="008000"/>
                </a:solidFill>
                <a:latin typeface="Courier New"/>
                <a:cs typeface="Courier New"/>
              </a:rPr>
              <a:t>5</a:t>
            </a:r>
            <a:endParaRPr sz="2667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2766" y="4693370"/>
          <a:ext cx="4961465" cy="1577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0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58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alert(a);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3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alert(b);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3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5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alert(c);</a:t>
                      </a: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3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95504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533" dirty="0">
                <a:latin typeface="Times New Roman"/>
                <a:cs typeface="Times New Roman"/>
              </a:rPr>
              <a:t>Increment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Decrement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165" y="1929354"/>
            <a:ext cx="1833880" cy="4890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067" spc="-7" dirty="0">
                <a:latin typeface="RobotoRegular"/>
                <a:cs typeface="RobotoRegular"/>
              </a:rPr>
              <a:t>Example</a:t>
            </a:r>
            <a:r>
              <a:rPr sz="3067" spc="-113" dirty="0">
                <a:latin typeface="RobotoRegular"/>
                <a:cs typeface="RobotoRegular"/>
              </a:rPr>
              <a:t> </a:t>
            </a:r>
            <a:r>
              <a:rPr sz="3067" dirty="0">
                <a:latin typeface="RobotoRegular"/>
                <a:cs typeface="RobotoRegular"/>
              </a:rPr>
              <a:t>2</a:t>
            </a:r>
            <a:endParaRPr sz="3067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766" y="2547073"/>
          <a:ext cx="10734036" cy="1577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9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838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a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b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3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5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c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++a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32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 first</a:t>
                      </a:r>
                      <a:r>
                        <a:rPr sz="2700" b="1" spc="-8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27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700" b="1" spc="-8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increased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so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78166" y="4141181"/>
            <a:ext cx="1059942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will become </a:t>
            </a:r>
            <a:r>
              <a:rPr sz="2667" b="1" dirty="0">
                <a:solidFill>
                  <a:srgbClr val="008000"/>
                </a:solidFill>
                <a:latin typeface="Courier New"/>
                <a:cs typeface="Courier New"/>
              </a:rPr>
              <a:t>5 </a:t>
            </a: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then value of </a:t>
            </a:r>
            <a:r>
              <a:rPr sz="2667" b="1" dirty="0">
                <a:solidFill>
                  <a:srgbClr val="008000"/>
                </a:solidFill>
                <a:latin typeface="Courier New"/>
                <a:cs typeface="Courier New"/>
              </a:rPr>
              <a:t>a </a:t>
            </a: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will be placed here,</a:t>
            </a:r>
            <a:r>
              <a:rPr sz="2667" b="1" spc="-9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667" b="1" dirty="0">
                <a:solidFill>
                  <a:srgbClr val="008000"/>
                </a:solidFill>
                <a:latin typeface="Courier New"/>
                <a:cs typeface="Courier New"/>
              </a:rPr>
              <a:t>5</a:t>
            </a:r>
            <a:endParaRPr sz="2667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2766" y="4693370"/>
          <a:ext cx="4961465" cy="1577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0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58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alert(a);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3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alert(b);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3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5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alert(c);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3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95504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533" dirty="0">
                <a:latin typeface="Times New Roman"/>
                <a:cs typeface="Times New Roman"/>
              </a:rPr>
              <a:t>Increment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Decrement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165" y="1929354"/>
            <a:ext cx="1833880" cy="4890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067" spc="-7" dirty="0">
                <a:latin typeface="RobotoRegular"/>
                <a:cs typeface="RobotoRegular"/>
              </a:rPr>
              <a:t>Example</a:t>
            </a:r>
            <a:r>
              <a:rPr sz="3067" spc="-113" dirty="0">
                <a:latin typeface="RobotoRegular"/>
                <a:cs typeface="RobotoRegular"/>
              </a:rPr>
              <a:t> </a:t>
            </a:r>
            <a:r>
              <a:rPr sz="3067" dirty="0">
                <a:latin typeface="RobotoRegular"/>
                <a:cs typeface="RobotoRegular"/>
              </a:rPr>
              <a:t>2</a:t>
            </a:r>
            <a:endParaRPr sz="3067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766" y="2547073"/>
          <a:ext cx="10734036" cy="1577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9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838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a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b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3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5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c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++a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32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 first</a:t>
                      </a:r>
                      <a:r>
                        <a:rPr sz="2700" b="1" spc="-8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27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700" b="1" spc="-8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increased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so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78166" y="4141181"/>
            <a:ext cx="1059942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will become </a:t>
            </a:r>
            <a:r>
              <a:rPr sz="2667" b="1" dirty="0">
                <a:solidFill>
                  <a:srgbClr val="008000"/>
                </a:solidFill>
                <a:latin typeface="Courier New"/>
                <a:cs typeface="Courier New"/>
              </a:rPr>
              <a:t>5 </a:t>
            </a: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then value of </a:t>
            </a:r>
            <a:r>
              <a:rPr sz="2667" b="1" dirty="0">
                <a:solidFill>
                  <a:srgbClr val="008000"/>
                </a:solidFill>
                <a:latin typeface="Courier New"/>
                <a:cs typeface="Courier New"/>
              </a:rPr>
              <a:t>a </a:t>
            </a: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will be placed here,</a:t>
            </a:r>
            <a:r>
              <a:rPr sz="2667" b="1" spc="-9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667" b="1" dirty="0">
                <a:solidFill>
                  <a:srgbClr val="008000"/>
                </a:solidFill>
                <a:latin typeface="Courier New"/>
                <a:cs typeface="Courier New"/>
              </a:rPr>
              <a:t>5</a:t>
            </a:r>
            <a:endParaRPr sz="2667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2766" y="4693370"/>
          <a:ext cx="4961465" cy="1577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0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58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alert(a);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3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alert(b);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3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5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alert(c);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3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95504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533" dirty="0">
                <a:latin typeface="Times New Roman"/>
                <a:cs typeface="Times New Roman"/>
              </a:rPr>
              <a:t>Increment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Decrement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165" y="1929354"/>
            <a:ext cx="1833880" cy="4890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067" spc="-7" dirty="0">
                <a:latin typeface="RobotoRegular"/>
                <a:cs typeface="RobotoRegular"/>
              </a:rPr>
              <a:t>Example</a:t>
            </a:r>
            <a:r>
              <a:rPr sz="3067" spc="-113" dirty="0">
                <a:latin typeface="RobotoRegular"/>
                <a:cs typeface="RobotoRegular"/>
              </a:rPr>
              <a:t> </a:t>
            </a:r>
            <a:r>
              <a:rPr sz="3067" dirty="0">
                <a:latin typeface="RobotoRegular"/>
                <a:cs typeface="RobotoRegular"/>
              </a:rPr>
              <a:t>4</a:t>
            </a:r>
            <a:endParaRPr sz="3067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766" y="2542756"/>
          <a:ext cx="6355922" cy="2962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81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5004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99">
                <a:tc>
                  <a:txBody>
                    <a:bodyPr/>
                    <a:lstStyle/>
                    <a:p>
                      <a:pPr marR="45085" algn="ctr">
                        <a:lnSpc>
                          <a:spcPts val="2525"/>
                        </a:lnSpc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b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25"/>
                        </a:lnSpc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04">
                <a:tc>
                  <a:txBody>
                    <a:bodyPr/>
                    <a:lstStyle/>
                    <a:p>
                      <a:pPr marR="45085" algn="ctr">
                        <a:lnSpc>
                          <a:spcPts val="2525"/>
                        </a:lnSpc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c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++a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+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175">
                        <a:lnSpc>
                          <a:spcPts val="2525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b++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525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9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+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--b;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993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alert(a);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999">
                <a:tc gridSpan="4">
                  <a:txBody>
                    <a:bodyPr/>
                    <a:lstStyle/>
                    <a:p>
                      <a:pPr marL="31750">
                        <a:lnSpc>
                          <a:spcPts val="2525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alert(b);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2525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7640">
                        <a:lnSpc>
                          <a:spcPts val="2525"/>
                        </a:lnSpc>
                      </a:pPr>
                      <a:r>
                        <a:rPr sz="29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04">
                <a:tc gridSpan="4">
                  <a:txBody>
                    <a:bodyPr/>
                    <a:lstStyle/>
                    <a:p>
                      <a:pPr marL="31750">
                        <a:lnSpc>
                          <a:spcPts val="2525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alert(c);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2525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7640">
                        <a:lnSpc>
                          <a:spcPts val="2525"/>
                        </a:lnSpc>
                      </a:pPr>
                      <a:r>
                        <a:rPr sz="29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696" y="2764258"/>
            <a:ext cx="9513993" cy="124820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8000" spc="-7" dirty="0"/>
              <a:t>String</a:t>
            </a:r>
            <a:r>
              <a:rPr sz="8000" spc="-127" dirty="0"/>
              <a:t> </a:t>
            </a:r>
            <a:r>
              <a:rPr sz="8000" spc="-13" dirty="0"/>
              <a:t>Concatenation</a:t>
            </a:r>
            <a:endParaRPr sz="8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728302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60" dirty="0">
                <a:latin typeface="Times New Roman"/>
                <a:cs typeface="Times New Roman"/>
              </a:rPr>
              <a:t>Concatenating </a:t>
            </a:r>
            <a:r>
              <a:rPr sz="4267" spc="427" dirty="0">
                <a:latin typeface="Times New Roman"/>
                <a:cs typeface="Times New Roman"/>
              </a:rPr>
              <a:t>Text</a:t>
            </a:r>
            <a:r>
              <a:rPr sz="4267" spc="-640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strings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5"/>
            <a:ext cx="10818707" cy="4269031"/>
          </a:xfrm>
          <a:prstGeom prst="rect">
            <a:avLst/>
          </a:prstGeom>
        </p:spPr>
        <p:txBody>
          <a:bodyPr vert="horz" wrap="square" lIns="0" tIns="82972" rIns="0" bIns="0" rtlCol="0">
            <a:spAutoFit/>
          </a:bodyPr>
          <a:lstStyle/>
          <a:p>
            <a:pPr marL="642604" indent="-626518">
              <a:spcBef>
                <a:spcPts val="652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The </a:t>
            </a:r>
            <a:r>
              <a:rPr sz="3067" dirty="0">
                <a:latin typeface="RobotoRegular"/>
                <a:cs typeface="RobotoRegular"/>
              </a:rPr>
              <a:t>+ </a:t>
            </a:r>
            <a:r>
              <a:rPr sz="3067" spc="-20" dirty="0">
                <a:latin typeface="RobotoRegular"/>
                <a:cs typeface="RobotoRegular"/>
              </a:rPr>
              <a:t>operator </a:t>
            </a:r>
            <a:r>
              <a:rPr sz="3067" spc="-7" dirty="0">
                <a:latin typeface="RobotoRegular"/>
                <a:cs typeface="RobotoRegular"/>
              </a:rPr>
              <a:t>can also be used for concatenating</a:t>
            </a:r>
            <a:r>
              <a:rPr sz="3067" spc="-60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strings</a:t>
            </a:r>
            <a:endParaRPr sz="3067">
              <a:latin typeface="RobotoRegular"/>
              <a:cs typeface="RobotoRegular"/>
            </a:endParaRPr>
          </a:p>
          <a:p>
            <a:pPr marL="642604" indent="-626518">
              <a:spcBef>
                <a:spcPts val="520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E.g:</a:t>
            </a:r>
            <a:endParaRPr sz="3067">
              <a:latin typeface="RobotoRegular"/>
              <a:cs typeface="RobotoRegular"/>
            </a:endParaRPr>
          </a:p>
          <a:p>
            <a:pPr marL="33019" marR="4963036">
              <a:lnSpc>
                <a:spcPct val="136400"/>
              </a:lnSpc>
              <a:spcBef>
                <a:spcPts val="1440"/>
              </a:spcBef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firstName </a:t>
            </a:r>
            <a:r>
              <a:rPr sz="2933" b="1" dirty="0">
                <a:latin typeface="Courier New"/>
                <a:cs typeface="Courier New"/>
              </a:rPr>
              <a:t>= </a:t>
            </a:r>
            <a:r>
              <a:rPr sz="2933" b="1" spc="-7" dirty="0">
                <a:solidFill>
                  <a:srgbClr val="A31414"/>
                </a:solidFill>
                <a:latin typeface="Courier New"/>
                <a:cs typeface="Courier New"/>
              </a:rPr>
              <a:t>"Abraham"</a:t>
            </a:r>
            <a:r>
              <a:rPr sz="2933" b="1" spc="-7" dirty="0">
                <a:latin typeface="Courier New"/>
                <a:cs typeface="Courier New"/>
              </a:rPr>
              <a:t>;  </a:t>
            </a: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lastName </a:t>
            </a:r>
            <a:r>
              <a:rPr sz="2933" b="1" dirty="0">
                <a:latin typeface="Courier New"/>
                <a:cs typeface="Courier New"/>
              </a:rPr>
              <a:t>=</a:t>
            </a:r>
            <a:r>
              <a:rPr sz="2933" b="1" spc="-113" dirty="0"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A31414"/>
                </a:solidFill>
                <a:latin typeface="Courier New"/>
                <a:cs typeface="Courier New"/>
              </a:rPr>
              <a:t>"aLincoln"</a:t>
            </a:r>
            <a:r>
              <a:rPr sz="2933" b="1" spc="-7" dirty="0">
                <a:latin typeface="Courier New"/>
                <a:cs typeface="Courier New"/>
              </a:rPr>
              <a:t>;</a:t>
            </a:r>
            <a:endParaRPr sz="2933">
              <a:latin typeface="Courier New"/>
              <a:cs typeface="Courier New"/>
            </a:endParaRPr>
          </a:p>
          <a:p>
            <a:pPr marL="33019" marR="6773">
              <a:lnSpc>
                <a:spcPct val="137000"/>
              </a:lnSpc>
              <a:spcBef>
                <a:spcPts val="107"/>
              </a:spcBef>
            </a:pPr>
            <a:r>
              <a:rPr sz="2667" b="1" spc="-7" dirty="0">
                <a:solidFill>
                  <a:srgbClr val="008000"/>
                </a:solidFill>
                <a:latin typeface="Courier New"/>
                <a:cs typeface="Courier New"/>
              </a:rPr>
              <a:t>//concatenate firstName, space character and lastName  </a:t>
            </a: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fullName </a:t>
            </a:r>
            <a:r>
              <a:rPr sz="2933" b="1" dirty="0">
                <a:latin typeface="Courier New"/>
                <a:cs typeface="Courier New"/>
              </a:rPr>
              <a:t>= </a:t>
            </a:r>
            <a:r>
              <a:rPr sz="2933" b="1" spc="-7" dirty="0">
                <a:latin typeface="Courier New"/>
                <a:cs typeface="Courier New"/>
              </a:rPr>
              <a:t>firstName </a:t>
            </a:r>
            <a:r>
              <a:rPr sz="2933" b="1" dirty="0">
                <a:latin typeface="Courier New"/>
                <a:cs typeface="Courier New"/>
              </a:rPr>
              <a:t>+ </a:t>
            </a:r>
            <a:r>
              <a:rPr sz="2933" b="1" dirty="0">
                <a:solidFill>
                  <a:srgbClr val="A31414"/>
                </a:solidFill>
                <a:latin typeface="Courier New"/>
                <a:cs typeface="Courier New"/>
              </a:rPr>
              <a:t>" " </a:t>
            </a:r>
            <a:r>
              <a:rPr sz="2933" b="1" dirty="0">
                <a:latin typeface="Courier New"/>
                <a:cs typeface="Courier New"/>
              </a:rPr>
              <a:t>+ </a:t>
            </a:r>
            <a:r>
              <a:rPr sz="2933" b="1" spc="-7" dirty="0">
                <a:latin typeface="Courier New"/>
                <a:cs typeface="Courier New"/>
              </a:rPr>
              <a:t>lastName;  alert(fullName);</a:t>
            </a:r>
            <a:endParaRPr sz="293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958596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60" dirty="0">
                <a:latin typeface="Times New Roman"/>
                <a:cs typeface="Times New Roman"/>
              </a:rPr>
              <a:t>Concatenating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strings</a:t>
            </a:r>
            <a:r>
              <a:rPr sz="4267" spc="-67" dirty="0">
                <a:latin typeface="Times New Roman"/>
                <a:cs typeface="Times New Roman"/>
              </a:rPr>
              <a:t> </a:t>
            </a:r>
            <a:r>
              <a:rPr sz="4267" spc="567" dirty="0">
                <a:latin typeface="Times New Roman"/>
                <a:cs typeface="Times New Roman"/>
              </a:rPr>
              <a:t>and</a:t>
            </a:r>
            <a:r>
              <a:rPr sz="4267" spc="-73" dirty="0">
                <a:latin typeface="Times New Roman"/>
                <a:cs typeface="Times New Roman"/>
              </a:rPr>
              <a:t> </a:t>
            </a:r>
            <a:r>
              <a:rPr sz="4267" spc="579" dirty="0">
                <a:latin typeface="Times New Roman"/>
                <a:cs typeface="Times New Roman"/>
              </a:rPr>
              <a:t>numbers</a:t>
            </a:r>
            <a:endParaRPr sz="42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79" y="1863315"/>
            <a:ext cx="9906000" cy="10571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Adding two numbers, will </a:t>
            </a:r>
            <a:r>
              <a:rPr sz="3067" spc="-13" dirty="0">
                <a:latin typeface="RobotoRegular"/>
                <a:cs typeface="RobotoRegular"/>
              </a:rPr>
              <a:t>return </a:t>
            </a:r>
            <a:r>
              <a:rPr sz="3067" spc="-7" dirty="0">
                <a:latin typeface="RobotoRegular"/>
                <a:cs typeface="RobotoRegular"/>
              </a:rPr>
              <a:t>the sum, but adding </a:t>
            </a:r>
            <a:r>
              <a:rPr sz="3067" dirty="0">
                <a:latin typeface="RobotoRegular"/>
                <a:cs typeface="RobotoRegular"/>
              </a:rPr>
              <a:t>a  </a:t>
            </a:r>
            <a:r>
              <a:rPr sz="3067" spc="-7" dirty="0">
                <a:latin typeface="RobotoRegular"/>
                <a:cs typeface="RobotoRegular"/>
              </a:rPr>
              <a:t>number and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7" dirty="0">
                <a:latin typeface="RobotoRegular"/>
                <a:cs typeface="RobotoRegular"/>
              </a:rPr>
              <a:t>string will </a:t>
            </a:r>
            <a:r>
              <a:rPr sz="3067" spc="-13" dirty="0">
                <a:latin typeface="RobotoRegular"/>
                <a:cs typeface="RobotoRegular"/>
              </a:rPr>
              <a:t>return </a:t>
            </a:r>
            <a:r>
              <a:rPr sz="3067" dirty="0">
                <a:latin typeface="RobotoRegular"/>
                <a:cs typeface="RobotoRegular"/>
              </a:rPr>
              <a:t>a</a:t>
            </a:r>
            <a:r>
              <a:rPr sz="3067" spc="-47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string:</a:t>
            </a:r>
            <a:endParaRPr sz="3067">
              <a:latin typeface="RobotoRegular"/>
              <a:cs typeface="RobotoRegular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2365" y="3076155"/>
          <a:ext cx="9025463" cy="1946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1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5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5004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"6"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9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"62"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04">
                <a:tc>
                  <a:txBody>
                    <a:bodyPr/>
                    <a:lstStyle/>
                    <a:p>
                      <a:pPr marR="45085" algn="ctr">
                        <a:lnSpc>
                          <a:spcPts val="2525"/>
                        </a:lnSpc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b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9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900" b="1" spc="-7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dirty="0">
                          <a:latin typeface="Courier New"/>
                          <a:cs typeface="Courier New"/>
                        </a:rPr>
                        <a:t>+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"6"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76835" algn="r">
                        <a:lnSpc>
                          <a:spcPts val="2525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"36"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993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c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"Hello </a:t>
                      </a:r>
                      <a:r>
                        <a:rPr sz="29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900" b="1" spc="-80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dirty="0">
                          <a:latin typeface="Courier New"/>
                          <a:cs typeface="Courier New"/>
                        </a:rPr>
                        <a:t>+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"Hello</a:t>
                      </a:r>
                      <a:r>
                        <a:rPr sz="2900" b="1" spc="-8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2"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04">
                <a:tc>
                  <a:txBody>
                    <a:bodyPr/>
                    <a:lstStyle/>
                    <a:p>
                      <a:pPr marR="45085" algn="ctr">
                        <a:lnSpc>
                          <a:spcPts val="2525"/>
                        </a:lnSpc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d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9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29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9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"Hello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900" b="1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900" b="1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525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25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"2</a:t>
                      </a:r>
                      <a:r>
                        <a:rPr sz="2900" b="1" spc="-8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Hello"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87764" y="4967865"/>
            <a:ext cx="5845387" cy="15448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3599"/>
              </a:lnSpc>
              <a:spcBef>
                <a:spcPts val="133"/>
              </a:spcBef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dirty="0">
                <a:latin typeface="Courier New"/>
                <a:cs typeface="Courier New"/>
              </a:rPr>
              <a:t>e = </a:t>
            </a:r>
            <a:r>
              <a:rPr sz="2933" b="1" spc="-7" dirty="0">
                <a:solidFill>
                  <a:srgbClr val="A31414"/>
                </a:solidFill>
                <a:latin typeface="Courier New"/>
                <a:cs typeface="Courier New"/>
              </a:rPr>
              <a:t>"Hello </a:t>
            </a:r>
            <a:r>
              <a:rPr sz="2933" b="1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933" b="1" dirty="0">
                <a:latin typeface="Courier New"/>
                <a:cs typeface="Courier New"/>
              </a:rPr>
              <a:t>+ </a:t>
            </a:r>
            <a:r>
              <a:rPr sz="2933" b="1" dirty="0">
                <a:solidFill>
                  <a:srgbClr val="088759"/>
                </a:solidFill>
                <a:latin typeface="Courier New"/>
                <a:cs typeface="Courier New"/>
              </a:rPr>
              <a:t>3 </a:t>
            </a:r>
            <a:r>
              <a:rPr sz="2933" b="1" dirty="0">
                <a:latin typeface="Courier New"/>
                <a:cs typeface="Courier New"/>
              </a:rPr>
              <a:t>+ 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933" b="1" spc="-7" dirty="0">
                <a:latin typeface="Courier New"/>
                <a:cs typeface="Courier New"/>
              </a:rPr>
              <a:t>;  </a:t>
            </a: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dirty="0">
                <a:latin typeface="Courier New"/>
                <a:cs typeface="Courier New"/>
              </a:rPr>
              <a:t>f = </a:t>
            </a:r>
            <a:r>
              <a:rPr sz="2933" b="1" dirty="0">
                <a:solidFill>
                  <a:srgbClr val="088759"/>
                </a:solidFill>
                <a:latin typeface="Courier New"/>
                <a:cs typeface="Courier New"/>
              </a:rPr>
              <a:t>3 </a:t>
            </a:r>
            <a:r>
              <a:rPr sz="2933" b="1" dirty="0">
                <a:latin typeface="Courier New"/>
                <a:cs typeface="Courier New"/>
              </a:rPr>
              <a:t>+ </a:t>
            </a:r>
            <a:r>
              <a:rPr sz="2933" b="1" dirty="0">
                <a:solidFill>
                  <a:srgbClr val="088759"/>
                </a:solidFill>
                <a:latin typeface="Courier New"/>
                <a:cs typeface="Courier New"/>
              </a:rPr>
              <a:t>4 </a:t>
            </a:r>
            <a:r>
              <a:rPr sz="2933" b="1" dirty="0">
                <a:latin typeface="Courier New"/>
                <a:cs typeface="Courier New"/>
              </a:rPr>
              <a:t>+ </a:t>
            </a:r>
            <a:r>
              <a:rPr sz="2933" b="1" spc="-7" dirty="0">
                <a:solidFill>
                  <a:srgbClr val="A31414"/>
                </a:solidFill>
                <a:latin typeface="Courier New"/>
                <a:cs typeface="Courier New"/>
              </a:rPr>
              <a:t>"Hello </a:t>
            </a:r>
            <a:r>
              <a:rPr sz="2933" b="1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933" b="1" dirty="0">
                <a:latin typeface="Courier New"/>
                <a:cs typeface="Courier New"/>
              </a:rPr>
              <a:t>;  </a:t>
            </a: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dirty="0">
                <a:latin typeface="Courier New"/>
                <a:cs typeface="Courier New"/>
              </a:rPr>
              <a:t>g = </a:t>
            </a:r>
            <a:r>
              <a:rPr sz="2933" b="1" spc="-7" dirty="0">
                <a:solidFill>
                  <a:srgbClr val="A31414"/>
                </a:solidFill>
                <a:latin typeface="Courier New"/>
                <a:cs typeface="Courier New"/>
              </a:rPr>
              <a:t>"Hello </a:t>
            </a:r>
            <a:r>
              <a:rPr sz="2933" b="1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2933" b="1" dirty="0">
                <a:latin typeface="Courier New"/>
                <a:cs typeface="Courier New"/>
              </a:rPr>
              <a:t>+ </a:t>
            </a:r>
            <a:r>
              <a:rPr sz="2933" b="1" spc="-7" dirty="0">
                <a:latin typeface="Courier New"/>
                <a:cs typeface="Courier New"/>
              </a:rPr>
              <a:t>(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3 </a:t>
            </a:r>
            <a:r>
              <a:rPr sz="2933" b="1" dirty="0">
                <a:latin typeface="Courier New"/>
                <a:cs typeface="Courier New"/>
              </a:rPr>
              <a:t>+</a:t>
            </a:r>
            <a:r>
              <a:rPr sz="2933" b="1" spc="-140" dirty="0"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4</a:t>
            </a:r>
            <a:r>
              <a:rPr sz="2933" b="1" spc="-7" dirty="0">
                <a:latin typeface="Courier New"/>
                <a:cs typeface="Courier New"/>
              </a:rPr>
              <a:t>);</a:t>
            </a:r>
            <a:endParaRPr sz="2933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6223" y="4967866"/>
            <a:ext cx="2939627" cy="1560918"/>
          </a:xfrm>
          <a:prstGeom prst="rect">
            <a:avLst/>
          </a:prstGeom>
        </p:spPr>
        <p:txBody>
          <a:bodyPr vert="horz" wrap="square" lIns="0" tIns="77892" rIns="0" bIns="0" rtlCol="0">
            <a:spAutoFit/>
          </a:bodyPr>
          <a:lstStyle/>
          <a:p>
            <a:pPr marL="16933">
              <a:spcBef>
                <a:spcPts val="612"/>
              </a:spcBef>
            </a:pP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 "Hello</a:t>
            </a:r>
            <a:r>
              <a:rPr sz="2933" b="1" spc="-127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34"</a:t>
            </a:r>
            <a:endParaRPr sz="2933">
              <a:latin typeface="Courier New"/>
              <a:cs typeface="Courier New"/>
            </a:endParaRPr>
          </a:p>
          <a:p>
            <a:pPr marL="16933">
              <a:spcBef>
                <a:spcPts val="479"/>
              </a:spcBef>
            </a:pP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933" b="1" spc="-5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"7Hello"</a:t>
            </a:r>
            <a:endParaRPr sz="2933">
              <a:latin typeface="Courier New"/>
              <a:cs typeface="Courier New"/>
            </a:endParaRPr>
          </a:p>
          <a:p>
            <a:pPr marL="16933">
              <a:spcBef>
                <a:spcPts val="479"/>
              </a:spcBef>
            </a:pP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 "Hello</a:t>
            </a:r>
            <a:r>
              <a:rPr sz="2933" b="1" spc="-87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7"</a:t>
            </a:r>
            <a:endParaRPr sz="293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328" y="2470422"/>
            <a:ext cx="11420764" cy="1679516"/>
          </a:xfrm>
          <a:prstGeom prst="rect">
            <a:avLst/>
          </a:prstGeom>
        </p:spPr>
        <p:txBody>
          <a:bodyPr vert="horz" wrap="square" lIns="0" tIns="444073" rIns="0" bIns="0" rtlCol="0" anchor="ctr">
            <a:spAutoFit/>
          </a:bodyPr>
          <a:lstStyle/>
          <a:p>
            <a:pPr marL="3583004" marR="6773" indent="-3157141">
              <a:lnSpc>
                <a:spcPct val="100000"/>
              </a:lnSpc>
              <a:spcBef>
                <a:spcPts val="133"/>
              </a:spcBef>
            </a:pPr>
            <a:r>
              <a:rPr sz="8000" spc="-20" dirty="0"/>
              <a:t>Prompt </a:t>
            </a:r>
            <a:r>
              <a:rPr sz="8000" spc="-13" dirty="0"/>
              <a:t>and</a:t>
            </a:r>
            <a:r>
              <a:rPr sz="8000" spc="-127" dirty="0"/>
              <a:t> </a:t>
            </a:r>
            <a:r>
              <a:rPr sz="8000" spc="-27" dirty="0"/>
              <a:t>Parsing  </a:t>
            </a:r>
            <a:r>
              <a:rPr sz="8000" spc="-7" dirty="0"/>
              <a:t>String</a:t>
            </a:r>
            <a:endParaRPr sz="8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LIBRARIES AND FRAMEWORK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815942B-103F-4BB5-AE10-5B6A8998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7" y="1898075"/>
            <a:ext cx="10709563" cy="395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153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5"/>
            <a:ext cx="10714567" cy="42857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289553" indent="-626518">
              <a:lnSpc>
                <a:spcPct val="114100"/>
              </a:lnSpc>
              <a:spcBef>
                <a:spcPts val="133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The </a:t>
            </a:r>
            <a:r>
              <a:rPr sz="3067" spc="-20" dirty="0">
                <a:latin typeface="RobotoRegular"/>
                <a:cs typeface="RobotoRegular"/>
              </a:rPr>
              <a:t>prompt()/window.prompt() </a:t>
            </a:r>
            <a:r>
              <a:rPr sz="3067" spc="-7" dirty="0">
                <a:latin typeface="RobotoRegular"/>
                <a:cs typeface="RobotoRegular"/>
              </a:rPr>
              <a:t>method </a:t>
            </a:r>
            <a:r>
              <a:rPr sz="3067" spc="-13" dirty="0">
                <a:latin typeface="RobotoRegular"/>
                <a:cs typeface="RobotoRegular"/>
              </a:rPr>
              <a:t>displays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7" dirty="0">
                <a:latin typeface="RobotoRegular"/>
                <a:cs typeface="RobotoRegular"/>
              </a:rPr>
              <a:t>dialog  </a:t>
            </a:r>
            <a:r>
              <a:rPr sz="3067" spc="-13" dirty="0">
                <a:latin typeface="RobotoRegular"/>
                <a:cs typeface="RobotoRegular"/>
              </a:rPr>
              <a:t>box </a:t>
            </a:r>
            <a:r>
              <a:rPr sz="3067" spc="-7" dirty="0">
                <a:latin typeface="RobotoRegular"/>
                <a:cs typeface="RobotoRegular"/>
              </a:rPr>
              <a:t>that </a:t>
            </a:r>
            <a:r>
              <a:rPr sz="3067" spc="-13" dirty="0">
                <a:latin typeface="RobotoRegular"/>
                <a:cs typeface="RobotoRegular"/>
              </a:rPr>
              <a:t>prompts </a:t>
            </a:r>
            <a:r>
              <a:rPr sz="3067" spc="-7" dirty="0">
                <a:latin typeface="RobotoRegular"/>
                <a:cs typeface="RobotoRegular"/>
              </a:rPr>
              <a:t>the </a:t>
            </a:r>
            <a:r>
              <a:rPr sz="3067" spc="-13" dirty="0">
                <a:latin typeface="RobotoRegular"/>
                <a:cs typeface="RobotoRegular"/>
              </a:rPr>
              <a:t>visitor </a:t>
            </a:r>
            <a:r>
              <a:rPr sz="3067" spc="-7" dirty="0">
                <a:latin typeface="RobotoRegular"/>
                <a:cs typeface="RobotoRegular"/>
              </a:rPr>
              <a:t>for</a:t>
            </a:r>
            <a:r>
              <a:rPr sz="3067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input.</a:t>
            </a:r>
            <a:endParaRPr sz="3067">
              <a:latin typeface="RobotoRegular"/>
              <a:cs typeface="RobotoRegular"/>
            </a:endParaRPr>
          </a:p>
          <a:p>
            <a:pPr marL="642604" marR="6773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In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13" dirty="0">
                <a:latin typeface="RobotoRegular"/>
                <a:cs typeface="RobotoRegular"/>
              </a:rPr>
              <a:t>prompt, you </a:t>
            </a:r>
            <a:r>
              <a:rPr sz="3067" spc="-7" dirty="0">
                <a:latin typeface="RobotoRegular"/>
                <a:cs typeface="RobotoRegular"/>
              </a:rPr>
              <a:t>can specify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7" dirty="0">
                <a:latin typeface="RobotoRegular"/>
                <a:cs typeface="RobotoRegular"/>
              </a:rPr>
              <a:t>second string. This is the  default </a:t>
            </a:r>
            <a:r>
              <a:rPr sz="3067" spc="-13" dirty="0">
                <a:latin typeface="RobotoRegular"/>
                <a:cs typeface="RobotoRegular"/>
              </a:rPr>
              <a:t>response </a:t>
            </a:r>
            <a:r>
              <a:rPr sz="3067" spc="-7" dirty="0">
                <a:latin typeface="RobotoRegular"/>
                <a:cs typeface="RobotoRegular"/>
              </a:rPr>
              <a:t>that appears in the ﬁeld when the </a:t>
            </a:r>
            <a:r>
              <a:rPr sz="3067" spc="-13" dirty="0">
                <a:latin typeface="RobotoRegular"/>
                <a:cs typeface="RobotoRegular"/>
              </a:rPr>
              <a:t>prompt  displays.</a:t>
            </a:r>
            <a:endParaRPr sz="3067">
              <a:latin typeface="RobotoRegular"/>
              <a:cs typeface="RobotoRegular"/>
            </a:endParaRPr>
          </a:p>
          <a:p>
            <a:pPr marL="642604" marR="342891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The </a:t>
            </a:r>
            <a:r>
              <a:rPr sz="3067" spc="-13" dirty="0">
                <a:latin typeface="RobotoRegular"/>
                <a:cs typeface="RobotoRegular"/>
              </a:rPr>
              <a:t>prompt() </a:t>
            </a:r>
            <a:r>
              <a:rPr sz="3067" spc="-7" dirty="0">
                <a:latin typeface="RobotoRegular"/>
                <a:cs typeface="RobotoRegular"/>
              </a:rPr>
              <a:t>method </a:t>
            </a:r>
            <a:r>
              <a:rPr sz="3067" spc="-13" dirty="0">
                <a:latin typeface="RobotoRegular"/>
                <a:cs typeface="RobotoRegular"/>
              </a:rPr>
              <a:t>returns </a:t>
            </a:r>
            <a:r>
              <a:rPr sz="3067" spc="-7" dirty="0">
                <a:latin typeface="RobotoRegular"/>
                <a:cs typeface="RobotoRegular"/>
              </a:rPr>
              <a:t>the input </a:t>
            </a:r>
            <a:r>
              <a:rPr sz="3067" spc="-13" dirty="0">
                <a:latin typeface="RobotoRegular"/>
                <a:cs typeface="RobotoRegular"/>
              </a:rPr>
              <a:t>value </a:t>
            </a:r>
            <a:r>
              <a:rPr sz="3067" spc="-7" dirty="0">
                <a:latin typeface="RobotoRegular"/>
                <a:cs typeface="RobotoRegular"/>
              </a:rPr>
              <a:t>if the user  clicks "OK". If the user clicks </a:t>
            </a:r>
            <a:r>
              <a:rPr sz="3067" spc="-20" dirty="0">
                <a:latin typeface="RobotoRegular"/>
                <a:cs typeface="RobotoRegular"/>
              </a:rPr>
              <a:t>"cancel" </a:t>
            </a:r>
            <a:r>
              <a:rPr sz="3067" spc="-7" dirty="0">
                <a:latin typeface="RobotoRegular"/>
                <a:cs typeface="RobotoRegular"/>
              </a:rPr>
              <a:t>the method </a:t>
            </a:r>
            <a:r>
              <a:rPr sz="3067" spc="-13" dirty="0">
                <a:latin typeface="RobotoRegular"/>
                <a:cs typeface="RobotoRegular"/>
              </a:rPr>
              <a:t>returns  </a:t>
            </a:r>
            <a:r>
              <a:rPr sz="3067" spc="-7" dirty="0">
                <a:latin typeface="RobotoRegular"/>
                <a:cs typeface="RobotoRegular"/>
              </a:rPr>
              <a:t>null.</a:t>
            </a:r>
            <a:endParaRPr sz="3067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7629313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593" dirty="0">
                <a:latin typeface="Times New Roman"/>
                <a:cs typeface="Times New Roman"/>
              </a:rPr>
              <a:t>prompt </a:t>
            </a:r>
            <a:r>
              <a:rPr sz="4267" spc="493" dirty="0">
                <a:latin typeface="Times New Roman"/>
                <a:cs typeface="Times New Roman"/>
              </a:rPr>
              <a:t>or</a:t>
            </a:r>
            <a:r>
              <a:rPr sz="4267" spc="-767" dirty="0">
                <a:latin typeface="Times New Roman"/>
                <a:cs typeface="Times New Roman"/>
              </a:rPr>
              <a:t> </a:t>
            </a:r>
            <a:r>
              <a:rPr sz="4267" spc="487" dirty="0">
                <a:latin typeface="Times New Roman"/>
                <a:cs typeface="Times New Roman"/>
              </a:rPr>
              <a:t>window.prompt()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17600" y="2434167"/>
            <a:ext cx="14020800" cy="2244313"/>
          </a:xfrm>
          <a:prstGeom prst="rect">
            <a:avLst/>
          </a:prstGeom>
        </p:spPr>
        <p:txBody>
          <a:bodyPr vert="horz" wrap="square" lIns="0" tIns="836149" rIns="0" bIns="0" rtlCol="0">
            <a:spAutoFit/>
          </a:bodyPr>
          <a:lstStyle/>
          <a:p>
            <a:pPr marL="16933" marR="1711071">
              <a:lnSpc>
                <a:spcPct val="135400"/>
              </a:lnSpc>
              <a:spcBef>
                <a:spcPts val="133"/>
              </a:spcBef>
            </a:pPr>
            <a:r>
              <a:rPr sz="3200" spc="-7" dirty="0">
                <a:solidFill>
                  <a:srgbClr val="0000FF"/>
                </a:solidFill>
              </a:rPr>
              <a:t>var </a:t>
            </a:r>
            <a:r>
              <a:rPr sz="3200" spc="-7" dirty="0"/>
              <a:t>question </a:t>
            </a:r>
            <a:r>
              <a:rPr sz="3200" dirty="0"/>
              <a:t>= </a:t>
            </a:r>
            <a:r>
              <a:rPr sz="3200" spc="-7" dirty="0">
                <a:solidFill>
                  <a:srgbClr val="A31414"/>
                </a:solidFill>
              </a:rPr>
              <a:t>"What is your name?"</a:t>
            </a:r>
            <a:r>
              <a:rPr sz="3200" spc="-7" dirty="0"/>
              <a:t>;  </a:t>
            </a:r>
            <a:r>
              <a:rPr sz="3200" spc="-7" dirty="0">
                <a:solidFill>
                  <a:srgbClr val="0000FF"/>
                </a:solidFill>
              </a:rPr>
              <a:t>var </a:t>
            </a:r>
            <a:r>
              <a:rPr sz="3200" spc="-7" dirty="0"/>
              <a:t>defaultAnswer </a:t>
            </a:r>
            <a:r>
              <a:rPr sz="3200" dirty="0"/>
              <a:t>=</a:t>
            </a:r>
            <a:r>
              <a:rPr sz="3200" spc="-13" dirty="0"/>
              <a:t> </a:t>
            </a:r>
            <a:r>
              <a:rPr sz="3200" spc="-7" dirty="0">
                <a:solidFill>
                  <a:srgbClr val="A31414"/>
                </a:solidFill>
              </a:rPr>
              <a:t>"John"</a:t>
            </a:r>
            <a:r>
              <a:rPr sz="3200" spc="-7" dirty="0"/>
              <a:t>;</a:t>
            </a:r>
            <a:endParaRPr sz="3200"/>
          </a:p>
          <a:p>
            <a:pPr marL="16933" marR="6773">
              <a:lnSpc>
                <a:spcPct val="135400"/>
              </a:lnSpc>
            </a:pPr>
            <a:r>
              <a:rPr sz="3200" spc="-7" dirty="0">
                <a:solidFill>
                  <a:srgbClr val="0000FF"/>
                </a:solidFill>
              </a:rPr>
              <a:t>var </a:t>
            </a:r>
            <a:r>
              <a:rPr sz="3200" spc="-7" dirty="0"/>
              <a:t>name </a:t>
            </a:r>
            <a:r>
              <a:rPr sz="3200" dirty="0"/>
              <a:t>= </a:t>
            </a:r>
            <a:r>
              <a:rPr sz="3200" spc="-7" dirty="0"/>
              <a:t>prompt(question, defaultAnswer);  console.log(</a:t>
            </a:r>
            <a:r>
              <a:rPr sz="3200" spc="-7" dirty="0">
                <a:solidFill>
                  <a:srgbClr val="A31414"/>
                </a:solidFill>
              </a:rPr>
              <a:t>"Name </a:t>
            </a:r>
            <a:r>
              <a:rPr sz="3200" dirty="0">
                <a:solidFill>
                  <a:srgbClr val="A31414"/>
                </a:solidFill>
              </a:rPr>
              <a:t>= "</a:t>
            </a:r>
            <a:r>
              <a:rPr sz="3200" dirty="0"/>
              <a:t>+</a:t>
            </a:r>
            <a:r>
              <a:rPr sz="3200" spc="-40" dirty="0"/>
              <a:t> </a:t>
            </a:r>
            <a:r>
              <a:rPr sz="3200" spc="-7" dirty="0"/>
              <a:t>name);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7629313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593" dirty="0">
                <a:latin typeface="Times New Roman"/>
                <a:cs typeface="Times New Roman"/>
              </a:rPr>
              <a:t>prompt </a:t>
            </a:r>
            <a:r>
              <a:rPr sz="4267" spc="493" dirty="0">
                <a:latin typeface="Times New Roman"/>
                <a:cs typeface="Times New Roman"/>
              </a:rPr>
              <a:t>or</a:t>
            </a:r>
            <a:r>
              <a:rPr sz="4267" spc="-767" dirty="0">
                <a:latin typeface="Times New Roman"/>
                <a:cs typeface="Times New Roman"/>
              </a:rPr>
              <a:t> </a:t>
            </a:r>
            <a:r>
              <a:rPr sz="4267" spc="487" dirty="0">
                <a:latin typeface="Times New Roman"/>
                <a:cs typeface="Times New Roman"/>
              </a:rPr>
              <a:t>window.prompt()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80" y="1863315"/>
            <a:ext cx="11002433" cy="42298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745048" indent="-626518">
              <a:lnSpc>
                <a:spcPct val="114100"/>
              </a:lnSpc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If </a:t>
            </a:r>
            <a:r>
              <a:rPr sz="3067" spc="-13" dirty="0">
                <a:latin typeface="RobotoRegular"/>
                <a:cs typeface="RobotoRegular"/>
              </a:rPr>
              <a:t>you </a:t>
            </a:r>
            <a:r>
              <a:rPr sz="3067" spc="-7" dirty="0">
                <a:latin typeface="RobotoRegular"/>
                <a:cs typeface="RobotoRegular"/>
              </a:rPr>
              <a:t>ask for number in </a:t>
            </a:r>
            <a:r>
              <a:rPr sz="3067" spc="-13" dirty="0">
                <a:latin typeface="RobotoRegular"/>
                <a:cs typeface="RobotoRegular"/>
              </a:rPr>
              <a:t>prompt </a:t>
            </a:r>
            <a:r>
              <a:rPr sz="3067" spc="-7" dirty="0">
                <a:latin typeface="RobotoRegular"/>
                <a:cs typeface="RobotoRegular"/>
              </a:rPr>
              <a:t>and </a:t>
            </a:r>
            <a:r>
              <a:rPr sz="3067" dirty="0">
                <a:latin typeface="RobotoRegular"/>
                <a:cs typeface="RobotoRegular"/>
              </a:rPr>
              <a:t>try </a:t>
            </a:r>
            <a:r>
              <a:rPr sz="3067" spc="-7" dirty="0">
                <a:latin typeface="RobotoRegular"/>
                <a:cs typeface="RobotoRegular"/>
              </a:rPr>
              <a:t>apply addition  </a:t>
            </a:r>
            <a:r>
              <a:rPr sz="3067" spc="-20" dirty="0">
                <a:latin typeface="RobotoRegular"/>
                <a:cs typeface="RobotoRegular"/>
              </a:rPr>
              <a:t>operator </a:t>
            </a:r>
            <a:r>
              <a:rPr sz="3067" spc="-7" dirty="0">
                <a:latin typeface="RobotoRegular"/>
                <a:cs typeface="RobotoRegular"/>
              </a:rPr>
              <a:t>on it then it will concatenate the </a:t>
            </a:r>
            <a:r>
              <a:rPr sz="3067" spc="-13" dirty="0">
                <a:latin typeface="RobotoRegular"/>
                <a:cs typeface="RobotoRegular"/>
              </a:rPr>
              <a:t>value </a:t>
            </a:r>
            <a:r>
              <a:rPr sz="3067" spc="-7" dirty="0">
                <a:latin typeface="RobotoRegular"/>
                <a:cs typeface="RobotoRegular"/>
              </a:rPr>
              <a:t>because  </a:t>
            </a:r>
            <a:r>
              <a:rPr sz="3067" spc="-13" dirty="0">
                <a:latin typeface="RobotoRegular"/>
                <a:cs typeface="RobotoRegular"/>
              </a:rPr>
              <a:t>prompt returns</a:t>
            </a:r>
            <a:r>
              <a:rPr sz="3067" spc="-7" dirty="0">
                <a:latin typeface="RobotoRegular"/>
                <a:cs typeface="RobotoRegular"/>
              </a:rPr>
              <a:t> string</a:t>
            </a:r>
            <a:endParaRPr sz="3067">
              <a:latin typeface="RobotoRegular"/>
              <a:cs typeface="RobotoRegular"/>
            </a:endParaRPr>
          </a:p>
          <a:p>
            <a:pPr marL="33019">
              <a:spcBef>
                <a:spcPts val="2727"/>
              </a:spcBef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question </a:t>
            </a:r>
            <a:r>
              <a:rPr sz="2933" b="1" dirty="0">
                <a:latin typeface="Courier New"/>
                <a:cs typeface="Courier New"/>
              </a:rPr>
              <a:t>= </a:t>
            </a:r>
            <a:r>
              <a:rPr sz="2933" b="1" spc="-7" dirty="0">
                <a:solidFill>
                  <a:srgbClr val="A31414"/>
                </a:solidFill>
                <a:latin typeface="Courier New"/>
                <a:cs typeface="Courier New"/>
              </a:rPr>
              <a:t>"What is your</a:t>
            </a:r>
            <a:r>
              <a:rPr sz="2933" b="1" spc="-33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A31414"/>
                </a:solidFill>
                <a:latin typeface="Courier New"/>
                <a:cs typeface="Courier New"/>
              </a:rPr>
              <a:t>age?"</a:t>
            </a:r>
            <a:r>
              <a:rPr sz="2933" b="1" spc="-7" dirty="0">
                <a:latin typeface="Courier New"/>
                <a:cs typeface="Courier New"/>
              </a:rPr>
              <a:t>;</a:t>
            </a:r>
            <a:endParaRPr sz="2933">
              <a:latin typeface="Courier New"/>
              <a:cs typeface="Courier New"/>
            </a:endParaRPr>
          </a:p>
          <a:p>
            <a:pPr marL="33019" marR="6773">
              <a:lnSpc>
                <a:spcPct val="136400"/>
              </a:lnSpc>
              <a:tabLst>
                <a:tab pos="6067908" algn="l"/>
              </a:tabLst>
            </a:pP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age </a:t>
            </a:r>
            <a:r>
              <a:rPr sz="2933" b="1" dirty="0">
                <a:latin typeface="Courier New"/>
                <a:cs typeface="Courier New"/>
              </a:rPr>
              <a:t>= </a:t>
            </a:r>
            <a:r>
              <a:rPr sz="2933" b="1" spc="-7" dirty="0">
                <a:latin typeface="Courier New"/>
                <a:cs typeface="Courier New"/>
              </a:rPr>
              <a:t>prompt(question);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 Assuming input 12  </a:t>
            </a:r>
            <a:r>
              <a:rPr sz="2933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933" b="1" spc="-7" dirty="0">
                <a:latin typeface="Courier New"/>
                <a:cs typeface="Courier New"/>
              </a:rPr>
              <a:t>newAge </a:t>
            </a:r>
            <a:r>
              <a:rPr sz="2933" b="1" dirty="0">
                <a:latin typeface="Courier New"/>
                <a:cs typeface="Courier New"/>
              </a:rPr>
              <a:t>= </a:t>
            </a:r>
            <a:r>
              <a:rPr sz="2933" b="1" spc="-7" dirty="0">
                <a:latin typeface="Courier New"/>
                <a:cs typeface="Courier New"/>
              </a:rPr>
              <a:t>age</a:t>
            </a:r>
            <a:r>
              <a:rPr sz="2933" b="1" dirty="0">
                <a:latin typeface="Courier New"/>
                <a:cs typeface="Courier New"/>
              </a:rPr>
              <a:t> +</a:t>
            </a:r>
            <a:r>
              <a:rPr sz="2933" b="1" spc="7" dirty="0"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88759"/>
                </a:solidFill>
                <a:latin typeface="Courier New"/>
                <a:cs typeface="Courier New"/>
              </a:rPr>
              <a:t>5</a:t>
            </a:r>
            <a:r>
              <a:rPr sz="2933" b="1" spc="-7" dirty="0">
                <a:latin typeface="Courier New"/>
                <a:cs typeface="Courier New"/>
              </a:rPr>
              <a:t>;	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 It will concatenate  </a:t>
            </a:r>
            <a:r>
              <a:rPr sz="2933" b="1" spc="-7" dirty="0">
                <a:latin typeface="Courier New"/>
                <a:cs typeface="Courier New"/>
              </a:rPr>
              <a:t>console.log(</a:t>
            </a:r>
            <a:r>
              <a:rPr sz="2933" b="1" spc="-7" dirty="0">
                <a:solidFill>
                  <a:srgbClr val="A31414"/>
                </a:solidFill>
                <a:latin typeface="Courier New"/>
                <a:cs typeface="Courier New"/>
              </a:rPr>
              <a:t>"New Age </a:t>
            </a:r>
            <a:r>
              <a:rPr sz="2933" b="1" dirty="0">
                <a:solidFill>
                  <a:srgbClr val="A31414"/>
                </a:solidFill>
                <a:latin typeface="Courier New"/>
                <a:cs typeface="Courier New"/>
              </a:rPr>
              <a:t>= "</a:t>
            </a:r>
            <a:r>
              <a:rPr sz="2933" b="1" dirty="0">
                <a:latin typeface="Courier New"/>
                <a:cs typeface="Courier New"/>
              </a:rPr>
              <a:t>+ </a:t>
            </a:r>
            <a:r>
              <a:rPr sz="2933" b="1" spc="-7" dirty="0">
                <a:latin typeface="Courier New"/>
                <a:cs typeface="Courier New"/>
              </a:rPr>
              <a:t>newAge);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//result</a:t>
            </a:r>
            <a:r>
              <a:rPr sz="2933" b="1" spc="-9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125</a:t>
            </a:r>
            <a:endParaRPr sz="293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7629313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593" dirty="0">
                <a:latin typeface="Times New Roman"/>
                <a:cs typeface="Times New Roman"/>
              </a:rPr>
              <a:t>prompt </a:t>
            </a:r>
            <a:r>
              <a:rPr sz="4267" spc="493" dirty="0">
                <a:latin typeface="Times New Roman"/>
                <a:cs typeface="Times New Roman"/>
              </a:rPr>
              <a:t>or</a:t>
            </a:r>
            <a:r>
              <a:rPr sz="4267" spc="-767" dirty="0">
                <a:latin typeface="Times New Roman"/>
                <a:cs typeface="Times New Roman"/>
              </a:rPr>
              <a:t> </a:t>
            </a:r>
            <a:r>
              <a:rPr sz="4267" spc="487" dirty="0">
                <a:latin typeface="Times New Roman"/>
                <a:cs typeface="Times New Roman"/>
              </a:rPr>
              <a:t>window.prompt()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5"/>
            <a:ext cx="10907607" cy="10571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Addition </a:t>
            </a:r>
            <a:r>
              <a:rPr sz="3067" spc="-20" dirty="0">
                <a:latin typeface="RobotoRegular"/>
                <a:cs typeface="RobotoRegular"/>
              </a:rPr>
              <a:t>operator </a:t>
            </a:r>
            <a:r>
              <a:rPr sz="3067" spc="-7" dirty="0">
                <a:latin typeface="RobotoRegular"/>
                <a:cs typeface="RobotoRegular"/>
              </a:rPr>
              <a:t>in string concatenate </a:t>
            </a:r>
            <a:r>
              <a:rPr sz="3067" spc="-13" dirty="0">
                <a:latin typeface="RobotoRegular"/>
                <a:cs typeface="RobotoRegular"/>
              </a:rPr>
              <a:t>values, even </a:t>
            </a:r>
            <a:r>
              <a:rPr sz="3067" spc="-7" dirty="0">
                <a:latin typeface="RobotoRegular"/>
                <a:cs typeface="RobotoRegular"/>
              </a:rPr>
              <a:t>if </a:t>
            </a:r>
            <a:r>
              <a:rPr sz="3067" spc="-13" dirty="0">
                <a:latin typeface="RobotoRegular"/>
                <a:cs typeface="RobotoRegular"/>
              </a:rPr>
              <a:t>value  </a:t>
            </a:r>
            <a:r>
              <a:rPr sz="3067" spc="-7" dirty="0">
                <a:latin typeface="RobotoRegular"/>
                <a:cs typeface="RobotoRegular"/>
              </a:rPr>
              <a:t>in string is</a:t>
            </a:r>
            <a:r>
              <a:rPr sz="3067" spc="-13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number</a:t>
            </a:r>
            <a:endParaRPr sz="3067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2766" y="3359872"/>
          <a:ext cx="6668345" cy="1781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8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385">
                <a:tc>
                  <a:txBody>
                    <a:bodyPr/>
                    <a:lstStyle/>
                    <a:p>
                      <a:pPr marR="52069" algn="ctr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value1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"3"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value2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"5"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385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value3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value1+value2;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78166" y="5256071"/>
            <a:ext cx="80814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Courier New"/>
                <a:cs typeface="Courier New"/>
              </a:rPr>
              <a:t>console.log(value3);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// result,</a:t>
            </a:r>
            <a:r>
              <a:rPr sz="3200" b="1" spc="-11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35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662262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13" dirty="0">
                <a:latin typeface="Times New Roman"/>
                <a:cs typeface="Times New Roman"/>
              </a:rPr>
              <a:t>Convert</a:t>
            </a:r>
            <a:r>
              <a:rPr sz="4267" spc="-93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string</a:t>
            </a:r>
            <a:r>
              <a:rPr sz="4267" spc="-87" dirty="0">
                <a:latin typeface="Times New Roman"/>
                <a:cs typeface="Times New Roman"/>
              </a:rPr>
              <a:t> </a:t>
            </a:r>
            <a:r>
              <a:rPr sz="4267" spc="500" dirty="0">
                <a:latin typeface="Times New Roman"/>
                <a:cs typeface="Times New Roman"/>
              </a:rPr>
              <a:t>to</a:t>
            </a:r>
            <a:r>
              <a:rPr sz="4267" spc="-87" dirty="0">
                <a:latin typeface="Times New Roman"/>
                <a:cs typeface="Times New Roman"/>
              </a:rPr>
              <a:t> </a:t>
            </a:r>
            <a:r>
              <a:rPr sz="4267" spc="473" dirty="0">
                <a:latin typeface="Times New Roman"/>
                <a:cs typeface="Times New Roman"/>
              </a:rPr>
              <a:t>integer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5"/>
            <a:ext cx="10534227" cy="193198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568098" indent="-626518">
              <a:lnSpc>
                <a:spcPct val="114100"/>
              </a:lnSpc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</a:t>
            </a:r>
            <a:r>
              <a:rPr sz="3067" spc="-13" dirty="0">
                <a:latin typeface="RobotoRegular"/>
                <a:cs typeface="RobotoRegular"/>
              </a:rPr>
              <a:t>prompt </a:t>
            </a:r>
            <a:r>
              <a:rPr sz="3067" spc="-7" dirty="0">
                <a:latin typeface="RobotoRegular"/>
                <a:cs typeface="RobotoRegular"/>
              </a:rPr>
              <a:t>function also </a:t>
            </a:r>
            <a:r>
              <a:rPr sz="3067" spc="-13" dirty="0">
                <a:latin typeface="RobotoRegular"/>
                <a:cs typeface="RobotoRegular"/>
              </a:rPr>
              <a:t>returns </a:t>
            </a:r>
            <a:r>
              <a:rPr sz="3067" spc="-7" dirty="0">
                <a:latin typeface="RobotoRegular"/>
                <a:cs typeface="RobotoRegular"/>
              </a:rPr>
              <a:t>string </a:t>
            </a:r>
            <a:r>
              <a:rPr sz="3067" spc="-13" dirty="0">
                <a:latin typeface="RobotoRegular"/>
                <a:cs typeface="RobotoRegular"/>
              </a:rPr>
              <a:t>even </a:t>
            </a:r>
            <a:r>
              <a:rPr sz="3067" spc="-7" dirty="0">
                <a:latin typeface="RobotoRegular"/>
                <a:cs typeface="RobotoRegular"/>
              </a:rPr>
              <a:t>if </a:t>
            </a:r>
            <a:r>
              <a:rPr sz="3067" spc="-13" dirty="0">
                <a:latin typeface="RobotoRegular"/>
                <a:cs typeface="RobotoRegular"/>
              </a:rPr>
              <a:t>you provide  </a:t>
            </a:r>
            <a:r>
              <a:rPr sz="3067" spc="-7" dirty="0">
                <a:latin typeface="RobotoRegular"/>
                <a:cs typeface="RobotoRegular"/>
              </a:rPr>
              <a:t>number in input</a:t>
            </a:r>
            <a:r>
              <a:rPr sz="3067" spc="-13" dirty="0">
                <a:latin typeface="RobotoRegular"/>
                <a:cs typeface="RobotoRegular"/>
              </a:rPr>
              <a:t> box</a:t>
            </a:r>
            <a:endParaRPr sz="3067">
              <a:latin typeface="RobotoRegular"/>
              <a:cs typeface="RobotoRegular"/>
            </a:endParaRPr>
          </a:p>
          <a:p>
            <a:pPr marL="33019">
              <a:spcBef>
                <a:spcPts val="2713"/>
              </a:spcBef>
            </a:pP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//Assuming we will provide value </a:t>
            </a:r>
            <a:r>
              <a:rPr sz="3200" b="1" dirty="0">
                <a:solidFill>
                  <a:srgbClr val="008000"/>
                </a:solidFill>
                <a:latin typeface="Courier New"/>
                <a:cs typeface="Courier New"/>
              </a:rPr>
              <a:t>5 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in</a:t>
            </a:r>
            <a:r>
              <a:rPr sz="3200" b="1" spc="-107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input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2766" y="4020270"/>
          <a:ext cx="9109286" cy="1781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0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8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0385">
                <a:tc>
                  <a:txBody>
                    <a:bodyPr/>
                    <a:lstStyle/>
                    <a:p>
                      <a:pPr marR="52069" algn="ctr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age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prompt(</a:t>
                      </a:r>
                      <a:r>
                        <a:rPr sz="3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"What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your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age"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9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num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385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sum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age </a:t>
                      </a:r>
                      <a:r>
                        <a:rPr sz="32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32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num;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78166" y="5916470"/>
            <a:ext cx="759375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Courier New"/>
                <a:cs typeface="Courier New"/>
              </a:rPr>
              <a:t>console.log(sum); 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// result,</a:t>
            </a:r>
            <a:r>
              <a:rPr sz="3200" b="1" spc="-107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54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662262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13" dirty="0">
                <a:latin typeface="Times New Roman"/>
                <a:cs typeface="Times New Roman"/>
              </a:rPr>
              <a:t>Convert</a:t>
            </a:r>
            <a:r>
              <a:rPr sz="4267" spc="-93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string</a:t>
            </a:r>
            <a:r>
              <a:rPr sz="4267" spc="-87" dirty="0">
                <a:latin typeface="Times New Roman"/>
                <a:cs typeface="Times New Roman"/>
              </a:rPr>
              <a:t> </a:t>
            </a:r>
            <a:r>
              <a:rPr sz="4267" spc="500" dirty="0">
                <a:latin typeface="Times New Roman"/>
                <a:cs typeface="Times New Roman"/>
              </a:rPr>
              <a:t>to</a:t>
            </a:r>
            <a:r>
              <a:rPr sz="4267" spc="-87" dirty="0">
                <a:latin typeface="Times New Roman"/>
                <a:cs typeface="Times New Roman"/>
              </a:rPr>
              <a:t> </a:t>
            </a:r>
            <a:r>
              <a:rPr sz="4267" spc="473" dirty="0">
                <a:latin typeface="Times New Roman"/>
                <a:cs typeface="Times New Roman"/>
              </a:rPr>
              <a:t>integer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5"/>
            <a:ext cx="10076179" cy="162939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If </a:t>
            </a:r>
            <a:r>
              <a:rPr sz="3067" spc="-13" dirty="0">
                <a:latin typeface="RobotoRegular"/>
                <a:cs typeface="RobotoRegular"/>
              </a:rPr>
              <a:t>you are sure </a:t>
            </a:r>
            <a:r>
              <a:rPr sz="3067" spc="-7" dirty="0">
                <a:latin typeface="RobotoRegular"/>
                <a:cs typeface="RobotoRegular"/>
              </a:rPr>
              <a:t>that string has </a:t>
            </a:r>
            <a:r>
              <a:rPr sz="3067" spc="-33" dirty="0">
                <a:latin typeface="RobotoRegular"/>
                <a:cs typeface="RobotoRegular"/>
              </a:rPr>
              <a:t>number, </a:t>
            </a:r>
            <a:r>
              <a:rPr sz="3067" spc="-7" dirty="0">
                <a:latin typeface="RobotoRegular"/>
                <a:cs typeface="RobotoRegular"/>
              </a:rPr>
              <a:t>then </a:t>
            </a:r>
            <a:r>
              <a:rPr sz="3067" spc="-13" dirty="0">
                <a:latin typeface="RobotoRegular"/>
                <a:cs typeface="RobotoRegular"/>
              </a:rPr>
              <a:t>you have </a:t>
            </a:r>
            <a:r>
              <a:rPr sz="3067" spc="-20" dirty="0">
                <a:latin typeface="RobotoRegular"/>
                <a:cs typeface="RobotoRegular"/>
              </a:rPr>
              <a:t>to  </a:t>
            </a:r>
            <a:r>
              <a:rPr sz="3067" dirty="0">
                <a:latin typeface="RobotoRegular"/>
                <a:cs typeface="RobotoRegular"/>
              </a:rPr>
              <a:t>convert </a:t>
            </a:r>
            <a:r>
              <a:rPr sz="3067" spc="-7" dirty="0">
                <a:latin typeface="RobotoRegular"/>
                <a:cs typeface="RobotoRegular"/>
              </a:rPr>
              <a:t>it </a:t>
            </a:r>
            <a:r>
              <a:rPr sz="3067" spc="-13" dirty="0">
                <a:latin typeface="RobotoRegular"/>
                <a:cs typeface="RobotoRegular"/>
              </a:rPr>
              <a:t>into </a:t>
            </a:r>
            <a:r>
              <a:rPr sz="3067" spc="-7" dirty="0">
                <a:latin typeface="RobotoRegular"/>
                <a:cs typeface="RobotoRegular"/>
              </a:rPr>
              <a:t>number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perform addition</a:t>
            </a:r>
            <a:endParaRPr sz="3067">
              <a:latin typeface="RobotoRegular"/>
              <a:cs typeface="RobotoRegular"/>
            </a:endParaRPr>
          </a:p>
          <a:p>
            <a:pPr marL="642604" indent="-626518">
              <a:spcBef>
                <a:spcPts val="520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27" dirty="0">
                <a:latin typeface="RobotoRegular"/>
                <a:cs typeface="RobotoRegular"/>
              </a:rPr>
              <a:t>We </a:t>
            </a:r>
            <a:r>
              <a:rPr sz="3067" spc="-7" dirty="0">
                <a:latin typeface="RobotoRegular"/>
                <a:cs typeface="RobotoRegular"/>
              </a:rPr>
              <a:t>need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use </a:t>
            </a:r>
            <a:r>
              <a:rPr sz="3067" b="1" spc="-7" dirty="0">
                <a:latin typeface="Roboto"/>
                <a:cs typeface="Roboto"/>
              </a:rPr>
              <a:t>parseInt </a:t>
            </a:r>
            <a:r>
              <a:rPr sz="3067" spc="-7" dirty="0">
                <a:latin typeface="RobotoRegular"/>
                <a:cs typeface="RobotoRegular"/>
              </a:rPr>
              <a:t>function for</a:t>
            </a:r>
            <a:r>
              <a:rPr sz="3067" spc="53" dirty="0">
                <a:latin typeface="RobotoRegular"/>
                <a:cs typeface="RobotoRegular"/>
              </a:rPr>
              <a:t> </a:t>
            </a:r>
            <a:r>
              <a:rPr sz="3067" spc="-13" dirty="0">
                <a:latin typeface="RobotoRegular"/>
                <a:cs typeface="RobotoRegular"/>
              </a:rPr>
              <a:t>conversion</a:t>
            </a:r>
            <a:endParaRPr sz="3067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2766" y="3888953"/>
          <a:ext cx="10366585" cy="2050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9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5803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age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prompt(</a:t>
                      </a: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"What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your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age"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);</a:t>
                      </a: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//input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num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407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sum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parseInt(age)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+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num;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78165" y="5638425"/>
            <a:ext cx="6739467" cy="4684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933" b="1" spc="-7" dirty="0">
                <a:latin typeface="Courier New"/>
                <a:cs typeface="Courier New"/>
              </a:rPr>
              <a:t>console.log(sum);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 result,</a:t>
            </a:r>
            <a:r>
              <a:rPr sz="2933" b="1" spc="-11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33" b="1" dirty="0">
                <a:solidFill>
                  <a:srgbClr val="008000"/>
                </a:solidFill>
                <a:latin typeface="Courier New"/>
                <a:cs typeface="Courier New"/>
              </a:rPr>
              <a:t>9</a:t>
            </a:r>
            <a:endParaRPr sz="293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662262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13" dirty="0">
                <a:latin typeface="Times New Roman"/>
                <a:cs typeface="Times New Roman"/>
              </a:rPr>
              <a:t>Convert</a:t>
            </a:r>
            <a:r>
              <a:rPr sz="4267" spc="-93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string</a:t>
            </a:r>
            <a:r>
              <a:rPr sz="4267" spc="-87" dirty="0">
                <a:latin typeface="Times New Roman"/>
                <a:cs typeface="Times New Roman"/>
              </a:rPr>
              <a:t> </a:t>
            </a:r>
            <a:r>
              <a:rPr sz="4267" spc="500" dirty="0">
                <a:latin typeface="Times New Roman"/>
                <a:cs typeface="Times New Roman"/>
              </a:rPr>
              <a:t>to</a:t>
            </a:r>
            <a:r>
              <a:rPr sz="4267" spc="-87" dirty="0">
                <a:latin typeface="Times New Roman"/>
                <a:cs typeface="Times New Roman"/>
              </a:rPr>
              <a:t> </a:t>
            </a:r>
            <a:r>
              <a:rPr sz="4267" spc="473" dirty="0">
                <a:latin typeface="Times New Roman"/>
                <a:cs typeface="Times New Roman"/>
              </a:rPr>
              <a:t>integer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929354"/>
            <a:ext cx="8199120" cy="4890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If </a:t>
            </a:r>
            <a:r>
              <a:rPr sz="3067" spc="-13" dirty="0">
                <a:latin typeface="RobotoRegular"/>
                <a:cs typeface="RobotoRegular"/>
              </a:rPr>
              <a:t>value </a:t>
            </a:r>
            <a:r>
              <a:rPr sz="3067" spc="-7" dirty="0">
                <a:latin typeface="RobotoRegular"/>
                <a:cs typeface="RobotoRegular"/>
              </a:rPr>
              <a:t>is not number then it will </a:t>
            </a:r>
            <a:r>
              <a:rPr sz="3067" spc="-13" dirty="0">
                <a:latin typeface="RobotoRegular"/>
                <a:cs typeface="RobotoRegular"/>
              </a:rPr>
              <a:t>return</a:t>
            </a:r>
            <a:r>
              <a:rPr sz="3067" spc="-60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NaN</a:t>
            </a:r>
            <a:endParaRPr sz="3067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2765" y="2822155"/>
          <a:ext cx="10813626" cy="2050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9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46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5803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age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prompt(</a:t>
                      </a: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"What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your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age"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);</a:t>
                      </a: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//input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abc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num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407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sum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parseInt(age)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+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num;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78165" y="4571627"/>
            <a:ext cx="7186507" cy="4684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933" b="1" spc="-7" dirty="0">
                <a:latin typeface="Courier New"/>
                <a:cs typeface="Courier New"/>
              </a:rPr>
              <a:t>console.log(sum);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 result,</a:t>
            </a:r>
            <a:r>
              <a:rPr sz="2933" b="1" spc="-11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NaN</a:t>
            </a:r>
            <a:endParaRPr sz="293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662262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13" dirty="0">
                <a:latin typeface="Times New Roman"/>
                <a:cs typeface="Times New Roman"/>
              </a:rPr>
              <a:t>Convert</a:t>
            </a:r>
            <a:r>
              <a:rPr sz="4267" spc="-93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string</a:t>
            </a:r>
            <a:r>
              <a:rPr sz="4267" spc="-87" dirty="0">
                <a:latin typeface="Times New Roman"/>
                <a:cs typeface="Times New Roman"/>
              </a:rPr>
              <a:t> </a:t>
            </a:r>
            <a:r>
              <a:rPr sz="4267" spc="500" dirty="0">
                <a:latin typeface="Times New Roman"/>
                <a:cs typeface="Times New Roman"/>
              </a:rPr>
              <a:t>to</a:t>
            </a:r>
            <a:r>
              <a:rPr sz="4267" spc="-87" dirty="0">
                <a:latin typeface="Times New Roman"/>
                <a:cs typeface="Times New Roman"/>
              </a:rPr>
              <a:t> </a:t>
            </a:r>
            <a:r>
              <a:rPr sz="4267" spc="473" dirty="0">
                <a:latin typeface="Times New Roman"/>
                <a:cs typeface="Times New Roman"/>
              </a:rPr>
              <a:t>integer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80" y="1863315"/>
            <a:ext cx="10452945" cy="10571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If </a:t>
            </a:r>
            <a:r>
              <a:rPr sz="3067" spc="-13" dirty="0">
                <a:latin typeface="RobotoRegular"/>
                <a:cs typeface="RobotoRegular"/>
              </a:rPr>
              <a:t>your </a:t>
            </a:r>
            <a:r>
              <a:rPr sz="3067" spc="-7" dirty="0">
                <a:latin typeface="RobotoRegular"/>
                <a:cs typeface="RobotoRegular"/>
              </a:rPr>
              <a:t>string is number with decimal places then </a:t>
            </a:r>
            <a:r>
              <a:rPr sz="3067" spc="-13" dirty="0">
                <a:latin typeface="RobotoRegular"/>
                <a:cs typeface="RobotoRegular"/>
              </a:rPr>
              <a:t>you </a:t>
            </a:r>
            <a:r>
              <a:rPr sz="3067" spc="-7" dirty="0">
                <a:latin typeface="RobotoRegular"/>
                <a:cs typeface="RobotoRegular"/>
              </a:rPr>
              <a:t>can  use parseFloat for</a:t>
            </a:r>
            <a:r>
              <a:rPr sz="3067" spc="-13" dirty="0">
                <a:latin typeface="RobotoRegular"/>
                <a:cs typeface="RobotoRegular"/>
              </a:rPr>
              <a:t> conversion</a:t>
            </a:r>
            <a:endParaRPr sz="3067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2766" y="3355555"/>
          <a:ext cx="10816164" cy="1641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4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0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5803">
                <a:tc>
                  <a:txBody>
                    <a:bodyPr/>
                    <a:lstStyle/>
                    <a:p>
                      <a:pPr marR="45085" algn="ctr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age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prompt(</a:t>
                      </a: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"What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your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age"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);</a:t>
                      </a: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//input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0"/>
                        </a:lnSpc>
                      </a:pPr>
                      <a:r>
                        <a:rPr sz="29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5.5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803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num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9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9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32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253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sum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253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=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25307" marB="0"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parseFloat(age)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25307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900" b="1" dirty="0">
                          <a:latin typeface="Courier New"/>
                          <a:cs typeface="Courier New"/>
                        </a:rPr>
                        <a:t>+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25307" marB="0"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900" b="1" spc="-5" dirty="0">
                          <a:latin typeface="Courier New"/>
                          <a:cs typeface="Courier New"/>
                        </a:rPr>
                        <a:t>num;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25307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78165" y="5105026"/>
            <a:ext cx="7186507" cy="4684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933" b="1" spc="-7" dirty="0">
                <a:latin typeface="Courier New"/>
                <a:cs typeface="Courier New"/>
              </a:rPr>
              <a:t>console.log(sum);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// result,</a:t>
            </a:r>
            <a:r>
              <a:rPr sz="2933" b="1" spc="-11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33" b="1" spc="-7" dirty="0">
                <a:solidFill>
                  <a:srgbClr val="008000"/>
                </a:solidFill>
                <a:latin typeface="Courier New"/>
                <a:cs typeface="Courier New"/>
              </a:rPr>
              <a:t>9.5</a:t>
            </a:r>
            <a:endParaRPr sz="293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6808893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13" dirty="0">
                <a:latin typeface="Times New Roman"/>
                <a:cs typeface="Times New Roman"/>
              </a:rPr>
              <a:t>Convert</a:t>
            </a:r>
            <a:r>
              <a:rPr sz="4267" spc="-93" dirty="0">
                <a:latin typeface="Times New Roman"/>
                <a:cs typeface="Times New Roman"/>
              </a:rPr>
              <a:t> </a:t>
            </a:r>
            <a:r>
              <a:rPr sz="4267" spc="493" dirty="0">
                <a:latin typeface="Times New Roman"/>
                <a:cs typeface="Times New Roman"/>
              </a:rPr>
              <a:t>string</a:t>
            </a:r>
            <a:r>
              <a:rPr sz="4267" spc="-87" dirty="0">
                <a:latin typeface="Times New Roman"/>
                <a:cs typeface="Times New Roman"/>
              </a:rPr>
              <a:t> </a:t>
            </a:r>
            <a:r>
              <a:rPr sz="4267" spc="500" dirty="0">
                <a:latin typeface="Times New Roman"/>
                <a:cs typeface="Times New Roman"/>
              </a:rPr>
              <a:t>to</a:t>
            </a:r>
            <a:r>
              <a:rPr sz="4267" spc="-93" dirty="0">
                <a:latin typeface="Times New Roman"/>
                <a:cs typeface="Times New Roman"/>
              </a:rPr>
              <a:t> </a:t>
            </a:r>
            <a:r>
              <a:rPr sz="4267" spc="447" dirty="0">
                <a:latin typeface="Times New Roman"/>
                <a:cs typeface="Times New Roman"/>
              </a:rPr>
              <a:t>decimal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020" y="2764258"/>
            <a:ext cx="10224345" cy="124820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8000" spc="-20" dirty="0"/>
              <a:t>Comparison</a:t>
            </a:r>
            <a:r>
              <a:rPr sz="8000" spc="-120" dirty="0"/>
              <a:t> </a:t>
            </a:r>
            <a:r>
              <a:rPr sz="8000" spc="-33" dirty="0"/>
              <a:t>Operators</a:t>
            </a:r>
            <a:endParaRPr sz="8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5"/>
            <a:ext cx="10232812" cy="159522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Comparison </a:t>
            </a:r>
            <a:r>
              <a:rPr sz="3067" spc="-20" dirty="0">
                <a:latin typeface="RobotoRegular"/>
                <a:cs typeface="RobotoRegular"/>
              </a:rPr>
              <a:t>operators </a:t>
            </a:r>
            <a:r>
              <a:rPr sz="3067" spc="-13" dirty="0">
                <a:latin typeface="RobotoRegular"/>
                <a:cs typeface="RobotoRegular"/>
              </a:rPr>
              <a:t>are </a:t>
            </a:r>
            <a:r>
              <a:rPr sz="3067" spc="-7" dirty="0">
                <a:latin typeface="RobotoRegular"/>
                <a:cs typeface="RobotoRegular"/>
              </a:rPr>
              <a:t>used in logical statements </a:t>
            </a:r>
            <a:r>
              <a:rPr sz="3067" spc="-20" dirty="0">
                <a:latin typeface="RobotoRegular"/>
                <a:cs typeface="RobotoRegular"/>
              </a:rPr>
              <a:t>to  </a:t>
            </a:r>
            <a:r>
              <a:rPr sz="3067" spc="-7" dirty="0">
                <a:latin typeface="RobotoRegular"/>
                <a:cs typeface="RobotoRegular"/>
              </a:rPr>
              <a:t>determine equality or </a:t>
            </a:r>
            <a:r>
              <a:rPr sz="3067" spc="-13" dirty="0">
                <a:latin typeface="RobotoRegular"/>
                <a:cs typeface="RobotoRegular"/>
              </a:rPr>
              <a:t>difference </a:t>
            </a:r>
            <a:r>
              <a:rPr sz="3067" spc="-7" dirty="0">
                <a:latin typeface="RobotoRegular"/>
                <a:cs typeface="RobotoRegular"/>
              </a:rPr>
              <a:t>between </a:t>
            </a:r>
            <a:r>
              <a:rPr sz="3067" spc="-13" dirty="0">
                <a:latin typeface="RobotoRegular"/>
                <a:cs typeface="RobotoRegular"/>
              </a:rPr>
              <a:t>variables </a:t>
            </a:r>
            <a:r>
              <a:rPr sz="3067" spc="-7" dirty="0">
                <a:latin typeface="RobotoRegular"/>
                <a:cs typeface="RobotoRegular"/>
              </a:rPr>
              <a:t>or  </a:t>
            </a:r>
            <a:r>
              <a:rPr sz="3067" spc="-13" dirty="0">
                <a:latin typeface="RobotoRegular"/>
                <a:cs typeface="RobotoRegular"/>
              </a:rPr>
              <a:t>values. They </a:t>
            </a:r>
            <a:r>
              <a:rPr sz="3067" spc="-7" dirty="0">
                <a:latin typeface="RobotoRegular"/>
                <a:cs typeface="RobotoRegular"/>
              </a:rPr>
              <a:t>will </a:t>
            </a:r>
            <a:r>
              <a:rPr sz="3067" spc="-13" dirty="0">
                <a:latin typeface="RobotoRegular"/>
                <a:cs typeface="RobotoRegular"/>
              </a:rPr>
              <a:t>result </a:t>
            </a:r>
            <a:r>
              <a:rPr sz="3067" spc="-7" dirty="0">
                <a:latin typeface="RobotoRegular"/>
                <a:cs typeface="RobotoRegular"/>
              </a:rPr>
              <a:t>in </a:t>
            </a:r>
            <a:r>
              <a:rPr sz="3067" b="1" spc="-7" dirty="0">
                <a:latin typeface="Roboto"/>
                <a:cs typeface="Roboto"/>
              </a:rPr>
              <a:t>true </a:t>
            </a:r>
            <a:r>
              <a:rPr sz="3067" spc="-7" dirty="0">
                <a:latin typeface="RobotoRegular"/>
                <a:cs typeface="RobotoRegular"/>
              </a:rPr>
              <a:t>or </a:t>
            </a:r>
            <a:r>
              <a:rPr sz="3067" b="1" spc="-7" dirty="0">
                <a:latin typeface="Roboto"/>
                <a:cs typeface="Roboto"/>
              </a:rPr>
              <a:t>false</a:t>
            </a:r>
            <a:r>
              <a:rPr sz="3067" b="1" spc="60" dirty="0">
                <a:latin typeface="Roboto"/>
                <a:cs typeface="Roboto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only</a:t>
            </a:r>
            <a:endParaRPr sz="3067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600964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73" dirty="0">
                <a:latin typeface="Times New Roman"/>
                <a:cs typeface="Times New Roman"/>
              </a:rPr>
              <a:t>Comparison</a:t>
            </a:r>
            <a:r>
              <a:rPr sz="4267" spc="-120" dirty="0">
                <a:latin typeface="Times New Roman"/>
                <a:cs typeface="Times New Roman"/>
              </a:rPr>
              <a:t> </a:t>
            </a:r>
            <a:r>
              <a:rPr sz="4267" spc="500" dirty="0">
                <a:latin typeface="Times New Roman"/>
                <a:cs typeface="Times New Roman"/>
              </a:rPr>
              <a:t>operators</a:t>
            </a:r>
            <a:endParaRPr sz="4267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4448" y="3672109"/>
          <a:ext cx="5505872" cy="2862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0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Operator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==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===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equal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and equal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type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!=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equal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!==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not equal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or not equal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type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46771" y="3672109"/>
          <a:ext cx="5505872" cy="2862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0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Operator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greater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&lt;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&gt;=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greater than and equal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&lt;=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less than and equal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C44-613D-4ED5-BAA5-AB46C6F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584B-2C69-48B4-9125-4FD53D57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186"/>
            <a:ext cx="12192000" cy="5473814"/>
          </a:xfrm>
          <a:solidFill>
            <a:schemeClr val="bg1"/>
          </a:solidFill>
        </p:spPr>
        <p:txBody>
          <a:bodyPr>
            <a:normAutofit/>
          </a:bodyPr>
          <a:lstStyle/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2004, Google implemented a standardized version of AJAX technology on their Gmail and Google Maps products.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Ajax JavaScript scene exploded, with new powerful libraries like jQuery which abstracted away browser inconsistencies and made it easier to apply design patterns.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that time there were lots of effort done by libraries like: </a:t>
            </a:r>
          </a:p>
          <a:p>
            <a:pPr lvl="3">
              <a:buAutoNum type="alpha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</a:p>
          <a:p>
            <a:pPr lvl="3">
              <a:buAutoNum type="alpha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</a:p>
          <a:p>
            <a:pPr lvl="3">
              <a:buAutoNum type="alpha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Dojo </a:t>
            </a:r>
          </a:p>
          <a:p>
            <a:pPr lvl="3">
              <a:buAutoNum type="alphaL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Mootools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>
              <a:buAutoNum type="alpha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others 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outshine here and was the most popular JavaScript library for web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41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2766" y="2002881"/>
          <a:ext cx="8274471" cy="4530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580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25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 </a:t>
                      </a:r>
                      <a:r>
                        <a:rPr sz="2500" b="1" dirty="0">
                          <a:latin typeface="Courier New"/>
                          <a:cs typeface="Courier New"/>
                        </a:rPr>
                        <a:t>a =</a:t>
                      </a:r>
                      <a:r>
                        <a:rPr sz="25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5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6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25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5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6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latin typeface="Courier New"/>
                          <a:cs typeface="Courier New"/>
                        </a:rPr>
                        <a:t>===</a:t>
                      </a:r>
                      <a:r>
                        <a:rPr sz="25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5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6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latin typeface="Courier New"/>
                          <a:cs typeface="Courier New"/>
                        </a:rPr>
                        <a:t>!=</a:t>
                      </a:r>
                      <a:r>
                        <a:rPr sz="25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5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6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latin typeface="Courier New"/>
                          <a:cs typeface="Courier New"/>
                        </a:rPr>
                        <a:t>!==</a:t>
                      </a:r>
                      <a:r>
                        <a:rPr sz="25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5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6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25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5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6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25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5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6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25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5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5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25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5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3707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600964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73" dirty="0">
                <a:latin typeface="Times New Roman"/>
                <a:cs typeface="Times New Roman"/>
              </a:rPr>
              <a:t>Comparison</a:t>
            </a:r>
            <a:r>
              <a:rPr sz="4267" spc="-120" dirty="0">
                <a:latin typeface="Times New Roman"/>
                <a:cs typeface="Times New Roman"/>
              </a:rPr>
              <a:t> </a:t>
            </a:r>
            <a:r>
              <a:rPr sz="4267" spc="500" dirty="0">
                <a:latin typeface="Times New Roman"/>
                <a:cs typeface="Times New Roman"/>
              </a:rPr>
              <a:t>operators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5"/>
            <a:ext cx="10938933" cy="3748183"/>
          </a:xfrm>
          <a:prstGeom prst="rect">
            <a:avLst/>
          </a:prstGeom>
        </p:spPr>
        <p:txBody>
          <a:bodyPr vert="horz" wrap="square" lIns="0" tIns="82972" rIns="0" bIns="0" rtlCol="0">
            <a:spAutoFit/>
          </a:bodyPr>
          <a:lstStyle/>
          <a:p>
            <a:pPr marL="16933">
              <a:spcBef>
                <a:spcPts val="652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== and === </a:t>
            </a:r>
            <a:r>
              <a:rPr sz="3067" spc="-13" dirty="0">
                <a:latin typeface="RobotoRegular"/>
                <a:cs typeface="RobotoRegular"/>
              </a:rPr>
              <a:t>are </a:t>
            </a:r>
            <a:r>
              <a:rPr sz="3067" spc="-7" dirty="0">
                <a:latin typeface="RobotoRegular"/>
                <a:cs typeface="RobotoRegular"/>
              </a:rPr>
              <a:t>used for equality</a:t>
            </a:r>
            <a:r>
              <a:rPr sz="3067" spc="-40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check</a:t>
            </a:r>
            <a:endParaRPr sz="3067">
              <a:latin typeface="RobotoRegular"/>
              <a:cs typeface="RobotoRegular"/>
            </a:endParaRPr>
          </a:p>
          <a:p>
            <a:pPr marL="642604" marR="421629" indent="-626518">
              <a:lnSpc>
                <a:spcPct val="114100"/>
              </a:lnSpc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2.	== does not consider data type of </a:t>
            </a:r>
            <a:r>
              <a:rPr sz="3067" spc="-13" dirty="0">
                <a:latin typeface="RobotoRegular"/>
                <a:cs typeface="RobotoRegular"/>
              </a:rPr>
              <a:t>values </a:t>
            </a:r>
            <a:r>
              <a:rPr sz="3067" spc="-7" dirty="0">
                <a:latin typeface="RobotoRegular"/>
                <a:cs typeface="RobotoRegular"/>
              </a:rPr>
              <a:t>being </a:t>
            </a:r>
            <a:r>
              <a:rPr sz="3067" spc="-13" dirty="0">
                <a:latin typeface="RobotoRegular"/>
                <a:cs typeface="RobotoRegular"/>
              </a:rPr>
              <a:t>compared  </a:t>
            </a:r>
            <a:r>
              <a:rPr sz="3067" spc="-7" dirty="0">
                <a:latin typeface="RobotoRegular"/>
                <a:cs typeface="RobotoRegular"/>
              </a:rPr>
              <a:t>and</a:t>
            </a:r>
            <a:endParaRPr sz="3067">
              <a:latin typeface="RobotoRegular"/>
              <a:cs typeface="RobotoRegular"/>
            </a:endParaRPr>
          </a:p>
          <a:p>
            <a:pPr marL="642604" marR="272620" indent="-626518">
              <a:lnSpc>
                <a:spcPct val="114100"/>
              </a:lnSpc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3.	== tries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dirty="0">
                <a:latin typeface="RobotoRegular"/>
                <a:cs typeface="RobotoRegular"/>
              </a:rPr>
              <a:t>convert </a:t>
            </a:r>
            <a:r>
              <a:rPr sz="3067" spc="-7" dirty="0">
                <a:latin typeface="RobotoRegular"/>
                <a:cs typeface="RobotoRegular"/>
              </a:rPr>
              <a:t>one of the </a:t>
            </a:r>
            <a:r>
              <a:rPr sz="3067" spc="-13" dirty="0">
                <a:latin typeface="RobotoRegular"/>
                <a:cs typeface="RobotoRegular"/>
              </a:rPr>
              <a:t>value </a:t>
            </a:r>
            <a:r>
              <a:rPr sz="3067" spc="-7" dirty="0">
                <a:latin typeface="RobotoRegular"/>
                <a:cs typeface="RobotoRegular"/>
              </a:rPr>
              <a:t>and </a:t>
            </a:r>
            <a:r>
              <a:rPr sz="3067" spc="-13" dirty="0">
                <a:latin typeface="RobotoRegular"/>
                <a:cs typeface="RobotoRegular"/>
              </a:rPr>
              <a:t>compare </a:t>
            </a:r>
            <a:r>
              <a:rPr sz="3067" spc="-7" dirty="0">
                <a:latin typeface="RobotoRegular"/>
                <a:cs typeface="RobotoRegular"/>
              </a:rPr>
              <a:t>based on  that</a:t>
            </a:r>
            <a:endParaRPr sz="3067">
              <a:latin typeface="RobotoRegular"/>
              <a:cs typeface="RobotoRegular"/>
            </a:endParaRPr>
          </a:p>
          <a:p>
            <a:pPr marL="642604" marR="6773" indent="-626518">
              <a:lnSpc>
                <a:spcPct val="114100"/>
              </a:lnSpc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4.	=== also check datatype of the </a:t>
            </a:r>
            <a:r>
              <a:rPr sz="3067" spc="-13" dirty="0">
                <a:latin typeface="RobotoRegular"/>
                <a:cs typeface="RobotoRegular"/>
              </a:rPr>
              <a:t>values </a:t>
            </a:r>
            <a:r>
              <a:rPr sz="3067" spc="-7" dirty="0">
                <a:latin typeface="RobotoRegular"/>
                <a:cs typeface="RobotoRegular"/>
              </a:rPr>
              <a:t>and datatype of </a:t>
            </a:r>
            <a:r>
              <a:rPr sz="3067" spc="-13" dirty="0">
                <a:latin typeface="RobotoRegular"/>
                <a:cs typeface="RobotoRegular"/>
              </a:rPr>
              <a:t>value  </a:t>
            </a:r>
            <a:r>
              <a:rPr sz="3067" spc="-7" dirty="0">
                <a:latin typeface="RobotoRegular"/>
                <a:cs typeface="RobotoRegular"/>
              </a:rPr>
              <a:t>on both side should be same otherwise it will </a:t>
            </a:r>
            <a:r>
              <a:rPr sz="3067" spc="-13" dirty="0">
                <a:latin typeface="RobotoRegular"/>
                <a:cs typeface="RobotoRegular"/>
              </a:rPr>
              <a:t>return</a:t>
            </a:r>
            <a:r>
              <a:rPr sz="3067" spc="-27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false</a:t>
            </a:r>
            <a:endParaRPr sz="3067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600964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73" dirty="0">
                <a:latin typeface="Times New Roman"/>
                <a:cs typeface="Times New Roman"/>
              </a:rPr>
              <a:t>Comparison</a:t>
            </a:r>
            <a:r>
              <a:rPr sz="4267" spc="-120" dirty="0">
                <a:latin typeface="Times New Roman"/>
                <a:cs typeface="Times New Roman"/>
              </a:rPr>
              <a:t> </a:t>
            </a:r>
            <a:r>
              <a:rPr sz="4267" spc="500" dirty="0">
                <a:latin typeface="Times New Roman"/>
                <a:cs typeface="Times New Roman"/>
              </a:rPr>
              <a:t>operators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2766" y="2005039"/>
          <a:ext cx="8424326" cy="4206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0971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7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var </a:t>
                      </a:r>
                      <a:r>
                        <a:rPr sz="2700" b="1" dirty="0">
                          <a:latin typeface="Courier New"/>
                          <a:cs typeface="Courier New"/>
                        </a:rPr>
                        <a:t>a =</a:t>
                      </a:r>
                      <a:r>
                        <a:rPr sz="27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7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7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75565" marR="3175">
                        <a:lnSpc>
                          <a:spcPct val="100000"/>
                        </a:lnSpc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7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7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99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31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"3"</a:t>
                      </a:r>
                      <a:r>
                        <a:rPr sz="27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72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31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7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R="3746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===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7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7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099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===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solidFill>
                            <a:srgbClr val="A31414"/>
                          </a:solidFill>
                          <a:latin typeface="Courier New"/>
                          <a:cs typeface="Courier New"/>
                        </a:rPr>
                        <a:t>"3"</a:t>
                      </a:r>
                      <a:r>
                        <a:rPr sz="27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872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console.log(a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latin typeface="Courier New"/>
                          <a:cs typeface="Courier New"/>
                        </a:rPr>
                        <a:t>===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solidFill>
                            <a:srgbClr val="08875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7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//return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4553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600964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73" dirty="0">
                <a:latin typeface="Times New Roman"/>
                <a:cs typeface="Times New Roman"/>
              </a:rPr>
              <a:t>Comparison</a:t>
            </a:r>
            <a:r>
              <a:rPr sz="4267" spc="-120" dirty="0">
                <a:latin typeface="Times New Roman"/>
                <a:cs typeface="Times New Roman"/>
              </a:rPr>
              <a:t> </a:t>
            </a:r>
            <a:r>
              <a:rPr sz="4267" spc="500" dirty="0">
                <a:latin typeface="Times New Roman"/>
                <a:cs typeface="Times New Roman"/>
              </a:rPr>
              <a:t>operators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6"/>
            <a:ext cx="10907607" cy="42857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1175991" indent="-626518">
              <a:lnSpc>
                <a:spcPct val="114100"/>
              </a:lnSpc>
              <a:spcBef>
                <a:spcPts val="133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Be </a:t>
            </a:r>
            <a:r>
              <a:rPr sz="3067" spc="-13" dirty="0">
                <a:latin typeface="RobotoRegular"/>
                <a:cs typeface="RobotoRegular"/>
              </a:rPr>
              <a:t>careful JavaScript </a:t>
            </a:r>
            <a:r>
              <a:rPr sz="3067" spc="-7" dirty="0">
                <a:latin typeface="RobotoRegular"/>
                <a:cs typeface="RobotoRegular"/>
              </a:rPr>
              <a:t>is dynamic language and many  decision </a:t>
            </a:r>
            <a:r>
              <a:rPr sz="3067" spc="-13" dirty="0">
                <a:latin typeface="RobotoRegular"/>
                <a:cs typeface="RobotoRegular"/>
              </a:rPr>
              <a:t>taken </a:t>
            </a:r>
            <a:r>
              <a:rPr sz="3067" spc="-7" dirty="0">
                <a:latin typeface="RobotoRegular"/>
                <a:cs typeface="RobotoRegular"/>
              </a:rPr>
              <a:t>at </a:t>
            </a:r>
            <a:r>
              <a:rPr sz="3067" spc="7" dirty="0">
                <a:latin typeface="RobotoRegular"/>
                <a:cs typeface="RobotoRegular"/>
              </a:rPr>
              <a:t>start </a:t>
            </a:r>
            <a:r>
              <a:rPr sz="3067" spc="-13" dirty="0">
                <a:latin typeface="RobotoRegular"/>
                <a:cs typeface="RobotoRegular"/>
              </a:rPr>
              <a:t>are </a:t>
            </a:r>
            <a:r>
              <a:rPr sz="3067" spc="-7" dirty="0">
                <a:latin typeface="RobotoRegular"/>
                <a:cs typeface="RobotoRegular"/>
              </a:rPr>
              <a:t>still causing</a:t>
            </a:r>
            <a:r>
              <a:rPr sz="3067" spc="-67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confusion</a:t>
            </a:r>
            <a:endParaRPr sz="3067">
              <a:latin typeface="RobotoRegular"/>
              <a:cs typeface="RobotoRegular"/>
            </a:endParaRPr>
          </a:p>
          <a:p>
            <a:pPr marL="642604" marR="816166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Comparing </a:t>
            </a:r>
            <a:r>
              <a:rPr sz="3067" spc="-13" dirty="0">
                <a:latin typeface="RobotoRegular"/>
                <a:cs typeface="RobotoRegular"/>
              </a:rPr>
              <a:t>different </a:t>
            </a:r>
            <a:r>
              <a:rPr sz="3067" spc="-7" dirty="0">
                <a:latin typeface="RobotoRegular"/>
                <a:cs typeface="RobotoRegular"/>
              </a:rPr>
              <a:t>type of </a:t>
            </a:r>
            <a:r>
              <a:rPr sz="3067" spc="-13" dirty="0">
                <a:latin typeface="RobotoRegular"/>
                <a:cs typeface="RobotoRegular"/>
              </a:rPr>
              <a:t>values </a:t>
            </a:r>
            <a:r>
              <a:rPr sz="3067" spc="-7" dirty="0">
                <a:latin typeface="RobotoRegular"/>
                <a:cs typeface="RobotoRegular"/>
              </a:rPr>
              <a:t>will </a:t>
            </a:r>
            <a:r>
              <a:rPr sz="3067" spc="-13" dirty="0">
                <a:latin typeface="RobotoRegular"/>
                <a:cs typeface="RobotoRegular"/>
              </a:rPr>
              <a:t>result </a:t>
            </a:r>
            <a:r>
              <a:rPr sz="3067" spc="-7" dirty="0">
                <a:latin typeface="RobotoRegular"/>
                <a:cs typeface="RobotoRegular"/>
              </a:rPr>
              <a:t>in answer  which is not easily</a:t>
            </a:r>
            <a:r>
              <a:rPr sz="3067" spc="-20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understandable</a:t>
            </a:r>
            <a:endParaRPr sz="3067">
              <a:latin typeface="RobotoRegular"/>
              <a:cs typeface="RobotoRegular"/>
            </a:endParaRPr>
          </a:p>
          <a:p>
            <a:pPr marL="642604" marR="6773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E.g: When comparing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7" dirty="0">
                <a:latin typeface="RobotoRegular"/>
                <a:cs typeface="RobotoRegular"/>
              </a:rPr>
              <a:t>string with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33" dirty="0">
                <a:latin typeface="RobotoRegular"/>
                <a:cs typeface="RobotoRegular"/>
              </a:rPr>
              <a:t>number, </a:t>
            </a:r>
            <a:r>
              <a:rPr sz="3067" spc="-13" dirty="0">
                <a:latin typeface="RobotoRegular"/>
                <a:cs typeface="RobotoRegular"/>
              </a:rPr>
              <a:t>JavaScript </a:t>
            </a:r>
            <a:r>
              <a:rPr sz="3067" spc="-7" dirty="0">
                <a:latin typeface="RobotoRegular"/>
                <a:cs typeface="RobotoRegular"/>
              </a:rPr>
              <a:t>will  </a:t>
            </a:r>
            <a:r>
              <a:rPr sz="3067" dirty="0">
                <a:latin typeface="RobotoRegular"/>
                <a:cs typeface="RobotoRegular"/>
              </a:rPr>
              <a:t>convert </a:t>
            </a:r>
            <a:r>
              <a:rPr sz="3067" spc="-7" dirty="0">
                <a:latin typeface="RobotoRegular"/>
                <a:cs typeface="RobotoRegular"/>
              </a:rPr>
              <a:t>the string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7" dirty="0">
                <a:latin typeface="RobotoRegular"/>
                <a:cs typeface="RobotoRegular"/>
              </a:rPr>
              <a:t>number while doing the comparison.  An empty string </a:t>
            </a:r>
            <a:r>
              <a:rPr sz="3067" dirty="0">
                <a:latin typeface="RobotoRegular"/>
                <a:cs typeface="RobotoRegular"/>
              </a:rPr>
              <a:t>converts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0. </a:t>
            </a:r>
            <a:r>
              <a:rPr sz="3067" dirty="0">
                <a:latin typeface="RobotoRegular"/>
                <a:cs typeface="RobotoRegular"/>
              </a:rPr>
              <a:t>A </a:t>
            </a:r>
            <a:r>
              <a:rPr sz="3067" spc="-7" dirty="0">
                <a:latin typeface="RobotoRegular"/>
                <a:cs typeface="RobotoRegular"/>
              </a:rPr>
              <a:t>non-numeric string  </a:t>
            </a:r>
            <a:r>
              <a:rPr sz="3067" dirty="0">
                <a:latin typeface="RobotoRegular"/>
                <a:cs typeface="RobotoRegular"/>
              </a:rPr>
              <a:t>converts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NaN which is </a:t>
            </a:r>
            <a:r>
              <a:rPr sz="3067" spc="-13" dirty="0">
                <a:latin typeface="RobotoRegular"/>
                <a:cs typeface="RobotoRegular"/>
              </a:rPr>
              <a:t>always</a:t>
            </a:r>
            <a:r>
              <a:rPr sz="3067" spc="-20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false.</a:t>
            </a:r>
            <a:endParaRPr sz="3067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600964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73" dirty="0">
                <a:latin typeface="Times New Roman"/>
                <a:cs typeface="Times New Roman"/>
              </a:rPr>
              <a:t>Comparison</a:t>
            </a:r>
            <a:r>
              <a:rPr sz="4267" spc="-120" dirty="0">
                <a:latin typeface="Times New Roman"/>
                <a:cs typeface="Times New Roman"/>
              </a:rPr>
              <a:t> </a:t>
            </a:r>
            <a:r>
              <a:rPr sz="4267" spc="500" dirty="0">
                <a:latin typeface="Times New Roman"/>
                <a:cs typeface="Times New Roman"/>
              </a:rPr>
              <a:t>operators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217" y="2764258"/>
            <a:ext cx="8006927" cy="124820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8000" spc="-7" dirty="0"/>
              <a:t>Logical</a:t>
            </a:r>
            <a:r>
              <a:rPr sz="8000" spc="-120" dirty="0"/>
              <a:t> </a:t>
            </a:r>
            <a:r>
              <a:rPr sz="8000" spc="-33" dirty="0"/>
              <a:t>Operators</a:t>
            </a:r>
            <a:endParaRPr sz="80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6"/>
            <a:ext cx="10886440" cy="431987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226901" indent="-626518">
              <a:lnSpc>
                <a:spcPct val="114100"/>
              </a:lnSpc>
              <a:spcBef>
                <a:spcPts val="133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Logical </a:t>
            </a:r>
            <a:r>
              <a:rPr sz="3067" spc="-20" dirty="0">
                <a:latin typeface="RobotoRegular"/>
                <a:cs typeface="RobotoRegular"/>
              </a:rPr>
              <a:t>operators </a:t>
            </a:r>
            <a:r>
              <a:rPr sz="3067" spc="-13" dirty="0">
                <a:latin typeface="RobotoRegular"/>
                <a:cs typeface="RobotoRegular"/>
              </a:rPr>
              <a:t>are </a:t>
            </a:r>
            <a:r>
              <a:rPr sz="3067" spc="-7" dirty="0">
                <a:latin typeface="RobotoRegular"/>
                <a:cs typeface="RobotoRegular"/>
              </a:rPr>
              <a:t>used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determine the logic between  </a:t>
            </a:r>
            <a:r>
              <a:rPr sz="3067" spc="-13" dirty="0">
                <a:latin typeface="RobotoRegular"/>
                <a:cs typeface="RobotoRegular"/>
              </a:rPr>
              <a:t>variables </a:t>
            </a:r>
            <a:r>
              <a:rPr sz="3067" spc="-7" dirty="0">
                <a:latin typeface="RobotoRegular"/>
                <a:cs typeface="RobotoRegular"/>
              </a:rPr>
              <a:t>or</a:t>
            </a:r>
            <a:r>
              <a:rPr sz="3067" spc="-13" dirty="0">
                <a:latin typeface="RobotoRegular"/>
                <a:cs typeface="RobotoRegular"/>
              </a:rPr>
              <a:t> values.</a:t>
            </a:r>
            <a:endParaRPr sz="3067">
              <a:latin typeface="RobotoRegular"/>
              <a:cs typeface="RobotoRegular"/>
            </a:endParaRPr>
          </a:p>
          <a:p>
            <a:pPr marL="642604" marR="285320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spc="-7" dirty="0">
                <a:latin typeface="RobotoRegular"/>
                <a:cs typeface="RobotoRegular"/>
              </a:rPr>
              <a:t>Logical </a:t>
            </a:r>
            <a:r>
              <a:rPr sz="3067" spc="-20" dirty="0">
                <a:latin typeface="RobotoRegular"/>
                <a:cs typeface="RobotoRegular"/>
              </a:rPr>
              <a:t>operators </a:t>
            </a:r>
            <a:r>
              <a:rPr sz="3067" spc="-13" dirty="0">
                <a:latin typeface="RobotoRegular"/>
                <a:cs typeface="RobotoRegular"/>
              </a:rPr>
              <a:t>required </a:t>
            </a:r>
            <a:r>
              <a:rPr sz="3067" spc="-7" dirty="0">
                <a:latin typeface="RobotoRegular"/>
                <a:cs typeface="RobotoRegular"/>
              </a:rPr>
              <a:t>boolean </a:t>
            </a:r>
            <a:r>
              <a:rPr sz="3067" spc="-13" dirty="0">
                <a:latin typeface="RobotoRegular"/>
                <a:cs typeface="RobotoRegular"/>
              </a:rPr>
              <a:t>operands </a:t>
            </a:r>
            <a:r>
              <a:rPr sz="3067" spc="-7" dirty="0">
                <a:latin typeface="RobotoRegular"/>
                <a:cs typeface="RobotoRegular"/>
              </a:rPr>
              <a:t>on both side  of</a:t>
            </a:r>
            <a:r>
              <a:rPr sz="3067" spc="-13" dirty="0">
                <a:latin typeface="RobotoRegular"/>
                <a:cs typeface="RobotoRegular"/>
              </a:rPr>
              <a:t> </a:t>
            </a:r>
            <a:r>
              <a:rPr sz="3067" spc="-20" dirty="0">
                <a:latin typeface="RobotoRegular"/>
                <a:cs typeface="RobotoRegular"/>
              </a:rPr>
              <a:t>operator</a:t>
            </a:r>
            <a:endParaRPr sz="3067">
              <a:latin typeface="RobotoRegular"/>
              <a:cs typeface="RobotoRegular"/>
            </a:endParaRPr>
          </a:p>
          <a:p>
            <a:pPr marL="642604" marR="6773" indent="-626518">
              <a:lnSpc>
                <a:spcPct val="114100"/>
              </a:lnSpc>
              <a:buAutoNum type="arabicPeriod"/>
              <a:tabLst>
                <a:tab pos="642604" algn="l"/>
                <a:tab pos="643451" algn="l"/>
              </a:tabLst>
            </a:pPr>
            <a:r>
              <a:rPr sz="3067" spc="-33" dirty="0">
                <a:latin typeface="RobotoRegular"/>
                <a:cs typeface="RobotoRegular"/>
              </a:rPr>
              <a:t>However, </a:t>
            </a:r>
            <a:r>
              <a:rPr sz="3067" spc="-7" dirty="0">
                <a:latin typeface="RobotoRegular"/>
                <a:cs typeface="RobotoRegular"/>
              </a:rPr>
              <a:t>the &amp;&amp; and || </a:t>
            </a:r>
            <a:r>
              <a:rPr sz="3067" spc="-20" dirty="0">
                <a:latin typeface="RobotoRegular"/>
                <a:cs typeface="RobotoRegular"/>
              </a:rPr>
              <a:t>operators </a:t>
            </a:r>
            <a:r>
              <a:rPr sz="3067" spc="-7" dirty="0">
                <a:latin typeface="RobotoRegular"/>
                <a:cs typeface="RobotoRegular"/>
              </a:rPr>
              <a:t>actually </a:t>
            </a:r>
            <a:r>
              <a:rPr sz="3067" spc="-13" dirty="0">
                <a:latin typeface="RobotoRegular"/>
                <a:cs typeface="RobotoRegular"/>
              </a:rPr>
              <a:t>return </a:t>
            </a:r>
            <a:r>
              <a:rPr sz="3067" spc="-7" dirty="0">
                <a:latin typeface="RobotoRegular"/>
                <a:cs typeface="RobotoRegular"/>
              </a:rPr>
              <a:t>the </a:t>
            </a:r>
            <a:r>
              <a:rPr sz="3067" spc="-13" dirty="0">
                <a:latin typeface="RobotoRegular"/>
                <a:cs typeface="RobotoRegular"/>
              </a:rPr>
              <a:t>value </a:t>
            </a:r>
            <a:r>
              <a:rPr sz="3067" spc="-7" dirty="0">
                <a:latin typeface="RobotoRegular"/>
                <a:cs typeface="RobotoRegular"/>
              </a:rPr>
              <a:t>of  one of the speciﬁed </a:t>
            </a:r>
            <a:r>
              <a:rPr sz="3067" spc="-13" dirty="0">
                <a:latin typeface="RobotoRegular"/>
                <a:cs typeface="RobotoRegular"/>
              </a:rPr>
              <a:t>operands, </a:t>
            </a:r>
            <a:r>
              <a:rPr sz="3067" spc="-7" dirty="0">
                <a:latin typeface="RobotoRegular"/>
                <a:cs typeface="RobotoRegular"/>
              </a:rPr>
              <a:t>so if these </a:t>
            </a:r>
            <a:r>
              <a:rPr sz="3067" spc="-20" dirty="0">
                <a:latin typeface="RobotoRegular"/>
                <a:cs typeface="RobotoRegular"/>
              </a:rPr>
              <a:t>operators </a:t>
            </a:r>
            <a:r>
              <a:rPr sz="3067" spc="-13" dirty="0">
                <a:latin typeface="RobotoRegular"/>
                <a:cs typeface="RobotoRegular"/>
              </a:rPr>
              <a:t>are  </a:t>
            </a:r>
            <a:r>
              <a:rPr sz="3067" spc="-7" dirty="0">
                <a:latin typeface="RobotoRegular"/>
                <a:cs typeface="RobotoRegular"/>
              </a:rPr>
              <a:t>used with non-Boolean </a:t>
            </a:r>
            <a:r>
              <a:rPr sz="3067" spc="-13" dirty="0">
                <a:latin typeface="RobotoRegular"/>
                <a:cs typeface="RobotoRegular"/>
              </a:rPr>
              <a:t>values, they </a:t>
            </a:r>
            <a:r>
              <a:rPr sz="3067" spc="-7" dirty="0">
                <a:latin typeface="RobotoRegular"/>
                <a:cs typeface="RobotoRegular"/>
              </a:rPr>
              <a:t>will </a:t>
            </a:r>
            <a:r>
              <a:rPr sz="3067" spc="-13" dirty="0">
                <a:latin typeface="RobotoRegular"/>
                <a:cs typeface="RobotoRegular"/>
              </a:rPr>
              <a:t>return </a:t>
            </a:r>
            <a:r>
              <a:rPr sz="3067" dirty="0">
                <a:latin typeface="RobotoRegular"/>
                <a:cs typeface="RobotoRegular"/>
              </a:rPr>
              <a:t>a</a:t>
            </a:r>
            <a:endParaRPr sz="3067">
              <a:latin typeface="RobotoRegular"/>
              <a:cs typeface="RobotoRegular"/>
            </a:endParaRPr>
          </a:p>
          <a:p>
            <a:pPr marL="642604">
              <a:spcBef>
                <a:spcPts val="520"/>
              </a:spcBef>
            </a:pPr>
            <a:r>
              <a:rPr sz="3067" spc="-7" dirty="0">
                <a:latin typeface="RobotoRegular"/>
                <a:cs typeface="RobotoRegular"/>
              </a:rPr>
              <a:t>non-Boolean</a:t>
            </a:r>
            <a:r>
              <a:rPr sz="3067" spc="-13" dirty="0">
                <a:latin typeface="RobotoRegular"/>
                <a:cs typeface="RobotoRegular"/>
              </a:rPr>
              <a:t> value.</a:t>
            </a:r>
            <a:endParaRPr sz="3067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8431953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487" dirty="0">
                <a:latin typeface="Times New Roman"/>
                <a:cs typeface="Times New Roman"/>
              </a:rPr>
              <a:t>Short-circuit </a:t>
            </a:r>
            <a:r>
              <a:rPr sz="4267" spc="320" dirty="0">
                <a:latin typeface="Times New Roman"/>
                <a:cs typeface="Times New Roman"/>
              </a:rPr>
              <a:t>Logical</a:t>
            </a:r>
            <a:r>
              <a:rPr sz="4267" spc="-645" dirty="0">
                <a:latin typeface="Times New Roman"/>
                <a:cs typeface="Times New Roman"/>
              </a:rPr>
              <a:t> </a:t>
            </a:r>
            <a:r>
              <a:rPr sz="4267" spc="447" dirty="0">
                <a:latin typeface="Times New Roman"/>
                <a:cs typeface="Times New Roman"/>
              </a:rPr>
              <a:t>Operators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5"/>
            <a:ext cx="8669867" cy="2164095"/>
          </a:xfrm>
          <a:prstGeom prst="rect">
            <a:avLst/>
          </a:prstGeom>
        </p:spPr>
        <p:txBody>
          <a:bodyPr vert="horz" wrap="square" lIns="0" tIns="82972" rIns="0" bIns="0" rtlCol="0">
            <a:spAutoFit/>
          </a:bodyPr>
          <a:lstStyle/>
          <a:p>
            <a:pPr marL="642604" indent="-626518">
              <a:spcBef>
                <a:spcPts val="652"/>
              </a:spcBef>
              <a:buAutoNum type="arabicPeriod"/>
              <a:tabLst>
                <a:tab pos="642604" algn="l"/>
                <a:tab pos="643451" algn="l"/>
              </a:tabLst>
            </a:pPr>
            <a:r>
              <a:rPr sz="3067" spc="-13" dirty="0">
                <a:latin typeface="RobotoRegular"/>
                <a:cs typeface="RobotoRegular"/>
              </a:rPr>
              <a:t>There are three </a:t>
            </a:r>
            <a:r>
              <a:rPr sz="3067" spc="-7" dirty="0">
                <a:latin typeface="RobotoRegular"/>
                <a:cs typeface="RobotoRegular"/>
              </a:rPr>
              <a:t>logical </a:t>
            </a:r>
            <a:r>
              <a:rPr sz="3067" spc="-20" dirty="0">
                <a:latin typeface="RobotoRegular"/>
                <a:cs typeface="RobotoRegular"/>
              </a:rPr>
              <a:t>operators </a:t>
            </a:r>
            <a:r>
              <a:rPr sz="3067" spc="-7" dirty="0">
                <a:latin typeface="RobotoRegular"/>
                <a:cs typeface="RobotoRegular"/>
              </a:rPr>
              <a:t>in</a:t>
            </a:r>
            <a:r>
              <a:rPr sz="3067" spc="13" dirty="0">
                <a:latin typeface="RobotoRegular"/>
                <a:cs typeface="RobotoRegular"/>
              </a:rPr>
              <a:t> </a:t>
            </a:r>
            <a:r>
              <a:rPr sz="3067" spc="-13" dirty="0">
                <a:latin typeface="RobotoRegular"/>
                <a:cs typeface="RobotoRegular"/>
              </a:rPr>
              <a:t>JavaScript:</a:t>
            </a:r>
            <a:endParaRPr sz="3067">
              <a:latin typeface="RobotoRegular"/>
              <a:cs typeface="RobotoRegular"/>
            </a:endParaRPr>
          </a:p>
          <a:p>
            <a:pPr marL="1861773" lvl="1" indent="-619745">
              <a:spcBef>
                <a:spcPts val="520"/>
              </a:spcBef>
              <a:buAutoNum type="alphaLcPeriod"/>
              <a:tabLst>
                <a:tab pos="1861773" algn="l"/>
                <a:tab pos="1862620" algn="l"/>
              </a:tabLst>
            </a:pPr>
            <a:r>
              <a:rPr sz="3067" spc="-7" dirty="0">
                <a:latin typeface="RobotoRegular"/>
                <a:cs typeface="RobotoRegular"/>
              </a:rPr>
              <a:t>||</a:t>
            </a:r>
            <a:r>
              <a:rPr sz="3067" spc="-13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(OR)</a:t>
            </a:r>
            <a:endParaRPr sz="3067">
              <a:latin typeface="RobotoRegular"/>
              <a:cs typeface="RobotoRegular"/>
            </a:endParaRPr>
          </a:p>
          <a:p>
            <a:pPr marL="1861773" lvl="1" indent="-626518">
              <a:spcBef>
                <a:spcPts val="520"/>
              </a:spcBef>
              <a:buAutoNum type="alphaLcPeriod"/>
              <a:tabLst>
                <a:tab pos="1861773" algn="l"/>
                <a:tab pos="1862620" algn="l"/>
              </a:tabLst>
            </a:pPr>
            <a:r>
              <a:rPr sz="3067" spc="-7" dirty="0">
                <a:latin typeface="RobotoRegular"/>
                <a:cs typeface="RobotoRegular"/>
              </a:rPr>
              <a:t>&amp;&amp;</a:t>
            </a:r>
            <a:r>
              <a:rPr sz="3067" spc="-13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(AND)</a:t>
            </a:r>
            <a:endParaRPr sz="3067">
              <a:latin typeface="RobotoRegular"/>
              <a:cs typeface="RobotoRegular"/>
            </a:endParaRPr>
          </a:p>
          <a:p>
            <a:pPr marL="1861773" lvl="1" indent="-612125">
              <a:spcBef>
                <a:spcPts val="520"/>
              </a:spcBef>
              <a:buAutoNum type="alphaLcPeriod"/>
              <a:tabLst>
                <a:tab pos="1861773" algn="l"/>
                <a:tab pos="1862620" algn="l"/>
              </a:tabLst>
            </a:pPr>
            <a:r>
              <a:rPr sz="3067" dirty="0">
                <a:latin typeface="RobotoRegular"/>
                <a:cs typeface="RobotoRegular"/>
              </a:rPr>
              <a:t>!</a:t>
            </a:r>
            <a:r>
              <a:rPr sz="3067" spc="-13" dirty="0">
                <a:latin typeface="RobotoRegular"/>
                <a:cs typeface="RobotoRegular"/>
              </a:rPr>
              <a:t> </a:t>
            </a:r>
            <a:r>
              <a:rPr sz="3067" spc="-20" dirty="0">
                <a:latin typeface="RobotoRegular"/>
                <a:cs typeface="RobotoRegular"/>
              </a:rPr>
              <a:t>(NOT)</a:t>
            </a:r>
            <a:endParaRPr sz="3067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475742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320" dirty="0">
                <a:latin typeface="Times New Roman"/>
                <a:cs typeface="Times New Roman"/>
              </a:rPr>
              <a:t>Logical</a:t>
            </a:r>
            <a:r>
              <a:rPr sz="4267" spc="-120" dirty="0">
                <a:latin typeface="Times New Roman"/>
                <a:cs typeface="Times New Roman"/>
              </a:rPr>
              <a:t> </a:t>
            </a:r>
            <a:r>
              <a:rPr sz="4267" spc="447" dirty="0">
                <a:latin typeface="Times New Roman"/>
                <a:cs typeface="Times New Roman"/>
              </a:rPr>
              <a:t>Operators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5"/>
            <a:ext cx="11047307" cy="159522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This logical </a:t>
            </a:r>
            <a:r>
              <a:rPr sz="3067" spc="-20" dirty="0">
                <a:latin typeface="RobotoRegular"/>
                <a:cs typeface="RobotoRegular"/>
              </a:rPr>
              <a:t>operator </a:t>
            </a:r>
            <a:r>
              <a:rPr sz="3067" spc="-7" dirty="0">
                <a:latin typeface="RobotoRegular"/>
                <a:cs typeface="RobotoRegular"/>
              </a:rPr>
              <a:t>is used with two or </a:t>
            </a:r>
            <a:r>
              <a:rPr sz="3067" spc="-13" dirty="0">
                <a:latin typeface="RobotoRegular"/>
                <a:cs typeface="RobotoRegular"/>
              </a:rPr>
              <a:t>more values  (operands), </a:t>
            </a:r>
            <a:r>
              <a:rPr sz="3067" spc="-7" dirty="0">
                <a:latin typeface="RobotoRegular"/>
                <a:cs typeface="RobotoRegular"/>
              </a:rPr>
              <a:t>and only </a:t>
            </a:r>
            <a:r>
              <a:rPr sz="3067" spc="-13" dirty="0">
                <a:latin typeface="RobotoRegular"/>
                <a:cs typeface="RobotoRegular"/>
              </a:rPr>
              <a:t>evaluates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true if all the </a:t>
            </a:r>
            <a:r>
              <a:rPr sz="3067" spc="-13" dirty="0">
                <a:latin typeface="RobotoRegular"/>
                <a:cs typeface="RobotoRegular"/>
              </a:rPr>
              <a:t>operands are  </a:t>
            </a:r>
            <a:r>
              <a:rPr sz="3067" spc="-7" dirty="0">
                <a:latin typeface="RobotoRegular"/>
                <a:cs typeface="RobotoRegular"/>
              </a:rPr>
              <a:t>true. It will </a:t>
            </a:r>
            <a:r>
              <a:rPr sz="3067" spc="-13" dirty="0">
                <a:latin typeface="RobotoRegular"/>
                <a:cs typeface="RobotoRegular"/>
              </a:rPr>
              <a:t>return </a:t>
            </a:r>
            <a:r>
              <a:rPr sz="3067" spc="-7" dirty="0">
                <a:latin typeface="RobotoRegular"/>
                <a:cs typeface="RobotoRegular"/>
              </a:rPr>
              <a:t>the false </a:t>
            </a:r>
            <a:r>
              <a:rPr sz="3067" spc="-13" dirty="0">
                <a:latin typeface="RobotoRegular"/>
                <a:cs typeface="RobotoRegular"/>
              </a:rPr>
              <a:t>value </a:t>
            </a:r>
            <a:r>
              <a:rPr sz="3067" spc="-7" dirty="0">
                <a:latin typeface="RobotoRegular"/>
                <a:cs typeface="RobotoRegular"/>
              </a:rPr>
              <a:t>if at least one </a:t>
            </a:r>
            <a:r>
              <a:rPr sz="3067" spc="-13" dirty="0">
                <a:latin typeface="RobotoRegular"/>
                <a:cs typeface="RobotoRegular"/>
              </a:rPr>
              <a:t>value </a:t>
            </a:r>
            <a:r>
              <a:rPr sz="3067" spc="-7" dirty="0">
                <a:latin typeface="RobotoRegular"/>
                <a:cs typeface="RobotoRegular"/>
              </a:rPr>
              <a:t>is</a:t>
            </a:r>
            <a:r>
              <a:rPr sz="3067" spc="160" dirty="0">
                <a:latin typeface="RobotoRegular"/>
                <a:cs typeface="RobotoRegular"/>
              </a:rPr>
              <a:t> </a:t>
            </a:r>
            <a:r>
              <a:rPr sz="3067" spc="-7" dirty="0">
                <a:latin typeface="RobotoRegular"/>
                <a:cs typeface="RobotoRegular"/>
              </a:rPr>
              <a:t>false.</a:t>
            </a:r>
            <a:endParaRPr sz="3067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2365" y="3613871"/>
          <a:ext cx="8131383" cy="2136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3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58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8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3200" b="1" spc="-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3200" b="1" spc="-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7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3200" b="1" spc="-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5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32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5432213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-93" dirty="0">
                <a:latin typeface="Times New Roman"/>
                <a:cs typeface="Times New Roman"/>
              </a:rPr>
              <a:t>&amp;&amp; </a:t>
            </a:r>
            <a:r>
              <a:rPr sz="4267" spc="320" dirty="0">
                <a:latin typeface="Times New Roman"/>
                <a:cs typeface="Times New Roman"/>
              </a:rPr>
              <a:t>Logical</a:t>
            </a:r>
            <a:r>
              <a:rPr sz="4267" spc="-87" dirty="0">
                <a:latin typeface="Times New Roman"/>
                <a:cs typeface="Times New Roman"/>
              </a:rPr>
              <a:t>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78166" y="1755957"/>
            <a:ext cx="7349913" cy="4667089"/>
          </a:xfrm>
          <a:prstGeom prst="rect">
            <a:avLst/>
          </a:prstGeom>
        </p:spPr>
        <p:txBody>
          <a:bodyPr vert="horz" wrap="square" lIns="0" tIns="189653" rIns="0" bIns="0" rtlCol="0">
            <a:spAutoFit/>
          </a:bodyPr>
          <a:lstStyle/>
          <a:p>
            <a:pPr marL="16933">
              <a:spcBef>
                <a:spcPts val="1493"/>
              </a:spcBef>
            </a:pP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3200" b="1" dirty="0">
                <a:latin typeface="Courier New"/>
                <a:cs typeface="Courier New"/>
              </a:rPr>
              <a:t>a =</a:t>
            </a:r>
            <a:r>
              <a:rPr sz="3200" b="1" spc="-20" dirty="0"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088759"/>
                </a:solidFill>
                <a:latin typeface="Courier New"/>
                <a:cs typeface="Courier New"/>
              </a:rPr>
              <a:t>60</a:t>
            </a:r>
            <a:r>
              <a:rPr sz="3200" b="1" spc="-7" dirty="0"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 marL="16933" marR="251454">
              <a:lnSpc>
                <a:spcPct val="135400"/>
              </a:lnSpc>
              <a:tabLst>
                <a:tab pos="3674441" algn="l"/>
              </a:tabLst>
            </a:pP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3200" b="1" dirty="0">
                <a:latin typeface="Courier New"/>
                <a:cs typeface="Courier New"/>
              </a:rPr>
              <a:t>b = a</a:t>
            </a:r>
            <a:r>
              <a:rPr sz="3200" b="1" spc="-7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&gt; </a:t>
            </a:r>
            <a:r>
              <a:rPr sz="3200" b="1" spc="-7" dirty="0">
                <a:solidFill>
                  <a:srgbClr val="088759"/>
                </a:solidFill>
                <a:latin typeface="Courier New"/>
                <a:cs typeface="Courier New"/>
              </a:rPr>
              <a:t>50	</a:t>
            </a:r>
            <a:r>
              <a:rPr sz="3200" b="1" spc="-7" dirty="0">
                <a:latin typeface="Courier New"/>
                <a:cs typeface="Courier New"/>
              </a:rPr>
              <a:t>&amp;&amp; </a:t>
            </a:r>
            <a:r>
              <a:rPr sz="3200" b="1" dirty="0">
                <a:latin typeface="Courier New"/>
                <a:cs typeface="Courier New"/>
              </a:rPr>
              <a:t>a &lt; </a:t>
            </a:r>
            <a:r>
              <a:rPr sz="3200" b="1" spc="-7" dirty="0">
                <a:solidFill>
                  <a:srgbClr val="088759"/>
                </a:solidFill>
                <a:latin typeface="Courier New"/>
                <a:cs typeface="Courier New"/>
              </a:rPr>
              <a:t>70</a:t>
            </a:r>
            <a:r>
              <a:rPr sz="3200" b="1" spc="-7" dirty="0">
                <a:latin typeface="Courier New"/>
                <a:cs typeface="Courier New"/>
              </a:rPr>
              <a:t>;  alert(b);	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// return</a:t>
            </a:r>
            <a:r>
              <a:rPr sz="3200" b="1" spc="-127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600">
              <a:latin typeface="Courier New"/>
              <a:cs typeface="Courier New"/>
            </a:endParaRPr>
          </a:p>
          <a:p>
            <a:pPr marL="16933">
              <a:spcBef>
                <a:spcPts val="2480"/>
              </a:spcBef>
            </a:pP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3200" b="1" dirty="0">
                <a:latin typeface="Courier New"/>
                <a:cs typeface="Courier New"/>
              </a:rPr>
              <a:t>c =</a:t>
            </a:r>
            <a:r>
              <a:rPr sz="3200" b="1" spc="-20" dirty="0"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088759"/>
                </a:solidFill>
                <a:latin typeface="Courier New"/>
                <a:cs typeface="Courier New"/>
              </a:rPr>
              <a:t>80</a:t>
            </a:r>
            <a:r>
              <a:rPr sz="3200" b="1" spc="-7" dirty="0"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 marL="16933" marR="6773">
              <a:lnSpc>
                <a:spcPct val="135400"/>
              </a:lnSpc>
              <a:tabLst>
                <a:tab pos="3674441" algn="l"/>
              </a:tabLst>
            </a:pPr>
            <a:r>
              <a:rPr sz="3200" b="1" spc="-7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3200" b="1" dirty="0">
                <a:latin typeface="Courier New"/>
                <a:cs typeface="Courier New"/>
              </a:rPr>
              <a:t>d = c</a:t>
            </a:r>
            <a:r>
              <a:rPr sz="3200" b="1" spc="-7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&gt; </a:t>
            </a:r>
            <a:r>
              <a:rPr sz="3200" b="1" spc="-7" dirty="0">
                <a:solidFill>
                  <a:srgbClr val="088759"/>
                </a:solidFill>
                <a:latin typeface="Courier New"/>
                <a:cs typeface="Courier New"/>
              </a:rPr>
              <a:t>50	</a:t>
            </a:r>
            <a:r>
              <a:rPr sz="3200" b="1" spc="-7" dirty="0">
                <a:latin typeface="Courier New"/>
                <a:cs typeface="Courier New"/>
              </a:rPr>
              <a:t>&amp;&amp; </a:t>
            </a:r>
            <a:r>
              <a:rPr sz="3200" b="1" dirty="0">
                <a:latin typeface="Courier New"/>
                <a:cs typeface="Courier New"/>
              </a:rPr>
              <a:t>c &lt; </a:t>
            </a:r>
            <a:r>
              <a:rPr sz="3200" b="1" spc="-7" dirty="0">
                <a:solidFill>
                  <a:srgbClr val="088759"/>
                </a:solidFill>
                <a:latin typeface="Courier New"/>
                <a:cs typeface="Courier New"/>
              </a:rPr>
              <a:t>70</a:t>
            </a:r>
            <a:r>
              <a:rPr sz="3200" b="1" spc="-7" dirty="0">
                <a:latin typeface="Courier New"/>
                <a:cs typeface="Courier New"/>
              </a:rPr>
              <a:t>;  alert(d);	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// return</a:t>
            </a:r>
            <a:r>
              <a:rPr sz="3200" b="1" spc="-127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200" b="1" spc="-7" dirty="0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564" y="501932"/>
            <a:ext cx="5432213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-93" dirty="0">
                <a:latin typeface="Times New Roman"/>
                <a:cs typeface="Times New Roman"/>
              </a:rPr>
              <a:t>&amp;&amp; </a:t>
            </a:r>
            <a:r>
              <a:rPr sz="4267" spc="320" dirty="0">
                <a:latin typeface="Times New Roman"/>
                <a:cs typeface="Times New Roman"/>
              </a:rPr>
              <a:t>Logical</a:t>
            </a:r>
            <a:r>
              <a:rPr sz="4267" spc="-87" dirty="0">
                <a:latin typeface="Times New Roman"/>
                <a:cs typeface="Times New Roman"/>
              </a:rPr>
              <a:t>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638397"/>
            <a:ext cx="12191975" cy="1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79" y="1863315"/>
            <a:ext cx="10906760" cy="21333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42604" marR="6773" indent="-626518">
              <a:lnSpc>
                <a:spcPct val="114100"/>
              </a:lnSpc>
              <a:spcBef>
                <a:spcPts val="133"/>
              </a:spcBef>
              <a:tabLst>
                <a:tab pos="642604" algn="l"/>
              </a:tabLst>
            </a:pPr>
            <a:r>
              <a:rPr sz="3067" spc="-7" dirty="0">
                <a:latin typeface="RobotoRegular"/>
                <a:cs typeface="RobotoRegular"/>
              </a:rPr>
              <a:t>1.	The logical </a:t>
            </a:r>
            <a:r>
              <a:rPr sz="3067" spc="-20" dirty="0">
                <a:latin typeface="RobotoRegular"/>
                <a:cs typeface="RobotoRegular"/>
              </a:rPr>
              <a:t>operator </a:t>
            </a:r>
            <a:r>
              <a:rPr sz="3067" spc="-7" dirty="0">
                <a:latin typeface="RobotoRegular"/>
                <a:cs typeface="RobotoRegular"/>
              </a:rPr>
              <a:t>|| (OR) also is used with two or </a:t>
            </a:r>
            <a:r>
              <a:rPr sz="3067" spc="-13" dirty="0">
                <a:latin typeface="RobotoRegular"/>
                <a:cs typeface="RobotoRegular"/>
              </a:rPr>
              <a:t>more  values, </a:t>
            </a:r>
            <a:r>
              <a:rPr sz="3067" spc="-7" dirty="0">
                <a:latin typeface="RobotoRegular"/>
                <a:cs typeface="RobotoRegular"/>
              </a:rPr>
              <a:t>but it </a:t>
            </a:r>
            <a:r>
              <a:rPr sz="3067" spc="-13" dirty="0">
                <a:latin typeface="RobotoRegular"/>
                <a:cs typeface="RobotoRegular"/>
              </a:rPr>
              <a:t>evaluates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true if any of the </a:t>
            </a:r>
            <a:r>
              <a:rPr sz="3067" spc="-13" dirty="0">
                <a:latin typeface="RobotoRegular"/>
                <a:cs typeface="RobotoRegular"/>
              </a:rPr>
              <a:t>operands  (values) are </a:t>
            </a:r>
            <a:r>
              <a:rPr sz="3067" spc="-7" dirty="0">
                <a:latin typeface="RobotoRegular"/>
                <a:cs typeface="RobotoRegular"/>
              </a:rPr>
              <a:t>true, so only </a:t>
            </a:r>
            <a:r>
              <a:rPr sz="3067" spc="-13" dirty="0">
                <a:latin typeface="RobotoRegular"/>
                <a:cs typeface="RobotoRegular"/>
              </a:rPr>
              <a:t>evaluates </a:t>
            </a:r>
            <a:r>
              <a:rPr sz="3067" spc="-20" dirty="0">
                <a:latin typeface="RobotoRegular"/>
                <a:cs typeface="RobotoRegular"/>
              </a:rPr>
              <a:t>to </a:t>
            </a:r>
            <a:r>
              <a:rPr sz="3067" spc="-7" dirty="0">
                <a:latin typeface="RobotoRegular"/>
                <a:cs typeface="RobotoRegular"/>
              </a:rPr>
              <a:t>false if both </a:t>
            </a:r>
            <a:r>
              <a:rPr sz="3067" spc="-13" dirty="0">
                <a:latin typeface="RobotoRegular"/>
                <a:cs typeface="RobotoRegular"/>
              </a:rPr>
              <a:t>operands  are </a:t>
            </a:r>
            <a:r>
              <a:rPr sz="3067" spc="-7" dirty="0">
                <a:latin typeface="RobotoRegular"/>
                <a:cs typeface="RobotoRegular"/>
              </a:rPr>
              <a:t>false.</a:t>
            </a:r>
            <a:endParaRPr sz="3067">
              <a:latin typeface="RobotoRegular"/>
              <a:cs typeface="Roboto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2365" y="4147269"/>
          <a:ext cx="8131383" cy="2136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3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58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8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||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3200" b="1" spc="-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||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3200" b="1" spc="-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799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||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3200" b="1" spc="-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5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alert(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70"/>
                        </a:lnSpc>
                      </a:pPr>
                      <a:r>
                        <a:rPr sz="3200" b="1" spc="-5" dirty="0">
                          <a:latin typeface="Courier New"/>
                          <a:cs typeface="Courier New"/>
                        </a:rPr>
                        <a:t>||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32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32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565" y="501932"/>
            <a:ext cx="5069839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940" dirty="0">
                <a:latin typeface="Times New Roman"/>
                <a:cs typeface="Times New Roman"/>
              </a:rPr>
              <a:t>||</a:t>
            </a:r>
            <a:r>
              <a:rPr sz="4267" spc="-487" dirty="0">
                <a:latin typeface="Times New Roman"/>
                <a:cs typeface="Times New Roman"/>
              </a:rPr>
              <a:t> </a:t>
            </a:r>
            <a:r>
              <a:rPr sz="4267" spc="320" dirty="0">
                <a:latin typeface="Times New Roman"/>
                <a:cs typeface="Times New Roman"/>
              </a:rPr>
              <a:t>Logical </a:t>
            </a:r>
            <a:r>
              <a:rPr sz="4267" spc="440" dirty="0">
                <a:latin typeface="Times New Roman"/>
                <a:cs typeface="Times New Roman"/>
              </a:rPr>
              <a:t>Operator</a:t>
            </a:r>
            <a:endParaRPr sz="4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4334</Words>
  <Application>Microsoft Office PowerPoint</Application>
  <PresentationFormat>Widescreen</PresentationFormat>
  <Paragraphs>1203</Paragraphs>
  <Slides>169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169</vt:i4>
      </vt:variant>
    </vt:vector>
  </HeadingPairs>
  <TitlesOfParts>
    <vt:vector size="178" baseType="lpstr">
      <vt:lpstr>Arial</vt:lpstr>
      <vt:lpstr>Calibri</vt:lpstr>
      <vt:lpstr>Calibri Light</vt:lpstr>
      <vt:lpstr>Courier New</vt:lpstr>
      <vt:lpstr>Roboto</vt:lpstr>
      <vt:lpstr>RobotoRegular</vt:lpstr>
      <vt:lpstr>Times New Roman</vt:lpstr>
      <vt:lpstr>Wingdings 3</vt:lpstr>
      <vt:lpstr>Office Theme</vt:lpstr>
      <vt:lpstr>JAVASCRIPT </vt:lpstr>
      <vt:lpstr> WHAT IS SCRIPTING</vt:lpstr>
      <vt:lpstr>Cont.….</vt:lpstr>
      <vt:lpstr> SO WHAT IS JAVASCRIPT </vt:lpstr>
      <vt:lpstr>Cont.….</vt:lpstr>
      <vt:lpstr>VERSION OF JAVASCRIPT</vt:lpstr>
      <vt:lpstr>Script tag</vt:lpstr>
      <vt:lpstr>JS LIBRARIES AND FRAMEWORK</vt:lpstr>
      <vt:lpstr>AJAX</vt:lpstr>
      <vt:lpstr>JQUERY</vt:lpstr>
      <vt:lpstr>LET START JAVASCRIPT IMPLEMENTATION</vt:lpstr>
      <vt:lpstr>Cont.…..</vt:lpstr>
      <vt:lpstr>INSTALLATION</vt:lpstr>
      <vt:lpstr>HOW TO CREATE JAVASCRIPT FILE ON VISUAL CODE</vt:lpstr>
      <vt:lpstr>Initial Code and Setup </vt:lpstr>
      <vt:lpstr>There are 3 Common Methods in JavaScript through which we can display Output.</vt:lpstr>
      <vt:lpstr>ALERTS</vt:lpstr>
      <vt:lpstr>Cont.…</vt:lpstr>
      <vt:lpstr>CONSOL.LOG</vt:lpstr>
      <vt:lpstr>DOCUMENT.WRITE</vt:lpstr>
      <vt:lpstr> VARIABLES</vt:lpstr>
      <vt:lpstr>Cont.…</vt:lpstr>
      <vt:lpstr>DECLERATION AND INTIALIZATION</vt:lpstr>
      <vt:lpstr>Data Types</vt:lpstr>
      <vt:lpstr>PowerPoint Presentation</vt:lpstr>
      <vt:lpstr>Data Types</vt:lpstr>
      <vt:lpstr>Data Types</vt:lpstr>
      <vt:lpstr>Variable for String</vt:lpstr>
      <vt:lpstr>String - Single quotes and double quotes</vt:lpstr>
      <vt:lpstr>Variable for Numbers</vt:lpstr>
      <vt:lpstr>Variable for Boolean</vt:lpstr>
      <vt:lpstr>Undeﬁned</vt:lpstr>
      <vt:lpstr>Null</vt:lpstr>
      <vt:lpstr>Difference between null and undeﬁned</vt:lpstr>
      <vt:lpstr>typeof Operator</vt:lpstr>
      <vt:lpstr>Statement and  Expression</vt:lpstr>
      <vt:lpstr>Statements</vt:lpstr>
      <vt:lpstr>Statements</vt:lpstr>
      <vt:lpstr>End of Statement with semicolon ;</vt:lpstr>
      <vt:lpstr>Expressions</vt:lpstr>
      <vt:lpstr>Comments</vt:lpstr>
      <vt:lpstr>Comments</vt:lpstr>
      <vt:lpstr>Single line comments</vt:lpstr>
      <vt:lpstr>Multi-line comments</vt:lpstr>
      <vt:lpstr>Variable Names</vt:lpstr>
      <vt:lpstr>Variable Names Legal and Illegal</vt:lpstr>
      <vt:lpstr>Variable Names Legal and Illegal</vt:lpstr>
      <vt:lpstr>Variable Names Legal and Illegal</vt:lpstr>
      <vt:lpstr>Reserved Keywords</vt:lpstr>
      <vt:lpstr>PowerPoint Presentation</vt:lpstr>
      <vt:lpstr>Case Sensitive</vt:lpstr>
      <vt:lpstr>Camel Case</vt:lpstr>
      <vt:lpstr>Camel Case</vt:lpstr>
      <vt:lpstr>Operators</vt:lpstr>
      <vt:lpstr>Arithmetic Operators</vt:lpstr>
      <vt:lpstr>Assignment Operators</vt:lpstr>
      <vt:lpstr>Assignment Operators</vt:lpstr>
      <vt:lpstr>Eliminating ambiguity -- BODMAS</vt:lpstr>
      <vt:lpstr>Eliminating ambiguity -- BODMAS</vt:lpstr>
      <vt:lpstr>Eliminating ambiguity -- BODMAS</vt:lpstr>
      <vt:lpstr>Eliminating ambiguity -- BODMAS</vt:lpstr>
      <vt:lpstr>Operator Precedence -- Few of them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Increment and Decrement Operator</vt:lpstr>
      <vt:lpstr>String Concatenation</vt:lpstr>
      <vt:lpstr>Concatenating Text strings</vt:lpstr>
      <vt:lpstr>Concatenating strings and numbers</vt:lpstr>
      <vt:lpstr>Prompt and Parsing  String</vt:lpstr>
      <vt:lpstr>prompt or window.prompt()</vt:lpstr>
      <vt:lpstr>prompt or window.prompt()</vt:lpstr>
      <vt:lpstr>prompt or window.prompt()</vt:lpstr>
      <vt:lpstr>Convert string to integer</vt:lpstr>
      <vt:lpstr>Convert string to integer</vt:lpstr>
      <vt:lpstr>Convert string to integer</vt:lpstr>
      <vt:lpstr>Convert string to integer</vt:lpstr>
      <vt:lpstr>Convert string to decimal</vt:lpstr>
      <vt:lpstr>Comparison Operators</vt:lpstr>
      <vt:lpstr>Comparison operators</vt:lpstr>
      <vt:lpstr>Comparison operators</vt:lpstr>
      <vt:lpstr>Comparison operators</vt:lpstr>
      <vt:lpstr>Comparison operators</vt:lpstr>
      <vt:lpstr>Comparison operators</vt:lpstr>
      <vt:lpstr>Logical Operators</vt:lpstr>
      <vt:lpstr>Short-circuit Logical Operators</vt:lpstr>
      <vt:lpstr>Logical Operators</vt:lpstr>
      <vt:lpstr>&amp;&amp; Logical Operator</vt:lpstr>
      <vt:lpstr>&amp;&amp; Logical Operator</vt:lpstr>
      <vt:lpstr>|| Logical Operator</vt:lpstr>
      <vt:lpstr>|| Logical Operator</vt:lpstr>
      <vt:lpstr>! Logical NOT</vt:lpstr>
      <vt:lpstr>! Logical NOT</vt:lpstr>
      <vt:lpstr>Why they are called short-circuit</vt:lpstr>
      <vt:lpstr>Conditions</vt:lpstr>
      <vt:lpstr>Conditions</vt:lpstr>
      <vt:lpstr>Conditions</vt:lpstr>
      <vt:lpstr>Conditions: if</vt:lpstr>
      <vt:lpstr>Conditions: if</vt:lpstr>
      <vt:lpstr>Conditions: else</vt:lpstr>
      <vt:lpstr>Conditions: else</vt:lpstr>
      <vt:lpstr>PowerPoint Presentation</vt:lpstr>
      <vt:lpstr>Conditions: else if</vt:lpstr>
      <vt:lpstr>Conditions: else if</vt:lpstr>
      <vt:lpstr>Conditions: nested if</vt:lpstr>
      <vt:lpstr>Conditions: else if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</dc:title>
  <dc:creator>Muniba Javed Khan</dc:creator>
  <cp:lastModifiedBy>Muniba Javed Khan</cp:lastModifiedBy>
  <cp:revision>35</cp:revision>
  <dcterms:created xsi:type="dcterms:W3CDTF">2021-06-29T10:08:29Z</dcterms:created>
  <dcterms:modified xsi:type="dcterms:W3CDTF">2021-08-05T10:24:08Z</dcterms:modified>
</cp:coreProperties>
</file>