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63" r:id="rId107"/>
    <p:sldId id="364" r:id="rId108"/>
    <p:sldId id="365" r:id="rId109"/>
    <p:sldId id="366" r:id="rId110"/>
    <p:sldId id="367" r:id="rId111"/>
    <p:sldId id="368" r:id="rId112"/>
    <p:sldId id="369" r:id="rId113"/>
    <p:sldId id="370" r:id="rId114"/>
    <p:sldId id="371" r:id="rId115"/>
    <p:sldId id="372" r:id="rId116"/>
    <p:sldId id="373" r:id="rId117"/>
    <p:sldId id="374" r:id="rId118"/>
    <p:sldId id="375" r:id="rId119"/>
    <p:sldId id="376" r:id="rId120"/>
    <p:sldId id="377" r:id="rId121"/>
    <p:sldId id="378" r:id="rId122"/>
    <p:sldId id="379" r:id="rId123"/>
    <p:sldId id="380" r:id="rId124"/>
    <p:sldId id="381" r:id="rId125"/>
    <p:sldId id="382" r:id="rId126"/>
    <p:sldId id="383" r:id="rId127"/>
    <p:sldId id="384" r:id="rId128"/>
    <p:sldId id="385" r:id="rId129"/>
    <p:sldId id="386" r:id="rId130"/>
    <p:sldId id="387" r:id="rId131"/>
    <p:sldId id="388" r:id="rId132"/>
    <p:sldId id="389" r:id="rId133"/>
    <p:sldId id="390" r:id="rId134"/>
    <p:sldId id="391" r:id="rId135"/>
    <p:sldId id="392" r:id="rId136"/>
    <p:sldId id="393" r:id="rId137"/>
    <p:sldId id="394" r:id="rId138"/>
    <p:sldId id="395" r:id="rId139"/>
    <p:sldId id="396" r:id="rId140"/>
    <p:sldId id="397" r:id="rId141"/>
    <p:sldId id="398" r:id="rId142"/>
    <p:sldId id="399" r:id="rId143"/>
    <p:sldId id="400" r:id="rId144"/>
    <p:sldId id="401" r:id="rId145"/>
    <p:sldId id="402" r:id="rId146"/>
    <p:sldId id="403" r:id="rId147"/>
    <p:sldId id="404" r:id="rId148"/>
    <p:sldId id="405" r:id="rId149"/>
    <p:sldId id="406" r:id="rId150"/>
    <p:sldId id="407" r:id="rId151"/>
    <p:sldId id="408" r:id="rId152"/>
    <p:sldId id="409" r:id="rId153"/>
    <p:sldId id="410" r:id="rId154"/>
    <p:sldId id="411" r:id="rId155"/>
    <p:sldId id="412" r:id="rId156"/>
    <p:sldId id="413" r:id="rId157"/>
    <p:sldId id="414" r:id="rId158"/>
    <p:sldId id="415" r:id="rId159"/>
    <p:sldId id="416" r:id="rId160"/>
    <p:sldId id="417" r:id="rId161"/>
    <p:sldId id="418" r:id="rId162"/>
    <p:sldId id="419" r:id="rId163"/>
    <p:sldId id="420" r:id="rId164"/>
    <p:sldId id="421" r:id="rId165"/>
    <p:sldId id="422" r:id="rId166"/>
    <p:sldId id="423" r:id="rId167"/>
    <p:sldId id="424" r:id="rId168"/>
    <p:sldId id="425" r:id="rId169"/>
    <p:sldId id="426" r:id="rId170"/>
    <p:sldId id="427" r:id="rId171"/>
    <p:sldId id="428" r:id="rId172"/>
    <p:sldId id="429" r:id="rId173"/>
    <p:sldId id="430" r:id="rId174"/>
    <p:sldId id="431" r:id="rId175"/>
    <p:sldId id="432" r:id="rId176"/>
    <p:sldId id="433" r:id="rId177"/>
    <p:sldId id="434" r:id="rId178"/>
    <p:sldId id="435" r:id="rId179"/>
    <p:sldId id="436" r:id="rId180"/>
    <p:sldId id="437" r:id="rId181"/>
    <p:sldId id="438" r:id="rId182"/>
    <p:sldId id="439" r:id="rId183"/>
    <p:sldId id="440" r:id="rId184"/>
    <p:sldId id="441" r:id="rId185"/>
    <p:sldId id="442" r:id="rId186"/>
    <p:sldId id="443" r:id="rId187"/>
    <p:sldId id="444" r:id="rId188"/>
    <p:sldId id="445" r:id="rId189"/>
    <p:sldId id="446" r:id="rId190"/>
    <p:sldId id="447" r:id="rId191"/>
    <p:sldId id="448" r:id="rId192"/>
    <p:sldId id="449" r:id="rId193"/>
    <p:sldId id="450" r:id="rId194"/>
    <p:sldId id="451" r:id="rId195"/>
    <p:sldId id="452" r:id="rId196"/>
    <p:sldId id="453" r:id="rId197"/>
    <p:sldId id="454" r:id="rId198"/>
    <p:sldId id="455" r:id="rId199"/>
    <p:sldId id="456" r:id="rId200"/>
    <p:sldId id="457" r:id="rId201"/>
    <p:sldId id="458" r:id="rId202"/>
    <p:sldId id="459" r:id="rId203"/>
    <p:sldId id="460" r:id="rId204"/>
    <p:sldId id="461" r:id="rId205"/>
    <p:sldId id="462" r:id="rId206"/>
    <p:sldId id="463" r:id="rId207"/>
    <p:sldId id="464" r:id="rId208"/>
    <p:sldId id="465" r:id="rId209"/>
    <p:sldId id="466" r:id="rId210"/>
    <p:sldId id="467" r:id="rId211"/>
    <p:sldId id="468" r:id="rId212"/>
    <p:sldId id="469" r:id="rId213"/>
    <p:sldId id="470" r:id="rId214"/>
    <p:sldId id="471" r:id="rId215"/>
    <p:sldId id="472" r:id="rId216"/>
    <p:sldId id="473" r:id="rId217"/>
    <p:sldId id="474" r:id="rId218"/>
    <p:sldId id="475" r:id="rId219"/>
    <p:sldId id="476" r:id="rId220"/>
    <p:sldId id="477" r:id="rId221"/>
    <p:sldId id="478" r:id="rId222"/>
    <p:sldId id="479" r:id="rId223"/>
    <p:sldId id="480" r:id="rId224"/>
    <p:sldId id="481" r:id="rId225"/>
    <p:sldId id="482" r:id="rId226"/>
    <p:sldId id="483" r:id="rId227"/>
    <p:sldId id="484" r:id="rId228"/>
    <p:sldId id="485" r:id="rId229"/>
    <p:sldId id="486" r:id="rId230"/>
    <p:sldId id="487" r:id="rId231"/>
    <p:sldId id="488" r:id="rId232"/>
    <p:sldId id="489" r:id="rId233"/>
    <p:sldId id="490" r:id="rId234"/>
    <p:sldId id="491" r:id="rId235"/>
    <p:sldId id="492" r:id="rId236"/>
    <p:sldId id="493" r:id="rId237"/>
    <p:sldId id="494" r:id="rId238"/>
    <p:sldId id="495" r:id="rId239"/>
    <p:sldId id="496" r:id="rId240"/>
    <p:sldId id="497" r:id="rId241"/>
    <p:sldId id="498" r:id="rId242"/>
    <p:sldId id="499" r:id="rId243"/>
    <p:sldId id="500" r:id="rId244"/>
    <p:sldId id="501" r:id="rId245"/>
    <p:sldId id="502" r:id="rId246"/>
    <p:sldId id="503" r:id="rId247"/>
    <p:sldId id="504" r:id="rId248"/>
    <p:sldId id="505" r:id="rId249"/>
    <p:sldId id="506" r:id="rId250"/>
    <p:sldId id="507" r:id="rId251"/>
    <p:sldId id="508" r:id="rId252"/>
    <p:sldId id="509" r:id="rId253"/>
    <p:sldId id="510" r:id="rId254"/>
    <p:sldId id="511" r:id="rId255"/>
    <p:sldId id="512" r:id="rId256"/>
    <p:sldId id="513" r:id="rId257"/>
    <p:sldId id="514" r:id="rId258"/>
    <p:sldId id="515" r:id="rId259"/>
    <p:sldId id="516" r:id="rId260"/>
    <p:sldId id="517" r:id="rId261"/>
    <p:sldId id="518" r:id="rId262"/>
    <p:sldId id="519" r:id="rId263"/>
    <p:sldId id="520" r:id="rId264"/>
    <p:sldId id="521" r:id="rId265"/>
    <p:sldId id="522" r:id="rId266"/>
    <p:sldId id="523" r:id="rId267"/>
    <p:sldId id="524" r:id="rId268"/>
    <p:sldId id="525" r:id="rId269"/>
    <p:sldId id="526" r:id="rId270"/>
    <p:sldId id="527" r:id="rId271"/>
    <p:sldId id="528" r:id="rId272"/>
    <p:sldId id="529" r:id="rId273"/>
    <p:sldId id="530" r:id="rId274"/>
    <p:sldId id="531" r:id="rId275"/>
    <p:sldId id="532" r:id="rId276"/>
    <p:sldId id="533" r:id="rId277"/>
    <p:sldId id="534" r:id="rId278"/>
    <p:sldId id="535" r:id="rId279"/>
    <p:sldId id="536" r:id="rId280"/>
    <p:sldId id="537" r:id="rId281"/>
    <p:sldId id="538" r:id="rId282"/>
    <p:sldId id="539" r:id="rId283"/>
    <p:sldId id="540" r:id="rId284"/>
    <p:sldId id="541" r:id="rId285"/>
    <p:sldId id="542" r:id="rId286"/>
    <p:sldId id="543" r:id="rId287"/>
    <p:sldId id="544" r:id="rId288"/>
    <p:sldId id="545" r:id="rId289"/>
    <p:sldId id="546" r:id="rId290"/>
    <p:sldId id="547" r:id="rId291"/>
    <p:sldId id="548" r:id="rId292"/>
    <p:sldId id="549" r:id="rId293"/>
    <p:sldId id="550" r:id="rId294"/>
    <p:sldId id="551" r:id="rId295"/>
    <p:sldId id="552" r:id="rId296"/>
    <p:sldId id="553" r:id="rId297"/>
    <p:sldId id="554" r:id="rId298"/>
    <p:sldId id="555" r:id="rId299"/>
    <p:sldId id="556" r:id="rId300"/>
    <p:sldId id="557" r:id="rId301"/>
    <p:sldId id="558" r:id="rId302"/>
    <p:sldId id="559" r:id="rId303"/>
    <p:sldId id="560" r:id="rId304"/>
    <p:sldId id="561" r:id="rId305"/>
    <p:sldId id="562" r:id="rId306"/>
    <p:sldId id="563" r:id="rId307"/>
    <p:sldId id="564" r:id="rId30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312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presProps" Target="pres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viewProps" Target="viewProps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theme" Target="theme/theme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89747" y="1498157"/>
            <a:ext cx="3274059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6D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F6D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199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0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4571990" y="0"/>
                </a:lnTo>
                <a:lnTo>
                  <a:pt x="4571990" y="514348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251585"/>
          </a:xfrm>
          <a:custGeom>
            <a:avLst/>
            <a:gdLst/>
            <a:ahLst/>
            <a:cxnLst/>
            <a:rect l="l" t="t" r="r" b="b"/>
            <a:pathLst>
              <a:path w="9144000" h="1251585">
                <a:moveTo>
                  <a:pt x="0" y="1250997"/>
                </a:moveTo>
                <a:lnTo>
                  <a:pt x="9143981" y="1250997"/>
                </a:lnTo>
                <a:lnTo>
                  <a:pt x="9143981" y="0"/>
                </a:lnTo>
                <a:lnTo>
                  <a:pt x="0" y="0"/>
                </a:lnTo>
                <a:lnTo>
                  <a:pt x="0" y="1250997"/>
                </a:lnTo>
                <a:close/>
              </a:path>
            </a:pathLst>
          </a:custGeom>
          <a:solidFill>
            <a:srgbClr val="F6D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250997"/>
            <a:ext cx="9144000" cy="3892550"/>
          </a:xfrm>
          <a:custGeom>
            <a:avLst/>
            <a:gdLst/>
            <a:ahLst/>
            <a:cxnLst/>
            <a:rect l="l" t="t" r="r" b="b"/>
            <a:pathLst>
              <a:path w="9144000" h="3892550">
                <a:moveTo>
                  <a:pt x="9143981" y="3892492"/>
                </a:moveTo>
                <a:lnTo>
                  <a:pt x="0" y="3892492"/>
                </a:lnTo>
                <a:lnTo>
                  <a:pt x="0" y="0"/>
                </a:lnTo>
                <a:lnTo>
                  <a:pt x="9143981" y="0"/>
                </a:lnTo>
                <a:lnTo>
                  <a:pt x="9143981" y="3892492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8536" y="1293814"/>
            <a:ext cx="7366926" cy="221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3624" y="1348083"/>
            <a:ext cx="8276751" cy="354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en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9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F6D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572635" cy="5143500"/>
            <a:chOff x="0" y="0"/>
            <a:chExt cx="4572635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63565" y="599"/>
              <a:ext cx="108599" cy="51428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7100" y="809848"/>
              <a:ext cx="2761791" cy="27617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37391" y="1157729"/>
            <a:ext cx="3870325" cy="1515158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735"/>
              </a:spcBef>
            </a:pPr>
            <a:r>
              <a:rPr lang="en-US" sz="4200" spc="475" dirty="0">
                <a:latin typeface="Times New Roman"/>
                <a:cs typeface="Times New Roman"/>
              </a:rPr>
              <a:t>Prepared by:</a:t>
            </a:r>
            <a:br>
              <a:rPr lang="en-US" sz="4200" spc="475" dirty="0">
                <a:latin typeface="Times New Roman"/>
                <a:cs typeface="Times New Roman"/>
              </a:rPr>
            </a:br>
            <a:r>
              <a:rPr lang="en-US" sz="4200" spc="475" dirty="0">
                <a:latin typeface="Times New Roman"/>
                <a:cs typeface="Times New Roman"/>
              </a:rPr>
              <a:t>Muniba Javid</a:t>
            </a:r>
            <a:endParaRPr sz="4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0" y="599"/>
            <a:ext cx="4464050" cy="514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700">
              <a:latin typeface="Times New Roman"/>
              <a:cs typeface="Times New Roman"/>
            </a:endParaRPr>
          </a:p>
          <a:p>
            <a:pPr marL="1516380" marR="979805" indent="-541020">
              <a:lnSpc>
                <a:spcPts val="5020"/>
              </a:lnSpc>
            </a:pPr>
            <a:r>
              <a:rPr sz="4200" spc="-5" dirty="0">
                <a:latin typeface="RobotoRegular"/>
                <a:cs typeface="RobotoRegular"/>
              </a:rPr>
              <a:t>J</a:t>
            </a:r>
            <a:r>
              <a:rPr sz="4200" spc="-35" dirty="0">
                <a:latin typeface="RobotoRegular"/>
                <a:cs typeface="RobotoRegular"/>
              </a:rPr>
              <a:t>av</a:t>
            </a:r>
            <a:r>
              <a:rPr sz="4200" spc="-5" dirty="0">
                <a:latin typeface="RobotoRegular"/>
                <a:cs typeface="RobotoRegular"/>
              </a:rPr>
              <a:t>aScript  </a:t>
            </a:r>
            <a:r>
              <a:rPr sz="4200" spc="15" dirty="0">
                <a:latin typeface="RobotoRegular"/>
                <a:cs typeface="RobotoRegular"/>
              </a:rPr>
              <a:t>Part</a:t>
            </a:r>
            <a:r>
              <a:rPr sz="4200" spc="-30" dirty="0">
                <a:latin typeface="RobotoRegular"/>
                <a:cs typeface="RobotoRegular"/>
              </a:rPr>
              <a:t> </a:t>
            </a:r>
            <a:r>
              <a:rPr sz="4200" dirty="0">
                <a:latin typeface="RobotoRegular"/>
                <a:cs typeface="RobotoRegular"/>
              </a:rPr>
              <a:t>2</a:t>
            </a:r>
            <a:endParaRPr sz="42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1992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Demo</a:t>
            </a:r>
            <a:endParaRPr sz="3600"/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3600" spc="-10" dirty="0"/>
              <a:t>How </a:t>
            </a:r>
            <a:r>
              <a:rPr sz="3600" spc="-20" dirty="0"/>
              <a:t>to </a:t>
            </a:r>
            <a:r>
              <a:rPr sz="3600" spc="-5" dirty="0"/>
              <a:t>run </a:t>
            </a:r>
            <a:r>
              <a:rPr sz="3600" spc="-15" dirty="0"/>
              <a:t>JavaScript </a:t>
            </a:r>
            <a:r>
              <a:rPr sz="3600" spc="-5" dirty="0"/>
              <a:t>in</a:t>
            </a:r>
            <a:r>
              <a:rPr sz="3600" spc="-40" dirty="0"/>
              <a:t> </a:t>
            </a:r>
            <a:r>
              <a:rPr sz="3600" spc="-5" dirty="0"/>
              <a:t>Node.js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" y="76198"/>
            <a:ext cx="1380897" cy="1380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11510" y="261024"/>
            <a:ext cx="1602921" cy="980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6502400" cy="162560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There are three </a:t>
            </a:r>
            <a:r>
              <a:rPr sz="2300" spc="-5" dirty="0">
                <a:latin typeface="RobotoRegular"/>
                <a:cs typeface="RobotoRegular"/>
              </a:rPr>
              <a:t>logical </a:t>
            </a:r>
            <a:r>
              <a:rPr sz="2300" spc="-15" dirty="0">
                <a:latin typeface="RobotoRegular"/>
                <a:cs typeface="RobotoRegular"/>
              </a:rPr>
              <a:t>operators </a:t>
            </a:r>
            <a:r>
              <a:rPr sz="2300" spc="-5" dirty="0">
                <a:latin typeface="RobotoRegular"/>
                <a:cs typeface="RobotoRegular"/>
              </a:rPr>
              <a:t>in</a:t>
            </a:r>
            <a:r>
              <a:rPr sz="2300" spc="10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JavaScript:</a:t>
            </a:r>
            <a:endParaRPr sz="2300">
              <a:latin typeface="RobotoRegular"/>
              <a:cs typeface="RobotoRegular"/>
            </a:endParaRPr>
          </a:p>
          <a:p>
            <a:pPr marL="1396365" lvl="1" indent="-464820">
              <a:lnSpc>
                <a:spcPct val="100000"/>
              </a:lnSpc>
              <a:spcBef>
                <a:spcPts val="390"/>
              </a:spcBef>
              <a:buAutoNum type="alphaLcPeriod"/>
              <a:tabLst>
                <a:tab pos="1396365" algn="l"/>
                <a:tab pos="1397000" algn="l"/>
              </a:tabLst>
            </a:pPr>
            <a:r>
              <a:rPr sz="2300" spc="-5" dirty="0">
                <a:latin typeface="RobotoRegular"/>
                <a:cs typeface="RobotoRegular"/>
              </a:rPr>
              <a:t>||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(OR)</a:t>
            </a:r>
            <a:endParaRPr sz="2300">
              <a:latin typeface="RobotoRegular"/>
              <a:cs typeface="RobotoRegular"/>
            </a:endParaRPr>
          </a:p>
          <a:p>
            <a:pPr marL="1396365" lvl="1" indent="-469900">
              <a:lnSpc>
                <a:spcPct val="100000"/>
              </a:lnSpc>
              <a:spcBef>
                <a:spcPts val="390"/>
              </a:spcBef>
              <a:buAutoNum type="alphaLcPeriod"/>
              <a:tabLst>
                <a:tab pos="1396365" algn="l"/>
                <a:tab pos="1397000" algn="l"/>
              </a:tabLst>
            </a:pPr>
            <a:r>
              <a:rPr sz="2300" spc="-5" dirty="0">
                <a:latin typeface="RobotoRegular"/>
                <a:cs typeface="RobotoRegular"/>
              </a:rPr>
              <a:t>&amp;&amp;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(AND)</a:t>
            </a:r>
            <a:endParaRPr sz="2300">
              <a:latin typeface="RobotoRegular"/>
              <a:cs typeface="RobotoRegular"/>
            </a:endParaRPr>
          </a:p>
          <a:p>
            <a:pPr marL="1396365" lvl="1" indent="-459105">
              <a:lnSpc>
                <a:spcPct val="100000"/>
              </a:lnSpc>
              <a:spcBef>
                <a:spcPts val="390"/>
              </a:spcBef>
              <a:buAutoNum type="alphaLcPeriod"/>
              <a:tabLst>
                <a:tab pos="1396365" algn="l"/>
                <a:tab pos="1397000" algn="l"/>
              </a:tabLst>
            </a:pPr>
            <a:r>
              <a:rPr sz="2300" dirty="0">
                <a:latin typeface="RobotoRegular"/>
                <a:cs typeface="RobotoRegular"/>
              </a:rPr>
              <a:t>!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15" dirty="0">
                <a:latin typeface="RobotoRegular"/>
                <a:cs typeface="RobotoRegular"/>
              </a:rPr>
              <a:t>(NOT)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5680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40" dirty="0">
                <a:latin typeface="Times New Roman"/>
                <a:cs typeface="Times New Roman"/>
              </a:rPr>
              <a:t>Logical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335" dirty="0">
                <a:latin typeface="Times New Roman"/>
                <a:cs typeface="Times New Roman"/>
              </a:rPr>
              <a:t>Operators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285480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This logical </a:t>
            </a:r>
            <a:r>
              <a:rPr sz="2300" spc="-15" dirty="0">
                <a:latin typeface="RobotoRegular"/>
                <a:cs typeface="RobotoRegular"/>
              </a:rPr>
              <a:t>operator </a:t>
            </a:r>
            <a:r>
              <a:rPr sz="2300" spc="-5" dirty="0">
                <a:latin typeface="RobotoRegular"/>
                <a:cs typeface="RobotoRegular"/>
              </a:rPr>
              <a:t>is used with two or </a:t>
            </a:r>
            <a:r>
              <a:rPr sz="2300" spc="-10" dirty="0">
                <a:latin typeface="RobotoRegular"/>
                <a:cs typeface="RobotoRegular"/>
              </a:rPr>
              <a:t>more values  (operands), </a:t>
            </a:r>
            <a:r>
              <a:rPr sz="2300" spc="-5" dirty="0">
                <a:latin typeface="RobotoRegular"/>
                <a:cs typeface="RobotoRegular"/>
              </a:rPr>
              <a:t>and only </a:t>
            </a:r>
            <a:r>
              <a:rPr sz="2300" spc="-10" dirty="0">
                <a:latin typeface="RobotoRegular"/>
                <a:cs typeface="RobotoRegular"/>
              </a:rPr>
              <a:t>evaluates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true if all the </a:t>
            </a:r>
            <a:r>
              <a:rPr sz="2300" spc="-10" dirty="0">
                <a:latin typeface="RobotoRegular"/>
                <a:cs typeface="RobotoRegular"/>
              </a:rPr>
              <a:t>operands are  </a:t>
            </a:r>
            <a:r>
              <a:rPr sz="2300" spc="-5" dirty="0">
                <a:latin typeface="RobotoRegular"/>
                <a:cs typeface="RobotoRegular"/>
              </a:rPr>
              <a:t>true. It will </a:t>
            </a:r>
            <a:r>
              <a:rPr sz="2300" spc="-10" dirty="0">
                <a:latin typeface="RobotoRegular"/>
                <a:cs typeface="RobotoRegular"/>
              </a:rPr>
              <a:t>return </a:t>
            </a:r>
            <a:r>
              <a:rPr sz="2300" spc="-5" dirty="0">
                <a:latin typeface="RobotoRegular"/>
                <a:cs typeface="RobotoRegular"/>
              </a:rPr>
              <a:t>the false </a:t>
            </a:r>
            <a:r>
              <a:rPr sz="2300" spc="-10" dirty="0">
                <a:latin typeface="RobotoRegular"/>
                <a:cs typeface="RobotoRegular"/>
              </a:rPr>
              <a:t>value </a:t>
            </a:r>
            <a:r>
              <a:rPr sz="2300" spc="-5" dirty="0">
                <a:latin typeface="RobotoRegular"/>
                <a:cs typeface="RobotoRegular"/>
              </a:rPr>
              <a:t>if at least one </a:t>
            </a:r>
            <a:r>
              <a:rPr sz="2300" spc="-10" dirty="0">
                <a:latin typeface="RobotoRegular"/>
                <a:cs typeface="RobotoRegular"/>
              </a:rPr>
              <a:t>value </a:t>
            </a:r>
            <a:r>
              <a:rPr sz="2300" spc="-5" dirty="0">
                <a:latin typeface="RobotoRegular"/>
                <a:cs typeface="RobotoRegular"/>
              </a:rPr>
              <a:t>is</a:t>
            </a:r>
            <a:r>
              <a:rPr sz="2300" spc="12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false.</a:t>
            </a:r>
            <a:endParaRPr sz="2300">
              <a:latin typeface="RobotoRegular"/>
              <a:cs typeface="RobotoRegula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71773" y="2710403"/>
          <a:ext cx="6099810" cy="1602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0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7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189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alert(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&amp;&amp;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sz="2400" b="1" spc="-3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099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alert(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7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&amp;&amp;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sz="2400" b="1" spc="-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099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alert(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7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&amp;&amp;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r>
                        <a:rPr sz="2400" b="1" spc="-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89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alert(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7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&amp;&amp;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r>
                        <a:rPr sz="2400" b="1" spc="-6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0741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0" dirty="0">
                <a:latin typeface="Times New Roman"/>
                <a:cs typeface="Times New Roman"/>
              </a:rPr>
              <a:t>&amp;&amp; </a:t>
            </a:r>
            <a:r>
              <a:rPr sz="3200" spc="240" dirty="0">
                <a:latin typeface="Times New Roman"/>
                <a:cs typeface="Times New Roman"/>
              </a:rPr>
              <a:t>Logical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330" dirty="0">
                <a:latin typeface="Times New Roman"/>
                <a:cs typeface="Times New Roman"/>
              </a:rPr>
              <a:t>Operator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16968"/>
            <a:ext cx="5512435" cy="349250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a 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60</a:t>
            </a:r>
            <a:r>
              <a:rPr sz="2400" b="1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 marR="188595">
              <a:lnSpc>
                <a:spcPct val="135400"/>
              </a:lnSpc>
              <a:tabLst>
                <a:tab pos="2755900" algn="l"/>
              </a:tabLst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b = a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&gt; 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50	</a:t>
            </a:r>
            <a:r>
              <a:rPr sz="2400" b="1" spc="-5" dirty="0">
                <a:latin typeface="Courier New"/>
                <a:cs typeface="Courier New"/>
              </a:rPr>
              <a:t>&amp;&amp; </a:t>
            </a:r>
            <a:r>
              <a:rPr sz="2400" b="1" dirty="0">
                <a:latin typeface="Courier New"/>
                <a:cs typeface="Courier New"/>
              </a:rPr>
              <a:t>a &lt; 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70</a:t>
            </a:r>
            <a:r>
              <a:rPr sz="2400" b="1" spc="-5" dirty="0">
                <a:latin typeface="Courier New"/>
                <a:cs typeface="Courier New"/>
              </a:rPr>
              <a:t>;  alert(b);	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 return</a:t>
            </a:r>
            <a:r>
              <a:rPr sz="2400" b="1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c 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80</a:t>
            </a:r>
            <a:r>
              <a:rPr sz="2400" b="1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35400"/>
              </a:lnSpc>
              <a:tabLst>
                <a:tab pos="2755900" algn="l"/>
              </a:tabLst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d = c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&gt; 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50	</a:t>
            </a:r>
            <a:r>
              <a:rPr sz="2400" b="1" spc="-5" dirty="0">
                <a:latin typeface="Courier New"/>
                <a:cs typeface="Courier New"/>
              </a:rPr>
              <a:t>&amp;&amp; </a:t>
            </a:r>
            <a:r>
              <a:rPr sz="2400" b="1" dirty="0">
                <a:latin typeface="Courier New"/>
                <a:cs typeface="Courier New"/>
              </a:rPr>
              <a:t>c &lt; 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70</a:t>
            </a:r>
            <a:r>
              <a:rPr sz="2400" b="1" spc="-5" dirty="0">
                <a:latin typeface="Courier New"/>
                <a:cs typeface="Courier New"/>
              </a:rPr>
              <a:t>;  alert(d);	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 return</a:t>
            </a:r>
            <a:r>
              <a:rPr sz="2400" b="1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false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0741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0" dirty="0">
                <a:latin typeface="Times New Roman"/>
                <a:cs typeface="Times New Roman"/>
              </a:rPr>
              <a:t>&amp;&amp; </a:t>
            </a:r>
            <a:r>
              <a:rPr sz="3200" spc="240" dirty="0">
                <a:latin typeface="Times New Roman"/>
                <a:cs typeface="Times New Roman"/>
              </a:rPr>
              <a:t>Logical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330" dirty="0">
                <a:latin typeface="Times New Roman"/>
                <a:cs typeface="Times New Roman"/>
              </a:rPr>
              <a:t>Operator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18007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The logical </a:t>
            </a:r>
            <a:r>
              <a:rPr sz="2300" spc="-15" dirty="0">
                <a:latin typeface="RobotoRegular"/>
                <a:cs typeface="RobotoRegular"/>
              </a:rPr>
              <a:t>operator </a:t>
            </a:r>
            <a:r>
              <a:rPr sz="2300" spc="-5" dirty="0">
                <a:latin typeface="RobotoRegular"/>
                <a:cs typeface="RobotoRegular"/>
              </a:rPr>
              <a:t>|| (OR) also is used with two or </a:t>
            </a:r>
            <a:r>
              <a:rPr sz="2300" spc="-10" dirty="0">
                <a:latin typeface="RobotoRegular"/>
                <a:cs typeface="RobotoRegular"/>
              </a:rPr>
              <a:t>more  values, </a:t>
            </a:r>
            <a:r>
              <a:rPr sz="2300" spc="-5" dirty="0">
                <a:latin typeface="RobotoRegular"/>
                <a:cs typeface="RobotoRegular"/>
              </a:rPr>
              <a:t>but it </a:t>
            </a:r>
            <a:r>
              <a:rPr sz="2300" spc="-10" dirty="0">
                <a:latin typeface="RobotoRegular"/>
                <a:cs typeface="RobotoRegular"/>
              </a:rPr>
              <a:t>evaluates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true if any of the </a:t>
            </a:r>
            <a:r>
              <a:rPr sz="2300" spc="-10" dirty="0">
                <a:latin typeface="RobotoRegular"/>
                <a:cs typeface="RobotoRegular"/>
              </a:rPr>
              <a:t>operands  (values) are </a:t>
            </a:r>
            <a:r>
              <a:rPr sz="2300" spc="-5" dirty="0">
                <a:latin typeface="RobotoRegular"/>
                <a:cs typeface="RobotoRegular"/>
              </a:rPr>
              <a:t>true, so only </a:t>
            </a:r>
            <a:r>
              <a:rPr sz="2300" spc="-10" dirty="0">
                <a:latin typeface="RobotoRegular"/>
                <a:cs typeface="RobotoRegular"/>
              </a:rPr>
              <a:t>evaluates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false if both </a:t>
            </a:r>
            <a:r>
              <a:rPr sz="2300" spc="-10" dirty="0">
                <a:latin typeface="RobotoRegular"/>
                <a:cs typeface="RobotoRegular"/>
              </a:rPr>
              <a:t>operands  are </a:t>
            </a:r>
            <a:r>
              <a:rPr sz="2300" spc="-5" dirty="0">
                <a:latin typeface="RobotoRegular"/>
                <a:cs typeface="RobotoRegular"/>
              </a:rPr>
              <a:t>false.</a:t>
            </a:r>
            <a:endParaRPr sz="2300">
              <a:latin typeface="RobotoRegular"/>
              <a:cs typeface="RobotoRegula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71773" y="3110452"/>
          <a:ext cx="6099810" cy="1602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0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7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189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alert(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||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sz="2400" b="1" spc="-3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099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alert(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7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||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sz="2400" b="1" spc="-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099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alert(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7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||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r>
                        <a:rPr sz="2400" b="1" spc="-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89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alert(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7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||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r>
                        <a:rPr sz="2400" b="1" spc="-6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8023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05" dirty="0">
                <a:latin typeface="Times New Roman"/>
                <a:cs typeface="Times New Roman"/>
              </a:rPr>
              <a:t>||</a:t>
            </a:r>
            <a:r>
              <a:rPr sz="3200" spc="-365" dirty="0">
                <a:latin typeface="Times New Roman"/>
                <a:cs typeface="Times New Roman"/>
              </a:rPr>
              <a:t> </a:t>
            </a:r>
            <a:r>
              <a:rPr sz="3200" spc="240" dirty="0">
                <a:latin typeface="Times New Roman"/>
                <a:cs typeface="Times New Roman"/>
              </a:rPr>
              <a:t>Logical </a:t>
            </a:r>
            <a:r>
              <a:rPr sz="3200" spc="330" dirty="0">
                <a:latin typeface="Times New Roman"/>
                <a:cs typeface="Times New Roman"/>
              </a:rPr>
              <a:t>Operator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16968"/>
            <a:ext cx="5512435" cy="349250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a 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60</a:t>
            </a:r>
            <a:r>
              <a:rPr sz="2400" b="1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35400"/>
              </a:lnSpc>
              <a:tabLst>
                <a:tab pos="2755900" algn="l"/>
              </a:tabLst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b = a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 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50	</a:t>
            </a:r>
            <a:r>
              <a:rPr sz="2400" b="1" spc="-5" dirty="0">
                <a:latin typeface="Courier New"/>
                <a:cs typeface="Courier New"/>
              </a:rPr>
              <a:t>|| </a:t>
            </a:r>
            <a:r>
              <a:rPr sz="2400" b="1" dirty="0">
                <a:latin typeface="Courier New"/>
                <a:cs typeface="Courier New"/>
              </a:rPr>
              <a:t>a &gt; 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70</a:t>
            </a:r>
            <a:r>
              <a:rPr sz="2400" b="1" spc="-5" dirty="0">
                <a:latin typeface="Courier New"/>
                <a:cs typeface="Courier New"/>
              </a:rPr>
              <a:t>;  alert(b);	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 return</a:t>
            </a:r>
            <a:r>
              <a:rPr sz="2400" b="1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false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c 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80</a:t>
            </a:r>
            <a:r>
              <a:rPr sz="2400" b="1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 marR="188595">
              <a:lnSpc>
                <a:spcPct val="135400"/>
              </a:lnSpc>
              <a:tabLst>
                <a:tab pos="2755900" algn="l"/>
              </a:tabLst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d = c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 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50	</a:t>
            </a:r>
            <a:r>
              <a:rPr sz="2400" b="1" spc="-5" dirty="0">
                <a:latin typeface="Courier New"/>
                <a:cs typeface="Courier New"/>
              </a:rPr>
              <a:t>|| </a:t>
            </a:r>
            <a:r>
              <a:rPr sz="2400" b="1" dirty="0">
                <a:latin typeface="Courier New"/>
                <a:cs typeface="Courier New"/>
              </a:rPr>
              <a:t>c &gt; 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70</a:t>
            </a:r>
            <a:r>
              <a:rPr sz="2400" b="1" spc="-5" dirty="0">
                <a:latin typeface="Courier New"/>
                <a:cs typeface="Courier New"/>
              </a:rPr>
              <a:t>;  alert(d);	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 return</a:t>
            </a:r>
            <a:r>
              <a:rPr sz="2400" b="1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8023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05" dirty="0">
                <a:latin typeface="Times New Roman"/>
                <a:cs typeface="Times New Roman"/>
              </a:rPr>
              <a:t>||</a:t>
            </a:r>
            <a:r>
              <a:rPr sz="3200" spc="-365" dirty="0">
                <a:latin typeface="Times New Roman"/>
                <a:cs typeface="Times New Roman"/>
              </a:rPr>
              <a:t> </a:t>
            </a:r>
            <a:r>
              <a:rPr sz="3200" spc="240" dirty="0">
                <a:latin typeface="Times New Roman"/>
                <a:cs typeface="Times New Roman"/>
              </a:rPr>
              <a:t>Logical </a:t>
            </a:r>
            <a:r>
              <a:rPr sz="3200" spc="330" dirty="0">
                <a:latin typeface="Times New Roman"/>
                <a:cs typeface="Times New Roman"/>
              </a:rPr>
              <a:t>Operator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908290" cy="274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Using the </a:t>
            </a:r>
            <a:r>
              <a:rPr sz="2300" dirty="0">
                <a:latin typeface="RobotoRegular"/>
                <a:cs typeface="RobotoRegular"/>
              </a:rPr>
              <a:t>! </a:t>
            </a:r>
            <a:r>
              <a:rPr sz="2300" spc="-15" dirty="0">
                <a:latin typeface="RobotoRegular"/>
                <a:cs typeface="RobotoRegular"/>
              </a:rPr>
              <a:t>operator </a:t>
            </a:r>
            <a:r>
              <a:rPr sz="2300" spc="-5" dirty="0">
                <a:latin typeface="RobotoRegular"/>
                <a:cs typeface="RobotoRegular"/>
              </a:rPr>
              <a:t>in </a:t>
            </a:r>
            <a:r>
              <a:rPr sz="2300" spc="-10" dirty="0">
                <a:latin typeface="RobotoRegular"/>
                <a:cs typeface="RobotoRegular"/>
              </a:rPr>
              <a:t>front </a:t>
            </a:r>
            <a:r>
              <a:rPr sz="2300" spc="-5" dirty="0">
                <a:latin typeface="RobotoRegular"/>
                <a:cs typeface="RobotoRegular"/>
              </a:rPr>
              <a:t>of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boolean will </a:t>
            </a:r>
            <a:r>
              <a:rPr sz="2300" dirty="0">
                <a:latin typeface="RobotoRegular"/>
                <a:cs typeface="RobotoRegular"/>
              </a:rPr>
              <a:t>convert </a:t>
            </a:r>
            <a:r>
              <a:rPr sz="2300" spc="-5" dirty="0">
                <a:latin typeface="RobotoRegular"/>
                <a:cs typeface="RobotoRegular"/>
              </a:rPr>
              <a:t>it </a:t>
            </a:r>
            <a:r>
              <a:rPr sz="2300" spc="-15" dirty="0">
                <a:latin typeface="RobotoRegular"/>
                <a:cs typeface="RobotoRegular"/>
              </a:rPr>
              <a:t>to  </a:t>
            </a:r>
            <a:r>
              <a:rPr sz="2300" spc="-5" dirty="0">
                <a:latin typeface="RobotoRegular"/>
                <a:cs typeface="RobotoRegular"/>
              </a:rPr>
              <a:t>opposite </a:t>
            </a:r>
            <a:r>
              <a:rPr sz="2300" spc="-10" dirty="0">
                <a:latin typeface="RobotoRegular"/>
                <a:cs typeface="RobotoRegular"/>
              </a:rPr>
              <a:t>value. </a:t>
            </a:r>
            <a:r>
              <a:rPr sz="2300" spc="-5" dirty="0">
                <a:latin typeface="RobotoRegular"/>
                <a:cs typeface="RobotoRegular"/>
              </a:rPr>
              <a:t>It means that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true </a:t>
            </a:r>
            <a:r>
              <a:rPr sz="2300" spc="-10" dirty="0">
                <a:latin typeface="RobotoRegular"/>
                <a:cs typeface="RobotoRegular"/>
              </a:rPr>
              <a:t>value </a:t>
            </a:r>
            <a:r>
              <a:rPr sz="2300" spc="-5" dirty="0">
                <a:latin typeface="RobotoRegular"/>
                <a:cs typeface="RobotoRegular"/>
              </a:rPr>
              <a:t>will </a:t>
            </a:r>
            <a:r>
              <a:rPr sz="2300" spc="-10" dirty="0">
                <a:latin typeface="RobotoRegular"/>
                <a:cs typeface="RobotoRegular"/>
              </a:rPr>
              <a:t>return </a:t>
            </a:r>
            <a:r>
              <a:rPr sz="2300" spc="-5" dirty="0">
                <a:latin typeface="RobotoRegular"/>
                <a:cs typeface="RobotoRegular"/>
              </a:rPr>
              <a:t>false,  and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false will </a:t>
            </a:r>
            <a:r>
              <a:rPr sz="2300" spc="-10" dirty="0">
                <a:latin typeface="RobotoRegular"/>
                <a:cs typeface="RobotoRegular"/>
              </a:rPr>
              <a:t>return </a:t>
            </a:r>
            <a:r>
              <a:rPr sz="2300" spc="-5" dirty="0">
                <a:latin typeface="RobotoRegular"/>
                <a:cs typeface="RobotoRegular"/>
              </a:rPr>
              <a:t>true. This method is known as  negation:</a:t>
            </a:r>
            <a:endParaRPr sz="2300">
              <a:latin typeface="RobotoRegular"/>
              <a:cs typeface="RobotoRegular"/>
            </a:endParaRPr>
          </a:p>
          <a:p>
            <a:pPr marL="481965" marR="3028315">
              <a:lnSpc>
                <a:spcPct val="135400"/>
              </a:lnSpc>
              <a:spcBef>
                <a:spcPts val="1015"/>
              </a:spcBef>
            </a:pPr>
            <a:r>
              <a:rPr sz="2400" b="1" spc="-5" dirty="0">
                <a:latin typeface="Courier New"/>
                <a:cs typeface="Courier New"/>
              </a:rPr>
              <a:t>alert( !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true </a:t>
            </a:r>
            <a:r>
              <a:rPr sz="2400" b="1" spc="-5" dirty="0">
                <a:latin typeface="Courier New"/>
                <a:cs typeface="Courier New"/>
              </a:rPr>
              <a:t>);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 false  </a:t>
            </a:r>
            <a:r>
              <a:rPr sz="2400" b="1" spc="-5" dirty="0">
                <a:latin typeface="Courier New"/>
                <a:cs typeface="Courier New"/>
              </a:rPr>
              <a:t>alert( !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false </a:t>
            </a:r>
            <a:r>
              <a:rPr sz="2400" b="1" spc="-5" dirty="0">
                <a:latin typeface="Courier New"/>
                <a:cs typeface="Courier New"/>
              </a:rPr>
              <a:t>);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400" b="1" spc="-7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7203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>
                <a:latin typeface="Times New Roman"/>
                <a:cs typeface="Times New Roman"/>
              </a:rPr>
              <a:t>! </a:t>
            </a:r>
            <a:r>
              <a:rPr sz="3200" spc="240" dirty="0">
                <a:latin typeface="Times New Roman"/>
                <a:cs typeface="Times New Roman"/>
              </a:rPr>
              <a:t>Logical</a:t>
            </a:r>
            <a:r>
              <a:rPr sz="3200" spc="-210" dirty="0">
                <a:latin typeface="Times New Roman"/>
                <a:cs typeface="Times New Roman"/>
              </a:rPr>
              <a:t> </a:t>
            </a:r>
            <a:r>
              <a:rPr sz="3200" spc="165" dirty="0">
                <a:latin typeface="Times New Roman"/>
                <a:cs typeface="Times New Roman"/>
              </a:rPr>
              <a:t>NOT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4574" y="1510255"/>
          <a:ext cx="5550535" cy="3317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8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69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40579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b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!(a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50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299">
                <a:tc gridSpan="4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alert(b);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906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4008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906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906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906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58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L="31750" marR="83820">
                        <a:lnSpc>
                          <a:spcPct val="13540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  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L="91440" marR="83185">
                        <a:lnSpc>
                          <a:spcPct val="13540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c  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4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80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!(c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370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50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299">
                <a:tc gridSpan="4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alert(d);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906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4008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906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906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906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7203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>
                <a:latin typeface="Times New Roman"/>
                <a:cs typeface="Times New Roman"/>
              </a:rPr>
              <a:t>! </a:t>
            </a:r>
            <a:r>
              <a:rPr sz="3200" spc="240" dirty="0">
                <a:latin typeface="Times New Roman"/>
                <a:cs typeface="Times New Roman"/>
              </a:rPr>
              <a:t>Logical</a:t>
            </a:r>
            <a:r>
              <a:rPr sz="3200" spc="-210" dirty="0">
                <a:latin typeface="Times New Roman"/>
                <a:cs typeface="Times New Roman"/>
              </a:rPr>
              <a:t> </a:t>
            </a:r>
            <a:r>
              <a:rPr sz="3200" spc="165" dirty="0">
                <a:latin typeface="Times New Roman"/>
                <a:cs typeface="Times New Roman"/>
              </a:rPr>
              <a:t>NOT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239125" cy="354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3048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Using the </a:t>
            </a:r>
            <a:r>
              <a:rPr sz="2300" dirty="0">
                <a:latin typeface="RobotoRegular"/>
                <a:cs typeface="RobotoRegular"/>
              </a:rPr>
              <a:t>! </a:t>
            </a:r>
            <a:r>
              <a:rPr sz="2300" spc="-15" dirty="0">
                <a:latin typeface="RobotoRegular"/>
                <a:cs typeface="RobotoRegular"/>
              </a:rPr>
              <a:t>operator </a:t>
            </a:r>
            <a:r>
              <a:rPr sz="2300" spc="-5" dirty="0">
                <a:latin typeface="RobotoRegular"/>
                <a:cs typeface="RobotoRegular"/>
              </a:rPr>
              <a:t>in </a:t>
            </a:r>
            <a:r>
              <a:rPr sz="2300" spc="-10" dirty="0">
                <a:latin typeface="RobotoRegular"/>
                <a:cs typeface="RobotoRegular"/>
              </a:rPr>
              <a:t>front </a:t>
            </a:r>
            <a:r>
              <a:rPr sz="2300" spc="-5" dirty="0">
                <a:latin typeface="RobotoRegular"/>
                <a:cs typeface="RobotoRegular"/>
              </a:rPr>
              <a:t>of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other </a:t>
            </a:r>
            <a:r>
              <a:rPr sz="2300" spc="-10" dirty="0">
                <a:latin typeface="RobotoRegular"/>
                <a:cs typeface="RobotoRegular"/>
              </a:rPr>
              <a:t>value </a:t>
            </a:r>
            <a:r>
              <a:rPr sz="2300" spc="-5" dirty="0">
                <a:latin typeface="RobotoRegular"/>
                <a:cs typeface="RobotoRegular"/>
              </a:rPr>
              <a:t>will </a:t>
            </a:r>
            <a:r>
              <a:rPr sz="2300" dirty="0">
                <a:latin typeface="RobotoRegular"/>
                <a:cs typeface="RobotoRegular"/>
              </a:rPr>
              <a:t>convert </a:t>
            </a:r>
            <a:r>
              <a:rPr sz="2300" spc="-5" dirty="0">
                <a:latin typeface="RobotoRegular"/>
                <a:cs typeface="RobotoRegular"/>
              </a:rPr>
              <a:t>it </a:t>
            </a:r>
            <a:r>
              <a:rPr sz="2300" spc="-15" dirty="0">
                <a:latin typeface="RobotoRegular"/>
                <a:cs typeface="RobotoRegular"/>
              </a:rPr>
              <a:t>to 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Boolean and </a:t>
            </a:r>
            <a:r>
              <a:rPr sz="2300" spc="-10" dirty="0">
                <a:latin typeface="RobotoRegular"/>
                <a:cs typeface="RobotoRegular"/>
              </a:rPr>
              <a:t>return </a:t>
            </a:r>
            <a:r>
              <a:rPr sz="2300" spc="-5" dirty="0">
                <a:latin typeface="RobotoRegular"/>
                <a:cs typeface="RobotoRegular"/>
              </a:rPr>
              <a:t>an opposite</a:t>
            </a:r>
            <a:r>
              <a:rPr sz="2300" spc="-30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value.</a:t>
            </a:r>
            <a:endParaRPr sz="2300">
              <a:latin typeface="RobotoRegular"/>
              <a:cs typeface="RobotoRegular"/>
            </a:endParaRPr>
          </a:p>
          <a:p>
            <a:pPr marL="481965" marR="4228465">
              <a:lnSpc>
                <a:spcPct val="136400"/>
              </a:lnSpc>
              <a:spcBef>
                <a:spcPts val="1080"/>
              </a:spcBef>
            </a:pPr>
            <a:r>
              <a:rPr sz="2200" b="1" spc="-5" dirty="0">
                <a:latin typeface="Courier New"/>
                <a:cs typeface="Courier New"/>
              </a:rPr>
              <a:t>alert( </a:t>
            </a:r>
            <a:r>
              <a:rPr sz="2200" b="1" dirty="0">
                <a:latin typeface="Courier New"/>
                <a:cs typeface="Courier New"/>
              </a:rPr>
              <a:t>!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1 </a:t>
            </a:r>
            <a:r>
              <a:rPr sz="2200" b="1" spc="-5" dirty="0">
                <a:latin typeface="Courier New"/>
                <a:cs typeface="Courier New"/>
              </a:rPr>
              <a:t>);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200" b="1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false  </a:t>
            </a:r>
            <a:r>
              <a:rPr sz="2200" b="1" spc="-5" dirty="0">
                <a:latin typeface="Courier New"/>
                <a:cs typeface="Courier New"/>
              </a:rPr>
              <a:t>alert( !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sz="2200" b="1" spc="-5" dirty="0">
                <a:latin typeface="Courier New"/>
                <a:cs typeface="Courier New"/>
              </a:rPr>
              <a:t>);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200" b="1" spc="-5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endParaRPr sz="2200">
              <a:latin typeface="Courier New"/>
              <a:cs typeface="Courier New"/>
            </a:endParaRPr>
          </a:p>
          <a:p>
            <a:pPr marL="481965" marR="349250" indent="-469900">
              <a:lnSpc>
                <a:spcPct val="114100"/>
              </a:lnSpc>
              <a:spcBef>
                <a:spcPts val="570"/>
              </a:spcBef>
              <a:buAutoNum type="arabicPeriod" startAt="2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Here </a:t>
            </a:r>
            <a:r>
              <a:rPr sz="2300" dirty="0">
                <a:latin typeface="RobotoRegular"/>
                <a:cs typeface="RobotoRegular"/>
              </a:rPr>
              <a:t>1 </a:t>
            </a:r>
            <a:r>
              <a:rPr sz="2300" spc="-5" dirty="0">
                <a:latin typeface="RobotoRegular"/>
                <a:cs typeface="RobotoRegular"/>
              </a:rPr>
              <a:t>will be </a:t>
            </a:r>
            <a:r>
              <a:rPr sz="2300" dirty="0">
                <a:latin typeface="RobotoRegular"/>
                <a:cs typeface="RobotoRegular"/>
              </a:rPr>
              <a:t>converted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boolean ﬁrst and it will be true  and because of </a:t>
            </a:r>
            <a:r>
              <a:rPr sz="2300" dirty="0">
                <a:latin typeface="RobotoRegular"/>
                <a:cs typeface="RobotoRegular"/>
              </a:rPr>
              <a:t>! </a:t>
            </a:r>
            <a:r>
              <a:rPr sz="2300" spc="-15" dirty="0">
                <a:latin typeface="RobotoRegular"/>
                <a:cs typeface="RobotoRegular"/>
              </a:rPr>
              <a:t>operator </a:t>
            </a:r>
            <a:r>
              <a:rPr sz="2300" spc="-5" dirty="0">
                <a:latin typeface="RobotoRegular"/>
                <a:cs typeface="RobotoRegular"/>
              </a:rPr>
              <a:t>opposite will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return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 startAt="2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Same for 0, it will be </a:t>
            </a:r>
            <a:r>
              <a:rPr sz="2300" dirty="0">
                <a:latin typeface="RobotoRegular"/>
                <a:cs typeface="RobotoRegular"/>
              </a:rPr>
              <a:t>converted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false and </a:t>
            </a:r>
            <a:r>
              <a:rPr sz="2300" dirty="0">
                <a:latin typeface="RobotoRegular"/>
                <a:cs typeface="RobotoRegular"/>
              </a:rPr>
              <a:t>! </a:t>
            </a:r>
            <a:r>
              <a:rPr sz="2300" spc="-5" dirty="0">
                <a:latin typeface="RobotoRegular"/>
                <a:cs typeface="RobotoRegular"/>
              </a:rPr>
              <a:t>will negate it </a:t>
            </a:r>
            <a:r>
              <a:rPr sz="2300" spc="-15" dirty="0">
                <a:latin typeface="RobotoRegular"/>
                <a:cs typeface="RobotoRegular"/>
              </a:rPr>
              <a:t>to  </a:t>
            </a:r>
            <a:r>
              <a:rPr sz="2300" spc="-5" dirty="0">
                <a:latin typeface="RobotoRegular"/>
                <a:cs typeface="RobotoRegular"/>
              </a:rPr>
              <a:t>true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7203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>
                <a:latin typeface="Times New Roman"/>
                <a:cs typeface="Times New Roman"/>
              </a:rPr>
              <a:t>! </a:t>
            </a:r>
            <a:r>
              <a:rPr sz="3200" spc="240" dirty="0">
                <a:latin typeface="Times New Roman"/>
                <a:cs typeface="Times New Roman"/>
              </a:rPr>
              <a:t>Logical</a:t>
            </a:r>
            <a:r>
              <a:rPr sz="3200" spc="-210" dirty="0">
                <a:latin typeface="Times New Roman"/>
                <a:cs typeface="Times New Roman"/>
              </a:rPr>
              <a:t> </a:t>
            </a:r>
            <a:r>
              <a:rPr sz="3200" spc="165" dirty="0">
                <a:latin typeface="Times New Roman"/>
                <a:cs typeface="Times New Roman"/>
              </a:rPr>
              <a:t>NOT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229600" cy="3587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Using the </a:t>
            </a:r>
            <a:r>
              <a:rPr sz="2300" dirty="0">
                <a:latin typeface="RobotoRegular"/>
                <a:cs typeface="RobotoRegular"/>
              </a:rPr>
              <a:t>! </a:t>
            </a:r>
            <a:r>
              <a:rPr sz="2300" spc="-15" dirty="0">
                <a:latin typeface="RobotoRegular"/>
                <a:cs typeface="RobotoRegular"/>
              </a:rPr>
              <a:t>operator </a:t>
            </a:r>
            <a:r>
              <a:rPr sz="2300" spc="-5" dirty="0">
                <a:latin typeface="RobotoRegular"/>
                <a:cs typeface="RobotoRegular"/>
              </a:rPr>
              <a:t>twice in </a:t>
            </a:r>
            <a:r>
              <a:rPr sz="2300" spc="-10" dirty="0">
                <a:latin typeface="RobotoRegular"/>
                <a:cs typeface="RobotoRegular"/>
              </a:rPr>
              <a:t>front </a:t>
            </a:r>
            <a:r>
              <a:rPr sz="2300" spc="-5" dirty="0">
                <a:latin typeface="RobotoRegular"/>
                <a:cs typeface="RobotoRegular"/>
              </a:rPr>
              <a:t>of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value </a:t>
            </a:r>
            <a:r>
              <a:rPr sz="2300" spc="-5" dirty="0">
                <a:latin typeface="RobotoRegular"/>
                <a:cs typeface="RobotoRegular"/>
              </a:rPr>
              <a:t>will </a:t>
            </a:r>
            <a:r>
              <a:rPr sz="2300" dirty="0">
                <a:latin typeface="RobotoRegular"/>
                <a:cs typeface="RobotoRegular"/>
              </a:rPr>
              <a:t>convert </a:t>
            </a:r>
            <a:r>
              <a:rPr sz="2300" spc="-5" dirty="0">
                <a:latin typeface="RobotoRegular"/>
                <a:cs typeface="RobotoRegular"/>
              </a:rPr>
              <a:t>it </a:t>
            </a:r>
            <a:r>
              <a:rPr sz="2300" spc="-15" dirty="0">
                <a:latin typeface="RobotoRegular"/>
                <a:cs typeface="RobotoRegular"/>
              </a:rPr>
              <a:t>to 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Boolean and negate it twice, useful when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want </a:t>
            </a:r>
            <a:r>
              <a:rPr sz="2300" spc="-15" dirty="0">
                <a:latin typeface="RobotoRegular"/>
                <a:cs typeface="RobotoRegular"/>
              </a:rPr>
              <a:t>to  </a:t>
            </a:r>
            <a:r>
              <a:rPr sz="2300" dirty="0">
                <a:latin typeface="RobotoRegular"/>
                <a:cs typeface="RobotoRegular"/>
              </a:rPr>
              <a:t>convert </a:t>
            </a:r>
            <a:r>
              <a:rPr sz="2300" spc="-10" dirty="0">
                <a:latin typeface="RobotoRegular"/>
                <a:cs typeface="RobotoRegular"/>
              </a:rPr>
              <a:t>value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boolean</a:t>
            </a:r>
            <a:endParaRPr sz="2300">
              <a:latin typeface="RobotoRegular"/>
              <a:cs typeface="RobotoRegular"/>
            </a:endParaRPr>
          </a:p>
          <a:p>
            <a:pPr marL="481965" marR="4219575">
              <a:lnSpc>
                <a:spcPct val="113599"/>
              </a:lnSpc>
              <a:spcBef>
                <a:spcPts val="35"/>
              </a:spcBef>
            </a:pPr>
            <a:r>
              <a:rPr sz="2200" b="1" spc="-5" dirty="0">
                <a:latin typeface="Courier New"/>
                <a:cs typeface="Courier New"/>
              </a:rPr>
              <a:t>alert( !!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1 </a:t>
            </a:r>
            <a:r>
              <a:rPr sz="2200" b="1" spc="-5" dirty="0">
                <a:latin typeface="Courier New"/>
                <a:cs typeface="Courier New"/>
              </a:rPr>
              <a:t>);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 true  </a:t>
            </a:r>
            <a:r>
              <a:rPr sz="2200" b="1" spc="-5" dirty="0">
                <a:latin typeface="Courier New"/>
                <a:cs typeface="Courier New"/>
              </a:rPr>
              <a:t>alert( !!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sz="2200" b="1" spc="-5" dirty="0">
                <a:latin typeface="Courier New"/>
                <a:cs typeface="Courier New"/>
              </a:rPr>
              <a:t>);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200" b="1" spc="-6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endParaRPr sz="2200">
              <a:latin typeface="Courier New"/>
              <a:cs typeface="Courier New"/>
            </a:endParaRPr>
          </a:p>
          <a:p>
            <a:pPr marL="481965" marR="339725" indent="-469900">
              <a:lnSpc>
                <a:spcPts val="3150"/>
              </a:lnSpc>
              <a:spcBef>
                <a:spcPts val="135"/>
              </a:spcBef>
              <a:buAutoNum type="arabicPeriod" startAt="2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Here </a:t>
            </a:r>
            <a:r>
              <a:rPr sz="2300" dirty="0">
                <a:latin typeface="RobotoRegular"/>
                <a:cs typeface="RobotoRegular"/>
              </a:rPr>
              <a:t>1 </a:t>
            </a:r>
            <a:r>
              <a:rPr sz="2300" spc="-5" dirty="0">
                <a:latin typeface="RobotoRegular"/>
                <a:cs typeface="RobotoRegular"/>
              </a:rPr>
              <a:t>will be </a:t>
            </a:r>
            <a:r>
              <a:rPr sz="2300" dirty="0">
                <a:latin typeface="RobotoRegular"/>
                <a:cs typeface="RobotoRegular"/>
              </a:rPr>
              <a:t>converted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boolean ﬁrst and it will be true  and because of ﬁrst </a:t>
            </a:r>
            <a:r>
              <a:rPr sz="2300" dirty="0">
                <a:latin typeface="RobotoRegular"/>
                <a:cs typeface="RobotoRegular"/>
              </a:rPr>
              <a:t>! </a:t>
            </a:r>
            <a:r>
              <a:rPr sz="2300" spc="-15" dirty="0">
                <a:latin typeface="RobotoRegular"/>
                <a:cs typeface="RobotoRegular"/>
              </a:rPr>
              <a:t>operator </a:t>
            </a:r>
            <a:r>
              <a:rPr sz="2300" spc="-5" dirty="0">
                <a:latin typeface="RobotoRegular"/>
                <a:cs typeface="RobotoRegular"/>
              </a:rPr>
              <a:t>it will </a:t>
            </a:r>
            <a:r>
              <a:rPr sz="2300" dirty="0">
                <a:latin typeface="RobotoRegular"/>
                <a:cs typeface="RobotoRegular"/>
              </a:rPr>
              <a:t>convert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false and  then because of second </a:t>
            </a:r>
            <a:r>
              <a:rPr sz="2300" dirty="0">
                <a:latin typeface="RobotoRegular"/>
                <a:cs typeface="RobotoRegular"/>
              </a:rPr>
              <a:t>! </a:t>
            </a:r>
            <a:r>
              <a:rPr sz="2300" spc="-15" dirty="0">
                <a:latin typeface="RobotoRegular"/>
                <a:cs typeface="RobotoRegular"/>
              </a:rPr>
              <a:t>operator </a:t>
            </a:r>
            <a:r>
              <a:rPr sz="2300" spc="-5" dirty="0">
                <a:latin typeface="RobotoRegular"/>
                <a:cs typeface="RobotoRegular"/>
              </a:rPr>
              <a:t>it will be </a:t>
            </a:r>
            <a:r>
              <a:rPr sz="2300" dirty="0">
                <a:latin typeface="RobotoRegular"/>
                <a:cs typeface="RobotoRegular"/>
              </a:rPr>
              <a:t>converted </a:t>
            </a:r>
            <a:r>
              <a:rPr sz="2300" spc="-15" dirty="0">
                <a:latin typeface="RobotoRegular"/>
                <a:cs typeface="RobotoRegular"/>
              </a:rPr>
              <a:t>to  </a:t>
            </a:r>
            <a:r>
              <a:rPr sz="2300" spc="-5" dirty="0">
                <a:latin typeface="RobotoRegular"/>
                <a:cs typeface="RobotoRegular"/>
              </a:rPr>
              <a:t>true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820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>
                <a:latin typeface="Times New Roman"/>
                <a:cs typeface="Times New Roman"/>
              </a:rPr>
              <a:t>!! </a:t>
            </a:r>
            <a:r>
              <a:rPr sz="3200" spc="285" dirty="0">
                <a:latin typeface="Times New Roman"/>
                <a:cs typeface="Times New Roman"/>
              </a:rPr>
              <a:t>Double</a:t>
            </a:r>
            <a:r>
              <a:rPr sz="3200" spc="-225" dirty="0">
                <a:latin typeface="Times New Roman"/>
                <a:cs typeface="Times New Roman"/>
              </a:rPr>
              <a:t> </a:t>
            </a:r>
            <a:r>
              <a:rPr sz="3200" spc="165" dirty="0">
                <a:latin typeface="Times New Roman"/>
                <a:cs typeface="Times New Roman"/>
              </a:rPr>
              <a:t>NOT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140700" cy="2825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&amp;&amp; and || </a:t>
            </a:r>
            <a:r>
              <a:rPr sz="2300" spc="-15" dirty="0">
                <a:latin typeface="RobotoRegular"/>
                <a:cs typeface="RobotoRegular"/>
              </a:rPr>
              <a:t>operator </a:t>
            </a:r>
            <a:r>
              <a:rPr sz="2300" spc="-10" dirty="0">
                <a:latin typeface="RobotoRegular"/>
                <a:cs typeface="RobotoRegular"/>
              </a:rPr>
              <a:t>stops evaluation </a:t>
            </a:r>
            <a:r>
              <a:rPr sz="2300" spc="-5" dirty="0">
                <a:latin typeface="RobotoRegular"/>
                <a:cs typeface="RobotoRegular"/>
              </a:rPr>
              <a:t>of </a:t>
            </a:r>
            <a:r>
              <a:rPr sz="2300" spc="-10" dirty="0">
                <a:latin typeface="RobotoRegular"/>
                <a:cs typeface="RobotoRegular"/>
              </a:rPr>
              <a:t>expression </a:t>
            </a:r>
            <a:r>
              <a:rPr sz="2300" spc="-5" dirty="0">
                <a:latin typeface="RobotoRegular"/>
                <a:cs typeface="RobotoRegular"/>
              </a:rPr>
              <a:t>once </a:t>
            </a:r>
            <a:r>
              <a:rPr sz="2300" spc="-10" dirty="0">
                <a:latin typeface="RobotoRegular"/>
                <a:cs typeface="RobotoRegular"/>
              </a:rPr>
              <a:t>they  </a:t>
            </a:r>
            <a:r>
              <a:rPr sz="2300" spc="-5" dirty="0">
                <a:latin typeface="RobotoRegular"/>
                <a:cs typeface="RobotoRegular"/>
              </a:rPr>
              <a:t>ﬁnd </a:t>
            </a:r>
            <a:r>
              <a:rPr sz="2300" spc="-10" dirty="0">
                <a:latin typeface="RobotoRegular"/>
                <a:cs typeface="RobotoRegular"/>
              </a:rPr>
              <a:t>desired value</a:t>
            </a:r>
            <a:endParaRPr sz="2300">
              <a:latin typeface="RobotoRegular"/>
              <a:cs typeface="RobotoRegular"/>
            </a:endParaRPr>
          </a:p>
          <a:p>
            <a:pPr marL="481965" marR="414655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&amp;&amp; </a:t>
            </a:r>
            <a:r>
              <a:rPr sz="2300" spc="-10" dirty="0">
                <a:latin typeface="RobotoRegular"/>
                <a:cs typeface="RobotoRegular"/>
              </a:rPr>
              <a:t>stops evaluation </a:t>
            </a:r>
            <a:r>
              <a:rPr sz="2300" spc="-5" dirty="0">
                <a:latin typeface="RobotoRegular"/>
                <a:cs typeface="RobotoRegular"/>
              </a:rPr>
              <a:t>as soon as it ﬁnds false and </a:t>
            </a:r>
            <a:r>
              <a:rPr sz="2300" spc="-10" dirty="0">
                <a:latin typeface="RobotoRegular"/>
                <a:cs typeface="RobotoRegular"/>
              </a:rPr>
              <a:t>returns  </a:t>
            </a:r>
            <a:r>
              <a:rPr sz="2300" spc="-5" dirty="0">
                <a:latin typeface="RobotoRegular"/>
                <a:cs typeface="RobotoRegular"/>
              </a:rPr>
              <a:t>false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&amp;&amp; </a:t>
            </a:r>
            <a:r>
              <a:rPr sz="2300" spc="-10" dirty="0">
                <a:latin typeface="RobotoRegular"/>
                <a:cs typeface="RobotoRegular"/>
              </a:rPr>
              <a:t>returns </a:t>
            </a:r>
            <a:r>
              <a:rPr sz="2300" spc="-5" dirty="0">
                <a:latin typeface="RobotoRegular"/>
                <a:cs typeface="RobotoRegular"/>
              </a:rPr>
              <a:t>true if all </a:t>
            </a:r>
            <a:r>
              <a:rPr sz="2300" spc="-10" dirty="0">
                <a:latin typeface="RobotoRegular"/>
                <a:cs typeface="RobotoRegular"/>
              </a:rPr>
              <a:t>values are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true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|| </a:t>
            </a:r>
            <a:r>
              <a:rPr sz="2300" spc="-10" dirty="0">
                <a:latin typeface="RobotoRegular"/>
                <a:cs typeface="RobotoRegular"/>
              </a:rPr>
              <a:t>stops evaluation </a:t>
            </a:r>
            <a:r>
              <a:rPr sz="2300" spc="-5" dirty="0">
                <a:latin typeface="RobotoRegular"/>
                <a:cs typeface="RobotoRegular"/>
              </a:rPr>
              <a:t>as soon as it ﬁnds true and </a:t>
            </a:r>
            <a:r>
              <a:rPr sz="2300" spc="-10" dirty="0">
                <a:latin typeface="RobotoRegular"/>
                <a:cs typeface="RobotoRegular"/>
              </a:rPr>
              <a:t>returns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true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|| </a:t>
            </a:r>
            <a:r>
              <a:rPr sz="2300" spc="-10" dirty="0">
                <a:latin typeface="RobotoRegular"/>
                <a:cs typeface="RobotoRegular"/>
              </a:rPr>
              <a:t>returns </a:t>
            </a:r>
            <a:r>
              <a:rPr sz="2300" spc="-5" dirty="0">
                <a:latin typeface="RobotoRegular"/>
                <a:cs typeface="RobotoRegular"/>
              </a:rPr>
              <a:t>false if all </a:t>
            </a:r>
            <a:r>
              <a:rPr sz="2300" spc="-10" dirty="0">
                <a:latin typeface="RobotoRegular"/>
                <a:cs typeface="RobotoRegular"/>
              </a:rPr>
              <a:t>values are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false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66433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5" dirty="0">
                <a:latin typeface="Times New Roman"/>
                <a:cs typeface="Times New Roman"/>
              </a:rPr>
              <a:t>Why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365" dirty="0">
                <a:latin typeface="Times New Roman"/>
                <a:cs typeface="Times New Roman"/>
              </a:rPr>
              <a:t>they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65" dirty="0">
                <a:latin typeface="Times New Roman"/>
                <a:cs typeface="Times New Roman"/>
              </a:rPr>
              <a:t>are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275" dirty="0">
                <a:latin typeface="Times New Roman"/>
                <a:cs typeface="Times New Roman"/>
              </a:rPr>
              <a:t>called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85" dirty="0">
                <a:latin typeface="Times New Roman"/>
                <a:cs typeface="Times New Roman"/>
              </a:rPr>
              <a:t>short-circuit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12198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Times New Roman"/>
                <a:cs typeface="Times New Roman"/>
              </a:rPr>
              <a:t>Alerts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53" y="1393168"/>
            <a:ext cx="8214995" cy="323532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92125" indent="-480059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492125" algn="l"/>
                <a:tab pos="492759" algn="l"/>
              </a:tabLst>
            </a:pPr>
            <a:r>
              <a:rPr sz="2400" spc="-5" dirty="0">
                <a:latin typeface="RobotoRegular"/>
                <a:cs typeface="RobotoRegular"/>
              </a:rPr>
              <a:t>An </a:t>
            </a:r>
            <a:r>
              <a:rPr sz="2400" spc="5" dirty="0">
                <a:latin typeface="RobotoRegular"/>
                <a:cs typeface="RobotoRegular"/>
              </a:rPr>
              <a:t>alert </a:t>
            </a:r>
            <a:r>
              <a:rPr sz="2400" spc="-5" dirty="0">
                <a:latin typeface="RobotoRegular"/>
                <a:cs typeface="RobotoRegular"/>
              </a:rPr>
              <a:t>is </a:t>
            </a:r>
            <a:r>
              <a:rPr sz="2400" dirty="0">
                <a:latin typeface="RobotoRegular"/>
                <a:cs typeface="RobotoRegular"/>
              </a:rPr>
              <a:t>a </a:t>
            </a:r>
            <a:r>
              <a:rPr sz="2400" spc="-10" dirty="0">
                <a:latin typeface="RobotoRegular"/>
                <a:cs typeface="RobotoRegular"/>
              </a:rPr>
              <a:t>box </a:t>
            </a:r>
            <a:r>
              <a:rPr sz="2400" spc="-5" dirty="0">
                <a:latin typeface="RobotoRegular"/>
                <a:cs typeface="RobotoRegular"/>
              </a:rPr>
              <a:t>that pops up </a:t>
            </a:r>
            <a:r>
              <a:rPr sz="2400" spc="-15" dirty="0">
                <a:latin typeface="RobotoRegular"/>
                <a:cs typeface="RobotoRegular"/>
              </a:rPr>
              <a:t>to </a:t>
            </a:r>
            <a:r>
              <a:rPr sz="2400" spc="-10" dirty="0">
                <a:latin typeface="RobotoRegular"/>
                <a:cs typeface="RobotoRegular"/>
              </a:rPr>
              <a:t>give </a:t>
            </a:r>
            <a:r>
              <a:rPr sz="2400" spc="-5" dirty="0">
                <a:latin typeface="RobotoRegular"/>
                <a:cs typeface="RobotoRegular"/>
              </a:rPr>
              <a:t>the user </a:t>
            </a:r>
            <a:r>
              <a:rPr sz="2400" dirty="0">
                <a:latin typeface="RobotoRegular"/>
                <a:cs typeface="RobotoRegular"/>
              </a:rPr>
              <a:t>a</a:t>
            </a:r>
            <a:r>
              <a:rPr sz="2400" spc="-45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message.</a:t>
            </a:r>
            <a:endParaRPr sz="2400">
              <a:latin typeface="RobotoRegular"/>
              <a:cs typeface="RobotoRegular"/>
            </a:endParaRPr>
          </a:p>
          <a:p>
            <a:pPr marL="492125" marR="975994" indent="-480059">
              <a:lnSpc>
                <a:spcPct val="114599"/>
              </a:lnSpc>
              <a:buAutoNum type="arabicPeriod"/>
              <a:tabLst>
                <a:tab pos="492125" algn="l"/>
                <a:tab pos="492759" algn="l"/>
              </a:tabLst>
            </a:pPr>
            <a:r>
              <a:rPr sz="2400" spc="-25" dirty="0">
                <a:latin typeface="RobotoRegular"/>
                <a:cs typeface="RobotoRegular"/>
              </a:rPr>
              <a:t>Here's </a:t>
            </a:r>
            <a:r>
              <a:rPr sz="2400" spc="-5" dirty="0">
                <a:latin typeface="RobotoRegular"/>
                <a:cs typeface="RobotoRegular"/>
              </a:rPr>
              <a:t>code for an </a:t>
            </a:r>
            <a:r>
              <a:rPr sz="2400" spc="5" dirty="0">
                <a:latin typeface="RobotoRegular"/>
                <a:cs typeface="RobotoRegular"/>
              </a:rPr>
              <a:t>alert </a:t>
            </a:r>
            <a:r>
              <a:rPr sz="2400" spc="-5" dirty="0">
                <a:latin typeface="RobotoRegular"/>
                <a:cs typeface="RobotoRegular"/>
              </a:rPr>
              <a:t>that </a:t>
            </a:r>
            <a:r>
              <a:rPr sz="2400" spc="-10" dirty="0">
                <a:latin typeface="RobotoRegular"/>
                <a:cs typeface="RobotoRegular"/>
              </a:rPr>
              <a:t>displays </a:t>
            </a:r>
            <a:r>
              <a:rPr sz="2400" spc="-5" dirty="0">
                <a:latin typeface="RobotoRegular"/>
                <a:cs typeface="RobotoRegular"/>
              </a:rPr>
              <a:t>the message  "Thanks for </a:t>
            </a:r>
            <a:r>
              <a:rPr sz="2400" spc="-10" dirty="0">
                <a:latin typeface="RobotoRegular"/>
                <a:cs typeface="RobotoRegular"/>
              </a:rPr>
              <a:t>your</a:t>
            </a:r>
            <a:r>
              <a:rPr sz="2400" spc="-15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input!"</a:t>
            </a:r>
            <a:endParaRPr sz="2400">
              <a:latin typeface="RobotoRegular"/>
              <a:cs typeface="RobotoRegular"/>
            </a:endParaRPr>
          </a:p>
          <a:p>
            <a:pPr marL="492125">
              <a:lnSpc>
                <a:spcPct val="100000"/>
              </a:lnSpc>
              <a:spcBef>
                <a:spcPts val="1995"/>
              </a:spcBef>
            </a:pPr>
            <a:r>
              <a:rPr sz="2400" b="1" spc="-5" dirty="0">
                <a:latin typeface="Courier New"/>
                <a:cs typeface="Courier New"/>
              </a:rPr>
              <a:t>alert(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"Hello</a:t>
            </a:r>
            <a:r>
              <a:rPr sz="2400" b="1" spc="-1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World"</a:t>
            </a:r>
            <a:r>
              <a:rPr sz="2400" b="1" spc="-5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492125" indent="-480059">
              <a:lnSpc>
                <a:spcPct val="100000"/>
              </a:lnSpc>
              <a:spcBef>
                <a:spcPts val="1020"/>
              </a:spcBef>
              <a:buAutoNum type="arabicPeriod" startAt="3"/>
              <a:tabLst>
                <a:tab pos="492125" algn="l"/>
                <a:tab pos="492759" algn="l"/>
              </a:tabLst>
            </a:pPr>
            <a:r>
              <a:rPr sz="2400" spc="5" dirty="0">
                <a:latin typeface="RobotoRegular"/>
                <a:cs typeface="RobotoRegular"/>
              </a:rPr>
              <a:t>alert </a:t>
            </a:r>
            <a:r>
              <a:rPr sz="2400" spc="-5" dirty="0">
                <a:latin typeface="RobotoRegular"/>
                <a:cs typeface="RobotoRegular"/>
              </a:rPr>
              <a:t>is </a:t>
            </a:r>
            <a:r>
              <a:rPr sz="2400" dirty="0">
                <a:latin typeface="RobotoRegular"/>
                <a:cs typeface="RobotoRegular"/>
              </a:rPr>
              <a:t>a</a:t>
            </a:r>
            <a:r>
              <a:rPr sz="2400" spc="-25" dirty="0">
                <a:latin typeface="RobotoRegular"/>
                <a:cs typeface="RobotoRegular"/>
              </a:rPr>
              <a:t> </a:t>
            </a:r>
            <a:r>
              <a:rPr sz="2400" spc="-15" dirty="0">
                <a:latin typeface="RobotoRegular"/>
                <a:cs typeface="RobotoRegular"/>
              </a:rPr>
              <a:t>keyword</a:t>
            </a:r>
            <a:endParaRPr sz="2400">
              <a:latin typeface="RobotoRegular"/>
              <a:cs typeface="RobotoRegular"/>
            </a:endParaRPr>
          </a:p>
          <a:p>
            <a:pPr marL="492125" marR="371475" indent="-480059">
              <a:lnSpc>
                <a:spcPct val="114599"/>
              </a:lnSpc>
              <a:buAutoNum type="arabicPeriod" startAt="3"/>
              <a:tabLst>
                <a:tab pos="492125" algn="l"/>
                <a:tab pos="492759" algn="l"/>
              </a:tabLst>
            </a:pPr>
            <a:r>
              <a:rPr sz="2400" spc="-5" dirty="0">
                <a:latin typeface="RobotoRegular"/>
                <a:cs typeface="RobotoRegular"/>
              </a:rPr>
              <a:t>The quoted text "Thanks for </a:t>
            </a:r>
            <a:r>
              <a:rPr sz="2400" spc="-10" dirty="0">
                <a:latin typeface="RobotoRegular"/>
                <a:cs typeface="RobotoRegular"/>
              </a:rPr>
              <a:t>your </a:t>
            </a:r>
            <a:r>
              <a:rPr sz="2400" spc="-5" dirty="0">
                <a:latin typeface="RobotoRegular"/>
                <a:cs typeface="RobotoRegular"/>
              </a:rPr>
              <a:t>input!" is called </a:t>
            </a:r>
            <a:r>
              <a:rPr sz="2400" dirty="0">
                <a:latin typeface="RobotoRegular"/>
                <a:cs typeface="RobotoRegular"/>
              </a:rPr>
              <a:t>a </a:t>
            </a:r>
            <a:r>
              <a:rPr sz="2400" spc="-5" dirty="0">
                <a:latin typeface="RobotoRegular"/>
                <a:cs typeface="RobotoRegular"/>
              </a:rPr>
              <a:t>text  string or simply </a:t>
            </a:r>
            <a:r>
              <a:rPr sz="2400" dirty="0">
                <a:latin typeface="RobotoRegular"/>
                <a:cs typeface="RobotoRegular"/>
              </a:rPr>
              <a:t>a</a:t>
            </a:r>
            <a:r>
              <a:rPr sz="2400" spc="-20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string.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4574" y="1503779"/>
          <a:ext cx="7378065" cy="1517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5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654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//returns</a:t>
                      </a:r>
                      <a:r>
                        <a:rPr sz="2000" b="1" spc="-7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false,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evaluation</a:t>
                      </a:r>
                      <a:r>
                        <a:rPr sz="2000" b="1" spc="-7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stops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first</a:t>
                      </a:r>
                      <a:r>
                        <a:rPr sz="2000" b="1" spc="-8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780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a = </a:t>
                      </a: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r>
                        <a:rPr sz="2000" b="1" spc="-10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&amp;&amp;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//returns</a:t>
                      </a:r>
                      <a:r>
                        <a:rPr sz="2000" b="1" spc="-1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false,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true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&amp;&amp;</a:t>
                      </a:r>
                      <a:r>
                        <a:rPr sz="20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evaluation</a:t>
                      </a:r>
                      <a:r>
                        <a:rPr sz="2000" b="1" spc="-7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stops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R="69215" algn="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sz="2000" b="1" spc="-5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33624" y="3086836"/>
            <a:ext cx="7492365" cy="155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dirty="0">
                <a:latin typeface="Courier New"/>
                <a:cs typeface="Courier New"/>
              </a:rPr>
              <a:t>b =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true </a:t>
            </a:r>
            <a:r>
              <a:rPr sz="2000" b="1" spc="-5" dirty="0">
                <a:latin typeface="Courier New"/>
                <a:cs typeface="Courier New"/>
              </a:rPr>
              <a:t>&amp;&amp;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true </a:t>
            </a:r>
            <a:r>
              <a:rPr sz="2000" b="1" spc="-5" dirty="0">
                <a:latin typeface="Courier New"/>
                <a:cs typeface="Courier New"/>
              </a:rPr>
              <a:t>&amp;&amp;</a:t>
            </a:r>
            <a:r>
              <a:rPr sz="2000" b="1" spc="-8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Courier New"/>
              <a:cs typeface="Courier New"/>
            </a:endParaRPr>
          </a:p>
          <a:p>
            <a:pPr marL="12700" marR="5080">
              <a:lnSpc>
                <a:spcPct val="134400"/>
              </a:lnSpc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//returns false, evaluation stops at second value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dirty="0">
                <a:latin typeface="Courier New"/>
                <a:cs typeface="Courier New"/>
              </a:rPr>
              <a:t>c =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true </a:t>
            </a:r>
            <a:r>
              <a:rPr sz="2000" b="1" spc="-5" dirty="0">
                <a:latin typeface="Courier New"/>
                <a:cs typeface="Courier New"/>
              </a:rPr>
              <a:t>&amp;&amp;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false </a:t>
            </a:r>
            <a:r>
              <a:rPr sz="2000" b="1" spc="-5" dirty="0">
                <a:latin typeface="Courier New"/>
                <a:cs typeface="Courier New"/>
              </a:rPr>
              <a:t>&amp;&amp;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true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66433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5" dirty="0">
                <a:latin typeface="Times New Roman"/>
                <a:cs typeface="Times New Roman"/>
              </a:rPr>
              <a:t>Why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365" dirty="0">
                <a:latin typeface="Times New Roman"/>
                <a:cs typeface="Times New Roman"/>
              </a:rPr>
              <a:t>they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65" dirty="0">
                <a:latin typeface="Times New Roman"/>
                <a:cs typeface="Times New Roman"/>
              </a:rPr>
              <a:t>are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275" dirty="0">
                <a:latin typeface="Times New Roman"/>
                <a:cs typeface="Times New Roman"/>
              </a:rPr>
              <a:t>called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85" dirty="0">
                <a:latin typeface="Times New Roman"/>
                <a:cs typeface="Times New Roman"/>
              </a:rPr>
              <a:t>short-circuit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4574" y="1503779"/>
          <a:ext cx="7378065" cy="2745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4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3015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//returns true, evaluation</a:t>
                      </a:r>
                      <a:r>
                        <a:rPr sz="2000" b="1" spc="-8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stops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d = </a:t>
                      </a: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|| </a:t>
                      </a: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true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||</a:t>
                      </a:r>
                      <a:r>
                        <a:rPr sz="20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second</a:t>
                      </a:r>
                      <a:r>
                        <a:rPr sz="2000" b="1" spc="-8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722">
                <a:tc>
                  <a:txBody>
                    <a:bodyPr/>
                    <a:lstStyle/>
                    <a:p>
                      <a:pPr marL="31750" marR="69215">
                        <a:lnSpc>
                          <a:spcPct val="134400"/>
                        </a:lnSpc>
                        <a:spcBef>
                          <a:spcPts val="930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//returns true, evaluation stops  </a:t>
                      </a: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e = </a:t>
                      </a: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true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|| </a:t>
                      </a: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true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||</a:t>
                      </a:r>
                      <a:r>
                        <a:rPr sz="20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11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2288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first</a:t>
                      </a:r>
                      <a:r>
                        <a:rPr sz="2000" b="1" spc="-5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2288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44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//returns true, evaluation</a:t>
                      </a:r>
                      <a:r>
                        <a:rPr sz="2000" b="1" spc="-8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stops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2288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2288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sz="2000" b="1" spc="-3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2288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33624" y="4315559"/>
            <a:ext cx="4596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dirty="0">
                <a:latin typeface="Courier New"/>
                <a:cs typeface="Courier New"/>
              </a:rPr>
              <a:t>f =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false </a:t>
            </a:r>
            <a:r>
              <a:rPr sz="2000" b="1" spc="-5" dirty="0">
                <a:latin typeface="Courier New"/>
                <a:cs typeface="Courier New"/>
              </a:rPr>
              <a:t>||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false </a:t>
            </a:r>
            <a:r>
              <a:rPr sz="2000" b="1" spc="-5" dirty="0">
                <a:latin typeface="Courier New"/>
                <a:cs typeface="Courier New"/>
              </a:rPr>
              <a:t>||</a:t>
            </a:r>
            <a:r>
              <a:rPr sz="2000" b="1" spc="-90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true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66433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5" dirty="0">
                <a:latin typeface="Times New Roman"/>
                <a:cs typeface="Times New Roman"/>
              </a:rPr>
              <a:t>Why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365" dirty="0">
                <a:latin typeface="Times New Roman"/>
                <a:cs typeface="Times New Roman"/>
              </a:rPr>
              <a:t>they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65" dirty="0">
                <a:latin typeface="Times New Roman"/>
                <a:cs typeface="Times New Roman"/>
              </a:rPr>
              <a:t>are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275" dirty="0">
                <a:latin typeface="Times New Roman"/>
                <a:cs typeface="Times New Roman"/>
              </a:rPr>
              <a:t>called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85" dirty="0">
                <a:latin typeface="Times New Roman"/>
                <a:cs typeface="Times New Roman"/>
              </a:rPr>
              <a:t>short-circuit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5587" y="2071369"/>
            <a:ext cx="36664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Conditions</a:t>
            </a:r>
            <a:endParaRPr sz="60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129270" cy="202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1064895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Up until </a:t>
            </a:r>
            <a:r>
              <a:rPr sz="2300" spc="-40" dirty="0">
                <a:latin typeface="RobotoRegular"/>
                <a:cs typeface="RobotoRegular"/>
              </a:rPr>
              <a:t>now, </a:t>
            </a:r>
            <a:r>
              <a:rPr sz="2300" spc="-5" dirty="0">
                <a:latin typeface="RobotoRegular"/>
                <a:cs typeface="RobotoRegular"/>
              </a:rPr>
              <a:t>all the code in our </a:t>
            </a:r>
            <a:r>
              <a:rPr sz="2300" spc="-15" dirty="0">
                <a:latin typeface="RobotoRegular"/>
                <a:cs typeface="RobotoRegular"/>
              </a:rPr>
              <a:t>programs </a:t>
            </a:r>
            <a:r>
              <a:rPr sz="2300" spc="-5" dirty="0">
                <a:latin typeface="RobotoRegular"/>
                <a:cs typeface="RobotoRegular"/>
              </a:rPr>
              <a:t>has been  </a:t>
            </a:r>
            <a:r>
              <a:rPr sz="2300" spc="-10" dirty="0">
                <a:latin typeface="RobotoRegular"/>
                <a:cs typeface="RobotoRegular"/>
              </a:rPr>
              <a:t>executed chronologically</a:t>
            </a:r>
            <a:endParaRPr sz="2300">
              <a:latin typeface="RobotoRegular"/>
              <a:cs typeface="RobotoRegular"/>
            </a:endParaRPr>
          </a:p>
          <a:p>
            <a:pPr marL="481965" marR="847725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Very </a:t>
            </a:r>
            <a:r>
              <a:rPr sz="2300" spc="-5" dirty="0">
                <a:latin typeface="RobotoRegular"/>
                <a:cs typeface="RobotoRegular"/>
              </a:rPr>
              <a:t>often when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write code,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want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perform  </a:t>
            </a:r>
            <a:r>
              <a:rPr sz="2300" spc="-10" dirty="0">
                <a:latin typeface="RobotoRegular"/>
                <a:cs typeface="RobotoRegular"/>
              </a:rPr>
              <a:t>different </a:t>
            </a:r>
            <a:r>
              <a:rPr sz="2300" spc="-5" dirty="0">
                <a:latin typeface="RobotoRegular"/>
                <a:cs typeface="RobotoRegular"/>
              </a:rPr>
              <a:t>actions for </a:t>
            </a:r>
            <a:r>
              <a:rPr sz="2300" spc="-10" dirty="0">
                <a:latin typeface="RobotoRegular"/>
                <a:cs typeface="RobotoRegular"/>
              </a:rPr>
              <a:t>different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decisions.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3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can use conditional statements in </a:t>
            </a:r>
            <a:r>
              <a:rPr sz="2300" spc="-10" dirty="0">
                <a:latin typeface="RobotoRegular"/>
                <a:cs typeface="RobotoRegular"/>
              </a:rPr>
              <a:t>your </a:t>
            </a:r>
            <a:r>
              <a:rPr sz="2300" spc="-5" dirty="0">
                <a:latin typeface="RobotoRegular"/>
                <a:cs typeface="RobotoRegular"/>
              </a:rPr>
              <a:t>code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do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this.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218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20" dirty="0">
                <a:latin typeface="Times New Roman"/>
                <a:cs typeface="Times New Roman"/>
              </a:rPr>
              <a:t>Conditions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88304"/>
            <a:ext cx="8261984" cy="325755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In </a:t>
            </a:r>
            <a:r>
              <a:rPr sz="2300" spc="-10" dirty="0">
                <a:latin typeface="RobotoRegular"/>
                <a:cs typeface="RobotoRegular"/>
              </a:rPr>
              <a:t>JavaScript </a:t>
            </a:r>
            <a:r>
              <a:rPr sz="2300" spc="-5" dirty="0">
                <a:latin typeface="RobotoRegular"/>
                <a:cs typeface="RobotoRegular"/>
              </a:rPr>
              <a:t>we </a:t>
            </a:r>
            <a:r>
              <a:rPr sz="2300" spc="-10" dirty="0">
                <a:latin typeface="RobotoRegular"/>
                <a:cs typeface="RobotoRegular"/>
              </a:rPr>
              <a:t>have </a:t>
            </a:r>
            <a:r>
              <a:rPr sz="2300" spc="-5" dirty="0">
                <a:latin typeface="RobotoRegular"/>
                <a:cs typeface="RobotoRegular"/>
              </a:rPr>
              <a:t>the following conditional</a:t>
            </a:r>
            <a:r>
              <a:rPr sz="2300" spc="-5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statements:</a:t>
            </a:r>
            <a:endParaRPr sz="2300">
              <a:latin typeface="RobotoRegular"/>
              <a:cs typeface="RobotoRegular"/>
            </a:endParaRPr>
          </a:p>
          <a:p>
            <a:pPr marL="1396365" marR="5080" lvl="1" indent="-433705">
              <a:lnSpc>
                <a:spcPct val="115599"/>
              </a:lnSpc>
              <a:spcBef>
                <a:spcPts val="30"/>
              </a:spcBef>
              <a:buAutoNum type="alphaLcPeriod"/>
              <a:tabLst>
                <a:tab pos="1396365" algn="l"/>
                <a:tab pos="1397000" algn="l"/>
              </a:tabLst>
            </a:pPr>
            <a:r>
              <a:rPr sz="2000" spc="-5" dirty="0">
                <a:latin typeface="RobotoRegular"/>
                <a:cs typeface="RobotoRegular"/>
              </a:rPr>
              <a:t>Use </a:t>
            </a:r>
            <a:r>
              <a:rPr sz="2000" b="1" i="1" spc="-5" dirty="0">
                <a:latin typeface="Roboto"/>
                <a:cs typeface="Roboto"/>
              </a:rPr>
              <a:t>if </a:t>
            </a:r>
            <a:r>
              <a:rPr sz="2000" spc="-10" dirty="0">
                <a:latin typeface="RobotoRegular"/>
                <a:cs typeface="RobotoRegular"/>
              </a:rPr>
              <a:t>to </a:t>
            </a:r>
            <a:r>
              <a:rPr sz="2000" spc="-5" dirty="0">
                <a:latin typeface="RobotoRegular"/>
                <a:cs typeface="RobotoRegular"/>
              </a:rPr>
              <a:t>specify </a:t>
            </a:r>
            <a:r>
              <a:rPr sz="2000" dirty="0">
                <a:latin typeface="RobotoRegular"/>
                <a:cs typeface="RobotoRegular"/>
              </a:rPr>
              <a:t>a </a:t>
            </a:r>
            <a:r>
              <a:rPr sz="2000" spc="-5" dirty="0">
                <a:latin typeface="RobotoRegular"/>
                <a:cs typeface="RobotoRegular"/>
              </a:rPr>
              <a:t>block of code </a:t>
            </a:r>
            <a:r>
              <a:rPr sz="2000" spc="-10" dirty="0">
                <a:latin typeface="RobotoRegular"/>
                <a:cs typeface="RobotoRegular"/>
              </a:rPr>
              <a:t>to </a:t>
            </a:r>
            <a:r>
              <a:rPr sz="2000" spc="-5" dirty="0">
                <a:latin typeface="RobotoRegular"/>
                <a:cs typeface="RobotoRegular"/>
              </a:rPr>
              <a:t>be </a:t>
            </a:r>
            <a:r>
              <a:rPr sz="2000" spc="-10" dirty="0">
                <a:latin typeface="RobotoRegular"/>
                <a:cs typeface="RobotoRegular"/>
              </a:rPr>
              <a:t>executed, </a:t>
            </a:r>
            <a:r>
              <a:rPr sz="2000" spc="-5" dirty="0">
                <a:latin typeface="RobotoRegular"/>
                <a:cs typeface="RobotoRegular"/>
              </a:rPr>
              <a:t>if </a:t>
            </a:r>
            <a:r>
              <a:rPr sz="2000" dirty="0">
                <a:latin typeface="RobotoRegular"/>
                <a:cs typeface="RobotoRegular"/>
              </a:rPr>
              <a:t>a </a:t>
            </a:r>
            <a:r>
              <a:rPr sz="2000" spc="-5" dirty="0">
                <a:latin typeface="RobotoRegular"/>
                <a:cs typeface="RobotoRegular"/>
              </a:rPr>
              <a:t>speciﬁed  condition is</a:t>
            </a:r>
            <a:r>
              <a:rPr sz="2000" spc="-10" dirty="0">
                <a:latin typeface="RobotoRegular"/>
                <a:cs typeface="RobotoRegular"/>
              </a:rPr>
              <a:t> </a:t>
            </a:r>
            <a:r>
              <a:rPr sz="2000" spc="-5" dirty="0">
                <a:latin typeface="RobotoRegular"/>
                <a:cs typeface="RobotoRegular"/>
              </a:rPr>
              <a:t>true</a:t>
            </a:r>
            <a:endParaRPr sz="2000">
              <a:latin typeface="RobotoRegular"/>
              <a:cs typeface="RobotoRegular"/>
            </a:endParaRPr>
          </a:p>
          <a:p>
            <a:pPr marL="1396365" marR="560070" lvl="1" indent="-438150">
              <a:lnSpc>
                <a:spcPct val="115599"/>
              </a:lnSpc>
              <a:buAutoNum type="alphaLcPeriod"/>
              <a:tabLst>
                <a:tab pos="1396365" algn="l"/>
                <a:tab pos="1397000" algn="l"/>
              </a:tabLst>
            </a:pPr>
            <a:r>
              <a:rPr sz="2000" spc="-5" dirty="0">
                <a:latin typeface="RobotoRegular"/>
                <a:cs typeface="RobotoRegular"/>
              </a:rPr>
              <a:t>Use </a:t>
            </a:r>
            <a:r>
              <a:rPr sz="2000" b="1" i="1" spc="-5" dirty="0">
                <a:latin typeface="Roboto"/>
                <a:cs typeface="Roboto"/>
              </a:rPr>
              <a:t>else </a:t>
            </a:r>
            <a:r>
              <a:rPr sz="2000" spc="-10" dirty="0">
                <a:latin typeface="RobotoRegular"/>
                <a:cs typeface="RobotoRegular"/>
              </a:rPr>
              <a:t>to </a:t>
            </a:r>
            <a:r>
              <a:rPr sz="2000" spc="-5" dirty="0">
                <a:latin typeface="RobotoRegular"/>
                <a:cs typeface="RobotoRegular"/>
              </a:rPr>
              <a:t>specify </a:t>
            </a:r>
            <a:r>
              <a:rPr sz="2000" dirty="0">
                <a:latin typeface="RobotoRegular"/>
                <a:cs typeface="RobotoRegular"/>
              </a:rPr>
              <a:t>a </a:t>
            </a:r>
            <a:r>
              <a:rPr sz="2000" spc="-5" dirty="0">
                <a:latin typeface="RobotoRegular"/>
                <a:cs typeface="RobotoRegular"/>
              </a:rPr>
              <a:t>block of code </a:t>
            </a:r>
            <a:r>
              <a:rPr sz="2000" spc="-10" dirty="0">
                <a:latin typeface="RobotoRegular"/>
                <a:cs typeface="RobotoRegular"/>
              </a:rPr>
              <a:t>to </a:t>
            </a:r>
            <a:r>
              <a:rPr sz="2000" spc="-5" dirty="0">
                <a:latin typeface="RobotoRegular"/>
                <a:cs typeface="RobotoRegular"/>
              </a:rPr>
              <a:t>be </a:t>
            </a:r>
            <a:r>
              <a:rPr sz="2000" spc="-10" dirty="0">
                <a:latin typeface="RobotoRegular"/>
                <a:cs typeface="RobotoRegular"/>
              </a:rPr>
              <a:t>executed, </a:t>
            </a:r>
            <a:r>
              <a:rPr sz="2000" spc="-5" dirty="0">
                <a:latin typeface="RobotoRegular"/>
                <a:cs typeface="RobotoRegular"/>
              </a:rPr>
              <a:t>if the  same condition is</a:t>
            </a:r>
            <a:r>
              <a:rPr sz="2000" spc="-10" dirty="0">
                <a:latin typeface="RobotoRegular"/>
                <a:cs typeface="RobotoRegular"/>
              </a:rPr>
              <a:t> </a:t>
            </a:r>
            <a:r>
              <a:rPr sz="2000" spc="-5" dirty="0">
                <a:latin typeface="RobotoRegular"/>
                <a:cs typeface="RobotoRegular"/>
              </a:rPr>
              <a:t>false</a:t>
            </a:r>
            <a:endParaRPr sz="2000">
              <a:latin typeface="RobotoRegular"/>
              <a:cs typeface="RobotoRegular"/>
            </a:endParaRPr>
          </a:p>
          <a:p>
            <a:pPr marL="1396365" marR="718820" lvl="1" indent="-428625">
              <a:lnSpc>
                <a:spcPct val="115599"/>
              </a:lnSpc>
              <a:buAutoNum type="alphaLcPeriod"/>
              <a:tabLst>
                <a:tab pos="1396365" algn="l"/>
                <a:tab pos="1397000" algn="l"/>
              </a:tabLst>
            </a:pPr>
            <a:r>
              <a:rPr sz="2000" spc="-5" dirty="0">
                <a:latin typeface="RobotoRegular"/>
                <a:cs typeface="RobotoRegular"/>
              </a:rPr>
              <a:t>Use </a:t>
            </a:r>
            <a:r>
              <a:rPr sz="2000" b="1" i="1" spc="-5" dirty="0">
                <a:latin typeface="Roboto"/>
                <a:cs typeface="Roboto"/>
              </a:rPr>
              <a:t>else if </a:t>
            </a:r>
            <a:r>
              <a:rPr sz="2000" spc="-10" dirty="0">
                <a:latin typeface="RobotoRegular"/>
                <a:cs typeface="RobotoRegular"/>
              </a:rPr>
              <a:t>to </a:t>
            </a:r>
            <a:r>
              <a:rPr sz="2000" spc="-5" dirty="0">
                <a:latin typeface="RobotoRegular"/>
                <a:cs typeface="RobotoRegular"/>
              </a:rPr>
              <a:t>specify </a:t>
            </a:r>
            <a:r>
              <a:rPr sz="2000" dirty="0">
                <a:latin typeface="RobotoRegular"/>
                <a:cs typeface="RobotoRegular"/>
              </a:rPr>
              <a:t>a </a:t>
            </a:r>
            <a:r>
              <a:rPr sz="2000" spc="-5" dirty="0">
                <a:latin typeface="RobotoRegular"/>
                <a:cs typeface="RobotoRegular"/>
              </a:rPr>
              <a:t>new condition </a:t>
            </a:r>
            <a:r>
              <a:rPr sz="2000" spc="-10" dirty="0">
                <a:latin typeface="RobotoRegular"/>
                <a:cs typeface="RobotoRegular"/>
              </a:rPr>
              <a:t>to </a:t>
            </a:r>
            <a:r>
              <a:rPr sz="2000" spc="-5" dirty="0">
                <a:latin typeface="RobotoRegular"/>
                <a:cs typeface="RobotoRegular"/>
              </a:rPr>
              <a:t>test, if the ﬁrst  condition is</a:t>
            </a:r>
            <a:r>
              <a:rPr sz="2000" spc="-10" dirty="0">
                <a:latin typeface="RobotoRegular"/>
                <a:cs typeface="RobotoRegular"/>
              </a:rPr>
              <a:t> </a:t>
            </a:r>
            <a:r>
              <a:rPr sz="2000" spc="-5" dirty="0">
                <a:latin typeface="RobotoRegular"/>
                <a:cs typeface="RobotoRegular"/>
              </a:rPr>
              <a:t>false</a:t>
            </a:r>
            <a:endParaRPr sz="2000">
              <a:latin typeface="RobotoRegular"/>
              <a:cs typeface="RobotoRegular"/>
            </a:endParaRPr>
          </a:p>
          <a:p>
            <a:pPr marL="1396365" marR="205104" lvl="1" indent="-438784">
              <a:lnSpc>
                <a:spcPct val="115599"/>
              </a:lnSpc>
              <a:buAutoNum type="alphaLcPeriod"/>
              <a:tabLst>
                <a:tab pos="1396365" algn="l"/>
                <a:tab pos="1397000" algn="l"/>
              </a:tabLst>
            </a:pPr>
            <a:r>
              <a:rPr sz="2000" spc="-5" dirty="0">
                <a:latin typeface="RobotoRegular"/>
                <a:cs typeface="RobotoRegular"/>
              </a:rPr>
              <a:t>Use </a:t>
            </a:r>
            <a:r>
              <a:rPr sz="2000" b="1" i="1" spc="-5" dirty="0">
                <a:latin typeface="Roboto"/>
                <a:cs typeface="Roboto"/>
              </a:rPr>
              <a:t>switch </a:t>
            </a:r>
            <a:r>
              <a:rPr sz="2000" spc="-10" dirty="0">
                <a:latin typeface="RobotoRegular"/>
                <a:cs typeface="RobotoRegular"/>
              </a:rPr>
              <a:t>to </a:t>
            </a:r>
            <a:r>
              <a:rPr sz="2000" spc="-5" dirty="0">
                <a:latin typeface="RobotoRegular"/>
                <a:cs typeface="RobotoRegular"/>
              </a:rPr>
              <a:t>specify many </a:t>
            </a:r>
            <a:r>
              <a:rPr sz="2000" spc="-10" dirty="0">
                <a:latin typeface="RobotoRegular"/>
                <a:cs typeface="RobotoRegular"/>
              </a:rPr>
              <a:t>alternative </a:t>
            </a:r>
            <a:r>
              <a:rPr sz="2000" spc="-5" dirty="0">
                <a:latin typeface="RobotoRegular"/>
                <a:cs typeface="RobotoRegular"/>
              </a:rPr>
              <a:t>blocks of code </a:t>
            </a:r>
            <a:r>
              <a:rPr sz="2000" spc="-10" dirty="0">
                <a:latin typeface="RobotoRegular"/>
                <a:cs typeface="RobotoRegular"/>
              </a:rPr>
              <a:t>to </a:t>
            </a:r>
            <a:r>
              <a:rPr sz="2000" spc="-5" dirty="0">
                <a:latin typeface="RobotoRegular"/>
                <a:cs typeface="RobotoRegular"/>
              </a:rPr>
              <a:t>be  </a:t>
            </a:r>
            <a:r>
              <a:rPr sz="2000" spc="-10" dirty="0">
                <a:latin typeface="RobotoRegular"/>
                <a:cs typeface="RobotoRegular"/>
              </a:rPr>
              <a:t>executed </a:t>
            </a:r>
            <a:r>
              <a:rPr sz="2000" spc="-5" dirty="0">
                <a:latin typeface="RobotoRegular"/>
                <a:cs typeface="RobotoRegular"/>
              </a:rPr>
              <a:t>(Discussed later)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218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20" dirty="0">
                <a:latin typeface="Times New Roman"/>
                <a:cs typeface="Times New Roman"/>
              </a:rPr>
              <a:t>Conditions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071484" cy="316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The </a:t>
            </a:r>
            <a:r>
              <a:rPr sz="2300" b="1" i="1" spc="-5" dirty="0">
                <a:latin typeface="Roboto"/>
                <a:cs typeface="Roboto"/>
              </a:rPr>
              <a:t>if </a:t>
            </a:r>
            <a:r>
              <a:rPr sz="2300" spc="-5" dirty="0">
                <a:latin typeface="RobotoRegular"/>
                <a:cs typeface="RobotoRegular"/>
              </a:rPr>
              <a:t>statement is the fundamental </a:t>
            </a:r>
            <a:r>
              <a:rPr sz="2300" spc="-10" dirty="0">
                <a:latin typeface="RobotoRegular"/>
                <a:cs typeface="RobotoRegular"/>
              </a:rPr>
              <a:t>control </a:t>
            </a:r>
            <a:r>
              <a:rPr sz="2300" spc="-5" dirty="0">
                <a:latin typeface="RobotoRegular"/>
                <a:cs typeface="RobotoRegular"/>
              </a:rPr>
              <a:t>statement that  allows </a:t>
            </a:r>
            <a:r>
              <a:rPr sz="2300" spc="-10" dirty="0">
                <a:latin typeface="RobotoRegular"/>
                <a:cs typeface="RobotoRegular"/>
              </a:rPr>
              <a:t>JavaScript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10" dirty="0">
                <a:latin typeface="RobotoRegular"/>
                <a:cs typeface="RobotoRegular"/>
              </a:rPr>
              <a:t>make </a:t>
            </a:r>
            <a:r>
              <a:rPr sz="2300" spc="-5" dirty="0">
                <a:latin typeface="RobotoRegular"/>
                <a:cs typeface="RobotoRegular"/>
              </a:rPr>
              <a:t>decisions and </a:t>
            </a:r>
            <a:r>
              <a:rPr sz="2300" spc="-10" dirty="0">
                <a:latin typeface="RobotoRegular"/>
                <a:cs typeface="RobotoRegular"/>
              </a:rPr>
              <a:t>execute  </a:t>
            </a:r>
            <a:r>
              <a:rPr sz="2300" spc="-5" dirty="0">
                <a:latin typeface="RobotoRegular"/>
                <a:cs typeface="RobotoRegular"/>
              </a:rPr>
              <a:t>statements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15" dirty="0">
                <a:latin typeface="RobotoRegular"/>
                <a:cs typeface="RobotoRegular"/>
              </a:rPr>
              <a:t>conditionally.</a:t>
            </a:r>
            <a:endParaRPr sz="2300">
              <a:latin typeface="RobotoRegular"/>
              <a:cs typeface="RobotoRegular"/>
            </a:endParaRPr>
          </a:p>
          <a:p>
            <a:pPr marL="24765">
              <a:lnSpc>
                <a:spcPct val="100000"/>
              </a:lnSpc>
              <a:spcBef>
                <a:spcPts val="2035"/>
              </a:spcBef>
              <a:tabLst>
                <a:tab pos="573405" algn="l"/>
              </a:tabLst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if	</a:t>
            </a:r>
            <a:r>
              <a:rPr sz="2400" b="1" spc="-5" dirty="0">
                <a:latin typeface="Courier New"/>
                <a:cs typeface="Courier New"/>
              </a:rPr>
              <a:t>(condition)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24765" marR="114935" indent="456565">
              <a:lnSpc>
                <a:spcPct val="134400"/>
              </a:lnSpc>
              <a:spcBef>
                <a:spcPts val="210"/>
              </a:spcBef>
              <a:tabLst>
                <a:tab pos="1090930" algn="l"/>
              </a:tabLst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	block of code to be executed if the condition  is</a:t>
            </a:r>
            <a:r>
              <a:rPr sz="20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endParaRPr sz="20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81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7527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0" dirty="0">
                <a:latin typeface="Times New Roman"/>
                <a:cs typeface="Times New Roman"/>
              </a:rPr>
              <a:t>Conditions: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195" dirty="0">
                <a:latin typeface="Times New Roman"/>
                <a:cs typeface="Times New Roman"/>
              </a:rPr>
              <a:t>if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446508"/>
            <a:ext cx="5330190" cy="237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spc="-5" dirty="0">
                <a:latin typeface="Courier New"/>
                <a:cs typeface="Courier New"/>
              </a:rPr>
              <a:t>age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12</a:t>
            </a:r>
            <a:r>
              <a:rPr sz="2400" b="1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00">
              <a:latin typeface="Courier New"/>
              <a:cs typeface="Courier New"/>
            </a:endParaRPr>
          </a:p>
          <a:p>
            <a:pPr marL="560705" marR="5080" indent="-548640">
              <a:lnSpc>
                <a:spcPct val="135400"/>
              </a:lnSpc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400" b="1" spc="-5" dirty="0">
                <a:latin typeface="Courier New"/>
                <a:cs typeface="Courier New"/>
              </a:rPr>
              <a:t>( age </a:t>
            </a:r>
            <a:r>
              <a:rPr sz="2400" b="1" dirty="0">
                <a:latin typeface="Courier New"/>
                <a:cs typeface="Courier New"/>
              </a:rPr>
              <a:t>&gt; </a:t>
            </a:r>
            <a:r>
              <a:rPr sz="2400" b="1" dirty="0">
                <a:solidFill>
                  <a:srgbClr val="088759"/>
                </a:solidFill>
                <a:latin typeface="Courier New"/>
                <a:cs typeface="Courier New"/>
              </a:rPr>
              <a:t>9 </a:t>
            </a:r>
            <a:r>
              <a:rPr sz="2400" b="1" dirty="0">
                <a:latin typeface="Courier New"/>
                <a:cs typeface="Courier New"/>
              </a:rPr>
              <a:t>) {  </a:t>
            </a:r>
            <a:r>
              <a:rPr sz="2400" b="1" spc="-5" dirty="0">
                <a:latin typeface="Courier New"/>
                <a:cs typeface="Courier New"/>
              </a:rPr>
              <a:t>console.log(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"Age </a:t>
            </a:r>
            <a:r>
              <a:rPr sz="2400" b="1" dirty="0">
                <a:solidFill>
                  <a:srgbClr val="A31414"/>
                </a:solidFill>
                <a:latin typeface="Courier New"/>
                <a:cs typeface="Courier New"/>
              </a:rPr>
              <a:t>=</a:t>
            </a:r>
            <a:r>
              <a:rPr sz="2400" b="1" spc="-9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400" b="1" spc="-5" dirty="0">
                <a:latin typeface="Courier New"/>
                <a:cs typeface="Courier New"/>
              </a:rPr>
              <a:t>+age);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7527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0" dirty="0">
                <a:latin typeface="Times New Roman"/>
                <a:cs typeface="Times New Roman"/>
              </a:rPr>
              <a:t>Conditions: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195" dirty="0">
                <a:latin typeface="Times New Roman"/>
                <a:cs typeface="Times New Roman"/>
              </a:rPr>
              <a:t>if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129270" cy="2991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54990" indent="-469900">
              <a:lnSpc>
                <a:spcPct val="1141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Use the </a:t>
            </a:r>
            <a:r>
              <a:rPr sz="2300" b="1" i="1" spc="-5" dirty="0">
                <a:latin typeface="Roboto"/>
                <a:cs typeface="Roboto"/>
              </a:rPr>
              <a:t>else </a:t>
            </a:r>
            <a:r>
              <a:rPr sz="2300" spc="-5" dirty="0">
                <a:latin typeface="RobotoRegular"/>
                <a:cs typeface="RobotoRegular"/>
              </a:rPr>
              <a:t>statement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specify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block of code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be  </a:t>
            </a:r>
            <a:r>
              <a:rPr sz="2300" spc="-10" dirty="0">
                <a:latin typeface="RobotoRegular"/>
                <a:cs typeface="RobotoRegular"/>
              </a:rPr>
              <a:t>executed </a:t>
            </a:r>
            <a:r>
              <a:rPr sz="2300" spc="-5" dirty="0">
                <a:latin typeface="RobotoRegular"/>
                <a:cs typeface="RobotoRegular"/>
              </a:rPr>
              <a:t>if the condition is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false.</a:t>
            </a:r>
            <a:endParaRPr sz="2300">
              <a:latin typeface="RobotoRegular"/>
              <a:cs typeface="RobotoRegular"/>
            </a:endParaRPr>
          </a:p>
          <a:p>
            <a:pPr marL="24765">
              <a:lnSpc>
                <a:spcPct val="100000"/>
              </a:lnSpc>
              <a:spcBef>
                <a:spcPts val="205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2000" b="1" spc="-5" dirty="0">
                <a:latin typeface="Courier New"/>
                <a:cs typeface="Courier New"/>
              </a:rPr>
              <a:t>(condition)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  <a:spcBef>
                <a:spcPts val="1025"/>
              </a:spcBef>
            </a:pP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//block of code to be executed if the condition is</a:t>
            </a:r>
            <a:r>
              <a:rPr sz="1800" b="1" spc="-5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endParaRPr sz="18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865"/>
              </a:spcBef>
            </a:pPr>
            <a:r>
              <a:rPr sz="2000" b="1" dirty="0">
                <a:latin typeface="Courier New"/>
                <a:cs typeface="Courier New"/>
              </a:rPr>
              <a:t>}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20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36245">
              <a:lnSpc>
                <a:spcPct val="100000"/>
              </a:lnSpc>
              <a:spcBef>
                <a:spcPts val="835"/>
              </a:spcBef>
            </a:pP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//block of code to be executed if the condition is</a:t>
            </a:r>
            <a:r>
              <a:rPr sz="1800" b="1" spc="-5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false</a:t>
            </a:r>
            <a:endParaRPr sz="18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75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2372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0" dirty="0">
                <a:latin typeface="Times New Roman"/>
                <a:cs typeface="Times New Roman"/>
              </a:rPr>
              <a:t>Conditions: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295" dirty="0">
                <a:latin typeface="Times New Roman"/>
                <a:cs typeface="Times New Roman"/>
              </a:rPr>
              <a:t>else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447524"/>
            <a:ext cx="7904480" cy="310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8464" algn="l"/>
              </a:tabLst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age</a:t>
            </a:r>
            <a:r>
              <a:rPr sz="2200" b="1" dirty="0">
                <a:latin typeface="Courier New"/>
                <a:cs typeface="Courier New"/>
              </a:rPr>
              <a:t> =	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15</a:t>
            </a:r>
            <a:r>
              <a:rPr sz="2200" b="1" spc="-5" dirty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200" b="1" spc="-5" dirty="0">
                <a:latin typeface="Courier New"/>
                <a:cs typeface="Courier New"/>
              </a:rPr>
              <a:t>( age </a:t>
            </a:r>
            <a:r>
              <a:rPr sz="2200" b="1" dirty="0">
                <a:latin typeface="Courier New"/>
                <a:cs typeface="Courier New"/>
              </a:rPr>
              <a:t>&gt; 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18 </a:t>
            </a:r>
            <a:r>
              <a:rPr sz="2200" b="1" dirty="0">
                <a:latin typeface="Courier New"/>
                <a:cs typeface="Courier New"/>
              </a:rPr>
              <a:t>)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514984">
              <a:lnSpc>
                <a:spcPct val="100000"/>
              </a:lnSpc>
              <a:spcBef>
                <a:spcPts val="960"/>
              </a:spcBef>
            </a:pPr>
            <a:r>
              <a:rPr sz="2200" b="1" spc="-5" dirty="0">
                <a:latin typeface="Courier New"/>
                <a:cs typeface="Courier New"/>
              </a:rPr>
              <a:t>console.log(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"Qualifies for</a:t>
            </a:r>
            <a:r>
              <a:rPr sz="2200" b="1" spc="-2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driving"</a:t>
            </a:r>
            <a:r>
              <a:rPr sz="2200" b="1" spc="-5" dirty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200" b="1" dirty="0">
                <a:latin typeface="Courier New"/>
                <a:cs typeface="Courier New"/>
              </a:rPr>
              <a:t>}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22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514984">
              <a:lnSpc>
                <a:spcPct val="100000"/>
              </a:lnSpc>
              <a:spcBef>
                <a:spcPts val="960"/>
              </a:spcBef>
            </a:pPr>
            <a:r>
              <a:rPr sz="2200" b="1" spc="-5" dirty="0">
                <a:latin typeface="Courier New"/>
                <a:cs typeface="Courier New"/>
              </a:rPr>
              <a:t>console.log(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"Does not qualify for</a:t>
            </a:r>
            <a:r>
              <a:rPr sz="2200" b="1" spc="-8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driving"</a:t>
            </a:r>
            <a:r>
              <a:rPr sz="2200" b="1" spc="-5" dirty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2372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0" dirty="0">
                <a:latin typeface="Times New Roman"/>
                <a:cs typeface="Times New Roman"/>
              </a:rPr>
              <a:t>Conditions: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295" dirty="0">
                <a:latin typeface="Times New Roman"/>
                <a:cs typeface="Times New Roman"/>
              </a:rPr>
              <a:t>else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896859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Use the </a:t>
            </a:r>
            <a:r>
              <a:rPr sz="2300" b="1" i="1" spc="-5" dirty="0">
                <a:latin typeface="Roboto"/>
                <a:cs typeface="Roboto"/>
              </a:rPr>
              <a:t>else if </a:t>
            </a:r>
            <a:r>
              <a:rPr sz="2300" spc="-5" dirty="0">
                <a:latin typeface="RobotoRegular"/>
                <a:cs typeface="RobotoRegular"/>
              </a:rPr>
              <a:t>statement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specify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new condition if the  ﬁrst condition is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false.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923" y="372567"/>
            <a:ext cx="36315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0" dirty="0">
                <a:latin typeface="Times New Roman"/>
                <a:cs typeface="Times New Roman"/>
              </a:rPr>
              <a:t>Conditions: </a:t>
            </a:r>
            <a:r>
              <a:rPr sz="3200" spc="295" dirty="0">
                <a:latin typeface="Times New Roman"/>
                <a:cs typeface="Times New Roman"/>
              </a:rPr>
              <a:t>else</a:t>
            </a:r>
            <a:r>
              <a:rPr sz="3200" spc="-465" dirty="0">
                <a:latin typeface="Times New Roman"/>
                <a:cs typeface="Times New Roman"/>
              </a:rPr>
              <a:t> </a:t>
            </a:r>
            <a:r>
              <a:rPr sz="3200" spc="195" dirty="0">
                <a:latin typeface="Times New Roman"/>
                <a:cs typeface="Times New Roman"/>
              </a:rPr>
              <a:t>if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12198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Times New Roman"/>
                <a:cs typeface="Times New Roman"/>
              </a:rPr>
              <a:t>Alerts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53" y="1393168"/>
            <a:ext cx="8150225" cy="29591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92125" indent="-480059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492125" algn="l"/>
                <a:tab pos="492759" algn="l"/>
              </a:tabLst>
            </a:pPr>
            <a:r>
              <a:rPr sz="2400" spc="-10" dirty="0">
                <a:latin typeface="RobotoRegular"/>
                <a:cs typeface="RobotoRegular"/>
              </a:rPr>
              <a:t>‘window.alert’ </a:t>
            </a:r>
            <a:r>
              <a:rPr sz="2400" spc="-5" dirty="0">
                <a:latin typeface="RobotoRegular"/>
                <a:cs typeface="RobotoRegular"/>
              </a:rPr>
              <a:t>and ‘alert’ </a:t>
            </a:r>
            <a:r>
              <a:rPr sz="2400" spc="-10" dirty="0">
                <a:latin typeface="RobotoRegular"/>
                <a:cs typeface="RobotoRegular"/>
              </a:rPr>
              <a:t>are </a:t>
            </a:r>
            <a:r>
              <a:rPr sz="2400" spc="-5" dirty="0">
                <a:latin typeface="RobotoRegular"/>
                <a:cs typeface="RobotoRegular"/>
              </a:rPr>
              <a:t>the</a:t>
            </a:r>
            <a:r>
              <a:rPr sz="2400" spc="-15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same</a:t>
            </a:r>
            <a:endParaRPr sz="2400">
              <a:latin typeface="RobotoRegular"/>
              <a:cs typeface="RobotoRegular"/>
            </a:endParaRPr>
          </a:p>
          <a:p>
            <a:pPr marL="492125" marR="189230" indent="-480059">
              <a:lnSpc>
                <a:spcPct val="114599"/>
              </a:lnSpc>
              <a:buAutoNum type="arabicPeriod"/>
              <a:tabLst>
                <a:tab pos="492125" algn="l"/>
                <a:tab pos="492759" algn="l"/>
              </a:tabLst>
            </a:pPr>
            <a:r>
              <a:rPr sz="2400" spc="-5" dirty="0">
                <a:latin typeface="RobotoRegular"/>
                <a:cs typeface="RobotoRegular"/>
              </a:rPr>
              <a:t>window is object in </a:t>
            </a:r>
            <a:r>
              <a:rPr sz="2400" spc="-10" dirty="0">
                <a:latin typeface="RobotoRegular"/>
                <a:cs typeface="RobotoRegular"/>
              </a:rPr>
              <a:t>browser </a:t>
            </a:r>
            <a:r>
              <a:rPr sz="2400" spc="-5" dirty="0">
                <a:latin typeface="RobotoRegular"/>
                <a:cs typeface="RobotoRegular"/>
              </a:rPr>
              <a:t>which contains many other  objects and properties, and </a:t>
            </a:r>
            <a:r>
              <a:rPr sz="2400" spc="5" dirty="0">
                <a:latin typeface="RobotoRegular"/>
                <a:cs typeface="RobotoRegular"/>
              </a:rPr>
              <a:t>alert </a:t>
            </a:r>
            <a:r>
              <a:rPr sz="2400" spc="-5" dirty="0">
                <a:latin typeface="RobotoRegular"/>
                <a:cs typeface="RobotoRegular"/>
              </a:rPr>
              <a:t>is one of</a:t>
            </a:r>
            <a:r>
              <a:rPr sz="2400" spc="-30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them.</a:t>
            </a:r>
            <a:endParaRPr sz="2400">
              <a:latin typeface="RobotoRegular"/>
              <a:cs typeface="RobotoRegular"/>
            </a:endParaRPr>
          </a:p>
          <a:p>
            <a:pPr marL="492125" marR="563880" indent="-480059">
              <a:lnSpc>
                <a:spcPct val="114599"/>
              </a:lnSpc>
              <a:buAutoNum type="arabicPeriod"/>
              <a:tabLst>
                <a:tab pos="492125" algn="l"/>
                <a:tab pos="492759" algn="l"/>
              </a:tabLst>
            </a:pPr>
            <a:r>
              <a:rPr sz="2400" spc="5" dirty="0">
                <a:latin typeface="RobotoRegular"/>
                <a:cs typeface="RobotoRegular"/>
              </a:rPr>
              <a:t>alert </a:t>
            </a:r>
            <a:r>
              <a:rPr sz="2400" spc="-5" dirty="0">
                <a:latin typeface="RobotoRegular"/>
                <a:cs typeface="RobotoRegular"/>
              </a:rPr>
              <a:t>is </a:t>
            </a:r>
            <a:r>
              <a:rPr sz="2400" dirty="0">
                <a:latin typeface="RobotoRegular"/>
                <a:cs typeface="RobotoRegular"/>
              </a:rPr>
              <a:t>a </a:t>
            </a:r>
            <a:r>
              <a:rPr sz="2400" spc="-5" dirty="0">
                <a:latin typeface="RobotoRegular"/>
                <a:cs typeface="RobotoRegular"/>
              </a:rPr>
              <a:t>function that </a:t>
            </a:r>
            <a:r>
              <a:rPr sz="2400" spc="-10" dirty="0">
                <a:latin typeface="RobotoRegular"/>
                <a:cs typeface="RobotoRegular"/>
              </a:rPr>
              <a:t>take </a:t>
            </a:r>
            <a:r>
              <a:rPr sz="2400" spc="-5" dirty="0">
                <a:latin typeface="RobotoRegular"/>
                <a:cs typeface="RobotoRegular"/>
              </a:rPr>
              <a:t>any input and </a:t>
            </a:r>
            <a:r>
              <a:rPr sz="2400" spc="-10" dirty="0">
                <a:latin typeface="RobotoRegular"/>
                <a:cs typeface="RobotoRegular"/>
              </a:rPr>
              <a:t>display </a:t>
            </a:r>
            <a:r>
              <a:rPr sz="2400" spc="-5" dirty="0">
                <a:latin typeface="RobotoRegular"/>
                <a:cs typeface="RobotoRegular"/>
              </a:rPr>
              <a:t>it in  popup </a:t>
            </a:r>
            <a:r>
              <a:rPr sz="2400" spc="-15" dirty="0">
                <a:latin typeface="RobotoRegular"/>
                <a:cs typeface="RobotoRegular"/>
              </a:rPr>
              <a:t>to</a:t>
            </a:r>
            <a:r>
              <a:rPr sz="2400" spc="-10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user</a:t>
            </a:r>
            <a:endParaRPr sz="2400">
              <a:latin typeface="RobotoRegular"/>
              <a:cs typeface="RobotoRegular"/>
            </a:endParaRPr>
          </a:p>
          <a:p>
            <a:pPr marL="492125" marR="5080" indent="-480059">
              <a:lnSpc>
                <a:spcPct val="114599"/>
              </a:lnSpc>
              <a:buAutoNum type="arabicPeriod"/>
              <a:tabLst>
                <a:tab pos="492125" algn="l"/>
                <a:tab pos="492759" algn="l"/>
              </a:tabLst>
            </a:pPr>
            <a:r>
              <a:rPr sz="2400" spc="5" dirty="0">
                <a:latin typeface="RobotoRegular"/>
                <a:cs typeface="RobotoRegular"/>
              </a:rPr>
              <a:t>Alerts </a:t>
            </a:r>
            <a:r>
              <a:rPr sz="2400" spc="-10" dirty="0">
                <a:latin typeface="RobotoRegular"/>
                <a:cs typeface="RobotoRegular"/>
              </a:rPr>
              <a:t>are </a:t>
            </a:r>
            <a:r>
              <a:rPr sz="2400" spc="-5" dirty="0">
                <a:latin typeface="RobotoRegular"/>
                <a:cs typeface="RobotoRegular"/>
              </a:rPr>
              <a:t>not </a:t>
            </a:r>
            <a:r>
              <a:rPr sz="2400" spc="-10" dirty="0">
                <a:latin typeface="RobotoRegular"/>
                <a:cs typeface="RobotoRegular"/>
              </a:rPr>
              <a:t>available </a:t>
            </a:r>
            <a:r>
              <a:rPr sz="2400" spc="-5" dirty="0">
                <a:latin typeface="RobotoRegular"/>
                <a:cs typeface="RobotoRegular"/>
              </a:rPr>
              <a:t>when </a:t>
            </a:r>
            <a:r>
              <a:rPr sz="2400" spc="-10" dirty="0">
                <a:latin typeface="RobotoRegular"/>
                <a:cs typeface="RobotoRegular"/>
              </a:rPr>
              <a:t>you are </a:t>
            </a:r>
            <a:r>
              <a:rPr sz="2400" spc="-5" dirty="0">
                <a:latin typeface="RobotoRegular"/>
                <a:cs typeface="RobotoRegular"/>
              </a:rPr>
              <a:t>working with server  side </a:t>
            </a:r>
            <a:r>
              <a:rPr sz="2400" spc="-10" dirty="0">
                <a:latin typeface="RobotoRegular"/>
                <a:cs typeface="RobotoRegular"/>
              </a:rPr>
              <a:t>JavaScript </a:t>
            </a:r>
            <a:r>
              <a:rPr sz="2400" spc="-5" dirty="0">
                <a:latin typeface="RobotoRegular"/>
                <a:cs typeface="RobotoRegular"/>
              </a:rPr>
              <a:t>in</a:t>
            </a:r>
            <a:r>
              <a:rPr sz="2400" spc="-10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Node.js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30994"/>
            <a:ext cx="8254365" cy="353441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2000" b="1" spc="-5" dirty="0">
                <a:latin typeface="Courier New"/>
                <a:cs typeface="Courier New"/>
              </a:rPr>
              <a:t>(condition1)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24180">
              <a:lnSpc>
                <a:spcPct val="100000"/>
              </a:lnSpc>
              <a:spcBef>
                <a:spcPts val="830"/>
              </a:spcBef>
            </a:pP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//block of code to be executed if condition1 is</a:t>
            </a:r>
            <a:r>
              <a:rPr sz="1800" b="1" spc="-4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b="1" dirty="0">
                <a:latin typeface="Courier New"/>
                <a:cs typeface="Courier New"/>
              </a:rPr>
              <a:t>}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else if </a:t>
            </a:r>
            <a:r>
              <a:rPr sz="2000" b="1" spc="-5" dirty="0">
                <a:latin typeface="Courier New"/>
                <a:cs typeface="Courier New"/>
              </a:rPr>
              <a:t>(condition2)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700" marR="5080" indent="411480">
              <a:lnSpc>
                <a:spcPct val="135400"/>
              </a:lnSpc>
              <a:spcBef>
                <a:spcPts val="65"/>
              </a:spcBef>
            </a:pP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//block of code to be executed if the condition1 is false  and condition2 is</a:t>
            </a:r>
            <a:r>
              <a:rPr sz="18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b="1" dirty="0">
                <a:latin typeface="Courier New"/>
                <a:cs typeface="Courier New"/>
              </a:rPr>
              <a:t>}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20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700" marR="5080" indent="411480">
              <a:lnSpc>
                <a:spcPct val="135400"/>
              </a:lnSpc>
              <a:spcBef>
                <a:spcPts val="70"/>
              </a:spcBef>
            </a:pP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//block of code to be executed if the condition1 is false  and condition2 is</a:t>
            </a:r>
            <a:r>
              <a:rPr sz="18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false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6315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0" dirty="0">
                <a:latin typeface="Times New Roman"/>
                <a:cs typeface="Times New Roman"/>
              </a:rPr>
              <a:t>Conditions: </a:t>
            </a:r>
            <a:r>
              <a:rPr sz="3200" spc="295" dirty="0">
                <a:latin typeface="Times New Roman"/>
                <a:cs typeface="Times New Roman"/>
              </a:rPr>
              <a:t>else</a:t>
            </a:r>
            <a:r>
              <a:rPr sz="3200" spc="-465" dirty="0">
                <a:latin typeface="Times New Roman"/>
                <a:cs typeface="Times New Roman"/>
              </a:rPr>
              <a:t> </a:t>
            </a:r>
            <a:r>
              <a:rPr sz="3200" spc="195" dirty="0">
                <a:latin typeface="Times New Roman"/>
                <a:cs typeface="Times New Roman"/>
              </a:rPr>
              <a:t>if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0823" y="1352401"/>
            <a:ext cx="3592195" cy="374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02360">
              <a:lnSpc>
                <a:spcPct val="135400"/>
              </a:lnSpc>
              <a:spcBef>
                <a:spcPts val="100"/>
              </a:spcBef>
              <a:tabLst>
                <a:tab pos="2070100" algn="l"/>
              </a:tabLst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1800" b="1" spc="-5" dirty="0">
                <a:latin typeface="Courier New"/>
                <a:cs typeface="Courier New"/>
              </a:rPr>
              <a:t>score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5" dirty="0">
                <a:solidFill>
                  <a:srgbClr val="088759"/>
                </a:solidFill>
                <a:latin typeface="Courier New"/>
                <a:cs typeface="Courier New"/>
              </a:rPr>
              <a:t>80</a:t>
            </a:r>
            <a:r>
              <a:rPr sz="1800" b="1" spc="-5" dirty="0">
                <a:latin typeface="Courier New"/>
                <a:cs typeface="Courier New"/>
              </a:rPr>
              <a:t>; 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00" b="1" spc="-5" dirty="0">
                <a:latin typeface="Courier New"/>
                <a:cs typeface="Courier New"/>
              </a:rPr>
              <a:t>( score</a:t>
            </a:r>
            <a:r>
              <a:rPr sz="1800" b="1" spc="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&gt;</a:t>
            </a:r>
            <a:r>
              <a:rPr sz="1800" b="1" spc="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88759"/>
                </a:solidFill>
                <a:latin typeface="Courier New"/>
                <a:cs typeface="Courier New"/>
              </a:rPr>
              <a:t>80	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23545">
              <a:lnSpc>
                <a:spcPct val="100000"/>
              </a:lnSpc>
              <a:spcBef>
                <a:spcPts val="765"/>
              </a:spcBef>
            </a:pPr>
            <a:r>
              <a:rPr sz="1800" b="1" spc="-5" dirty="0">
                <a:latin typeface="Courier New"/>
                <a:cs typeface="Courier New"/>
              </a:rPr>
              <a:t>console.log(</a:t>
            </a:r>
            <a:r>
              <a:rPr sz="1800" b="1" spc="-5" dirty="0">
                <a:solidFill>
                  <a:srgbClr val="A31414"/>
                </a:solidFill>
                <a:latin typeface="Courier New"/>
                <a:cs typeface="Courier New"/>
              </a:rPr>
              <a:t>"Grade</a:t>
            </a:r>
            <a:r>
              <a:rPr sz="1800" b="1" spc="-9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31414"/>
                </a:solidFill>
                <a:latin typeface="Courier New"/>
                <a:cs typeface="Courier New"/>
              </a:rPr>
              <a:t>A"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423545" marR="5080" indent="-411480">
              <a:lnSpc>
                <a:spcPct val="135400"/>
              </a:lnSpc>
              <a:tabLst>
                <a:tab pos="286385" algn="l"/>
                <a:tab pos="3030220" algn="l"/>
              </a:tabLst>
            </a:pPr>
            <a:r>
              <a:rPr sz="1800" b="1" dirty="0">
                <a:latin typeface="Courier New"/>
                <a:cs typeface="Courier New"/>
              </a:rPr>
              <a:t>}	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else if</a:t>
            </a:r>
            <a:r>
              <a:rPr sz="1800" b="1" spc="-5" dirty="0">
                <a:latin typeface="Courier New"/>
                <a:cs typeface="Courier New"/>
              </a:rPr>
              <a:t>( score</a:t>
            </a:r>
            <a:r>
              <a:rPr sz="1800" b="1" spc="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&gt;</a:t>
            </a:r>
            <a:r>
              <a:rPr sz="1800" b="1" spc="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88759"/>
                </a:solidFill>
                <a:latin typeface="Courier New"/>
                <a:cs typeface="Courier New"/>
              </a:rPr>
              <a:t>70	</a:t>
            </a:r>
            <a:r>
              <a:rPr sz="1800" b="1" dirty="0">
                <a:latin typeface="Courier New"/>
                <a:cs typeface="Courier New"/>
              </a:rPr>
              <a:t>) {  </a:t>
            </a:r>
            <a:r>
              <a:rPr sz="1800" b="1" spc="-5" dirty="0">
                <a:latin typeface="Courier New"/>
                <a:cs typeface="Courier New"/>
              </a:rPr>
              <a:t>console.log(</a:t>
            </a:r>
            <a:r>
              <a:rPr sz="1800" b="1" spc="-5" dirty="0">
                <a:solidFill>
                  <a:srgbClr val="A31414"/>
                </a:solidFill>
                <a:latin typeface="Courier New"/>
                <a:cs typeface="Courier New"/>
              </a:rPr>
              <a:t>"Grade</a:t>
            </a:r>
            <a:r>
              <a:rPr sz="1800" b="1" spc="-9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31414"/>
                </a:solidFill>
                <a:latin typeface="Courier New"/>
                <a:cs typeface="Courier New"/>
              </a:rPr>
              <a:t>B"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423545" marR="5080" indent="-411480">
              <a:lnSpc>
                <a:spcPct val="135400"/>
              </a:lnSpc>
              <a:tabLst>
                <a:tab pos="286385" algn="l"/>
                <a:tab pos="3030220" algn="l"/>
              </a:tabLst>
            </a:pPr>
            <a:r>
              <a:rPr sz="1800" b="1" dirty="0">
                <a:latin typeface="Courier New"/>
                <a:cs typeface="Courier New"/>
              </a:rPr>
              <a:t>}	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else if</a:t>
            </a:r>
            <a:r>
              <a:rPr sz="1800" b="1" spc="-5" dirty="0">
                <a:latin typeface="Courier New"/>
                <a:cs typeface="Courier New"/>
              </a:rPr>
              <a:t>( score</a:t>
            </a:r>
            <a:r>
              <a:rPr sz="1800" b="1" spc="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&gt;</a:t>
            </a:r>
            <a:r>
              <a:rPr sz="1800" b="1" spc="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88759"/>
                </a:solidFill>
                <a:latin typeface="Courier New"/>
                <a:cs typeface="Courier New"/>
              </a:rPr>
              <a:t>60	</a:t>
            </a:r>
            <a:r>
              <a:rPr sz="1800" b="1" dirty="0">
                <a:latin typeface="Courier New"/>
                <a:cs typeface="Courier New"/>
              </a:rPr>
              <a:t>) {  </a:t>
            </a:r>
            <a:r>
              <a:rPr sz="1800" b="1" spc="-5" dirty="0">
                <a:latin typeface="Courier New"/>
                <a:cs typeface="Courier New"/>
              </a:rPr>
              <a:t>console.log(</a:t>
            </a:r>
            <a:r>
              <a:rPr sz="1800" b="1" spc="-5" dirty="0">
                <a:solidFill>
                  <a:srgbClr val="A31414"/>
                </a:solidFill>
                <a:latin typeface="Courier New"/>
                <a:cs typeface="Courier New"/>
              </a:rPr>
              <a:t>"Grade</a:t>
            </a:r>
            <a:r>
              <a:rPr sz="1800" b="1" spc="-9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31414"/>
                </a:solidFill>
                <a:latin typeface="Courier New"/>
                <a:cs typeface="Courier New"/>
              </a:rPr>
              <a:t>C"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286385" algn="l"/>
              </a:tabLst>
            </a:pPr>
            <a:r>
              <a:rPr sz="1800" b="1" dirty="0">
                <a:latin typeface="Courier New"/>
                <a:cs typeface="Courier New"/>
              </a:rPr>
              <a:t>}	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else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23545">
              <a:lnSpc>
                <a:spcPct val="100000"/>
              </a:lnSpc>
              <a:spcBef>
                <a:spcPts val="765"/>
              </a:spcBef>
            </a:pPr>
            <a:r>
              <a:rPr sz="1800" b="1" spc="-5" dirty="0">
                <a:latin typeface="Courier New"/>
                <a:cs typeface="Courier New"/>
              </a:rPr>
              <a:t>console.log(</a:t>
            </a:r>
            <a:r>
              <a:rPr sz="1800" b="1" spc="-5" dirty="0">
                <a:solidFill>
                  <a:srgbClr val="A31414"/>
                </a:solidFill>
                <a:latin typeface="Courier New"/>
                <a:cs typeface="Courier New"/>
              </a:rPr>
              <a:t>"Failed"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6315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0" dirty="0">
                <a:latin typeface="Times New Roman"/>
                <a:cs typeface="Times New Roman"/>
              </a:rPr>
              <a:t>Conditions: </a:t>
            </a:r>
            <a:r>
              <a:rPr sz="3200" spc="295" dirty="0">
                <a:latin typeface="Times New Roman"/>
                <a:cs typeface="Times New Roman"/>
              </a:rPr>
              <a:t>else</a:t>
            </a:r>
            <a:r>
              <a:rPr sz="3200" spc="-465" dirty="0">
                <a:latin typeface="Times New Roman"/>
                <a:cs typeface="Times New Roman"/>
              </a:rPr>
              <a:t> </a:t>
            </a:r>
            <a:r>
              <a:rPr sz="3200" spc="195" dirty="0">
                <a:latin typeface="Times New Roman"/>
                <a:cs typeface="Times New Roman"/>
              </a:rPr>
              <a:t>if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618095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</a:t>
            </a:r>
            <a:r>
              <a:rPr sz="2300" b="1" i="1" spc="-5" dirty="0">
                <a:latin typeface="Roboto"/>
                <a:cs typeface="Roboto"/>
              </a:rPr>
              <a:t>nested if </a:t>
            </a:r>
            <a:r>
              <a:rPr sz="2300" spc="-5" dirty="0">
                <a:latin typeface="RobotoRegular"/>
                <a:cs typeface="RobotoRegular"/>
              </a:rPr>
              <a:t>statements means an if statement inside an if  statement.</a:t>
            </a:r>
            <a:endParaRPr sz="2300">
              <a:latin typeface="RobotoRegular"/>
              <a:cs typeface="RobotoRegular"/>
            </a:endParaRPr>
          </a:p>
          <a:p>
            <a:pPr marL="24765">
              <a:lnSpc>
                <a:spcPct val="100000"/>
              </a:lnSpc>
              <a:spcBef>
                <a:spcPts val="205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2000" b="1" spc="-5" dirty="0">
                <a:latin typeface="Courier New"/>
                <a:cs typeface="Courier New"/>
              </a:rPr>
              <a:t>(condition1)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  <a:spcBef>
                <a:spcPts val="1025"/>
              </a:spcBef>
            </a:pP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//Code to be executed if the condition1 is</a:t>
            </a:r>
            <a:r>
              <a:rPr sz="1800" b="1" spc="-4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endParaRPr sz="18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  <a:spcBef>
                <a:spcPts val="86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2000" b="1" spc="-5" dirty="0">
                <a:latin typeface="Courier New"/>
                <a:cs typeface="Courier New"/>
              </a:rPr>
              <a:t>(condition1)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39165">
              <a:lnSpc>
                <a:spcPct val="100000"/>
              </a:lnSpc>
              <a:spcBef>
                <a:spcPts val="1025"/>
              </a:spcBef>
            </a:pP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//Code to be executed if the condition2 is</a:t>
            </a:r>
            <a:r>
              <a:rPr sz="1800" b="1" spc="-5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endParaRPr sz="18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  <a:spcBef>
                <a:spcPts val="86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82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1840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0" dirty="0">
                <a:latin typeface="Times New Roman"/>
                <a:cs typeface="Times New Roman"/>
              </a:rPr>
              <a:t>Conditions: </a:t>
            </a:r>
            <a:r>
              <a:rPr sz="3200" spc="385" dirty="0">
                <a:latin typeface="Times New Roman"/>
                <a:cs typeface="Times New Roman"/>
              </a:rPr>
              <a:t>nested</a:t>
            </a:r>
            <a:r>
              <a:rPr sz="3200" spc="-450" dirty="0">
                <a:latin typeface="Times New Roman"/>
                <a:cs typeface="Times New Roman"/>
              </a:rPr>
              <a:t> </a:t>
            </a:r>
            <a:r>
              <a:rPr sz="3200" spc="195" dirty="0">
                <a:latin typeface="Times New Roman"/>
                <a:cs typeface="Times New Roman"/>
              </a:rPr>
              <a:t>if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25604"/>
            <a:ext cx="555752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19045">
              <a:lnSpc>
                <a:spcPct val="1364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score </a:t>
            </a:r>
            <a:r>
              <a:rPr sz="2200" b="1" dirty="0">
                <a:latin typeface="Courier New"/>
                <a:cs typeface="Courier New"/>
              </a:rPr>
              <a:t>= 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80</a:t>
            </a:r>
            <a:r>
              <a:rPr sz="2200" b="1" spc="-5" dirty="0">
                <a:latin typeface="Courier New"/>
                <a:cs typeface="Courier New"/>
              </a:rPr>
              <a:t>; 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200" b="1" spc="-5" dirty="0">
                <a:latin typeface="Courier New"/>
                <a:cs typeface="Courier New"/>
              </a:rPr>
              <a:t>( score </a:t>
            </a:r>
            <a:r>
              <a:rPr sz="2200" b="1" dirty="0">
                <a:latin typeface="Courier New"/>
                <a:cs typeface="Courier New"/>
              </a:rPr>
              <a:t>&gt; 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80 </a:t>
            </a:r>
            <a:r>
              <a:rPr sz="2200" b="1" dirty="0">
                <a:latin typeface="Courier New"/>
                <a:cs typeface="Courier New"/>
              </a:rPr>
              <a:t>)</a:t>
            </a:r>
            <a:r>
              <a:rPr sz="2200" b="1" spc="-9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514984" marR="1178560">
              <a:lnSpc>
                <a:spcPct val="136400"/>
              </a:lnSpc>
            </a:pPr>
            <a:r>
              <a:rPr sz="2200" b="1" spc="-5" dirty="0">
                <a:latin typeface="Courier New"/>
                <a:cs typeface="Courier New"/>
              </a:rPr>
              <a:t>console.log(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"Grade A"</a:t>
            </a:r>
            <a:r>
              <a:rPr sz="2200" b="1" spc="-5" dirty="0">
                <a:latin typeface="Courier New"/>
                <a:cs typeface="Courier New"/>
              </a:rPr>
              <a:t>); 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200" b="1" spc="-5" dirty="0">
                <a:latin typeface="Courier New"/>
                <a:cs typeface="Courier New"/>
              </a:rPr>
              <a:t>( score </a:t>
            </a:r>
            <a:r>
              <a:rPr sz="2200" b="1" dirty="0">
                <a:latin typeface="Courier New"/>
                <a:cs typeface="Courier New"/>
              </a:rPr>
              <a:t>&gt;</a:t>
            </a:r>
            <a:r>
              <a:rPr sz="2200" b="1" spc="-30" dirty="0"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90</a:t>
            </a:r>
            <a:r>
              <a:rPr sz="2200" b="1" spc="-5" dirty="0">
                <a:latin typeface="Courier New"/>
                <a:cs typeface="Courier New"/>
              </a:rPr>
              <a:t>){</a:t>
            </a:r>
            <a:endParaRPr sz="2200">
              <a:latin typeface="Courier New"/>
              <a:cs typeface="Courier New"/>
            </a:endParaRPr>
          </a:p>
          <a:p>
            <a:pPr marL="1185545">
              <a:lnSpc>
                <a:spcPct val="100000"/>
              </a:lnSpc>
              <a:spcBef>
                <a:spcPts val="955"/>
              </a:spcBef>
            </a:pPr>
            <a:r>
              <a:rPr sz="2200" b="1" spc="-5" dirty="0">
                <a:latin typeface="Courier New"/>
                <a:cs typeface="Courier New"/>
              </a:rPr>
              <a:t>console.log(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"Reward</a:t>
            </a:r>
            <a:r>
              <a:rPr sz="2200" b="1" spc="-8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$100"</a:t>
            </a:r>
            <a:r>
              <a:rPr sz="2200" b="1" spc="-5" dirty="0"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  <a:p>
            <a:pPr marL="514984">
              <a:lnSpc>
                <a:spcPct val="100000"/>
              </a:lnSpc>
              <a:spcBef>
                <a:spcPts val="96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1840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0" dirty="0">
                <a:latin typeface="Times New Roman"/>
                <a:cs typeface="Times New Roman"/>
              </a:rPr>
              <a:t>Conditions: </a:t>
            </a:r>
            <a:r>
              <a:rPr sz="3200" spc="385" dirty="0">
                <a:latin typeface="Times New Roman"/>
                <a:cs typeface="Times New Roman"/>
              </a:rPr>
              <a:t>nested</a:t>
            </a:r>
            <a:r>
              <a:rPr sz="3200" spc="-450" dirty="0">
                <a:latin typeface="Times New Roman"/>
                <a:cs typeface="Times New Roman"/>
              </a:rPr>
              <a:t> </a:t>
            </a:r>
            <a:r>
              <a:rPr sz="3200" spc="195" dirty="0">
                <a:latin typeface="Times New Roman"/>
                <a:cs typeface="Times New Roman"/>
              </a:rPr>
              <a:t>if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52401"/>
            <a:ext cx="4964430" cy="374015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1800" b="1" spc="-5" dirty="0">
                <a:latin typeface="Courier New"/>
                <a:cs typeface="Courier New"/>
              </a:rPr>
              <a:t>score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88759"/>
                </a:solidFill>
                <a:latin typeface="Courier New"/>
                <a:cs typeface="Courier New"/>
              </a:rPr>
              <a:t>70</a:t>
            </a:r>
            <a:r>
              <a:rPr sz="1800" b="1" spc="-5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423545" marR="690880" indent="-411480">
              <a:lnSpc>
                <a:spcPct val="135400"/>
              </a:lnSpc>
              <a:tabLst>
                <a:tab pos="1932939" algn="l"/>
              </a:tabLst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00" b="1" spc="-5" dirty="0">
                <a:latin typeface="Courier New"/>
                <a:cs typeface="Courier New"/>
              </a:rPr>
              <a:t>(score</a:t>
            </a:r>
            <a:r>
              <a:rPr sz="1800" b="1" dirty="0">
                <a:latin typeface="Courier New"/>
                <a:cs typeface="Courier New"/>
              </a:rPr>
              <a:t> &gt;</a:t>
            </a:r>
            <a:r>
              <a:rPr sz="1800" b="1" spc="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88759"/>
                </a:solidFill>
                <a:latin typeface="Courier New"/>
                <a:cs typeface="Courier New"/>
              </a:rPr>
              <a:t>80	</a:t>
            </a:r>
            <a:r>
              <a:rPr sz="1800" b="1" spc="-5" dirty="0">
                <a:latin typeface="Courier New"/>
                <a:cs typeface="Courier New"/>
              </a:rPr>
              <a:t>&amp;&amp; score &lt;=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88759"/>
                </a:solidFill>
                <a:latin typeface="Courier New"/>
                <a:cs typeface="Courier New"/>
              </a:rPr>
              <a:t>100</a:t>
            </a:r>
            <a:r>
              <a:rPr sz="1800" b="1" spc="-5" dirty="0">
                <a:latin typeface="Courier New"/>
                <a:cs typeface="Courier New"/>
              </a:rPr>
              <a:t>){  console.log(</a:t>
            </a:r>
            <a:r>
              <a:rPr sz="1800" b="1" spc="-5" dirty="0">
                <a:solidFill>
                  <a:srgbClr val="A31414"/>
                </a:solidFill>
                <a:latin typeface="Courier New"/>
                <a:cs typeface="Courier New"/>
              </a:rPr>
              <a:t>"Grade</a:t>
            </a:r>
            <a:r>
              <a:rPr sz="1800" b="1" spc="-2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31414"/>
                </a:solidFill>
                <a:latin typeface="Courier New"/>
                <a:cs typeface="Courier New"/>
              </a:rPr>
              <a:t>A"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423545" marR="5080" indent="-411480">
              <a:lnSpc>
                <a:spcPct val="135400"/>
              </a:lnSpc>
              <a:tabLst>
                <a:tab pos="1109980" algn="l"/>
                <a:tab pos="2755900" algn="l"/>
              </a:tabLst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18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if	</a:t>
            </a:r>
            <a:r>
              <a:rPr sz="1800" b="1" spc="-5" dirty="0">
                <a:latin typeface="Courier New"/>
                <a:cs typeface="Courier New"/>
              </a:rPr>
              <a:t>(score </a:t>
            </a:r>
            <a:r>
              <a:rPr sz="1800" b="1" dirty="0">
                <a:latin typeface="Courier New"/>
                <a:cs typeface="Courier New"/>
              </a:rPr>
              <a:t>&gt;</a:t>
            </a:r>
            <a:r>
              <a:rPr sz="1800" b="1" spc="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88759"/>
                </a:solidFill>
                <a:latin typeface="Courier New"/>
                <a:cs typeface="Courier New"/>
              </a:rPr>
              <a:t>70	</a:t>
            </a:r>
            <a:r>
              <a:rPr sz="1800" b="1" spc="-5" dirty="0">
                <a:latin typeface="Courier New"/>
                <a:cs typeface="Courier New"/>
              </a:rPr>
              <a:t>&amp;&amp; score &lt;=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88759"/>
                </a:solidFill>
                <a:latin typeface="Courier New"/>
                <a:cs typeface="Courier New"/>
              </a:rPr>
              <a:t>80</a:t>
            </a:r>
            <a:r>
              <a:rPr sz="1800" b="1" spc="-5" dirty="0">
                <a:latin typeface="Courier New"/>
                <a:cs typeface="Courier New"/>
              </a:rPr>
              <a:t>){  console.log(</a:t>
            </a:r>
            <a:r>
              <a:rPr sz="1800" b="1" spc="-5" dirty="0">
                <a:solidFill>
                  <a:srgbClr val="A31414"/>
                </a:solidFill>
                <a:latin typeface="Courier New"/>
                <a:cs typeface="Courier New"/>
              </a:rPr>
              <a:t>"Grade</a:t>
            </a:r>
            <a:r>
              <a:rPr sz="1800" b="1" spc="-1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31414"/>
                </a:solidFill>
                <a:latin typeface="Courier New"/>
                <a:cs typeface="Courier New"/>
              </a:rPr>
              <a:t>B"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423545" marR="5080" indent="-411480">
              <a:lnSpc>
                <a:spcPct val="135400"/>
              </a:lnSpc>
              <a:tabLst>
                <a:tab pos="1109980" algn="l"/>
                <a:tab pos="2755900" algn="l"/>
              </a:tabLst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18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if	</a:t>
            </a:r>
            <a:r>
              <a:rPr sz="1800" b="1" spc="-5" dirty="0">
                <a:latin typeface="Courier New"/>
                <a:cs typeface="Courier New"/>
              </a:rPr>
              <a:t>(score </a:t>
            </a:r>
            <a:r>
              <a:rPr sz="1800" b="1" dirty="0">
                <a:latin typeface="Courier New"/>
                <a:cs typeface="Courier New"/>
              </a:rPr>
              <a:t>&gt;</a:t>
            </a:r>
            <a:r>
              <a:rPr sz="1800" b="1" spc="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88759"/>
                </a:solidFill>
                <a:latin typeface="Courier New"/>
                <a:cs typeface="Courier New"/>
              </a:rPr>
              <a:t>60	</a:t>
            </a:r>
            <a:r>
              <a:rPr sz="1800" b="1" spc="-5" dirty="0">
                <a:latin typeface="Courier New"/>
                <a:cs typeface="Courier New"/>
              </a:rPr>
              <a:t>&amp;&amp; score &lt;=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88759"/>
                </a:solidFill>
                <a:latin typeface="Courier New"/>
                <a:cs typeface="Courier New"/>
              </a:rPr>
              <a:t>70</a:t>
            </a:r>
            <a:r>
              <a:rPr sz="1800" b="1" spc="-5" dirty="0">
                <a:latin typeface="Courier New"/>
                <a:cs typeface="Courier New"/>
              </a:rPr>
              <a:t>){  console.log(</a:t>
            </a:r>
            <a:r>
              <a:rPr sz="1800" b="1" spc="-5" dirty="0">
                <a:solidFill>
                  <a:srgbClr val="A31414"/>
                </a:solidFill>
                <a:latin typeface="Courier New"/>
                <a:cs typeface="Courier New"/>
              </a:rPr>
              <a:t>"Grade</a:t>
            </a:r>
            <a:r>
              <a:rPr sz="1800" b="1" spc="-1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31414"/>
                </a:solidFill>
                <a:latin typeface="Courier New"/>
                <a:cs typeface="Courier New"/>
              </a:rPr>
              <a:t>C"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448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85" dirty="0">
                <a:latin typeface="Times New Roman"/>
                <a:cs typeface="Times New Roman"/>
              </a:rPr>
              <a:t>Set </a:t>
            </a:r>
            <a:r>
              <a:rPr sz="3200" spc="280" dirty="0">
                <a:latin typeface="Times New Roman"/>
                <a:cs typeface="Times New Roman"/>
              </a:rPr>
              <a:t>of</a:t>
            </a:r>
            <a:r>
              <a:rPr sz="3200" spc="-450" dirty="0">
                <a:latin typeface="Times New Roman"/>
                <a:cs typeface="Times New Roman"/>
              </a:rPr>
              <a:t> </a:t>
            </a:r>
            <a:r>
              <a:rPr sz="3200" spc="320" dirty="0">
                <a:latin typeface="Times New Roman"/>
                <a:cs typeface="Times New Roman"/>
              </a:rPr>
              <a:t>Conditions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43765"/>
            <a:ext cx="7186930" cy="330200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spc="-5" dirty="0">
                <a:latin typeface="Courier New"/>
                <a:cs typeface="Courier New"/>
              </a:rPr>
              <a:t>input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"M"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000" b="1" spc="-5" dirty="0">
                <a:latin typeface="Courier New"/>
                <a:cs typeface="Courier New"/>
              </a:rPr>
              <a:t>(input ==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"A" </a:t>
            </a:r>
            <a:r>
              <a:rPr sz="2000" b="1" spc="-5" dirty="0">
                <a:latin typeface="Courier New"/>
                <a:cs typeface="Courier New"/>
              </a:rPr>
              <a:t>|| input ==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"E" </a:t>
            </a:r>
            <a:r>
              <a:rPr sz="2000" b="1" spc="-5" dirty="0">
                <a:latin typeface="Courier New"/>
                <a:cs typeface="Courier New"/>
              </a:rPr>
              <a:t>|| input ==</a:t>
            </a:r>
            <a:r>
              <a:rPr sz="2000" b="1" spc="-5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"I"</a:t>
            </a:r>
            <a:endParaRPr sz="2000">
              <a:latin typeface="Courier New"/>
              <a:cs typeface="Courier New"/>
            </a:endParaRPr>
          </a:p>
          <a:p>
            <a:pPr marL="469265" marR="766445" indent="914400">
              <a:lnSpc>
                <a:spcPct val="134400"/>
              </a:lnSpc>
            </a:pPr>
            <a:r>
              <a:rPr sz="2000" b="1" spc="-5" dirty="0">
                <a:latin typeface="Courier New"/>
                <a:cs typeface="Courier New"/>
              </a:rPr>
              <a:t>|| input ==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"O" </a:t>
            </a:r>
            <a:r>
              <a:rPr sz="2000" b="1" spc="-5" dirty="0">
                <a:latin typeface="Courier New"/>
                <a:cs typeface="Courier New"/>
              </a:rPr>
              <a:t>|| input ==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"U"</a:t>
            </a:r>
            <a:r>
              <a:rPr sz="2000" b="1" spc="-5" dirty="0">
                <a:latin typeface="Courier New"/>
                <a:cs typeface="Courier New"/>
              </a:rPr>
              <a:t>){  console.log(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"It's </a:t>
            </a:r>
            <a:r>
              <a:rPr sz="2000" b="1" dirty="0">
                <a:solidFill>
                  <a:srgbClr val="A31414"/>
                </a:solidFill>
                <a:latin typeface="Courier New"/>
                <a:cs typeface="Courier New"/>
              </a:rPr>
              <a:t>a</a:t>
            </a:r>
            <a:r>
              <a:rPr sz="2000" b="1" spc="-2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Vowel"</a:t>
            </a:r>
            <a:r>
              <a:rPr sz="2000" b="1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20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latin typeface="Courier New"/>
                <a:cs typeface="Courier New"/>
              </a:rPr>
              <a:t>console.log(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"It's </a:t>
            </a:r>
            <a:r>
              <a:rPr sz="2000" b="1" dirty="0">
                <a:solidFill>
                  <a:srgbClr val="A31414"/>
                </a:solidFill>
                <a:latin typeface="Courier New"/>
                <a:cs typeface="Courier New"/>
              </a:rPr>
              <a:t>a</a:t>
            </a:r>
            <a:r>
              <a:rPr sz="2000" b="1" spc="-2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consonants"</a:t>
            </a:r>
            <a:r>
              <a:rPr sz="2000" b="1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448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85" dirty="0">
                <a:latin typeface="Times New Roman"/>
                <a:cs typeface="Times New Roman"/>
              </a:rPr>
              <a:t>Set </a:t>
            </a:r>
            <a:r>
              <a:rPr sz="3200" spc="280" dirty="0">
                <a:latin typeface="Times New Roman"/>
                <a:cs typeface="Times New Roman"/>
              </a:rPr>
              <a:t>of</a:t>
            </a:r>
            <a:r>
              <a:rPr sz="3200" spc="-450" dirty="0">
                <a:latin typeface="Times New Roman"/>
                <a:cs typeface="Times New Roman"/>
              </a:rPr>
              <a:t> </a:t>
            </a:r>
            <a:r>
              <a:rPr sz="3200" spc="320" dirty="0">
                <a:latin typeface="Times New Roman"/>
                <a:cs typeface="Times New Roman"/>
              </a:rPr>
              <a:t>Conditions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092440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71628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In </a:t>
            </a:r>
            <a:r>
              <a:rPr sz="2300" spc="-10" dirty="0">
                <a:latin typeface="RobotoRegular"/>
                <a:cs typeface="RobotoRegular"/>
              </a:rPr>
              <a:t>JavaScript value </a:t>
            </a:r>
            <a:r>
              <a:rPr sz="2300" spc="-5" dirty="0">
                <a:latin typeface="RobotoRegular"/>
                <a:cs typeface="RobotoRegular"/>
              </a:rPr>
              <a:t>or </a:t>
            </a:r>
            <a:r>
              <a:rPr sz="2300" spc="-10" dirty="0">
                <a:latin typeface="RobotoRegular"/>
                <a:cs typeface="RobotoRegular"/>
              </a:rPr>
              <a:t>expression </a:t>
            </a:r>
            <a:r>
              <a:rPr sz="2300" spc="-5" dirty="0">
                <a:latin typeface="RobotoRegular"/>
                <a:cs typeface="RobotoRegular"/>
              </a:rPr>
              <a:t>can be </a:t>
            </a:r>
            <a:r>
              <a:rPr sz="2300" dirty="0">
                <a:latin typeface="RobotoRegular"/>
                <a:cs typeface="RobotoRegular"/>
              </a:rPr>
              <a:t>converted </a:t>
            </a:r>
            <a:r>
              <a:rPr sz="2300" spc="-15" dirty="0">
                <a:latin typeface="RobotoRegular"/>
                <a:cs typeface="RobotoRegular"/>
              </a:rPr>
              <a:t>to  </a:t>
            </a:r>
            <a:r>
              <a:rPr sz="2300" spc="-5" dirty="0">
                <a:latin typeface="RobotoRegular"/>
                <a:cs typeface="RobotoRegular"/>
              </a:rPr>
              <a:t>boolean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If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apply boolean comparison on </a:t>
            </a:r>
            <a:r>
              <a:rPr sz="2300" spc="-10" dirty="0">
                <a:latin typeface="RobotoRegular"/>
                <a:cs typeface="RobotoRegular"/>
              </a:rPr>
              <a:t>values </a:t>
            </a:r>
            <a:r>
              <a:rPr sz="2300" spc="-5" dirty="0">
                <a:latin typeface="RobotoRegular"/>
                <a:cs typeface="RobotoRegular"/>
              </a:rPr>
              <a:t>then </a:t>
            </a:r>
            <a:r>
              <a:rPr sz="2300" spc="-10" dirty="0">
                <a:latin typeface="RobotoRegular"/>
                <a:cs typeface="RobotoRegular"/>
              </a:rPr>
              <a:t>JavaScript  </a:t>
            </a:r>
            <a:r>
              <a:rPr sz="2300" dirty="0">
                <a:latin typeface="RobotoRegular"/>
                <a:cs typeface="RobotoRegular"/>
              </a:rPr>
              <a:t>convert </a:t>
            </a:r>
            <a:r>
              <a:rPr sz="2300" spc="-5" dirty="0">
                <a:latin typeface="RobotoRegular"/>
                <a:cs typeface="RobotoRegular"/>
              </a:rPr>
              <a:t>that </a:t>
            </a:r>
            <a:r>
              <a:rPr sz="2300" spc="-10" dirty="0">
                <a:latin typeface="RobotoRegular"/>
                <a:cs typeface="RobotoRegular"/>
              </a:rPr>
              <a:t>value into </a:t>
            </a:r>
            <a:r>
              <a:rPr sz="2300" spc="-5" dirty="0">
                <a:latin typeface="RobotoRegular"/>
                <a:cs typeface="RobotoRegular"/>
              </a:rPr>
              <a:t>boolean and </a:t>
            </a:r>
            <a:r>
              <a:rPr sz="2300" spc="-10" dirty="0">
                <a:latin typeface="RobotoRegular"/>
                <a:cs typeface="RobotoRegular"/>
              </a:rPr>
              <a:t>make</a:t>
            </a:r>
            <a:r>
              <a:rPr sz="2300" spc="-3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comparison</a:t>
            </a:r>
            <a:endParaRPr sz="2300">
              <a:latin typeface="RobotoRegular"/>
              <a:cs typeface="RobotoRegular"/>
            </a:endParaRPr>
          </a:p>
          <a:p>
            <a:pPr marL="481965" marR="18415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3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can use </a:t>
            </a:r>
            <a:r>
              <a:rPr sz="2300" spc="-10" dirty="0">
                <a:latin typeface="RobotoRegular"/>
                <a:cs typeface="RobotoRegular"/>
              </a:rPr>
              <a:t>values </a:t>
            </a:r>
            <a:r>
              <a:rPr sz="2300" spc="-5" dirty="0">
                <a:latin typeface="RobotoRegular"/>
                <a:cs typeface="RobotoRegular"/>
              </a:rPr>
              <a:t>in if/else conditions and </a:t>
            </a:r>
            <a:r>
              <a:rPr sz="2300" spc="-10" dirty="0">
                <a:latin typeface="RobotoRegular"/>
                <a:cs typeface="RobotoRegular"/>
              </a:rPr>
              <a:t>they </a:t>
            </a:r>
            <a:r>
              <a:rPr sz="2300" spc="-5" dirty="0">
                <a:latin typeface="RobotoRegular"/>
                <a:cs typeface="RobotoRegular"/>
              </a:rPr>
              <a:t>will </a:t>
            </a:r>
            <a:r>
              <a:rPr sz="2300" spc="-10" dirty="0">
                <a:latin typeface="RobotoRegular"/>
                <a:cs typeface="RobotoRegular"/>
              </a:rPr>
              <a:t>result  </a:t>
            </a:r>
            <a:r>
              <a:rPr sz="2300" spc="-5" dirty="0">
                <a:latin typeface="RobotoRegular"/>
                <a:cs typeface="RobotoRegular"/>
              </a:rPr>
              <a:t>in true or false </a:t>
            </a:r>
            <a:r>
              <a:rPr sz="2300" spc="-10" dirty="0">
                <a:latin typeface="RobotoRegular"/>
                <a:cs typeface="RobotoRegular"/>
              </a:rPr>
              <a:t>according </a:t>
            </a:r>
            <a:r>
              <a:rPr sz="2300" spc="-15" dirty="0">
                <a:latin typeface="RobotoRegular"/>
                <a:cs typeface="RobotoRegular"/>
              </a:rPr>
              <a:t>to</a:t>
            </a:r>
            <a:r>
              <a:rPr sz="2300" spc="-10" dirty="0">
                <a:latin typeface="RobotoRegular"/>
                <a:cs typeface="RobotoRegular"/>
              </a:rPr>
              <a:t> values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5656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25" dirty="0">
                <a:latin typeface="Times New Roman"/>
                <a:cs typeface="Times New Roman"/>
              </a:rPr>
              <a:t>Value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40" dirty="0">
                <a:latin typeface="Times New Roman"/>
                <a:cs typeface="Times New Roman"/>
              </a:rPr>
              <a:t>conversion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75" dirty="0">
                <a:latin typeface="Times New Roman"/>
                <a:cs typeface="Times New Roman"/>
              </a:rPr>
              <a:t>to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45" dirty="0">
                <a:latin typeface="Times New Roman"/>
                <a:cs typeface="Times New Roman"/>
              </a:rPr>
              <a:t>boolean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447015"/>
            <a:ext cx="594677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</a:t>
            </a:r>
            <a:r>
              <a:rPr sz="2300" spc="-10" dirty="0">
                <a:latin typeface="RobotoRegular"/>
                <a:cs typeface="RobotoRegular"/>
              </a:rPr>
              <a:t>Following values </a:t>
            </a:r>
            <a:r>
              <a:rPr sz="2300" spc="-5" dirty="0">
                <a:latin typeface="RobotoRegular"/>
                <a:cs typeface="RobotoRegular"/>
              </a:rPr>
              <a:t>will be </a:t>
            </a:r>
            <a:r>
              <a:rPr sz="2300" dirty="0">
                <a:latin typeface="RobotoRegular"/>
                <a:cs typeface="RobotoRegular"/>
              </a:rPr>
              <a:t>converted </a:t>
            </a:r>
            <a:r>
              <a:rPr sz="2300" spc="-15" dirty="0">
                <a:latin typeface="RobotoRegular"/>
                <a:cs typeface="RobotoRegular"/>
              </a:rPr>
              <a:t>to</a:t>
            </a:r>
            <a:r>
              <a:rPr sz="2300" spc="-3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false</a:t>
            </a:r>
            <a:endParaRPr sz="2300">
              <a:latin typeface="RobotoRegular"/>
              <a:cs typeface="RobotoRegula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16047" y="1880873"/>
          <a:ext cx="7400290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1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7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176">
                <a:tc>
                  <a:txBody>
                    <a:bodyPr/>
                    <a:lstStyle/>
                    <a:p>
                      <a:pPr marL="37465">
                        <a:lnSpc>
                          <a:spcPts val="2595"/>
                        </a:lnSpc>
                        <a:tabLst>
                          <a:tab pos="501650" algn="l"/>
                        </a:tabLst>
                      </a:pPr>
                      <a:r>
                        <a:rPr sz="2300" spc="-5" dirty="0">
                          <a:latin typeface="RobotoRegular"/>
                          <a:cs typeface="RobotoRegular"/>
                        </a:rPr>
                        <a:t>a.	null</a:t>
                      </a:r>
                      <a:endParaRPr sz="2300">
                        <a:latin typeface="RobotoRegular"/>
                        <a:cs typeface="RobotoRegular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49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501650" algn="l"/>
                        </a:tabLst>
                      </a:pPr>
                      <a:r>
                        <a:rPr sz="2300" spc="-5" dirty="0">
                          <a:latin typeface="RobotoRegular"/>
                          <a:cs typeface="RobotoRegular"/>
                        </a:rPr>
                        <a:t>b.	NaN</a:t>
                      </a:r>
                      <a:endParaRPr sz="2300">
                        <a:latin typeface="RobotoRegular"/>
                        <a:cs typeface="RobotoRegular"/>
                      </a:endParaRPr>
                    </a:p>
                  </a:txBody>
                  <a:tcPr marL="0" marR="0" marT="7620" marB="0">
                    <a:solidFill>
                      <a:srgbClr val="F9F9F9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49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501650" algn="l"/>
                        </a:tabLst>
                      </a:pPr>
                      <a:r>
                        <a:rPr sz="2300" spc="-5" dirty="0">
                          <a:latin typeface="RobotoRegular"/>
                          <a:cs typeface="RobotoRegular"/>
                        </a:rPr>
                        <a:t>c.	</a:t>
                      </a:r>
                      <a:r>
                        <a:rPr sz="2300" dirty="0">
                          <a:latin typeface="RobotoRegular"/>
                          <a:cs typeface="RobotoRegular"/>
                        </a:rPr>
                        <a:t>0</a:t>
                      </a:r>
                      <a:endParaRPr sz="2300">
                        <a:latin typeface="RobotoRegular"/>
                        <a:cs typeface="RobotoRegular"/>
                      </a:endParaRPr>
                    </a:p>
                  </a:txBody>
                  <a:tcPr marL="0" marR="0" marT="762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300" dirty="0">
                          <a:latin typeface="RobotoRegular"/>
                          <a:cs typeface="RobotoRegular"/>
                        </a:rPr>
                        <a:t>/</a:t>
                      </a:r>
                      <a:endParaRPr sz="2300">
                        <a:latin typeface="RobotoRegular"/>
                        <a:cs typeface="RobotoRegular"/>
                      </a:endParaRPr>
                    </a:p>
                  </a:txBody>
                  <a:tcPr marL="0" marR="0" marT="762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300" spc="-15" dirty="0">
                          <a:latin typeface="RobotoRegular"/>
                          <a:cs typeface="RobotoRegular"/>
                        </a:rPr>
                        <a:t>Zero</a:t>
                      </a:r>
                      <a:endParaRPr sz="2300">
                        <a:latin typeface="RobotoRegular"/>
                        <a:cs typeface="RobotoRegular"/>
                      </a:endParaRPr>
                    </a:p>
                  </a:txBody>
                  <a:tcPr marL="0" marR="0" marT="762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501650" algn="l"/>
                        </a:tabLst>
                      </a:pPr>
                      <a:r>
                        <a:rPr sz="2300" spc="-5" dirty="0">
                          <a:latin typeface="RobotoRegular"/>
                          <a:cs typeface="RobotoRegular"/>
                        </a:rPr>
                        <a:t>d.	</a:t>
                      </a:r>
                      <a:r>
                        <a:rPr sz="2300" spc="-65" dirty="0">
                          <a:latin typeface="RobotoRegular"/>
                          <a:cs typeface="RobotoRegular"/>
                        </a:rPr>
                        <a:t>“” </a:t>
                      </a:r>
                      <a:r>
                        <a:rPr sz="2300" spc="-5" dirty="0">
                          <a:latin typeface="RobotoRegular"/>
                          <a:cs typeface="RobotoRegular"/>
                        </a:rPr>
                        <a:t>or </a:t>
                      </a:r>
                      <a:r>
                        <a:rPr sz="2300" spc="-65" dirty="0">
                          <a:latin typeface="RobotoRegular"/>
                          <a:cs typeface="RobotoRegular"/>
                        </a:rPr>
                        <a:t>‘’ </a:t>
                      </a:r>
                      <a:r>
                        <a:rPr sz="2300" spc="-5" dirty="0">
                          <a:latin typeface="RobotoRegular"/>
                          <a:cs typeface="RobotoRegular"/>
                        </a:rPr>
                        <a:t>or</a:t>
                      </a:r>
                      <a:r>
                        <a:rPr sz="2300" spc="65" dirty="0">
                          <a:latin typeface="RobotoRegular"/>
                          <a:cs typeface="RobotoRegular"/>
                        </a:rPr>
                        <a:t> </a:t>
                      </a:r>
                      <a:r>
                        <a:rPr sz="2300" spc="-5" dirty="0">
                          <a:latin typeface="RobotoRegular"/>
                          <a:cs typeface="RobotoRegular"/>
                        </a:rPr>
                        <a:t>``</a:t>
                      </a:r>
                      <a:endParaRPr sz="2300">
                        <a:latin typeface="RobotoRegular"/>
                        <a:cs typeface="RobotoRegular"/>
                      </a:endParaRPr>
                    </a:p>
                  </a:txBody>
                  <a:tcPr marL="0" marR="0" marT="762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300" dirty="0">
                          <a:latin typeface="RobotoRegular"/>
                          <a:cs typeface="RobotoRegular"/>
                        </a:rPr>
                        <a:t>/</a:t>
                      </a:r>
                      <a:endParaRPr sz="2300">
                        <a:latin typeface="RobotoRegular"/>
                        <a:cs typeface="RobotoRegular"/>
                      </a:endParaRPr>
                    </a:p>
                  </a:txBody>
                  <a:tcPr marL="0" marR="0" marT="762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300" spc="-5" dirty="0">
                          <a:latin typeface="RobotoRegular"/>
                          <a:cs typeface="RobotoRegular"/>
                        </a:rPr>
                        <a:t>Empty String single or double</a:t>
                      </a:r>
                      <a:r>
                        <a:rPr sz="2300" spc="-20" dirty="0">
                          <a:latin typeface="RobotoRegular"/>
                          <a:cs typeface="RobotoRegular"/>
                        </a:rPr>
                        <a:t> </a:t>
                      </a:r>
                      <a:r>
                        <a:rPr sz="2300" spc="-5" dirty="0">
                          <a:latin typeface="RobotoRegular"/>
                          <a:cs typeface="RobotoRegular"/>
                        </a:rPr>
                        <a:t>quotes</a:t>
                      </a:r>
                      <a:endParaRPr sz="2300">
                        <a:latin typeface="RobotoRegular"/>
                        <a:cs typeface="RobotoRegular"/>
                      </a:endParaRPr>
                    </a:p>
                  </a:txBody>
                  <a:tcPr marL="0" marR="0" marT="762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176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501650" algn="l"/>
                        </a:tabLst>
                      </a:pPr>
                      <a:r>
                        <a:rPr sz="2300" spc="-5" dirty="0">
                          <a:latin typeface="RobotoRegular"/>
                          <a:cs typeface="RobotoRegular"/>
                        </a:rPr>
                        <a:t>e.	undeﬁned</a:t>
                      </a:r>
                      <a:endParaRPr sz="2300">
                        <a:latin typeface="RobotoRegular"/>
                        <a:cs typeface="RobotoRegular"/>
                      </a:endParaRPr>
                    </a:p>
                  </a:txBody>
                  <a:tcPr marL="0" marR="0" marT="762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21409" y="3847310"/>
            <a:ext cx="460057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2.	All else will be </a:t>
            </a:r>
            <a:r>
              <a:rPr sz="2300" dirty="0">
                <a:latin typeface="RobotoRegular"/>
                <a:cs typeface="RobotoRegular"/>
              </a:rPr>
              <a:t>converted </a:t>
            </a:r>
            <a:r>
              <a:rPr sz="2300" spc="-15" dirty="0">
                <a:latin typeface="RobotoRegular"/>
                <a:cs typeface="RobotoRegular"/>
              </a:rPr>
              <a:t>to</a:t>
            </a:r>
            <a:r>
              <a:rPr sz="2300" spc="-8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true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5656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25" dirty="0">
                <a:latin typeface="Times New Roman"/>
                <a:cs typeface="Times New Roman"/>
              </a:rPr>
              <a:t>Value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40" dirty="0">
                <a:latin typeface="Times New Roman"/>
                <a:cs typeface="Times New Roman"/>
              </a:rPr>
              <a:t>conversion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75" dirty="0">
                <a:latin typeface="Times New Roman"/>
                <a:cs typeface="Times New Roman"/>
              </a:rPr>
              <a:t>to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45" dirty="0">
                <a:latin typeface="Times New Roman"/>
                <a:cs typeface="Times New Roman"/>
              </a:rPr>
              <a:t>boolean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447015"/>
            <a:ext cx="581977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</a:t>
            </a:r>
            <a:r>
              <a:rPr sz="2300" spc="-10" dirty="0">
                <a:latin typeface="RobotoRegular"/>
                <a:cs typeface="RobotoRegular"/>
              </a:rPr>
              <a:t>Following values </a:t>
            </a:r>
            <a:r>
              <a:rPr sz="2300" spc="-5" dirty="0">
                <a:latin typeface="RobotoRegular"/>
                <a:cs typeface="RobotoRegular"/>
              </a:rPr>
              <a:t>will be </a:t>
            </a:r>
            <a:r>
              <a:rPr sz="2300" dirty="0">
                <a:latin typeface="RobotoRegular"/>
                <a:cs typeface="RobotoRegular"/>
              </a:rPr>
              <a:t>converted </a:t>
            </a:r>
            <a:r>
              <a:rPr sz="2300" spc="-15" dirty="0">
                <a:latin typeface="RobotoRegular"/>
                <a:cs typeface="RobotoRegular"/>
              </a:rPr>
              <a:t>to</a:t>
            </a:r>
            <a:r>
              <a:rPr sz="2300" spc="-3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true</a:t>
            </a:r>
            <a:endParaRPr sz="2300">
              <a:latin typeface="RobotoRegular"/>
              <a:cs typeface="RobotoRegula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16904" y="1880873"/>
          <a:ext cx="6223635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3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176">
                <a:tc>
                  <a:txBody>
                    <a:bodyPr/>
                    <a:lstStyle/>
                    <a:p>
                      <a:pPr marL="36195">
                        <a:lnSpc>
                          <a:spcPts val="2595"/>
                        </a:lnSpc>
                        <a:tabLst>
                          <a:tab pos="500380" algn="l"/>
                        </a:tabLst>
                      </a:pPr>
                      <a:r>
                        <a:rPr sz="2300" spc="-5" dirty="0">
                          <a:latin typeface="RobotoRegular"/>
                          <a:cs typeface="RobotoRegular"/>
                        </a:rPr>
                        <a:t>a.	{}</a:t>
                      </a:r>
                      <a:endParaRPr sz="2300">
                        <a:latin typeface="RobotoRegular"/>
                        <a:cs typeface="RobotoRegular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2595"/>
                        </a:lnSpc>
                      </a:pPr>
                      <a:r>
                        <a:rPr sz="2300" dirty="0">
                          <a:latin typeface="RobotoRegular"/>
                          <a:cs typeface="RobotoRegular"/>
                        </a:rPr>
                        <a:t>/</a:t>
                      </a:r>
                      <a:endParaRPr sz="2300">
                        <a:latin typeface="RobotoRegular"/>
                        <a:cs typeface="RobotoRegular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595"/>
                        </a:lnSpc>
                      </a:pPr>
                      <a:r>
                        <a:rPr sz="2300" spc="-5" dirty="0">
                          <a:latin typeface="RobotoRegular"/>
                          <a:cs typeface="RobotoRegular"/>
                        </a:rPr>
                        <a:t>Object</a:t>
                      </a:r>
                      <a:endParaRPr sz="2300">
                        <a:latin typeface="RobotoRegular"/>
                        <a:cs typeface="RobotoRegular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500380" algn="l"/>
                        </a:tabLst>
                      </a:pPr>
                      <a:r>
                        <a:rPr sz="2300" spc="-5" dirty="0">
                          <a:latin typeface="RobotoRegular"/>
                          <a:cs typeface="RobotoRegular"/>
                        </a:rPr>
                        <a:t>b.	</a:t>
                      </a:r>
                      <a:r>
                        <a:rPr sz="2300" spc="-35" dirty="0">
                          <a:latin typeface="RobotoRegular"/>
                          <a:cs typeface="RobotoRegular"/>
                        </a:rPr>
                        <a:t>“AnyText”</a:t>
                      </a:r>
                      <a:endParaRPr sz="2300">
                        <a:latin typeface="RobotoRegular"/>
                        <a:cs typeface="RobotoRegular"/>
                      </a:endParaRPr>
                    </a:p>
                  </a:txBody>
                  <a:tcPr marL="0" marR="0" marT="762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300" dirty="0">
                          <a:latin typeface="RobotoRegular"/>
                          <a:cs typeface="RobotoRegular"/>
                        </a:rPr>
                        <a:t>/</a:t>
                      </a:r>
                      <a:endParaRPr sz="2300">
                        <a:latin typeface="RobotoRegular"/>
                        <a:cs typeface="RobotoRegular"/>
                      </a:endParaRPr>
                    </a:p>
                  </a:txBody>
                  <a:tcPr marL="0" marR="0" marT="762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300" spc="-5" dirty="0">
                          <a:latin typeface="RobotoRegular"/>
                          <a:cs typeface="RobotoRegular"/>
                        </a:rPr>
                        <a:t>String with any</a:t>
                      </a:r>
                      <a:r>
                        <a:rPr sz="2300" spc="-25" dirty="0">
                          <a:latin typeface="RobotoRegular"/>
                          <a:cs typeface="RobotoRegular"/>
                        </a:rPr>
                        <a:t> </a:t>
                      </a:r>
                      <a:r>
                        <a:rPr sz="2300" spc="-5" dirty="0">
                          <a:latin typeface="RobotoRegular"/>
                          <a:cs typeface="RobotoRegular"/>
                        </a:rPr>
                        <a:t>text</a:t>
                      </a:r>
                      <a:endParaRPr sz="2300">
                        <a:latin typeface="RobotoRegular"/>
                        <a:cs typeface="RobotoRegular"/>
                      </a:endParaRPr>
                    </a:p>
                  </a:txBody>
                  <a:tcPr marL="0" marR="0" marT="762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176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500380" algn="l"/>
                        </a:tabLst>
                      </a:pPr>
                      <a:r>
                        <a:rPr sz="2300" spc="-5" dirty="0">
                          <a:latin typeface="RobotoRegular"/>
                          <a:cs typeface="RobotoRegular"/>
                        </a:rPr>
                        <a:t>c.	</a:t>
                      </a:r>
                      <a:r>
                        <a:rPr sz="2300" dirty="0">
                          <a:latin typeface="RobotoRegular"/>
                          <a:cs typeface="RobotoRegular"/>
                        </a:rPr>
                        <a:t>1</a:t>
                      </a:r>
                      <a:endParaRPr sz="2300">
                        <a:latin typeface="RobotoRegular"/>
                        <a:cs typeface="RobotoRegular"/>
                      </a:endParaRPr>
                    </a:p>
                  </a:txBody>
                  <a:tcPr marL="0" marR="0" marT="762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300" dirty="0">
                          <a:latin typeface="RobotoRegular"/>
                          <a:cs typeface="RobotoRegular"/>
                        </a:rPr>
                        <a:t>/</a:t>
                      </a:r>
                      <a:endParaRPr sz="2300">
                        <a:latin typeface="RobotoRegular"/>
                        <a:cs typeface="RobotoRegular"/>
                      </a:endParaRPr>
                    </a:p>
                  </a:txBody>
                  <a:tcPr marL="0" marR="0" marT="762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300" spc="-5" dirty="0">
                          <a:latin typeface="RobotoRegular"/>
                          <a:cs typeface="RobotoRegular"/>
                        </a:rPr>
                        <a:t>Any number other than</a:t>
                      </a:r>
                      <a:r>
                        <a:rPr sz="2300" spc="-70" dirty="0">
                          <a:latin typeface="RobotoRegular"/>
                          <a:cs typeface="RobotoRegular"/>
                        </a:rPr>
                        <a:t> </a:t>
                      </a:r>
                      <a:r>
                        <a:rPr sz="2300" spc="-15" dirty="0">
                          <a:latin typeface="RobotoRegular"/>
                          <a:cs typeface="RobotoRegular"/>
                        </a:rPr>
                        <a:t>zero</a:t>
                      </a:r>
                      <a:endParaRPr sz="2300">
                        <a:latin typeface="RobotoRegular"/>
                        <a:cs typeface="RobotoRegular"/>
                      </a:endParaRPr>
                    </a:p>
                  </a:txBody>
                  <a:tcPr marL="0" marR="0" marT="762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5656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25" dirty="0">
                <a:latin typeface="Times New Roman"/>
                <a:cs typeface="Times New Roman"/>
              </a:rPr>
              <a:t>Value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40" dirty="0">
                <a:latin typeface="Times New Roman"/>
                <a:cs typeface="Times New Roman"/>
              </a:rPr>
              <a:t>conversion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75" dirty="0">
                <a:latin typeface="Times New Roman"/>
                <a:cs typeface="Times New Roman"/>
              </a:rPr>
              <a:t>to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45" dirty="0">
                <a:latin typeface="Times New Roman"/>
                <a:cs typeface="Times New Roman"/>
              </a:rPr>
              <a:t>boolean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43765"/>
            <a:ext cx="7949565" cy="330200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spc="-5" dirty="0">
                <a:latin typeface="Courier New"/>
                <a:cs typeface="Courier New"/>
              </a:rPr>
              <a:t>age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45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34400"/>
              </a:lnSpc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45 will be converted to true, if will be executed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000" b="1" spc="-5" dirty="0">
                <a:latin typeface="Courier New"/>
                <a:cs typeface="Courier New"/>
              </a:rPr>
              <a:t>(age){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latin typeface="Courier New"/>
                <a:cs typeface="Courier New"/>
              </a:rPr>
              <a:t>console.log(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"In If Age </a:t>
            </a:r>
            <a:r>
              <a:rPr sz="2000" b="1" dirty="0">
                <a:solidFill>
                  <a:srgbClr val="A31414"/>
                </a:solidFill>
                <a:latin typeface="Courier New"/>
                <a:cs typeface="Courier New"/>
              </a:rPr>
              <a:t>=</a:t>
            </a:r>
            <a:r>
              <a:rPr sz="2000" b="1" spc="-2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000" b="1" spc="-5" dirty="0">
                <a:latin typeface="Courier New"/>
                <a:cs typeface="Courier New"/>
              </a:rPr>
              <a:t>+age);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2000" b="1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latin typeface="Courier New"/>
                <a:cs typeface="Courier New"/>
              </a:rPr>
              <a:t>console.log(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"In else Age </a:t>
            </a:r>
            <a:r>
              <a:rPr sz="2000" b="1" dirty="0">
                <a:solidFill>
                  <a:srgbClr val="A31414"/>
                </a:solidFill>
                <a:latin typeface="Courier New"/>
                <a:cs typeface="Courier New"/>
              </a:rPr>
              <a:t>=</a:t>
            </a:r>
            <a:r>
              <a:rPr sz="2000" b="1" spc="-2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000" b="1" spc="-5" dirty="0">
                <a:latin typeface="Courier New"/>
                <a:cs typeface="Courier New"/>
              </a:rPr>
              <a:t>+age);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89762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0" dirty="0">
                <a:latin typeface="Times New Roman"/>
                <a:cs typeface="Times New Roman"/>
              </a:rPr>
              <a:t>Number </a:t>
            </a:r>
            <a:r>
              <a:rPr sz="3200" spc="375" dirty="0">
                <a:latin typeface="Times New Roman"/>
                <a:cs typeface="Times New Roman"/>
              </a:rPr>
              <a:t>to</a:t>
            </a:r>
            <a:r>
              <a:rPr sz="3200" spc="-545" dirty="0">
                <a:latin typeface="Times New Roman"/>
                <a:cs typeface="Times New Roman"/>
              </a:rPr>
              <a:t> </a:t>
            </a:r>
            <a:r>
              <a:rPr sz="3200" spc="305" dirty="0">
                <a:latin typeface="Times New Roman"/>
                <a:cs typeface="Times New Roman"/>
              </a:rPr>
              <a:t>Boolean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353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5" dirty="0">
                <a:latin typeface="Times New Roman"/>
                <a:cs typeface="Times New Roman"/>
              </a:rPr>
              <a:t>Console.log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53" y="1393168"/>
            <a:ext cx="8134350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125" marR="1492885" indent="-480059">
              <a:lnSpc>
                <a:spcPct val="114599"/>
              </a:lnSpc>
              <a:spcBef>
                <a:spcPts val="100"/>
              </a:spcBef>
              <a:buAutoNum type="arabicPeriod"/>
              <a:tabLst>
                <a:tab pos="492125" algn="l"/>
                <a:tab pos="492759" algn="l"/>
              </a:tabLst>
            </a:pPr>
            <a:r>
              <a:rPr sz="2400" spc="-5" dirty="0">
                <a:latin typeface="RobotoRegular"/>
                <a:cs typeface="RobotoRegular"/>
              </a:rPr>
              <a:t>console.log is function that write message on  console/terminal</a:t>
            </a:r>
            <a:endParaRPr sz="2400">
              <a:latin typeface="RobotoRegular"/>
              <a:cs typeface="RobotoRegular"/>
            </a:endParaRPr>
          </a:p>
          <a:p>
            <a:pPr marL="492125" indent="-480059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92125" algn="l"/>
                <a:tab pos="492759" algn="l"/>
              </a:tabLst>
            </a:pPr>
            <a:r>
              <a:rPr sz="2400" spc="-10" dirty="0">
                <a:latin typeface="RobotoRegular"/>
                <a:cs typeface="RobotoRegular"/>
              </a:rPr>
              <a:t>Objective </a:t>
            </a:r>
            <a:r>
              <a:rPr sz="2400" spc="-5" dirty="0">
                <a:latin typeface="RobotoRegular"/>
                <a:cs typeface="RobotoRegular"/>
              </a:rPr>
              <a:t>of console.log is </a:t>
            </a:r>
            <a:r>
              <a:rPr sz="2400" spc="-15" dirty="0">
                <a:latin typeface="RobotoRegular"/>
                <a:cs typeface="RobotoRegular"/>
              </a:rPr>
              <a:t>to </a:t>
            </a:r>
            <a:r>
              <a:rPr sz="2400" spc="-10" dirty="0">
                <a:latin typeface="RobotoRegular"/>
                <a:cs typeface="RobotoRegular"/>
              </a:rPr>
              <a:t>create </a:t>
            </a:r>
            <a:r>
              <a:rPr sz="2400" spc="-5" dirty="0">
                <a:latin typeface="RobotoRegular"/>
                <a:cs typeface="RobotoRegular"/>
              </a:rPr>
              <a:t>logs for</a:t>
            </a:r>
            <a:r>
              <a:rPr sz="2400" spc="-10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debugging</a:t>
            </a:r>
            <a:endParaRPr sz="2400">
              <a:latin typeface="RobotoRegular"/>
              <a:cs typeface="RobotoRegular"/>
            </a:endParaRPr>
          </a:p>
          <a:p>
            <a:pPr marL="492125" marR="761365" indent="-480059">
              <a:lnSpc>
                <a:spcPct val="114599"/>
              </a:lnSpc>
              <a:buAutoNum type="arabicPeriod"/>
              <a:tabLst>
                <a:tab pos="492125" algn="l"/>
                <a:tab pos="492759" algn="l"/>
              </a:tabLst>
            </a:pPr>
            <a:r>
              <a:rPr sz="2400" spc="-5" dirty="0">
                <a:latin typeface="RobotoRegular"/>
                <a:cs typeface="RobotoRegular"/>
              </a:rPr>
              <a:t>Instead of </a:t>
            </a:r>
            <a:r>
              <a:rPr sz="2400" spc="-10" dirty="0">
                <a:latin typeface="RobotoRegular"/>
                <a:cs typeface="RobotoRegular"/>
              </a:rPr>
              <a:t>displaying </a:t>
            </a:r>
            <a:r>
              <a:rPr sz="2400" spc="-5" dirty="0">
                <a:latin typeface="RobotoRegular"/>
                <a:cs typeface="RobotoRegular"/>
              </a:rPr>
              <a:t>text </a:t>
            </a:r>
            <a:r>
              <a:rPr sz="2400" spc="-15" dirty="0">
                <a:latin typeface="RobotoRegular"/>
                <a:cs typeface="RobotoRegular"/>
              </a:rPr>
              <a:t>to </a:t>
            </a:r>
            <a:r>
              <a:rPr sz="2400" spc="-5" dirty="0">
                <a:latin typeface="RobotoRegular"/>
                <a:cs typeface="RobotoRegular"/>
              </a:rPr>
              <a:t>user it shows output in  </a:t>
            </a:r>
            <a:r>
              <a:rPr sz="2400" spc="-20" dirty="0">
                <a:latin typeface="RobotoRegular"/>
                <a:cs typeface="RobotoRegular"/>
              </a:rPr>
              <a:t>browser’s </a:t>
            </a:r>
            <a:r>
              <a:rPr sz="2400" spc="-10" dirty="0">
                <a:latin typeface="RobotoRegular"/>
                <a:cs typeface="RobotoRegular"/>
              </a:rPr>
              <a:t>developer</a:t>
            </a:r>
            <a:r>
              <a:rPr sz="2400" dirty="0">
                <a:latin typeface="RobotoRegular"/>
                <a:cs typeface="RobotoRegular"/>
              </a:rPr>
              <a:t> </a:t>
            </a:r>
            <a:r>
              <a:rPr sz="2400" spc="-10" dirty="0">
                <a:latin typeface="RobotoRegular"/>
                <a:cs typeface="RobotoRegular"/>
              </a:rPr>
              <a:t>tool</a:t>
            </a:r>
            <a:endParaRPr sz="2400">
              <a:latin typeface="RobotoRegular"/>
              <a:cs typeface="RobotoRegular"/>
            </a:endParaRPr>
          </a:p>
          <a:p>
            <a:pPr marL="492125" marR="5080" indent="-480059">
              <a:lnSpc>
                <a:spcPct val="114599"/>
              </a:lnSpc>
              <a:buAutoNum type="arabicPeriod"/>
              <a:tabLst>
                <a:tab pos="492125" algn="l"/>
                <a:tab pos="492759" algn="l"/>
              </a:tabLst>
            </a:pPr>
            <a:r>
              <a:rPr sz="2400" spc="-5" dirty="0">
                <a:latin typeface="RobotoRegular"/>
                <a:cs typeface="RobotoRegular"/>
              </a:rPr>
              <a:t>Also when working with server side </a:t>
            </a:r>
            <a:r>
              <a:rPr sz="2400" spc="-10" dirty="0">
                <a:latin typeface="RobotoRegular"/>
                <a:cs typeface="RobotoRegular"/>
              </a:rPr>
              <a:t>javascript, </a:t>
            </a:r>
            <a:r>
              <a:rPr sz="2400" spc="-5" dirty="0">
                <a:latin typeface="RobotoRegular"/>
                <a:cs typeface="RobotoRegular"/>
              </a:rPr>
              <a:t>we can  use console.log for logging and output will be in</a:t>
            </a:r>
            <a:r>
              <a:rPr sz="2400" spc="-65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terminal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37715"/>
            <a:ext cx="8132445" cy="328930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spc="-5" dirty="0">
                <a:latin typeface="Courier New"/>
                <a:cs typeface="Courier New"/>
              </a:rPr>
              <a:t>name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900" b="1" spc="-5" dirty="0">
                <a:solidFill>
                  <a:srgbClr val="008000"/>
                </a:solidFill>
                <a:latin typeface="Courier New"/>
                <a:cs typeface="Courier New"/>
              </a:rPr>
              <a:t>//null will be converted to false, else will be</a:t>
            </a:r>
            <a:r>
              <a:rPr sz="1900" b="1" spc="-6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900" b="1" spc="-5" dirty="0">
                <a:solidFill>
                  <a:srgbClr val="008000"/>
                </a:solidFill>
                <a:latin typeface="Courier New"/>
                <a:cs typeface="Courier New"/>
              </a:rPr>
              <a:t>executed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000" b="1" spc="-5" dirty="0">
                <a:latin typeface="Courier New"/>
                <a:cs typeface="Courier New"/>
              </a:rPr>
              <a:t>(name){</a:t>
            </a:r>
            <a:endParaRPr sz="2000">
              <a:latin typeface="Courier New"/>
              <a:cs typeface="Courier New"/>
            </a:endParaRPr>
          </a:p>
          <a:p>
            <a:pPr marL="316865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latin typeface="Courier New"/>
                <a:cs typeface="Courier New"/>
              </a:rPr>
              <a:t>console.log(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"In If name </a:t>
            </a:r>
            <a:r>
              <a:rPr sz="2000" b="1" dirty="0">
                <a:solidFill>
                  <a:srgbClr val="A31414"/>
                </a:solidFill>
                <a:latin typeface="Courier New"/>
                <a:cs typeface="Courier New"/>
              </a:rPr>
              <a:t>=</a:t>
            </a:r>
            <a:r>
              <a:rPr sz="2000" b="1" spc="-2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000" b="1" spc="-5" dirty="0">
                <a:latin typeface="Courier New"/>
                <a:cs typeface="Courier New"/>
              </a:rPr>
              <a:t>+name);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2000" b="1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6865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latin typeface="Courier New"/>
                <a:cs typeface="Courier New"/>
              </a:rPr>
              <a:t>console.log(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"In else name </a:t>
            </a:r>
            <a:r>
              <a:rPr sz="2000" b="1" dirty="0">
                <a:solidFill>
                  <a:srgbClr val="A31414"/>
                </a:solidFill>
                <a:latin typeface="Courier New"/>
                <a:cs typeface="Courier New"/>
              </a:rPr>
              <a:t>=</a:t>
            </a:r>
            <a:r>
              <a:rPr sz="2000" b="1" spc="-2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000" b="1" spc="-5" dirty="0">
                <a:latin typeface="Courier New"/>
                <a:cs typeface="Courier New"/>
              </a:rPr>
              <a:t>+name);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0549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25" dirty="0">
                <a:latin typeface="Times New Roman"/>
                <a:cs typeface="Times New Roman"/>
              </a:rPr>
              <a:t>null </a:t>
            </a:r>
            <a:r>
              <a:rPr sz="3200" spc="375" dirty="0">
                <a:latin typeface="Times New Roman"/>
                <a:cs typeface="Times New Roman"/>
              </a:rPr>
              <a:t>to</a:t>
            </a:r>
            <a:r>
              <a:rPr sz="3200" spc="-490" dirty="0">
                <a:latin typeface="Times New Roman"/>
                <a:cs typeface="Times New Roman"/>
              </a:rPr>
              <a:t> </a:t>
            </a:r>
            <a:r>
              <a:rPr sz="3200" spc="305" dirty="0">
                <a:latin typeface="Times New Roman"/>
                <a:cs typeface="Times New Roman"/>
              </a:rPr>
              <a:t>Boolean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43765"/>
            <a:ext cx="8254365" cy="330200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spc="-5" dirty="0">
                <a:latin typeface="Courier New"/>
                <a:cs typeface="Courier New"/>
              </a:rPr>
              <a:t>name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"Hello"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34400"/>
              </a:lnSpc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//Hello will be converted to true, if will be executed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000" b="1" spc="-5" dirty="0">
                <a:latin typeface="Courier New"/>
                <a:cs typeface="Courier New"/>
              </a:rPr>
              <a:t>(name){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latin typeface="Courier New"/>
                <a:cs typeface="Courier New"/>
              </a:rPr>
              <a:t>console.log(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"In If name </a:t>
            </a:r>
            <a:r>
              <a:rPr sz="2000" b="1" dirty="0">
                <a:solidFill>
                  <a:srgbClr val="A31414"/>
                </a:solidFill>
                <a:latin typeface="Courier New"/>
                <a:cs typeface="Courier New"/>
              </a:rPr>
              <a:t>=</a:t>
            </a:r>
            <a:r>
              <a:rPr sz="2000" b="1" spc="-2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000" b="1" spc="-5" dirty="0">
                <a:latin typeface="Courier New"/>
                <a:cs typeface="Courier New"/>
              </a:rPr>
              <a:t>+name);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2000" b="1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latin typeface="Courier New"/>
                <a:cs typeface="Courier New"/>
              </a:rPr>
              <a:t>console.log(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"In else name </a:t>
            </a:r>
            <a:r>
              <a:rPr sz="2000" b="1" dirty="0">
                <a:solidFill>
                  <a:srgbClr val="A31414"/>
                </a:solidFill>
                <a:latin typeface="Courier New"/>
                <a:cs typeface="Courier New"/>
              </a:rPr>
              <a:t>=</a:t>
            </a:r>
            <a:r>
              <a:rPr sz="2000" b="1" spc="-2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000" b="1" spc="-5" dirty="0">
                <a:latin typeface="Courier New"/>
                <a:cs typeface="Courier New"/>
              </a:rPr>
              <a:t>+name);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5026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25" dirty="0">
                <a:latin typeface="Times New Roman"/>
                <a:cs typeface="Times New Roman"/>
              </a:rPr>
              <a:t>String </a:t>
            </a:r>
            <a:r>
              <a:rPr sz="3200" spc="375" dirty="0">
                <a:latin typeface="Times New Roman"/>
                <a:cs typeface="Times New Roman"/>
              </a:rPr>
              <a:t>to</a:t>
            </a:r>
            <a:r>
              <a:rPr sz="3200" spc="-465" dirty="0">
                <a:latin typeface="Times New Roman"/>
                <a:cs typeface="Times New Roman"/>
              </a:rPr>
              <a:t> </a:t>
            </a:r>
            <a:r>
              <a:rPr sz="3200" spc="305" dirty="0">
                <a:latin typeface="Times New Roman"/>
                <a:cs typeface="Times New Roman"/>
              </a:rPr>
              <a:t>Boolean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43765"/>
            <a:ext cx="8254365" cy="330200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spc="-5" dirty="0">
                <a:latin typeface="Courier New"/>
                <a:cs typeface="Courier New"/>
              </a:rPr>
              <a:t>name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""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34400"/>
              </a:lnSpc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//it will be converted to false, else will be executed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000" b="1" spc="-5" dirty="0">
                <a:latin typeface="Courier New"/>
                <a:cs typeface="Courier New"/>
              </a:rPr>
              <a:t>(name){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latin typeface="Courier New"/>
                <a:cs typeface="Courier New"/>
              </a:rPr>
              <a:t>console.log(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"In If name </a:t>
            </a:r>
            <a:r>
              <a:rPr sz="2000" b="1" dirty="0">
                <a:solidFill>
                  <a:srgbClr val="A31414"/>
                </a:solidFill>
                <a:latin typeface="Courier New"/>
                <a:cs typeface="Courier New"/>
              </a:rPr>
              <a:t>=</a:t>
            </a:r>
            <a:r>
              <a:rPr sz="2000" b="1" spc="-2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000" b="1" spc="-5" dirty="0">
                <a:latin typeface="Courier New"/>
                <a:cs typeface="Courier New"/>
              </a:rPr>
              <a:t>+name);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2000" b="1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latin typeface="Courier New"/>
                <a:cs typeface="Courier New"/>
              </a:rPr>
              <a:t>console.log(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"In else name </a:t>
            </a:r>
            <a:r>
              <a:rPr sz="2000" b="1" dirty="0">
                <a:solidFill>
                  <a:srgbClr val="A31414"/>
                </a:solidFill>
                <a:latin typeface="Courier New"/>
                <a:cs typeface="Courier New"/>
              </a:rPr>
              <a:t>=</a:t>
            </a:r>
            <a:r>
              <a:rPr sz="2000" b="1" spc="-2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000" b="1" spc="-5" dirty="0">
                <a:latin typeface="Courier New"/>
                <a:cs typeface="Courier New"/>
              </a:rPr>
              <a:t>+name);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5026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25" dirty="0">
                <a:latin typeface="Times New Roman"/>
                <a:cs typeface="Times New Roman"/>
              </a:rPr>
              <a:t>String </a:t>
            </a:r>
            <a:r>
              <a:rPr sz="3200" spc="375" dirty="0">
                <a:latin typeface="Times New Roman"/>
                <a:cs typeface="Times New Roman"/>
              </a:rPr>
              <a:t>to</a:t>
            </a:r>
            <a:r>
              <a:rPr sz="3200" spc="-465" dirty="0">
                <a:latin typeface="Times New Roman"/>
                <a:cs typeface="Times New Roman"/>
              </a:rPr>
              <a:t> </a:t>
            </a:r>
            <a:r>
              <a:rPr sz="3200" spc="305" dirty="0">
                <a:latin typeface="Times New Roman"/>
                <a:cs typeface="Times New Roman"/>
              </a:rPr>
              <a:t>Boolean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43765"/>
            <a:ext cx="8254365" cy="330200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  <a:tabLst>
                <a:tab pos="1688464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name;	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Default value is</a:t>
            </a:r>
            <a:r>
              <a:rPr sz="2000" b="1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undefined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34400"/>
              </a:lnSpc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//it will be converted to false, else will be executed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000" b="1" spc="-5" dirty="0">
                <a:latin typeface="Courier New"/>
                <a:cs typeface="Courier New"/>
              </a:rPr>
              <a:t>(name){</a:t>
            </a:r>
            <a:endParaRPr sz="2000">
              <a:latin typeface="Courier New"/>
              <a:cs typeface="Courier New"/>
            </a:endParaRPr>
          </a:p>
          <a:p>
            <a:pPr marL="316865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latin typeface="Courier New"/>
                <a:cs typeface="Courier New"/>
              </a:rPr>
              <a:t>console.log(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"In If name </a:t>
            </a:r>
            <a:r>
              <a:rPr sz="2000" b="1" dirty="0">
                <a:solidFill>
                  <a:srgbClr val="A31414"/>
                </a:solidFill>
                <a:latin typeface="Courier New"/>
                <a:cs typeface="Courier New"/>
              </a:rPr>
              <a:t>=</a:t>
            </a:r>
            <a:r>
              <a:rPr sz="2000" b="1" spc="-2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000" b="1" spc="-5" dirty="0">
                <a:latin typeface="Courier New"/>
                <a:cs typeface="Courier New"/>
              </a:rPr>
              <a:t>+name);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2000" b="1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6865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latin typeface="Courier New"/>
                <a:cs typeface="Courier New"/>
              </a:rPr>
              <a:t>console.log(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"In else name </a:t>
            </a:r>
            <a:r>
              <a:rPr sz="2000" b="1" dirty="0">
                <a:solidFill>
                  <a:srgbClr val="A31414"/>
                </a:solidFill>
                <a:latin typeface="Courier New"/>
                <a:cs typeface="Courier New"/>
              </a:rPr>
              <a:t>=</a:t>
            </a:r>
            <a:r>
              <a:rPr sz="2000" b="1" spc="-2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000" b="1" spc="-5" dirty="0">
                <a:latin typeface="Courier New"/>
                <a:cs typeface="Courier New"/>
              </a:rPr>
              <a:t>+name);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2989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30" dirty="0">
                <a:latin typeface="Times New Roman"/>
                <a:cs typeface="Times New Roman"/>
              </a:rPr>
              <a:t>undeﬁned </a:t>
            </a:r>
            <a:r>
              <a:rPr sz="3200" spc="375" dirty="0">
                <a:latin typeface="Times New Roman"/>
                <a:cs typeface="Times New Roman"/>
              </a:rPr>
              <a:t>to</a:t>
            </a:r>
            <a:r>
              <a:rPr sz="3200" spc="-585" dirty="0">
                <a:latin typeface="Times New Roman"/>
                <a:cs typeface="Times New Roman"/>
              </a:rPr>
              <a:t> </a:t>
            </a:r>
            <a:r>
              <a:rPr sz="3200" spc="305" dirty="0">
                <a:latin typeface="Times New Roman"/>
                <a:cs typeface="Times New Roman"/>
              </a:rPr>
              <a:t>Boolean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182609" cy="82550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15" dirty="0">
                <a:latin typeface="RobotoRegular"/>
                <a:cs typeface="RobotoRegular"/>
              </a:rPr>
              <a:t>Value </a:t>
            </a:r>
            <a:r>
              <a:rPr sz="2300" spc="-10" dirty="0">
                <a:latin typeface="RobotoRegular"/>
                <a:cs typeface="RobotoRegular"/>
              </a:rPr>
              <a:t>conversion </a:t>
            </a:r>
            <a:r>
              <a:rPr sz="2300" spc="-5" dirty="0">
                <a:latin typeface="RobotoRegular"/>
                <a:cs typeface="RobotoRegular"/>
              </a:rPr>
              <a:t>also works with Logical </a:t>
            </a:r>
            <a:r>
              <a:rPr sz="2300" spc="-15" dirty="0">
                <a:latin typeface="RobotoRegular"/>
                <a:cs typeface="RobotoRegular"/>
              </a:rPr>
              <a:t>operator </a:t>
            </a:r>
            <a:r>
              <a:rPr sz="2300" spc="-5" dirty="0">
                <a:latin typeface="RobotoRegular"/>
                <a:cs typeface="RobotoRegular"/>
              </a:rPr>
              <a:t>&amp;&amp; and</a:t>
            </a:r>
            <a:r>
              <a:rPr sz="2300" spc="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||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For </a:t>
            </a:r>
            <a:r>
              <a:rPr sz="2300" spc="-5" dirty="0">
                <a:latin typeface="RobotoRegular"/>
                <a:cs typeface="RobotoRegular"/>
              </a:rPr>
              <a:t>&amp;&amp;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409" y="2196695"/>
            <a:ext cx="8076565" cy="191135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396365" indent="-444500">
              <a:lnSpc>
                <a:spcPct val="100000"/>
              </a:lnSpc>
              <a:spcBef>
                <a:spcPts val="505"/>
              </a:spcBef>
              <a:buAutoNum type="alphaLcPeriod"/>
              <a:tabLst>
                <a:tab pos="1396365" algn="l"/>
                <a:tab pos="1397000" algn="l"/>
              </a:tabLst>
            </a:pPr>
            <a:r>
              <a:rPr sz="2100" spc="-5" dirty="0">
                <a:latin typeface="RobotoRegular"/>
                <a:cs typeface="RobotoRegular"/>
              </a:rPr>
              <a:t>If all </a:t>
            </a:r>
            <a:r>
              <a:rPr sz="2100" spc="-10" dirty="0">
                <a:latin typeface="RobotoRegular"/>
                <a:cs typeface="RobotoRegular"/>
              </a:rPr>
              <a:t>values are </a:t>
            </a:r>
            <a:r>
              <a:rPr sz="2100" dirty="0">
                <a:latin typeface="RobotoRegular"/>
                <a:cs typeface="RobotoRegular"/>
              </a:rPr>
              <a:t>converted </a:t>
            </a:r>
            <a:r>
              <a:rPr sz="2100" spc="-15" dirty="0">
                <a:latin typeface="RobotoRegular"/>
                <a:cs typeface="RobotoRegular"/>
              </a:rPr>
              <a:t>to </a:t>
            </a:r>
            <a:r>
              <a:rPr sz="2100" spc="-5" dirty="0">
                <a:latin typeface="RobotoRegular"/>
                <a:cs typeface="RobotoRegular"/>
              </a:rPr>
              <a:t>true, it will </a:t>
            </a:r>
            <a:r>
              <a:rPr sz="2100" spc="-10" dirty="0">
                <a:latin typeface="RobotoRegular"/>
                <a:cs typeface="RobotoRegular"/>
              </a:rPr>
              <a:t>returns </a:t>
            </a:r>
            <a:r>
              <a:rPr sz="2100" spc="-5" dirty="0">
                <a:latin typeface="RobotoRegular"/>
                <a:cs typeface="RobotoRegular"/>
              </a:rPr>
              <a:t>last</a:t>
            </a:r>
            <a:r>
              <a:rPr sz="2100" spc="-10" dirty="0">
                <a:latin typeface="RobotoRegular"/>
                <a:cs typeface="RobotoRegular"/>
              </a:rPr>
              <a:t> value</a:t>
            </a:r>
            <a:endParaRPr sz="2100">
              <a:latin typeface="RobotoRegular"/>
              <a:cs typeface="RobotoRegular"/>
            </a:endParaRPr>
          </a:p>
          <a:p>
            <a:pPr marL="1396365" indent="-448945">
              <a:lnSpc>
                <a:spcPct val="100000"/>
              </a:lnSpc>
              <a:spcBef>
                <a:spcPts val="405"/>
              </a:spcBef>
              <a:buAutoNum type="alphaLcPeriod"/>
              <a:tabLst>
                <a:tab pos="1396365" algn="l"/>
                <a:tab pos="1397000" algn="l"/>
              </a:tabLst>
            </a:pPr>
            <a:r>
              <a:rPr sz="2100" spc="-5" dirty="0">
                <a:latin typeface="RobotoRegular"/>
                <a:cs typeface="RobotoRegular"/>
              </a:rPr>
              <a:t>If any of the </a:t>
            </a:r>
            <a:r>
              <a:rPr sz="2100" spc="-10" dirty="0">
                <a:latin typeface="RobotoRegular"/>
                <a:cs typeface="RobotoRegular"/>
              </a:rPr>
              <a:t>value </a:t>
            </a:r>
            <a:r>
              <a:rPr sz="2100" dirty="0">
                <a:latin typeface="RobotoRegular"/>
                <a:cs typeface="RobotoRegular"/>
              </a:rPr>
              <a:t>converted </a:t>
            </a:r>
            <a:r>
              <a:rPr sz="2100" spc="-15" dirty="0">
                <a:latin typeface="RobotoRegular"/>
                <a:cs typeface="RobotoRegular"/>
              </a:rPr>
              <a:t>to </a:t>
            </a:r>
            <a:r>
              <a:rPr sz="2100" spc="-5" dirty="0">
                <a:latin typeface="RobotoRegular"/>
                <a:cs typeface="RobotoRegular"/>
              </a:rPr>
              <a:t>false it will that</a:t>
            </a:r>
            <a:r>
              <a:rPr sz="2100" spc="-30" dirty="0">
                <a:latin typeface="RobotoRegular"/>
                <a:cs typeface="RobotoRegular"/>
              </a:rPr>
              <a:t> </a:t>
            </a:r>
            <a:r>
              <a:rPr sz="2100" spc="-10" dirty="0">
                <a:latin typeface="RobotoRegular"/>
                <a:cs typeface="RobotoRegular"/>
              </a:rPr>
              <a:t>value</a:t>
            </a:r>
            <a:endParaRPr sz="2100">
              <a:latin typeface="RobotoRegular"/>
              <a:cs typeface="RobotoRegular"/>
            </a:endParaRPr>
          </a:p>
          <a:p>
            <a:pPr marR="6900545" algn="r">
              <a:lnSpc>
                <a:spcPct val="100000"/>
              </a:lnSpc>
              <a:spcBef>
                <a:spcPts val="395"/>
              </a:spcBef>
              <a:tabLst>
                <a:tab pos="469265" algn="l"/>
              </a:tabLst>
            </a:pPr>
            <a:r>
              <a:rPr sz="2300" spc="-5" dirty="0">
                <a:latin typeface="RobotoRegular"/>
                <a:cs typeface="RobotoRegular"/>
              </a:rPr>
              <a:t>3.	</a:t>
            </a:r>
            <a:r>
              <a:rPr sz="2300" spc="-10" dirty="0">
                <a:latin typeface="RobotoRegular"/>
                <a:cs typeface="RobotoRegular"/>
              </a:rPr>
              <a:t>For</a:t>
            </a:r>
            <a:r>
              <a:rPr sz="2300" spc="-10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||</a:t>
            </a:r>
            <a:endParaRPr sz="2300">
              <a:latin typeface="RobotoRegular"/>
              <a:cs typeface="RobotoRegular"/>
            </a:endParaRPr>
          </a:p>
          <a:p>
            <a:pPr marR="6900545" algn="r">
              <a:lnSpc>
                <a:spcPct val="100000"/>
              </a:lnSpc>
              <a:spcBef>
                <a:spcPts val="400"/>
              </a:spcBef>
            </a:pPr>
            <a:r>
              <a:rPr sz="2100" spc="-5" dirty="0">
                <a:latin typeface="RobotoRegular"/>
                <a:cs typeface="RobotoRegular"/>
              </a:rPr>
              <a:t>a.</a:t>
            </a:r>
            <a:endParaRPr sz="2100">
              <a:latin typeface="RobotoRegular"/>
              <a:cs typeface="RobotoRegular"/>
            </a:endParaRPr>
          </a:p>
          <a:p>
            <a:pPr marR="6900545" algn="r">
              <a:lnSpc>
                <a:spcPct val="100000"/>
              </a:lnSpc>
              <a:spcBef>
                <a:spcPts val="405"/>
              </a:spcBef>
            </a:pPr>
            <a:r>
              <a:rPr sz="2100" spc="-5" dirty="0">
                <a:latin typeface="RobotoRegular"/>
                <a:cs typeface="RobotoRegular"/>
              </a:rPr>
              <a:t>b.</a:t>
            </a:r>
            <a:endParaRPr sz="21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5221" y="3339693"/>
            <a:ext cx="680910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  <a:tabLst>
                <a:tab pos="2727325" algn="l"/>
              </a:tabLst>
            </a:pPr>
            <a:r>
              <a:rPr sz="2100" spc="-5" dirty="0">
                <a:latin typeface="RobotoRegular"/>
                <a:cs typeface="RobotoRegular"/>
              </a:rPr>
              <a:t>If all </a:t>
            </a:r>
            <a:r>
              <a:rPr sz="2100" spc="-10" dirty="0">
                <a:latin typeface="RobotoRegular"/>
                <a:cs typeface="RobotoRegular"/>
              </a:rPr>
              <a:t>values are </a:t>
            </a:r>
            <a:r>
              <a:rPr sz="2100" dirty="0">
                <a:latin typeface="RobotoRegular"/>
                <a:cs typeface="RobotoRegular"/>
              </a:rPr>
              <a:t>converted </a:t>
            </a:r>
            <a:r>
              <a:rPr sz="2100" spc="-15" dirty="0">
                <a:latin typeface="RobotoRegular"/>
                <a:cs typeface="RobotoRegular"/>
              </a:rPr>
              <a:t>to </a:t>
            </a:r>
            <a:r>
              <a:rPr sz="2100" spc="-5" dirty="0">
                <a:latin typeface="RobotoRegular"/>
                <a:cs typeface="RobotoRegular"/>
              </a:rPr>
              <a:t>false, it will </a:t>
            </a:r>
            <a:r>
              <a:rPr sz="2100" spc="-10" dirty="0">
                <a:latin typeface="RobotoRegular"/>
                <a:cs typeface="RobotoRegular"/>
              </a:rPr>
              <a:t>returns </a:t>
            </a:r>
            <a:r>
              <a:rPr sz="2100" spc="-5" dirty="0">
                <a:latin typeface="RobotoRegular"/>
                <a:cs typeface="RobotoRegular"/>
              </a:rPr>
              <a:t>last </a:t>
            </a:r>
            <a:r>
              <a:rPr sz="2100" spc="-10" dirty="0">
                <a:latin typeface="RobotoRegular"/>
                <a:cs typeface="RobotoRegular"/>
              </a:rPr>
              <a:t>value  </a:t>
            </a:r>
            <a:r>
              <a:rPr sz="2100" spc="-5" dirty="0">
                <a:latin typeface="RobotoRegular"/>
                <a:cs typeface="RobotoRegular"/>
              </a:rPr>
              <a:t>If any</a:t>
            </a:r>
            <a:r>
              <a:rPr sz="2100" spc="-10" dirty="0">
                <a:latin typeface="RobotoRegular"/>
                <a:cs typeface="RobotoRegular"/>
              </a:rPr>
              <a:t> value</a:t>
            </a:r>
            <a:r>
              <a:rPr sz="2100" spc="-5" dirty="0">
                <a:latin typeface="RobotoRegular"/>
                <a:cs typeface="RobotoRegular"/>
              </a:rPr>
              <a:t> </a:t>
            </a:r>
            <a:r>
              <a:rPr sz="2100" dirty="0">
                <a:latin typeface="RobotoRegular"/>
                <a:cs typeface="RobotoRegular"/>
              </a:rPr>
              <a:t>converted	</a:t>
            </a:r>
            <a:r>
              <a:rPr sz="2100" spc="-15" dirty="0">
                <a:latin typeface="RobotoRegular"/>
                <a:cs typeface="RobotoRegular"/>
              </a:rPr>
              <a:t>to </a:t>
            </a:r>
            <a:r>
              <a:rPr sz="2100" spc="-5" dirty="0">
                <a:latin typeface="RobotoRegular"/>
                <a:cs typeface="RobotoRegular"/>
              </a:rPr>
              <a:t>true it will </a:t>
            </a:r>
            <a:r>
              <a:rPr sz="2100" spc="-10" dirty="0">
                <a:latin typeface="RobotoRegular"/>
                <a:cs typeface="RobotoRegular"/>
              </a:rPr>
              <a:t>return </a:t>
            </a:r>
            <a:r>
              <a:rPr sz="2100" spc="-5" dirty="0">
                <a:latin typeface="RobotoRegular"/>
                <a:cs typeface="RobotoRegular"/>
              </a:rPr>
              <a:t>that </a:t>
            </a:r>
            <a:r>
              <a:rPr sz="2100" spc="-10" dirty="0">
                <a:latin typeface="RobotoRegular"/>
                <a:cs typeface="RobotoRegular"/>
              </a:rPr>
              <a:t>value</a:t>
            </a:r>
            <a:endParaRPr sz="210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5656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25" dirty="0">
                <a:latin typeface="Times New Roman"/>
                <a:cs typeface="Times New Roman"/>
              </a:rPr>
              <a:t>Value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40" dirty="0">
                <a:latin typeface="Times New Roman"/>
                <a:cs typeface="Times New Roman"/>
              </a:rPr>
              <a:t>conversion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75" dirty="0">
                <a:latin typeface="Times New Roman"/>
                <a:cs typeface="Times New Roman"/>
              </a:rPr>
              <a:t>to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45" dirty="0">
                <a:latin typeface="Times New Roman"/>
                <a:cs typeface="Times New Roman"/>
              </a:rPr>
              <a:t>boolean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4574" y="1503779"/>
          <a:ext cx="8140700" cy="2336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5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1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185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93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167802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1750" marR="67945">
                        <a:lnSpc>
                          <a:spcPct val="134400"/>
                        </a:lnSpc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  var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 marR="69215">
                        <a:lnSpc>
                          <a:spcPct val="13440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a2  a3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'Cat'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 marR="67945">
                        <a:lnSpc>
                          <a:spcPct val="134400"/>
                        </a:lnSpc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  </a:t>
                      </a:r>
                      <a:r>
                        <a:rPr sz="20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'Cat'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&amp;&amp;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 marR="68580">
                        <a:lnSpc>
                          <a:spcPct val="13440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&amp;&amp;  &amp;&amp;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'Dog'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 marR="449580">
                        <a:lnSpc>
                          <a:spcPct val="134400"/>
                        </a:lnSpc>
                      </a:pPr>
                      <a:r>
                        <a:rPr sz="20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'Cat'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;  </a:t>
                      </a: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 marR="67945">
                        <a:lnSpc>
                          <a:spcPct val="134400"/>
                        </a:lnSpc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  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&amp;&amp;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 marR="69215">
                        <a:lnSpc>
                          <a:spcPct val="134400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&amp;&amp;  &amp;&amp;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 marR="67945">
                        <a:lnSpc>
                          <a:spcPct val="134400"/>
                        </a:lnSpc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  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 marR="69215">
                        <a:lnSpc>
                          <a:spcPct val="134400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returns  returns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"Dog"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 marR="24130">
                        <a:lnSpc>
                          <a:spcPct val="134400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false  false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4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''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&amp;&amp;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&amp;&amp;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""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54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&amp;&amp;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''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&amp;&amp;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4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0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&amp;&amp;</a:t>
                      </a:r>
                      <a:r>
                        <a:rPr sz="20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&amp;&amp;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6367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25" dirty="0">
                <a:latin typeface="Times New Roman"/>
                <a:cs typeface="Times New Roman"/>
              </a:rPr>
              <a:t>Value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40" dirty="0">
                <a:latin typeface="Times New Roman"/>
                <a:cs typeface="Times New Roman"/>
              </a:rPr>
              <a:t>conversion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75" dirty="0">
                <a:latin typeface="Times New Roman"/>
                <a:cs typeface="Times New Roman"/>
              </a:rPr>
              <a:t>to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45" dirty="0">
                <a:latin typeface="Times New Roman"/>
                <a:cs typeface="Times New Roman"/>
              </a:rPr>
              <a:t>boolean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Times New Roman"/>
                <a:cs typeface="Times New Roman"/>
              </a:rPr>
              <a:t>&amp;&amp;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4574" y="1503779"/>
          <a:ext cx="8606155" cy="2336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2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8654">
                <a:tc>
                  <a:txBody>
                    <a:bodyPr/>
                    <a:lstStyle/>
                    <a:p>
                      <a:pPr marR="36195" algn="ct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065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&amp;&amp;</a:t>
                      </a:r>
                      <a:r>
                        <a:rPr sz="20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&amp;&amp;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4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true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&amp;&amp;</a:t>
                      </a:r>
                      <a:r>
                        <a:rPr sz="20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{};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&amp;&amp;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{}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4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&amp;&amp;</a:t>
                      </a:r>
                      <a:r>
                        <a:rPr sz="20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{};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&amp;&amp;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4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'Cat'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&amp;&amp;</a:t>
                      </a:r>
                      <a:r>
                        <a:rPr sz="20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==</a:t>
                      </a:r>
                      <a:r>
                        <a:rPr sz="20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&amp;&amp;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54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a11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'Cat'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&amp;&amp;</a:t>
                      </a:r>
                      <a:r>
                        <a:rPr sz="20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&amp;&amp;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74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a12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undefined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&amp;&amp; </a:t>
                      </a:r>
                      <a:r>
                        <a:rPr sz="20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'Cat'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 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 </a:t>
                      </a: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&amp;&amp; 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 </a:t>
                      </a: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r>
                        <a:rPr sz="2000" b="1" spc="-9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undefined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6367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25" dirty="0">
                <a:latin typeface="Times New Roman"/>
                <a:cs typeface="Times New Roman"/>
              </a:rPr>
              <a:t>Value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40" dirty="0">
                <a:latin typeface="Times New Roman"/>
                <a:cs typeface="Times New Roman"/>
              </a:rPr>
              <a:t>conversion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75" dirty="0">
                <a:latin typeface="Times New Roman"/>
                <a:cs typeface="Times New Roman"/>
              </a:rPr>
              <a:t>to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45" dirty="0">
                <a:latin typeface="Times New Roman"/>
                <a:cs typeface="Times New Roman"/>
              </a:rPr>
              <a:t>boolean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Times New Roman"/>
                <a:cs typeface="Times New Roman"/>
              </a:rPr>
              <a:t>&amp;&amp;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4574" y="1503779"/>
          <a:ext cx="8139430" cy="2336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48654">
                <a:tc>
                  <a:txBody>
                    <a:bodyPr/>
                    <a:lstStyle/>
                    <a:p>
                      <a:pPr marR="36195" algn="ct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065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'Cat'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||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'Dog'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||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"Cat"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4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||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'Cat'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||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"Cat"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4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'Cat'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||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||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"Cat"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4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''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||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||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54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||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''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||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""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74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0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||</a:t>
                      </a:r>
                      <a:r>
                        <a:rPr sz="20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||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6096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25" dirty="0">
                <a:latin typeface="Times New Roman"/>
                <a:cs typeface="Times New Roman"/>
              </a:rPr>
              <a:t>Value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40" dirty="0">
                <a:latin typeface="Times New Roman"/>
                <a:cs typeface="Times New Roman"/>
              </a:rPr>
              <a:t>conversion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75" dirty="0">
                <a:latin typeface="Times New Roman"/>
                <a:cs typeface="Times New Roman"/>
              </a:rPr>
              <a:t>to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45" dirty="0">
                <a:latin typeface="Times New Roman"/>
                <a:cs typeface="Times New Roman"/>
              </a:rPr>
              <a:t>boolean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705" dirty="0">
                <a:latin typeface="Times New Roman"/>
                <a:cs typeface="Times New Roman"/>
              </a:rPr>
              <a:t>||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4574" y="1503779"/>
          <a:ext cx="8148955" cy="2336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4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8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1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65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1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93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58228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065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||</a:t>
                      </a:r>
                      <a:r>
                        <a:rPr sz="2000" b="1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true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||</a:t>
                      </a:r>
                      <a:r>
                        <a:rPr sz="20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{};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||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||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4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||</a:t>
                      </a:r>
                      <a:r>
                        <a:rPr sz="20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{};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||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{}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4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'Cat'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||</a:t>
                      </a:r>
                      <a:r>
                        <a:rPr sz="20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==</a:t>
                      </a:r>
                      <a:r>
                        <a:rPr sz="20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||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"Cat"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54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a11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'Cat'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||</a:t>
                      </a:r>
                      <a:r>
                        <a:rPr sz="20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||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"Cat"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4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a12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undefined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||</a:t>
                      </a:r>
                      <a:r>
                        <a:rPr sz="20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'Cat'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||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"Cat"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6096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25" dirty="0">
                <a:latin typeface="Times New Roman"/>
                <a:cs typeface="Times New Roman"/>
              </a:rPr>
              <a:t>Value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40" dirty="0">
                <a:latin typeface="Times New Roman"/>
                <a:cs typeface="Times New Roman"/>
              </a:rPr>
              <a:t>conversion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75" dirty="0">
                <a:latin typeface="Times New Roman"/>
                <a:cs typeface="Times New Roman"/>
              </a:rPr>
              <a:t>to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45" dirty="0">
                <a:latin typeface="Times New Roman"/>
                <a:cs typeface="Times New Roman"/>
              </a:rPr>
              <a:t>boolean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705" dirty="0">
                <a:latin typeface="Times New Roman"/>
                <a:cs typeface="Times New Roman"/>
              </a:rPr>
              <a:t>||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8732" y="2071369"/>
            <a:ext cx="30245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5" dirty="0"/>
              <a:t>For</a:t>
            </a:r>
            <a:r>
              <a:rPr sz="6000" spc="-100" dirty="0"/>
              <a:t> </a:t>
            </a:r>
            <a:r>
              <a:rPr sz="6000" spc="-5" dirty="0"/>
              <a:t>Loop</a:t>
            </a:r>
            <a:endParaRPr sz="6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4923" y="372567"/>
            <a:ext cx="2353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5" dirty="0">
                <a:latin typeface="Times New Roman"/>
                <a:cs typeface="Times New Roman"/>
              </a:rPr>
              <a:t>Console.log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624" y="2307566"/>
            <a:ext cx="496443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console.log(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"Hello World"</a:t>
            </a:r>
            <a:r>
              <a:rPr sz="2400" b="1" spc="-5" dirty="0">
                <a:latin typeface="Courier New"/>
                <a:cs typeface="Courier New"/>
              </a:rPr>
              <a:t>);  console.log(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2</a:t>
            </a:r>
            <a:r>
              <a:rPr sz="2400" b="1" spc="-5" dirty="0">
                <a:latin typeface="Courier New"/>
                <a:cs typeface="Courier New"/>
              </a:rPr>
              <a:t>+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8</a:t>
            </a:r>
            <a:r>
              <a:rPr sz="2400" b="1" spc="-5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233409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330835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Looping in </a:t>
            </a:r>
            <a:r>
              <a:rPr sz="2300" spc="-10" dirty="0">
                <a:latin typeface="RobotoRegular"/>
                <a:cs typeface="RobotoRegular"/>
              </a:rPr>
              <a:t>programming </a:t>
            </a:r>
            <a:r>
              <a:rPr sz="2300" spc="-5" dirty="0">
                <a:latin typeface="RobotoRegular"/>
                <a:cs typeface="RobotoRegular"/>
              </a:rPr>
              <a:t>languages is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5" dirty="0">
                <a:latin typeface="RobotoRegular"/>
                <a:cs typeface="RobotoRegular"/>
              </a:rPr>
              <a:t>feature </a:t>
            </a:r>
            <a:r>
              <a:rPr sz="2300" spc="-5" dirty="0">
                <a:latin typeface="RobotoRegular"/>
                <a:cs typeface="RobotoRegular"/>
              </a:rPr>
              <a:t>which  facilitates the </a:t>
            </a:r>
            <a:r>
              <a:rPr sz="2300" spc="-10" dirty="0">
                <a:latin typeface="RobotoRegular"/>
                <a:cs typeface="RobotoRegular"/>
              </a:rPr>
              <a:t>execution </a:t>
            </a:r>
            <a:r>
              <a:rPr sz="2300" spc="-5" dirty="0">
                <a:latin typeface="RobotoRegular"/>
                <a:cs typeface="RobotoRegular"/>
              </a:rPr>
              <a:t>of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set of instructions/functions  </a:t>
            </a:r>
            <a:r>
              <a:rPr sz="2300" spc="-10" dirty="0">
                <a:latin typeface="RobotoRegular"/>
                <a:cs typeface="RobotoRegular"/>
              </a:rPr>
              <a:t>repeatedly </a:t>
            </a:r>
            <a:r>
              <a:rPr sz="2300" spc="-5" dirty="0">
                <a:latin typeface="RobotoRegular"/>
                <a:cs typeface="RobotoRegular"/>
              </a:rPr>
              <a:t>while some condition </a:t>
            </a:r>
            <a:r>
              <a:rPr sz="2300" spc="-10" dirty="0">
                <a:latin typeface="RobotoRegular"/>
                <a:cs typeface="RobotoRegular"/>
              </a:rPr>
              <a:t>evaluates </a:t>
            </a:r>
            <a:r>
              <a:rPr sz="2300" spc="-15" dirty="0">
                <a:latin typeface="RobotoRegular"/>
                <a:cs typeface="RobotoRegular"/>
              </a:rPr>
              <a:t>to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true.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The for statement </a:t>
            </a:r>
            <a:r>
              <a:rPr sz="2300" spc="-10" dirty="0">
                <a:latin typeface="RobotoRegular"/>
                <a:cs typeface="RobotoRegular"/>
              </a:rPr>
              <a:t>creates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loop that is </a:t>
            </a:r>
            <a:r>
              <a:rPr sz="2300" spc="-10" dirty="0">
                <a:latin typeface="RobotoRegular"/>
                <a:cs typeface="RobotoRegular"/>
              </a:rPr>
              <a:t>executed </a:t>
            </a:r>
            <a:r>
              <a:rPr sz="2300" spc="-5" dirty="0">
                <a:latin typeface="RobotoRegular"/>
                <a:cs typeface="RobotoRegular"/>
              </a:rPr>
              <a:t>as long as 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condition is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true.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It will only </a:t>
            </a:r>
            <a:r>
              <a:rPr sz="2300" spc="-10" dirty="0">
                <a:latin typeface="RobotoRegular"/>
                <a:cs typeface="RobotoRegular"/>
              </a:rPr>
              <a:t>stop </a:t>
            </a:r>
            <a:r>
              <a:rPr sz="2300" spc="-5" dirty="0">
                <a:latin typeface="RobotoRegular"/>
                <a:cs typeface="RobotoRegular"/>
              </a:rPr>
              <a:t>when the condition becomes</a:t>
            </a:r>
            <a:r>
              <a:rPr sz="2300" spc="-2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false.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18135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5" dirty="0">
                <a:latin typeface="Times New Roman"/>
                <a:cs typeface="Times New Roman"/>
              </a:rPr>
              <a:t>For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290" dirty="0">
                <a:latin typeface="Times New Roman"/>
                <a:cs typeface="Times New Roman"/>
              </a:rPr>
              <a:t>Loop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43765"/>
            <a:ext cx="8252459" cy="330835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92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2000" b="1" spc="-5" dirty="0">
                <a:latin typeface="Courier New"/>
                <a:cs typeface="Courier New"/>
              </a:rPr>
              <a:t>(initialization; condition; expression)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code to be</a:t>
            </a:r>
            <a:r>
              <a:rPr sz="20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executed</a:t>
            </a:r>
            <a:endParaRPr sz="20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82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481965" marR="241300" indent="-469900">
              <a:lnSpc>
                <a:spcPct val="114100"/>
              </a:lnSpc>
              <a:spcBef>
                <a:spcPts val="42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Initialization is done (one time) </a:t>
            </a:r>
            <a:r>
              <a:rPr sz="2300" spc="-10" dirty="0">
                <a:latin typeface="RobotoRegular"/>
                <a:cs typeface="RobotoRegular"/>
              </a:rPr>
              <a:t>before </a:t>
            </a:r>
            <a:r>
              <a:rPr sz="2300" spc="-5" dirty="0">
                <a:latin typeface="RobotoRegular"/>
                <a:cs typeface="RobotoRegular"/>
              </a:rPr>
              <a:t>the </a:t>
            </a:r>
            <a:r>
              <a:rPr sz="2300" spc="-10" dirty="0">
                <a:latin typeface="RobotoRegular"/>
                <a:cs typeface="RobotoRegular"/>
              </a:rPr>
              <a:t>execution </a:t>
            </a:r>
            <a:r>
              <a:rPr sz="2300" spc="-5" dirty="0">
                <a:latin typeface="RobotoRegular"/>
                <a:cs typeface="RobotoRegular"/>
              </a:rPr>
              <a:t>of the  code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block.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Condition for </a:t>
            </a:r>
            <a:r>
              <a:rPr sz="2300" spc="-10" dirty="0">
                <a:latin typeface="RobotoRegular"/>
                <a:cs typeface="RobotoRegular"/>
              </a:rPr>
              <a:t>executing </a:t>
            </a:r>
            <a:r>
              <a:rPr sz="2300" spc="-5" dirty="0">
                <a:latin typeface="RobotoRegular"/>
                <a:cs typeface="RobotoRegular"/>
              </a:rPr>
              <a:t>the code block and exit</a:t>
            </a:r>
            <a:r>
              <a:rPr sz="2300" spc="-2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loop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spcBef>
                <a:spcPts val="5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Expression </a:t>
            </a:r>
            <a:r>
              <a:rPr sz="2300" spc="-5" dirty="0">
                <a:latin typeface="RobotoRegular"/>
                <a:cs typeface="RobotoRegular"/>
              </a:rPr>
              <a:t>is </a:t>
            </a:r>
            <a:r>
              <a:rPr sz="2300" spc="-10" dirty="0">
                <a:latin typeface="RobotoRegular"/>
                <a:cs typeface="RobotoRegular"/>
              </a:rPr>
              <a:t>executed </a:t>
            </a:r>
            <a:r>
              <a:rPr sz="2300" spc="-5" dirty="0">
                <a:latin typeface="RobotoRegular"/>
                <a:cs typeface="RobotoRegular"/>
              </a:rPr>
              <a:t>(every time) after the code block has  been</a:t>
            </a:r>
            <a:r>
              <a:rPr sz="2300" spc="-10" dirty="0">
                <a:latin typeface="RobotoRegular"/>
                <a:cs typeface="RobotoRegular"/>
              </a:rPr>
              <a:t> executed.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18135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5" dirty="0">
                <a:latin typeface="Times New Roman"/>
                <a:cs typeface="Times New Roman"/>
              </a:rPr>
              <a:t>For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290" dirty="0">
                <a:latin typeface="Times New Roman"/>
                <a:cs typeface="Times New Roman"/>
              </a:rPr>
              <a:t>Loop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16968"/>
            <a:ext cx="5146675" cy="349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0705" marR="5080" indent="-548640">
              <a:lnSpc>
                <a:spcPct val="1354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2400" b="1" spc="-5" dirty="0">
                <a:latin typeface="Courier New"/>
                <a:cs typeface="Courier New"/>
              </a:rPr>
              <a:t>(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i = </a:t>
            </a:r>
            <a:r>
              <a:rPr sz="2400" b="1" dirty="0">
                <a:solidFill>
                  <a:srgbClr val="088759"/>
                </a:solidFill>
                <a:latin typeface="Courier New"/>
                <a:cs typeface="Courier New"/>
              </a:rPr>
              <a:t>0</a:t>
            </a:r>
            <a:r>
              <a:rPr sz="2400" b="1" dirty="0">
                <a:latin typeface="Courier New"/>
                <a:cs typeface="Courier New"/>
              </a:rPr>
              <a:t>; i &lt; </a:t>
            </a:r>
            <a:r>
              <a:rPr sz="2400" b="1" dirty="0">
                <a:solidFill>
                  <a:srgbClr val="088759"/>
                </a:solidFill>
                <a:latin typeface="Courier New"/>
                <a:cs typeface="Courier New"/>
              </a:rPr>
              <a:t>3</a:t>
            </a:r>
            <a:r>
              <a:rPr sz="2400" b="1" dirty="0">
                <a:latin typeface="Courier New"/>
                <a:cs typeface="Courier New"/>
              </a:rPr>
              <a:t>;</a:t>
            </a:r>
            <a:r>
              <a:rPr sz="2400" b="1" spc="-9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i++){  console.log(i);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 marR="4137660">
              <a:lnSpc>
                <a:spcPct val="135400"/>
              </a:lnSpc>
            </a:pPr>
            <a:r>
              <a:rPr sz="2400" spc="-5" dirty="0">
                <a:latin typeface="RobotoRegular"/>
                <a:cs typeface="RobotoRegular"/>
              </a:rPr>
              <a:t>Output:  </a:t>
            </a:r>
            <a:r>
              <a:rPr sz="2400" dirty="0">
                <a:latin typeface="RobotoRegular"/>
                <a:cs typeface="RobotoRegular"/>
              </a:rPr>
              <a:t>0</a:t>
            </a:r>
            <a:endParaRPr sz="24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RobotoRegular"/>
                <a:cs typeface="RobotoRegular"/>
              </a:rPr>
              <a:t>1</a:t>
            </a:r>
            <a:endParaRPr sz="24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RobotoRegular"/>
                <a:cs typeface="RobotoRegular"/>
              </a:rPr>
              <a:t>2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18135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5" dirty="0">
                <a:latin typeface="Times New Roman"/>
                <a:cs typeface="Times New Roman"/>
              </a:rPr>
              <a:t>For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290" dirty="0">
                <a:latin typeface="Times New Roman"/>
                <a:cs typeface="Times New Roman"/>
              </a:rPr>
              <a:t>Loop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16968"/>
            <a:ext cx="5329555" cy="3672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0705" marR="5080" indent="-548640">
              <a:lnSpc>
                <a:spcPct val="1354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2400" b="1" spc="-5" dirty="0">
                <a:latin typeface="Courier New"/>
                <a:cs typeface="Courier New"/>
              </a:rPr>
              <a:t>(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i = </a:t>
            </a:r>
            <a:r>
              <a:rPr sz="2400" b="1" dirty="0">
                <a:solidFill>
                  <a:srgbClr val="088759"/>
                </a:solidFill>
                <a:latin typeface="Courier New"/>
                <a:cs typeface="Courier New"/>
              </a:rPr>
              <a:t>5</a:t>
            </a:r>
            <a:r>
              <a:rPr sz="2400" b="1" dirty="0">
                <a:latin typeface="Courier New"/>
                <a:cs typeface="Courier New"/>
              </a:rPr>
              <a:t>; i </a:t>
            </a:r>
            <a:r>
              <a:rPr sz="2400" b="1" spc="-5" dirty="0">
                <a:latin typeface="Courier New"/>
                <a:cs typeface="Courier New"/>
              </a:rPr>
              <a:t>&lt;= </a:t>
            </a:r>
            <a:r>
              <a:rPr sz="2400" b="1" dirty="0">
                <a:solidFill>
                  <a:srgbClr val="088759"/>
                </a:solidFill>
                <a:latin typeface="Courier New"/>
                <a:cs typeface="Courier New"/>
              </a:rPr>
              <a:t>8</a:t>
            </a:r>
            <a:r>
              <a:rPr sz="2400" b="1" dirty="0">
                <a:latin typeface="Courier New"/>
                <a:cs typeface="Courier New"/>
              </a:rPr>
              <a:t>;</a:t>
            </a:r>
            <a:r>
              <a:rPr sz="2400" b="1" spc="-8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i++){  console.log(i);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spc="-5" dirty="0">
                <a:latin typeface="RobotoRegular"/>
                <a:cs typeface="RobotoRegular"/>
              </a:rPr>
              <a:t>Output:</a:t>
            </a:r>
            <a:endParaRPr sz="24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b="1" dirty="0">
                <a:latin typeface="Roboto"/>
                <a:cs typeface="Roboto"/>
              </a:rPr>
              <a:t>5</a:t>
            </a:r>
            <a:endParaRPr sz="2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dirty="0">
                <a:latin typeface="Roboto"/>
                <a:cs typeface="Roboto"/>
              </a:rPr>
              <a:t>6</a:t>
            </a:r>
            <a:endParaRPr sz="2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dirty="0">
                <a:latin typeface="Roboto"/>
                <a:cs typeface="Roboto"/>
              </a:rPr>
              <a:t>7</a:t>
            </a:r>
            <a:endParaRPr sz="2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dirty="0">
                <a:latin typeface="Roboto"/>
                <a:cs typeface="Roboto"/>
              </a:rPr>
              <a:t>8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18135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5" dirty="0">
                <a:latin typeface="Times New Roman"/>
                <a:cs typeface="Times New Roman"/>
              </a:rPr>
              <a:t>For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290" dirty="0">
                <a:latin typeface="Times New Roman"/>
                <a:cs typeface="Times New Roman"/>
              </a:rPr>
              <a:t>Loop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164195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48387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All </a:t>
            </a:r>
            <a:r>
              <a:rPr sz="2300" dirty="0">
                <a:latin typeface="RobotoRegular"/>
                <a:cs typeface="RobotoRegular"/>
              </a:rPr>
              <a:t>3 </a:t>
            </a:r>
            <a:r>
              <a:rPr sz="2300" spc="-5" dirty="0">
                <a:latin typeface="RobotoRegular"/>
                <a:cs typeface="RobotoRegular"/>
              </a:rPr>
              <a:t>statement in loop </a:t>
            </a:r>
            <a:r>
              <a:rPr sz="2300" spc="-10" dirty="0">
                <a:latin typeface="RobotoRegular"/>
                <a:cs typeface="RobotoRegular"/>
              </a:rPr>
              <a:t>are </a:t>
            </a:r>
            <a:r>
              <a:rPr sz="2300" spc="-5" dirty="0">
                <a:latin typeface="RobotoRegular"/>
                <a:cs typeface="RobotoRegular"/>
              </a:rPr>
              <a:t>options, in that case it will be  inﬁnite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loop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Also if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do not </a:t>
            </a:r>
            <a:r>
              <a:rPr sz="2300" spc="-10" dirty="0">
                <a:latin typeface="RobotoRegular"/>
                <a:cs typeface="RobotoRegular"/>
              </a:rPr>
              <a:t>provide </a:t>
            </a:r>
            <a:r>
              <a:rPr sz="2300" spc="-5" dirty="0">
                <a:latin typeface="RobotoRegular"/>
                <a:cs typeface="RobotoRegular"/>
              </a:rPr>
              <a:t>condition in loop it will </a:t>
            </a:r>
            <a:r>
              <a:rPr sz="2300" spc="-10" dirty="0">
                <a:latin typeface="RobotoRegular"/>
                <a:cs typeface="RobotoRegular"/>
              </a:rPr>
              <a:t>make </a:t>
            </a:r>
            <a:r>
              <a:rPr sz="2300" spc="-5" dirty="0">
                <a:latin typeface="RobotoRegular"/>
                <a:cs typeface="RobotoRegular"/>
              </a:rPr>
              <a:t>loop  inﬁnite</a:t>
            </a:r>
            <a:endParaRPr sz="2300">
              <a:latin typeface="RobotoRegular"/>
              <a:cs typeface="RobotoRegular"/>
            </a:endParaRPr>
          </a:p>
          <a:p>
            <a:pPr marL="573405" marR="3848100" indent="-548640">
              <a:lnSpc>
                <a:spcPct val="135400"/>
              </a:lnSpc>
              <a:spcBef>
                <a:spcPts val="1015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2400" b="1" dirty="0">
                <a:latin typeface="Courier New"/>
                <a:cs typeface="Courier New"/>
              </a:rPr>
              <a:t>( ; ; </a:t>
            </a:r>
            <a:r>
              <a:rPr sz="2400" b="1" spc="-5" dirty="0">
                <a:latin typeface="Courier New"/>
                <a:cs typeface="Courier New"/>
              </a:rPr>
              <a:t>){  console.log</a:t>
            </a:r>
            <a:r>
              <a:rPr sz="2400" b="1" dirty="0">
                <a:latin typeface="Courier New"/>
                <a:cs typeface="Courier New"/>
              </a:rPr>
              <a:t>(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"Hello"</a:t>
            </a:r>
            <a:r>
              <a:rPr sz="2400" b="1" spc="-5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1019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6523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90" dirty="0">
                <a:latin typeface="Times New Roman"/>
                <a:cs typeface="Times New Roman"/>
              </a:rPr>
              <a:t>Inﬁnite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290" dirty="0">
                <a:latin typeface="Times New Roman"/>
                <a:cs typeface="Times New Roman"/>
              </a:rPr>
              <a:t>Loop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447015"/>
            <a:ext cx="7328534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Printing table of </a:t>
            </a:r>
            <a:r>
              <a:rPr sz="2300" dirty="0">
                <a:latin typeface="RobotoRegular"/>
                <a:cs typeface="RobotoRegular"/>
              </a:rPr>
              <a:t>3 </a:t>
            </a:r>
            <a:r>
              <a:rPr sz="2300" spc="-5" dirty="0">
                <a:latin typeface="RobotoRegular"/>
                <a:cs typeface="RobotoRegular"/>
              </a:rPr>
              <a:t>will </a:t>
            </a:r>
            <a:r>
              <a:rPr sz="2300" spc="-10" dirty="0">
                <a:latin typeface="RobotoRegular"/>
                <a:cs typeface="RobotoRegular"/>
              </a:rPr>
              <a:t>require hard </a:t>
            </a:r>
            <a:r>
              <a:rPr sz="2300" spc="-5" dirty="0">
                <a:latin typeface="RobotoRegular"/>
                <a:cs typeface="RobotoRegular"/>
              </a:rPr>
              <a:t>coded</a:t>
            </a:r>
            <a:r>
              <a:rPr sz="2300" spc="-8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statements</a:t>
            </a:r>
            <a:endParaRPr sz="2300">
              <a:latin typeface="RobotoRegular"/>
              <a:cs typeface="RobotoRegula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4574" y="2116616"/>
          <a:ext cx="4422140" cy="2145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6852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console.log(</a:t>
                      </a: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3"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console.log(</a:t>
                      </a: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6"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console.log(</a:t>
                      </a: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9"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console.log(</a:t>
                      </a: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12"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85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console.log(</a:t>
                      </a: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15"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18135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5" dirty="0">
                <a:latin typeface="Times New Roman"/>
                <a:cs typeface="Times New Roman"/>
              </a:rPr>
              <a:t>For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290" dirty="0">
                <a:latin typeface="Times New Roman"/>
                <a:cs typeface="Times New Roman"/>
              </a:rPr>
              <a:t>Loop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1656"/>
            <a:ext cx="7193915" cy="340232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With for loop it will be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dynamic</a:t>
            </a:r>
            <a:endParaRPr sz="2300">
              <a:latin typeface="RobotoRegular"/>
              <a:cs typeface="RobotoRegular"/>
            </a:endParaRPr>
          </a:p>
          <a:p>
            <a:pPr marL="481965">
              <a:lnSpc>
                <a:spcPct val="100000"/>
              </a:lnSpc>
              <a:spcBef>
                <a:spcPts val="395"/>
              </a:spcBef>
            </a:pP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100" b="1" spc="-5" dirty="0">
                <a:latin typeface="Courier New"/>
                <a:cs typeface="Courier New"/>
              </a:rPr>
              <a:t>num </a:t>
            </a:r>
            <a:r>
              <a:rPr sz="2100" b="1" dirty="0">
                <a:latin typeface="Courier New"/>
                <a:cs typeface="Courier New"/>
              </a:rPr>
              <a:t>=</a:t>
            </a:r>
            <a:r>
              <a:rPr sz="2100" b="1" spc="-5" dirty="0">
                <a:latin typeface="Courier New"/>
                <a:cs typeface="Courier New"/>
              </a:rPr>
              <a:t> </a:t>
            </a:r>
            <a:r>
              <a:rPr sz="2100" b="1" dirty="0">
                <a:solidFill>
                  <a:srgbClr val="088759"/>
                </a:solidFill>
                <a:latin typeface="Courier New"/>
                <a:cs typeface="Courier New"/>
              </a:rPr>
              <a:t>3</a:t>
            </a:r>
            <a:r>
              <a:rPr sz="2100" b="1" dirty="0">
                <a:latin typeface="Courier New"/>
                <a:cs typeface="Courier New"/>
              </a:rPr>
              <a:t>;</a:t>
            </a:r>
            <a:endParaRPr sz="2100">
              <a:latin typeface="Courier New"/>
              <a:cs typeface="Courier New"/>
            </a:endParaRPr>
          </a:p>
          <a:p>
            <a:pPr marL="939165" marR="5080" indent="-457200">
              <a:lnSpc>
                <a:spcPct val="116100"/>
              </a:lnSpc>
            </a:pP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2100" b="1" spc="-5" dirty="0">
                <a:latin typeface="Courier New"/>
                <a:cs typeface="Courier New"/>
              </a:rPr>
              <a:t>(</a:t>
            </a: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100" b="1" spc="-5" dirty="0">
                <a:latin typeface="Courier New"/>
                <a:cs typeface="Courier New"/>
              </a:rPr>
              <a:t>i=</a:t>
            </a:r>
            <a:r>
              <a:rPr sz="2100" b="1" spc="-5" dirty="0">
                <a:solidFill>
                  <a:srgbClr val="088759"/>
                </a:solidFill>
                <a:latin typeface="Courier New"/>
                <a:cs typeface="Courier New"/>
              </a:rPr>
              <a:t>1</a:t>
            </a:r>
            <a:r>
              <a:rPr sz="2100" b="1" spc="-5" dirty="0">
                <a:latin typeface="Courier New"/>
                <a:cs typeface="Courier New"/>
              </a:rPr>
              <a:t>; i&lt;=</a:t>
            </a:r>
            <a:r>
              <a:rPr sz="2100" b="1" spc="-5" dirty="0">
                <a:solidFill>
                  <a:srgbClr val="088759"/>
                </a:solidFill>
                <a:latin typeface="Courier New"/>
                <a:cs typeface="Courier New"/>
              </a:rPr>
              <a:t>10</a:t>
            </a:r>
            <a:r>
              <a:rPr sz="2100" b="1" spc="-5" dirty="0">
                <a:latin typeface="Courier New"/>
                <a:cs typeface="Courier New"/>
              </a:rPr>
              <a:t>; i++){  console.log(num+</a:t>
            </a:r>
            <a:r>
              <a:rPr sz="2100" b="1" spc="-5" dirty="0">
                <a:solidFill>
                  <a:srgbClr val="A31414"/>
                </a:solidFill>
                <a:latin typeface="Courier New"/>
                <a:cs typeface="Courier New"/>
              </a:rPr>
              <a:t>" </a:t>
            </a:r>
            <a:r>
              <a:rPr sz="2100" b="1" dirty="0">
                <a:solidFill>
                  <a:srgbClr val="A31414"/>
                </a:solidFill>
                <a:latin typeface="Courier New"/>
                <a:cs typeface="Courier New"/>
              </a:rPr>
              <a:t>x </a:t>
            </a:r>
            <a:r>
              <a:rPr sz="21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100" b="1" spc="-5" dirty="0">
                <a:latin typeface="Courier New"/>
                <a:cs typeface="Courier New"/>
              </a:rPr>
              <a:t>+i+</a:t>
            </a:r>
            <a:r>
              <a:rPr sz="2100" b="1" spc="-5" dirty="0">
                <a:solidFill>
                  <a:srgbClr val="A31414"/>
                </a:solidFill>
                <a:latin typeface="Courier New"/>
                <a:cs typeface="Courier New"/>
              </a:rPr>
              <a:t>" </a:t>
            </a:r>
            <a:r>
              <a:rPr sz="2100" b="1" dirty="0">
                <a:solidFill>
                  <a:srgbClr val="A31414"/>
                </a:solidFill>
                <a:latin typeface="Courier New"/>
                <a:cs typeface="Courier New"/>
              </a:rPr>
              <a:t>=</a:t>
            </a:r>
            <a:r>
              <a:rPr sz="2100" b="1" spc="-8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100" b="1" spc="-5" dirty="0">
                <a:latin typeface="Courier New"/>
                <a:cs typeface="Courier New"/>
              </a:rPr>
              <a:t>+(num*i));</a:t>
            </a:r>
            <a:endParaRPr sz="21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  <a:spcBef>
                <a:spcPts val="405"/>
              </a:spcBef>
            </a:pPr>
            <a:r>
              <a:rPr sz="2100" b="1" dirty="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  <a:spcBef>
                <a:spcPts val="405"/>
              </a:spcBef>
            </a:pPr>
            <a:r>
              <a:rPr sz="2100" spc="-5" dirty="0">
                <a:latin typeface="RobotoRegular"/>
                <a:cs typeface="RobotoRegular"/>
              </a:rPr>
              <a:t>Output:</a:t>
            </a:r>
            <a:endParaRPr sz="2100">
              <a:latin typeface="RobotoRegular"/>
              <a:cs typeface="RobotoRegular"/>
            </a:endParaRPr>
          </a:p>
          <a:p>
            <a:pPr marL="481965">
              <a:lnSpc>
                <a:spcPct val="100000"/>
              </a:lnSpc>
              <a:spcBef>
                <a:spcPts val="405"/>
              </a:spcBef>
            </a:pPr>
            <a:r>
              <a:rPr sz="2100" b="1" dirty="0">
                <a:latin typeface="Roboto"/>
                <a:cs typeface="Roboto"/>
              </a:rPr>
              <a:t>3 x 1 =</a:t>
            </a:r>
            <a:r>
              <a:rPr sz="2100" b="1" spc="-25" dirty="0">
                <a:latin typeface="Roboto"/>
                <a:cs typeface="Roboto"/>
              </a:rPr>
              <a:t> </a:t>
            </a:r>
            <a:r>
              <a:rPr sz="2100" b="1" dirty="0">
                <a:latin typeface="Roboto"/>
                <a:cs typeface="Roboto"/>
              </a:rPr>
              <a:t>3</a:t>
            </a:r>
            <a:endParaRPr sz="2100">
              <a:latin typeface="Roboto"/>
              <a:cs typeface="Roboto"/>
            </a:endParaRPr>
          </a:p>
          <a:p>
            <a:pPr marL="481965">
              <a:lnSpc>
                <a:spcPct val="100000"/>
              </a:lnSpc>
              <a:spcBef>
                <a:spcPts val="405"/>
              </a:spcBef>
            </a:pPr>
            <a:r>
              <a:rPr sz="2100" b="1" spc="-5" dirty="0">
                <a:latin typeface="Roboto"/>
                <a:cs typeface="Roboto"/>
              </a:rPr>
              <a:t>….</a:t>
            </a:r>
            <a:endParaRPr sz="2100">
              <a:latin typeface="Roboto"/>
              <a:cs typeface="Roboto"/>
            </a:endParaRPr>
          </a:p>
          <a:p>
            <a:pPr marL="481965">
              <a:lnSpc>
                <a:spcPct val="100000"/>
              </a:lnSpc>
              <a:spcBef>
                <a:spcPts val="405"/>
              </a:spcBef>
            </a:pPr>
            <a:r>
              <a:rPr sz="2100" b="1" dirty="0">
                <a:latin typeface="Roboto"/>
                <a:cs typeface="Roboto"/>
              </a:rPr>
              <a:t>3 x </a:t>
            </a:r>
            <a:r>
              <a:rPr sz="2100" b="1" spc="-5" dirty="0">
                <a:latin typeface="Roboto"/>
                <a:cs typeface="Roboto"/>
              </a:rPr>
              <a:t>10 </a:t>
            </a:r>
            <a:r>
              <a:rPr sz="2100" b="1" dirty="0">
                <a:latin typeface="Roboto"/>
                <a:cs typeface="Roboto"/>
              </a:rPr>
              <a:t>=</a:t>
            </a:r>
            <a:r>
              <a:rPr sz="2100" b="1" spc="-20" dirty="0">
                <a:latin typeface="Roboto"/>
                <a:cs typeface="Roboto"/>
              </a:rPr>
              <a:t> </a:t>
            </a:r>
            <a:r>
              <a:rPr sz="2100" b="1" spc="-5" dirty="0">
                <a:latin typeface="Roboto"/>
                <a:cs typeface="Roboto"/>
              </a:rPr>
              <a:t>30</a:t>
            </a:r>
            <a:endParaRPr sz="21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18135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5" dirty="0">
                <a:latin typeface="Times New Roman"/>
                <a:cs typeface="Times New Roman"/>
              </a:rPr>
              <a:t>For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290" dirty="0">
                <a:latin typeface="Times New Roman"/>
                <a:cs typeface="Times New Roman"/>
              </a:rPr>
              <a:t>Loop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29922"/>
            <a:ext cx="4506595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759" marR="5080" indent="-480695">
              <a:lnSpc>
                <a:spcPct val="1369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2100" b="1" spc="-5" dirty="0">
                <a:latin typeface="Courier New"/>
                <a:cs typeface="Courier New"/>
              </a:rPr>
              <a:t>(</a:t>
            </a: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100" b="1" dirty="0">
                <a:latin typeface="Courier New"/>
                <a:cs typeface="Courier New"/>
              </a:rPr>
              <a:t>i = </a:t>
            </a:r>
            <a:r>
              <a:rPr sz="2100" b="1" spc="-5" dirty="0">
                <a:solidFill>
                  <a:srgbClr val="088759"/>
                </a:solidFill>
                <a:latin typeface="Courier New"/>
                <a:cs typeface="Courier New"/>
              </a:rPr>
              <a:t>0</a:t>
            </a:r>
            <a:r>
              <a:rPr sz="2100" b="1" spc="-5" dirty="0">
                <a:latin typeface="Courier New"/>
                <a:cs typeface="Courier New"/>
              </a:rPr>
              <a:t>; </a:t>
            </a:r>
            <a:r>
              <a:rPr sz="2100" b="1" dirty="0">
                <a:latin typeface="Courier New"/>
                <a:cs typeface="Courier New"/>
              </a:rPr>
              <a:t>i &lt; </a:t>
            </a:r>
            <a:r>
              <a:rPr sz="2100" b="1" spc="-5" dirty="0">
                <a:solidFill>
                  <a:srgbClr val="088759"/>
                </a:solidFill>
                <a:latin typeface="Courier New"/>
                <a:cs typeface="Courier New"/>
              </a:rPr>
              <a:t>8</a:t>
            </a:r>
            <a:r>
              <a:rPr sz="2100" b="1" spc="-5" dirty="0">
                <a:latin typeface="Courier New"/>
                <a:cs typeface="Courier New"/>
              </a:rPr>
              <a:t>; i++){  </a:t>
            </a: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100" b="1" spc="-5" dirty="0">
                <a:latin typeface="Courier New"/>
                <a:cs typeface="Courier New"/>
              </a:rPr>
              <a:t>(i == </a:t>
            </a:r>
            <a:r>
              <a:rPr sz="2100" b="1" dirty="0">
                <a:solidFill>
                  <a:srgbClr val="088759"/>
                </a:solidFill>
                <a:latin typeface="Courier New"/>
                <a:cs typeface="Courier New"/>
              </a:rPr>
              <a:t>4</a:t>
            </a:r>
            <a:r>
              <a:rPr sz="2100" b="1" dirty="0">
                <a:latin typeface="Courier New"/>
                <a:cs typeface="Courier New"/>
              </a:rPr>
              <a:t>)</a:t>
            </a:r>
            <a:r>
              <a:rPr sz="2100" b="1" spc="-2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  <a:p>
            <a:pPr marL="1132840">
              <a:lnSpc>
                <a:spcPct val="100000"/>
              </a:lnSpc>
              <a:spcBef>
                <a:spcPts val="930"/>
              </a:spcBef>
            </a:pP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break</a:t>
            </a:r>
            <a:r>
              <a:rPr sz="2100" b="1" spc="-5" dirty="0">
                <a:latin typeface="Courier New"/>
                <a:cs typeface="Courier New"/>
              </a:rPr>
              <a:t>;</a:t>
            </a:r>
            <a:endParaRPr sz="2100">
              <a:latin typeface="Courier New"/>
              <a:cs typeface="Courier New"/>
            </a:endParaRPr>
          </a:p>
          <a:p>
            <a:pPr marL="492125">
              <a:lnSpc>
                <a:spcPct val="100000"/>
              </a:lnSpc>
              <a:spcBef>
                <a:spcPts val="930"/>
              </a:spcBef>
            </a:pPr>
            <a:r>
              <a:rPr sz="2100" b="1" dirty="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 marL="492125">
              <a:lnSpc>
                <a:spcPct val="100000"/>
              </a:lnSpc>
              <a:spcBef>
                <a:spcPts val="930"/>
              </a:spcBef>
            </a:pPr>
            <a:r>
              <a:rPr sz="2100" b="1" spc="-5" dirty="0">
                <a:latin typeface="Courier New"/>
                <a:cs typeface="Courier New"/>
              </a:rPr>
              <a:t>console.log(</a:t>
            </a:r>
            <a:r>
              <a:rPr sz="2100" b="1" spc="-5" dirty="0">
                <a:solidFill>
                  <a:srgbClr val="A31414"/>
                </a:solidFill>
                <a:latin typeface="Courier New"/>
                <a:cs typeface="Courier New"/>
              </a:rPr>
              <a:t>"I </a:t>
            </a:r>
            <a:r>
              <a:rPr sz="2100" b="1" dirty="0">
                <a:solidFill>
                  <a:srgbClr val="A31414"/>
                </a:solidFill>
                <a:latin typeface="Courier New"/>
                <a:cs typeface="Courier New"/>
              </a:rPr>
              <a:t>=</a:t>
            </a:r>
            <a:r>
              <a:rPr sz="2100" b="1" spc="-4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100" b="1" spc="-5" dirty="0">
                <a:latin typeface="Courier New"/>
                <a:cs typeface="Courier New"/>
              </a:rPr>
              <a:t>+i);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100" b="1" dirty="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1183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90" dirty="0">
                <a:latin typeface="Times New Roman"/>
                <a:cs typeface="Times New Roman"/>
              </a:rPr>
              <a:t>Break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8666" y="1396596"/>
            <a:ext cx="913130" cy="188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100" b="1" spc="-5" dirty="0">
                <a:latin typeface="Roboto"/>
                <a:cs typeface="Roboto"/>
              </a:rPr>
              <a:t>Output:  </a:t>
            </a:r>
            <a:r>
              <a:rPr sz="2100" b="1" dirty="0">
                <a:latin typeface="Roboto"/>
                <a:cs typeface="Roboto"/>
              </a:rPr>
              <a:t>I =</a:t>
            </a:r>
            <a:r>
              <a:rPr sz="2100" b="1" spc="-40" dirty="0">
                <a:latin typeface="Roboto"/>
                <a:cs typeface="Roboto"/>
              </a:rPr>
              <a:t> </a:t>
            </a:r>
            <a:r>
              <a:rPr sz="2100" b="1" dirty="0">
                <a:latin typeface="Roboto"/>
                <a:cs typeface="Roboto"/>
              </a:rPr>
              <a:t>0</a:t>
            </a:r>
            <a:endParaRPr sz="2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100" b="1" dirty="0">
                <a:latin typeface="Roboto"/>
                <a:cs typeface="Roboto"/>
              </a:rPr>
              <a:t>I =</a:t>
            </a:r>
            <a:r>
              <a:rPr sz="2100" b="1" spc="-110" dirty="0">
                <a:latin typeface="Roboto"/>
                <a:cs typeface="Roboto"/>
              </a:rPr>
              <a:t> </a:t>
            </a:r>
            <a:r>
              <a:rPr sz="2100" b="1" dirty="0">
                <a:latin typeface="Roboto"/>
                <a:cs typeface="Roboto"/>
              </a:rPr>
              <a:t>1</a:t>
            </a:r>
            <a:endParaRPr sz="2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100" b="1" dirty="0">
                <a:latin typeface="Roboto"/>
                <a:cs typeface="Roboto"/>
              </a:rPr>
              <a:t>I =</a:t>
            </a:r>
            <a:r>
              <a:rPr sz="2100" b="1" spc="-110" dirty="0">
                <a:latin typeface="Roboto"/>
                <a:cs typeface="Roboto"/>
              </a:rPr>
              <a:t> </a:t>
            </a:r>
            <a:r>
              <a:rPr sz="2100" b="1" dirty="0">
                <a:latin typeface="Roboto"/>
                <a:cs typeface="Roboto"/>
              </a:rPr>
              <a:t>2</a:t>
            </a:r>
            <a:endParaRPr sz="2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100" b="1" dirty="0">
                <a:latin typeface="Roboto"/>
                <a:cs typeface="Roboto"/>
              </a:rPr>
              <a:t>I =</a:t>
            </a:r>
            <a:r>
              <a:rPr sz="2100" b="1" spc="-110" dirty="0">
                <a:latin typeface="Roboto"/>
                <a:cs typeface="Roboto"/>
              </a:rPr>
              <a:t> </a:t>
            </a:r>
            <a:r>
              <a:rPr sz="2100" b="1" dirty="0">
                <a:latin typeface="Roboto"/>
                <a:cs typeface="Roboto"/>
              </a:rPr>
              <a:t>3</a:t>
            </a:r>
            <a:endParaRPr sz="210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39437" y="1448147"/>
            <a:ext cx="0" cy="3354704"/>
          </a:xfrm>
          <a:custGeom>
            <a:avLst/>
            <a:gdLst/>
            <a:ahLst/>
            <a:cxnLst/>
            <a:rect l="l" t="t" r="r" b="b"/>
            <a:pathLst>
              <a:path h="3354704">
                <a:moveTo>
                  <a:pt x="0" y="0"/>
                </a:moveTo>
                <a:lnTo>
                  <a:pt x="0" y="3354593"/>
                </a:lnTo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29922"/>
            <a:ext cx="4506595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759" marR="5080" indent="-480695">
              <a:lnSpc>
                <a:spcPct val="1369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2100" b="1" spc="-5" dirty="0">
                <a:latin typeface="Courier New"/>
                <a:cs typeface="Courier New"/>
              </a:rPr>
              <a:t>(</a:t>
            </a: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100" b="1" dirty="0">
                <a:latin typeface="Courier New"/>
                <a:cs typeface="Courier New"/>
              </a:rPr>
              <a:t>i = </a:t>
            </a:r>
            <a:r>
              <a:rPr sz="2100" b="1" spc="-5" dirty="0">
                <a:solidFill>
                  <a:srgbClr val="088759"/>
                </a:solidFill>
                <a:latin typeface="Courier New"/>
                <a:cs typeface="Courier New"/>
              </a:rPr>
              <a:t>0</a:t>
            </a:r>
            <a:r>
              <a:rPr sz="2100" b="1" spc="-5" dirty="0">
                <a:latin typeface="Courier New"/>
                <a:cs typeface="Courier New"/>
              </a:rPr>
              <a:t>; </a:t>
            </a:r>
            <a:r>
              <a:rPr sz="2100" b="1" dirty="0">
                <a:latin typeface="Courier New"/>
                <a:cs typeface="Courier New"/>
              </a:rPr>
              <a:t>i &lt; </a:t>
            </a:r>
            <a:r>
              <a:rPr sz="2100" b="1" spc="-5" dirty="0">
                <a:solidFill>
                  <a:srgbClr val="088759"/>
                </a:solidFill>
                <a:latin typeface="Courier New"/>
                <a:cs typeface="Courier New"/>
              </a:rPr>
              <a:t>8</a:t>
            </a:r>
            <a:r>
              <a:rPr sz="2100" b="1" spc="-5" dirty="0">
                <a:latin typeface="Courier New"/>
                <a:cs typeface="Courier New"/>
              </a:rPr>
              <a:t>; i++){  </a:t>
            </a: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100" b="1" spc="-5" dirty="0">
                <a:latin typeface="Courier New"/>
                <a:cs typeface="Courier New"/>
              </a:rPr>
              <a:t>(i == </a:t>
            </a:r>
            <a:r>
              <a:rPr sz="2100" b="1" dirty="0">
                <a:solidFill>
                  <a:srgbClr val="088759"/>
                </a:solidFill>
                <a:latin typeface="Courier New"/>
                <a:cs typeface="Courier New"/>
              </a:rPr>
              <a:t>4</a:t>
            </a:r>
            <a:r>
              <a:rPr sz="2100" b="1" dirty="0">
                <a:latin typeface="Courier New"/>
                <a:cs typeface="Courier New"/>
              </a:rPr>
              <a:t>)</a:t>
            </a:r>
            <a:r>
              <a:rPr sz="2100" b="1" spc="-2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  <a:p>
            <a:pPr marL="1132840">
              <a:lnSpc>
                <a:spcPct val="100000"/>
              </a:lnSpc>
              <a:spcBef>
                <a:spcPts val="930"/>
              </a:spcBef>
            </a:pP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continue</a:t>
            </a:r>
            <a:r>
              <a:rPr sz="2100" b="1" spc="-5" dirty="0">
                <a:latin typeface="Courier New"/>
                <a:cs typeface="Courier New"/>
              </a:rPr>
              <a:t>;</a:t>
            </a:r>
            <a:endParaRPr sz="2100">
              <a:latin typeface="Courier New"/>
              <a:cs typeface="Courier New"/>
            </a:endParaRPr>
          </a:p>
          <a:p>
            <a:pPr marL="492125">
              <a:lnSpc>
                <a:spcPct val="100000"/>
              </a:lnSpc>
              <a:spcBef>
                <a:spcPts val="930"/>
              </a:spcBef>
            </a:pPr>
            <a:r>
              <a:rPr sz="2100" b="1" dirty="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 marL="492125">
              <a:lnSpc>
                <a:spcPct val="100000"/>
              </a:lnSpc>
              <a:spcBef>
                <a:spcPts val="930"/>
              </a:spcBef>
            </a:pPr>
            <a:r>
              <a:rPr sz="2100" b="1" spc="-5" dirty="0">
                <a:latin typeface="Courier New"/>
                <a:cs typeface="Courier New"/>
              </a:rPr>
              <a:t>console.log(</a:t>
            </a:r>
            <a:r>
              <a:rPr sz="2100" b="1" spc="-5" dirty="0">
                <a:solidFill>
                  <a:srgbClr val="A31414"/>
                </a:solidFill>
                <a:latin typeface="Courier New"/>
                <a:cs typeface="Courier New"/>
              </a:rPr>
              <a:t>"I </a:t>
            </a:r>
            <a:r>
              <a:rPr sz="2100" b="1" dirty="0">
                <a:solidFill>
                  <a:srgbClr val="A31414"/>
                </a:solidFill>
                <a:latin typeface="Courier New"/>
                <a:cs typeface="Courier New"/>
              </a:rPr>
              <a:t>=</a:t>
            </a:r>
            <a:r>
              <a:rPr sz="2100" b="1" spc="-4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100" b="1" spc="-5" dirty="0">
                <a:latin typeface="Courier New"/>
                <a:cs typeface="Courier New"/>
              </a:rPr>
              <a:t>+i);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100" b="1" dirty="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185673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35" dirty="0">
                <a:latin typeface="Times New Roman"/>
                <a:cs typeface="Times New Roman"/>
              </a:rPr>
              <a:t>Continue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8666" y="1396596"/>
            <a:ext cx="913130" cy="299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100" b="1" spc="-5" dirty="0">
                <a:latin typeface="Roboto"/>
                <a:cs typeface="Roboto"/>
              </a:rPr>
              <a:t>Output:  </a:t>
            </a:r>
            <a:r>
              <a:rPr sz="2100" b="1" dirty="0">
                <a:latin typeface="Roboto"/>
                <a:cs typeface="Roboto"/>
              </a:rPr>
              <a:t>I =</a:t>
            </a:r>
            <a:r>
              <a:rPr sz="2100" b="1" spc="-40" dirty="0">
                <a:latin typeface="Roboto"/>
                <a:cs typeface="Roboto"/>
              </a:rPr>
              <a:t> </a:t>
            </a:r>
            <a:r>
              <a:rPr sz="2100" b="1" dirty="0">
                <a:latin typeface="Roboto"/>
                <a:cs typeface="Roboto"/>
              </a:rPr>
              <a:t>0</a:t>
            </a:r>
            <a:endParaRPr sz="2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100" b="1" dirty="0">
                <a:latin typeface="Roboto"/>
                <a:cs typeface="Roboto"/>
              </a:rPr>
              <a:t>I =</a:t>
            </a:r>
            <a:r>
              <a:rPr sz="2100" b="1" spc="-110" dirty="0">
                <a:latin typeface="Roboto"/>
                <a:cs typeface="Roboto"/>
              </a:rPr>
              <a:t> </a:t>
            </a:r>
            <a:r>
              <a:rPr sz="2100" b="1" dirty="0">
                <a:latin typeface="Roboto"/>
                <a:cs typeface="Roboto"/>
              </a:rPr>
              <a:t>1</a:t>
            </a:r>
            <a:endParaRPr sz="2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100" b="1" dirty="0">
                <a:latin typeface="Roboto"/>
                <a:cs typeface="Roboto"/>
              </a:rPr>
              <a:t>I =</a:t>
            </a:r>
            <a:r>
              <a:rPr sz="2100" b="1" spc="-110" dirty="0">
                <a:latin typeface="Roboto"/>
                <a:cs typeface="Roboto"/>
              </a:rPr>
              <a:t> </a:t>
            </a:r>
            <a:r>
              <a:rPr sz="2100" b="1" dirty="0">
                <a:latin typeface="Roboto"/>
                <a:cs typeface="Roboto"/>
              </a:rPr>
              <a:t>2</a:t>
            </a:r>
            <a:endParaRPr sz="2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100" b="1" dirty="0">
                <a:latin typeface="Roboto"/>
                <a:cs typeface="Roboto"/>
              </a:rPr>
              <a:t>I =</a:t>
            </a:r>
            <a:r>
              <a:rPr sz="2100" b="1" spc="-110" dirty="0">
                <a:latin typeface="Roboto"/>
                <a:cs typeface="Roboto"/>
              </a:rPr>
              <a:t> </a:t>
            </a:r>
            <a:r>
              <a:rPr sz="2100" b="1" dirty="0">
                <a:latin typeface="Roboto"/>
                <a:cs typeface="Roboto"/>
              </a:rPr>
              <a:t>3</a:t>
            </a:r>
            <a:endParaRPr sz="2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100" b="1" dirty="0">
                <a:latin typeface="Roboto"/>
                <a:cs typeface="Roboto"/>
              </a:rPr>
              <a:t>I =</a:t>
            </a:r>
            <a:r>
              <a:rPr sz="2100" b="1" spc="-110" dirty="0">
                <a:latin typeface="Roboto"/>
                <a:cs typeface="Roboto"/>
              </a:rPr>
              <a:t> </a:t>
            </a:r>
            <a:r>
              <a:rPr sz="2100" b="1" dirty="0">
                <a:latin typeface="Roboto"/>
                <a:cs typeface="Roboto"/>
              </a:rPr>
              <a:t>5</a:t>
            </a:r>
            <a:endParaRPr sz="2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100" b="1" dirty="0">
                <a:latin typeface="Roboto"/>
                <a:cs typeface="Roboto"/>
              </a:rPr>
              <a:t>I =</a:t>
            </a:r>
            <a:r>
              <a:rPr sz="2100" b="1" spc="-110" dirty="0">
                <a:latin typeface="Roboto"/>
                <a:cs typeface="Roboto"/>
              </a:rPr>
              <a:t> </a:t>
            </a:r>
            <a:r>
              <a:rPr sz="2100" b="1" dirty="0">
                <a:latin typeface="Roboto"/>
                <a:cs typeface="Roboto"/>
              </a:rPr>
              <a:t>6</a:t>
            </a:r>
            <a:endParaRPr sz="2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100" b="1" dirty="0">
                <a:latin typeface="Roboto"/>
                <a:cs typeface="Roboto"/>
              </a:rPr>
              <a:t>I =</a:t>
            </a:r>
            <a:r>
              <a:rPr sz="2100" b="1" spc="-110" dirty="0">
                <a:latin typeface="Roboto"/>
                <a:cs typeface="Roboto"/>
              </a:rPr>
              <a:t> </a:t>
            </a:r>
            <a:r>
              <a:rPr sz="2100" b="1" dirty="0">
                <a:latin typeface="Roboto"/>
                <a:cs typeface="Roboto"/>
              </a:rPr>
              <a:t>7</a:t>
            </a:r>
            <a:endParaRPr sz="210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39437" y="1448147"/>
            <a:ext cx="0" cy="3354704"/>
          </a:xfrm>
          <a:custGeom>
            <a:avLst/>
            <a:gdLst/>
            <a:ahLst/>
            <a:cxnLst/>
            <a:rect l="l" t="t" r="r" b="b"/>
            <a:pathLst>
              <a:path h="3354704">
                <a:moveTo>
                  <a:pt x="0" y="0"/>
                </a:moveTo>
                <a:lnTo>
                  <a:pt x="0" y="3354593"/>
                </a:lnTo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581533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If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loop exists inside the body of</a:t>
            </a:r>
            <a:r>
              <a:rPr sz="2300" spc="-8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another  loop, </a:t>
            </a:r>
            <a:r>
              <a:rPr sz="2300" spc="-30" dirty="0">
                <a:latin typeface="RobotoRegular"/>
                <a:cs typeface="RobotoRegular"/>
              </a:rPr>
              <a:t>it's </a:t>
            </a:r>
            <a:r>
              <a:rPr sz="2300" spc="-5" dirty="0">
                <a:latin typeface="RobotoRegular"/>
                <a:cs typeface="RobotoRegular"/>
              </a:rPr>
              <a:t>called nested</a:t>
            </a:r>
            <a:r>
              <a:rPr sz="2300" spc="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loop.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624" y="2339570"/>
            <a:ext cx="6267450" cy="221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759" marR="1285240" indent="-480695">
              <a:lnSpc>
                <a:spcPct val="1369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2100" b="1" spc="-5" dirty="0">
                <a:latin typeface="Courier New"/>
                <a:cs typeface="Courier New"/>
              </a:rPr>
              <a:t>(</a:t>
            </a: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100" b="1" dirty="0">
                <a:latin typeface="Courier New"/>
                <a:cs typeface="Courier New"/>
              </a:rPr>
              <a:t>i = </a:t>
            </a:r>
            <a:r>
              <a:rPr sz="2100" b="1" spc="-5" dirty="0">
                <a:solidFill>
                  <a:srgbClr val="088759"/>
                </a:solidFill>
                <a:latin typeface="Courier New"/>
                <a:cs typeface="Courier New"/>
              </a:rPr>
              <a:t>0</a:t>
            </a:r>
            <a:r>
              <a:rPr sz="2100" b="1" spc="-5" dirty="0">
                <a:latin typeface="Courier New"/>
                <a:cs typeface="Courier New"/>
              </a:rPr>
              <a:t>; </a:t>
            </a:r>
            <a:r>
              <a:rPr sz="2100" b="1" dirty="0">
                <a:latin typeface="Courier New"/>
                <a:cs typeface="Courier New"/>
              </a:rPr>
              <a:t>i &lt; </a:t>
            </a:r>
            <a:r>
              <a:rPr sz="2100" b="1" spc="-5" dirty="0">
                <a:solidFill>
                  <a:srgbClr val="088759"/>
                </a:solidFill>
                <a:latin typeface="Courier New"/>
                <a:cs typeface="Courier New"/>
              </a:rPr>
              <a:t>3</a:t>
            </a:r>
            <a:r>
              <a:rPr sz="2100" b="1" spc="-5" dirty="0">
                <a:latin typeface="Courier New"/>
                <a:cs typeface="Courier New"/>
              </a:rPr>
              <a:t>; i++){  </a:t>
            </a: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2100" b="1" spc="-5" dirty="0">
                <a:latin typeface="Courier New"/>
                <a:cs typeface="Courier New"/>
              </a:rPr>
              <a:t>(</a:t>
            </a: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100" b="1" dirty="0">
                <a:latin typeface="Courier New"/>
                <a:cs typeface="Courier New"/>
              </a:rPr>
              <a:t>j = </a:t>
            </a:r>
            <a:r>
              <a:rPr sz="2100" b="1" dirty="0">
                <a:solidFill>
                  <a:srgbClr val="088759"/>
                </a:solidFill>
                <a:latin typeface="Courier New"/>
                <a:cs typeface="Courier New"/>
              </a:rPr>
              <a:t>0</a:t>
            </a:r>
            <a:r>
              <a:rPr sz="2100" b="1" dirty="0">
                <a:latin typeface="Courier New"/>
                <a:cs typeface="Courier New"/>
              </a:rPr>
              <a:t>; j &lt; </a:t>
            </a:r>
            <a:r>
              <a:rPr sz="2100" b="1" dirty="0">
                <a:solidFill>
                  <a:srgbClr val="088759"/>
                </a:solidFill>
                <a:latin typeface="Courier New"/>
                <a:cs typeface="Courier New"/>
              </a:rPr>
              <a:t>2</a:t>
            </a:r>
            <a:r>
              <a:rPr sz="2100" b="1" dirty="0">
                <a:latin typeface="Courier New"/>
                <a:cs typeface="Courier New"/>
              </a:rPr>
              <a:t>; </a:t>
            </a:r>
            <a:r>
              <a:rPr sz="2100" b="1" spc="-5" dirty="0">
                <a:latin typeface="Courier New"/>
                <a:cs typeface="Courier New"/>
              </a:rPr>
              <a:t>j++)</a:t>
            </a:r>
            <a:r>
              <a:rPr sz="2100" b="1" spc="-10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  <a:p>
            <a:pPr marL="1132205">
              <a:lnSpc>
                <a:spcPct val="100000"/>
              </a:lnSpc>
              <a:spcBef>
                <a:spcPts val="930"/>
              </a:spcBef>
            </a:pPr>
            <a:r>
              <a:rPr sz="2100" b="1" spc="-5" dirty="0">
                <a:latin typeface="Courier New"/>
                <a:cs typeface="Courier New"/>
              </a:rPr>
              <a:t>console.log(</a:t>
            </a:r>
            <a:r>
              <a:rPr sz="2100" b="1" spc="-5" dirty="0">
                <a:solidFill>
                  <a:srgbClr val="A31414"/>
                </a:solidFill>
                <a:latin typeface="Courier New"/>
                <a:cs typeface="Courier New"/>
              </a:rPr>
              <a:t>"I </a:t>
            </a:r>
            <a:r>
              <a:rPr sz="2100" b="1" dirty="0">
                <a:solidFill>
                  <a:srgbClr val="A31414"/>
                </a:solidFill>
                <a:latin typeface="Courier New"/>
                <a:cs typeface="Courier New"/>
              </a:rPr>
              <a:t>= </a:t>
            </a:r>
            <a:r>
              <a:rPr sz="21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100" b="1" spc="-5" dirty="0">
                <a:latin typeface="Courier New"/>
                <a:cs typeface="Courier New"/>
              </a:rPr>
              <a:t>+i+</a:t>
            </a:r>
            <a:r>
              <a:rPr sz="2100" b="1" spc="-5" dirty="0">
                <a:solidFill>
                  <a:srgbClr val="A31414"/>
                </a:solidFill>
                <a:latin typeface="Courier New"/>
                <a:cs typeface="Courier New"/>
              </a:rPr>
              <a:t>" </a:t>
            </a:r>
            <a:r>
              <a:rPr sz="2100" b="1" dirty="0">
                <a:solidFill>
                  <a:srgbClr val="A31414"/>
                </a:solidFill>
                <a:latin typeface="Courier New"/>
                <a:cs typeface="Courier New"/>
              </a:rPr>
              <a:t>J =</a:t>
            </a:r>
            <a:r>
              <a:rPr sz="2100" b="1" spc="-8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100" b="1" spc="-5" dirty="0">
                <a:latin typeface="Courier New"/>
                <a:cs typeface="Courier New"/>
              </a:rPr>
              <a:t>+j);</a:t>
            </a:r>
            <a:endParaRPr sz="2100">
              <a:latin typeface="Courier New"/>
              <a:cs typeface="Courier New"/>
            </a:endParaRPr>
          </a:p>
          <a:p>
            <a:pPr marL="492125">
              <a:lnSpc>
                <a:spcPct val="100000"/>
              </a:lnSpc>
              <a:spcBef>
                <a:spcPts val="930"/>
              </a:spcBef>
            </a:pPr>
            <a:r>
              <a:rPr sz="2100" b="1" dirty="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100" b="1" dirty="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7241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Times New Roman"/>
                <a:cs typeface="Times New Roman"/>
              </a:rPr>
              <a:t>Nested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305" dirty="0">
                <a:latin typeface="Times New Roman"/>
                <a:cs typeface="Times New Roman"/>
              </a:rPr>
              <a:t>Loops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16760" y="1396596"/>
            <a:ext cx="1194435" cy="262572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b="1" spc="-5" dirty="0">
                <a:latin typeface="Roboto"/>
                <a:cs typeface="Roboto"/>
              </a:rPr>
              <a:t>Output:</a:t>
            </a:r>
            <a:endParaRPr sz="2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100" b="1" dirty="0">
                <a:latin typeface="Roboto"/>
                <a:cs typeface="Roboto"/>
              </a:rPr>
              <a:t>I = 0 J =</a:t>
            </a:r>
            <a:r>
              <a:rPr sz="2100" b="1" spc="-125" dirty="0">
                <a:latin typeface="Roboto"/>
                <a:cs typeface="Roboto"/>
              </a:rPr>
              <a:t> </a:t>
            </a:r>
            <a:r>
              <a:rPr sz="2100" b="1" dirty="0">
                <a:latin typeface="Roboto"/>
                <a:cs typeface="Roboto"/>
              </a:rPr>
              <a:t>0</a:t>
            </a:r>
            <a:endParaRPr sz="2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100" b="1" dirty="0">
                <a:latin typeface="Roboto"/>
                <a:cs typeface="Roboto"/>
              </a:rPr>
              <a:t>I = 0 J =</a:t>
            </a:r>
            <a:r>
              <a:rPr sz="2100" b="1" spc="-125" dirty="0">
                <a:latin typeface="Roboto"/>
                <a:cs typeface="Roboto"/>
              </a:rPr>
              <a:t> </a:t>
            </a:r>
            <a:r>
              <a:rPr sz="2100" b="1" dirty="0">
                <a:latin typeface="Roboto"/>
                <a:cs typeface="Roboto"/>
              </a:rPr>
              <a:t>1</a:t>
            </a:r>
            <a:endParaRPr sz="2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100" b="1" dirty="0">
                <a:latin typeface="Roboto"/>
                <a:cs typeface="Roboto"/>
              </a:rPr>
              <a:t>I = 1 J =</a:t>
            </a:r>
            <a:r>
              <a:rPr sz="2100" b="1" spc="-125" dirty="0">
                <a:latin typeface="Roboto"/>
                <a:cs typeface="Roboto"/>
              </a:rPr>
              <a:t> </a:t>
            </a:r>
            <a:r>
              <a:rPr sz="2100" b="1" dirty="0">
                <a:latin typeface="Roboto"/>
                <a:cs typeface="Roboto"/>
              </a:rPr>
              <a:t>0</a:t>
            </a:r>
            <a:endParaRPr sz="2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100" b="1" dirty="0">
                <a:latin typeface="Roboto"/>
                <a:cs typeface="Roboto"/>
              </a:rPr>
              <a:t>I = 1 J =</a:t>
            </a:r>
            <a:r>
              <a:rPr sz="2100" b="1" spc="-125" dirty="0">
                <a:latin typeface="Roboto"/>
                <a:cs typeface="Roboto"/>
              </a:rPr>
              <a:t> </a:t>
            </a:r>
            <a:r>
              <a:rPr sz="2100" b="1" dirty="0">
                <a:latin typeface="Roboto"/>
                <a:cs typeface="Roboto"/>
              </a:rPr>
              <a:t>1</a:t>
            </a:r>
            <a:endParaRPr sz="2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100" b="1" dirty="0">
                <a:latin typeface="Roboto"/>
                <a:cs typeface="Roboto"/>
              </a:rPr>
              <a:t>I = 2 J =</a:t>
            </a:r>
            <a:r>
              <a:rPr sz="2100" b="1" spc="-125" dirty="0">
                <a:latin typeface="Roboto"/>
                <a:cs typeface="Roboto"/>
              </a:rPr>
              <a:t> </a:t>
            </a:r>
            <a:r>
              <a:rPr sz="2100" b="1" dirty="0">
                <a:latin typeface="Roboto"/>
                <a:cs typeface="Roboto"/>
              </a:rPr>
              <a:t>0</a:t>
            </a:r>
            <a:endParaRPr sz="2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100" b="1" dirty="0">
                <a:latin typeface="Roboto"/>
                <a:cs typeface="Roboto"/>
              </a:rPr>
              <a:t>I = 2 J =</a:t>
            </a:r>
            <a:r>
              <a:rPr sz="2100" b="1" spc="-125" dirty="0">
                <a:latin typeface="Roboto"/>
                <a:cs typeface="Roboto"/>
              </a:rPr>
              <a:t> </a:t>
            </a:r>
            <a:r>
              <a:rPr sz="2100" b="1" dirty="0">
                <a:latin typeface="Roboto"/>
                <a:cs typeface="Roboto"/>
              </a:rPr>
              <a:t>1</a:t>
            </a:r>
            <a:endParaRPr sz="210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82435" y="1448147"/>
            <a:ext cx="0" cy="3354704"/>
          </a:xfrm>
          <a:custGeom>
            <a:avLst/>
            <a:gdLst/>
            <a:ahLst/>
            <a:cxnLst/>
            <a:rect l="l" t="t" r="r" b="b"/>
            <a:pathLst>
              <a:path h="3354704">
                <a:moveTo>
                  <a:pt x="0" y="0"/>
                </a:moveTo>
                <a:lnTo>
                  <a:pt x="0" y="3354593"/>
                </a:lnTo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2080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60" dirty="0">
                <a:latin typeface="Times New Roman"/>
                <a:cs typeface="Times New Roman"/>
              </a:rPr>
              <a:t>document.write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53" y="1393168"/>
            <a:ext cx="7349490" cy="2968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125" marR="5080" indent="-480059">
              <a:lnSpc>
                <a:spcPct val="114599"/>
              </a:lnSpc>
              <a:spcBef>
                <a:spcPts val="100"/>
              </a:spcBef>
              <a:tabLst>
                <a:tab pos="492125" algn="l"/>
              </a:tabLst>
            </a:pPr>
            <a:r>
              <a:rPr sz="2400" spc="-5" dirty="0">
                <a:latin typeface="RobotoRegular"/>
                <a:cs typeface="RobotoRegular"/>
              </a:rPr>
              <a:t>1.	</a:t>
            </a:r>
            <a:r>
              <a:rPr sz="2400" spc="-15" dirty="0">
                <a:latin typeface="RobotoRegular"/>
                <a:cs typeface="RobotoRegular"/>
              </a:rPr>
              <a:t>For </a:t>
            </a:r>
            <a:r>
              <a:rPr sz="2400" spc="-5" dirty="0">
                <a:latin typeface="RobotoRegular"/>
                <a:cs typeface="RobotoRegular"/>
              </a:rPr>
              <a:t>testing purpose </a:t>
            </a:r>
            <a:r>
              <a:rPr sz="2400" spc="-10" dirty="0">
                <a:latin typeface="RobotoRegular"/>
                <a:cs typeface="RobotoRegular"/>
              </a:rPr>
              <a:t>you </a:t>
            </a:r>
            <a:r>
              <a:rPr sz="2400" spc="-5" dirty="0">
                <a:latin typeface="RobotoRegular"/>
                <a:cs typeface="RobotoRegular"/>
              </a:rPr>
              <a:t>can use document.write </a:t>
            </a:r>
            <a:r>
              <a:rPr sz="2400" spc="-15" dirty="0">
                <a:latin typeface="RobotoRegular"/>
                <a:cs typeface="RobotoRegular"/>
              </a:rPr>
              <a:t>to  </a:t>
            </a:r>
            <a:r>
              <a:rPr sz="2400" spc="-10" dirty="0">
                <a:latin typeface="RobotoRegular"/>
                <a:cs typeface="RobotoRegular"/>
              </a:rPr>
              <a:t>display </a:t>
            </a:r>
            <a:r>
              <a:rPr sz="2400" spc="-5" dirty="0">
                <a:latin typeface="RobotoRegular"/>
                <a:cs typeface="RobotoRegular"/>
              </a:rPr>
              <a:t>message or text in </a:t>
            </a:r>
            <a:r>
              <a:rPr sz="2400" spc="-10" dirty="0">
                <a:latin typeface="RobotoRegular"/>
                <a:cs typeface="RobotoRegular"/>
              </a:rPr>
              <a:t>browser</a:t>
            </a:r>
            <a:r>
              <a:rPr sz="2400" spc="-15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window</a:t>
            </a:r>
            <a:endParaRPr sz="2400">
              <a:latin typeface="RobotoRegular"/>
              <a:cs typeface="RobotoRegular"/>
            </a:endParaRPr>
          </a:p>
          <a:p>
            <a:pPr marL="34925" marR="2001520">
              <a:lnSpc>
                <a:spcPct val="135400"/>
              </a:lnSpc>
              <a:spcBef>
                <a:spcPts val="975"/>
              </a:spcBef>
            </a:pPr>
            <a:r>
              <a:rPr sz="2400" b="1" spc="-5" dirty="0">
                <a:latin typeface="Courier New"/>
                <a:cs typeface="Courier New"/>
              </a:rPr>
              <a:t>document.write(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"Hello Word"</a:t>
            </a:r>
            <a:r>
              <a:rPr sz="2400" b="1" spc="-5" dirty="0">
                <a:latin typeface="Courier New"/>
                <a:cs typeface="Courier New"/>
              </a:rPr>
              <a:t>);  document.write(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2</a:t>
            </a:r>
            <a:r>
              <a:rPr sz="2400" b="1" spc="-5" dirty="0">
                <a:latin typeface="Courier New"/>
                <a:cs typeface="Courier New"/>
              </a:rPr>
              <a:t>+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8</a:t>
            </a:r>
            <a:r>
              <a:rPr sz="2400" b="1" spc="-5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Courier New"/>
              <a:cs typeface="Courier New"/>
            </a:endParaRPr>
          </a:p>
          <a:p>
            <a:pPr marL="34925">
              <a:lnSpc>
                <a:spcPct val="100000"/>
              </a:lnSpc>
              <a:spcBef>
                <a:spcPts val="1860"/>
              </a:spcBef>
            </a:pPr>
            <a:r>
              <a:rPr sz="2400" spc="-5" dirty="0">
                <a:latin typeface="RobotoRegular"/>
                <a:cs typeface="RobotoRegular"/>
              </a:rPr>
              <a:t>This will be </a:t>
            </a:r>
            <a:r>
              <a:rPr sz="2400" spc="-10" dirty="0">
                <a:latin typeface="RobotoRegular"/>
                <a:cs typeface="RobotoRegular"/>
              </a:rPr>
              <a:t>displayed </a:t>
            </a:r>
            <a:r>
              <a:rPr sz="2400" spc="-5" dirty="0">
                <a:latin typeface="RobotoRegular"/>
                <a:cs typeface="RobotoRegular"/>
              </a:rPr>
              <a:t>in </a:t>
            </a:r>
            <a:r>
              <a:rPr sz="2400" spc="-10" dirty="0">
                <a:latin typeface="RobotoRegular"/>
                <a:cs typeface="RobotoRegular"/>
              </a:rPr>
              <a:t>browser</a:t>
            </a:r>
            <a:r>
              <a:rPr sz="2400" spc="-15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window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F6D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539765" y="0"/>
            <a:ext cx="4604385" cy="5143500"/>
            <a:chOff x="4539765" y="0"/>
            <a:chExt cx="4604385" cy="5143500"/>
          </a:xfrm>
        </p:grpSpPr>
        <p:sp>
          <p:nvSpPr>
            <p:cNvPr id="4" name="object 4"/>
            <p:cNvSpPr/>
            <p:nvPr/>
          </p:nvSpPr>
          <p:spPr>
            <a:xfrm>
              <a:off x="457199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39765" y="599"/>
              <a:ext cx="108599" cy="51428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50058" y="2049389"/>
            <a:ext cx="16294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35" dirty="0">
                <a:latin typeface="RobotoRegular"/>
                <a:cs typeface="RobotoRegular"/>
              </a:rPr>
              <a:t>T</a:t>
            </a:r>
            <a:r>
              <a:rPr sz="6000" spc="-10" dirty="0">
                <a:latin typeface="RobotoRegular"/>
                <a:cs typeface="RobotoRegular"/>
              </a:rPr>
              <a:t>ask</a:t>
            </a:r>
            <a:endParaRPr sz="6000">
              <a:latin typeface="RobotoRegular"/>
              <a:cs typeface="RobotoRegular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125" marR="5080" indent="-480059">
              <a:lnSpc>
                <a:spcPct val="114599"/>
              </a:lnSpc>
              <a:spcBef>
                <a:spcPts val="100"/>
              </a:spcBef>
              <a:tabLst>
                <a:tab pos="492125" algn="l"/>
              </a:tabLst>
            </a:pPr>
            <a:r>
              <a:rPr spc="-5" dirty="0"/>
              <a:t>1.	Find out if number</a:t>
            </a:r>
            <a:r>
              <a:rPr spc="-85" dirty="0"/>
              <a:t> </a:t>
            </a:r>
            <a:r>
              <a:rPr spc="-5" dirty="0"/>
              <a:t>is  prime number or</a:t>
            </a:r>
            <a:r>
              <a:rPr spc="-85" dirty="0"/>
              <a:t> </a:t>
            </a:r>
            <a:r>
              <a:rPr spc="-5" dirty="0"/>
              <a:t>not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989747" y="2336364"/>
            <a:ext cx="389318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125" marR="5080" indent="-480059">
              <a:lnSpc>
                <a:spcPct val="114599"/>
              </a:lnSpc>
              <a:spcBef>
                <a:spcPts val="100"/>
              </a:spcBef>
              <a:tabLst>
                <a:tab pos="492125" algn="l"/>
              </a:tabLst>
            </a:pPr>
            <a:r>
              <a:rPr sz="2400" spc="-5" dirty="0">
                <a:latin typeface="RobotoRegular"/>
                <a:cs typeface="RobotoRegular"/>
              </a:rPr>
              <a:t>2.	Prime number is</a:t>
            </a:r>
            <a:r>
              <a:rPr sz="2400" spc="-95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divisible  only </a:t>
            </a:r>
            <a:r>
              <a:rPr sz="2400" spc="-10" dirty="0">
                <a:latin typeface="RobotoRegular"/>
                <a:cs typeface="RobotoRegular"/>
              </a:rPr>
              <a:t>by </a:t>
            </a:r>
            <a:r>
              <a:rPr sz="2400" spc="-5" dirty="0">
                <a:latin typeface="RobotoRegular"/>
                <a:cs typeface="RobotoRegular"/>
              </a:rPr>
              <a:t>itself and </a:t>
            </a:r>
            <a:r>
              <a:rPr sz="2400" dirty="0">
                <a:latin typeface="RobotoRegular"/>
                <a:cs typeface="RobotoRegular"/>
              </a:rPr>
              <a:t>1 </a:t>
            </a:r>
            <a:r>
              <a:rPr sz="2400" spc="-5" dirty="0">
                <a:latin typeface="RobotoRegular"/>
                <a:cs typeface="RobotoRegular"/>
              </a:rPr>
              <a:t>(e.g.  2, 3, 5, 7,</a:t>
            </a:r>
            <a:r>
              <a:rPr sz="2400" spc="-20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11).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F6D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539765" y="0"/>
            <a:ext cx="4604385" cy="5143500"/>
            <a:chOff x="4539765" y="0"/>
            <a:chExt cx="4604385" cy="5143500"/>
          </a:xfrm>
        </p:grpSpPr>
        <p:sp>
          <p:nvSpPr>
            <p:cNvPr id="4" name="object 4"/>
            <p:cNvSpPr/>
            <p:nvPr/>
          </p:nvSpPr>
          <p:spPr>
            <a:xfrm>
              <a:off x="457199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39765" y="599"/>
              <a:ext cx="108599" cy="51428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50058" y="2049389"/>
            <a:ext cx="16294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35" dirty="0">
                <a:latin typeface="RobotoRegular"/>
                <a:cs typeface="RobotoRegular"/>
              </a:rPr>
              <a:t>T</a:t>
            </a:r>
            <a:r>
              <a:rPr sz="6000" spc="-10" dirty="0">
                <a:latin typeface="RobotoRegular"/>
                <a:cs typeface="RobotoRegular"/>
              </a:rPr>
              <a:t>ask</a:t>
            </a:r>
            <a:endParaRPr sz="6000">
              <a:latin typeface="RobotoRegular"/>
              <a:cs typeface="RobotoRegular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89747" y="358116"/>
            <a:ext cx="375729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125" indent="-480059">
              <a:lnSpc>
                <a:spcPct val="114599"/>
              </a:lnSpc>
              <a:spcBef>
                <a:spcPts val="100"/>
              </a:spcBef>
              <a:tabLst>
                <a:tab pos="492125" algn="l"/>
              </a:tabLst>
            </a:pPr>
            <a:r>
              <a:rPr sz="2400" spc="-5" dirty="0"/>
              <a:t>1.	</a:t>
            </a:r>
            <a:r>
              <a:rPr sz="2400" spc="-10" dirty="0"/>
              <a:t>Generate </a:t>
            </a:r>
            <a:r>
              <a:rPr sz="2400" spc="-5" dirty="0"/>
              <a:t>triangle</a:t>
            </a:r>
            <a:r>
              <a:rPr sz="2400" spc="-95" dirty="0"/>
              <a:t> </a:t>
            </a:r>
            <a:r>
              <a:rPr sz="2400" spc="-5" dirty="0"/>
              <a:t>output  </a:t>
            </a:r>
            <a:r>
              <a:rPr sz="2400" spc="-10" dirty="0"/>
              <a:t>like </a:t>
            </a:r>
            <a:r>
              <a:rPr sz="2400" spc="-30" dirty="0"/>
              <a:t>below, </a:t>
            </a:r>
            <a:r>
              <a:rPr sz="2400" spc="-5" dirty="0"/>
              <a:t>Hint: nested  loop</a:t>
            </a:r>
            <a:r>
              <a:rPr sz="2400" spc="-10" dirty="0"/>
              <a:t> required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5552216" y="1868778"/>
            <a:ext cx="131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RobotoRegular"/>
                <a:cs typeface="RobotoRegular"/>
              </a:rPr>
              <a:t>*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6359" y="2234538"/>
            <a:ext cx="749935" cy="12827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RobotoRegular"/>
                <a:cs typeface="RobotoRegular"/>
              </a:rPr>
              <a:t>*</a:t>
            </a:r>
            <a:r>
              <a:rPr sz="2400" spc="-30" dirty="0">
                <a:latin typeface="RobotoRegular"/>
                <a:cs typeface="RobotoRegular"/>
              </a:rPr>
              <a:t> </a:t>
            </a:r>
            <a:r>
              <a:rPr sz="2400" dirty="0">
                <a:latin typeface="RobotoRegular"/>
                <a:cs typeface="RobotoRegular"/>
              </a:rPr>
              <a:t>*</a:t>
            </a:r>
            <a:endParaRPr sz="2400">
              <a:latin typeface="RobotoRegular"/>
              <a:cs typeface="RobotoRegular"/>
            </a:endParaRPr>
          </a:p>
          <a:p>
            <a:pPr marL="7493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RobotoRegular"/>
                <a:cs typeface="RobotoRegular"/>
              </a:rPr>
              <a:t>* *</a:t>
            </a:r>
            <a:r>
              <a:rPr sz="2400" spc="-65" dirty="0">
                <a:latin typeface="RobotoRegular"/>
                <a:cs typeface="RobotoRegular"/>
              </a:rPr>
              <a:t> </a:t>
            </a:r>
            <a:r>
              <a:rPr sz="2400" dirty="0">
                <a:latin typeface="RobotoRegular"/>
                <a:cs typeface="RobotoRegular"/>
              </a:rPr>
              <a:t>*</a:t>
            </a:r>
            <a:endParaRPr sz="2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RobotoRegular"/>
                <a:cs typeface="RobotoRegular"/>
              </a:rPr>
              <a:t>* * *</a:t>
            </a:r>
            <a:r>
              <a:rPr sz="2400" spc="-114" dirty="0">
                <a:latin typeface="RobotoRegular"/>
                <a:cs typeface="RobotoRegular"/>
              </a:rPr>
              <a:t> </a:t>
            </a:r>
            <a:r>
              <a:rPr sz="2400" dirty="0">
                <a:latin typeface="RobotoRegular"/>
                <a:cs typeface="RobotoRegular"/>
              </a:rPr>
              <a:t>*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87803" y="3491835"/>
            <a:ext cx="1393825" cy="12827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RobotoRegular"/>
                <a:cs typeface="RobotoRegular"/>
              </a:rPr>
              <a:t>* * * *</a:t>
            </a:r>
            <a:r>
              <a:rPr sz="2400" spc="-75" dirty="0">
                <a:latin typeface="RobotoRegular"/>
                <a:cs typeface="RobotoRegular"/>
              </a:rPr>
              <a:t> </a:t>
            </a:r>
            <a:r>
              <a:rPr sz="2400" dirty="0">
                <a:latin typeface="RobotoRegular"/>
                <a:cs typeface="RobotoRegular"/>
              </a:rPr>
              <a:t>*</a:t>
            </a:r>
            <a:endParaRPr sz="2400">
              <a:latin typeface="RobotoRegular"/>
              <a:cs typeface="RobotoRegular"/>
            </a:endParaRPr>
          </a:p>
          <a:p>
            <a:pPr marL="8763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RobotoRegular"/>
                <a:cs typeface="RobotoRegular"/>
              </a:rPr>
              <a:t>* * * * *</a:t>
            </a:r>
            <a:r>
              <a:rPr sz="2400" spc="-100" dirty="0">
                <a:latin typeface="RobotoRegular"/>
                <a:cs typeface="RobotoRegular"/>
              </a:rPr>
              <a:t> </a:t>
            </a:r>
            <a:r>
              <a:rPr sz="2400" dirty="0">
                <a:latin typeface="RobotoRegular"/>
                <a:cs typeface="RobotoRegular"/>
              </a:rPr>
              <a:t>*</a:t>
            </a:r>
            <a:endParaRPr sz="24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RobotoRegular"/>
                <a:cs typeface="RobotoRegular"/>
              </a:rPr>
              <a:t>* * * * * *</a:t>
            </a:r>
            <a:r>
              <a:rPr sz="2400" spc="-130" dirty="0">
                <a:latin typeface="RobotoRegular"/>
                <a:cs typeface="RobotoRegular"/>
              </a:rPr>
              <a:t> </a:t>
            </a:r>
            <a:r>
              <a:rPr sz="2400" dirty="0">
                <a:latin typeface="RobotoRegular"/>
                <a:cs typeface="RobotoRegular"/>
              </a:rPr>
              <a:t>*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9174" y="2071369"/>
            <a:ext cx="21850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5" dirty="0"/>
              <a:t>Arrays</a:t>
            </a:r>
            <a:endParaRPr sz="600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21817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69342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JavaScript </a:t>
            </a:r>
            <a:r>
              <a:rPr sz="2300" spc="-15" dirty="0">
                <a:latin typeface="RobotoRegular"/>
                <a:cs typeface="RobotoRegular"/>
              </a:rPr>
              <a:t>arrays </a:t>
            </a:r>
            <a:r>
              <a:rPr sz="2300" spc="-10" dirty="0">
                <a:latin typeface="RobotoRegular"/>
                <a:cs typeface="RobotoRegular"/>
              </a:rPr>
              <a:t>are </a:t>
            </a:r>
            <a:r>
              <a:rPr sz="2300" spc="-5" dirty="0">
                <a:latin typeface="RobotoRegular"/>
                <a:cs typeface="RobotoRegular"/>
              </a:rPr>
              <a:t>used </a:t>
            </a:r>
            <a:r>
              <a:rPr sz="2300" spc="-15" dirty="0">
                <a:latin typeface="RobotoRegular"/>
                <a:cs typeface="RobotoRegular"/>
              </a:rPr>
              <a:t>to store </a:t>
            </a:r>
            <a:r>
              <a:rPr sz="2300" spc="-5" dirty="0">
                <a:latin typeface="RobotoRegular"/>
                <a:cs typeface="RobotoRegular"/>
              </a:rPr>
              <a:t>multiple </a:t>
            </a:r>
            <a:r>
              <a:rPr sz="2300" spc="-10" dirty="0">
                <a:latin typeface="RobotoRegular"/>
                <a:cs typeface="RobotoRegular"/>
              </a:rPr>
              <a:t>values </a:t>
            </a:r>
            <a:r>
              <a:rPr sz="2300" spc="-5" dirty="0">
                <a:latin typeface="RobotoRegular"/>
                <a:cs typeface="RobotoRegular"/>
              </a:rPr>
              <a:t>in </a:t>
            </a:r>
            <a:r>
              <a:rPr sz="2300" dirty="0">
                <a:latin typeface="RobotoRegular"/>
                <a:cs typeface="RobotoRegular"/>
              </a:rPr>
              <a:t>a  </a:t>
            </a:r>
            <a:r>
              <a:rPr sz="2300" spc="-5" dirty="0">
                <a:latin typeface="RobotoRegular"/>
                <a:cs typeface="RobotoRegular"/>
              </a:rPr>
              <a:t>single</a:t>
            </a:r>
            <a:r>
              <a:rPr sz="2300" spc="-10" dirty="0">
                <a:latin typeface="RobotoRegular"/>
                <a:cs typeface="RobotoRegular"/>
              </a:rPr>
              <a:t> variable.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An </a:t>
            </a:r>
            <a:r>
              <a:rPr sz="2300" spc="-20" dirty="0">
                <a:latin typeface="RobotoRegular"/>
                <a:cs typeface="RobotoRegular"/>
              </a:rPr>
              <a:t>array </a:t>
            </a:r>
            <a:r>
              <a:rPr sz="2300" spc="-5" dirty="0">
                <a:latin typeface="RobotoRegular"/>
                <a:cs typeface="RobotoRegular"/>
              </a:rPr>
              <a:t>is used </a:t>
            </a:r>
            <a:r>
              <a:rPr sz="2300" spc="-15" dirty="0">
                <a:latin typeface="RobotoRegular"/>
                <a:cs typeface="RobotoRegular"/>
              </a:rPr>
              <a:t>to store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collection of</a:t>
            </a:r>
            <a:r>
              <a:rPr sz="2300" spc="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data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It is an </a:t>
            </a:r>
            <a:r>
              <a:rPr sz="2300" spc="-10" dirty="0">
                <a:latin typeface="RobotoRegular"/>
                <a:cs typeface="RobotoRegular"/>
              </a:rPr>
              <a:t>ordered </a:t>
            </a:r>
            <a:r>
              <a:rPr sz="2300" spc="-5" dirty="0">
                <a:latin typeface="RobotoRegular"/>
                <a:cs typeface="RobotoRegular"/>
              </a:rPr>
              <a:t>collection which </a:t>
            </a:r>
            <a:r>
              <a:rPr sz="2300" spc="-15" dirty="0">
                <a:latin typeface="RobotoRegular"/>
                <a:cs typeface="RobotoRegular"/>
              </a:rPr>
              <a:t>store </a:t>
            </a:r>
            <a:r>
              <a:rPr sz="2300" spc="-5" dirty="0">
                <a:latin typeface="RobotoRegular"/>
                <a:cs typeface="RobotoRegular"/>
              </a:rPr>
              <a:t>elements in</a:t>
            </a:r>
            <a:r>
              <a:rPr sz="2300" spc="-5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sequence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20" dirty="0">
                <a:latin typeface="RobotoRegular"/>
                <a:cs typeface="RobotoRegular"/>
              </a:rPr>
              <a:t>We </a:t>
            </a:r>
            <a:r>
              <a:rPr sz="2300" spc="-5" dirty="0">
                <a:latin typeface="RobotoRegular"/>
                <a:cs typeface="RobotoRegular"/>
              </a:rPr>
              <a:t>can use </a:t>
            </a:r>
            <a:r>
              <a:rPr sz="2300" spc="-20" dirty="0">
                <a:latin typeface="RobotoRegular"/>
                <a:cs typeface="RobotoRegular"/>
              </a:rPr>
              <a:t>array </a:t>
            </a:r>
            <a:r>
              <a:rPr sz="2300" spc="-15" dirty="0">
                <a:latin typeface="RobotoRegular"/>
                <a:cs typeface="RobotoRegular"/>
              </a:rPr>
              <a:t>to store </a:t>
            </a:r>
            <a:r>
              <a:rPr sz="2300" spc="-5" dirty="0">
                <a:latin typeface="RobotoRegular"/>
                <a:cs typeface="RobotoRegular"/>
              </a:rPr>
              <a:t>list of something</a:t>
            </a:r>
            <a:r>
              <a:rPr sz="2300" spc="35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like:</a:t>
            </a:r>
            <a:endParaRPr sz="2300">
              <a:latin typeface="RobotoRegular"/>
              <a:cs typeface="RobotoRegular"/>
            </a:endParaRPr>
          </a:p>
          <a:p>
            <a:pPr marL="1396365" lvl="1" indent="-464820">
              <a:lnSpc>
                <a:spcPct val="100000"/>
              </a:lnSpc>
              <a:spcBef>
                <a:spcPts val="390"/>
              </a:spcBef>
              <a:buAutoNum type="alphaLcPeriod"/>
              <a:tabLst>
                <a:tab pos="1396365" algn="l"/>
                <a:tab pos="1397000" algn="l"/>
              </a:tabLst>
            </a:pPr>
            <a:r>
              <a:rPr sz="2300" spc="-5" dirty="0">
                <a:latin typeface="RobotoRegular"/>
                <a:cs typeface="RobotoRegular"/>
              </a:rPr>
              <a:t>Students</a:t>
            </a:r>
            <a:endParaRPr sz="2300">
              <a:latin typeface="RobotoRegular"/>
              <a:cs typeface="RobotoRegular"/>
            </a:endParaRPr>
          </a:p>
          <a:p>
            <a:pPr marL="1396365" lvl="1" indent="-469900">
              <a:lnSpc>
                <a:spcPct val="100000"/>
              </a:lnSpc>
              <a:spcBef>
                <a:spcPts val="390"/>
              </a:spcBef>
              <a:buAutoNum type="alphaLcPeriod"/>
              <a:tabLst>
                <a:tab pos="1396365" algn="l"/>
                <a:tab pos="1397000" algn="l"/>
              </a:tabLst>
            </a:pPr>
            <a:r>
              <a:rPr sz="2300" spc="-5" dirty="0">
                <a:latin typeface="RobotoRegular"/>
                <a:cs typeface="RobotoRegular"/>
              </a:rPr>
              <a:t>Cars</a:t>
            </a:r>
            <a:endParaRPr sz="2300">
              <a:latin typeface="RobotoRegular"/>
              <a:cs typeface="RobotoRegular"/>
            </a:endParaRPr>
          </a:p>
          <a:p>
            <a:pPr marL="1396365" lvl="1" indent="-459105">
              <a:lnSpc>
                <a:spcPct val="100000"/>
              </a:lnSpc>
              <a:spcBef>
                <a:spcPts val="390"/>
              </a:spcBef>
              <a:buAutoNum type="alphaLcPeriod"/>
              <a:tabLst>
                <a:tab pos="1396365" algn="l"/>
                <a:tab pos="1397000" algn="l"/>
              </a:tabLst>
            </a:pPr>
            <a:r>
              <a:rPr sz="2300" spc="-10" dirty="0">
                <a:latin typeface="RobotoRegular"/>
                <a:cs typeface="RobotoRegular"/>
              </a:rPr>
              <a:t>Food </a:t>
            </a:r>
            <a:r>
              <a:rPr sz="2300" spc="-5" dirty="0">
                <a:latin typeface="RobotoRegular"/>
                <a:cs typeface="RobotoRegular"/>
              </a:rPr>
              <a:t>items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13449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75" dirty="0">
                <a:latin typeface="Times New Roman"/>
                <a:cs typeface="Times New Roman"/>
              </a:rPr>
              <a:t>Arrays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882255" cy="329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If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want </a:t>
            </a:r>
            <a:r>
              <a:rPr sz="2300" spc="-15" dirty="0">
                <a:latin typeface="RobotoRegular"/>
                <a:cs typeface="RobotoRegular"/>
              </a:rPr>
              <a:t>to store temperature </a:t>
            </a:r>
            <a:r>
              <a:rPr sz="2300" spc="-5" dirty="0">
                <a:latin typeface="RobotoRegular"/>
                <a:cs typeface="RobotoRegular"/>
              </a:rPr>
              <a:t>of last </a:t>
            </a:r>
            <a:r>
              <a:rPr sz="2300" dirty="0">
                <a:latin typeface="RobotoRegular"/>
                <a:cs typeface="RobotoRegular"/>
              </a:rPr>
              <a:t>7 </a:t>
            </a:r>
            <a:r>
              <a:rPr sz="2300" spc="-10" dirty="0">
                <a:latin typeface="RobotoRegular"/>
                <a:cs typeface="RobotoRegular"/>
              </a:rPr>
              <a:t>days </a:t>
            </a:r>
            <a:r>
              <a:rPr sz="2300" spc="-5" dirty="0">
                <a:latin typeface="RobotoRegular"/>
                <a:cs typeface="RobotoRegular"/>
              </a:rPr>
              <a:t>in </a:t>
            </a:r>
            <a:r>
              <a:rPr sz="2300" spc="-10" dirty="0">
                <a:latin typeface="RobotoRegular"/>
                <a:cs typeface="RobotoRegular"/>
              </a:rPr>
              <a:t>variable,  </a:t>
            </a:r>
            <a:r>
              <a:rPr sz="2300" spc="-5" dirty="0">
                <a:latin typeface="RobotoRegular"/>
                <a:cs typeface="RobotoRegular"/>
              </a:rPr>
              <a:t>then </a:t>
            </a:r>
            <a:r>
              <a:rPr sz="2300" spc="-10" dirty="0">
                <a:latin typeface="RobotoRegular"/>
                <a:cs typeface="RobotoRegular"/>
              </a:rPr>
              <a:t>you have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10" dirty="0">
                <a:latin typeface="RobotoRegular"/>
                <a:cs typeface="RobotoRegular"/>
              </a:rPr>
              <a:t>create </a:t>
            </a:r>
            <a:r>
              <a:rPr sz="2300" dirty="0">
                <a:latin typeface="RobotoRegular"/>
                <a:cs typeface="RobotoRegular"/>
              </a:rPr>
              <a:t>7</a:t>
            </a:r>
            <a:r>
              <a:rPr sz="2300" spc="10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variables</a:t>
            </a:r>
            <a:endParaRPr sz="2300">
              <a:latin typeface="RobotoRegular"/>
              <a:cs typeface="RobotoRegular"/>
            </a:endParaRPr>
          </a:p>
          <a:p>
            <a:pPr marL="481965" marR="2973070">
              <a:lnSpc>
                <a:spcPct val="115599"/>
              </a:lnSpc>
              <a:spcBef>
                <a:spcPts val="2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spc="-5" dirty="0">
                <a:latin typeface="Courier New"/>
                <a:cs typeface="Courier New"/>
              </a:rPr>
              <a:t>mondayTemprature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23</a:t>
            </a:r>
            <a:r>
              <a:rPr sz="2000" b="1" spc="-5" dirty="0">
                <a:latin typeface="Courier New"/>
                <a:cs typeface="Courier New"/>
              </a:rPr>
              <a:t>;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spc="-5" dirty="0">
                <a:latin typeface="Courier New"/>
                <a:cs typeface="Courier New"/>
              </a:rPr>
              <a:t>tuesdayTemprature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12</a:t>
            </a:r>
            <a:r>
              <a:rPr sz="2000" b="1" spc="-5" dirty="0">
                <a:latin typeface="Courier New"/>
                <a:cs typeface="Courier New"/>
              </a:rPr>
              <a:t>;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spc="-5" dirty="0">
                <a:latin typeface="Courier New"/>
                <a:cs typeface="Courier New"/>
              </a:rPr>
              <a:t>wednesdayTemprature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35</a:t>
            </a:r>
            <a:r>
              <a:rPr sz="2000" b="1" spc="-5" dirty="0">
                <a:latin typeface="Courier New"/>
                <a:cs typeface="Courier New"/>
              </a:rPr>
              <a:t>;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spc="-5" dirty="0">
                <a:latin typeface="Courier New"/>
                <a:cs typeface="Courier New"/>
              </a:rPr>
              <a:t>thursdayTemprature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30</a:t>
            </a:r>
            <a:r>
              <a:rPr sz="2000" b="1" spc="-5" dirty="0">
                <a:latin typeface="Courier New"/>
                <a:cs typeface="Courier New"/>
              </a:rPr>
              <a:t>;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spc="-5" dirty="0">
                <a:latin typeface="Courier New"/>
                <a:cs typeface="Courier New"/>
              </a:rPr>
              <a:t>fridayTemprature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27</a:t>
            </a:r>
            <a:r>
              <a:rPr sz="2000" b="1" spc="-5" dirty="0">
                <a:latin typeface="Courier New"/>
                <a:cs typeface="Courier New"/>
              </a:rPr>
              <a:t>;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spc="-5" dirty="0">
                <a:latin typeface="Courier New"/>
                <a:cs typeface="Courier New"/>
              </a:rPr>
              <a:t>saturdayTemprature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19</a:t>
            </a:r>
            <a:r>
              <a:rPr sz="2000" b="1" spc="-5" dirty="0">
                <a:latin typeface="Courier New"/>
                <a:cs typeface="Courier New"/>
              </a:rPr>
              <a:t>;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spc="-5" dirty="0">
                <a:latin typeface="Courier New"/>
                <a:cs typeface="Courier New"/>
              </a:rPr>
              <a:t>sundayTemprature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50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22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13449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75" dirty="0">
                <a:latin typeface="Times New Roman"/>
                <a:cs typeface="Times New Roman"/>
              </a:rPr>
              <a:t>Arrays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206105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170815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Now what if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want </a:t>
            </a:r>
            <a:r>
              <a:rPr sz="2300" spc="-15" dirty="0">
                <a:latin typeface="RobotoRegular"/>
                <a:cs typeface="RobotoRegular"/>
              </a:rPr>
              <a:t>to store temperature </a:t>
            </a:r>
            <a:r>
              <a:rPr sz="2300" spc="-5" dirty="0">
                <a:latin typeface="RobotoRegular"/>
                <a:cs typeface="RobotoRegular"/>
              </a:rPr>
              <a:t>of morning and  </a:t>
            </a:r>
            <a:r>
              <a:rPr sz="2300" spc="-10" dirty="0">
                <a:latin typeface="RobotoRegular"/>
                <a:cs typeface="RobotoRegular"/>
              </a:rPr>
              <a:t>evening </a:t>
            </a:r>
            <a:r>
              <a:rPr sz="2300" spc="-5" dirty="0">
                <a:latin typeface="RobotoRegular"/>
                <a:cs typeface="RobotoRegular"/>
              </a:rPr>
              <a:t>for </a:t>
            </a:r>
            <a:r>
              <a:rPr sz="2300" dirty="0">
                <a:latin typeface="RobotoRegular"/>
                <a:cs typeface="RobotoRegular"/>
              </a:rPr>
              <a:t>7 </a:t>
            </a:r>
            <a:r>
              <a:rPr sz="2300" spc="-10" dirty="0">
                <a:latin typeface="RobotoRegular"/>
                <a:cs typeface="RobotoRegular"/>
              </a:rPr>
              <a:t>days. </a:t>
            </a:r>
            <a:r>
              <a:rPr sz="2300" spc="-5" dirty="0">
                <a:latin typeface="RobotoRegular"/>
                <a:cs typeface="RobotoRegular"/>
              </a:rPr>
              <a:t>That will be 14</a:t>
            </a:r>
            <a:r>
              <a:rPr sz="2300" spc="-50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variables</a:t>
            </a:r>
            <a:endParaRPr sz="2300">
              <a:latin typeface="RobotoRegular"/>
              <a:cs typeface="RobotoRegular"/>
            </a:endParaRPr>
          </a:p>
          <a:p>
            <a:pPr marL="481965" marR="5715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How about </a:t>
            </a:r>
            <a:r>
              <a:rPr sz="2300" spc="-15" dirty="0">
                <a:latin typeface="RobotoRegular"/>
                <a:cs typeface="RobotoRegular"/>
              </a:rPr>
              <a:t>temperature </a:t>
            </a:r>
            <a:r>
              <a:rPr sz="2300" spc="-5" dirty="0">
                <a:latin typeface="RobotoRegular"/>
                <a:cs typeface="RobotoRegular"/>
              </a:rPr>
              <a:t>for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year </a:t>
            </a:r>
            <a:r>
              <a:rPr sz="2300" spc="-5" dirty="0">
                <a:latin typeface="RobotoRegular"/>
                <a:cs typeface="RobotoRegular"/>
              </a:rPr>
              <a:t>morning and </a:t>
            </a:r>
            <a:r>
              <a:rPr sz="2300" spc="-10" dirty="0">
                <a:latin typeface="RobotoRegular"/>
                <a:cs typeface="RobotoRegular"/>
              </a:rPr>
              <a:t>evening </a:t>
            </a:r>
            <a:r>
              <a:rPr sz="2300" spc="-5" dirty="0">
                <a:latin typeface="RobotoRegular"/>
                <a:cs typeface="RobotoRegular"/>
              </a:rPr>
              <a:t>that  730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It will be very diﬃcult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manage and assign names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these  </a:t>
            </a:r>
            <a:r>
              <a:rPr sz="2300" spc="-10" dirty="0">
                <a:latin typeface="RobotoRegular"/>
                <a:cs typeface="RobotoRegular"/>
              </a:rPr>
              <a:t>variables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13449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75" dirty="0">
                <a:latin typeface="Times New Roman"/>
                <a:cs typeface="Times New Roman"/>
              </a:rPr>
              <a:t>Arrays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103870" cy="202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24892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If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want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ﬁnd out all </a:t>
            </a:r>
            <a:r>
              <a:rPr sz="2300" spc="-10" dirty="0">
                <a:latin typeface="RobotoRegular"/>
                <a:cs typeface="RobotoRegular"/>
              </a:rPr>
              <a:t>days </a:t>
            </a:r>
            <a:r>
              <a:rPr sz="2300" spc="-15" dirty="0">
                <a:latin typeface="RobotoRegular"/>
                <a:cs typeface="RobotoRegular"/>
              </a:rPr>
              <a:t>temperature </a:t>
            </a:r>
            <a:r>
              <a:rPr sz="2300" spc="-5" dirty="0">
                <a:latin typeface="RobotoRegular"/>
                <a:cs typeface="RobotoRegular"/>
              </a:rPr>
              <a:t>was </a:t>
            </a:r>
            <a:r>
              <a:rPr sz="2300" spc="-10" dirty="0">
                <a:latin typeface="RobotoRegular"/>
                <a:cs typeface="RobotoRegular"/>
              </a:rPr>
              <a:t>above </a:t>
            </a:r>
            <a:r>
              <a:rPr sz="2300" spc="-5" dirty="0">
                <a:latin typeface="RobotoRegular"/>
                <a:cs typeface="RobotoRegular"/>
              </a:rPr>
              <a:t>30  then it will be quite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diﬃcult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If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want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10" dirty="0">
                <a:latin typeface="RobotoRegular"/>
                <a:cs typeface="RobotoRegular"/>
              </a:rPr>
              <a:t>sort </a:t>
            </a:r>
            <a:r>
              <a:rPr sz="2300" spc="-15" dirty="0">
                <a:latin typeface="RobotoRegular"/>
                <a:cs typeface="RobotoRegular"/>
              </a:rPr>
              <a:t>temperature </a:t>
            </a:r>
            <a:r>
              <a:rPr sz="2300" spc="-5" dirty="0">
                <a:latin typeface="RobotoRegular"/>
                <a:cs typeface="RobotoRegular"/>
              </a:rPr>
              <a:t>in ascending or descending  </a:t>
            </a:r>
            <a:r>
              <a:rPr sz="2300" spc="-10" dirty="0">
                <a:latin typeface="RobotoRegular"/>
                <a:cs typeface="RobotoRegular"/>
              </a:rPr>
              <a:t>order </a:t>
            </a:r>
            <a:r>
              <a:rPr sz="2300" spc="-5" dirty="0">
                <a:latin typeface="RobotoRegular"/>
                <a:cs typeface="RobotoRegular"/>
              </a:rPr>
              <a:t>that will not be possible with </a:t>
            </a:r>
            <a:r>
              <a:rPr sz="2300" spc="-10" dirty="0">
                <a:latin typeface="RobotoRegular"/>
                <a:cs typeface="RobotoRegular"/>
              </a:rPr>
              <a:t>separate </a:t>
            </a:r>
            <a:r>
              <a:rPr sz="2300" spc="-5" dirty="0">
                <a:latin typeface="RobotoRegular"/>
                <a:cs typeface="RobotoRegular"/>
              </a:rPr>
              <a:t>multiple  </a:t>
            </a:r>
            <a:r>
              <a:rPr sz="2300" spc="-10" dirty="0">
                <a:latin typeface="RobotoRegular"/>
                <a:cs typeface="RobotoRegular"/>
              </a:rPr>
              <a:t>variables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13449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75" dirty="0">
                <a:latin typeface="Times New Roman"/>
                <a:cs typeface="Times New Roman"/>
              </a:rPr>
              <a:t>Arrays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903209" cy="225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47752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With </a:t>
            </a:r>
            <a:r>
              <a:rPr sz="2300" spc="-15" dirty="0">
                <a:latin typeface="RobotoRegular"/>
                <a:cs typeface="RobotoRegular"/>
              </a:rPr>
              <a:t>Arrays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can </a:t>
            </a:r>
            <a:r>
              <a:rPr sz="2300" spc="-10" dirty="0">
                <a:latin typeface="RobotoRegular"/>
                <a:cs typeface="RobotoRegular"/>
              </a:rPr>
              <a:t>create </a:t>
            </a:r>
            <a:r>
              <a:rPr sz="2300" spc="-5" dirty="0">
                <a:latin typeface="RobotoRegular"/>
                <a:cs typeface="RobotoRegular"/>
              </a:rPr>
              <a:t>single </a:t>
            </a:r>
            <a:r>
              <a:rPr sz="2300" spc="-10" dirty="0">
                <a:latin typeface="RobotoRegular"/>
                <a:cs typeface="RobotoRegular"/>
              </a:rPr>
              <a:t>variable </a:t>
            </a:r>
            <a:r>
              <a:rPr sz="2300" spc="-5" dirty="0">
                <a:latin typeface="RobotoRegular"/>
                <a:cs typeface="RobotoRegular"/>
              </a:rPr>
              <a:t>and hold all  </a:t>
            </a:r>
            <a:r>
              <a:rPr sz="2300" spc="-15" dirty="0">
                <a:latin typeface="RobotoRegular"/>
                <a:cs typeface="RobotoRegular"/>
              </a:rPr>
              <a:t>temprature </a:t>
            </a:r>
            <a:r>
              <a:rPr sz="2300" spc="-5" dirty="0">
                <a:latin typeface="RobotoRegular"/>
                <a:cs typeface="RobotoRegular"/>
              </a:rPr>
              <a:t>in</a:t>
            </a:r>
            <a:r>
              <a:rPr sz="230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it.</a:t>
            </a:r>
            <a:endParaRPr sz="2300">
              <a:latin typeface="RobotoRegular"/>
              <a:cs typeface="RobotoRegular"/>
            </a:endParaRPr>
          </a:p>
          <a:p>
            <a:pPr marL="481965" marR="340995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With </a:t>
            </a:r>
            <a:r>
              <a:rPr sz="2300" spc="-15" dirty="0">
                <a:latin typeface="RobotoRegular"/>
                <a:cs typeface="RobotoRegular"/>
              </a:rPr>
              <a:t>Array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will be able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ﬁnd and </a:t>
            </a:r>
            <a:r>
              <a:rPr sz="2300" spc="10" dirty="0">
                <a:latin typeface="RobotoRegular"/>
                <a:cs typeface="RobotoRegular"/>
              </a:rPr>
              <a:t>sort </a:t>
            </a:r>
            <a:r>
              <a:rPr sz="2300" spc="-15" dirty="0">
                <a:latin typeface="RobotoRegular"/>
                <a:cs typeface="RobotoRegular"/>
              </a:rPr>
              <a:t>temperature  </a:t>
            </a:r>
            <a:r>
              <a:rPr sz="2300" spc="-5" dirty="0">
                <a:latin typeface="RobotoRegular"/>
                <a:cs typeface="RobotoRegular"/>
              </a:rPr>
              <a:t>easily</a:t>
            </a:r>
            <a:endParaRPr sz="2300">
              <a:latin typeface="RobotoRegular"/>
              <a:cs typeface="RobotoRegular"/>
            </a:endParaRPr>
          </a:p>
          <a:p>
            <a:pPr marL="24765">
              <a:lnSpc>
                <a:spcPct val="100000"/>
              </a:lnSpc>
              <a:spcBef>
                <a:spcPts val="2035"/>
              </a:spcBef>
              <a:tabLst>
                <a:tab pos="7157720" algn="l"/>
              </a:tabLst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</a:t>
            </a:r>
            <a:r>
              <a:rPr sz="2400" b="1" dirty="0">
                <a:solidFill>
                  <a:srgbClr val="0000FF"/>
                </a:solidFill>
                <a:latin typeface="Courier New"/>
                <a:cs typeface="Courier New"/>
              </a:rPr>
              <a:t>r </a:t>
            </a:r>
            <a:r>
              <a:rPr sz="2400" b="1" spc="-5" dirty="0">
                <a:latin typeface="Courier New"/>
                <a:cs typeface="Courier New"/>
              </a:rPr>
              <a:t>temperature</a:t>
            </a:r>
            <a:r>
              <a:rPr sz="2400" b="1" dirty="0">
                <a:latin typeface="Courier New"/>
                <a:cs typeface="Courier New"/>
              </a:rPr>
              <a:t>s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spc="5" dirty="0">
                <a:latin typeface="Courier New"/>
                <a:cs typeface="Courier New"/>
              </a:rPr>
              <a:t>[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3</a:t>
            </a:r>
            <a:r>
              <a:rPr sz="2400" b="1" dirty="0">
                <a:solidFill>
                  <a:srgbClr val="088759"/>
                </a:solidFill>
                <a:latin typeface="Courier New"/>
                <a:cs typeface="Courier New"/>
              </a:rPr>
              <a:t>4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1</a:t>
            </a:r>
            <a:r>
              <a:rPr sz="2400" b="1" dirty="0">
                <a:solidFill>
                  <a:srgbClr val="088759"/>
                </a:solidFill>
                <a:latin typeface="Courier New"/>
                <a:cs typeface="Courier New"/>
              </a:rPr>
              <a:t>2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2</a:t>
            </a:r>
            <a:r>
              <a:rPr sz="2400" b="1" dirty="0">
                <a:solidFill>
                  <a:srgbClr val="088759"/>
                </a:solidFill>
                <a:latin typeface="Courier New"/>
                <a:cs typeface="Courier New"/>
              </a:rPr>
              <a:t>7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6</a:t>
            </a:r>
            <a:r>
              <a:rPr sz="2400" b="1" dirty="0">
                <a:solidFill>
                  <a:srgbClr val="088759"/>
                </a:solidFill>
                <a:latin typeface="Courier New"/>
                <a:cs typeface="Courier New"/>
              </a:rPr>
              <a:t>5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3</a:t>
            </a:r>
            <a:r>
              <a:rPr sz="2400" b="1" dirty="0">
                <a:solidFill>
                  <a:srgbClr val="088759"/>
                </a:solidFill>
                <a:latin typeface="Courier New"/>
                <a:cs typeface="Courier New"/>
              </a:rPr>
              <a:t>4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2</a:t>
            </a:r>
            <a:r>
              <a:rPr sz="2400" b="1" dirty="0">
                <a:solidFill>
                  <a:srgbClr val="088759"/>
                </a:solidFill>
                <a:latin typeface="Courier New"/>
                <a:cs typeface="Courier New"/>
              </a:rPr>
              <a:t>8</a:t>
            </a:r>
            <a:r>
              <a:rPr sz="2400" b="1" dirty="0">
                <a:latin typeface="Courier New"/>
                <a:cs typeface="Courier New"/>
              </a:rPr>
              <a:t>,	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1</a:t>
            </a:r>
            <a:r>
              <a:rPr sz="2400" b="1" dirty="0">
                <a:solidFill>
                  <a:srgbClr val="088759"/>
                </a:solidFill>
                <a:latin typeface="Courier New"/>
                <a:cs typeface="Courier New"/>
              </a:rPr>
              <a:t>9</a:t>
            </a:r>
            <a:r>
              <a:rPr sz="2400" b="1" spc="-5" dirty="0">
                <a:latin typeface="Courier New"/>
                <a:cs typeface="Courier New"/>
              </a:rPr>
              <a:t>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13449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75" dirty="0">
                <a:latin typeface="Times New Roman"/>
                <a:cs typeface="Times New Roman"/>
              </a:rPr>
              <a:t>Arrays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447015"/>
            <a:ext cx="8200390" cy="330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Creating </a:t>
            </a:r>
            <a:r>
              <a:rPr sz="2300" spc="-5" dirty="0">
                <a:latin typeface="RobotoRegular"/>
                <a:cs typeface="RobotoRegular"/>
              </a:rPr>
              <a:t>an </a:t>
            </a:r>
            <a:r>
              <a:rPr sz="2300" spc="-15" dirty="0">
                <a:latin typeface="RobotoRegular"/>
                <a:cs typeface="RobotoRegular"/>
              </a:rPr>
              <a:t>Array </a:t>
            </a:r>
            <a:r>
              <a:rPr sz="2300" spc="-5" dirty="0">
                <a:latin typeface="RobotoRegular"/>
                <a:cs typeface="RobotoRegular"/>
              </a:rPr>
              <a:t>using </a:t>
            </a:r>
            <a:r>
              <a:rPr sz="2300" spc="-20" dirty="0">
                <a:latin typeface="RobotoRegular"/>
                <a:cs typeface="RobotoRegular"/>
              </a:rPr>
              <a:t>array</a:t>
            </a:r>
            <a:r>
              <a:rPr sz="2300" dirty="0">
                <a:latin typeface="RobotoRegular"/>
                <a:cs typeface="RobotoRegular"/>
              </a:rPr>
              <a:t> </a:t>
            </a:r>
            <a:r>
              <a:rPr sz="2300" spc="-15" dirty="0">
                <a:latin typeface="RobotoRegular"/>
                <a:cs typeface="RobotoRegular"/>
              </a:rPr>
              <a:t>literal</a:t>
            </a:r>
            <a:endParaRPr sz="2300">
              <a:latin typeface="RobotoRegular"/>
              <a:cs typeface="RobotoRegular"/>
            </a:endParaRPr>
          </a:p>
          <a:p>
            <a:pPr marL="24765">
              <a:lnSpc>
                <a:spcPct val="100000"/>
              </a:lnSpc>
              <a:spcBef>
                <a:spcPts val="2045"/>
              </a:spcBef>
              <a:tabLst>
                <a:tab pos="3385185" algn="l"/>
                <a:tab pos="4986020" algn="l"/>
              </a:tabLst>
            </a:pP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100" b="1" spc="-5" dirty="0">
                <a:latin typeface="Courier New"/>
                <a:cs typeface="Courier New"/>
              </a:rPr>
              <a:t>food</a:t>
            </a:r>
            <a:r>
              <a:rPr sz="2100" b="1" spc="1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= </a:t>
            </a:r>
            <a:r>
              <a:rPr sz="2100" b="1" spc="-5" dirty="0">
                <a:latin typeface="Courier New"/>
                <a:cs typeface="Courier New"/>
              </a:rPr>
              <a:t>[</a:t>
            </a:r>
            <a:r>
              <a:rPr sz="2100" b="1" spc="-5" dirty="0">
                <a:solidFill>
                  <a:srgbClr val="A31414"/>
                </a:solidFill>
                <a:latin typeface="Courier New"/>
                <a:cs typeface="Courier New"/>
              </a:rPr>
              <a:t>"Pizza"</a:t>
            </a:r>
            <a:r>
              <a:rPr sz="2100" b="1" spc="-5" dirty="0">
                <a:latin typeface="Courier New"/>
                <a:cs typeface="Courier New"/>
              </a:rPr>
              <a:t>,	</a:t>
            </a:r>
            <a:r>
              <a:rPr sz="2100" b="1" spc="-5" dirty="0">
                <a:solidFill>
                  <a:srgbClr val="A31414"/>
                </a:solidFill>
                <a:latin typeface="Courier New"/>
                <a:cs typeface="Courier New"/>
              </a:rPr>
              <a:t>"Burger"</a:t>
            </a:r>
            <a:r>
              <a:rPr sz="2100" b="1" spc="-5" dirty="0">
                <a:latin typeface="Courier New"/>
                <a:cs typeface="Courier New"/>
              </a:rPr>
              <a:t>,	</a:t>
            </a:r>
            <a:r>
              <a:rPr sz="2100" b="1" spc="-5" dirty="0">
                <a:solidFill>
                  <a:srgbClr val="A31414"/>
                </a:solidFill>
                <a:latin typeface="Courier New"/>
                <a:cs typeface="Courier New"/>
              </a:rPr>
              <a:t>"Snacks"</a:t>
            </a:r>
            <a:r>
              <a:rPr sz="2100" b="1" spc="-5" dirty="0">
                <a:latin typeface="Courier New"/>
                <a:cs typeface="Courier New"/>
              </a:rPr>
              <a:t>];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1655"/>
              </a:spcBef>
              <a:buAutoNum type="arabicPeriod" startAt="2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Creating </a:t>
            </a:r>
            <a:r>
              <a:rPr sz="2300" spc="-5" dirty="0">
                <a:latin typeface="RobotoRegular"/>
                <a:cs typeface="RobotoRegular"/>
              </a:rPr>
              <a:t>an </a:t>
            </a:r>
            <a:r>
              <a:rPr sz="2300" spc="-15" dirty="0">
                <a:latin typeface="RobotoRegular"/>
                <a:cs typeface="RobotoRegular"/>
              </a:rPr>
              <a:t>Array </a:t>
            </a:r>
            <a:r>
              <a:rPr sz="2300" spc="-5" dirty="0">
                <a:latin typeface="RobotoRegular"/>
                <a:cs typeface="RobotoRegular"/>
              </a:rPr>
              <a:t>using </a:t>
            </a:r>
            <a:r>
              <a:rPr sz="2300" b="1" i="1" spc="-5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2300" b="1" i="1" spc="-7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00" spc="-15" dirty="0">
                <a:latin typeface="RobotoRegular"/>
                <a:cs typeface="RobotoRegular"/>
              </a:rPr>
              <a:t>Keyword</a:t>
            </a:r>
            <a:endParaRPr sz="2300">
              <a:latin typeface="RobotoRegular"/>
              <a:cs typeface="RobotoRegular"/>
            </a:endParaRPr>
          </a:p>
          <a:p>
            <a:pPr marL="24765">
              <a:lnSpc>
                <a:spcPct val="100000"/>
              </a:lnSpc>
              <a:spcBef>
                <a:spcPts val="2050"/>
              </a:spcBef>
              <a:tabLst>
                <a:tab pos="4986020" algn="l"/>
                <a:tab pos="6586220" algn="l"/>
              </a:tabLst>
            </a:pP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100" b="1" spc="-5" dirty="0">
                <a:latin typeface="Courier New"/>
                <a:cs typeface="Courier New"/>
              </a:rPr>
              <a:t>foods </a:t>
            </a:r>
            <a:r>
              <a:rPr sz="2100" b="1" dirty="0">
                <a:latin typeface="Courier New"/>
                <a:cs typeface="Courier New"/>
              </a:rPr>
              <a:t>=</a:t>
            </a:r>
            <a:r>
              <a:rPr sz="2100" b="1" spc="20" dirty="0"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21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latin typeface="Courier New"/>
                <a:cs typeface="Courier New"/>
              </a:rPr>
              <a:t>Array(</a:t>
            </a:r>
            <a:r>
              <a:rPr sz="2100" b="1" spc="-5" dirty="0">
                <a:solidFill>
                  <a:srgbClr val="A31414"/>
                </a:solidFill>
                <a:latin typeface="Courier New"/>
                <a:cs typeface="Courier New"/>
              </a:rPr>
              <a:t>"Pizza"</a:t>
            </a:r>
            <a:r>
              <a:rPr sz="2100" b="1" spc="-5" dirty="0">
                <a:latin typeface="Courier New"/>
                <a:cs typeface="Courier New"/>
              </a:rPr>
              <a:t>,	</a:t>
            </a:r>
            <a:r>
              <a:rPr sz="2100" b="1" spc="-5" dirty="0">
                <a:solidFill>
                  <a:srgbClr val="A31414"/>
                </a:solidFill>
                <a:latin typeface="Courier New"/>
                <a:cs typeface="Courier New"/>
              </a:rPr>
              <a:t>"Burger"</a:t>
            </a:r>
            <a:r>
              <a:rPr sz="2100" b="1" spc="-5" dirty="0">
                <a:latin typeface="Courier New"/>
                <a:cs typeface="Courier New"/>
              </a:rPr>
              <a:t>,	</a:t>
            </a:r>
            <a:r>
              <a:rPr sz="2100" b="1" spc="-5" dirty="0">
                <a:solidFill>
                  <a:srgbClr val="A31414"/>
                </a:solidFill>
                <a:latin typeface="Courier New"/>
                <a:cs typeface="Courier New"/>
              </a:rPr>
              <a:t>"Snacks"</a:t>
            </a:r>
            <a:r>
              <a:rPr sz="2100" b="1" spc="-5" dirty="0">
                <a:latin typeface="Courier New"/>
                <a:cs typeface="Courier New"/>
              </a:rPr>
              <a:t>);</a:t>
            </a:r>
            <a:endParaRPr sz="2100">
              <a:latin typeface="Courier New"/>
              <a:cs typeface="Courier New"/>
            </a:endParaRPr>
          </a:p>
          <a:p>
            <a:pPr marL="481965" marR="151130" indent="-469900">
              <a:lnSpc>
                <a:spcPct val="114100"/>
              </a:lnSpc>
              <a:spcBef>
                <a:spcPts val="530"/>
              </a:spcBef>
              <a:buAutoNum type="arabicPeriod" startAt="3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Both </a:t>
            </a:r>
            <a:r>
              <a:rPr sz="2300" spc="-10" dirty="0">
                <a:latin typeface="RobotoRegular"/>
                <a:cs typeface="RobotoRegular"/>
              </a:rPr>
              <a:t>are </a:t>
            </a:r>
            <a:r>
              <a:rPr sz="2300" spc="-5" dirty="0">
                <a:latin typeface="RobotoRegular"/>
                <a:cs typeface="RobotoRegular"/>
              </a:rPr>
              <a:t>same, ﬁrst one </a:t>
            </a:r>
            <a:r>
              <a:rPr sz="2300" spc="-10" dirty="0">
                <a:latin typeface="RobotoRegular"/>
                <a:cs typeface="RobotoRegular"/>
              </a:rPr>
              <a:t>more recommended way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10" dirty="0">
                <a:latin typeface="RobotoRegular"/>
                <a:cs typeface="RobotoRegular"/>
              </a:rPr>
              <a:t>create  </a:t>
            </a:r>
            <a:r>
              <a:rPr sz="2300" spc="-20" dirty="0">
                <a:latin typeface="RobotoRegular"/>
                <a:cs typeface="RobotoRegular"/>
              </a:rPr>
              <a:t>array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7534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0" dirty="0">
                <a:latin typeface="Times New Roman"/>
                <a:cs typeface="Times New Roman"/>
              </a:rPr>
              <a:t>Creating </a:t>
            </a:r>
            <a:r>
              <a:rPr sz="3200" spc="445" dirty="0">
                <a:latin typeface="Times New Roman"/>
                <a:cs typeface="Times New Roman"/>
              </a:rPr>
              <a:t>an</a:t>
            </a:r>
            <a:r>
              <a:rPr sz="3200" spc="-434" dirty="0">
                <a:latin typeface="Times New Roman"/>
                <a:cs typeface="Times New Roman"/>
              </a:rPr>
              <a:t> </a:t>
            </a:r>
            <a:r>
              <a:rPr sz="3200" spc="275" dirty="0">
                <a:latin typeface="Times New Roman"/>
                <a:cs typeface="Times New Roman"/>
              </a:rPr>
              <a:t>Arrays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00989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</a:t>
            </a:r>
            <a:r>
              <a:rPr sz="2300" spc="-15" dirty="0">
                <a:latin typeface="RobotoRegular"/>
                <a:cs typeface="RobotoRegular"/>
              </a:rPr>
              <a:t>Array </a:t>
            </a:r>
            <a:r>
              <a:rPr sz="2300" spc="-5" dirty="0">
                <a:latin typeface="RobotoRegular"/>
                <a:cs typeface="RobotoRegular"/>
              </a:rPr>
              <a:t>can be </a:t>
            </a:r>
            <a:r>
              <a:rPr sz="2300" spc="-10" dirty="0">
                <a:latin typeface="RobotoRegular"/>
                <a:cs typeface="RobotoRegular"/>
              </a:rPr>
              <a:t>created </a:t>
            </a:r>
            <a:r>
              <a:rPr sz="2300" spc="-5" dirty="0">
                <a:latin typeface="RobotoRegular"/>
                <a:cs typeface="RobotoRegular"/>
              </a:rPr>
              <a:t>for all datatypes or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can mix them  in single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20" dirty="0">
                <a:latin typeface="RobotoRegular"/>
                <a:cs typeface="RobotoRegular"/>
              </a:rPr>
              <a:t>array</a:t>
            </a:r>
            <a:endParaRPr sz="2300">
              <a:latin typeface="RobotoRegular"/>
              <a:cs typeface="RobotoRegula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4574" y="2510189"/>
          <a:ext cx="6511290" cy="2116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9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8165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1750" marR="60960">
                        <a:lnSpc>
                          <a:spcPct val="135400"/>
                        </a:lnSpc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  var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arr1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8580" marR="61594">
                        <a:lnSpc>
                          <a:spcPct val="1354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arr2  arr3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  <a:tabLst>
                          <a:tab pos="1440180" algn="l"/>
                          <a:tab pos="2674620" algn="l"/>
                        </a:tabLst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"Hello"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,	</a:t>
                      </a:r>
                      <a:r>
                        <a:rPr sz="18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"World"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,	</a:t>
                      </a:r>
                      <a:r>
                        <a:rPr sz="18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"Bye"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765"/>
                        </a:spcBef>
                        <a:tabLst>
                          <a:tab pos="754380" algn="l"/>
                          <a:tab pos="1303020" algn="l"/>
                          <a:tab pos="1851660" algn="l"/>
                        </a:tabLst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29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,	</a:t>
                      </a:r>
                      <a:r>
                        <a:rPr sz="18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38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,	</a:t>
                      </a:r>
                      <a:r>
                        <a:rPr sz="18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16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,	</a:t>
                      </a:r>
                      <a:r>
                        <a:rPr sz="18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22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4"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arr4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0"/>
                        </a:spcBef>
                        <a:tabLst>
                          <a:tab pos="1028700" algn="l"/>
                          <a:tab pos="1851660" algn="l"/>
                        </a:tabLst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23.2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,	</a:t>
                      </a:r>
                      <a:r>
                        <a:rPr sz="18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45.8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,	</a:t>
                      </a:r>
                      <a:r>
                        <a:rPr sz="18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98.12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4"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arr5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[{name: </a:t>
                      </a:r>
                      <a:r>
                        <a:rPr sz="18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"John"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}, {name: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"Jason"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}];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217"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arr6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0"/>
                        </a:spcBef>
                        <a:tabLst>
                          <a:tab pos="754380" algn="l"/>
                          <a:tab pos="1988820" algn="l"/>
                        </a:tabLst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74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,	</a:t>
                      </a:r>
                      <a:r>
                        <a:rPr sz="18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"Hello"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,	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, {name:</a:t>
                      </a:r>
                      <a:r>
                        <a:rPr sz="18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"John"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}];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7534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0" dirty="0">
                <a:latin typeface="Times New Roman"/>
                <a:cs typeface="Times New Roman"/>
              </a:rPr>
              <a:t>Creating </a:t>
            </a:r>
            <a:r>
              <a:rPr sz="3200" spc="445" dirty="0">
                <a:latin typeface="Times New Roman"/>
                <a:cs typeface="Times New Roman"/>
              </a:rPr>
              <a:t>an</a:t>
            </a:r>
            <a:r>
              <a:rPr sz="3200" spc="-434" dirty="0">
                <a:latin typeface="Times New Roman"/>
                <a:cs typeface="Times New Roman"/>
              </a:rPr>
              <a:t> </a:t>
            </a:r>
            <a:r>
              <a:rPr sz="3200" spc="275" dirty="0">
                <a:latin typeface="Times New Roman"/>
                <a:cs typeface="Times New Roman"/>
              </a:rPr>
              <a:t>Arrays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5065" y="2071369"/>
            <a:ext cx="31686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5" dirty="0"/>
              <a:t>Variables</a:t>
            </a:r>
            <a:endParaRPr sz="6000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168005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851535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3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access an </a:t>
            </a:r>
            <a:r>
              <a:rPr sz="2300" spc="-20" dirty="0">
                <a:latin typeface="RobotoRegular"/>
                <a:cs typeface="RobotoRegular"/>
              </a:rPr>
              <a:t>array </a:t>
            </a:r>
            <a:r>
              <a:rPr sz="2300" spc="-5" dirty="0">
                <a:latin typeface="RobotoRegular"/>
                <a:cs typeface="RobotoRegular"/>
              </a:rPr>
              <a:t>element </a:t>
            </a:r>
            <a:r>
              <a:rPr sz="2300" spc="-10" dirty="0">
                <a:latin typeface="RobotoRegular"/>
                <a:cs typeface="RobotoRegular"/>
              </a:rPr>
              <a:t>by referring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the index  </a:t>
            </a:r>
            <a:r>
              <a:rPr sz="2300" spc="-25" dirty="0">
                <a:latin typeface="RobotoRegular"/>
                <a:cs typeface="RobotoRegular"/>
              </a:rPr>
              <a:t>number.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60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access element </a:t>
            </a:r>
            <a:r>
              <a:rPr sz="2300" spc="-10" dirty="0">
                <a:latin typeface="RobotoRegular"/>
                <a:cs typeface="RobotoRegular"/>
              </a:rPr>
              <a:t>you provided </a:t>
            </a:r>
            <a:r>
              <a:rPr sz="2300" spc="-5" dirty="0">
                <a:latin typeface="RobotoRegular"/>
                <a:cs typeface="RobotoRegular"/>
              </a:rPr>
              <a:t>number in </a:t>
            </a:r>
            <a:r>
              <a:rPr sz="2300" spc="-10" dirty="0">
                <a:latin typeface="RobotoRegular"/>
                <a:cs typeface="RobotoRegular"/>
              </a:rPr>
              <a:t>square</a:t>
            </a:r>
            <a:r>
              <a:rPr sz="2300" spc="30" dirty="0">
                <a:latin typeface="RobotoRegular"/>
                <a:cs typeface="RobotoRegular"/>
              </a:rPr>
              <a:t> </a:t>
            </a:r>
            <a:r>
              <a:rPr sz="2300" spc="-15" dirty="0">
                <a:latin typeface="RobotoRegular"/>
                <a:cs typeface="RobotoRegular"/>
              </a:rPr>
              <a:t>brackets</a:t>
            </a:r>
            <a:endParaRPr sz="2300">
              <a:latin typeface="RobotoRegular"/>
              <a:cs typeface="RobotoRegula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4574" y="2916715"/>
          <a:ext cx="7104380" cy="1688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19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6506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foods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67005">
                        <a:lnSpc>
                          <a:spcPts val="227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"Pizza"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"Burger"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"Snacks"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];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545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foods[</a:t>
                      </a: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];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9398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9398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Pizza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9398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99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foods[</a:t>
                      </a: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];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Burger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52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foods[</a:t>
                      </a: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];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Snacks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5200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70" dirty="0">
                <a:latin typeface="Times New Roman"/>
                <a:cs typeface="Times New Roman"/>
              </a:rPr>
              <a:t>Accessing </a:t>
            </a:r>
            <a:r>
              <a:rPr sz="3200" spc="260" dirty="0">
                <a:latin typeface="Times New Roman"/>
                <a:cs typeface="Times New Roman"/>
              </a:rPr>
              <a:t>Array</a:t>
            </a:r>
            <a:r>
              <a:rPr sz="3200" spc="-400" dirty="0">
                <a:latin typeface="Times New Roman"/>
                <a:cs typeface="Times New Roman"/>
              </a:rPr>
              <a:t> </a:t>
            </a:r>
            <a:r>
              <a:rPr sz="3200" spc="365" dirty="0">
                <a:latin typeface="Times New Roman"/>
                <a:cs typeface="Times New Roman"/>
              </a:rPr>
              <a:t>Elements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447015"/>
            <a:ext cx="7078980" cy="97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</a:t>
            </a:r>
            <a:r>
              <a:rPr sz="2300" spc="-15" dirty="0">
                <a:latin typeface="RobotoRegular"/>
                <a:cs typeface="RobotoRegular"/>
              </a:rPr>
              <a:t>Store </a:t>
            </a:r>
            <a:r>
              <a:rPr sz="2300" spc="-10" dirty="0">
                <a:latin typeface="RobotoRegular"/>
                <a:cs typeface="RobotoRegular"/>
              </a:rPr>
              <a:t>result </a:t>
            </a:r>
            <a:r>
              <a:rPr sz="2300" spc="-5" dirty="0">
                <a:latin typeface="RobotoRegular"/>
                <a:cs typeface="RobotoRegular"/>
              </a:rPr>
              <a:t>in </a:t>
            </a:r>
            <a:r>
              <a:rPr sz="2300" spc="-10" dirty="0">
                <a:latin typeface="RobotoRegular"/>
                <a:cs typeface="RobotoRegular"/>
              </a:rPr>
              <a:t>variable </a:t>
            </a:r>
            <a:r>
              <a:rPr sz="2300" spc="-5" dirty="0">
                <a:latin typeface="RobotoRegular"/>
                <a:cs typeface="RobotoRegular"/>
              </a:rPr>
              <a:t>or show output</a:t>
            </a:r>
            <a:r>
              <a:rPr sz="2300" spc="10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directly</a:t>
            </a:r>
            <a:endParaRPr sz="2300">
              <a:latin typeface="RobotoRegular"/>
              <a:cs typeface="RobotoRegular"/>
            </a:endParaRPr>
          </a:p>
          <a:p>
            <a:pPr marL="24765">
              <a:lnSpc>
                <a:spcPct val="100000"/>
              </a:lnSpc>
              <a:spcBef>
                <a:spcPts val="2039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foods </a:t>
            </a:r>
            <a:r>
              <a:rPr sz="2200" b="1" dirty="0">
                <a:latin typeface="Courier New"/>
                <a:cs typeface="Courier New"/>
              </a:rPr>
              <a:t>= </a:t>
            </a:r>
            <a:r>
              <a:rPr sz="2200" b="1" spc="-5" dirty="0">
                <a:latin typeface="Courier New"/>
                <a:cs typeface="Courier New"/>
              </a:rPr>
              <a:t>[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"Pizza"</a:t>
            </a:r>
            <a:r>
              <a:rPr sz="2200" b="1" spc="-5" dirty="0">
                <a:latin typeface="Courier New"/>
                <a:cs typeface="Courier New"/>
              </a:rPr>
              <a:t>, 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"Burger"</a:t>
            </a:r>
            <a:r>
              <a:rPr sz="2200" b="1" spc="-5" dirty="0">
                <a:latin typeface="Courier New"/>
                <a:cs typeface="Courier New"/>
              </a:rPr>
              <a:t>,</a:t>
            </a:r>
            <a:r>
              <a:rPr sz="2200" b="1" spc="-85" dirty="0"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"Snacks"</a:t>
            </a:r>
            <a:r>
              <a:rPr sz="2200" b="1" spc="-5" dirty="0">
                <a:latin typeface="Courier New"/>
                <a:cs typeface="Courier New"/>
              </a:rPr>
              <a:t>];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624" y="2392402"/>
            <a:ext cx="287528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dirty="0">
                <a:latin typeface="Courier New"/>
                <a:cs typeface="Courier New"/>
              </a:rPr>
              <a:t>a =</a:t>
            </a:r>
            <a:r>
              <a:rPr sz="2200" b="1" spc="-10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foods[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0</a:t>
            </a:r>
            <a:r>
              <a:rPr sz="2200" b="1" spc="-5" dirty="0">
                <a:latin typeface="Courier New"/>
                <a:cs typeface="Courier New"/>
              </a:rPr>
              <a:t>]; 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dirty="0">
                <a:latin typeface="Courier New"/>
                <a:cs typeface="Courier New"/>
              </a:rPr>
              <a:t>b =</a:t>
            </a:r>
            <a:r>
              <a:rPr sz="2200" b="1" spc="-10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foods[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1</a:t>
            </a:r>
            <a:r>
              <a:rPr sz="2200" b="1" spc="-5" dirty="0">
                <a:latin typeface="Courier New"/>
                <a:cs typeface="Courier New"/>
              </a:rPr>
              <a:t>]; 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dirty="0">
                <a:latin typeface="Courier New"/>
                <a:cs typeface="Courier New"/>
              </a:rPr>
              <a:t>c =</a:t>
            </a:r>
            <a:r>
              <a:rPr sz="2200" b="1" spc="-10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foods[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2</a:t>
            </a:r>
            <a:r>
              <a:rPr sz="2200" b="1" spc="-5" dirty="0">
                <a:latin typeface="Courier New"/>
                <a:cs typeface="Courier New"/>
              </a:rPr>
              <a:t>];  alert(a);  alert(foods[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2</a:t>
            </a:r>
            <a:r>
              <a:rPr sz="2200" b="1" spc="-5" dirty="0">
                <a:latin typeface="Courier New"/>
                <a:cs typeface="Courier New"/>
              </a:rPr>
              <a:t>]);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8730" y="2392402"/>
            <a:ext cx="1549400" cy="23114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200" b="1" spc="-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Pizza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200" b="1" spc="-1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Burger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200" b="1" spc="-1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Snacks</a:t>
            </a:r>
            <a:endParaRPr sz="2200">
              <a:latin typeface="Courier New"/>
              <a:cs typeface="Courier New"/>
            </a:endParaRPr>
          </a:p>
          <a:p>
            <a:pPr marL="27940">
              <a:lnSpc>
                <a:spcPct val="100000"/>
              </a:lnSpc>
              <a:spcBef>
                <a:spcPts val="960"/>
              </a:spcBef>
            </a:pP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200" b="1" spc="-5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Pizza</a:t>
            </a:r>
            <a:endParaRPr sz="2200">
              <a:latin typeface="Courier New"/>
              <a:cs typeface="Courier New"/>
            </a:endParaRPr>
          </a:p>
          <a:p>
            <a:pPr marL="27940">
              <a:lnSpc>
                <a:spcPct val="100000"/>
              </a:lnSpc>
              <a:spcBef>
                <a:spcPts val="960"/>
              </a:spcBef>
            </a:pP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200" b="1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Snacks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5200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70" dirty="0">
                <a:latin typeface="Times New Roman"/>
                <a:cs typeface="Times New Roman"/>
              </a:rPr>
              <a:t>Accessing </a:t>
            </a:r>
            <a:r>
              <a:rPr sz="3200" spc="260" dirty="0">
                <a:latin typeface="Times New Roman"/>
                <a:cs typeface="Times New Roman"/>
              </a:rPr>
              <a:t>Array</a:t>
            </a:r>
            <a:r>
              <a:rPr sz="3200" spc="-400" dirty="0">
                <a:latin typeface="Times New Roman"/>
                <a:cs typeface="Times New Roman"/>
              </a:rPr>
              <a:t> </a:t>
            </a:r>
            <a:r>
              <a:rPr sz="3200" spc="365" dirty="0">
                <a:latin typeface="Times New Roman"/>
                <a:cs typeface="Times New Roman"/>
              </a:rPr>
              <a:t>Elements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248015" cy="282575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Range of </a:t>
            </a:r>
            <a:r>
              <a:rPr sz="2300" spc="-20" dirty="0">
                <a:latin typeface="RobotoRegular"/>
                <a:cs typeface="RobotoRegular"/>
              </a:rPr>
              <a:t>array </a:t>
            </a:r>
            <a:r>
              <a:rPr sz="2300" spc="-5" dirty="0">
                <a:latin typeface="RobotoRegular"/>
                <a:cs typeface="RobotoRegular"/>
              </a:rPr>
              <a:t>index is </a:t>
            </a:r>
            <a:r>
              <a:rPr sz="2300" spc="-10" dirty="0">
                <a:latin typeface="RobotoRegular"/>
                <a:cs typeface="RobotoRegular"/>
              </a:rPr>
              <a:t>from </a:t>
            </a:r>
            <a:r>
              <a:rPr sz="2300" dirty="0">
                <a:latin typeface="RobotoRegular"/>
                <a:cs typeface="RobotoRegular"/>
              </a:rPr>
              <a:t>0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30" dirty="0">
                <a:latin typeface="RobotoRegular"/>
                <a:cs typeface="RobotoRegular"/>
              </a:rPr>
              <a:t>Array’s </a:t>
            </a:r>
            <a:r>
              <a:rPr sz="2300" spc="-5" dirty="0">
                <a:latin typeface="RobotoRegular"/>
                <a:cs typeface="RobotoRegular"/>
              </a:rPr>
              <a:t>length </a:t>
            </a:r>
            <a:r>
              <a:rPr sz="2300" dirty="0">
                <a:latin typeface="RobotoRegular"/>
                <a:cs typeface="RobotoRegular"/>
              </a:rPr>
              <a:t>-</a:t>
            </a:r>
            <a:r>
              <a:rPr sz="2300" spc="30" dirty="0">
                <a:latin typeface="RobotoRegular"/>
                <a:cs typeface="RobotoRegular"/>
              </a:rPr>
              <a:t> </a:t>
            </a:r>
            <a:r>
              <a:rPr sz="2300" dirty="0">
                <a:latin typeface="RobotoRegular"/>
                <a:cs typeface="RobotoRegular"/>
              </a:rPr>
              <a:t>1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First element is on index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dirty="0">
                <a:latin typeface="RobotoRegular"/>
                <a:cs typeface="RobotoRegular"/>
              </a:rPr>
              <a:t>0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Second element on index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dirty="0">
                <a:latin typeface="RobotoRegular"/>
                <a:cs typeface="RobotoRegular"/>
              </a:rPr>
              <a:t>1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Third </a:t>
            </a:r>
            <a:r>
              <a:rPr sz="2300" spc="-5" dirty="0">
                <a:latin typeface="RobotoRegular"/>
                <a:cs typeface="RobotoRegular"/>
              </a:rPr>
              <a:t>on index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dirty="0">
                <a:latin typeface="RobotoRegular"/>
                <a:cs typeface="RobotoRegular"/>
              </a:rPr>
              <a:t>2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Last element will be on </a:t>
            </a:r>
            <a:r>
              <a:rPr sz="2300" spc="-30" dirty="0">
                <a:latin typeface="RobotoRegular"/>
                <a:cs typeface="RobotoRegular"/>
              </a:rPr>
              <a:t>array’s </a:t>
            </a:r>
            <a:r>
              <a:rPr sz="2300" spc="-5" dirty="0">
                <a:latin typeface="RobotoRegular"/>
                <a:cs typeface="RobotoRegular"/>
              </a:rPr>
              <a:t>length -1</a:t>
            </a:r>
            <a:r>
              <a:rPr sz="230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e.g</a:t>
            </a:r>
            <a:endParaRPr sz="2300">
              <a:latin typeface="RobotoRegular"/>
              <a:cs typeface="RobotoRegular"/>
            </a:endParaRPr>
          </a:p>
          <a:p>
            <a:pPr marL="1396365" lvl="1" indent="-464820">
              <a:lnSpc>
                <a:spcPct val="100000"/>
              </a:lnSpc>
              <a:spcBef>
                <a:spcPts val="390"/>
              </a:spcBef>
              <a:buAutoNum type="alphaLcPeriod"/>
              <a:tabLst>
                <a:tab pos="1396365" algn="l"/>
                <a:tab pos="1397000" algn="l"/>
              </a:tabLst>
            </a:pPr>
            <a:r>
              <a:rPr sz="2300" spc="-15" dirty="0">
                <a:latin typeface="RobotoRegular"/>
                <a:cs typeface="RobotoRegular"/>
              </a:rPr>
              <a:t>Array </a:t>
            </a:r>
            <a:r>
              <a:rPr sz="2300" spc="-5" dirty="0">
                <a:latin typeface="RobotoRegular"/>
                <a:cs typeface="RobotoRegular"/>
              </a:rPr>
              <a:t>has </a:t>
            </a:r>
            <a:r>
              <a:rPr sz="2300" dirty="0">
                <a:latin typeface="RobotoRegular"/>
                <a:cs typeface="RobotoRegular"/>
              </a:rPr>
              <a:t>5 </a:t>
            </a:r>
            <a:r>
              <a:rPr sz="2300" spc="-5" dirty="0">
                <a:latin typeface="RobotoRegular"/>
                <a:cs typeface="RobotoRegular"/>
              </a:rPr>
              <a:t>element then last element in on 4th</a:t>
            </a:r>
            <a:r>
              <a:rPr sz="2300" spc="-6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index</a:t>
            </a:r>
            <a:endParaRPr sz="2300">
              <a:latin typeface="RobotoRegular"/>
              <a:cs typeface="RobotoRegular"/>
            </a:endParaRPr>
          </a:p>
          <a:p>
            <a:pPr marL="1396365" lvl="1" indent="-469900">
              <a:lnSpc>
                <a:spcPct val="100000"/>
              </a:lnSpc>
              <a:spcBef>
                <a:spcPts val="390"/>
              </a:spcBef>
              <a:buAutoNum type="alphaLcPeriod"/>
              <a:tabLst>
                <a:tab pos="1396365" algn="l"/>
                <a:tab pos="1397000" algn="l"/>
              </a:tabLst>
            </a:pPr>
            <a:r>
              <a:rPr sz="2300" spc="-15" dirty="0">
                <a:latin typeface="RobotoRegular"/>
                <a:cs typeface="RobotoRegular"/>
              </a:rPr>
              <a:t>Array </a:t>
            </a:r>
            <a:r>
              <a:rPr sz="2300" spc="-5" dirty="0">
                <a:latin typeface="RobotoRegular"/>
                <a:cs typeface="RobotoRegular"/>
              </a:rPr>
              <a:t>has </a:t>
            </a:r>
            <a:r>
              <a:rPr sz="2300" dirty="0">
                <a:latin typeface="RobotoRegular"/>
                <a:cs typeface="RobotoRegular"/>
              </a:rPr>
              <a:t>8 </a:t>
            </a:r>
            <a:r>
              <a:rPr sz="2300" spc="-5" dirty="0">
                <a:latin typeface="RobotoRegular"/>
                <a:cs typeface="RobotoRegular"/>
              </a:rPr>
              <a:t>element then last element in on 7th</a:t>
            </a:r>
            <a:r>
              <a:rPr sz="2300" spc="-6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index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5200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70" dirty="0">
                <a:latin typeface="Times New Roman"/>
                <a:cs typeface="Times New Roman"/>
              </a:rPr>
              <a:t>Accessing </a:t>
            </a:r>
            <a:r>
              <a:rPr sz="3200" spc="260" dirty="0">
                <a:latin typeface="Times New Roman"/>
                <a:cs typeface="Times New Roman"/>
              </a:rPr>
              <a:t>Array</a:t>
            </a:r>
            <a:r>
              <a:rPr sz="3200" spc="-400" dirty="0">
                <a:latin typeface="Times New Roman"/>
                <a:cs typeface="Times New Roman"/>
              </a:rPr>
              <a:t> </a:t>
            </a:r>
            <a:r>
              <a:rPr sz="3200" spc="365" dirty="0">
                <a:latin typeface="Times New Roman"/>
                <a:cs typeface="Times New Roman"/>
              </a:rPr>
              <a:t>Elements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489190" cy="1800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The full </a:t>
            </a:r>
            <a:r>
              <a:rPr sz="2300" spc="-20" dirty="0">
                <a:latin typeface="RobotoRegular"/>
                <a:cs typeface="RobotoRegular"/>
              </a:rPr>
              <a:t>array </a:t>
            </a:r>
            <a:r>
              <a:rPr sz="2300" spc="-5" dirty="0">
                <a:latin typeface="RobotoRegular"/>
                <a:cs typeface="RobotoRegular"/>
              </a:rPr>
              <a:t>can be accessed </a:t>
            </a:r>
            <a:r>
              <a:rPr sz="2300" spc="-10" dirty="0">
                <a:latin typeface="RobotoRegular"/>
                <a:cs typeface="RobotoRegular"/>
              </a:rPr>
              <a:t>by referring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the </a:t>
            </a:r>
            <a:r>
              <a:rPr sz="2300" spc="-20" dirty="0">
                <a:latin typeface="RobotoRegular"/>
                <a:cs typeface="RobotoRegular"/>
              </a:rPr>
              <a:t>array  </a:t>
            </a:r>
            <a:r>
              <a:rPr sz="2300" spc="-5" dirty="0">
                <a:latin typeface="RobotoRegular"/>
                <a:cs typeface="RobotoRegular"/>
              </a:rPr>
              <a:t>name</a:t>
            </a:r>
            <a:endParaRPr sz="2300">
              <a:latin typeface="RobotoRegular"/>
              <a:cs typeface="RobotoRegular"/>
            </a:endParaRPr>
          </a:p>
          <a:p>
            <a:pPr marL="24765" marR="751205">
              <a:lnSpc>
                <a:spcPct val="134400"/>
              </a:lnSpc>
              <a:spcBef>
                <a:spcPts val="122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spc="-5" dirty="0">
                <a:latin typeface="Courier New"/>
                <a:cs typeface="Courier New"/>
              </a:rPr>
              <a:t>foods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[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"Pizza"</a:t>
            </a:r>
            <a:r>
              <a:rPr sz="2000" b="1" spc="-5" dirty="0">
                <a:latin typeface="Courier New"/>
                <a:cs typeface="Courier New"/>
              </a:rPr>
              <a:t>,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"Burger"</a:t>
            </a:r>
            <a:r>
              <a:rPr sz="2000" b="1" spc="-5" dirty="0">
                <a:latin typeface="Courier New"/>
                <a:cs typeface="Courier New"/>
              </a:rPr>
              <a:t>,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"Snacks"</a:t>
            </a:r>
            <a:r>
              <a:rPr sz="2000" b="1" spc="-5" dirty="0">
                <a:latin typeface="Courier New"/>
                <a:cs typeface="Courier New"/>
              </a:rPr>
              <a:t>];  console.log(foods);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Pizza, Burger,</a:t>
            </a:r>
            <a:r>
              <a:rPr sz="2000" b="1" spc="-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Snacks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0036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70" dirty="0">
                <a:latin typeface="Times New Roman"/>
                <a:cs typeface="Times New Roman"/>
              </a:rPr>
              <a:t>Accessing </a:t>
            </a:r>
            <a:r>
              <a:rPr sz="3200" spc="245" dirty="0">
                <a:latin typeface="Times New Roman"/>
                <a:cs typeface="Times New Roman"/>
              </a:rPr>
              <a:t>full</a:t>
            </a:r>
            <a:r>
              <a:rPr sz="3200" spc="-420" dirty="0">
                <a:latin typeface="Times New Roman"/>
                <a:cs typeface="Times New Roman"/>
              </a:rPr>
              <a:t> </a:t>
            </a:r>
            <a:r>
              <a:rPr sz="3200" spc="260" dirty="0">
                <a:latin typeface="Times New Roman"/>
                <a:cs typeface="Times New Roman"/>
              </a:rPr>
              <a:t>Array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704455" cy="219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If </a:t>
            </a:r>
            <a:r>
              <a:rPr sz="2300" spc="-10" dirty="0">
                <a:latin typeface="RobotoRegular"/>
                <a:cs typeface="RobotoRegular"/>
              </a:rPr>
              <a:t>you create </a:t>
            </a:r>
            <a:r>
              <a:rPr sz="2300" spc="-20" dirty="0">
                <a:latin typeface="RobotoRegular"/>
                <a:cs typeface="RobotoRegular"/>
              </a:rPr>
              <a:t>array </a:t>
            </a:r>
            <a:r>
              <a:rPr sz="2300" spc="-5" dirty="0">
                <a:latin typeface="RobotoRegular"/>
                <a:cs typeface="RobotoRegular"/>
              </a:rPr>
              <a:t>with </a:t>
            </a:r>
            <a:r>
              <a:rPr sz="2300" dirty="0">
                <a:latin typeface="RobotoRegular"/>
                <a:cs typeface="RobotoRegular"/>
              </a:rPr>
              <a:t>3 </a:t>
            </a:r>
            <a:r>
              <a:rPr sz="2300" spc="-5" dirty="0">
                <a:latin typeface="RobotoRegular"/>
                <a:cs typeface="RobotoRegular"/>
              </a:rPr>
              <a:t>elements and </a:t>
            </a:r>
            <a:r>
              <a:rPr sz="2300" dirty="0">
                <a:latin typeface="RobotoRegular"/>
                <a:cs typeface="RobotoRegular"/>
              </a:rPr>
              <a:t>try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access 4th  element, it will </a:t>
            </a:r>
            <a:r>
              <a:rPr sz="2300" spc="-10" dirty="0">
                <a:latin typeface="RobotoRegular"/>
                <a:cs typeface="RobotoRegular"/>
              </a:rPr>
              <a:t>return</a:t>
            </a:r>
            <a:r>
              <a:rPr sz="2300" spc="45" dirty="0">
                <a:latin typeface="RobotoRegular"/>
                <a:cs typeface="RobotoRegular"/>
              </a:rPr>
              <a:t> </a:t>
            </a:r>
            <a:r>
              <a:rPr sz="2300" i="1" spc="-50" dirty="0">
                <a:latin typeface="Roboto"/>
                <a:cs typeface="Roboto"/>
              </a:rPr>
              <a:t>undeﬁned</a:t>
            </a:r>
            <a:endParaRPr sz="2300">
              <a:latin typeface="Roboto"/>
              <a:cs typeface="Roboto"/>
            </a:endParaRPr>
          </a:p>
          <a:p>
            <a:pPr marL="481965" marR="259715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There </a:t>
            </a:r>
            <a:r>
              <a:rPr sz="2300" spc="-5" dirty="0">
                <a:latin typeface="RobotoRegular"/>
                <a:cs typeface="RobotoRegular"/>
              </a:rPr>
              <a:t>will be no </a:t>
            </a:r>
            <a:r>
              <a:rPr sz="2300" spc="-10" dirty="0">
                <a:latin typeface="RobotoRegular"/>
                <a:cs typeface="RobotoRegular"/>
              </a:rPr>
              <a:t>error </a:t>
            </a:r>
            <a:r>
              <a:rPr sz="2300" spc="-5" dirty="0">
                <a:latin typeface="RobotoRegular"/>
                <a:cs typeface="RobotoRegular"/>
              </a:rPr>
              <a:t>in accessing index that does not  exists</a:t>
            </a:r>
            <a:endParaRPr sz="2300">
              <a:latin typeface="RobotoRegular"/>
              <a:cs typeface="RobotoRegular"/>
            </a:endParaRPr>
          </a:p>
          <a:p>
            <a:pPr marL="24765">
              <a:lnSpc>
                <a:spcPct val="100000"/>
              </a:lnSpc>
              <a:spcBef>
                <a:spcPts val="205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spc="-5" dirty="0">
                <a:latin typeface="Courier New"/>
                <a:cs typeface="Courier New"/>
              </a:rPr>
              <a:t>foods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[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"Pizza"</a:t>
            </a:r>
            <a:r>
              <a:rPr sz="2000" b="1" spc="-5" dirty="0">
                <a:latin typeface="Courier New"/>
                <a:cs typeface="Courier New"/>
              </a:rPr>
              <a:t>,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"Burger"</a:t>
            </a:r>
            <a:r>
              <a:rPr sz="2000" b="1" spc="-5" dirty="0">
                <a:latin typeface="Courier New"/>
                <a:cs typeface="Courier New"/>
              </a:rPr>
              <a:t>,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"Snacks"</a:t>
            </a:r>
            <a:r>
              <a:rPr sz="2000" b="1" spc="-5" dirty="0">
                <a:latin typeface="Courier New"/>
                <a:cs typeface="Courier New"/>
              </a:rPr>
              <a:t>];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4574" y="3723100"/>
          <a:ext cx="5396865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0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654">
                <a:tc>
                  <a:txBody>
                    <a:bodyPr/>
                    <a:lstStyle/>
                    <a:p>
                      <a:pPr marR="36195" algn="ctr">
                        <a:lnSpc>
                          <a:spcPts val="2065"/>
                        </a:lnSpc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console.log(foods[</a:t>
                      </a:r>
                      <a:r>
                        <a:rPr sz="2000" b="1" spc="-10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000" b="1" spc="-10" dirty="0">
                          <a:latin typeface="Courier New"/>
                          <a:cs typeface="Courier New"/>
                        </a:rPr>
                        <a:t>]);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Snacks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4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console.log(foods[</a:t>
                      </a:r>
                      <a:r>
                        <a:rPr sz="2000" b="1" spc="-10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000" b="1" spc="-10" dirty="0">
                          <a:latin typeface="Courier New"/>
                          <a:cs typeface="Courier New"/>
                        </a:rPr>
                        <a:t>]);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undefined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54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console.log(foods[</a:t>
                      </a:r>
                      <a:r>
                        <a:rPr sz="2000" b="1" spc="-10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2000" b="1" spc="-10" dirty="0">
                          <a:latin typeface="Courier New"/>
                          <a:cs typeface="Courier New"/>
                        </a:rPr>
                        <a:t>]);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undefined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7246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70" dirty="0">
                <a:latin typeface="Times New Roman"/>
                <a:cs typeface="Times New Roman"/>
              </a:rPr>
              <a:t>Accessing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50" dirty="0">
                <a:latin typeface="Times New Roman"/>
                <a:cs typeface="Times New Roman"/>
              </a:rPr>
              <a:t>Index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425" dirty="0">
                <a:latin typeface="Times New Roman"/>
                <a:cs typeface="Times New Roman"/>
              </a:rPr>
              <a:t>that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does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425" dirty="0">
                <a:latin typeface="Times New Roman"/>
                <a:cs typeface="Times New Roman"/>
              </a:rPr>
              <a:t>not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25" dirty="0">
                <a:latin typeface="Times New Roman"/>
                <a:cs typeface="Times New Roman"/>
              </a:rPr>
              <a:t>exists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447015"/>
            <a:ext cx="8039100" cy="94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</a:t>
            </a:r>
            <a:r>
              <a:rPr sz="2300" spc="-3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can use </a:t>
            </a:r>
            <a:r>
              <a:rPr sz="2300" spc="-20" dirty="0">
                <a:latin typeface="RobotoRegular"/>
                <a:cs typeface="RobotoRegular"/>
              </a:rPr>
              <a:t>array </a:t>
            </a:r>
            <a:r>
              <a:rPr sz="2300" spc="-5" dirty="0">
                <a:latin typeface="RobotoRegular"/>
                <a:cs typeface="RobotoRegular"/>
              </a:rPr>
              <a:t>index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add or update elements in</a:t>
            </a:r>
            <a:r>
              <a:rPr sz="2300" spc="35" dirty="0">
                <a:latin typeface="RobotoRegular"/>
                <a:cs typeface="RobotoRegular"/>
              </a:rPr>
              <a:t> </a:t>
            </a:r>
            <a:r>
              <a:rPr sz="2300" spc="-20" dirty="0">
                <a:latin typeface="RobotoRegular"/>
                <a:cs typeface="RobotoRegular"/>
              </a:rPr>
              <a:t>array</a:t>
            </a:r>
            <a:endParaRPr sz="2300">
              <a:latin typeface="RobotoRegular"/>
              <a:cs typeface="RobotoRegular"/>
            </a:endParaRPr>
          </a:p>
          <a:p>
            <a:pPr marL="24765">
              <a:lnSpc>
                <a:spcPct val="100000"/>
              </a:lnSpc>
              <a:spcBef>
                <a:spcPts val="205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spc="-5" dirty="0">
                <a:latin typeface="Courier New"/>
                <a:cs typeface="Courier New"/>
              </a:rPr>
              <a:t>foods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[];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4574" y="2522952"/>
          <a:ext cx="3110865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654">
                <a:tc>
                  <a:txBody>
                    <a:bodyPr/>
                    <a:lstStyle/>
                    <a:p>
                      <a:pPr marR="36195" algn="ctr">
                        <a:lnSpc>
                          <a:spcPts val="206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foods[</a:t>
                      </a:r>
                      <a:r>
                        <a:rPr sz="20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]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065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"Pizza"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4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foods[</a:t>
                      </a:r>
                      <a:r>
                        <a:rPr sz="20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]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"Burger"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54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foods[</a:t>
                      </a:r>
                      <a:r>
                        <a:rPr sz="20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]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"Snacks"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33624" y="3591661"/>
            <a:ext cx="4749165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4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console.log(foods[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0</a:t>
            </a:r>
            <a:r>
              <a:rPr sz="2000" b="1" spc="-5" dirty="0">
                <a:latin typeface="Courier New"/>
                <a:cs typeface="Courier New"/>
              </a:rPr>
              <a:t>]);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//Pizza  </a:t>
            </a:r>
            <a:r>
              <a:rPr sz="2000" b="1" spc="-5" dirty="0">
                <a:latin typeface="Courier New"/>
                <a:cs typeface="Courier New"/>
              </a:rPr>
              <a:t>console.log(foods[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2</a:t>
            </a:r>
            <a:r>
              <a:rPr sz="2000" b="1" spc="-5" dirty="0">
                <a:latin typeface="Courier New"/>
                <a:cs typeface="Courier New"/>
              </a:rPr>
              <a:t>]);</a:t>
            </a:r>
            <a:r>
              <a:rPr sz="2000" b="1" spc="-9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//Snacks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66147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0" dirty="0">
                <a:latin typeface="Times New Roman"/>
                <a:cs typeface="Times New Roman"/>
              </a:rPr>
              <a:t>Add/Update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65" dirty="0">
                <a:latin typeface="Times New Roman"/>
                <a:cs typeface="Times New Roman"/>
              </a:rPr>
              <a:t>Element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65" dirty="0">
                <a:latin typeface="Times New Roman"/>
                <a:cs typeface="Times New Roman"/>
              </a:rPr>
              <a:t>using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40" dirty="0">
                <a:latin typeface="Times New Roman"/>
                <a:cs typeface="Times New Roman"/>
              </a:rPr>
              <a:t>index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448539"/>
            <a:ext cx="6424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spc="-5" dirty="0">
                <a:latin typeface="Courier New"/>
                <a:cs typeface="Courier New"/>
              </a:rPr>
              <a:t>foods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[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"Pizza", "Burger",</a:t>
            </a:r>
            <a:r>
              <a:rPr sz="2000" b="1" spc="-9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"Snacks"</a:t>
            </a:r>
            <a:r>
              <a:rPr sz="2000" b="1" spc="-5" dirty="0">
                <a:latin typeface="Courier New"/>
                <a:cs typeface="Courier New"/>
              </a:rPr>
              <a:t>];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4574" y="1913353"/>
          <a:ext cx="7835265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0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654">
                <a:tc>
                  <a:txBody>
                    <a:bodyPr/>
                    <a:lstStyle/>
                    <a:p>
                      <a:pPr marR="36195" algn="ctr">
                        <a:lnSpc>
                          <a:spcPts val="2065"/>
                        </a:lnSpc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console.log(foods[</a:t>
                      </a:r>
                      <a:r>
                        <a:rPr sz="2000" b="1" spc="-10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000" b="1" spc="-10" dirty="0">
                          <a:latin typeface="Courier New"/>
                          <a:cs typeface="Courier New"/>
                        </a:rPr>
                        <a:t>]);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Burger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4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foods[</a:t>
                      </a:r>
                      <a:r>
                        <a:rPr sz="20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"Sandwich"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Updating</a:t>
                      </a:r>
                      <a:r>
                        <a:rPr sz="2000" b="1" spc="-7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existing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54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console.log(foods[</a:t>
                      </a:r>
                      <a:r>
                        <a:rPr sz="2000" b="1" spc="-10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000" b="1" spc="-10" dirty="0">
                          <a:latin typeface="Courier New"/>
                          <a:cs typeface="Courier New"/>
                        </a:rPr>
                        <a:t>]);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Sandwich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33624" y="2982061"/>
            <a:ext cx="7796530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4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foods[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3</a:t>
            </a:r>
            <a:r>
              <a:rPr sz="2000" b="1" spc="-5" dirty="0">
                <a:latin typeface="Courier New"/>
                <a:cs typeface="Courier New"/>
              </a:rPr>
              <a:t>]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"French Fries"</a:t>
            </a:r>
            <a:r>
              <a:rPr sz="2000" b="1" spc="-5" dirty="0">
                <a:latin typeface="Courier New"/>
                <a:cs typeface="Courier New"/>
              </a:rPr>
              <a:t>;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Adding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1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more element  </a:t>
            </a:r>
            <a:r>
              <a:rPr sz="2000" b="1" spc="-5" dirty="0">
                <a:latin typeface="Courier New"/>
                <a:cs typeface="Courier New"/>
              </a:rPr>
              <a:t>console.log(foods[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3</a:t>
            </a:r>
            <a:r>
              <a:rPr sz="2000" b="1" spc="-5" dirty="0">
                <a:latin typeface="Courier New"/>
                <a:cs typeface="Courier New"/>
              </a:rPr>
              <a:t>]);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French</a:t>
            </a:r>
            <a:r>
              <a:rPr sz="2000" b="1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Fries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66147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0" dirty="0">
                <a:latin typeface="Times New Roman"/>
                <a:cs typeface="Times New Roman"/>
              </a:rPr>
              <a:t>Add/Update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65" dirty="0">
                <a:latin typeface="Times New Roman"/>
                <a:cs typeface="Times New Roman"/>
              </a:rPr>
              <a:t>Element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65" dirty="0">
                <a:latin typeface="Times New Roman"/>
                <a:cs typeface="Times New Roman"/>
              </a:rPr>
              <a:t>using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40" dirty="0">
                <a:latin typeface="Times New Roman"/>
                <a:cs typeface="Times New Roman"/>
              </a:rPr>
              <a:t>index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919084" cy="3029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</a:t>
            </a:r>
            <a:r>
              <a:rPr sz="2300" spc="-3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can ﬁnd out number of elements in an </a:t>
            </a:r>
            <a:r>
              <a:rPr sz="2300" spc="-20" dirty="0">
                <a:latin typeface="RobotoRegular"/>
                <a:cs typeface="RobotoRegular"/>
              </a:rPr>
              <a:t>array </a:t>
            </a:r>
            <a:r>
              <a:rPr sz="2300" spc="-10" dirty="0">
                <a:latin typeface="RobotoRegular"/>
                <a:cs typeface="RobotoRegular"/>
              </a:rPr>
              <a:t>by </a:t>
            </a:r>
            <a:r>
              <a:rPr sz="2300" spc="-5" dirty="0">
                <a:latin typeface="RobotoRegular"/>
                <a:cs typeface="RobotoRegular"/>
              </a:rPr>
              <a:t>length  property</a:t>
            </a:r>
            <a:endParaRPr sz="2300">
              <a:latin typeface="RobotoRegular"/>
              <a:cs typeface="RobotoRegular"/>
            </a:endParaRPr>
          </a:p>
          <a:p>
            <a:pPr marL="24765" marR="1486535">
              <a:lnSpc>
                <a:spcPct val="134400"/>
              </a:lnSpc>
              <a:spcBef>
                <a:spcPts val="122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spc="-5" dirty="0">
                <a:latin typeface="Courier New"/>
                <a:cs typeface="Courier New"/>
              </a:rPr>
              <a:t>foods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[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"Pizza"</a:t>
            </a:r>
            <a:r>
              <a:rPr sz="2000" b="1" spc="-5" dirty="0">
                <a:latin typeface="Courier New"/>
                <a:cs typeface="Courier New"/>
              </a:rPr>
              <a:t>,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"Burger"</a:t>
            </a:r>
            <a:r>
              <a:rPr sz="2000" b="1" spc="-5" dirty="0">
                <a:latin typeface="Courier New"/>
                <a:cs typeface="Courier New"/>
              </a:rPr>
              <a:t>,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"Snacks"</a:t>
            </a:r>
            <a:r>
              <a:rPr sz="2000" b="1" spc="-5" dirty="0">
                <a:latin typeface="Courier New"/>
                <a:cs typeface="Courier New"/>
              </a:rPr>
              <a:t>];  console.log(foods.length);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0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Courier New"/>
              <a:cs typeface="Courier New"/>
            </a:endParaRPr>
          </a:p>
          <a:p>
            <a:pPr marL="24765" marR="3467100">
              <a:lnSpc>
                <a:spcPct val="134400"/>
              </a:lnSpc>
              <a:spcBef>
                <a:spcPts val="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spc="-5" dirty="0">
                <a:latin typeface="Courier New"/>
                <a:cs typeface="Courier New"/>
              </a:rPr>
              <a:t>arr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[];  console.log(arr.length);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000" b="1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2994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60" dirty="0">
                <a:latin typeface="Times New Roman"/>
                <a:cs typeface="Times New Roman"/>
              </a:rPr>
              <a:t>Length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365" dirty="0">
                <a:latin typeface="Times New Roman"/>
                <a:cs typeface="Times New Roman"/>
              </a:rPr>
              <a:t>property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343775" cy="342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243204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Push function lets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add element in </a:t>
            </a:r>
            <a:r>
              <a:rPr sz="2300" spc="-20" dirty="0">
                <a:latin typeface="RobotoRegular"/>
                <a:cs typeface="RobotoRegular"/>
              </a:rPr>
              <a:t>array </a:t>
            </a:r>
            <a:r>
              <a:rPr sz="2300" spc="-5" dirty="0">
                <a:latin typeface="RobotoRegular"/>
                <a:cs typeface="RobotoRegular"/>
              </a:rPr>
              <a:t>without  worrying about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index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30" dirty="0">
                <a:latin typeface="RobotoRegular"/>
                <a:cs typeface="RobotoRegular"/>
              </a:rPr>
              <a:t>You </a:t>
            </a:r>
            <a:r>
              <a:rPr sz="2300" spc="-25" dirty="0">
                <a:latin typeface="RobotoRegular"/>
                <a:cs typeface="RobotoRegular"/>
              </a:rPr>
              <a:t>don’t </a:t>
            </a:r>
            <a:r>
              <a:rPr sz="2300" spc="-5" dirty="0">
                <a:latin typeface="RobotoRegular"/>
                <a:cs typeface="RobotoRegular"/>
              </a:rPr>
              <a:t>need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10" dirty="0">
                <a:latin typeface="RobotoRegular"/>
                <a:cs typeface="RobotoRegular"/>
              </a:rPr>
              <a:t>remember </a:t>
            </a:r>
            <a:r>
              <a:rPr sz="2300" spc="-5" dirty="0">
                <a:latin typeface="RobotoRegular"/>
                <a:cs typeface="RobotoRegular"/>
              </a:rPr>
              <a:t>last index used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add in  element, just call push function on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20" dirty="0">
                <a:latin typeface="RobotoRegular"/>
                <a:cs typeface="RobotoRegular"/>
              </a:rPr>
              <a:t>array</a:t>
            </a:r>
            <a:endParaRPr sz="2300">
              <a:latin typeface="RobotoRegular"/>
              <a:cs typeface="RobotoRegular"/>
            </a:endParaRPr>
          </a:p>
          <a:p>
            <a:pPr marL="24765" marR="4110990">
              <a:lnSpc>
                <a:spcPct val="134400"/>
              </a:lnSpc>
              <a:spcBef>
                <a:spcPts val="122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spc="-5" dirty="0">
                <a:latin typeface="Courier New"/>
                <a:cs typeface="Courier New"/>
              </a:rPr>
              <a:t>foods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[];  foods.push(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"Pizza"</a:t>
            </a:r>
            <a:r>
              <a:rPr sz="2000" b="1" spc="-5" dirty="0">
                <a:latin typeface="Courier New"/>
                <a:cs typeface="Courier New"/>
              </a:rPr>
              <a:t>);  foods.push(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"Burger"</a:t>
            </a:r>
            <a:r>
              <a:rPr sz="2000" b="1" spc="-5" dirty="0">
                <a:latin typeface="Courier New"/>
                <a:cs typeface="Courier New"/>
              </a:rPr>
              <a:t>);  foods.push(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"Snacks"</a:t>
            </a:r>
            <a:r>
              <a:rPr sz="2000" b="1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8308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95" dirty="0">
                <a:latin typeface="Times New Roman"/>
                <a:cs typeface="Times New Roman"/>
              </a:rPr>
              <a:t>Push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43765"/>
            <a:ext cx="3225165" cy="166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4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spc="-5" dirty="0">
                <a:latin typeface="Courier New"/>
                <a:cs typeface="Courier New"/>
              </a:rPr>
              <a:t>foods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[];  foods.push(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"Pizza"</a:t>
            </a:r>
            <a:r>
              <a:rPr sz="2000" b="1" spc="-5" dirty="0">
                <a:latin typeface="Courier New"/>
                <a:cs typeface="Courier New"/>
              </a:rPr>
              <a:t>);  foods.push(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"Burger"</a:t>
            </a:r>
            <a:r>
              <a:rPr sz="2000" b="1" spc="-5" dirty="0">
                <a:latin typeface="Courier New"/>
                <a:cs typeface="Courier New"/>
              </a:rPr>
              <a:t>);  foods.push(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"Snacks"</a:t>
            </a:r>
            <a:r>
              <a:rPr sz="2000" b="1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4574" y="3142076"/>
          <a:ext cx="4482465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654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alert(foods[</a:t>
                      </a:r>
                      <a:r>
                        <a:rPr sz="20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]);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Pizza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alert(foods[</a:t>
                      </a:r>
                      <a:r>
                        <a:rPr sz="20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]);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Burger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alert(foods[</a:t>
                      </a:r>
                      <a:r>
                        <a:rPr sz="20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]);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Snacks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8308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95" dirty="0">
                <a:latin typeface="Times New Roman"/>
                <a:cs typeface="Times New Roman"/>
              </a:rPr>
              <a:t>Push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1884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Times New Roman"/>
                <a:cs typeface="Times New Roman"/>
              </a:rPr>
              <a:t>Variables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53" y="1393168"/>
            <a:ext cx="8152130" cy="29591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92125" indent="-480059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492125" algn="l"/>
                <a:tab pos="492759" algn="l"/>
              </a:tabLst>
            </a:pPr>
            <a:r>
              <a:rPr sz="2400" spc="-10" dirty="0">
                <a:latin typeface="RobotoRegular"/>
                <a:cs typeface="RobotoRegular"/>
              </a:rPr>
              <a:t>Variables are </a:t>
            </a:r>
            <a:r>
              <a:rPr sz="2400" spc="-5" dirty="0">
                <a:latin typeface="RobotoRegular"/>
                <a:cs typeface="RobotoRegular"/>
              </a:rPr>
              <a:t>containers for </a:t>
            </a:r>
            <a:r>
              <a:rPr sz="2400" spc="-10" dirty="0">
                <a:latin typeface="RobotoRegular"/>
                <a:cs typeface="RobotoRegular"/>
              </a:rPr>
              <a:t>storing </a:t>
            </a:r>
            <a:r>
              <a:rPr sz="2400" spc="-5" dirty="0">
                <a:latin typeface="RobotoRegular"/>
                <a:cs typeface="RobotoRegular"/>
              </a:rPr>
              <a:t>data</a:t>
            </a:r>
            <a:r>
              <a:rPr sz="2400" spc="-50" dirty="0">
                <a:latin typeface="RobotoRegular"/>
                <a:cs typeface="RobotoRegular"/>
              </a:rPr>
              <a:t> </a:t>
            </a:r>
            <a:r>
              <a:rPr sz="2400" spc="-10" dirty="0">
                <a:latin typeface="RobotoRegular"/>
                <a:cs typeface="RobotoRegular"/>
              </a:rPr>
              <a:t>values.</a:t>
            </a:r>
            <a:endParaRPr sz="2400">
              <a:latin typeface="RobotoRegular"/>
              <a:cs typeface="RobotoRegular"/>
            </a:endParaRPr>
          </a:p>
          <a:p>
            <a:pPr marL="492125" marR="133985" indent="-480059">
              <a:lnSpc>
                <a:spcPct val="114599"/>
              </a:lnSpc>
              <a:buAutoNum type="arabicPeriod"/>
              <a:tabLst>
                <a:tab pos="492125" algn="l"/>
                <a:tab pos="492759" algn="l"/>
              </a:tabLst>
            </a:pPr>
            <a:r>
              <a:rPr sz="2400" spc="-10" dirty="0">
                <a:latin typeface="RobotoRegular"/>
                <a:cs typeface="RobotoRegular"/>
              </a:rPr>
              <a:t>Variables are </a:t>
            </a:r>
            <a:r>
              <a:rPr sz="2400" spc="-5" dirty="0">
                <a:latin typeface="RobotoRegular"/>
                <a:cs typeface="RobotoRegular"/>
              </a:rPr>
              <a:t>used </a:t>
            </a:r>
            <a:r>
              <a:rPr sz="2400" spc="-15" dirty="0">
                <a:latin typeface="RobotoRegular"/>
                <a:cs typeface="RobotoRegular"/>
              </a:rPr>
              <a:t>to store </a:t>
            </a:r>
            <a:r>
              <a:rPr sz="2400" spc="-5" dirty="0">
                <a:latin typeface="RobotoRegular"/>
                <a:cs typeface="RobotoRegular"/>
              </a:rPr>
              <a:t>information </a:t>
            </a:r>
            <a:r>
              <a:rPr sz="2400" spc="-15" dirty="0">
                <a:latin typeface="RobotoRegular"/>
                <a:cs typeface="RobotoRegular"/>
              </a:rPr>
              <a:t>to </a:t>
            </a:r>
            <a:r>
              <a:rPr sz="2400" spc="-5" dirty="0">
                <a:latin typeface="RobotoRegular"/>
                <a:cs typeface="RobotoRegular"/>
              </a:rPr>
              <a:t>be </a:t>
            </a:r>
            <a:r>
              <a:rPr sz="2400" spc="-15" dirty="0">
                <a:latin typeface="RobotoRegular"/>
                <a:cs typeface="RobotoRegular"/>
              </a:rPr>
              <a:t>referenced  </a:t>
            </a:r>
            <a:r>
              <a:rPr sz="2400" spc="-5" dirty="0">
                <a:latin typeface="RobotoRegular"/>
                <a:cs typeface="RobotoRegular"/>
              </a:rPr>
              <a:t>and manipulated in </a:t>
            </a:r>
            <a:r>
              <a:rPr sz="2400" dirty="0">
                <a:latin typeface="RobotoRegular"/>
                <a:cs typeface="RobotoRegular"/>
              </a:rPr>
              <a:t>a </a:t>
            </a:r>
            <a:r>
              <a:rPr sz="2400" spc="-5" dirty="0">
                <a:latin typeface="RobotoRegular"/>
                <a:cs typeface="RobotoRegular"/>
              </a:rPr>
              <a:t>computer</a:t>
            </a:r>
            <a:r>
              <a:rPr sz="2400" spc="-35" dirty="0">
                <a:latin typeface="RobotoRegular"/>
                <a:cs typeface="RobotoRegular"/>
              </a:rPr>
              <a:t> </a:t>
            </a:r>
            <a:r>
              <a:rPr sz="2400" spc="-15" dirty="0">
                <a:latin typeface="RobotoRegular"/>
                <a:cs typeface="RobotoRegular"/>
              </a:rPr>
              <a:t>program</a:t>
            </a:r>
            <a:endParaRPr sz="2400">
              <a:latin typeface="RobotoRegular"/>
              <a:cs typeface="RobotoRegular"/>
            </a:endParaRPr>
          </a:p>
          <a:p>
            <a:pPr marL="492125" indent="-480059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92125" algn="l"/>
                <a:tab pos="492759" algn="l"/>
              </a:tabLst>
            </a:pPr>
            <a:r>
              <a:rPr sz="2400" spc="-15" dirty="0">
                <a:latin typeface="RobotoRegular"/>
                <a:cs typeface="RobotoRegular"/>
              </a:rPr>
              <a:t>Variable </a:t>
            </a:r>
            <a:r>
              <a:rPr sz="2400" spc="-5" dirty="0">
                <a:latin typeface="RobotoRegular"/>
                <a:cs typeface="RobotoRegular"/>
              </a:rPr>
              <a:t>is </a:t>
            </a:r>
            <a:r>
              <a:rPr sz="2400" dirty="0">
                <a:latin typeface="RobotoRegular"/>
                <a:cs typeface="RobotoRegular"/>
              </a:rPr>
              <a:t>a </a:t>
            </a:r>
            <a:r>
              <a:rPr sz="2400" spc="-5" dirty="0">
                <a:latin typeface="RobotoRegular"/>
                <a:cs typeface="RobotoRegular"/>
              </a:rPr>
              <a:t>term that </a:t>
            </a:r>
            <a:r>
              <a:rPr sz="2400" spc="-15" dirty="0">
                <a:latin typeface="RobotoRegular"/>
                <a:cs typeface="RobotoRegular"/>
              </a:rPr>
              <a:t>refers to </a:t>
            </a:r>
            <a:r>
              <a:rPr sz="2400" dirty="0">
                <a:latin typeface="RobotoRegular"/>
                <a:cs typeface="RobotoRegular"/>
              </a:rPr>
              <a:t>a particular</a:t>
            </a:r>
            <a:r>
              <a:rPr sz="2400" spc="-5" dirty="0">
                <a:latin typeface="RobotoRegular"/>
                <a:cs typeface="RobotoRegular"/>
              </a:rPr>
              <a:t> </a:t>
            </a:r>
            <a:r>
              <a:rPr sz="2400" spc="-10" dirty="0">
                <a:latin typeface="RobotoRegular"/>
                <a:cs typeface="RobotoRegular"/>
              </a:rPr>
              <a:t>value</a:t>
            </a:r>
            <a:endParaRPr sz="2400">
              <a:latin typeface="RobotoRegular"/>
              <a:cs typeface="RobotoRegular"/>
            </a:endParaRPr>
          </a:p>
          <a:p>
            <a:pPr marL="492125" indent="-480059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92125" algn="l"/>
                <a:tab pos="492759" algn="l"/>
              </a:tabLst>
            </a:pPr>
            <a:r>
              <a:rPr sz="2400" dirty="0">
                <a:latin typeface="RobotoRegular"/>
                <a:cs typeface="RobotoRegular"/>
              </a:rPr>
              <a:t>A </a:t>
            </a:r>
            <a:r>
              <a:rPr sz="2400" spc="-10" dirty="0">
                <a:latin typeface="RobotoRegular"/>
                <a:cs typeface="RobotoRegular"/>
              </a:rPr>
              <a:t>variable </a:t>
            </a:r>
            <a:r>
              <a:rPr sz="2400" spc="-5" dirty="0">
                <a:latin typeface="RobotoRegular"/>
                <a:cs typeface="RobotoRegular"/>
              </a:rPr>
              <a:t>changes </a:t>
            </a:r>
            <a:r>
              <a:rPr sz="2400" spc="-15" dirty="0">
                <a:latin typeface="RobotoRegular"/>
                <a:cs typeface="RobotoRegular"/>
              </a:rPr>
              <a:t>over </a:t>
            </a:r>
            <a:r>
              <a:rPr sz="2400" spc="-5" dirty="0">
                <a:latin typeface="RobotoRegular"/>
                <a:cs typeface="RobotoRegular"/>
              </a:rPr>
              <a:t>time or based on user</a:t>
            </a:r>
            <a:r>
              <a:rPr sz="2400" spc="-20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input.</a:t>
            </a:r>
            <a:endParaRPr sz="2400">
              <a:latin typeface="RobotoRegular"/>
              <a:cs typeface="RobotoRegular"/>
            </a:endParaRPr>
          </a:p>
          <a:p>
            <a:pPr marL="492125" marR="5080" indent="-480059">
              <a:lnSpc>
                <a:spcPct val="114599"/>
              </a:lnSpc>
              <a:buAutoNum type="arabicPeriod"/>
              <a:tabLst>
                <a:tab pos="492125" algn="l"/>
                <a:tab pos="492759" algn="l"/>
              </a:tabLst>
            </a:pPr>
            <a:r>
              <a:rPr sz="2400" dirty="0">
                <a:latin typeface="RobotoRegular"/>
                <a:cs typeface="RobotoRegular"/>
              </a:rPr>
              <a:t>A </a:t>
            </a:r>
            <a:r>
              <a:rPr sz="2400" spc="-10" dirty="0">
                <a:latin typeface="RobotoRegular"/>
                <a:cs typeface="RobotoRegular"/>
              </a:rPr>
              <a:t>variable </a:t>
            </a:r>
            <a:r>
              <a:rPr sz="2400" spc="-5" dirty="0">
                <a:latin typeface="RobotoRegular"/>
                <a:cs typeface="RobotoRegular"/>
              </a:rPr>
              <a:t>is assigned </a:t>
            </a:r>
            <a:r>
              <a:rPr sz="2400" dirty="0">
                <a:latin typeface="RobotoRegular"/>
                <a:cs typeface="RobotoRegular"/>
              </a:rPr>
              <a:t>a </a:t>
            </a:r>
            <a:r>
              <a:rPr sz="2400" spc="-10" dirty="0">
                <a:latin typeface="RobotoRegular"/>
                <a:cs typeface="RobotoRegular"/>
              </a:rPr>
              <a:t>value </a:t>
            </a:r>
            <a:r>
              <a:rPr sz="2400" spc="-5" dirty="0">
                <a:latin typeface="RobotoRegular"/>
                <a:cs typeface="RobotoRegular"/>
              </a:rPr>
              <a:t>in one place and then used  </a:t>
            </a:r>
            <a:r>
              <a:rPr sz="2400" spc="-20" dirty="0">
                <a:latin typeface="RobotoRegular"/>
                <a:cs typeface="RobotoRegular"/>
              </a:rPr>
              <a:t>repetitively.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85410">
              <a:lnSpc>
                <a:spcPct val="1344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</a:rPr>
              <a:t>var </a:t>
            </a:r>
            <a:r>
              <a:rPr sz="2000" spc="-5" dirty="0"/>
              <a:t>foods </a:t>
            </a:r>
            <a:r>
              <a:rPr sz="2000" dirty="0"/>
              <a:t>= </a:t>
            </a:r>
            <a:r>
              <a:rPr sz="2000" spc="-5" dirty="0"/>
              <a:t>[];  foods.push(</a:t>
            </a:r>
            <a:r>
              <a:rPr sz="2000" spc="-5" dirty="0">
                <a:solidFill>
                  <a:srgbClr val="A31414"/>
                </a:solidFill>
              </a:rPr>
              <a:t>"Pizza"</a:t>
            </a:r>
            <a:r>
              <a:rPr sz="2000" spc="-5" dirty="0"/>
              <a:t>);</a:t>
            </a:r>
            <a:endParaRPr sz="2000"/>
          </a:p>
          <a:p>
            <a:pPr marL="12700" marR="5080">
              <a:lnSpc>
                <a:spcPct val="134400"/>
              </a:lnSpc>
            </a:pPr>
            <a:r>
              <a:rPr sz="2000" spc="-5" dirty="0"/>
              <a:t>foods.push(</a:t>
            </a:r>
            <a:r>
              <a:rPr sz="2000" spc="-5" dirty="0">
                <a:solidFill>
                  <a:srgbClr val="A31414"/>
                </a:solidFill>
              </a:rPr>
              <a:t>"Burger", "Snacks"</a:t>
            </a:r>
            <a:r>
              <a:rPr sz="2000" spc="-5" dirty="0"/>
              <a:t>);</a:t>
            </a:r>
            <a:r>
              <a:rPr sz="2000" spc="-5" dirty="0">
                <a:solidFill>
                  <a:srgbClr val="008000"/>
                </a:solidFill>
              </a:rPr>
              <a:t>// Will add in sequence  </a:t>
            </a:r>
            <a:r>
              <a:rPr sz="2000" spc="-5" dirty="0"/>
              <a:t>foods.push(</a:t>
            </a:r>
            <a:r>
              <a:rPr sz="2000" spc="-5" dirty="0">
                <a:solidFill>
                  <a:srgbClr val="A31414"/>
                </a:solidFill>
              </a:rPr>
              <a:t>"Sandwich"</a:t>
            </a:r>
            <a:r>
              <a:rPr sz="2000" spc="-5" dirty="0"/>
              <a:t>);</a:t>
            </a:r>
            <a:endParaRPr sz="20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4574" y="3142076"/>
          <a:ext cx="4787265" cy="1517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654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alert(foods[</a:t>
                      </a:r>
                      <a:r>
                        <a:rPr sz="20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]);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Pizza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alert(foods[</a:t>
                      </a:r>
                      <a:r>
                        <a:rPr sz="20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]);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Burger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alert(foods[</a:t>
                      </a:r>
                      <a:r>
                        <a:rPr sz="20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]);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Snacks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alert(foods[</a:t>
                      </a:r>
                      <a:r>
                        <a:rPr sz="20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]);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Sandwich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6419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95" dirty="0">
                <a:latin typeface="Times New Roman"/>
                <a:cs typeface="Times New Roman"/>
              </a:rPr>
              <a:t>Push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940" dirty="0">
                <a:latin typeface="Times New Roman"/>
                <a:cs typeface="Times New Roman"/>
              </a:rPr>
              <a:t>--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00" dirty="0">
                <a:latin typeface="Times New Roman"/>
                <a:cs typeface="Times New Roman"/>
              </a:rPr>
              <a:t>Multiple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85" dirty="0">
                <a:latin typeface="Times New Roman"/>
                <a:cs typeface="Times New Roman"/>
              </a:rPr>
              <a:t>input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493634" cy="2825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data </a:t>
            </a:r>
            <a:r>
              <a:rPr sz="2300" spc="-10" dirty="0">
                <a:latin typeface="RobotoRegular"/>
                <a:cs typeface="RobotoRegular"/>
              </a:rPr>
              <a:t>structure </a:t>
            </a:r>
            <a:r>
              <a:rPr sz="2300" spc="-5" dirty="0">
                <a:latin typeface="RobotoRegular"/>
                <a:cs typeface="RobotoRegular"/>
              </a:rPr>
              <a:t>is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specialized </a:t>
            </a:r>
            <a:r>
              <a:rPr sz="2300" spc="-5" dirty="0">
                <a:latin typeface="RobotoRegular"/>
                <a:cs typeface="RobotoRegular"/>
              </a:rPr>
              <a:t>format for </a:t>
            </a:r>
            <a:r>
              <a:rPr sz="2300" spc="-10" dirty="0">
                <a:latin typeface="RobotoRegular"/>
                <a:cs typeface="RobotoRegular"/>
              </a:rPr>
              <a:t>organizing,  processing, retrieving </a:t>
            </a:r>
            <a:r>
              <a:rPr sz="2300" spc="-5" dirty="0">
                <a:latin typeface="RobotoRegular"/>
                <a:cs typeface="RobotoRegular"/>
              </a:rPr>
              <a:t>and </a:t>
            </a:r>
            <a:r>
              <a:rPr sz="2300" spc="-10" dirty="0">
                <a:latin typeface="RobotoRegular"/>
                <a:cs typeface="RobotoRegular"/>
              </a:rPr>
              <a:t>storing</a:t>
            </a:r>
            <a:r>
              <a:rPr sz="2300" spc="-5" dirty="0">
                <a:latin typeface="RobotoRegular"/>
                <a:cs typeface="RobotoRegular"/>
              </a:rPr>
              <a:t> data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It enables eﬃcient access and modiﬁcation of</a:t>
            </a:r>
            <a:r>
              <a:rPr sz="2300" spc="-6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data.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3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can use same </a:t>
            </a:r>
            <a:r>
              <a:rPr sz="2300" spc="-20" dirty="0">
                <a:latin typeface="RobotoRegular"/>
                <a:cs typeface="RobotoRegular"/>
              </a:rPr>
              <a:t>array </a:t>
            </a:r>
            <a:r>
              <a:rPr sz="2300" spc="-5" dirty="0">
                <a:latin typeface="RobotoRegular"/>
                <a:cs typeface="RobotoRegular"/>
              </a:rPr>
              <a:t>syntax</a:t>
            </a:r>
            <a:r>
              <a:rPr sz="2300" spc="2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as:</a:t>
            </a:r>
            <a:endParaRPr sz="2300">
              <a:latin typeface="RobotoRegular"/>
              <a:cs typeface="RobotoRegular"/>
            </a:endParaRPr>
          </a:p>
          <a:p>
            <a:pPr marL="1396365" lvl="1" indent="-464820">
              <a:lnSpc>
                <a:spcPct val="100000"/>
              </a:lnSpc>
              <a:spcBef>
                <a:spcPts val="390"/>
              </a:spcBef>
              <a:buAutoNum type="alphaLcPeriod"/>
              <a:tabLst>
                <a:tab pos="1396365" algn="l"/>
                <a:tab pos="1397000" algn="l"/>
              </a:tabLst>
            </a:pPr>
            <a:r>
              <a:rPr sz="2300" spc="-5" dirty="0">
                <a:latin typeface="RobotoRegular"/>
                <a:cs typeface="RobotoRegular"/>
              </a:rPr>
              <a:t>Random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Access</a:t>
            </a:r>
            <a:endParaRPr sz="2300">
              <a:latin typeface="RobotoRegular"/>
              <a:cs typeface="RobotoRegular"/>
            </a:endParaRPr>
          </a:p>
          <a:p>
            <a:pPr marL="1396365" lvl="1" indent="-469900">
              <a:lnSpc>
                <a:spcPct val="100000"/>
              </a:lnSpc>
              <a:spcBef>
                <a:spcPts val="390"/>
              </a:spcBef>
              <a:buAutoNum type="alphaLcPeriod"/>
              <a:tabLst>
                <a:tab pos="1396365" algn="l"/>
                <a:tab pos="1397000" algn="l"/>
              </a:tabLst>
            </a:pPr>
            <a:r>
              <a:rPr sz="2300" spc="-5" dirty="0">
                <a:latin typeface="RobotoRegular"/>
                <a:cs typeface="RobotoRegular"/>
              </a:rPr>
              <a:t>Stack (Last in First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out)</a:t>
            </a:r>
            <a:endParaRPr sz="2300">
              <a:latin typeface="RobotoRegular"/>
              <a:cs typeface="RobotoRegular"/>
            </a:endParaRPr>
          </a:p>
          <a:p>
            <a:pPr marL="1396365" lvl="1" indent="-459105">
              <a:lnSpc>
                <a:spcPct val="100000"/>
              </a:lnSpc>
              <a:spcBef>
                <a:spcPts val="390"/>
              </a:spcBef>
              <a:buAutoNum type="alphaLcPeriod"/>
              <a:tabLst>
                <a:tab pos="1396365" algn="l"/>
                <a:tab pos="1397000" algn="l"/>
              </a:tabLst>
            </a:pPr>
            <a:r>
              <a:rPr sz="2300" spc="-5" dirty="0">
                <a:latin typeface="RobotoRegular"/>
                <a:cs typeface="RobotoRegular"/>
              </a:rPr>
              <a:t>Queue (First in First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out)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1497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Times New Roman"/>
                <a:cs typeface="Times New Roman"/>
              </a:rPr>
              <a:t>Array </a:t>
            </a:r>
            <a:r>
              <a:rPr sz="3200" spc="315" dirty="0">
                <a:latin typeface="Times New Roman"/>
                <a:cs typeface="Times New Roman"/>
              </a:rPr>
              <a:t>Data</a:t>
            </a:r>
            <a:r>
              <a:rPr sz="3200" spc="-395" dirty="0">
                <a:latin typeface="Times New Roman"/>
                <a:cs typeface="Times New Roman"/>
              </a:rPr>
              <a:t> </a:t>
            </a:r>
            <a:r>
              <a:rPr sz="3200" spc="345" dirty="0">
                <a:latin typeface="Times New Roman"/>
                <a:cs typeface="Times New Roman"/>
              </a:rPr>
              <a:t>Structure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01878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</a:t>
            </a:r>
            <a:r>
              <a:rPr sz="2300" spc="-3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can access </a:t>
            </a:r>
            <a:r>
              <a:rPr sz="2300" spc="-20" dirty="0">
                <a:latin typeface="RobotoRegular"/>
                <a:cs typeface="RobotoRegular"/>
              </a:rPr>
              <a:t>array </a:t>
            </a:r>
            <a:r>
              <a:rPr sz="2300" spc="-5" dirty="0">
                <a:latin typeface="RobotoRegular"/>
                <a:cs typeface="RobotoRegular"/>
              </a:rPr>
              <a:t>elements </a:t>
            </a:r>
            <a:r>
              <a:rPr sz="2300" spc="-10" dirty="0">
                <a:latin typeface="RobotoRegular"/>
                <a:cs typeface="RobotoRegular"/>
              </a:rPr>
              <a:t>from </a:t>
            </a:r>
            <a:r>
              <a:rPr sz="2300" spc="-5" dirty="0">
                <a:latin typeface="RobotoRegular"/>
                <a:cs typeface="RobotoRegular"/>
              </a:rPr>
              <a:t>any index and update  them</a:t>
            </a:r>
            <a:endParaRPr sz="2300">
              <a:latin typeface="RobotoRegular"/>
              <a:cs typeface="RobotoRegular"/>
            </a:endParaRPr>
          </a:p>
          <a:p>
            <a:pPr marL="24765">
              <a:lnSpc>
                <a:spcPct val="100000"/>
              </a:lnSpc>
              <a:spcBef>
                <a:spcPts val="205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spc="-5" dirty="0">
                <a:latin typeface="Courier New"/>
                <a:cs typeface="Courier New"/>
              </a:rPr>
              <a:t>foods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[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"Pizza", "Burger",</a:t>
            </a:r>
            <a:r>
              <a:rPr sz="2000" b="1" spc="-4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"Snacks"</a:t>
            </a:r>
            <a:r>
              <a:rPr sz="2000" b="1" spc="-5" dirty="0">
                <a:latin typeface="Courier New"/>
                <a:cs typeface="Courier New"/>
              </a:rPr>
              <a:t>];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4574" y="2923001"/>
          <a:ext cx="7835265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0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654">
                <a:tc>
                  <a:txBody>
                    <a:bodyPr/>
                    <a:lstStyle/>
                    <a:p>
                      <a:pPr marR="36195" algn="ctr">
                        <a:lnSpc>
                          <a:spcPts val="2065"/>
                        </a:lnSpc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console.log(foods[</a:t>
                      </a:r>
                      <a:r>
                        <a:rPr sz="2000" b="1" spc="-10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000" b="1" spc="-10" dirty="0">
                          <a:latin typeface="Courier New"/>
                          <a:cs typeface="Courier New"/>
                        </a:rPr>
                        <a:t>]);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Burger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4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foods[</a:t>
                      </a:r>
                      <a:r>
                        <a:rPr sz="20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"Sandwich"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Updating existing</a:t>
                      </a:r>
                      <a:r>
                        <a:rPr sz="2000" b="1" spc="-8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54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console.log(foods[</a:t>
                      </a:r>
                      <a:r>
                        <a:rPr sz="2000" b="1" spc="-10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000" b="1" spc="-10" dirty="0">
                          <a:latin typeface="Courier New"/>
                          <a:cs typeface="Courier New"/>
                        </a:rPr>
                        <a:t>]);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Sandwich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1394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5" dirty="0">
                <a:latin typeface="Times New Roman"/>
                <a:cs typeface="Times New Roman"/>
              </a:rPr>
              <a:t>Random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229" dirty="0">
                <a:latin typeface="Times New Roman"/>
                <a:cs typeface="Times New Roman"/>
              </a:rPr>
              <a:t>Access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9765" y="599"/>
            <a:ext cx="108599" cy="5142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02906" y="2049389"/>
            <a:ext cx="19253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latin typeface="RobotoRegular"/>
                <a:cs typeface="RobotoRegular"/>
              </a:rPr>
              <a:t>Stack</a:t>
            </a:r>
            <a:endParaRPr sz="60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5311" y="1724723"/>
            <a:ext cx="316801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0119" marR="5080" indent="-948055">
              <a:lnSpc>
                <a:spcPct val="152800"/>
              </a:lnSpc>
              <a:spcBef>
                <a:spcPts val="100"/>
              </a:spcBef>
            </a:pPr>
            <a:r>
              <a:rPr sz="3600" spc="-5" dirty="0">
                <a:latin typeface="RobotoRegular"/>
                <a:cs typeface="RobotoRegular"/>
              </a:rPr>
              <a:t>Last in </a:t>
            </a:r>
            <a:r>
              <a:rPr sz="3600" spc="-10" dirty="0">
                <a:latin typeface="RobotoRegular"/>
                <a:cs typeface="RobotoRegular"/>
              </a:rPr>
              <a:t>First</a:t>
            </a:r>
            <a:r>
              <a:rPr sz="3600" spc="-95" dirty="0">
                <a:latin typeface="RobotoRegular"/>
                <a:cs typeface="RobotoRegular"/>
              </a:rPr>
              <a:t> </a:t>
            </a:r>
            <a:r>
              <a:rPr sz="3600" spc="-5" dirty="0">
                <a:latin typeface="RobotoRegular"/>
                <a:cs typeface="RobotoRegular"/>
              </a:rPr>
              <a:t>out  (LIFO)</a:t>
            </a:r>
            <a:endParaRPr sz="36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25754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189865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Stack is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linear data </a:t>
            </a:r>
            <a:r>
              <a:rPr sz="2300" spc="-10" dirty="0">
                <a:latin typeface="RobotoRegular"/>
                <a:cs typeface="RobotoRegular"/>
              </a:rPr>
              <a:t>structure represented by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real  </a:t>
            </a:r>
            <a:r>
              <a:rPr sz="2300" spc="-5" dirty="0">
                <a:latin typeface="RobotoRegular"/>
                <a:cs typeface="RobotoRegular"/>
              </a:rPr>
              <a:t>physical stack or pile </a:t>
            </a:r>
            <a:r>
              <a:rPr sz="2300" spc="-10" dirty="0">
                <a:latin typeface="RobotoRegular"/>
                <a:cs typeface="RobotoRegular"/>
              </a:rPr>
              <a:t>where </a:t>
            </a:r>
            <a:r>
              <a:rPr sz="2300" dirty="0">
                <a:latin typeface="RobotoRegular"/>
                <a:cs typeface="RobotoRegular"/>
              </a:rPr>
              <a:t>insertion </a:t>
            </a:r>
            <a:r>
              <a:rPr sz="2300" spc="-5" dirty="0">
                <a:latin typeface="RobotoRegular"/>
                <a:cs typeface="RobotoRegular"/>
              </a:rPr>
              <a:t>and deletion of items  </a:t>
            </a:r>
            <a:r>
              <a:rPr sz="2300" spc="-10" dirty="0">
                <a:latin typeface="RobotoRegular"/>
                <a:cs typeface="RobotoRegular"/>
              </a:rPr>
              <a:t>takes </a:t>
            </a:r>
            <a:r>
              <a:rPr sz="2300" spc="-5" dirty="0">
                <a:latin typeface="RobotoRegular"/>
                <a:cs typeface="RobotoRegular"/>
              </a:rPr>
              <a:t>place at one end called </a:t>
            </a:r>
            <a:r>
              <a:rPr sz="2300" spc="-10" dirty="0">
                <a:latin typeface="RobotoRegular"/>
                <a:cs typeface="RobotoRegular"/>
              </a:rPr>
              <a:t>top </a:t>
            </a:r>
            <a:r>
              <a:rPr sz="2300" spc="-5" dirty="0">
                <a:latin typeface="RobotoRegular"/>
                <a:cs typeface="RobotoRegular"/>
              </a:rPr>
              <a:t>of the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stack.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The basic concept can be </a:t>
            </a:r>
            <a:r>
              <a:rPr sz="2300" spc="-10" dirty="0">
                <a:latin typeface="RobotoRegular"/>
                <a:cs typeface="RobotoRegular"/>
              </a:rPr>
              <a:t>illustrated by </a:t>
            </a:r>
            <a:r>
              <a:rPr sz="2300" spc="-5" dirty="0">
                <a:latin typeface="RobotoRegular"/>
                <a:cs typeface="RobotoRegular"/>
              </a:rPr>
              <a:t>thinking of </a:t>
            </a:r>
            <a:r>
              <a:rPr sz="2300" spc="-10" dirty="0">
                <a:latin typeface="RobotoRegular"/>
                <a:cs typeface="RobotoRegular"/>
              </a:rPr>
              <a:t>your </a:t>
            </a:r>
            <a:r>
              <a:rPr sz="2300" spc="-5" dirty="0">
                <a:latin typeface="RobotoRegular"/>
                <a:cs typeface="RobotoRegular"/>
              </a:rPr>
              <a:t>data  set as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stack of plates or books </a:t>
            </a:r>
            <a:r>
              <a:rPr sz="2300" spc="-10" dirty="0">
                <a:latin typeface="RobotoRegular"/>
                <a:cs typeface="RobotoRegular"/>
              </a:rPr>
              <a:t>where you </a:t>
            </a:r>
            <a:r>
              <a:rPr sz="2300" spc="-5" dirty="0">
                <a:latin typeface="RobotoRegular"/>
                <a:cs typeface="RobotoRegular"/>
              </a:rPr>
              <a:t>can only </a:t>
            </a:r>
            <a:r>
              <a:rPr sz="2300" spc="-10" dirty="0">
                <a:latin typeface="RobotoRegular"/>
                <a:cs typeface="RobotoRegular"/>
              </a:rPr>
              <a:t>take  </a:t>
            </a:r>
            <a:r>
              <a:rPr sz="2300" spc="-5" dirty="0">
                <a:latin typeface="RobotoRegular"/>
                <a:cs typeface="RobotoRegular"/>
              </a:rPr>
              <a:t>the </a:t>
            </a:r>
            <a:r>
              <a:rPr sz="2300" spc="-10" dirty="0">
                <a:latin typeface="RobotoRegular"/>
                <a:cs typeface="RobotoRegular"/>
              </a:rPr>
              <a:t>top </a:t>
            </a:r>
            <a:r>
              <a:rPr sz="2300" spc="-5" dirty="0">
                <a:latin typeface="RobotoRegular"/>
                <a:cs typeface="RobotoRegular"/>
              </a:rPr>
              <a:t>item off the stack in </a:t>
            </a:r>
            <a:r>
              <a:rPr sz="2300" spc="-10" dirty="0">
                <a:latin typeface="RobotoRegular"/>
                <a:cs typeface="RobotoRegular"/>
              </a:rPr>
              <a:t>order </a:t>
            </a:r>
            <a:r>
              <a:rPr sz="2300" spc="-15" dirty="0">
                <a:latin typeface="RobotoRegular"/>
                <a:cs typeface="RobotoRegular"/>
              </a:rPr>
              <a:t>to remove </a:t>
            </a:r>
            <a:r>
              <a:rPr sz="2300" spc="-5" dirty="0">
                <a:latin typeface="RobotoRegular"/>
                <a:cs typeface="RobotoRegular"/>
              </a:rPr>
              <a:t>things </a:t>
            </a:r>
            <a:r>
              <a:rPr sz="2300" spc="-10" dirty="0">
                <a:latin typeface="RobotoRegular"/>
                <a:cs typeface="RobotoRegular"/>
              </a:rPr>
              <a:t>from</a:t>
            </a:r>
            <a:r>
              <a:rPr sz="230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it</a:t>
            </a:r>
            <a:endParaRPr sz="2300">
              <a:latin typeface="RobotoRegular"/>
              <a:cs typeface="RobotoRegular"/>
            </a:endParaRPr>
          </a:p>
          <a:p>
            <a:pPr marL="481965" marR="404495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The basic implementation of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stack is also called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LIFO  (Last In First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Out)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7218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90" dirty="0">
                <a:latin typeface="Times New Roman"/>
                <a:cs typeface="Times New Roman"/>
              </a:rPr>
              <a:t>Stack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05" dirty="0">
                <a:latin typeface="Times New Roman"/>
                <a:cs typeface="Times New Roman"/>
              </a:rPr>
              <a:t>(Last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50" dirty="0">
                <a:latin typeface="Times New Roman"/>
                <a:cs typeface="Times New Roman"/>
              </a:rPr>
              <a:t>in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10" dirty="0">
                <a:latin typeface="Times New Roman"/>
                <a:cs typeface="Times New Roman"/>
              </a:rPr>
              <a:t>First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70" dirty="0">
                <a:latin typeface="Times New Roman"/>
                <a:cs typeface="Times New Roman"/>
              </a:rPr>
              <a:t>out)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041005" cy="202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60" dirty="0">
                <a:latin typeface="RobotoRegular"/>
                <a:cs typeface="RobotoRegular"/>
              </a:rPr>
              <a:t>To </a:t>
            </a:r>
            <a:r>
              <a:rPr sz="2300" spc="-10" dirty="0">
                <a:latin typeface="RobotoRegular"/>
                <a:cs typeface="RobotoRegular"/>
              </a:rPr>
              <a:t>behave </a:t>
            </a:r>
            <a:r>
              <a:rPr sz="2300" spc="-5" dirty="0">
                <a:latin typeface="RobotoRegular"/>
                <a:cs typeface="RobotoRegular"/>
              </a:rPr>
              <a:t>as stack </a:t>
            </a:r>
            <a:r>
              <a:rPr sz="2300" spc="-10" dirty="0">
                <a:latin typeface="RobotoRegular"/>
                <a:cs typeface="RobotoRegular"/>
              </a:rPr>
              <a:t>you have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use push and pop function  on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20" dirty="0">
                <a:latin typeface="RobotoRegular"/>
                <a:cs typeface="RobotoRegular"/>
              </a:rPr>
              <a:t>array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Font typeface="RobotoRegular"/>
              <a:buAutoNum type="arabicPeriod"/>
              <a:tabLst>
                <a:tab pos="481965" algn="l"/>
                <a:tab pos="482600" algn="l"/>
              </a:tabLst>
            </a:pPr>
            <a:r>
              <a:rPr sz="2300" b="1" spc="-5" dirty="0">
                <a:latin typeface="Roboto"/>
                <a:cs typeface="Roboto"/>
              </a:rPr>
              <a:t>Push </a:t>
            </a:r>
            <a:r>
              <a:rPr sz="2300" spc="-5" dirty="0">
                <a:latin typeface="RobotoRegular"/>
                <a:cs typeface="RobotoRegular"/>
              </a:rPr>
              <a:t>function will add element at the </a:t>
            </a:r>
            <a:r>
              <a:rPr sz="2300" b="1" spc="-5" dirty="0">
                <a:latin typeface="Roboto"/>
                <a:cs typeface="Roboto"/>
              </a:rPr>
              <a:t>end </a:t>
            </a:r>
            <a:r>
              <a:rPr sz="2300" spc="-5" dirty="0">
                <a:latin typeface="RobotoRegular"/>
                <a:cs typeface="RobotoRegular"/>
              </a:rPr>
              <a:t>in</a:t>
            </a:r>
            <a:r>
              <a:rPr sz="2300" spc="40" dirty="0">
                <a:latin typeface="RobotoRegular"/>
                <a:cs typeface="RobotoRegular"/>
              </a:rPr>
              <a:t> </a:t>
            </a:r>
            <a:r>
              <a:rPr sz="2300" spc="-20" dirty="0">
                <a:latin typeface="RobotoRegular"/>
                <a:cs typeface="RobotoRegular"/>
              </a:rPr>
              <a:t>array</a:t>
            </a:r>
            <a:endParaRPr sz="2300">
              <a:latin typeface="RobotoRegular"/>
              <a:cs typeface="RobotoRegular"/>
            </a:endParaRPr>
          </a:p>
          <a:p>
            <a:pPr marL="481965" marR="438784" indent="-469900">
              <a:lnSpc>
                <a:spcPct val="114100"/>
              </a:lnSpc>
              <a:buFont typeface="RobotoRegular"/>
              <a:buAutoNum type="arabicPeriod"/>
              <a:tabLst>
                <a:tab pos="481965" algn="l"/>
                <a:tab pos="482600" algn="l"/>
              </a:tabLst>
            </a:pPr>
            <a:r>
              <a:rPr sz="2300" b="1" spc="-10" dirty="0">
                <a:latin typeface="Roboto"/>
                <a:cs typeface="Roboto"/>
              </a:rPr>
              <a:t>Pop </a:t>
            </a:r>
            <a:r>
              <a:rPr sz="2300" spc="-5" dirty="0">
                <a:latin typeface="RobotoRegular"/>
                <a:cs typeface="RobotoRegular"/>
              </a:rPr>
              <a:t>function will </a:t>
            </a:r>
            <a:r>
              <a:rPr sz="2300" spc="-15" dirty="0">
                <a:latin typeface="RobotoRegular"/>
                <a:cs typeface="RobotoRegular"/>
              </a:rPr>
              <a:t>remove </a:t>
            </a:r>
            <a:r>
              <a:rPr sz="2300" spc="-5" dirty="0">
                <a:latin typeface="RobotoRegular"/>
                <a:cs typeface="RobotoRegular"/>
              </a:rPr>
              <a:t>and </a:t>
            </a:r>
            <a:r>
              <a:rPr sz="2300" spc="-10" dirty="0">
                <a:latin typeface="RobotoRegular"/>
                <a:cs typeface="RobotoRegular"/>
              </a:rPr>
              <a:t>return </a:t>
            </a:r>
            <a:r>
              <a:rPr sz="2300" b="1" spc="-5" dirty="0">
                <a:latin typeface="Roboto"/>
                <a:cs typeface="Roboto"/>
              </a:rPr>
              <a:t>last </a:t>
            </a:r>
            <a:r>
              <a:rPr sz="2300" spc="-5" dirty="0">
                <a:latin typeface="RobotoRegular"/>
                <a:cs typeface="RobotoRegular"/>
              </a:rPr>
              <a:t>elements </a:t>
            </a:r>
            <a:r>
              <a:rPr sz="2300" spc="-10" dirty="0">
                <a:latin typeface="RobotoRegular"/>
                <a:cs typeface="RobotoRegular"/>
              </a:rPr>
              <a:t>from  </a:t>
            </a:r>
            <a:r>
              <a:rPr sz="2300" spc="-20" dirty="0">
                <a:latin typeface="RobotoRegular"/>
                <a:cs typeface="RobotoRegular"/>
              </a:rPr>
              <a:t>array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7218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90" dirty="0">
                <a:latin typeface="Times New Roman"/>
                <a:cs typeface="Times New Roman"/>
              </a:rPr>
              <a:t>Stack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05" dirty="0">
                <a:latin typeface="Times New Roman"/>
                <a:cs typeface="Times New Roman"/>
              </a:rPr>
              <a:t>(Last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50" dirty="0">
                <a:latin typeface="Times New Roman"/>
                <a:cs typeface="Times New Roman"/>
              </a:rPr>
              <a:t>in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10" dirty="0">
                <a:latin typeface="Times New Roman"/>
                <a:cs typeface="Times New Roman"/>
              </a:rPr>
              <a:t>First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70" dirty="0">
                <a:latin typeface="Times New Roman"/>
                <a:cs typeface="Times New Roman"/>
              </a:rPr>
              <a:t>out)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80610">
              <a:lnSpc>
                <a:spcPct val="1344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</a:rPr>
              <a:t>var </a:t>
            </a:r>
            <a:r>
              <a:rPr sz="2000" spc="-5" dirty="0"/>
              <a:t>foods </a:t>
            </a:r>
            <a:r>
              <a:rPr sz="2000" dirty="0"/>
              <a:t>= </a:t>
            </a:r>
            <a:r>
              <a:rPr sz="2000" spc="-5" dirty="0"/>
              <a:t>[];  foods.push(</a:t>
            </a:r>
            <a:r>
              <a:rPr sz="2000" spc="-5" dirty="0">
                <a:solidFill>
                  <a:srgbClr val="A31414"/>
                </a:solidFill>
              </a:rPr>
              <a:t>"Pizza"</a:t>
            </a:r>
            <a:r>
              <a:rPr sz="2000" spc="-5" dirty="0"/>
              <a:t>);  foods.push(</a:t>
            </a:r>
            <a:r>
              <a:rPr sz="2000" spc="-5" dirty="0">
                <a:solidFill>
                  <a:srgbClr val="A31414"/>
                </a:solidFill>
              </a:rPr>
              <a:t>"Burger"</a:t>
            </a:r>
            <a:r>
              <a:rPr sz="2000" spc="-5" dirty="0"/>
              <a:t>);  foods.push(</a:t>
            </a:r>
            <a:r>
              <a:rPr sz="2000" spc="-5" dirty="0">
                <a:solidFill>
                  <a:srgbClr val="A31414"/>
                </a:solidFill>
              </a:rPr>
              <a:t>"Snacks"</a:t>
            </a:r>
            <a:r>
              <a:rPr sz="2000" spc="-5" dirty="0"/>
              <a:t>);</a:t>
            </a:r>
            <a:endParaRPr sz="2000"/>
          </a:p>
          <a:p>
            <a:pPr marL="12700" marR="5080">
              <a:lnSpc>
                <a:spcPct val="134400"/>
              </a:lnSpc>
            </a:pPr>
            <a:r>
              <a:rPr sz="2000" spc="-5" dirty="0"/>
              <a:t>console.log(</a:t>
            </a:r>
            <a:r>
              <a:rPr sz="2000" spc="-5" dirty="0">
                <a:solidFill>
                  <a:srgbClr val="A31414"/>
                </a:solidFill>
              </a:rPr>
              <a:t>"Length "</a:t>
            </a:r>
            <a:r>
              <a:rPr sz="2000" spc="-5" dirty="0"/>
              <a:t>+foods.length); </a:t>
            </a:r>
            <a:r>
              <a:rPr sz="2000" spc="-5" dirty="0">
                <a:solidFill>
                  <a:srgbClr val="008000"/>
                </a:solidFill>
              </a:rPr>
              <a:t>// Length </a:t>
            </a:r>
            <a:r>
              <a:rPr sz="2000" dirty="0">
                <a:solidFill>
                  <a:srgbClr val="008000"/>
                </a:solidFill>
              </a:rPr>
              <a:t>3  </a:t>
            </a:r>
            <a:r>
              <a:rPr sz="2000" spc="-5" dirty="0"/>
              <a:t>console.log(foods.pop()); </a:t>
            </a:r>
            <a:r>
              <a:rPr sz="2000" spc="-5" dirty="0">
                <a:solidFill>
                  <a:srgbClr val="008000"/>
                </a:solidFill>
              </a:rPr>
              <a:t>// Remove Snacks from array  </a:t>
            </a:r>
            <a:r>
              <a:rPr sz="2000" spc="-5" dirty="0"/>
              <a:t>console.log(foods.pop()); </a:t>
            </a:r>
            <a:r>
              <a:rPr sz="2000" spc="-5" dirty="0">
                <a:solidFill>
                  <a:srgbClr val="008000"/>
                </a:solidFill>
              </a:rPr>
              <a:t>// Remove Burger from array  </a:t>
            </a:r>
            <a:r>
              <a:rPr sz="2000" spc="-5" dirty="0"/>
              <a:t>console.log(</a:t>
            </a:r>
            <a:r>
              <a:rPr sz="2000" spc="-5" dirty="0">
                <a:solidFill>
                  <a:srgbClr val="A31414"/>
                </a:solidFill>
              </a:rPr>
              <a:t>"Length "</a:t>
            </a:r>
            <a:r>
              <a:rPr sz="2000" spc="-5" dirty="0"/>
              <a:t>+foods.length); </a:t>
            </a:r>
            <a:r>
              <a:rPr sz="2000" spc="-5" dirty="0">
                <a:solidFill>
                  <a:srgbClr val="008000"/>
                </a:solidFill>
              </a:rPr>
              <a:t>// Length</a:t>
            </a:r>
            <a:r>
              <a:rPr sz="2000" spc="-40" dirty="0">
                <a:solidFill>
                  <a:srgbClr val="008000"/>
                </a:solidFill>
              </a:rPr>
              <a:t> </a:t>
            </a:r>
            <a:r>
              <a:rPr sz="2000" dirty="0">
                <a:solidFill>
                  <a:srgbClr val="008000"/>
                </a:solidFill>
              </a:rPr>
              <a:t>1</a:t>
            </a:r>
            <a:endParaRPr sz="20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7218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90" dirty="0">
                <a:latin typeface="Times New Roman"/>
                <a:cs typeface="Times New Roman"/>
              </a:rPr>
              <a:t>Stack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05" dirty="0">
                <a:latin typeface="Times New Roman"/>
                <a:cs typeface="Times New Roman"/>
              </a:rPr>
              <a:t>(Last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50" dirty="0">
                <a:latin typeface="Times New Roman"/>
                <a:cs typeface="Times New Roman"/>
              </a:rPr>
              <a:t>in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10" dirty="0">
                <a:latin typeface="Times New Roman"/>
                <a:cs typeface="Times New Roman"/>
              </a:rPr>
              <a:t>First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70" dirty="0">
                <a:latin typeface="Times New Roman"/>
                <a:cs typeface="Times New Roman"/>
              </a:rPr>
              <a:t>out)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9765" y="599"/>
            <a:ext cx="108599" cy="5142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67471" y="2049389"/>
            <a:ext cx="21951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latin typeface="RobotoRegular"/>
                <a:cs typeface="RobotoRegular"/>
              </a:rPr>
              <a:t>Queue</a:t>
            </a:r>
            <a:endParaRPr sz="60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3479" y="1724723"/>
            <a:ext cx="318833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8375" marR="5080" indent="-956310">
              <a:lnSpc>
                <a:spcPct val="152800"/>
              </a:lnSpc>
              <a:spcBef>
                <a:spcPts val="100"/>
              </a:spcBef>
            </a:pPr>
            <a:r>
              <a:rPr sz="3600" spc="-10" dirty="0">
                <a:latin typeface="RobotoRegular"/>
                <a:cs typeface="RobotoRegular"/>
              </a:rPr>
              <a:t>First </a:t>
            </a:r>
            <a:r>
              <a:rPr sz="3600" spc="-5" dirty="0">
                <a:latin typeface="RobotoRegular"/>
                <a:cs typeface="RobotoRegular"/>
              </a:rPr>
              <a:t>in </a:t>
            </a:r>
            <a:r>
              <a:rPr sz="3600" spc="-10" dirty="0">
                <a:latin typeface="RobotoRegular"/>
                <a:cs typeface="RobotoRegular"/>
              </a:rPr>
              <a:t>First</a:t>
            </a:r>
            <a:r>
              <a:rPr sz="3600" spc="-90" dirty="0">
                <a:latin typeface="RobotoRegular"/>
                <a:cs typeface="RobotoRegular"/>
              </a:rPr>
              <a:t> </a:t>
            </a:r>
            <a:r>
              <a:rPr sz="3600" spc="-5" dirty="0">
                <a:latin typeface="RobotoRegular"/>
                <a:cs typeface="RobotoRegular"/>
              </a:rPr>
              <a:t>out  (FIFO)</a:t>
            </a:r>
            <a:endParaRPr sz="36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860665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7658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Queue is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linear data </a:t>
            </a:r>
            <a:r>
              <a:rPr sz="2300" spc="-10" dirty="0">
                <a:latin typeface="RobotoRegular"/>
                <a:cs typeface="RobotoRegular"/>
              </a:rPr>
              <a:t>structure represented by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real  </a:t>
            </a:r>
            <a:r>
              <a:rPr sz="2300" spc="-5" dirty="0">
                <a:latin typeface="RobotoRegular"/>
                <a:cs typeface="RobotoRegular"/>
              </a:rPr>
              <a:t>physical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queue.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3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can think of it as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line in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grocery </a:t>
            </a:r>
            <a:r>
              <a:rPr sz="2300" spc="-15" dirty="0">
                <a:latin typeface="RobotoRegular"/>
                <a:cs typeface="RobotoRegular"/>
              </a:rPr>
              <a:t>store </a:t>
            </a:r>
            <a:r>
              <a:rPr sz="2300" spc="-5" dirty="0">
                <a:latin typeface="RobotoRegular"/>
                <a:cs typeface="RobotoRegular"/>
              </a:rPr>
              <a:t>or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banks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queue is open at both its</a:t>
            </a:r>
            <a:r>
              <a:rPr sz="2300" spc="-2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ends.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The basic implementation of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stack is also called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FIFO  (First-In-First-Out)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9733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0" dirty="0">
                <a:latin typeface="Times New Roman"/>
                <a:cs typeface="Times New Roman"/>
              </a:rPr>
              <a:t>Queue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10" dirty="0">
                <a:latin typeface="Times New Roman"/>
                <a:cs typeface="Times New Roman"/>
              </a:rPr>
              <a:t>(First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50" dirty="0">
                <a:latin typeface="Times New Roman"/>
                <a:cs typeface="Times New Roman"/>
              </a:rPr>
              <a:t>in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10" dirty="0">
                <a:latin typeface="Times New Roman"/>
                <a:cs typeface="Times New Roman"/>
              </a:rPr>
              <a:t>First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70" dirty="0">
                <a:latin typeface="Times New Roman"/>
                <a:cs typeface="Times New Roman"/>
              </a:rPr>
              <a:t>out)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216265" cy="202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60" dirty="0">
                <a:latin typeface="RobotoRegular"/>
                <a:cs typeface="RobotoRegular"/>
              </a:rPr>
              <a:t>To </a:t>
            </a:r>
            <a:r>
              <a:rPr sz="2300" spc="-10" dirty="0">
                <a:latin typeface="RobotoRegular"/>
                <a:cs typeface="RobotoRegular"/>
              </a:rPr>
              <a:t>behave </a:t>
            </a:r>
            <a:r>
              <a:rPr sz="2300" spc="-5" dirty="0">
                <a:latin typeface="RobotoRegular"/>
                <a:cs typeface="RobotoRegular"/>
              </a:rPr>
              <a:t>as queue </a:t>
            </a:r>
            <a:r>
              <a:rPr sz="2300" spc="-10" dirty="0">
                <a:latin typeface="RobotoRegular"/>
                <a:cs typeface="RobotoRegular"/>
              </a:rPr>
              <a:t>you have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use push and shift function  on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20" dirty="0">
                <a:latin typeface="RobotoRegular"/>
                <a:cs typeface="RobotoRegular"/>
              </a:rPr>
              <a:t>array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Font typeface="RobotoRegular"/>
              <a:buAutoNum type="arabicPeriod"/>
              <a:tabLst>
                <a:tab pos="481965" algn="l"/>
                <a:tab pos="482600" algn="l"/>
              </a:tabLst>
            </a:pPr>
            <a:r>
              <a:rPr sz="2300" b="1" spc="-5" dirty="0">
                <a:latin typeface="Roboto"/>
                <a:cs typeface="Roboto"/>
              </a:rPr>
              <a:t>Push </a:t>
            </a:r>
            <a:r>
              <a:rPr sz="2300" spc="-5" dirty="0">
                <a:latin typeface="RobotoRegular"/>
                <a:cs typeface="RobotoRegular"/>
              </a:rPr>
              <a:t>function will add element at the </a:t>
            </a:r>
            <a:r>
              <a:rPr sz="2300" b="1" spc="-5" dirty="0">
                <a:latin typeface="Roboto"/>
                <a:cs typeface="Roboto"/>
              </a:rPr>
              <a:t>end </a:t>
            </a:r>
            <a:r>
              <a:rPr sz="2300" spc="-5" dirty="0">
                <a:latin typeface="RobotoRegular"/>
                <a:cs typeface="RobotoRegular"/>
              </a:rPr>
              <a:t>in</a:t>
            </a:r>
            <a:r>
              <a:rPr sz="2300" spc="35" dirty="0">
                <a:latin typeface="RobotoRegular"/>
                <a:cs typeface="RobotoRegular"/>
              </a:rPr>
              <a:t> </a:t>
            </a:r>
            <a:r>
              <a:rPr sz="2300" spc="-20" dirty="0">
                <a:latin typeface="RobotoRegular"/>
                <a:cs typeface="RobotoRegular"/>
              </a:rPr>
              <a:t>array</a:t>
            </a:r>
            <a:endParaRPr sz="2300">
              <a:latin typeface="RobotoRegular"/>
              <a:cs typeface="RobotoRegular"/>
            </a:endParaRPr>
          </a:p>
          <a:p>
            <a:pPr marL="481965" marR="457200" indent="-469900">
              <a:lnSpc>
                <a:spcPct val="114100"/>
              </a:lnSpc>
              <a:buFont typeface="RobotoRegular"/>
              <a:buAutoNum type="arabicPeriod"/>
              <a:tabLst>
                <a:tab pos="481965" algn="l"/>
                <a:tab pos="482600" algn="l"/>
              </a:tabLst>
            </a:pPr>
            <a:r>
              <a:rPr sz="2300" b="1" spc="-5" dirty="0">
                <a:latin typeface="Roboto"/>
                <a:cs typeface="Roboto"/>
              </a:rPr>
              <a:t>Shift </a:t>
            </a:r>
            <a:r>
              <a:rPr sz="2300" spc="-5" dirty="0">
                <a:latin typeface="RobotoRegular"/>
                <a:cs typeface="RobotoRegular"/>
              </a:rPr>
              <a:t>function will </a:t>
            </a:r>
            <a:r>
              <a:rPr sz="2300" spc="-15" dirty="0">
                <a:latin typeface="RobotoRegular"/>
                <a:cs typeface="RobotoRegular"/>
              </a:rPr>
              <a:t>remove </a:t>
            </a:r>
            <a:r>
              <a:rPr sz="2300" spc="-5" dirty="0">
                <a:latin typeface="RobotoRegular"/>
                <a:cs typeface="RobotoRegular"/>
              </a:rPr>
              <a:t>and </a:t>
            </a:r>
            <a:r>
              <a:rPr sz="2300" spc="-10" dirty="0">
                <a:latin typeface="RobotoRegular"/>
                <a:cs typeface="RobotoRegular"/>
              </a:rPr>
              <a:t>return </a:t>
            </a:r>
            <a:r>
              <a:rPr sz="2300" b="1" spc="-5" dirty="0">
                <a:latin typeface="Roboto"/>
                <a:cs typeface="Roboto"/>
              </a:rPr>
              <a:t>ﬁrst </a:t>
            </a:r>
            <a:r>
              <a:rPr sz="2300" spc="-5" dirty="0">
                <a:latin typeface="RobotoRegular"/>
                <a:cs typeface="RobotoRegular"/>
              </a:rPr>
              <a:t>elements </a:t>
            </a:r>
            <a:r>
              <a:rPr sz="2300" spc="-10" dirty="0">
                <a:latin typeface="RobotoRegular"/>
                <a:cs typeface="RobotoRegular"/>
              </a:rPr>
              <a:t>from  </a:t>
            </a:r>
            <a:r>
              <a:rPr sz="2300" spc="-20" dirty="0">
                <a:latin typeface="RobotoRegular"/>
                <a:cs typeface="RobotoRegular"/>
              </a:rPr>
              <a:t>array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9733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0" dirty="0">
                <a:latin typeface="Times New Roman"/>
                <a:cs typeface="Times New Roman"/>
              </a:rPr>
              <a:t>Queue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10" dirty="0">
                <a:latin typeface="Times New Roman"/>
                <a:cs typeface="Times New Roman"/>
              </a:rPr>
              <a:t>(First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50" dirty="0">
                <a:latin typeface="Times New Roman"/>
                <a:cs typeface="Times New Roman"/>
              </a:rPr>
              <a:t>in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10" dirty="0">
                <a:latin typeface="Times New Roman"/>
                <a:cs typeface="Times New Roman"/>
              </a:rPr>
              <a:t>First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70" dirty="0">
                <a:latin typeface="Times New Roman"/>
                <a:cs typeface="Times New Roman"/>
              </a:rPr>
              <a:t>out)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28797"/>
            <a:ext cx="9144000" cy="3914775"/>
            <a:chOff x="0" y="1228797"/>
            <a:chExt cx="9144000" cy="3914775"/>
          </a:xfrm>
        </p:grpSpPr>
        <p:sp>
          <p:nvSpPr>
            <p:cNvPr id="3" name="object 3"/>
            <p:cNvSpPr/>
            <p:nvPr/>
          </p:nvSpPr>
          <p:spPr>
            <a:xfrm>
              <a:off x="0" y="1228797"/>
              <a:ext cx="9143981" cy="108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4695" y="2102818"/>
              <a:ext cx="822960" cy="832485"/>
            </a:xfrm>
            <a:custGeom>
              <a:avLst/>
              <a:gdLst/>
              <a:ahLst/>
              <a:cxnLst/>
              <a:rect l="l" t="t" r="r" b="b"/>
              <a:pathLst>
                <a:path w="822960" h="832485">
                  <a:moveTo>
                    <a:pt x="822625" y="8323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4310" y="2072075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10">
                  <a:moveTo>
                    <a:pt x="19194" y="41802"/>
                  </a:moveTo>
                  <a:lnTo>
                    <a:pt x="0" y="0"/>
                  </a:lnTo>
                  <a:lnTo>
                    <a:pt x="41574" y="19684"/>
                  </a:lnTo>
                  <a:lnTo>
                    <a:pt x="19194" y="41802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4310" y="2072075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10">
                  <a:moveTo>
                    <a:pt x="41574" y="19684"/>
                  </a:moveTo>
                  <a:lnTo>
                    <a:pt x="0" y="0"/>
                  </a:lnTo>
                  <a:lnTo>
                    <a:pt x="19194" y="41802"/>
                  </a:lnTo>
                  <a:lnTo>
                    <a:pt x="41574" y="19684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9342" y="3212818"/>
              <a:ext cx="315595" cy="819785"/>
            </a:xfrm>
            <a:custGeom>
              <a:avLst/>
              <a:gdLst/>
              <a:ahLst/>
              <a:cxnLst/>
              <a:rect l="l" t="t" r="r" b="b"/>
              <a:pathLst>
                <a:path w="315595" h="819785">
                  <a:moveTo>
                    <a:pt x="315199" y="0"/>
                  </a:moveTo>
                  <a:lnTo>
                    <a:pt x="0" y="819673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63842" y="4026841"/>
              <a:ext cx="30480" cy="46355"/>
            </a:xfrm>
            <a:custGeom>
              <a:avLst/>
              <a:gdLst/>
              <a:ahLst/>
              <a:cxnLst/>
              <a:rect l="l" t="t" r="r" b="b"/>
              <a:pathLst>
                <a:path w="30479" h="46354">
                  <a:moveTo>
                    <a:pt x="0" y="45974"/>
                  </a:moveTo>
                  <a:lnTo>
                    <a:pt x="824" y="0"/>
                  </a:lnTo>
                  <a:lnTo>
                    <a:pt x="30199" y="11299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63842" y="4026841"/>
              <a:ext cx="30480" cy="46355"/>
            </a:xfrm>
            <a:custGeom>
              <a:avLst/>
              <a:gdLst/>
              <a:ahLst/>
              <a:cxnLst/>
              <a:rect l="l" t="t" r="r" b="b"/>
              <a:pathLst>
                <a:path w="30479" h="46354">
                  <a:moveTo>
                    <a:pt x="824" y="0"/>
                  </a:moveTo>
                  <a:lnTo>
                    <a:pt x="0" y="45974"/>
                  </a:lnTo>
                  <a:lnTo>
                    <a:pt x="30199" y="11299"/>
                  </a:lnTo>
                  <a:lnTo>
                    <a:pt x="824" y="0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08962" y="2101500"/>
              <a:ext cx="1042035" cy="753745"/>
            </a:xfrm>
            <a:custGeom>
              <a:avLst/>
              <a:gdLst/>
              <a:ahLst/>
              <a:cxnLst/>
              <a:rect l="l" t="t" r="r" b="b"/>
              <a:pathLst>
                <a:path w="1042034" h="753744">
                  <a:moveTo>
                    <a:pt x="0" y="753118"/>
                  </a:moveTo>
                  <a:lnTo>
                    <a:pt x="1041497" y="0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41236" y="2076170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18449" y="38077"/>
                  </a:moveTo>
                  <a:lnTo>
                    <a:pt x="0" y="12579"/>
                  </a:lnTo>
                  <a:lnTo>
                    <a:pt x="44249" y="0"/>
                  </a:lnTo>
                  <a:lnTo>
                    <a:pt x="18449" y="38077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41236" y="2076170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18449" y="38077"/>
                  </a:moveTo>
                  <a:lnTo>
                    <a:pt x="44249" y="0"/>
                  </a:lnTo>
                  <a:lnTo>
                    <a:pt x="0" y="12579"/>
                  </a:lnTo>
                  <a:lnTo>
                    <a:pt x="18449" y="38077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1884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Times New Roman"/>
                <a:cs typeface="Times New Roman"/>
              </a:rPr>
              <a:t>Variables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3624" y="1703977"/>
            <a:ext cx="3541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adea"/>
                <a:cs typeface="Caladea"/>
              </a:rPr>
              <a:t>Keyword to create</a:t>
            </a:r>
            <a:r>
              <a:rPr sz="2400" spc="-85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variable</a:t>
            </a:r>
            <a:endParaRPr sz="2400">
              <a:latin typeface="Caladea"/>
              <a:cs typeface="Calade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5651" y="2834983"/>
            <a:ext cx="5513070" cy="164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spc="-5" dirty="0">
                <a:latin typeface="Courier New"/>
                <a:cs typeface="Courier New"/>
              </a:rPr>
              <a:t>nationality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"Pakistani"</a:t>
            </a:r>
            <a:r>
              <a:rPr sz="2400" b="1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2400" spc="-5" dirty="0">
                <a:latin typeface="Caladea"/>
                <a:cs typeface="Caladea"/>
              </a:rPr>
              <a:t>Variable</a:t>
            </a:r>
            <a:r>
              <a:rPr sz="2400" spc="-10" dirty="0">
                <a:latin typeface="Caladea"/>
                <a:cs typeface="Caladea"/>
              </a:rPr>
              <a:t> name/identifier</a:t>
            </a:r>
            <a:endParaRPr sz="2400">
              <a:latin typeface="Caladea"/>
              <a:cs typeface="Calade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93590" y="1788754"/>
            <a:ext cx="757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adea"/>
                <a:cs typeface="Caladea"/>
              </a:rPr>
              <a:t>Value</a:t>
            </a:r>
            <a:endParaRPr sz="24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33010">
              <a:lnSpc>
                <a:spcPct val="1344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</a:rPr>
              <a:t>var </a:t>
            </a:r>
            <a:r>
              <a:rPr sz="2000" spc="-5" dirty="0"/>
              <a:t>foods </a:t>
            </a:r>
            <a:r>
              <a:rPr sz="2000" dirty="0"/>
              <a:t>= </a:t>
            </a:r>
            <a:r>
              <a:rPr sz="2000" spc="-5" dirty="0"/>
              <a:t>[];  foods.push(</a:t>
            </a:r>
            <a:r>
              <a:rPr sz="2000" spc="-5" dirty="0">
                <a:solidFill>
                  <a:srgbClr val="A31414"/>
                </a:solidFill>
              </a:rPr>
              <a:t>"Pizza"</a:t>
            </a:r>
            <a:r>
              <a:rPr sz="2000" spc="-5" dirty="0"/>
              <a:t>);  foods.push(</a:t>
            </a:r>
            <a:r>
              <a:rPr sz="2000" spc="-5" dirty="0">
                <a:solidFill>
                  <a:srgbClr val="A31414"/>
                </a:solidFill>
              </a:rPr>
              <a:t>"Burger"</a:t>
            </a:r>
            <a:r>
              <a:rPr sz="2000" spc="-5" dirty="0"/>
              <a:t>);  foods.push(</a:t>
            </a:r>
            <a:r>
              <a:rPr sz="2000" spc="-5" dirty="0">
                <a:solidFill>
                  <a:srgbClr val="A31414"/>
                </a:solidFill>
              </a:rPr>
              <a:t>"Snacks"</a:t>
            </a:r>
            <a:r>
              <a:rPr sz="2000" spc="-5" dirty="0"/>
              <a:t>);</a:t>
            </a:r>
            <a:endParaRPr sz="2000"/>
          </a:p>
          <a:p>
            <a:pPr marL="12700" marR="5080">
              <a:lnSpc>
                <a:spcPct val="134400"/>
              </a:lnSpc>
            </a:pPr>
            <a:r>
              <a:rPr sz="2000" spc="-5" dirty="0"/>
              <a:t>console.log(</a:t>
            </a:r>
            <a:r>
              <a:rPr sz="2000" spc="-5" dirty="0">
                <a:solidFill>
                  <a:srgbClr val="A31414"/>
                </a:solidFill>
              </a:rPr>
              <a:t>"Length "</a:t>
            </a:r>
            <a:r>
              <a:rPr sz="2000" spc="-5" dirty="0"/>
              <a:t>+foods.length); </a:t>
            </a:r>
            <a:r>
              <a:rPr sz="2000" spc="-5" dirty="0">
                <a:solidFill>
                  <a:srgbClr val="008000"/>
                </a:solidFill>
              </a:rPr>
              <a:t>// Length </a:t>
            </a:r>
            <a:r>
              <a:rPr sz="2000" dirty="0">
                <a:solidFill>
                  <a:srgbClr val="008000"/>
                </a:solidFill>
              </a:rPr>
              <a:t>3  </a:t>
            </a:r>
            <a:r>
              <a:rPr sz="2000" spc="-5" dirty="0"/>
              <a:t>console.log(foods.shift());</a:t>
            </a:r>
            <a:r>
              <a:rPr sz="2000" spc="-5" dirty="0">
                <a:solidFill>
                  <a:srgbClr val="008000"/>
                </a:solidFill>
              </a:rPr>
              <a:t>// Remove Pizza from array  </a:t>
            </a:r>
            <a:r>
              <a:rPr sz="2000" spc="-5" dirty="0"/>
              <a:t>console.log(foods.shift());</a:t>
            </a:r>
            <a:r>
              <a:rPr sz="2000" spc="-5" dirty="0">
                <a:solidFill>
                  <a:srgbClr val="008000"/>
                </a:solidFill>
              </a:rPr>
              <a:t>// Remove Burger from array  </a:t>
            </a:r>
            <a:r>
              <a:rPr sz="2000" spc="-5" dirty="0"/>
              <a:t>console.log(</a:t>
            </a:r>
            <a:r>
              <a:rPr sz="2000" spc="-5" dirty="0">
                <a:solidFill>
                  <a:srgbClr val="A31414"/>
                </a:solidFill>
              </a:rPr>
              <a:t>"Length "</a:t>
            </a:r>
            <a:r>
              <a:rPr sz="2000" spc="-5" dirty="0"/>
              <a:t>+foods.length); </a:t>
            </a:r>
            <a:r>
              <a:rPr sz="2000" spc="-5" dirty="0">
                <a:solidFill>
                  <a:srgbClr val="008000"/>
                </a:solidFill>
              </a:rPr>
              <a:t>// Length</a:t>
            </a:r>
            <a:r>
              <a:rPr sz="2000" spc="-40" dirty="0">
                <a:solidFill>
                  <a:srgbClr val="008000"/>
                </a:solidFill>
              </a:rPr>
              <a:t> </a:t>
            </a:r>
            <a:r>
              <a:rPr sz="2000" dirty="0">
                <a:solidFill>
                  <a:srgbClr val="008000"/>
                </a:solidFill>
              </a:rPr>
              <a:t>1</a:t>
            </a:r>
            <a:endParaRPr sz="20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9733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0" dirty="0">
                <a:latin typeface="Times New Roman"/>
                <a:cs typeface="Times New Roman"/>
              </a:rPr>
              <a:t>Queue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10" dirty="0">
                <a:latin typeface="Times New Roman"/>
                <a:cs typeface="Times New Roman"/>
              </a:rPr>
              <a:t>(First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50" dirty="0">
                <a:latin typeface="Times New Roman"/>
                <a:cs typeface="Times New Roman"/>
              </a:rPr>
              <a:t>in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10" dirty="0">
                <a:latin typeface="Times New Roman"/>
                <a:cs typeface="Times New Roman"/>
              </a:rPr>
              <a:t>First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70" dirty="0">
                <a:latin typeface="Times New Roman"/>
                <a:cs typeface="Times New Roman"/>
              </a:rPr>
              <a:t>out)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177530" cy="202565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60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add element in </a:t>
            </a:r>
            <a:r>
              <a:rPr sz="2300" spc="-20" dirty="0">
                <a:latin typeface="RobotoRegular"/>
                <a:cs typeface="RobotoRegular"/>
              </a:rPr>
              <a:t>array </a:t>
            </a:r>
            <a:r>
              <a:rPr sz="2300" spc="-5" dirty="0">
                <a:latin typeface="RobotoRegular"/>
                <a:cs typeface="RobotoRegular"/>
              </a:rPr>
              <a:t>we use push function or</a:t>
            </a:r>
            <a:r>
              <a:rPr sz="2300" spc="4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index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These will add element at end of</a:t>
            </a:r>
            <a:r>
              <a:rPr sz="2300" spc="-25" dirty="0">
                <a:latin typeface="RobotoRegular"/>
                <a:cs typeface="RobotoRegular"/>
              </a:rPr>
              <a:t> </a:t>
            </a:r>
            <a:r>
              <a:rPr sz="2300" spc="-20" dirty="0">
                <a:latin typeface="RobotoRegular"/>
                <a:cs typeface="RobotoRegular"/>
              </a:rPr>
              <a:t>array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If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want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add element at the </a:t>
            </a:r>
            <a:r>
              <a:rPr sz="2300" spc="5" dirty="0">
                <a:latin typeface="RobotoRegular"/>
                <a:cs typeface="RobotoRegular"/>
              </a:rPr>
              <a:t>start </a:t>
            </a:r>
            <a:r>
              <a:rPr sz="2300" spc="-5" dirty="0">
                <a:latin typeface="RobotoRegular"/>
                <a:cs typeface="RobotoRegular"/>
              </a:rPr>
              <a:t>of </a:t>
            </a:r>
            <a:r>
              <a:rPr sz="2300" spc="-20" dirty="0">
                <a:latin typeface="RobotoRegular"/>
                <a:cs typeface="RobotoRegular"/>
              </a:rPr>
              <a:t>array </a:t>
            </a:r>
            <a:r>
              <a:rPr sz="2300" spc="-5" dirty="0">
                <a:latin typeface="RobotoRegular"/>
                <a:cs typeface="RobotoRegular"/>
              </a:rPr>
              <a:t>and </a:t>
            </a:r>
            <a:r>
              <a:rPr sz="2300" spc="-10" dirty="0">
                <a:latin typeface="RobotoRegular"/>
                <a:cs typeface="RobotoRegular"/>
              </a:rPr>
              <a:t>move </a:t>
            </a:r>
            <a:r>
              <a:rPr sz="2300" spc="-5" dirty="0">
                <a:latin typeface="RobotoRegular"/>
                <a:cs typeface="RobotoRegular"/>
              </a:rPr>
              <a:t>all  element one index ahead then we can we use unshift  function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3445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20" dirty="0">
                <a:latin typeface="Times New Roman"/>
                <a:cs typeface="Times New Roman"/>
              </a:rPr>
              <a:t>Unshift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13504">
              <a:lnSpc>
                <a:spcPct val="134900"/>
              </a:lnSpc>
              <a:spcBef>
                <a:spcPts val="100"/>
              </a:spcBef>
            </a:pPr>
            <a:r>
              <a:rPr sz="1900" spc="-5" dirty="0">
                <a:solidFill>
                  <a:srgbClr val="0000FF"/>
                </a:solidFill>
              </a:rPr>
              <a:t>var </a:t>
            </a:r>
            <a:r>
              <a:rPr sz="1900" spc="-5" dirty="0"/>
              <a:t>foods </a:t>
            </a:r>
            <a:r>
              <a:rPr sz="1900" dirty="0"/>
              <a:t>= </a:t>
            </a:r>
            <a:r>
              <a:rPr sz="1900" spc="-5" dirty="0"/>
              <a:t>[];  foods.push(</a:t>
            </a:r>
            <a:r>
              <a:rPr sz="1900" spc="-5" dirty="0">
                <a:solidFill>
                  <a:srgbClr val="A31414"/>
                </a:solidFill>
              </a:rPr>
              <a:t>"Pizza"</a:t>
            </a:r>
            <a:r>
              <a:rPr sz="1900" spc="-5" dirty="0"/>
              <a:t>);  foods.push(</a:t>
            </a:r>
            <a:r>
              <a:rPr sz="1900" spc="-5" dirty="0">
                <a:solidFill>
                  <a:srgbClr val="A31414"/>
                </a:solidFill>
              </a:rPr>
              <a:t>"Burger"</a:t>
            </a:r>
            <a:r>
              <a:rPr sz="1900" spc="-5" dirty="0"/>
              <a:t>);  foods.push(</a:t>
            </a:r>
            <a:r>
              <a:rPr sz="1900" spc="-5" dirty="0">
                <a:solidFill>
                  <a:srgbClr val="A31414"/>
                </a:solidFill>
              </a:rPr>
              <a:t>"Snacks"</a:t>
            </a:r>
            <a:r>
              <a:rPr sz="1900" spc="-5" dirty="0"/>
              <a:t>);</a:t>
            </a:r>
            <a:endParaRPr sz="1900"/>
          </a:p>
          <a:p>
            <a:pPr marL="12700" marR="5080">
              <a:lnSpc>
                <a:spcPct val="134900"/>
              </a:lnSpc>
            </a:pPr>
            <a:r>
              <a:rPr sz="1900" spc="-5" dirty="0"/>
              <a:t>console.log(</a:t>
            </a:r>
            <a:r>
              <a:rPr sz="1900" spc="-5" dirty="0">
                <a:solidFill>
                  <a:srgbClr val="A31414"/>
                </a:solidFill>
              </a:rPr>
              <a:t>"Length "</a:t>
            </a:r>
            <a:r>
              <a:rPr sz="1900" spc="-5" dirty="0"/>
              <a:t>+foods.length); </a:t>
            </a:r>
            <a:r>
              <a:rPr sz="1900" spc="-5" dirty="0">
                <a:solidFill>
                  <a:srgbClr val="008000"/>
                </a:solidFill>
              </a:rPr>
              <a:t>// Length </a:t>
            </a:r>
            <a:r>
              <a:rPr sz="1900" dirty="0">
                <a:solidFill>
                  <a:srgbClr val="008000"/>
                </a:solidFill>
              </a:rPr>
              <a:t>3  </a:t>
            </a:r>
            <a:r>
              <a:rPr sz="1900" spc="-5" dirty="0"/>
              <a:t>console.log(foods[</a:t>
            </a:r>
            <a:r>
              <a:rPr sz="1900" spc="-5" dirty="0">
                <a:solidFill>
                  <a:srgbClr val="088759"/>
                </a:solidFill>
              </a:rPr>
              <a:t>0</a:t>
            </a:r>
            <a:r>
              <a:rPr sz="1900" spc="-5" dirty="0"/>
              <a:t>]); </a:t>
            </a:r>
            <a:r>
              <a:rPr sz="1900" spc="-5" dirty="0">
                <a:solidFill>
                  <a:srgbClr val="008000"/>
                </a:solidFill>
              </a:rPr>
              <a:t>// "Pizza"  </a:t>
            </a:r>
            <a:r>
              <a:rPr sz="1900" spc="-5" dirty="0"/>
              <a:t>foods.unshift(</a:t>
            </a:r>
            <a:r>
              <a:rPr sz="1900" spc="-5" dirty="0">
                <a:solidFill>
                  <a:srgbClr val="A31414"/>
                </a:solidFill>
              </a:rPr>
              <a:t>"Sandwich"</a:t>
            </a:r>
            <a:r>
              <a:rPr sz="1900" spc="-5" dirty="0"/>
              <a:t>);  console.log(foods[</a:t>
            </a:r>
            <a:r>
              <a:rPr sz="1900" spc="-5" dirty="0">
                <a:solidFill>
                  <a:srgbClr val="088759"/>
                </a:solidFill>
              </a:rPr>
              <a:t>0</a:t>
            </a:r>
            <a:r>
              <a:rPr sz="1900" spc="-5" dirty="0"/>
              <a:t>]); </a:t>
            </a:r>
            <a:r>
              <a:rPr sz="1900" spc="-5" dirty="0">
                <a:solidFill>
                  <a:srgbClr val="008000"/>
                </a:solidFill>
              </a:rPr>
              <a:t>// "Sandwich"  </a:t>
            </a:r>
            <a:r>
              <a:rPr sz="1900" spc="-5" dirty="0"/>
              <a:t>console.log(foods[</a:t>
            </a:r>
            <a:r>
              <a:rPr sz="1900" spc="-5" dirty="0">
                <a:solidFill>
                  <a:srgbClr val="088759"/>
                </a:solidFill>
              </a:rPr>
              <a:t>1</a:t>
            </a:r>
            <a:r>
              <a:rPr sz="1900" spc="-5" dirty="0"/>
              <a:t>]); </a:t>
            </a:r>
            <a:r>
              <a:rPr sz="1900" spc="-5" dirty="0">
                <a:solidFill>
                  <a:srgbClr val="008000"/>
                </a:solidFill>
              </a:rPr>
              <a:t>//</a:t>
            </a:r>
            <a:r>
              <a:rPr sz="1900" spc="-20" dirty="0">
                <a:solidFill>
                  <a:srgbClr val="008000"/>
                </a:solidFill>
              </a:rPr>
              <a:t> </a:t>
            </a:r>
            <a:r>
              <a:rPr sz="1900" spc="-5" dirty="0">
                <a:solidFill>
                  <a:srgbClr val="008000"/>
                </a:solidFill>
              </a:rPr>
              <a:t>"Pizza"</a:t>
            </a:r>
            <a:endParaRPr sz="19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3445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20" dirty="0">
                <a:latin typeface="Times New Roman"/>
                <a:cs typeface="Times New Roman"/>
              </a:rPr>
              <a:t>Unshift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860665" cy="3321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60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access all element in </a:t>
            </a:r>
            <a:r>
              <a:rPr sz="2300" spc="-20" dirty="0">
                <a:latin typeface="RobotoRegular"/>
                <a:cs typeface="RobotoRegular"/>
              </a:rPr>
              <a:t>array </a:t>
            </a:r>
            <a:r>
              <a:rPr sz="2300" spc="-5" dirty="0">
                <a:latin typeface="RobotoRegular"/>
                <a:cs typeface="RobotoRegular"/>
              </a:rPr>
              <a:t>we can use loops </a:t>
            </a:r>
            <a:r>
              <a:rPr sz="2300" spc="-15" dirty="0">
                <a:latin typeface="RobotoRegular"/>
                <a:cs typeface="RobotoRegular"/>
              </a:rPr>
              <a:t>to iterate  </a:t>
            </a:r>
            <a:r>
              <a:rPr sz="2300" spc="-10" dirty="0">
                <a:latin typeface="RobotoRegular"/>
                <a:cs typeface="RobotoRegular"/>
              </a:rPr>
              <a:t>over </a:t>
            </a:r>
            <a:r>
              <a:rPr sz="2300" spc="-5" dirty="0">
                <a:latin typeface="RobotoRegular"/>
                <a:cs typeface="RobotoRegular"/>
              </a:rPr>
              <a:t>each </a:t>
            </a:r>
            <a:r>
              <a:rPr sz="2300" spc="-20" dirty="0">
                <a:latin typeface="RobotoRegular"/>
                <a:cs typeface="RobotoRegular"/>
              </a:rPr>
              <a:t>array</a:t>
            </a:r>
            <a:r>
              <a:rPr sz="2300" spc="-5" dirty="0">
                <a:latin typeface="RobotoRegular"/>
                <a:cs typeface="RobotoRegular"/>
              </a:rPr>
              <a:t> element</a:t>
            </a:r>
            <a:endParaRPr sz="2300">
              <a:latin typeface="RobotoRegular"/>
              <a:cs typeface="RobotoRegular"/>
            </a:endParaRPr>
          </a:p>
          <a:p>
            <a:pPr marL="24765" marR="2065655">
              <a:lnSpc>
                <a:spcPct val="135400"/>
              </a:lnSpc>
              <a:spcBef>
                <a:spcPts val="1295"/>
              </a:spcBef>
              <a:tabLst>
                <a:tab pos="3042285" algn="l"/>
                <a:tab pos="4414520" algn="l"/>
              </a:tabLst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va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r </a:t>
            </a:r>
            <a:r>
              <a:rPr sz="1800" b="1" spc="-5" dirty="0">
                <a:latin typeface="Courier New"/>
                <a:cs typeface="Courier New"/>
              </a:rPr>
              <a:t>food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[</a:t>
            </a:r>
            <a:r>
              <a:rPr sz="1800" b="1" spc="-5" dirty="0">
                <a:solidFill>
                  <a:srgbClr val="A31414"/>
                </a:solidFill>
                <a:latin typeface="Courier New"/>
                <a:cs typeface="Courier New"/>
              </a:rPr>
              <a:t>"Pizza</a:t>
            </a:r>
            <a:r>
              <a:rPr sz="1800" b="1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800" b="1" dirty="0">
                <a:latin typeface="Courier New"/>
                <a:cs typeface="Courier New"/>
              </a:rPr>
              <a:t>,	</a:t>
            </a:r>
            <a:r>
              <a:rPr sz="1800" b="1" spc="-5" dirty="0">
                <a:solidFill>
                  <a:srgbClr val="A31414"/>
                </a:solidFill>
                <a:latin typeface="Courier New"/>
                <a:cs typeface="Courier New"/>
              </a:rPr>
              <a:t>"Burger</a:t>
            </a:r>
            <a:r>
              <a:rPr sz="1800" b="1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800" b="1" dirty="0">
                <a:latin typeface="Courier New"/>
                <a:cs typeface="Courier New"/>
              </a:rPr>
              <a:t>,	</a:t>
            </a:r>
            <a:r>
              <a:rPr sz="1800" b="1" spc="-5" dirty="0">
                <a:solidFill>
                  <a:srgbClr val="A31414"/>
                </a:solidFill>
                <a:latin typeface="Courier New"/>
                <a:cs typeface="Courier New"/>
              </a:rPr>
              <a:t>"Snacks</a:t>
            </a:r>
            <a:r>
              <a:rPr sz="1800" b="1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800" b="1" spc="-5" dirty="0">
                <a:latin typeface="Courier New"/>
                <a:cs typeface="Courier New"/>
              </a:rPr>
              <a:t>]; 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800" b="1" spc="-5" dirty="0"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i=</a:t>
            </a:r>
            <a:r>
              <a:rPr sz="1800" b="1" spc="-5" dirty="0">
                <a:solidFill>
                  <a:srgbClr val="088759"/>
                </a:solidFill>
                <a:latin typeface="Courier New"/>
                <a:cs typeface="Courier New"/>
              </a:rPr>
              <a:t>0</a:t>
            </a:r>
            <a:r>
              <a:rPr sz="1800" b="1" spc="-5" dirty="0">
                <a:latin typeface="Courier New"/>
                <a:cs typeface="Courier New"/>
              </a:rPr>
              <a:t>;i&lt;foods.length;i++){</a:t>
            </a:r>
            <a:endParaRPr sz="1800">
              <a:latin typeface="Courier New"/>
              <a:cs typeface="Courier New"/>
            </a:endParaRPr>
          </a:p>
          <a:p>
            <a:pPr marL="436245">
              <a:lnSpc>
                <a:spcPct val="100000"/>
              </a:lnSpc>
              <a:spcBef>
                <a:spcPts val="765"/>
              </a:spcBef>
            </a:pPr>
            <a:r>
              <a:rPr sz="1800" b="1" spc="-5" dirty="0">
                <a:latin typeface="Courier New"/>
                <a:cs typeface="Courier New"/>
              </a:rPr>
              <a:t>alert(foods[i]);</a:t>
            </a:r>
            <a:endParaRPr sz="18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765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481965" marR="163830" indent="-469900">
              <a:lnSpc>
                <a:spcPct val="114100"/>
              </a:lnSpc>
              <a:spcBef>
                <a:spcPts val="355"/>
              </a:spcBef>
              <a:buFont typeface="RobotoRegular"/>
              <a:buAutoNum type="arabicPeriod" startAt="2"/>
              <a:tabLst>
                <a:tab pos="481965" algn="l"/>
                <a:tab pos="482600" algn="l"/>
              </a:tabLst>
            </a:pPr>
            <a:r>
              <a:rPr sz="2300" b="1" i="1" dirty="0">
                <a:latin typeface="Roboto"/>
                <a:cs typeface="Roboto"/>
              </a:rPr>
              <a:t>i </a:t>
            </a:r>
            <a:r>
              <a:rPr sz="2300" spc="-5" dirty="0">
                <a:latin typeface="RobotoRegular"/>
                <a:cs typeface="RobotoRegular"/>
              </a:rPr>
              <a:t>will work as index and this code will show </a:t>
            </a:r>
            <a:r>
              <a:rPr sz="2300" spc="5" dirty="0">
                <a:latin typeface="RobotoRegular"/>
                <a:cs typeface="RobotoRegular"/>
              </a:rPr>
              <a:t>alert </a:t>
            </a:r>
            <a:r>
              <a:rPr sz="2300" dirty="0">
                <a:latin typeface="RobotoRegular"/>
                <a:cs typeface="RobotoRegular"/>
              </a:rPr>
              <a:t>3 </a:t>
            </a:r>
            <a:r>
              <a:rPr sz="2300" spc="-5" dirty="0">
                <a:latin typeface="RobotoRegular"/>
                <a:cs typeface="RobotoRegular"/>
              </a:rPr>
              <a:t>times  each with </a:t>
            </a:r>
            <a:r>
              <a:rPr sz="2300" spc="-15" dirty="0">
                <a:latin typeface="RobotoRegular"/>
                <a:cs typeface="RobotoRegular"/>
              </a:rPr>
              <a:t>“Pizza”, </a:t>
            </a:r>
            <a:r>
              <a:rPr sz="2300" spc="-5" dirty="0">
                <a:latin typeface="RobotoRegular"/>
                <a:cs typeface="RobotoRegular"/>
              </a:rPr>
              <a:t>“Burger” and “Snacks”</a:t>
            </a:r>
            <a:r>
              <a:rPr sz="2300" spc="-30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respectively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5278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0" dirty="0">
                <a:latin typeface="Times New Roman"/>
                <a:cs typeface="Times New Roman"/>
              </a:rPr>
              <a:t>Iterating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array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65" dirty="0">
                <a:latin typeface="Times New Roman"/>
                <a:cs typeface="Times New Roman"/>
              </a:rPr>
              <a:t>with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05" dirty="0">
                <a:latin typeface="Times New Roman"/>
                <a:cs typeface="Times New Roman"/>
              </a:rPr>
              <a:t>Loops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967980" cy="202565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With loops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can </a:t>
            </a:r>
            <a:r>
              <a:rPr sz="2300" spc="-10" dirty="0">
                <a:latin typeface="RobotoRegular"/>
                <a:cs typeface="RobotoRegular"/>
              </a:rPr>
              <a:t>utilize </a:t>
            </a:r>
            <a:r>
              <a:rPr sz="2300" spc="-15" dirty="0">
                <a:latin typeface="RobotoRegular"/>
                <a:cs typeface="RobotoRegular"/>
              </a:rPr>
              <a:t>arrays </a:t>
            </a:r>
            <a:r>
              <a:rPr sz="2300" spc="-5" dirty="0">
                <a:latin typeface="RobotoRegular"/>
                <a:cs typeface="RobotoRegular"/>
              </a:rPr>
              <a:t>in much eﬃcient</a:t>
            </a:r>
            <a:r>
              <a:rPr sz="2300" dirty="0">
                <a:latin typeface="RobotoRegular"/>
                <a:cs typeface="RobotoRegular"/>
              </a:rPr>
              <a:t> </a:t>
            </a:r>
            <a:r>
              <a:rPr sz="2300" spc="-40" dirty="0">
                <a:latin typeface="RobotoRegular"/>
                <a:cs typeface="RobotoRegular"/>
              </a:rPr>
              <a:t>way.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If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want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ﬁnd element in </a:t>
            </a:r>
            <a:r>
              <a:rPr sz="2300" spc="-35" dirty="0">
                <a:latin typeface="RobotoRegular"/>
                <a:cs typeface="RobotoRegular"/>
              </a:rPr>
              <a:t>array,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can use loop </a:t>
            </a:r>
            <a:r>
              <a:rPr sz="2300" spc="-15" dirty="0">
                <a:latin typeface="RobotoRegular"/>
                <a:cs typeface="RobotoRegular"/>
              </a:rPr>
              <a:t>to  iterate </a:t>
            </a:r>
            <a:r>
              <a:rPr sz="2300" spc="-10" dirty="0">
                <a:latin typeface="RobotoRegular"/>
                <a:cs typeface="RobotoRegular"/>
              </a:rPr>
              <a:t>over </a:t>
            </a:r>
            <a:r>
              <a:rPr sz="2300" spc="-20" dirty="0">
                <a:latin typeface="RobotoRegular"/>
                <a:cs typeface="RobotoRegular"/>
              </a:rPr>
              <a:t>array </a:t>
            </a:r>
            <a:r>
              <a:rPr sz="2300" spc="-5" dirty="0">
                <a:latin typeface="RobotoRegular"/>
                <a:cs typeface="RobotoRegular"/>
              </a:rPr>
              <a:t>in check if </a:t>
            </a:r>
            <a:r>
              <a:rPr sz="2300" dirty="0">
                <a:latin typeface="RobotoRegular"/>
                <a:cs typeface="RobotoRegular"/>
              </a:rPr>
              <a:t>particular </a:t>
            </a:r>
            <a:r>
              <a:rPr sz="2300" spc="-10" dirty="0">
                <a:latin typeface="RobotoRegular"/>
                <a:cs typeface="RobotoRegular"/>
              </a:rPr>
              <a:t>value </a:t>
            </a:r>
            <a:r>
              <a:rPr sz="2300" spc="-5" dirty="0">
                <a:latin typeface="RobotoRegular"/>
                <a:cs typeface="RobotoRegular"/>
              </a:rPr>
              <a:t>exists in</a:t>
            </a:r>
            <a:r>
              <a:rPr sz="2300" spc="35" dirty="0">
                <a:latin typeface="RobotoRegular"/>
                <a:cs typeface="RobotoRegular"/>
              </a:rPr>
              <a:t> </a:t>
            </a:r>
            <a:r>
              <a:rPr sz="2300" spc="-20" dirty="0">
                <a:latin typeface="RobotoRegular"/>
                <a:cs typeface="RobotoRegular"/>
              </a:rPr>
              <a:t>array</a:t>
            </a:r>
            <a:endParaRPr sz="2300">
              <a:latin typeface="RobotoRegular"/>
              <a:cs typeface="RobotoRegular"/>
            </a:endParaRPr>
          </a:p>
          <a:p>
            <a:pPr marL="481965" marR="21844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If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want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10" dirty="0">
                <a:latin typeface="RobotoRegular"/>
                <a:cs typeface="RobotoRegular"/>
              </a:rPr>
              <a:t>sort </a:t>
            </a:r>
            <a:r>
              <a:rPr sz="2300" spc="-5" dirty="0">
                <a:latin typeface="RobotoRegular"/>
                <a:cs typeface="RobotoRegular"/>
              </a:rPr>
              <a:t>elements in </a:t>
            </a:r>
            <a:r>
              <a:rPr sz="2300" spc="-35" dirty="0">
                <a:latin typeface="RobotoRegular"/>
                <a:cs typeface="RobotoRegular"/>
              </a:rPr>
              <a:t>array,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can use loop </a:t>
            </a:r>
            <a:r>
              <a:rPr sz="2300" spc="-15" dirty="0">
                <a:latin typeface="RobotoRegular"/>
                <a:cs typeface="RobotoRegular"/>
              </a:rPr>
              <a:t>to  iterate </a:t>
            </a:r>
            <a:r>
              <a:rPr sz="2300" spc="-10" dirty="0">
                <a:latin typeface="RobotoRegular"/>
                <a:cs typeface="RobotoRegular"/>
              </a:rPr>
              <a:t>over </a:t>
            </a:r>
            <a:r>
              <a:rPr sz="2300" spc="-5" dirty="0">
                <a:latin typeface="RobotoRegular"/>
                <a:cs typeface="RobotoRegular"/>
              </a:rPr>
              <a:t>each element and swap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elements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5278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0" dirty="0">
                <a:latin typeface="Times New Roman"/>
                <a:cs typeface="Times New Roman"/>
              </a:rPr>
              <a:t>Iterating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array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65" dirty="0">
                <a:latin typeface="Times New Roman"/>
                <a:cs typeface="Times New Roman"/>
              </a:rPr>
              <a:t>with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05" dirty="0">
                <a:latin typeface="Times New Roman"/>
                <a:cs typeface="Times New Roman"/>
              </a:rPr>
              <a:t>Loops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F6D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539765" y="0"/>
            <a:ext cx="4604385" cy="5143500"/>
            <a:chOff x="4539765" y="0"/>
            <a:chExt cx="4604385" cy="5143500"/>
          </a:xfrm>
        </p:grpSpPr>
        <p:sp>
          <p:nvSpPr>
            <p:cNvPr id="4" name="object 4"/>
            <p:cNvSpPr/>
            <p:nvPr/>
          </p:nvSpPr>
          <p:spPr>
            <a:xfrm>
              <a:off x="457199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39765" y="599"/>
              <a:ext cx="108599" cy="51428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50058" y="2049389"/>
            <a:ext cx="16294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35" dirty="0">
                <a:latin typeface="RobotoRegular"/>
                <a:cs typeface="RobotoRegular"/>
              </a:rPr>
              <a:t>T</a:t>
            </a:r>
            <a:r>
              <a:rPr sz="6000" spc="-10" dirty="0">
                <a:latin typeface="RobotoRegular"/>
                <a:cs typeface="RobotoRegular"/>
              </a:rPr>
              <a:t>ask</a:t>
            </a:r>
            <a:endParaRPr sz="6000">
              <a:latin typeface="RobotoRegular"/>
              <a:cs typeface="RobotoRegular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89747" y="1498157"/>
            <a:ext cx="376491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125" marR="5080" indent="-480059">
              <a:lnSpc>
                <a:spcPct val="114599"/>
              </a:lnSpc>
              <a:spcBef>
                <a:spcPts val="100"/>
              </a:spcBef>
              <a:tabLst>
                <a:tab pos="492125" algn="l"/>
              </a:tabLst>
            </a:pPr>
            <a:r>
              <a:rPr sz="2400" spc="-5" dirty="0"/>
              <a:t>1.	</a:t>
            </a:r>
            <a:r>
              <a:rPr sz="2400" spc="-10" dirty="0"/>
              <a:t>Create </a:t>
            </a:r>
            <a:r>
              <a:rPr sz="2400" spc="-5" dirty="0"/>
              <a:t>an </a:t>
            </a:r>
            <a:r>
              <a:rPr sz="2400" spc="-20" dirty="0"/>
              <a:t>array </a:t>
            </a:r>
            <a:r>
              <a:rPr sz="2400" spc="-5" dirty="0"/>
              <a:t>and ﬁll it  with</a:t>
            </a:r>
            <a:r>
              <a:rPr sz="2400" spc="-10" dirty="0"/>
              <a:t> </a:t>
            </a:r>
            <a:r>
              <a:rPr sz="2400" spc="-5" dirty="0"/>
              <a:t>numbers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4989747" y="2336364"/>
            <a:ext cx="3639820" cy="12827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92125" indent="-480059">
              <a:lnSpc>
                <a:spcPct val="100000"/>
              </a:lnSpc>
              <a:spcBef>
                <a:spcPts val="520"/>
              </a:spcBef>
              <a:buAutoNum type="arabicPeriod" startAt="2"/>
              <a:tabLst>
                <a:tab pos="492125" algn="l"/>
                <a:tab pos="492759" algn="l"/>
              </a:tabLst>
            </a:pPr>
            <a:r>
              <a:rPr sz="2400" spc="-5" dirty="0">
                <a:latin typeface="RobotoRegular"/>
                <a:cs typeface="RobotoRegular"/>
              </a:rPr>
              <a:t>Ask input </a:t>
            </a:r>
            <a:r>
              <a:rPr sz="2400" spc="-10" dirty="0">
                <a:latin typeface="RobotoRegular"/>
                <a:cs typeface="RobotoRegular"/>
              </a:rPr>
              <a:t>from</a:t>
            </a:r>
            <a:r>
              <a:rPr sz="2400" spc="-35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user</a:t>
            </a:r>
            <a:endParaRPr sz="2400">
              <a:latin typeface="RobotoRegular"/>
              <a:cs typeface="RobotoRegular"/>
            </a:endParaRPr>
          </a:p>
          <a:p>
            <a:pPr marL="492125" marR="5080" indent="-480059">
              <a:lnSpc>
                <a:spcPct val="114599"/>
              </a:lnSpc>
              <a:buAutoNum type="arabicPeriod" startAt="2"/>
              <a:tabLst>
                <a:tab pos="492125" algn="l"/>
                <a:tab pos="492759" algn="l"/>
              </a:tabLst>
            </a:pPr>
            <a:r>
              <a:rPr sz="2400" spc="-5" dirty="0">
                <a:latin typeface="RobotoRegular"/>
                <a:cs typeface="RobotoRegular"/>
              </a:rPr>
              <a:t>Find element in </a:t>
            </a:r>
            <a:r>
              <a:rPr sz="2400" spc="-20" dirty="0">
                <a:latin typeface="RobotoRegular"/>
                <a:cs typeface="RobotoRegular"/>
              </a:rPr>
              <a:t>array  </a:t>
            </a:r>
            <a:r>
              <a:rPr sz="2400" spc="-5" dirty="0">
                <a:latin typeface="RobotoRegular"/>
                <a:cs typeface="RobotoRegular"/>
              </a:rPr>
              <a:t>that is </a:t>
            </a:r>
            <a:r>
              <a:rPr sz="2400" spc="-10" dirty="0">
                <a:latin typeface="RobotoRegular"/>
                <a:cs typeface="RobotoRegular"/>
              </a:rPr>
              <a:t>provided by</a:t>
            </a:r>
            <a:r>
              <a:rPr sz="2400" spc="-75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user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778750" cy="282575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Add add element in </a:t>
            </a:r>
            <a:r>
              <a:rPr sz="2300" spc="-20" dirty="0">
                <a:latin typeface="RobotoRegular"/>
                <a:cs typeface="RobotoRegular"/>
              </a:rPr>
              <a:t>array </a:t>
            </a:r>
            <a:r>
              <a:rPr sz="2300" spc="-5" dirty="0">
                <a:latin typeface="RobotoRegular"/>
                <a:cs typeface="RobotoRegular"/>
              </a:rPr>
              <a:t>we </a:t>
            </a:r>
            <a:r>
              <a:rPr sz="2300" spc="-10" dirty="0">
                <a:latin typeface="RobotoRegular"/>
                <a:cs typeface="RobotoRegular"/>
              </a:rPr>
              <a:t>have</a:t>
            </a:r>
            <a:r>
              <a:rPr sz="2300" spc="-5" dirty="0">
                <a:latin typeface="RobotoRegular"/>
                <a:cs typeface="RobotoRegular"/>
              </a:rPr>
              <a:t> used</a:t>
            </a:r>
            <a:endParaRPr sz="2300">
              <a:latin typeface="RobotoRegular"/>
              <a:cs typeface="RobotoRegular"/>
            </a:endParaRPr>
          </a:p>
          <a:p>
            <a:pPr marL="1396365" lvl="1" indent="-464820">
              <a:lnSpc>
                <a:spcPct val="100000"/>
              </a:lnSpc>
              <a:spcBef>
                <a:spcPts val="390"/>
              </a:spcBef>
              <a:buAutoNum type="alphaLcPeriod"/>
              <a:tabLst>
                <a:tab pos="1396365" algn="l"/>
                <a:tab pos="1397000" algn="l"/>
              </a:tabLst>
            </a:pPr>
            <a:r>
              <a:rPr sz="2300" spc="-5" dirty="0">
                <a:latin typeface="RobotoRegular"/>
                <a:cs typeface="RobotoRegular"/>
              </a:rPr>
              <a:t>Push function -- add element in</a:t>
            </a:r>
            <a:r>
              <a:rPr sz="2300" spc="-3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last</a:t>
            </a:r>
            <a:endParaRPr sz="2300">
              <a:latin typeface="RobotoRegular"/>
              <a:cs typeface="RobotoRegular"/>
            </a:endParaRPr>
          </a:p>
          <a:p>
            <a:pPr marL="1396365" lvl="1" indent="-469900">
              <a:lnSpc>
                <a:spcPct val="100000"/>
              </a:lnSpc>
              <a:spcBef>
                <a:spcPts val="390"/>
              </a:spcBef>
              <a:buAutoNum type="alphaLcPeriod"/>
              <a:tabLst>
                <a:tab pos="1396365" algn="l"/>
                <a:tab pos="1397000" algn="l"/>
              </a:tabLst>
            </a:pPr>
            <a:r>
              <a:rPr sz="2300" spc="-5" dirty="0">
                <a:latin typeface="RobotoRegular"/>
                <a:cs typeface="RobotoRegular"/>
              </a:rPr>
              <a:t>Unshift function -- add element in</a:t>
            </a:r>
            <a:r>
              <a:rPr sz="2300" spc="-30" dirty="0">
                <a:latin typeface="RobotoRegular"/>
                <a:cs typeface="RobotoRegular"/>
              </a:rPr>
              <a:t> </a:t>
            </a:r>
            <a:r>
              <a:rPr sz="2300" spc="5" dirty="0">
                <a:latin typeface="RobotoRegular"/>
                <a:cs typeface="RobotoRegular"/>
              </a:rPr>
              <a:t>start</a:t>
            </a:r>
            <a:endParaRPr sz="2300">
              <a:latin typeface="RobotoRegular"/>
              <a:cs typeface="RobotoRegular"/>
            </a:endParaRPr>
          </a:p>
          <a:p>
            <a:pPr marL="1396365" marR="474345" lvl="1" indent="-458470">
              <a:lnSpc>
                <a:spcPct val="114100"/>
              </a:lnSpc>
              <a:buAutoNum type="alphaLcPeriod"/>
              <a:tabLst>
                <a:tab pos="1396365" algn="l"/>
                <a:tab pos="1397000" algn="l"/>
              </a:tabLst>
            </a:pPr>
            <a:r>
              <a:rPr sz="2300" spc="-5" dirty="0">
                <a:latin typeface="RobotoRegular"/>
                <a:cs typeface="RobotoRegular"/>
              </a:rPr>
              <a:t>Index -- add element in last or </a:t>
            </a:r>
            <a:r>
              <a:rPr sz="2300" spc="-10" dirty="0">
                <a:latin typeface="RobotoRegular"/>
                <a:cs typeface="RobotoRegular"/>
              </a:rPr>
              <a:t>replace </a:t>
            </a:r>
            <a:r>
              <a:rPr sz="2300" spc="-5" dirty="0">
                <a:latin typeface="RobotoRegular"/>
                <a:cs typeface="RobotoRegular"/>
              </a:rPr>
              <a:t>existing  element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If we want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add element in middle of </a:t>
            </a:r>
            <a:r>
              <a:rPr sz="2300" spc="-20" dirty="0">
                <a:latin typeface="RobotoRegular"/>
                <a:cs typeface="RobotoRegular"/>
              </a:rPr>
              <a:t>array </a:t>
            </a:r>
            <a:r>
              <a:rPr sz="2300" spc="-5" dirty="0">
                <a:latin typeface="RobotoRegular"/>
                <a:cs typeface="RobotoRegular"/>
              </a:rPr>
              <a:t>or any index  other than ﬁrst/last then we can use splice</a:t>
            </a:r>
            <a:r>
              <a:rPr sz="2300" spc="-3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function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0340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35" dirty="0">
                <a:latin typeface="Times New Roman"/>
                <a:cs typeface="Times New Roman"/>
              </a:rPr>
              <a:t>Splice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164830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184785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Splice function can add one or </a:t>
            </a:r>
            <a:r>
              <a:rPr sz="2300" spc="-10" dirty="0">
                <a:latin typeface="RobotoRegular"/>
                <a:cs typeface="RobotoRegular"/>
              </a:rPr>
              <a:t>more </a:t>
            </a:r>
            <a:r>
              <a:rPr sz="2300" spc="-5" dirty="0">
                <a:latin typeface="RobotoRegular"/>
                <a:cs typeface="RobotoRegular"/>
              </a:rPr>
              <a:t>element on </a:t>
            </a:r>
            <a:r>
              <a:rPr sz="2300" dirty="0">
                <a:latin typeface="RobotoRegular"/>
                <a:cs typeface="RobotoRegular"/>
              </a:rPr>
              <a:t>particular  </a:t>
            </a:r>
            <a:r>
              <a:rPr sz="2300" spc="-5" dirty="0">
                <a:latin typeface="RobotoRegular"/>
                <a:cs typeface="RobotoRegular"/>
              </a:rPr>
              <a:t>index in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20" dirty="0">
                <a:latin typeface="RobotoRegular"/>
                <a:cs typeface="RobotoRegular"/>
              </a:rPr>
              <a:t>array</a:t>
            </a:r>
            <a:endParaRPr sz="2300">
              <a:latin typeface="RobotoRegular"/>
              <a:cs typeface="RobotoRegular"/>
            </a:endParaRPr>
          </a:p>
          <a:p>
            <a:pPr marL="481965" marR="102870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Splice function can </a:t>
            </a:r>
            <a:r>
              <a:rPr sz="2300" spc="-10" dirty="0">
                <a:latin typeface="RobotoRegular"/>
                <a:cs typeface="RobotoRegular"/>
              </a:rPr>
              <a:t>replace </a:t>
            </a:r>
            <a:r>
              <a:rPr sz="2300" spc="-5" dirty="0">
                <a:latin typeface="RobotoRegular"/>
                <a:cs typeface="RobotoRegular"/>
              </a:rPr>
              <a:t>one or </a:t>
            </a:r>
            <a:r>
              <a:rPr sz="2300" spc="-10" dirty="0">
                <a:latin typeface="RobotoRegular"/>
                <a:cs typeface="RobotoRegular"/>
              </a:rPr>
              <a:t>more </a:t>
            </a:r>
            <a:r>
              <a:rPr sz="2300" spc="-5" dirty="0">
                <a:latin typeface="RobotoRegular"/>
                <a:cs typeface="RobotoRegular"/>
              </a:rPr>
              <a:t>element on  </a:t>
            </a:r>
            <a:r>
              <a:rPr sz="2300" dirty="0">
                <a:latin typeface="RobotoRegular"/>
                <a:cs typeface="RobotoRegular"/>
              </a:rPr>
              <a:t>particular </a:t>
            </a:r>
            <a:r>
              <a:rPr sz="2300" spc="-5" dirty="0">
                <a:latin typeface="RobotoRegular"/>
                <a:cs typeface="RobotoRegular"/>
              </a:rPr>
              <a:t>index in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20" dirty="0">
                <a:latin typeface="RobotoRegular"/>
                <a:cs typeface="RobotoRegular"/>
              </a:rPr>
              <a:t>array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Splice function </a:t>
            </a:r>
            <a:r>
              <a:rPr sz="2300" spc="-10" dirty="0">
                <a:latin typeface="RobotoRegular"/>
                <a:cs typeface="RobotoRegular"/>
              </a:rPr>
              <a:t>returns </a:t>
            </a:r>
            <a:r>
              <a:rPr sz="2300" spc="-5" dirty="0">
                <a:latin typeface="RobotoRegular"/>
                <a:cs typeface="RobotoRegular"/>
              </a:rPr>
              <a:t>elements which </a:t>
            </a:r>
            <a:r>
              <a:rPr sz="2300" spc="-15" dirty="0">
                <a:latin typeface="RobotoRegular"/>
                <a:cs typeface="RobotoRegular"/>
              </a:rPr>
              <a:t>removed </a:t>
            </a:r>
            <a:r>
              <a:rPr sz="2300" spc="-10" dirty="0">
                <a:latin typeface="RobotoRegular"/>
                <a:cs typeface="RobotoRegular"/>
              </a:rPr>
              <a:t>from </a:t>
            </a:r>
            <a:r>
              <a:rPr sz="2300" spc="-35" dirty="0">
                <a:latin typeface="RobotoRegular"/>
                <a:cs typeface="RobotoRegular"/>
              </a:rPr>
              <a:t>array,  </a:t>
            </a:r>
            <a:r>
              <a:rPr sz="2300" spc="-5" dirty="0">
                <a:latin typeface="RobotoRegular"/>
                <a:cs typeface="RobotoRegular"/>
              </a:rPr>
              <a:t>if no element </a:t>
            </a:r>
            <a:r>
              <a:rPr sz="2300" spc="-15" dirty="0">
                <a:latin typeface="RobotoRegular"/>
                <a:cs typeface="RobotoRegular"/>
              </a:rPr>
              <a:t>removed </a:t>
            </a:r>
            <a:r>
              <a:rPr sz="2300" spc="-5" dirty="0">
                <a:latin typeface="RobotoRegular"/>
                <a:cs typeface="RobotoRegular"/>
              </a:rPr>
              <a:t>then </a:t>
            </a:r>
            <a:r>
              <a:rPr sz="2300" spc="-10" dirty="0">
                <a:latin typeface="RobotoRegular"/>
                <a:cs typeface="RobotoRegular"/>
              </a:rPr>
              <a:t>returns </a:t>
            </a:r>
            <a:r>
              <a:rPr sz="2300" spc="-5" dirty="0">
                <a:latin typeface="RobotoRegular"/>
                <a:cs typeface="RobotoRegular"/>
              </a:rPr>
              <a:t>empty</a:t>
            </a:r>
            <a:r>
              <a:rPr sz="2300" spc="5" dirty="0">
                <a:latin typeface="RobotoRegular"/>
                <a:cs typeface="RobotoRegular"/>
              </a:rPr>
              <a:t> </a:t>
            </a:r>
            <a:r>
              <a:rPr sz="2300" spc="-20" dirty="0">
                <a:latin typeface="RobotoRegular"/>
                <a:cs typeface="RobotoRegular"/>
              </a:rPr>
              <a:t>array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0340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35" dirty="0">
                <a:latin typeface="Times New Roman"/>
                <a:cs typeface="Times New Roman"/>
              </a:rPr>
              <a:t>Splice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25604"/>
            <a:ext cx="7931150" cy="318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115">
              <a:lnSpc>
                <a:spcPct val="1364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foods </a:t>
            </a:r>
            <a:r>
              <a:rPr sz="2200" b="1" dirty="0">
                <a:latin typeface="Courier New"/>
                <a:cs typeface="Courier New"/>
              </a:rPr>
              <a:t>= </a:t>
            </a:r>
            <a:r>
              <a:rPr sz="2200" b="1" spc="-5" dirty="0">
                <a:latin typeface="Courier New"/>
                <a:cs typeface="Courier New"/>
              </a:rPr>
              <a:t>[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"Pizza"</a:t>
            </a:r>
            <a:r>
              <a:rPr sz="2200" b="1" spc="-5" dirty="0">
                <a:latin typeface="Courier New"/>
                <a:cs typeface="Courier New"/>
              </a:rPr>
              <a:t>, 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"Burger"</a:t>
            </a:r>
            <a:r>
              <a:rPr sz="2200" b="1" spc="-5" dirty="0">
                <a:latin typeface="Courier New"/>
                <a:cs typeface="Courier New"/>
              </a:rPr>
              <a:t>, 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"Snacks"</a:t>
            </a:r>
            <a:r>
              <a:rPr sz="2200" b="1" spc="-5" dirty="0">
                <a:latin typeface="Courier New"/>
                <a:cs typeface="Courier New"/>
              </a:rPr>
              <a:t>];  console.log(foods);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 "Pizza","Burger","Snacks"  </a:t>
            </a:r>
            <a:r>
              <a:rPr sz="2200" b="1" spc="-5" dirty="0">
                <a:latin typeface="Courier New"/>
                <a:cs typeface="Courier New"/>
              </a:rPr>
              <a:t>foods.splice(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1</a:t>
            </a:r>
            <a:r>
              <a:rPr sz="2200" b="1" spc="-5" dirty="0">
                <a:latin typeface="Courier New"/>
                <a:cs typeface="Courier New"/>
              </a:rPr>
              <a:t>,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0</a:t>
            </a:r>
            <a:r>
              <a:rPr sz="2200" b="1" spc="-5" dirty="0">
                <a:latin typeface="Courier New"/>
                <a:cs typeface="Courier New"/>
              </a:rPr>
              <a:t>,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"Sandwich"</a:t>
            </a:r>
            <a:r>
              <a:rPr sz="2200" b="1" spc="-5" dirty="0">
                <a:latin typeface="Courier New"/>
                <a:cs typeface="Courier New"/>
              </a:rPr>
              <a:t>);  console.log(foods);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//"Pizza","Sandwich",</a:t>
            </a:r>
            <a:r>
              <a:rPr sz="22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"Burger","Snacks"</a:t>
            </a:r>
            <a:endParaRPr sz="2200">
              <a:latin typeface="Courier New"/>
              <a:cs typeface="Courier New"/>
            </a:endParaRPr>
          </a:p>
          <a:p>
            <a:pPr marL="12700" marR="5080">
              <a:lnSpc>
                <a:spcPct val="114100"/>
              </a:lnSpc>
              <a:spcBef>
                <a:spcPts val="565"/>
              </a:spcBef>
            </a:pPr>
            <a:r>
              <a:rPr sz="2300" spc="-5" dirty="0">
                <a:latin typeface="RobotoRegular"/>
                <a:cs typeface="RobotoRegular"/>
              </a:rPr>
              <a:t>This will add </a:t>
            </a:r>
            <a:r>
              <a:rPr sz="2300" dirty="0">
                <a:latin typeface="RobotoRegular"/>
                <a:cs typeface="RobotoRegular"/>
              </a:rPr>
              <a:t>1 </a:t>
            </a:r>
            <a:r>
              <a:rPr sz="2300" spc="-5" dirty="0">
                <a:latin typeface="RobotoRegular"/>
                <a:cs typeface="RobotoRegular"/>
              </a:rPr>
              <a:t>element on index </a:t>
            </a:r>
            <a:r>
              <a:rPr sz="2300" dirty="0">
                <a:latin typeface="RobotoRegular"/>
                <a:cs typeface="RobotoRegular"/>
              </a:rPr>
              <a:t>1 </a:t>
            </a:r>
            <a:r>
              <a:rPr sz="2300" spc="-5" dirty="0">
                <a:latin typeface="RobotoRegular"/>
                <a:cs typeface="RobotoRegular"/>
              </a:rPr>
              <a:t>and </a:t>
            </a:r>
            <a:r>
              <a:rPr sz="2300" spc="-10" dirty="0">
                <a:latin typeface="RobotoRegular"/>
                <a:cs typeface="RobotoRegular"/>
              </a:rPr>
              <a:t>move </a:t>
            </a:r>
            <a:r>
              <a:rPr sz="2300" spc="-5" dirty="0">
                <a:latin typeface="RobotoRegular"/>
                <a:cs typeface="RobotoRegular"/>
              </a:rPr>
              <a:t>all elements one  index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forward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0340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35" dirty="0">
                <a:latin typeface="Times New Roman"/>
                <a:cs typeface="Times New Roman"/>
              </a:rPr>
              <a:t>Splice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25604"/>
            <a:ext cx="8168005" cy="318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7970">
              <a:lnSpc>
                <a:spcPct val="1364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foods </a:t>
            </a:r>
            <a:r>
              <a:rPr sz="2200" b="1" dirty="0">
                <a:latin typeface="Courier New"/>
                <a:cs typeface="Courier New"/>
              </a:rPr>
              <a:t>= </a:t>
            </a:r>
            <a:r>
              <a:rPr sz="2200" b="1" spc="-5" dirty="0">
                <a:latin typeface="Courier New"/>
                <a:cs typeface="Courier New"/>
              </a:rPr>
              <a:t>[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"Pizza"</a:t>
            </a:r>
            <a:r>
              <a:rPr sz="2200" b="1" spc="-5" dirty="0">
                <a:latin typeface="Courier New"/>
                <a:cs typeface="Courier New"/>
              </a:rPr>
              <a:t>, 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"Burger"</a:t>
            </a:r>
            <a:r>
              <a:rPr sz="2200" b="1" spc="-5" dirty="0">
                <a:latin typeface="Courier New"/>
                <a:cs typeface="Courier New"/>
              </a:rPr>
              <a:t>, 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"Snacks"</a:t>
            </a:r>
            <a:r>
              <a:rPr sz="2200" b="1" spc="-5" dirty="0">
                <a:latin typeface="Courier New"/>
                <a:cs typeface="Courier New"/>
              </a:rPr>
              <a:t>];  console.log(foods);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 "Pizza","Burger","Snacks"  </a:t>
            </a:r>
            <a:r>
              <a:rPr sz="2200" b="1" spc="-5" dirty="0">
                <a:latin typeface="Courier New"/>
                <a:cs typeface="Courier New"/>
              </a:rPr>
              <a:t>foods.splice(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1</a:t>
            </a:r>
            <a:r>
              <a:rPr sz="2200" b="1" spc="-5" dirty="0">
                <a:latin typeface="Courier New"/>
                <a:cs typeface="Courier New"/>
              </a:rPr>
              <a:t>,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0</a:t>
            </a:r>
            <a:r>
              <a:rPr sz="2200" b="1" spc="-5" dirty="0">
                <a:latin typeface="Courier New"/>
                <a:cs typeface="Courier New"/>
              </a:rPr>
              <a:t>,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"Sandwich",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"Fries"</a:t>
            </a:r>
            <a:r>
              <a:rPr sz="2200" b="1" spc="-5" dirty="0">
                <a:latin typeface="Courier New"/>
                <a:cs typeface="Courier New"/>
              </a:rPr>
              <a:t>);  console.log(foods);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//"Pizza","Sandwich","Fries","Burger","Snacks"</a:t>
            </a:r>
            <a:endParaRPr sz="2200">
              <a:latin typeface="Courier New"/>
              <a:cs typeface="Courier New"/>
            </a:endParaRPr>
          </a:p>
          <a:p>
            <a:pPr marL="12700" marR="5080">
              <a:lnSpc>
                <a:spcPct val="114100"/>
              </a:lnSpc>
              <a:spcBef>
                <a:spcPts val="565"/>
              </a:spcBef>
            </a:pPr>
            <a:r>
              <a:rPr sz="2300" spc="-5" dirty="0">
                <a:latin typeface="RobotoRegular"/>
                <a:cs typeface="RobotoRegular"/>
              </a:rPr>
              <a:t>This will add </a:t>
            </a:r>
            <a:r>
              <a:rPr sz="2300" dirty="0">
                <a:latin typeface="RobotoRegular"/>
                <a:cs typeface="RobotoRegular"/>
              </a:rPr>
              <a:t>2 </a:t>
            </a:r>
            <a:r>
              <a:rPr sz="2300" spc="-5" dirty="0">
                <a:latin typeface="RobotoRegular"/>
                <a:cs typeface="RobotoRegular"/>
              </a:rPr>
              <a:t>element on index </a:t>
            </a:r>
            <a:r>
              <a:rPr sz="2300" dirty="0">
                <a:latin typeface="RobotoRegular"/>
                <a:cs typeface="RobotoRegular"/>
              </a:rPr>
              <a:t>1 </a:t>
            </a:r>
            <a:r>
              <a:rPr sz="2300" spc="-5" dirty="0">
                <a:latin typeface="RobotoRegular"/>
                <a:cs typeface="RobotoRegular"/>
              </a:rPr>
              <a:t>and </a:t>
            </a:r>
            <a:r>
              <a:rPr sz="2300" dirty="0">
                <a:latin typeface="RobotoRegular"/>
                <a:cs typeface="RobotoRegular"/>
              </a:rPr>
              <a:t>2 </a:t>
            </a:r>
            <a:r>
              <a:rPr sz="2300" spc="-5" dirty="0">
                <a:latin typeface="RobotoRegular"/>
                <a:cs typeface="RobotoRegular"/>
              </a:rPr>
              <a:t>and </a:t>
            </a:r>
            <a:r>
              <a:rPr sz="2300" spc="-10" dirty="0">
                <a:latin typeface="RobotoRegular"/>
                <a:cs typeface="RobotoRegular"/>
              </a:rPr>
              <a:t>move </a:t>
            </a:r>
            <a:r>
              <a:rPr sz="2300" spc="-5" dirty="0">
                <a:latin typeface="RobotoRegular"/>
                <a:cs typeface="RobotoRegular"/>
              </a:rPr>
              <a:t>all elements  two index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forward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0340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35" dirty="0">
                <a:latin typeface="Times New Roman"/>
                <a:cs typeface="Times New Roman"/>
              </a:rPr>
              <a:t>Splice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1884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Times New Roman"/>
                <a:cs typeface="Times New Roman"/>
              </a:rPr>
              <a:t>Variables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4574" y="1510255"/>
          <a:ext cx="5550535" cy="2202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202">
                <a:tc>
                  <a:txBody>
                    <a:bodyPr/>
                    <a:lstStyle/>
                    <a:p>
                      <a:pPr marR="52069" algn="ctr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nationality 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"Pakistani"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23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572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age 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25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572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3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572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isFeePaid 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572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202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572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weight 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60.55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572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25604"/>
            <a:ext cx="8137525" cy="318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7490">
              <a:lnSpc>
                <a:spcPct val="1364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foods </a:t>
            </a:r>
            <a:r>
              <a:rPr sz="2200" b="1" dirty="0">
                <a:latin typeface="Courier New"/>
                <a:cs typeface="Courier New"/>
              </a:rPr>
              <a:t>= </a:t>
            </a:r>
            <a:r>
              <a:rPr sz="2200" b="1" spc="-5" dirty="0">
                <a:latin typeface="Courier New"/>
                <a:cs typeface="Courier New"/>
              </a:rPr>
              <a:t>[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"Pizza"</a:t>
            </a:r>
            <a:r>
              <a:rPr sz="2200" b="1" spc="-5" dirty="0">
                <a:latin typeface="Courier New"/>
                <a:cs typeface="Courier New"/>
              </a:rPr>
              <a:t>, 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"Burger"</a:t>
            </a:r>
            <a:r>
              <a:rPr sz="2200" b="1" spc="-5" dirty="0">
                <a:latin typeface="Courier New"/>
                <a:cs typeface="Courier New"/>
              </a:rPr>
              <a:t>, 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"Snacks"</a:t>
            </a:r>
            <a:r>
              <a:rPr sz="2200" b="1" spc="-5" dirty="0">
                <a:latin typeface="Courier New"/>
                <a:cs typeface="Courier New"/>
              </a:rPr>
              <a:t>];  console.log(foods);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 "Pizza","Burger","Snacks"  </a:t>
            </a:r>
            <a:r>
              <a:rPr sz="2200" b="1" spc="-5" dirty="0">
                <a:latin typeface="Courier New"/>
                <a:cs typeface="Courier New"/>
              </a:rPr>
              <a:t>foods.splice(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1</a:t>
            </a:r>
            <a:r>
              <a:rPr sz="2200" b="1" spc="-5" dirty="0">
                <a:latin typeface="Courier New"/>
                <a:cs typeface="Courier New"/>
              </a:rPr>
              <a:t>,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2</a:t>
            </a:r>
            <a:r>
              <a:rPr sz="2200" b="1" spc="-5" dirty="0">
                <a:latin typeface="Courier New"/>
                <a:cs typeface="Courier New"/>
              </a:rPr>
              <a:t>,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"Sandwich"</a:t>
            </a:r>
            <a:r>
              <a:rPr sz="2200" b="1" spc="-5" dirty="0">
                <a:latin typeface="Courier New"/>
                <a:cs typeface="Courier New"/>
              </a:rPr>
              <a:t>);  console.log(foods);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//"Pizza","Sandwich"</a:t>
            </a:r>
            <a:endParaRPr sz="2200">
              <a:latin typeface="Courier New"/>
              <a:cs typeface="Courier New"/>
            </a:endParaRPr>
          </a:p>
          <a:p>
            <a:pPr marL="12700" marR="5080">
              <a:lnSpc>
                <a:spcPct val="114100"/>
              </a:lnSpc>
              <a:spcBef>
                <a:spcPts val="565"/>
              </a:spcBef>
            </a:pPr>
            <a:r>
              <a:rPr sz="2300" spc="-5" dirty="0">
                <a:latin typeface="RobotoRegular"/>
                <a:cs typeface="RobotoRegular"/>
              </a:rPr>
              <a:t>This will </a:t>
            </a:r>
            <a:r>
              <a:rPr sz="2300" spc="-15" dirty="0">
                <a:latin typeface="RobotoRegular"/>
                <a:cs typeface="RobotoRegular"/>
              </a:rPr>
              <a:t>remove </a:t>
            </a:r>
            <a:r>
              <a:rPr sz="2300" dirty="0">
                <a:latin typeface="RobotoRegular"/>
                <a:cs typeface="RobotoRegular"/>
              </a:rPr>
              <a:t>2 </a:t>
            </a:r>
            <a:r>
              <a:rPr sz="2300" spc="-5" dirty="0">
                <a:latin typeface="RobotoRegular"/>
                <a:cs typeface="RobotoRegular"/>
              </a:rPr>
              <a:t>element </a:t>
            </a:r>
            <a:r>
              <a:rPr sz="2300" spc="-10" dirty="0">
                <a:latin typeface="RobotoRegular"/>
                <a:cs typeface="RobotoRegular"/>
              </a:rPr>
              <a:t>from </a:t>
            </a:r>
            <a:r>
              <a:rPr sz="2300" spc="-5" dirty="0">
                <a:latin typeface="RobotoRegular"/>
                <a:cs typeface="RobotoRegular"/>
              </a:rPr>
              <a:t>index </a:t>
            </a:r>
            <a:r>
              <a:rPr sz="2300" dirty="0">
                <a:latin typeface="RobotoRegular"/>
                <a:cs typeface="RobotoRegular"/>
              </a:rPr>
              <a:t>1 </a:t>
            </a:r>
            <a:r>
              <a:rPr sz="2300" spc="-5" dirty="0">
                <a:latin typeface="RobotoRegular"/>
                <a:cs typeface="RobotoRegular"/>
              </a:rPr>
              <a:t>and will add </a:t>
            </a:r>
            <a:r>
              <a:rPr sz="2300" dirty="0">
                <a:latin typeface="RobotoRegular"/>
                <a:cs typeface="RobotoRegular"/>
              </a:rPr>
              <a:t>1 </a:t>
            </a:r>
            <a:r>
              <a:rPr sz="2300" spc="-5" dirty="0">
                <a:latin typeface="RobotoRegular"/>
                <a:cs typeface="RobotoRegular"/>
              </a:rPr>
              <a:t>element  on index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dirty="0">
                <a:latin typeface="RobotoRegular"/>
                <a:cs typeface="RobotoRegular"/>
              </a:rPr>
              <a:t>1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0340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35" dirty="0">
                <a:latin typeface="Times New Roman"/>
                <a:cs typeface="Times New Roman"/>
              </a:rPr>
              <a:t>Splice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03719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6515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60" dirty="0">
                <a:latin typeface="RobotoRegular"/>
                <a:cs typeface="RobotoRegular"/>
              </a:rPr>
              <a:t>To </a:t>
            </a:r>
            <a:r>
              <a:rPr sz="2300" spc="-10" dirty="0">
                <a:latin typeface="RobotoRegular"/>
                <a:cs typeface="RobotoRegular"/>
              </a:rPr>
              <a:t>create </a:t>
            </a:r>
            <a:r>
              <a:rPr sz="2300" spc="-20" dirty="0">
                <a:latin typeface="RobotoRegular"/>
                <a:cs typeface="RobotoRegular"/>
              </a:rPr>
              <a:t>array </a:t>
            </a:r>
            <a:r>
              <a:rPr sz="2300" spc="-10" dirty="0">
                <a:latin typeface="RobotoRegular"/>
                <a:cs typeface="RobotoRegular"/>
              </a:rPr>
              <a:t>from </a:t>
            </a:r>
            <a:r>
              <a:rPr sz="2300" spc="-5" dirty="0">
                <a:latin typeface="RobotoRegular"/>
                <a:cs typeface="RobotoRegular"/>
              </a:rPr>
              <a:t>element of existing </a:t>
            </a:r>
            <a:r>
              <a:rPr sz="2300" spc="-20" dirty="0">
                <a:latin typeface="RobotoRegular"/>
                <a:cs typeface="RobotoRegular"/>
              </a:rPr>
              <a:t>array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can use  slice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function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20" dirty="0">
                <a:latin typeface="RobotoRegular"/>
                <a:cs typeface="RobotoRegular"/>
              </a:rPr>
              <a:t>We </a:t>
            </a:r>
            <a:r>
              <a:rPr sz="2300" spc="-5" dirty="0">
                <a:latin typeface="RobotoRegular"/>
                <a:cs typeface="RobotoRegular"/>
              </a:rPr>
              <a:t>can </a:t>
            </a:r>
            <a:r>
              <a:rPr sz="2300" spc="-10" dirty="0">
                <a:latin typeface="RobotoRegular"/>
                <a:cs typeface="RobotoRegular"/>
              </a:rPr>
              <a:t>create </a:t>
            </a:r>
            <a:r>
              <a:rPr sz="2300" spc="-5" dirty="0">
                <a:latin typeface="RobotoRegular"/>
                <a:cs typeface="RobotoRegular"/>
              </a:rPr>
              <a:t>subset of </a:t>
            </a:r>
            <a:r>
              <a:rPr sz="2300" spc="-20" dirty="0">
                <a:latin typeface="RobotoRegular"/>
                <a:cs typeface="RobotoRegular"/>
              </a:rPr>
              <a:t>array </a:t>
            </a:r>
            <a:r>
              <a:rPr sz="2300" spc="-10" dirty="0">
                <a:latin typeface="RobotoRegular"/>
                <a:cs typeface="RobotoRegular"/>
              </a:rPr>
              <a:t>from </a:t>
            </a:r>
            <a:r>
              <a:rPr sz="2300" spc="-5" dirty="0">
                <a:latin typeface="RobotoRegular"/>
                <a:cs typeface="RobotoRegular"/>
              </a:rPr>
              <a:t>existing</a:t>
            </a:r>
            <a:r>
              <a:rPr sz="2300" spc="30" dirty="0">
                <a:latin typeface="RobotoRegular"/>
                <a:cs typeface="RobotoRegular"/>
              </a:rPr>
              <a:t> </a:t>
            </a:r>
            <a:r>
              <a:rPr sz="2300" spc="-20" dirty="0">
                <a:latin typeface="RobotoRegular"/>
                <a:cs typeface="RobotoRegular"/>
              </a:rPr>
              <a:t>array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Slice </a:t>
            </a:r>
            <a:r>
              <a:rPr sz="2300" spc="-10" dirty="0">
                <a:latin typeface="RobotoRegular"/>
                <a:cs typeface="RobotoRegular"/>
              </a:rPr>
              <a:t>takes </a:t>
            </a:r>
            <a:r>
              <a:rPr sz="2300" spc="5" dirty="0">
                <a:latin typeface="RobotoRegular"/>
                <a:cs typeface="RobotoRegular"/>
              </a:rPr>
              <a:t>start </a:t>
            </a:r>
            <a:r>
              <a:rPr sz="2300" spc="-5" dirty="0">
                <a:latin typeface="RobotoRegular"/>
                <a:cs typeface="RobotoRegular"/>
              </a:rPr>
              <a:t>and end index of </a:t>
            </a:r>
            <a:r>
              <a:rPr sz="2300" spc="-20" dirty="0">
                <a:latin typeface="RobotoRegular"/>
                <a:cs typeface="RobotoRegular"/>
              </a:rPr>
              <a:t>array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10" dirty="0">
                <a:latin typeface="RobotoRegular"/>
                <a:cs typeface="RobotoRegular"/>
              </a:rPr>
              <a:t>create </a:t>
            </a:r>
            <a:r>
              <a:rPr sz="2300" spc="-5" dirty="0">
                <a:latin typeface="RobotoRegular"/>
                <a:cs typeface="RobotoRegular"/>
              </a:rPr>
              <a:t>new</a:t>
            </a:r>
            <a:r>
              <a:rPr sz="2300" spc="20" dirty="0">
                <a:latin typeface="RobotoRegular"/>
                <a:cs typeface="RobotoRegular"/>
              </a:rPr>
              <a:t> </a:t>
            </a:r>
            <a:r>
              <a:rPr sz="2300" spc="-20" dirty="0">
                <a:latin typeface="RobotoRegular"/>
                <a:cs typeface="RobotoRegular"/>
              </a:rPr>
              <a:t>array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Slice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Syntax:</a:t>
            </a:r>
            <a:endParaRPr sz="2300">
              <a:latin typeface="RobotoRegular"/>
              <a:cs typeface="RobotoRegular"/>
            </a:endParaRPr>
          </a:p>
          <a:p>
            <a:pPr marL="1396365" lvl="1" indent="-464820">
              <a:lnSpc>
                <a:spcPct val="100000"/>
              </a:lnSpc>
              <a:spcBef>
                <a:spcPts val="390"/>
              </a:spcBef>
              <a:buAutoNum type="alphaLcPeriod"/>
              <a:tabLst>
                <a:tab pos="1396365" algn="l"/>
                <a:tab pos="1397000" algn="l"/>
              </a:tabLst>
            </a:pPr>
            <a:r>
              <a:rPr sz="2300" spc="-5" dirty="0">
                <a:latin typeface="RobotoRegular"/>
                <a:cs typeface="RobotoRegular"/>
              </a:rPr>
              <a:t>slice(index of </a:t>
            </a:r>
            <a:r>
              <a:rPr sz="2300" spc="-35" dirty="0">
                <a:latin typeface="RobotoRegular"/>
                <a:cs typeface="RobotoRegular"/>
              </a:rPr>
              <a:t>array, </a:t>
            </a:r>
            <a:r>
              <a:rPr sz="2300" spc="-5" dirty="0">
                <a:latin typeface="RobotoRegular"/>
                <a:cs typeface="RobotoRegular"/>
              </a:rPr>
              <a:t>end</a:t>
            </a:r>
            <a:r>
              <a:rPr sz="2300" spc="1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index)</a:t>
            </a:r>
            <a:endParaRPr sz="2300">
              <a:latin typeface="RobotoRegular"/>
              <a:cs typeface="RobotoRegular"/>
            </a:endParaRPr>
          </a:p>
          <a:p>
            <a:pPr marL="1396365" marR="194310" lvl="1" indent="-469265">
              <a:lnSpc>
                <a:spcPct val="114100"/>
              </a:lnSpc>
              <a:buAutoNum type="alphaLcPeriod"/>
              <a:tabLst>
                <a:tab pos="1396365" algn="l"/>
                <a:tab pos="1397000" algn="l"/>
              </a:tabLst>
            </a:pPr>
            <a:r>
              <a:rPr sz="2300" spc="-5" dirty="0">
                <a:latin typeface="RobotoRegular"/>
                <a:cs typeface="RobotoRegular"/>
              </a:rPr>
              <a:t>End index is </a:t>
            </a:r>
            <a:r>
              <a:rPr sz="2300" spc="-10" dirty="0">
                <a:latin typeface="RobotoRegular"/>
                <a:cs typeface="RobotoRegular"/>
              </a:rPr>
              <a:t>exclusive, </a:t>
            </a:r>
            <a:r>
              <a:rPr sz="2300" spc="-5" dirty="0">
                <a:latin typeface="RobotoRegular"/>
                <a:cs typeface="RobotoRegular"/>
              </a:rPr>
              <a:t>if </a:t>
            </a:r>
            <a:r>
              <a:rPr sz="2300" spc="-10" dirty="0">
                <a:latin typeface="RobotoRegular"/>
                <a:cs typeface="RobotoRegular"/>
              </a:rPr>
              <a:t>you say </a:t>
            </a:r>
            <a:r>
              <a:rPr sz="2300" dirty="0">
                <a:latin typeface="RobotoRegular"/>
                <a:cs typeface="RobotoRegular"/>
              </a:rPr>
              <a:t>4 </a:t>
            </a:r>
            <a:r>
              <a:rPr sz="2300" spc="-5" dirty="0">
                <a:latin typeface="RobotoRegular"/>
                <a:cs typeface="RobotoRegular"/>
              </a:rPr>
              <a:t>that means </a:t>
            </a:r>
            <a:r>
              <a:rPr sz="2300" spc="-10" dirty="0">
                <a:latin typeface="RobotoRegular"/>
                <a:cs typeface="RobotoRegular"/>
              </a:rPr>
              <a:t>3rd  </a:t>
            </a:r>
            <a:r>
              <a:rPr sz="2300" spc="-5" dirty="0">
                <a:latin typeface="RobotoRegular"/>
                <a:cs typeface="RobotoRegular"/>
              </a:rPr>
              <a:t>index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7787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0" dirty="0">
                <a:latin typeface="Times New Roman"/>
                <a:cs typeface="Times New Roman"/>
              </a:rPr>
              <a:t>Slice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43765"/>
            <a:ext cx="8101330" cy="3065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4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spc="-5" dirty="0">
                <a:latin typeface="Courier New"/>
                <a:cs typeface="Courier New"/>
              </a:rPr>
              <a:t>foods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[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"Pizza"</a:t>
            </a:r>
            <a:r>
              <a:rPr sz="2000" b="1" spc="-5" dirty="0">
                <a:latin typeface="Courier New"/>
                <a:cs typeface="Courier New"/>
              </a:rPr>
              <a:t>,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"Burger"</a:t>
            </a:r>
            <a:r>
              <a:rPr sz="2000" b="1" spc="-5" dirty="0">
                <a:latin typeface="Courier New"/>
                <a:cs typeface="Courier New"/>
              </a:rPr>
              <a:t>,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"Snacks"</a:t>
            </a:r>
            <a:r>
              <a:rPr sz="2000" b="1" spc="-5" dirty="0">
                <a:latin typeface="Courier New"/>
                <a:cs typeface="Courier New"/>
              </a:rPr>
              <a:t>,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"Sandwich"</a:t>
            </a:r>
            <a:r>
              <a:rPr sz="2000" b="1" spc="-5" dirty="0">
                <a:latin typeface="Courier New"/>
                <a:cs typeface="Courier New"/>
              </a:rPr>
              <a:t>, 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"Fries"</a:t>
            </a:r>
            <a:r>
              <a:rPr sz="2000" b="1" spc="-5" dirty="0">
                <a:latin typeface="Courier New"/>
                <a:cs typeface="Courier New"/>
              </a:rPr>
              <a:t>];</a:t>
            </a:r>
            <a:endParaRPr sz="2000">
              <a:latin typeface="Courier New"/>
              <a:cs typeface="Courier New"/>
            </a:endParaRPr>
          </a:p>
          <a:p>
            <a:pPr marL="12700" marR="705485">
              <a:lnSpc>
                <a:spcPts val="3600"/>
              </a:lnSpc>
              <a:spcBef>
                <a:spcPts val="135"/>
              </a:spcBef>
            </a:pPr>
            <a:r>
              <a:rPr sz="2000" b="1" spc="-10" dirty="0">
                <a:latin typeface="Courier New"/>
                <a:cs typeface="Courier New"/>
              </a:rPr>
              <a:t>console.log(foods);</a:t>
            </a:r>
            <a:r>
              <a:rPr sz="2200" b="1" spc="-10" dirty="0">
                <a:solidFill>
                  <a:srgbClr val="008000"/>
                </a:solidFill>
                <a:latin typeface="Courier New"/>
                <a:cs typeface="Courier New"/>
              </a:rPr>
              <a:t>// 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"Pizza","Burger","Snacks","Sandwich","Fries"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spc="-5" dirty="0">
                <a:latin typeface="Courier New"/>
                <a:cs typeface="Courier New"/>
              </a:rPr>
              <a:t>arr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foods.slice(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3</a:t>
            </a:r>
            <a:r>
              <a:rPr sz="2000" b="1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b="1" spc="-5" dirty="0">
                <a:latin typeface="Courier New"/>
                <a:cs typeface="Courier New"/>
              </a:rPr>
              <a:t>console.log(foods);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 output same as</a:t>
            </a:r>
            <a:r>
              <a:rPr sz="2200" b="1" spc="-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above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b="1" spc="-5" dirty="0">
                <a:latin typeface="Courier New"/>
                <a:cs typeface="Courier New"/>
              </a:rPr>
              <a:t>console.log(arr);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//"Burger","Snacks"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7787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0" dirty="0">
                <a:latin typeface="Times New Roman"/>
                <a:cs typeface="Times New Roman"/>
              </a:rPr>
              <a:t>Slice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43765"/>
            <a:ext cx="8101330" cy="311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4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spc="-5" dirty="0">
                <a:latin typeface="Courier New"/>
                <a:cs typeface="Courier New"/>
              </a:rPr>
              <a:t>foods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[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"Pizza"</a:t>
            </a:r>
            <a:r>
              <a:rPr sz="2000" b="1" spc="-5" dirty="0">
                <a:latin typeface="Courier New"/>
                <a:cs typeface="Courier New"/>
              </a:rPr>
              <a:t>,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"Burger"</a:t>
            </a:r>
            <a:r>
              <a:rPr sz="2000" b="1" spc="-5" dirty="0">
                <a:latin typeface="Courier New"/>
                <a:cs typeface="Courier New"/>
              </a:rPr>
              <a:t>,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"Snacks"</a:t>
            </a:r>
            <a:r>
              <a:rPr sz="2000" b="1" spc="-5" dirty="0">
                <a:latin typeface="Courier New"/>
                <a:cs typeface="Courier New"/>
              </a:rPr>
              <a:t>,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"Sandwich"</a:t>
            </a:r>
            <a:r>
              <a:rPr sz="2000" b="1" spc="-5" dirty="0">
                <a:latin typeface="Courier New"/>
                <a:cs typeface="Courier New"/>
              </a:rPr>
              <a:t>, 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"Fries"</a:t>
            </a:r>
            <a:r>
              <a:rPr sz="2000" b="1" spc="-5" dirty="0">
                <a:latin typeface="Courier New"/>
                <a:cs typeface="Courier New"/>
              </a:rPr>
              <a:t>];</a:t>
            </a:r>
            <a:endParaRPr sz="2000">
              <a:latin typeface="Courier New"/>
              <a:cs typeface="Courier New"/>
            </a:endParaRPr>
          </a:p>
          <a:p>
            <a:pPr marL="12700" marR="308610">
              <a:lnSpc>
                <a:spcPts val="3600"/>
              </a:lnSpc>
              <a:spcBef>
                <a:spcPts val="135"/>
              </a:spcBef>
            </a:pPr>
            <a:r>
              <a:rPr sz="2000" b="1" spc="-10" dirty="0">
                <a:latin typeface="Courier New"/>
                <a:cs typeface="Courier New"/>
              </a:rPr>
              <a:t>console.log(foods);</a:t>
            </a:r>
            <a:r>
              <a:rPr sz="2200" b="1" spc="-10" dirty="0">
                <a:solidFill>
                  <a:srgbClr val="008000"/>
                </a:solidFill>
                <a:latin typeface="Courier New"/>
                <a:cs typeface="Courier New"/>
              </a:rPr>
              <a:t>// 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"Pizza","Burger","Snacks","Sandwich","Fries"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spc="-5" dirty="0">
                <a:latin typeface="Courier New"/>
                <a:cs typeface="Courier New"/>
              </a:rPr>
              <a:t>arr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foods.slice(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2</a:t>
            </a:r>
            <a:r>
              <a:rPr sz="2000" b="1" spc="-5" dirty="0">
                <a:latin typeface="Courier New"/>
                <a:cs typeface="Courier New"/>
              </a:rPr>
              <a:t>);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 Just start index  </a:t>
            </a:r>
            <a:r>
              <a:rPr sz="2000" b="1" spc="-5" dirty="0">
                <a:latin typeface="Courier New"/>
                <a:cs typeface="Courier New"/>
              </a:rPr>
              <a:t>console.log(foods);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 output same as above  </a:t>
            </a:r>
            <a:r>
              <a:rPr sz="2000" b="1" spc="-5" dirty="0">
                <a:latin typeface="Courier New"/>
                <a:cs typeface="Courier New"/>
              </a:rPr>
              <a:t>console.log(arr);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//"Snacks",</a:t>
            </a:r>
            <a:r>
              <a:rPr sz="2200" b="1" spc="-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"Sandwich","Fries"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7787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0" dirty="0">
                <a:latin typeface="Times New Roman"/>
                <a:cs typeface="Times New Roman"/>
              </a:rPr>
              <a:t>Slice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2176780" cy="343535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ﬁlter()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ﬁnd()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indexOf()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lastIndexOf()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map()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reverse()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dirty="0">
                <a:latin typeface="RobotoRegular"/>
                <a:cs typeface="RobotoRegular"/>
              </a:rPr>
              <a:t>sort()</a:t>
            </a:r>
            <a:endParaRPr sz="2300">
              <a:latin typeface="RobotoRegular"/>
              <a:cs typeface="RobotoRegular"/>
            </a:endParaRPr>
          </a:p>
          <a:p>
            <a:pPr marL="24765">
              <a:lnSpc>
                <a:spcPct val="100000"/>
              </a:lnSpc>
              <a:spcBef>
                <a:spcPts val="2040"/>
              </a:spcBef>
            </a:pPr>
            <a:r>
              <a:rPr sz="2300" spc="-5" dirty="0">
                <a:latin typeface="RobotoRegular"/>
                <a:cs typeface="RobotoRegular"/>
              </a:rPr>
              <a:t>And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others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386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25" dirty="0">
                <a:latin typeface="Times New Roman"/>
                <a:cs typeface="Times New Roman"/>
              </a:rPr>
              <a:t>Other </a:t>
            </a:r>
            <a:r>
              <a:rPr sz="3200" spc="260" dirty="0">
                <a:latin typeface="Times New Roman"/>
                <a:cs typeface="Times New Roman"/>
              </a:rPr>
              <a:t>Array</a:t>
            </a:r>
            <a:r>
              <a:rPr sz="3200" spc="-470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3441" y="2071369"/>
            <a:ext cx="20161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String</a:t>
            </a:r>
            <a:endParaRPr sz="6000"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738109" cy="2292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JavaScript </a:t>
            </a:r>
            <a:r>
              <a:rPr sz="2300" spc="-5" dirty="0">
                <a:latin typeface="RobotoRegular"/>
                <a:cs typeface="RobotoRegular"/>
              </a:rPr>
              <a:t>strings </a:t>
            </a:r>
            <a:r>
              <a:rPr sz="2300" spc="-10" dirty="0">
                <a:latin typeface="RobotoRegular"/>
                <a:cs typeface="RobotoRegular"/>
              </a:rPr>
              <a:t>are </a:t>
            </a:r>
            <a:r>
              <a:rPr sz="2300" spc="-5" dirty="0">
                <a:latin typeface="RobotoRegular"/>
                <a:cs typeface="RobotoRegular"/>
              </a:rPr>
              <a:t>used for </a:t>
            </a:r>
            <a:r>
              <a:rPr sz="2300" spc="-10" dirty="0">
                <a:latin typeface="RobotoRegular"/>
                <a:cs typeface="RobotoRegular"/>
              </a:rPr>
              <a:t>storing </a:t>
            </a:r>
            <a:r>
              <a:rPr sz="2300" spc="-5" dirty="0">
                <a:latin typeface="RobotoRegular"/>
                <a:cs typeface="RobotoRegular"/>
              </a:rPr>
              <a:t>and manipulating  text.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String is </a:t>
            </a:r>
            <a:r>
              <a:rPr sz="2300" spc="-15" dirty="0">
                <a:latin typeface="RobotoRegular"/>
                <a:cs typeface="RobotoRegular"/>
              </a:rPr>
              <a:t>zero </a:t>
            </a:r>
            <a:r>
              <a:rPr sz="2300" spc="-5" dirty="0">
                <a:latin typeface="RobotoRegular"/>
                <a:cs typeface="RobotoRegular"/>
              </a:rPr>
              <a:t>or </a:t>
            </a:r>
            <a:r>
              <a:rPr sz="2300" spc="-10" dirty="0">
                <a:latin typeface="RobotoRegular"/>
                <a:cs typeface="RobotoRegular"/>
              </a:rPr>
              <a:t>more characters </a:t>
            </a:r>
            <a:r>
              <a:rPr sz="2300" spc="-5" dirty="0">
                <a:latin typeface="RobotoRegular"/>
                <a:cs typeface="RobotoRegular"/>
              </a:rPr>
              <a:t>written inside</a:t>
            </a:r>
            <a:r>
              <a:rPr sz="2300" spc="-2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quotes</a:t>
            </a:r>
            <a:endParaRPr sz="2300">
              <a:latin typeface="RobotoRegular"/>
              <a:cs typeface="RobotoRegular"/>
            </a:endParaRPr>
          </a:p>
          <a:p>
            <a:pPr marL="481965">
              <a:lnSpc>
                <a:spcPct val="100000"/>
              </a:lnSpc>
              <a:spcBef>
                <a:spcPts val="2045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dirty="0">
                <a:latin typeface="Courier New"/>
                <a:cs typeface="Courier New"/>
              </a:rPr>
              <a:t>a = 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"Hello</a:t>
            </a:r>
            <a:r>
              <a:rPr sz="2200" b="1" spc="-3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World"</a:t>
            </a:r>
            <a:r>
              <a:rPr sz="2200" b="1" spc="-5" dirty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955"/>
              </a:spcBef>
              <a:buAutoNum type="arabicPeriod" startAt="3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String is </a:t>
            </a:r>
            <a:r>
              <a:rPr sz="2300" spc="-15" dirty="0">
                <a:latin typeface="RobotoRegular"/>
                <a:cs typeface="RobotoRegular"/>
              </a:rPr>
              <a:t>zero </a:t>
            </a:r>
            <a:r>
              <a:rPr sz="2300" spc="-5" dirty="0">
                <a:latin typeface="RobotoRegular"/>
                <a:cs typeface="RobotoRegular"/>
              </a:rPr>
              <a:t>or </a:t>
            </a:r>
            <a:r>
              <a:rPr sz="2300" spc="-10" dirty="0">
                <a:latin typeface="RobotoRegular"/>
                <a:cs typeface="RobotoRegular"/>
              </a:rPr>
              <a:t>more characters </a:t>
            </a:r>
            <a:r>
              <a:rPr sz="2300" spc="-5" dirty="0">
                <a:latin typeface="RobotoRegular"/>
                <a:cs typeface="RobotoRegular"/>
              </a:rPr>
              <a:t>written inside</a:t>
            </a:r>
            <a:r>
              <a:rPr sz="2300" spc="-2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quotes</a:t>
            </a:r>
            <a:endParaRPr sz="2300">
              <a:latin typeface="RobotoRegular"/>
              <a:cs typeface="RobotoRegula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71773" y="3983513"/>
          <a:ext cx="6266180" cy="774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4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14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6852">
                <a:tc>
                  <a:txBody>
                    <a:bodyPr/>
                    <a:lstStyle/>
                    <a:p>
                      <a:pPr marR="45085" algn="ctr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name1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"John"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quotes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52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name2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'Mark'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Single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quotes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12706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25" dirty="0">
                <a:latin typeface="Times New Roman"/>
                <a:cs typeface="Times New Roman"/>
              </a:rPr>
              <a:t>String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66762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String has built-in length </a:t>
            </a:r>
            <a:r>
              <a:rPr sz="2300" dirty="0">
                <a:latin typeface="RobotoRegular"/>
                <a:cs typeface="RobotoRegular"/>
              </a:rPr>
              <a:t>property </a:t>
            </a:r>
            <a:r>
              <a:rPr sz="2300" spc="-5" dirty="0">
                <a:latin typeface="RobotoRegular"/>
                <a:cs typeface="RobotoRegular"/>
              </a:rPr>
              <a:t>which </a:t>
            </a:r>
            <a:r>
              <a:rPr sz="2300" spc="-10" dirty="0">
                <a:latin typeface="RobotoRegular"/>
                <a:cs typeface="RobotoRegular"/>
              </a:rPr>
              <a:t>return </a:t>
            </a:r>
            <a:r>
              <a:rPr sz="2300" spc="-5" dirty="0">
                <a:latin typeface="RobotoRegular"/>
                <a:cs typeface="RobotoRegular"/>
              </a:rPr>
              <a:t>length of  </a:t>
            </a:r>
            <a:r>
              <a:rPr sz="2300" spc="-10" dirty="0">
                <a:latin typeface="RobotoRegular"/>
                <a:cs typeface="RobotoRegular"/>
              </a:rPr>
              <a:t>character </a:t>
            </a:r>
            <a:r>
              <a:rPr sz="2300" spc="-5" dirty="0">
                <a:latin typeface="RobotoRegular"/>
                <a:cs typeface="RobotoRegular"/>
              </a:rPr>
              <a:t>in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string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0823" y="2326616"/>
            <a:ext cx="4050029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a =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"Hello</a:t>
            </a:r>
            <a:r>
              <a:rPr sz="2400" b="1" spc="-8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World"</a:t>
            </a:r>
            <a:r>
              <a:rPr sz="2400" b="1" spc="-5" dirty="0">
                <a:latin typeface="Courier New"/>
                <a:cs typeface="Courier New"/>
              </a:rPr>
              <a:t>;  alert(a.length);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7740" y="2951454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400" b="1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11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6488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25" dirty="0">
                <a:latin typeface="Times New Roman"/>
                <a:cs typeface="Times New Roman"/>
              </a:rPr>
              <a:t>String </a:t>
            </a:r>
            <a:r>
              <a:rPr sz="3200" spc="360" dirty="0">
                <a:latin typeface="Times New Roman"/>
                <a:cs typeface="Times New Roman"/>
              </a:rPr>
              <a:t>Length</a:t>
            </a:r>
            <a:r>
              <a:rPr sz="3200" spc="-445" dirty="0">
                <a:latin typeface="Times New Roman"/>
                <a:cs typeface="Times New Roman"/>
              </a:rPr>
              <a:t> </a:t>
            </a:r>
            <a:r>
              <a:rPr sz="3200" spc="350" dirty="0">
                <a:latin typeface="Times New Roman"/>
                <a:cs typeface="Times New Roman"/>
              </a:rPr>
              <a:t>Property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4574" y="2116616"/>
          <a:ext cx="6936740" cy="2145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84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6852">
                <a:tc>
                  <a:txBody>
                    <a:bodyPr/>
                    <a:lstStyle/>
                    <a:p>
                      <a:pPr marR="45085" algn="ctr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"Hello\'World"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Single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quote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52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b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"Hello\"World"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quote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545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939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c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939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939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"Hello\\World"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939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9398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Backslash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9398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d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"Hello\nWorld"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2200" b="1" spc="-3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852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"Hello\tWorld"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Horizontal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Tab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6664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0" dirty="0">
                <a:latin typeface="Times New Roman"/>
                <a:cs typeface="Times New Roman"/>
              </a:rPr>
              <a:t>Escape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330" dirty="0">
                <a:latin typeface="Times New Roman"/>
                <a:cs typeface="Times New Roman"/>
              </a:rPr>
              <a:t>Characters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6300" y="2071369"/>
            <a:ext cx="53879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String</a:t>
            </a:r>
            <a:r>
              <a:rPr sz="6000" spc="-100" dirty="0"/>
              <a:t> </a:t>
            </a:r>
            <a:r>
              <a:rPr sz="6000" spc="-5" dirty="0"/>
              <a:t>functions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374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Times New Roman"/>
                <a:cs typeface="Times New Roman"/>
              </a:rPr>
              <a:t>Installation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53" y="1393168"/>
            <a:ext cx="8108950" cy="25400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92125" indent="-480059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492125" algn="l"/>
                <a:tab pos="492759" algn="l"/>
              </a:tabLst>
            </a:pPr>
            <a:r>
              <a:rPr sz="2400" spc="-60" dirty="0">
                <a:latin typeface="RobotoRegular"/>
                <a:cs typeface="RobotoRegular"/>
              </a:rPr>
              <a:t>To </a:t>
            </a:r>
            <a:r>
              <a:rPr sz="2400" spc="-5" dirty="0">
                <a:latin typeface="RobotoRegular"/>
                <a:cs typeface="RobotoRegular"/>
              </a:rPr>
              <a:t>work with </a:t>
            </a:r>
            <a:r>
              <a:rPr sz="2400" spc="-10" dirty="0">
                <a:latin typeface="RobotoRegular"/>
                <a:cs typeface="RobotoRegular"/>
              </a:rPr>
              <a:t>JavaScript you </a:t>
            </a:r>
            <a:r>
              <a:rPr sz="2400" spc="-25" dirty="0">
                <a:latin typeface="RobotoRegular"/>
                <a:cs typeface="RobotoRegular"/>
              </a:rPr>
              <a:t>don’t </a:t>
            </a:r>
            <a:r>
              <a:rPr sz="2400" spc="-5" dirty="0">
                <a:latin typeface="RobotoRegular"/>
                <a:cs typeface="RobotoRegular"/>
              </a:rPr>
              <a:t>need any</a:t>
            </a:r>
            <a:r>
              <a:rPr sz="2400" spc="60" dirty="0">
                <a:latin typeface="RobotoRegular"/>
                <a:cs typeface="RobotoRegular"/>
              </a:rPr>
              <a:t> </a:t>
            </a:r>
            <a:r>
              <a:rPr sz="2400" spc="-10" dirty="0">
                <a:latin typeface="RobotoRegular"/>
                <a:cs typeface="RobotoRegular"/>
              </a:rPr>
              <a:t>software</a:t>
            </a:r>
            <a:endParaRPr sz="2400">
              <a:latin typeface="RobotoRegular"/>
              <a:cs typeface="RobotoRegular"/>
            </a:endParaRPr>
          </a:p>
          <a:p>
            <a:pPr marL="492125" marR="5080" indent="-480059">
              <a:lnSpc>
                <a:spcPct val="114599"/>
              </a:lnSpc>
              <a:buAutoNum type="arabicPeriod"/>
              <a:tabLst>
                <a:tab pos="492125" algn="l"/>
                <a:tab pos="492759" algn="l"/>
              </a:tabLst>
            </a:pPr>
            <a:r>
              <a:rPr sz="2400" spc="-30" dirty="0">
                <a:latin typeface="RobotoRegular"/>
                <a:cs typeface="RobotoRegular"/>
              </a:rPr>
              <a:t>You </a:t>
            </a:r>
            <a:r>
              <a:rPr sz="2400" spc="-5" dirty="0">
                <a:latin typeface="RobotoRegular"/>
                <a:cs typeface="RobotoRegular"/>
              </a:rPr>
              <a:t>just need </a:t>
            </a:r>
            <a:r>
              <a:rPr sz="2400" spc="-15" dirty="0">
                <a:latin typeface="RobotoRegular"/>
                <a:cs typeface="RobotoRegular"/>
              </a:rPr>
              <a:t>to have </a:t>
            </a:r>
            <a:r>
              <a:rPr sz="2400" spc="-10" dirty="0">
                <a:latin typeface="RobotoRegular"/>
                <a:cs typeface="RobotoRegular"/>
              </a:rPr>
              <a:t>Browser </a:t>
            </a:r>
            <a:r>
              <a:rPr sz="2400" spc="-5" dirty="0">
                <a:latin typeface="RobotoRegular"/>
                <a:cs typeface="RobotoRegular"/>
              </a:rPr>
              <a:t>installed on </a:t>
            </a:r>
            <a:r>
              <a:rPr sz="2400" spc="-10" dirty="0">
                <a:latin typeface="RobotoRegular"/>
                <a:cs typeface="RobotoRegular"/>
              </a:rPr>
              <a:t>your </a:t>
            </a:r>
            <a:r>
              <a:rPr sz="2400" spc="-5" dirty="0">
                <a:latin typeface="RobotoRegular"/>
                <a:cs typeface="RobotoRegular"/>
              </a:rPr>
              <a:t>machine  and </a:t>
            </a:r>
            <a:r>
              <a:rPr sz="2400" spc="-10" dirty="0">
                <a:latin typeface="RobotoRegular"/>
                <a:cs typeface="RobotoRegular"/>
              </a:rPr>
              <a:t>you </a:t>
            </a:r>
            <a:r>
              <a:rPr sz="2400" spc="-5" dirty="0">
                <a:latin typeface="RobotoRegular"/>
                <a:cs typeface="RobotoRegular"/>
              </a:rPr>
              <a:t>can use any text </a:t>
            </a:r>
            <a:r>
              <a:rPr sz="2400" spc="-10" dirty="0">
                <a:latin typeface="RobotoRegular"/>
                <a:cs typeface="RobotoRegular"/>
              </a:rPr>
              <a:t>editor </a:t>
            </a:r>
            <a:r>
              <a:rPr sz="2400" spc="-15" dirty="0">
                <a:latin typeface="RobotoRegular"/>
                <a:cs typeface="RobotoRegular"/>
              </a:rPr>
              <a:t>to </a:t>
            </a:r>
            <a:r>
              <a:rPr sz="2400" spc="-5" dirty="0">
                <a:latin typeface="RobotoRegular"/>
                <a:cs typeface="RobotoRegular"/>
              </a:rPr>
              <a:t>write</a:t>
            </a:r>
            <a:r>
              <a:rPr sz="2400" spc="-10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code.</a:t>
            </a:r>
            <a:endParaRPr sz="2400">
              <a:latin typeface="RobotoRegular"/>
              <a:cs typeface="RobotoRegular"/>
            </a:endParaRPr>
          </a:p>
          <a:p>
            <a:pPr marL="492125" indent="-480059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92125" algn="l"/>
                <a:tab pos="492759" algn="l"/>
              </a:tabLst>
            </a:pPr>
            <a:r>
              <a:rPr sz="2400" spc="-60" dirty="0">
                <a:latin typeface="RobotoRegular"/>
                <a:cs typeface="RobotoRegular"/>
              </a:rPr>
              <a:t>To </a:t>
            </a:r>
            <a:r>
              <a:rPr sz="2400" spc="-5" dirty="0">
                <a:latin typeface="RobotoRegular"/>
                <a:cs typeface="RobotoRegular"/>
              </a:rPr>
              <a:t>manage </a:t>
            </a:r>
            <a:r>
              <a:rPr sz="2400" spc="-10" dirty="0">
                <a:latin typeface="RobotoRegular"/>
                <a:cs typeface="RobotoRegular"/>
              </a:rPr>
              <a:t>projects </a:t>
            </a:r>
            <a:r>
              <a:rPr sz="2400" spc="-5" dirty="0">
                <a:latin typeface="RobotoRegular"/>
                <a:cs typeface="RobotoRegular"/>
              </a:rPr>
              <a:t>and </a:t>
            </a:r>
            <a:r>
              <a:rPr sz="2400" spc="-10" dirty="0">
                <a:latin typeface="RobotoRegular"/>
                <a:cs typeface="RobotoRegular"/>
              </a:rPr>
              <a:t>organize </a:t>
            </a:r>
            <a:r>
              <a:rPr sz="2400" spc="-5" dirty="0">
                <a:latin typeface="RobotoRegular"/>
                <a:cs typeface="RobotoRegular"/>
              </a:rPr>
              <a:t>ﬁles we use</a:t>
            </a:r>
            <a:r>
              <a:rPr sz="2400" spc="30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IDE</a:t>
            </a:r>
            <a:endParaRPr sz="2400">
              <a:latin typeface="RobotoRegular"/>
              <a:cs typeface="RobotoRegular"/>
            </a:endParaRPr>
          </a:p>
          <a:p>
            <a:pPr marL="492125" indent="-480059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92125" algn="l"/>
                <a:tab pos="492759" algn="l"/>
              </a:tabLst>
            </a:pPr>
            <a:r>
              <a:rPr sz="2400" spc="-20" dirty="0">
                <a:latin typeface="RobotoRegular"/>
                <a:cs typeface="RobotoRegular"/>
              </a:rPr>
              <a:t>We </a:t>
            </a:r>
            <a:r>
              <a:rPr sz="2400" spc="-5" dirty="0">
                <a:latin typeface="RobotoRegular"/>
                <a:cs typeface="RobotoRegular"/>
              </a:rPr>
              <a:t>will use </a:t>
            </a:r>
            <a:r>
              <a:rPr sz="2400" spc="-20" dirty="0">
                <a:latin typeface="RobotoRegular"/>
                <a:cs typeface="RobotoRegular"/>
              </a:rPr>
              <a:t>Microsoft’s </a:t>
            </a:r>
            <a:r>
              <a:rPr sz="2400" spc="-5" dirty="0">
                <a:latin typeface="RobotoRegular"/>
                <a:cs typeface="RobotoRegular"/>
              </a:rPr>
              <a:t>Visual Studio</a:t>
            </a:r>
            <a:r>
              <a:rPr sz="2400" spc="5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Code</a:t>
            </a:r>
            <a:endParaRPr sz="2400">
              <a:latin typeface="RobotoRegular"/>
              <a:cs typeface="RobotoRegular"/>
            </a:endParaRPr>
          </a:p>
          <a:p>
            <a:pPr marL="492125" indent="-480059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92125" algn="l"/>
                <a:tab pos="492759" algn="l"/>
              </a:tabLst>
            </a:pPr>
            <a:r>
              <a:rPr sz="2400" spc="-60" dirty="0">
                <a:latin typeface="RobotoRegular"/>
                <a:cs typeface="RobotoRegular"/>
              </a:rPr>
              <a:t>To </a:t>
            </a:r>
            <a:r>
              <a:rPr sz="2400" spc="-5" dirty="0">
                <a:latin typeface="RobotoRegular"/>
                <a:cs typeface="RobotoRegular"/>
              </a:rPr>
              <a:t>run </a:t>
            </a:r>
            <a:r>
              <a:rPr sz="2400" spc="-10" dirty="0">
                <a:latin typeface="RobotoRegular"/>
                <a:cs typeface="RobotoRegular"/>
              </a:rPr>
              <a:t>JavaScript </a:t>
            </a:r>
            <a:r>
              <a:rPr sz="2400" spc="-5" dirty="0">
                <a:latin typeface="RobotoRegular"/>
                <a:cs typeface="RobotoRegular"/>
              </a:rPr>
              <a:t>on server side we will use</a:t>
            </a:r>
            <a:r>
              <a:rPr sz="2400" spc="25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Node.js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59404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0" dirty="0">
                <a:latin typeface="Times New Roman"/>
                <a:cs typeface="Times New Roman"/>
              </a:rPr>
              <a:t>Declaration </a:t>
            </a:r>
            <a:r>
              <a:rPr sz="3200" spc="425" dirty="0">
                <a:latin typeface="Times New Roman"/>
                <a:cs typeface="Times New Roman"/>
              </a:rPr>
              <a:t>and</a:t>
            </a:r>
            <a:r>
              <a:rPr sz="3200" spc="-434" dirty="0">
                <a:latin typeface="Times New Roman"/>
                <a:cs typeface="Times New Roman"/>
              </a:rPr>
              <a:t> </a:t>
            </a:r>
            <a:r>
              <a:rPr sz="3200" spc="315" dirty="0">
                <a:latin typeface="Times New Roman"/>
                <a:cs typeface="Times New Roman"/>
              </a:rPr>
              <a:t>Initialization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53" y="1393168"/>
            <a:ext cx="806767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125" marR="5080" indent="-480059">
              <a:lnSpc>
                <a:spcPct val="114599"/>
              </a:lnSpc>
              <a:spcBef>
                <a:spcPts val="100"/>
              </a:spcBef>
              <a:tabLst>
                <a:tab pos="492125" algn="l"/>
              </a:tabLst>
            </a:pPr>
            <a:r>
              <a:rPr sz="2400" spc="-5" dirty="0">
                <a:latin typeface="RobotoRegular"/>
                <a:cs typeface="RobotoRegular"/>
              </a:rPr>
              <a:t>1.	</a:t>
            </a:r>
            <a:r>
              <a:rPr sz="2400" spc="-30" dirty="0">
                <a:latin typeface="RobotoRegular"/>
                <a:cs typeface="RobotoRegular"/>
              </a:rPr>
              <a:t>You </a:t>
            </a:r>
            <a:r>
              <a:rPr sz="2400" spc="-5" dirty="0">
                <a:latin typeface="RobotoRegular"/>
                <a:cs typeface="RobotoRegular"/>
              </a:rPr>
              <a:t>can </a:t>
            </a:r>
            <a:r>
              <a:rPr sz="2400" spc="-10" dirty="0">
                <a:latin typeface="RobotoRegular"/>
                <a:cs typeface="RobotoRegular"/>
              </a:rPr>
              <a:t>declare </a:t>
            </a:r>
            <a:r>
              <a:rPr sz="2400" spc="-5" dirty="0">
                <a:latin typeface="RobotoRegular"/>
                <a:cs typeface="RobotoRegular"/>
              </a:rPr>
              <a:t>and </a:t>
            </a:r>
            <a:r>
              <a:rPr sz="2400" spc="-10" dirty="0">
                <a:latin typeface="RobotoRegular"/>
                <a:cs typeface="RobotoRegular"/>
              </a:rPr>
              <a:t>initialize </a:t>
            </a:r>
            <a:r>
              <a:rPr sz="2400" spc="-5" dirty="0">
                <a:latin typeface="RobotoRegular"/>
                <a:cs typeface="RobotoRegular"/>
              </a:rPr>
              <a:t>in single line or </a:t>
            </a:r>
            <a:r>
              <a:rPr sz="2400" spc="-10" dirty="0">
                <a:latin typeface="RobotoRegular"/>
                <a:cs typeface="RobotoRegular"/>
              </a:rPr>
              <a:t>you </a:t>
            </a:r>
            <a:r>
              <a:rPr sz="2400" spc="-5" dirty="0">
                <a:latin typeface="RobotoRegular"/>
                <a:cs typeface="RobotoRegular"/>
              </a:rPr>
              <a:t>can do  that in two</a:t>
            </a:r>
            <a:r>
              <a:rPr sz="2400" spc="-10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line</a:t>
            </a:r>
            <a:endParaRPr sz="2400">
              <a:latin typeface="RobotoRegular"/>
              <a:cs typeface="RobotoRegular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4574" y="2548478"/>
          <a:ext cx="5182870" cy="13835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5280">
                <a:tc>
                  <a:txBody>
                    <a:bodyPr/>
                    <a:lstStyle/>
                    <a:p>
                      <a:pPr marR="51435" algn="ctr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age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4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OR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33"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22885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age;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22885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--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2288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Declaration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2288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89">
                <a:tc>
                  <a:txBody>
                    <a:bodyPr/>
                    <a:lstStyle/>
                    <a:p>
                      <a:pPr marR="52069" algn="ctr">
                        <a:lnSpc>
                          <a:spcPts val="27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age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25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ts val="27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--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Initialization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33624" y="4142077"/>
            <a:ext cx="6037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RobotoRegular"/>
                <a:cs typeface="RobotoRegular"/>
              </a:rPr>
              <a:t>Only </a:t>
            </a:r>
            <a:r>
              <a:rPr sz="2400" spc="-10" dirty="0">
                <a:latin typeface="RobotoRegular"/>
                <a:cs typeface="RobotoRegular"/>
              </a:rPr>
              <a:t>declaration </a:t>
            </a:r>
            <a:r>
              <a:rPr sz="2400" spc="-5" dirty="0">
                <a:latin typeface="RobotoRegular"/>
                <a:cs typeface="RobotoRegular"/>
              </a:rPr>
              <a:t>will </a:t>
            </a:r>
            <a:r>
              <a:rPr sz="2400" spc="-10" dirty="0">
                <a:latin typeface="RobotoRegular"/>
                <a:cs typeface="RobotoRegular"/>
              </a:rPr>
              <a:t>leave variable</a:t>
            </a:r>
            <a:r>
              <a:rPr sz="2400" spc="65" dirty="0">
                <a:latin typeface="RobotoRegular"/>
                <a:cs typeface="RobotoRegular"/>
              </a:rPr>
              <a:t> </a:t>
            </a:r>
            <a:r>
              <a:rPr sz="2400" i="1" spc="-50" dirty="0">
                <a:latin typeface="Roboto"/>
                <a:cs typeface="Roboto"/>
              </a:rPr>
              <a:t>undeﬁned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2586413"/>
            <a:ext cx="2406015" cy="202565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toLowerCase()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toUpperCase()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slice()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indexOf()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lastIndexOf()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2873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25" dirty="0">
                <a:latin typeface="Times New Roman"/>
                <a:cs typeface="Times New Roman"/>
              </a:rPr>
              <a:t>String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2800" y="2583556"/>
            <a:ext cx="1646555" cy="122555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89"/>
              </a:spcBef>
              <a:buAutoNum type="arabicPeriod" startAt="6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charAt()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 startAt="6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replace()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 startAt="6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split()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624" y="1367206"/>
            <a:ext cx="804164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sz="2300" spc="-5" dirty="0">
                <a:latin typeface="RobotoRegular"/>
                <a:cs typeface="RobotoRegular"/>
              </a:rPr>
              <a:t>During </a:t>
            </a:r>
            <a:r>
              <a:rPr sz="2300" spc="-10" dirty="0">
                <a:latin typeface="RobotoRegular"/>
                <a:cs typeface="RobotoRegular"/>
              </a:rPr>
              <a:t>development you </a:t>
            </a:r>
            <a:r>
              <a:rPr sz="2300" spc="-5" dirty="0">
                <a:latin typeface="RobotoRegular"/>
                <a:cs typeface="RobotoRegular"/>
              </a:rPr>
              <a:t>will often </a:t>
            </a:r>
            <a:r>
              <a:rPr sz="2300" spc="-10" dirty="0">
                <a:latin typeface="RobotoRegular"/>
                <a:cs typeface="RobotoRegular"/>
              </a:rPr>
              <a:t>require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manipulate string  and for that string </a:t>
            </a:r>
            <a:r>
              <a:rPr sz="2300" spc="-10" dirty="0">
                <a:latin typeface="RobotoRegular"/>
                <a:cs typeface="RobotoRegular"/>
              </a:rPr>
              <a:t>have </a:t>
            </a:r>
            <a:r>
              <a:rPr sz="2300" spc="-5" dirty="0">
                <a:latin typeface="RobotoRegular"/>
                <a:cs typeface="RobotoRegular"/>
              </a:rPr>
              <a:t>many functions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do the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job</a:t>
            </a:r>
            <a:endParaRPr sz="23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793355" cy="191135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toLowerCase </a:t>
            </a:r>
            <a:r>
              <a:rPr sz="2300" spc="-5" dirty="0">
                <a:latin typeface="RobotoRegular"/>
                <a:cs typeface="RobotoRegular"/>
              </a:rPr>
              <a:t>function </a:t>
            </a:r>
            <a:r>
              <a:rPr sz="2300" dirty="0">
                <a:latin typeface="RobotoRegular"/>
                <a:cs typeface="RobotoRegular"/>
              </a:rPr>
              <a:t>convert </a:t>
            </a:r>
            <a:r>
              <a:rPr sz="2300" spc="-5" dirty="0">
                <a:latin typeface="RobotoRegular"/>
                <a:cs typeface="RobotoRegular"/>
              </a:rPr>
              <a:t>string in </a:t>
            </a:r>
            <a:r>
              <a:rPr sz="2300" spc="-10" dirty="0">
                <a:latin typeface="RobotoRegular"/>
                <a:cs typeface="RobotoRegular"/>
              </a:rPr>
              <a:t>lowercase</a:t>
            </a:r>
            <a:r>
              <a:rPr sz="2300" spc="-5" dirty="0">
                <a:latin typeface="RobotoRegular"/>
                <a:cs typeface="RobotoRegular"/>
              </a:rPr>
              <a:t> letters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It is useful when comparing user</a:t>
            </a:r>
            <a:r>
              <a:rPr sz="2300" spc="-2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input</a:t>
            </a:r>
            <a:endParaRPr sz="2300">
              <a:latin typeface="RobotoRegular"/>
              <a:cs typeface="RobotoRegular"/>
            </a:endParaRPr>
          </a:p>
          <a:p>
            <a:pPr marL="24765">
              <a:lnSpc>
                <a:spcPct val="100000"/>
              </a:lnSpc>
              <a:spcBef>
                <a:spcPts val="2040"/>
              </a:spcBef>
            </a:pPr>
            <a:r>
              <a:rPr sz="23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300" b="1" spc="-5" dirty="0">
                <a:latin typeface="Courier New"/>
                <a:cs typeface="Courier New"/>
              </a:rPr>
              <a:t>food </a:t>
            </a:r>
            <a:r>
              <a:rPr sz="2300" b="1" dirty="0">
                <a:latin typeface="Courier New"/>
                <a:cs typeface="Courier New"/>
              </a:rPr>
              <a:t>=</a:t>
            </a:r>
            <a:r>
              <a:rPr sz="2300" b="1" spc="-15" dirty="0">
                <a:latin typeface="Courier New"/>
                <a:cs typeface="Courier New"/>
              </a:rPr>
              <a:t> </a:t>
            </a:r>
            <a:r>
              <a:rPr sz="2300" b="1" spc="-5" dirty="0">
                <a:solidFill>
                  <a:srgbClr val="A31414"/>
                </a:solidFill>
                <a:latin typeface="Courier New"/>
                <a:cs typeface="Courier New"/>
              </a:rPr>
              <a:t>"sANdWiCh"</a:t>
            </a:r>
            <a:r>
              <a:rPr sz="2300" b="1" spc="-5" dirty="0">
                <a:latin typeface="Courier New"/>
                <a:cs typeface="Courier New"/>
              </a:rPr>
              <a:t>;</a:t>
            </a:r>
            <a:endParaRPr sz="23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990"/>
              </a:spcBef>
            </a:pPr>
            <a:r>
              <a:rPr sz="23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300" b="1" spc="-5" dirty="0">
                <a:latin typeface="Courier New"/>
                <a:cs typeface="Courier New"/>
              </a:rPr>
              <a:t>updatedFood </a:t>
            </a:r>
            <a:r>
              <a:rPr sz="2300" b="1" dirty="0">
                <a:latin typeface="Courier New"/>
                <a:cs typeface="Courier New"/>
              </a:rPr>
              <a:t>=</a:t>
            </a:r>
            <a:r>
              <a:rPr sz="2300" b="1" spc="-35" dirty="0">
                <a:latin typeface="Courier New"/>
                <a:cs typeface="Courier New"/>
              </a:rPr>
              <a:t> </a:t>
            </a:r>
            <a:r>
              <a:rPr sz="2300" b="1" spc="-5" dirty="0">
                <a:latin typeface="Courier New"/>
                <a:cs typeface="Courier New"/>
              </a:rPr>
              <a:t>food.toLowerCase();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624" y="3283432"/>
            <a:ext cx="4406265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900"/>
              </a:lnSpc>
              <a:spcBef>
                <a:spcPts val="100"/>
              </a:spcBef>
            </a:pPr>
            <a:r>
              <a:rPr sz="2300" b="1" spc="-5" dirty="0">
                <a:latin typeface="Courier New"/>
                <a:cs typeface="Courier New"/>
              </a:rPr>
              <a:t>console.log(food);  console.log(updatedFood);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0027" y="3283432"/>
            <a:ext cx="1953260" cy="97790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3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300" b="1" spc="-1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300" b="1" spc="-5" dirty="0">
                <a:solidFill>
                  <a:srgbClr val="008000"/>
                </a:solidFill>
                <a:latin typeface="Courier New"/>
                <a:cs typeface="Courier New"/>
              </a:rPr>
              <a:t>sANDWiCh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3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300" b="1" spc="-1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300" b="1" spc="-5" dirty="0">
                <a:solidFill>
                  <a:srgbClr val="008000"/>
                </a:solidFill>
                <a:latin typeface="Courier New"/>
                <a:cs typeface="Courier New"/>
              </a:rPr>
              <a:t>sandwich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7720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0" dirty="0">
                <a:latin typeface="Times New Roman"/>
                <a:cs typeface="Times New Roman"/>
              </a:rPr>
              <a:t>toLowerCase()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799705" cy="191135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toUpperCase </a:t>
            </a:r>
            <a:r>
              <a:rPr sz="2300" spc="-5" dirty="0">
                <a:latin typeface="RobotoRegular"/>
                <a:cs typeface="RobotoRegular"/>
              </a:rPr>
              <a:t>function </a:t>
            </a:r>
            <a:r>
              <a:rPr sz="2300" dirty="0">
                <a:latin typeface="RobotoRegular"/>
                <a:cs typeface="RobotoRegular"/>
              </a:rPr>
              <a:t>convert </a:t>
            </a:r>
            <a:r>
              <a:rPr sz="2300" spc="-5" dirty="0">
                <a:latin typeface="RobotoRegular"/>
                <a:cs typeface="RobotoRegular"/>
              </a:rPr>
              <a:t>string in </a:t>
            </a:r>
            <a:r>
              <a:rPr sz="2300" spc="-10" dirty="0">
                <a:latin typeface="RobotoRegular"/>
                <a:cs typeface="RobotoRegular"/>
              </a:rPr>
              <a:t>uppercase</a:t>
            </a:r>
            <a:r>
              <a:rPr sz="2300" spc="-5" dirty="0">
                <a:latin typeface="RobotoRegular"/>
                <a:cs typeface="RobotoRegular"/>
              </a:rPr>
              <a:t> letters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It is useful when comparing user</a:t>
            </a:r>
            <a:r>
              <a:rPr sz="2300" spc="-2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input</a:t>
            </a:r>
            <a:endParaRPr sz="2300">
              <a:latin typeface="RobotoRegular"/>
              <a:cs typeface="RobotoRegular"/>
            </a:endParaRPr>
          </a:p>
          <a:p>
            <a:pPr marL="24765">
              <a:lnSpc>
                <a:spcPct val="100000"/>
              </a:lnSpc>
              <a:spcBef>
                <a:spcPts val="2040"/>
              </a:spcBef>
            </a:pPr>
            <a:r>
              <a:rPr sz="23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300" b="1" spc="-5" dirty="0">
                <a:latin typeface="Courier New"/>
                <a:cs typeface="Courier New"/>
              </a:rPr>
              <a:t>food </a:t>
            </a:r>
            <a:r>
              <a:rPr sz="2300" b="1" dirty="0">
                <a:latin typeface="Courier New"/>
                <a:cs typeface="Courier New"/>
              </a:rPr>
              <a:t>=</a:t>
            </a:r>
            <a:r>
              <a:rPr sz="2300" b="1" spc="-15" dirty="0">
                <a:latin typeface="Courier New"/>
                <a:cs typeface="Courier New"/>
              </a:rPr>
              <a:t> </a:t>
            </a:r>
            <a:r>
              <a:rPr sz="2300" b="1" spc="-5" dirty="0">
                <a:solidFill>
                  <a:srgbClr val="A31414"/>
                </a:solidFill>
                <a:latin typeface="Courier New"/>
                <a:cs typeface="Courier New"/>
              </a:rPr>
              <a:t>"sANdWiCh"</a:t>
            </a:r>
            <a:r>
              <a:rPr sz="2300" b="1" spc="-5" dirty="0">
                <a:latin typeface="Courier New"/>
                <a:cs typeface="Courier New"/>
              </a:rPr>
              <a:t>;</a:t>
            </a:r>
            <a:endParaRPr sz="23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990"/>
              </a:spcBef>
            </a:pPr>
            <a:r>
              <a:rPr sz="23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300" b="1" spc="-5" dirty="0">
                <a:latin typeface="Courier New"/>
                <a:cs typeface="Courier New"/>
              </a:rPr>
              <a:t>updatedFood </a:t>
            </a:r>
            <a:r>
              <a:rPr sz="2300" b="1" dirty="0">
                <a:latin typeface="Courier New"/>
                <a:cs typeface="Courier New"/>
              </a:rPr>
              <a:t>=</a:t>
            </a:r>
            <a:r>
              <a:rPr sz="2300" b="1" spc="-35" dirty="0">
                <a:latin typeface="Courier New"/>
                <a:cs typeface="Courier New"/>
              </a:rPr>
              <a:t> </a:t>
            </a:r>
            <a:r>
              <a:rPr sz="2300" b="1" spc="-5" dirty="0">
                <a:latin typeface="Courier New"/>
                <a:cs typeface="Courier New"/>
              </a:rPr>
              <a:t>food.toUpperCase();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624" y="3283432"/>
            <a:ext cx="4406265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900"/>
              </a:lnSpc>
              <a:spcBef>
                <a:spcPts val="100"/>
              </a:spcBef>
            </a:pPr>
            <a:r>
              <a:rPr sz="2300" b="1" spc="-5" dirty="0">
                <a:latin typeface="Courier New"/>
                <a:cs typeface="Courier New"/>
              </a:rPr>
              <a:t>console.log(food);  console.log(updatedFood);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0027" y="3283432"/>
            <a:ext cx="1953260" cy="97790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3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300" b="1" spc="-1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300" b="1" spc="-5" dirty="0">
                <a:solidFill>
                  <a:srgbClr val="008000"/>
                </a:solidFill>
                <a:latin typeface="Courier New"/>
                <a:cs typeface="Courier New"/>
              </a:rPr>
              <a:t>sANDWiCh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3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300" b="1" spc="-1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300" b="1" spc="-5" dirty="0">
                <a:solidFill>
                  <a:srgbClr val="008000"/>
                </a:solidFill>
                <a:latin typeface="Courier New"/>
                <a:cs typeface="Courier New"/>
              </a:rPr>
              <a:t>SANDWICH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7377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5" dirty="0">
                <a:latin typeface="Times New Roman"/>
                <a:cs typeface="Times New Roman"/>
              </a:rPr>
              <a:t>toUpperCase()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060055" cy="3260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140335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slice() </a:t>
            </a:r>
            <a:r>
              <a:rPr sz="2300" spc="-10" dirty="0">
                <a:latin typeface="RobotoRegular"/>
                <a:cs typeface="RobotoRegular"/>
              </a:rPr>
              <a:t>extracts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10" dirty="0">
                <a:latin typeface="RobotoRegular"/>
                <a:cs typeface="RobotoRegular"/>
              </a:rPr>
              <a:t>part </a:t>
            </a:r>
            <a:r>
              <a:rPr sz="2300" spc="-5" dirty="0">
                <a:latin typeface="RobotoRegular"/>
                <a:cs typeface="RobotoRegular"/>
              </a:rPr>
              <a:t>of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string and </a:t>
            </a:r>
            <a:r>
              <a:rPr sz="2300" spc="-10" dirty="0">
                <a:latin typeface="RobotoRegular"/>
                <a:cs typeface="RobotoRegular"/>
              </a:rPr>
              <a:t>returns </a:t>
            </a:r>
            <a:r>
              <a:rPr sz="2300" spc="-5" dirty="0">
                <a:latin typeface="RobotoRegular"/>
                <a:cs typeface="RobotoRegular"/>
              </a:rPr>
              <a:t>the </a:t>
            </a:r>
            <a:r>
              <a:rPr sz="2300" spc="-10" dirty="0">
                <a:latin typeface="RobotoRegular"/>
                <a:cs typeface="RobotoRegular"/>
              </a:rPr>
              <a:t>extracted  </a:t>
            </a:r>
            <a:r>
              <a:rPr sz="2300" spc="10" dirty="0">
                <a:latin typeface="RobotoRegular"/>
                <a:cs typeface="RobotoRegular"/>
              </a:rPr>
              <a:t>part </a:t>
            </a:r>
            <a:r>
              <a:rPr sz="2300" spc="-5" dirty="0">
                <a:latin typeface="RobotoRegular"/>
                <a:cs typeface="RobotoRegular"/>
              </a:rPr>
              <a:t>in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new</a:t>
            </a:r>
            <a:r>
              <a:rPr sz="2300" spc="-3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string.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The method </a:t>
            </a:r>
            <a:r>
              <a:rPr sz="2300" spc="-10" dirty="0">
                <a:latin typeface="RobotoRegular"/>
                <a:cs typeface="RobotoRegular"/>
              </a:rPr>
              <a:t>takes </a:t>
            </a:r>
            <a:r>
              <a:rPr sz="2300" dirty="0">
                <a:latin typeface="RobotoRegular"/>
                <a:cs typeface="RobotoRegular"/>
              </a:rPr>
              <a:t>2 </a:t>
            </a:r>
            <a:r>
              <a:rPr sz="2300" spc="-10" dirty="0">
                <a:latin typeface="RobotoRegular"/>
                <a:cs typeface="RobotoRegular"/>
              </a:rPr>
              <a:t>parameters: </a:t>
            </a:r>
            <a:r>
              <a:rPr sz="2300" spc="-5" dirty="0">
                <a:latin typeface="RobotoRegular"/>
                <a:cs typeface="RobotoRegular"/>
              </a:rPr>
              <a:t>the </a:t>
            </a:r>
            <a:r>
              <a:rPr sz="2300" spc="5" dirty="0">
                <a:latin typeface="RobotoRegular"/>
                <a:cs typeface="RobotoRegular"/>
              </a:rPr>
              <a:t>start </a:t>
            </a:r>
            <a:r>
              <a:rPr sz="2300" spc="-5" dirty="0">
                <a:latin typeface="RobotoRegular"/>
                <a:cs typeface="RobotoRegular"/>
              </a:rPr>
              <a:t>position, and the  end position (end not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included).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String </a:t>
            </a:r>
            <a:r>
              <a:rPr sz="2300" spc="-10" dirty="0">
                <a:latin typeface="RobotoRegular"/>
                <a:cs typeface="RobotoRegular"/>
              </a:rPr>
              <a:t>character </a:t>
            </a:r>
            <a:r>
              <a:rPr sz="2300" spc="-5" dirty="0">
                <a:latin typeface="RobotoRegular"/>
                <a:cs typeface="RobotoRegular"/>
              </a:rPr>
              <a:t>count </a:t>
            </a:r>
            <a:r>
              <a:rPr sz="2300" spc="5" dirty="0">
                <a:latin typeface="RobotoRegular"/>
                <a:cs typeface="RobotoRegular"/>
              </a:rPr>
              <a:t>starts </a:t>
            </a:r>
            <a:r>
              <a:rPr sz="2300" spc="-10" dirty="0">
                <a:latin typeface="RobotoRegular"/>
                <a:cs typeface="RobotoRegular"/>
              </a:rPr>
              <a:t>from </a:t>
            </a:r>
            <a:r>
              <a:rPr sz="2300" dirty="0">
                <a:latin typeface="RobotoRegular"/>
                <a:cs typeface="RobotoRegular"/>
              </a:rPr>
              <a:t>0 </a:t>
            </a:r>
            <a:r>
              <a:rPr sz="2300" spc="-5" dirty="0">
                <a:latin typeface="RobotoRegular"/>
                <a:cs typeface="RobotoRegular"/>
              </a:rPr>
              <a:t>same as</a:t>
            </a:r>
            <a:r>
              <a:rPr sz="2300" spc="-45" dirty="0">
                <a:latin typeface="RobotoRegular"/>
                <a:cs typeface="RobotoRegular"/>
              </a:rPr>
              <a:t> </a:t>
            </a:r>
            <a:r>
              <a:rPr sz="2300" spc="-15" dirty="0">
                <a:latin typeface="RobotoRegular"/>
                <a:cs typeface="RobotoRegular"/>
              </a:rPr>
              <a:t>Arrays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First </a:t>
            </a:r>
            <a:r>
              <a:rPr sz="2300" spc="-10" dirty="0">
                <a:latin typeface="RobotoRegular"/>
                <a:cs typeface="RobotoRegular"/>
              </a:rPr>
              <a:t>character </a:t>
            </a:r>
            <a:r>
              <a:rPr sz="2300" spc="-5" dirty="0">
                <a:latin typeface="RobotoRegular"/>
                <a:cs typeface="RobotoRegular"/>
              </a:rPr>
              <a:t>at </a:t>
            </a:r>
            <a:r>
              <a:rPr sz="2300" spc="-15" dirty="0">
                <a:latin typeface="RobotoRegular"/>
                <a:cs typeface="RobotoRegular"/>
              </a:rPr>
              <a:t>zero, </a:t>
            </a:r>
            <a:r>
              <a:rPr sz="2300" spc="-5" dirty="0">
                <a:latin typeface="RobotoRegular"/>
                <a:cs typeface="RobotoRegular"/>
              </a:rPr>
              <a:t>second at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dirty="0">
                <a:latin typeface="RobotoRegular"/>
                <a:cs typeface="RobotoRegular"/>
              </a:rPr>
              <a:t>1</a:t>
            </a:r>
            <a:endParaRPr sz="2300">
              <a:latin typeface="RobotoRegular"/>
              <a:cs typeface="RobotoRegular"/>
            </a:endParaRPr>
          </a:p>
          <a:p>
            <a:pPr marL="481965">
              <a:lnSpc>
                <a:spcPct val="100000"/>
              </a:lnSpc>
              <a:spcBef>
                <a:spcPts val="385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a =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"Hello</a:t>
            </a:r>
            <a:r>
              <a:rPr sz="2400" b="1" spc="-2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World"</a:t>
            </a:r>
            <a:r>
              <a:rPr sz="2400" b="1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  <a:spcBef>
                <a:spcPts val="420"/>
              </a:spcBef>
            </a:pP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//H=0,e=1,l=2,l=3,o=4,space=5,W=6...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0924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5" dirty="0">
                <a:latin typeface="Times New Roman"/>
                <a:cs typeface="Times New Roman"/>
              </a:rPr>
              <a:t>slice()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447015"/>
            <a:ext cx="77292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This example </a:t>
            </a:r>
            <a:r>
              <a:rPr sz="2300" spc="-15" dirty="0">
                <a:latin typeface="RobotoRegular"/>
                <a:cs typeface="RobotoRegular"/>
              </a:rPr>
              <a:t>extract </a:t>
            </a:r>
            <a:r>
              <a:rPr sz="2300" dirty="0">
                <a:latin typeface="RobotoRegular"/>
                <a:cs typeface="RobotoRegular"/>
              </a:rPr>
              <a:t>portion </a:t>
            </a:r>
            <a:r>
              <a:rPr sz="2300" spc="-10" dirty="0">
                <a:latin typeface="RobotoRegular"/>
                <a:cs typeface="RobotoRegular"/>
              </a:rPr>
              <a:t>from </a:t>
            </a:r>
            <a:r>
              <a:rPr sz="2300" spc="-5" dirty="0">
                <a:latin typeface="RobotoRegular"/>
                <a:cs typeface="RobotoRegular"/>
              </a:rPr>
              <a:t>6th index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8th</a:t>
            </a:r>
            <a:r>
              <a:rPr sz="2300" spc="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index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0823" y="2002767"/>
            <a:ext cx="4050029" cy="12827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a =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"Hello</a:t>
            </a:r>
            <a:r>
              <a:rPr sz="2400" b="1" spc="-8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World"</a:t>
            </a:r>
            <a:r>
              <a:rPr sz="2400" b="1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sz="2400" b="1" dirty="0">
                <a:solidFill>
                  <a:srgbClr val="008000"/>
                </a:solidFill>
                <a:latin typeface="Courier New"/>
                <a:cs typeface="Courier New"/>
              </a:rPr>
              <a:t>6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to</a:t>
            </a:r>
            <a:r>
              <a:rPr sz="2400" b="1" spc="-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(9-1)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b =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a.slice(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6</a:t>
            </a:r>
            <a:r>
              <a:rPr sz="2400" b="1" spc="-5" dirty="0">
                <a:latin typeface="Courier New"/>
                <a:cs typeface="Courier New"/>
              </a:rPr>
              <a:t>,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9</a:t>
            </a:r>
            <a:r>
              <a:rPr sz="2400" b="1" spc="-5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557" y="2894305"/>
            <a:ext cx="2402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//returns</a:t>
            </a:r>
            <a:r>
              <a:rPr sz="2400" b="1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Wor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0924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5" dirty="0">
                <a:latin typeface="Times New Roman"/>
                <a:cs typeface="Times New Roman"/>
              </a:rPr>
              <a:t>slice()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447015"/>
            <a:ext cx="79844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If we omit second </a:t>
            </a:r>
            <a:r>
              <a:rPr sz="2300" spc="-10" dirty="0">
                <a:latin typeface="RobotoRegular"/>
                <a:cs typeface="RobotoRegular"/>
              </a:rPr>
              <a:t>parameter </a:t>
            </a:r>
            <a:r>
              <a:rPr sz="2300" spc="-5" dirty="0">
                <a:latin typeface="RobotoRegular"/>
                <a:cs typeface="RobotoRegular"/>
              </a:rPr>
              <a:t>it will </a:t>
            </a:r>
            <a:r>
              <a:rPr sz="2300" spc="-10" dirty="0">
                <a:latin typeface="RobotoRegular"/>
                <a:cs typeface="RobotoRegular"/>
              </a:rPr>
              <a:t>return rest </a:t>
            </a:r>
            <a:r>
              <a:rPr sz="2300" spc="-5" dirty="0">
                <a:latin typeface="RobotoRegular"/>
                <a:cs typeface="RobotoRegular"/>
              </a:rPr>
              <a:t>of the</a:t>
            </a:r>
            <a:r>
              <a:rPr sz="2300" spc="-3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string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0823" y="1926567"/>
            <a:ext cx="4050029" cy="151130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a =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"Hello</a:t>
            </a:r>
            <a:r>
              <a:rPr sz="2400" b="1" spc="-8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World"</a:t>
            </a:r>
            <a:r>
              <a:rPr sz="2400" b="1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sz="2400" b="1" dirty="0">
                <a:solidFill>
                  <a:srgbClr val="008000"/>
                </a:solidFill>
                <a:latin typeface="Courier New"/>
                <a:cs typeface="Courier New"/>
              </a:rPr>
              <a:t>6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to</a:t>
            </a:r>
            <a:r>
              <a:rPr sz="2400"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end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b =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a.slice(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6</a:t>
            </a:r>
            <a:r>
              <a:rPr sz="2400" b="1" spc="-5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7740" y="3046704"/>
            <a:ext cx="2768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//returns</a:t>
            </a:r>
            <a:r>
              <a:rPr sz="2400" b="1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World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0924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5" dirty="0">
                <a:latin typeface="Times New Roman"/>
                <a:cs typeface="Times New Roman"/>
              </a:rPr>
              <a:t>slice()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021955" cy="2936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If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parameter </a:t>
            </a:r>
            <a:r>
              <a:rPr sz="2300" spc="-5" dirty="0">
                <a:latin typeface="RobotoRegular"/>
                <a:cs typeface="RobotoRegular"/>
              </a:rPr>
              <a:t>is </a:t>
            </a:r>
            <a:r>
              <a:rPr sz="2300" spc="-10" dirty="0">
                <a:latin typeface="RobotoRegular"/>
                <a:cs typeface="RobotoRegular"/>
              </a:rPr>
              <a:t>negative, </a:t>
            </a:r>
            <a:r>
              <a:rPr sz="2300" spc="-5" dirty="0">
                <a:latin typeface="RobotoRegular"/>
                <a:cs typeface="RobotoRegular"/>
              </a:rPr>
              <a:t>the position is counted </a:t>
            </a:r>
            <a:r>
              <a:rPr sz="2300" spc="-10" dirty="0">
                <a:latin typeface="RobotoRegular"/>
                <a:cs typeface="RobotoRegular"/>
              </a:rPr>
              <a:t>from </a:t>
            </a:r>
            <a:r>
              <a:rPr sz="2300" spc="-5" dirty="0">
                <a:latin typeface="RobotoRegular"/>
                <a:cs typeface="RobotoRegular"/>
              </a:rPr>
              <a:t>the  end of the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string.</a:t>
            </a:r>
            <a:endParaRPr sz="2300">
              <a:latin typeface="RobotoRegular"/>
              <a:cs typeface="RobotoRegular"/>
            </a:endParaRPr>
          </a:p>
          <a:p>
            <a:pPr marL="24765">
              <a:lnSpc>
                <a:spcPct val="100000"/>
              </a:lnSpc>
              <a:spcBef>
                <a:spcPts val="2035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a =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"Hello</a:t>
            </a:r>
            <a:r>
              <a:rPr sz="2400" b="1" spc="-2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World"</a:t>
            </a:r>
            <a:r>
              <a:rPr sz="2400" b="1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1019"/>
              </a:spcBef>
            </a:pP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//d=-1,l=-2,r=-3,o=-4,W=-5,space=-6,o=-7...</a:t>
            </a:r>
            <a:endParaRPr sz="24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1019"/>
              </a:spcBef>
            </a:pP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 -5 to</a:t>
            </a:r>
            <a:r>
              <a:rPr sz="24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-3</a:t>
            </a:r>
            <a:endParaRPr sz="24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1019"/>
              </a:spcBef>
              <a:tabLst>
                <a:tab pos="4963160" algn="l"/>
              </a:tabLst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b</a:t>
            </a:r>
            <a:r>
              <a:rPr sz="2400" b="1" spc="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a.slice(-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5</a:t>
            </a:r>
            <a:r>
              <a:rPr sz="2400" b="1" spc="-5" dirty="0">
                <a:latin typeface="Courier New"/>
                <a:cs typeface="Courier New"/>
              </a:rPr>
              <a:t>,-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2</a:t>
            </a:r>
            <a:r>
              <a:rPr sz="2400" b="1" spc="-5" dirty="0">
                <a:latin typeface="Courier New"/>
                <a:cs typeface="Courier New"/>
              </a:rPr>
              <a:t>);	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//returns</a:t>
            </a:r>
            <a:r>
              <a:rPr sz="2400" b="1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Wor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0924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5" dirty="0">
                <a:latin typeface="Times New Roman"/>
                <a:cs typeface="Times New Roman"/>
              </a:rPr>
              <a:t>slice()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628255" cy="234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213995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indexOf() </a:t>
            </a:r>
            <a:r>
              <a:rPr sz="2300" spc="-10" dirty="0">
                <a:latin typeface="RobotoRegular"/>
                <a:cs typeface="RobotoRegular"/>
              </a:rPr>
              <a:t>returns </a:t>
            </a:r>
            <a:r>
              <a:rPr sz="2300" spc="-5" dirty="0">
                <a:latin typeface="RobotoRegular"/>
                <a:cs typeface="RobotoRegular"/>
              </a:rPr>
              <a:t>the index of the ﬁrst </a:t>
            </a:r>
            <a:r>
              <a:rPr sz="2300" spc="-10" dirty="0">
                <a:latin typeface="RobotoRegular"/>
                <a:cs typeface="RobotoRegular"/>
              </a:rPr>
              <a:t>occurrence </a:t>
            </a:r>
            <a:r>
              <a:rPr sz="2300" spc="-5" dirty="0">
                <a:latin typeface="RobotoRegular"/>
                <a:cs typeface="RobotoRegular"/>
              </a:rPr>
              <a:t>of </a:t>
            </a:r>
            <a:r>
              <a:rPr sz="2300" dirty="0">
                <a:latin typeface="RobotoRegular"/>
                <a:cs typeface="RobotoRegular"/>
              </a:rPr>
              <a:t>a  </a:t>
            </a:r>
            <a:r>
              <a:rPr sz="2300" spc="-5" dirty="0">
                <a:latin typeface="RobotoRegular"/>
                <a:cs typeface="RobotoRegular"/>
              </a:rPr>
              <a:t>speciﬁed text in </a:t>
            </a:r>
            <a:r>
              <a:rPr sz="2300" dirty="0">
                <a:latin typeface="RobotoRegular"/>
                <a:cs typeface="RobotoRegular"/>
              </a:rPr>
              <a:t>a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string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If not found, -1 is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returned.</a:t>
            </a:r>
            <a:endParaRPr sz="2300">
              <a:latin typeface="RobotoRegular"/>
              <a:cs typeface="RobotoRegular"/>
            </a:endParaRPr>
          </a:p>
          <a:p>
            <a:pPr marL="481965">
              <a:lnSpc>
                <a:spcPct val="100000"/>
              </a:lnSpc>
              <a:spcBef>
                <a:spcPts val="2035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a =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"To be or not to</a:t>
            </a:r>
            <a:r>
              <a:rPr sz="2400" b="1" spc="-3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be"</a:t>
            </a:r>
            <a:r>
              <a:rPr sz="2400" b="1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  <a:spcBef>
                <a:spcPts val="1019"/>
              </a:spcBef>
              <a:tabLst>
                <a:tab pos="5603240" algn="l"/>
              </a:tabLst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b</a:t>
            </a:r>
            <a:r>
              <a:rPr sz="2400" b="1" spc="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a.indexOf(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"be"</a:t>
            </a:r>
            <a:r>
              <a:rPr sz="2400" b="1" spc="-5" dirty="0">
                <a:latin typeface="Courier New"/>
                <a:cs typeface="Courier New"/>
              </a:rPr>
              <a:t>);	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//returns</a:t>
            </a:r>
            <a:r>
              <a:rPr sz="2400" b="1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ourier New"/>
                <a:cs typeface="Courier New"/>
              </a:rPr>
              <a:t>3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763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80" dirty="0">
                <a:latin typeface="Times New Roman"/>
                <a:cs typeface="Times New Roman"/>
              </a:rPr>
              <a:t>indexOf()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26579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Second optional </a:t>
            </a:r>
            <a:r>
              <a:rPr sz="2300" spc="-10" dirty="0">
                <a:latin typeface="RobotoRegular"/>
                <a:cs typeface="RobotoRegular"/>
              </a:rPr>
              <a:t>argument </a:t>
            </a:r>
            <a:r>
              <a:rPr sz="2300" spc="-5" dirty="0">
                <a:latin typeface="RobotoRegular"/>
                <a:cs typeface="RobotoRegular"/>
              </a:rPr>
              <a:t>in indexOf() specify position </a:t>
            </a:r>
            <a:r>
              <a:rPr sz="2300" spc="-15" dirty="0">
                <a:latin typeface="RobotoRegular"/>
                <a:cs typeface="RobotoRegular"/>
              </a:rPr>
              <a:t>to to  </a:t>
            </a:r>
            <a:r>
              <a:rPr sz="2300" spc="-5" dirty="0">
                <a:latin typeface="RobotoRegular"/>
                <a:cs typeface="RobotoRegular"/>
              </a:rPr>
              <a:t>begin </a:t>
            </a:r>
            <a:r>
              <a:rPr sz="2300" spc="-10" dirty="0">
                <a:latin typeface="RobotoRegular"/>
                <a:cs typeface="RobotoRegular"/>
              </a:rPr>
              <a:t>search </a:t>
            </a:r>
            <a:r>
              <a:rPr sz="2300" spc="-5" dirty="0">
                <a:latin typeface="RobotoRegular"/>
                <a:cs typeface="RobotoRegular"/>
              </a:rPr>
              <a:t>in string. If not </a:t>
            </a:r>
            <a:r>
              <a:rPr sz="2300" spc="-10" dirty="0">
                <a:latin typeface="RobotoRegular"/>
                <a:cs typeface="RobotoRegular"/>
              </a:rPr>
              <a:t>provided </a:t>
            </a:r>
            <a:r>
              <a:rPr sz="2300" spc="-5" dirty="0">
                <a:latin typeface="RobotoRegular"/>
                <a:cs typeface="RobotoRegular"/>
              </a:rPr>
              <a:t>its default </a:t>
            </a:r>
            <a:r>
              <a:rPr sz="2300" spc="-15" dirty="0">
                <a:latin typeface="RobotoRegular"/>
                <a:cs typeface="RobotoRegular"/>
              </a:rPr>
              <a:t>to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dirty="0">
                <a:latin typeface="RobotoRegular"/>
                <a:cs typeface="RobotoRegular"/>
              </a:rPr>
              <a:t>0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624" y="2326616"/>
            <a:ext cx="533019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00"/>
              </a:spcBef>
              <a:tabLst>
                <a:tab pos="4402455" algn="l"/>
              </a:tabLst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a =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"To be or not to be"</a:t>
            </a:r>
            <a:r>
              <a:rPr sz="2400" b="1" spc="-5" dirty="0">
                <a:latin typeface="Courier New"/>
                <a:cs typeface="Courier New"/>
              </a:rPr>
              <a:t>; 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b</a:t>
            </a:r>
            <a:r>
              <a:rPr sz="2400" b="1" spc="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a.indexOf(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"be"</a:t>
            </a:r>
            <a:r>
              <a:rPr sz="2400" b="1" spc="-5" dirty="0">
                <a:latin typeface="Courier New"/>
                <a:cs typeface="Courier New"/>
              </a:rPr>
              <a:t>,	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10</a:t>
            </a:r>
            <a:r>
              <a:rPr sz="2400" b="1" spc="-5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6725" y="2951454"/>
            <a:ext cx="2219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//returns</a:t>
            </a:r>
            <a:r>
              <a:rPr sz="2400" b="1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16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763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80" dirty="0">
                <a:latin typeface="Times New Roman"/>
                <a:cs typeface="Times New Roman"/>
              </a:rPr>
              <a:t>indexOf()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87082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lastIndexOf() </a:t>
            </a:r>
            <a:r>
              <a:rPr sz="2300" spc="-10" dirty="0">
                <a:latin typeface="RobotoRegular"/>
                <a:cs typeface="RobotoRegular"/>
              </a:rPr>
              <a:t>returns </a:t>
            </a:r>
            <a:r>
              <a:rPr sz="2300" spc="-5" dirty="0">
                <a:latin typeface="RobotoRegular"/>
                <a:cs typeface="RobotoRegular"/>
              </a:rPr>
              <a:t>the index of the last </a:t>
            </a:r>
            <a:r>
              <a:rPr sz="2300" spc="-10" dirty="0">
                <a:latin typeface="RobotoRegular"/>
                <a:cs typeface="RobotoRegular"/>
              </a:rPr>
              <a:t>occurrence </a:t>
            </a:r>
            <a:r>
              <a:rPr sz="2300" spc="-5" dirty="0">
                <a:latin typeface="RobotoRegular"/>
                <a:cs typeface="RobotoRegular"/>
              </a:rPr>
              <a:t>of </a:t>
            </a:r>
            <a:r>
              <a:rPr sz="2300" dirty="0">
                <a:latin typeface="RobotoRegular"/>
                <a:cs typeface="RobotoRegular"/>
              </a:rPr>
              <a:t>a  </a:t>
            </a:r>
            <a:r>
              <a:rPr sz="2300" spc="-5" dirty="0">
                <a:latin typeface="RobotoRegular"/>
                <a:cs typeface="RobotoRegular"/>
              </a:rPr>
              <a:t>speciﬁed text in </a:t>
            </a:r>
            <a:r>
              <a:rPr sz="2300" dirty="0">
                <a:latin typeface="RobotoRegular"/>
                <a:cs typeface="RobotoRegular"/>
              </a:rPr>
              <a:t>a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string.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It </a:t>
            </a:r>
            <a:r>
              <a:rPr sz="2300" spc="-10" dirty="0">
                <a:latin typeface="RobotoRegular"/>
                <a:cs typeface="RobotoRegular"/>
              </a:rPr>
              <a:t>searches backwards, from </a:t>
            </a:r>
            <a:r>
              <a:rPr sz="2300" spc="-5" dirty="0">
                <a:latin typeface="RobotoRegular"/>
                <a:cs typeface="RobotoRegular"/>
              </a:rPr>
              <a:t>the end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the</a:t>
            </a:r>
            <a:r>
              <a:rPr sz="230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beginning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If not found, -1 is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returned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624" y="3126714"/>
            <a:ext cx="533019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a =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"To be or not to be"</a:t>
            </a:r>
            <a:r>
              <a:rPr sz="2400" b="1" spc="-5" dirty="0">
                <a:latin typeface="Courier New"/>
                <a:cs typeface="Courier New"/>
              </a:rPr>
              <a:t>; 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b =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a.lastIndexOf(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"be"</a:t>
            </a:r>
            <a:r>
              <a:rPr sz="2400" b="1" spc="-5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6725" y="3751553"/>
            <a:ext cx="2219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//returns</a:t>
            </a:r>
            <a:r>
              <a:rPr sz="2400" b="1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16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525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0" dirty="0">
                <a:latin typeface="Times New Roman"/>
                <a:cs typeface="Times New Roman"/>
              </a:rPr>
              <a:t>lastIndexOf()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7361" y="2071369"/>
            <a:ext cx="37839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Data</a:t>
            </a:r>
            <a:r>
              <a:rPr sz="6000" spc="-200" dirty="0"/>
              <a:t> </a:t>
            </a:r>
            <a:r>
              <a:rPr sz="6000" spc="-50" dirty="0"/>
              <a:t>Types</a:t>
            </a:r>
            <a:endParaRPr sz="6000"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186420" cy="2825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Second optional </a:t>
            </a:r>
            <a:r>
              <a:rPr sz="2300" spc="-10" dirty="0">
                <a:latin typeface="RobotoRegular"/>
                <a:cs typeface="RobotoRegular"/>
              </a:rPr>
              <a:t>argument </a:t>
            </a:r>
            <a:r>
              <a:rPr sz="2300" spc="-5" dirty="0">
                <a:latin typeface="RobotoRegular"/>
                <a:cs typeface="RobotoRegular"/>
              </a:rPr>
              <a:t>in lastIndexOf() specify position  </a:t>
            </a:r>
            <a:r>
              <a:rPr sz="2300" spc="-15" dirty="0">
                <a:latin typeface="RobotoRegular"/>
                <a:cs typeface="RobotoRegular"/>
              </a:rPr>
              <a:t>to to </a:t>
            </a:r>
            <a:r>
              <a:rPr sz="2300" spc="-5" dirty="0">
                <a:latin typeface="RobotoRegular"/>
                <a:cs typeface="RobotoRegular"/>
              </a:rPr>
              <a:t>begin </a:t>
            </a:r>
            <a:r>
              <a:rPr sz="2300" spc="-10" dirty="0">
                <a:latin typeface="RobotoRegular"/>
                <a:cs typeface="RobotoRegular"/>
              </a:rPr>
              <a:t>search </a:t>
            </a:r>
            <a:r>
              <a:rPr sz="2300" spc="-5" dirty="0">
                <a:latin typeface="RobotoRegular"/>
                <a:cs typeface="RobotoRegular"/>
              </a:rPr>
              <a:t>in string. If not </a:t>
            </a:r>
            <a:r>
              <a:rPr sz="2300" spc="-10" dirty="0">
                <a:latin typeface="RobotoRegular"/>
                <a:cs typeface="RobotoRegular"/>
              </a:rPr>
              <a:t>provided </a:t>
            </a:r>
            <a:r>
              <a:rPr sz="2300" spc="-5" dirty="0">
                <a:latin typeface="RobotoRegular"/>
                <a:cs typeface="RobotoRegular"/>
              </a:rPr>
              <a:t>its default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last  index</a:t>
            </a:r>
            <a:endParaRPr sz="2300">
              <a:latin typeface="RobotoRegular"/>
              <a:cs typeface="RobotoRegular"/>
            </a:endParaRPr>
          </a:p>
          <a:p>
            <a:pPr marL="24765">
              <a:lnSpc>
                <a:spcPct val="100000"/>
              </a:lnSpc>
              <a:spcBef>
                <a:spcPts val="2035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a =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"To be or not to</a:t>
            </a:r>
            <a:r>
              <a:rPr sz="2400" b="1" spc="-2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be"</a:t>
            </a:r>
            <a:r>
              <a:rPr sz="2400" b="1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1019"/>
              </a:spcBef>
              <a:tabLst>
                <a:tab pos="6060440" algn="l"/>
              </a:tabLst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b</a:t>
            </a:r>
            <a:r>
              <a:rPr sz="2400" b="1" spc="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a.lastIndexOf(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"be"</a:t>
            </a:r>
            <a:r>
              <a:rPr sz="2400" b="1" spc="-5" dirty="0">
                <a:latin typeface="Courier New"/>
                <a:cs typeface="Courier New"/>
              </a:rPr>
              <a:t>,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10</a:t>
            </a:r>
            <a:r>
              <a:rPr sz="2400" b="1" spc="-5" dirty="0">
                <a:latin typeface="Courier New"/>
                <a:cs typeface="Courier New"/>
              </a:rPr>
              <a:t>);	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//returns</a:t>
            </a:r>
            <a:r>
              <a:rPr sz="2400" b="1" spc="-6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ourier New"/>
                <a:cs typeface="Courier New"/>
              </a:rPr>
              <a:t>3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1025"/>
              </a:spcBef>
              <a:buAutoNum type="arabicPeriod" startAt="2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It will </a:t>
            </a:r>
            <a:r>
              <a:rPr sz="2300" spc="5" dirty="0">
                <a:latin typeface="RobotoRegular"/>
                <a:cs typeface="RobotoRegular"/>
              </a:rPr>
              <a:t>start </a:t>
            </a:r>
            <a:r>
              <a:rPr sz="2300" spc="-5" dirty="0">
                <a:latin typeface="RobotoRegular"/>
                <a:cs typeface="RobotoRegular"/>
              </a:rPr>
              <a:t>looking for text </a:t>
            </a:r>
            <a:r>
              <a:rPr sz="2300" spc="-30" dirty="0">
                <a:latin typeface="RobotoRegular"/>
                <a:cs typeface="RobotoRegular"/>
              </a:rPr>
              <a:t>‘be’ </a:t>
            </a:r>
            <a:r>
              <a:rPr sz="2300" spc="-10" dirty="0">
                <a:latin typeface="RobotoRegular"/>
                <a:cs typeface="RobotoRegular"/>
              </a:rPr>
              <a:t>from </a:t>
            </a:r>
            <a:r>
              <a:rPr sz="2300" spc="-5" dirty="0">
                <a:latin typeface="RobotoRegular"/>
                <a:cs typeface="RobotoRegular"/>
              </a:rPr>
              <a:t>index 10 </a:t>
            </a:r>
            <a:r>
              <a:rPr sz="2300" spc="-15" dirty="0">
                <a:latin typeface="RobotoRegular"/>
                <a:cs typeface="RobotoRegular"/>
              </a:rPr>
              <a:t>to</a:t>
            </a:r>
            <a:r>
              <a:rPr sz="2300" spc="5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backwards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525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0" dirty="0">
                <a:latin typeface="Times New Roman"/>
                <a:cs typeface="Times New Roman"/>
              </a:rPr>
              <a:t>lastIndexOf()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799705" cy="3260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95885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slice() function </a:t>
            </a:r>
            <a:r>
              <a:rPr sz="2300" spc="-15" dirty="0">
                <a:latin typeface="RobotoRegular"/>
                <a:cs typeface="RobotoRegular"/>
              </a:rPr>
              <a:t>extract </a:t>
            </a:r>
            <a:r>
              <a:rPr sz="2300" spc="-5" dirty="0">
                <a:latin typeface="RobotoRegular"/>
                <a:cs typeface="RobotoRegular"/>
              </a:rPr>
              <a:t>the </a:t>
            </a:r>
            <a:r>
              <a:rPr sz="2300" dirty="0">
                <a:latin typeface="RobotoRegular"/>
                <a:cs typeface="RobotoRegular"/>
              </a:rPr>
              <a:t>portion </a:t>
            </a:r>
            <a:r>
              <a:rPr sz="2300" spc="-5" dirty="0">
                <a:latin typeface="RobotoRegular"/>
                <a:cs typeface="RobotoRegular"/>
              </a:rPr>
              <a:t>of string </a:t>
            </a:r>
            <a:r>
              <a:rPr sz="2300" spc="-10" dirty="0">
                <a:latin typeface="RobotoRegular"/>
                <a:cs typeface="RobotoRegular"/>
              </a:rPr>
              <a:t>provided </a:t>
            </a:r>
            <a:r>
              <a:rPr sz="2300" spc="-5" dirty="0">
                <a:latin typeface="RobotoRegular"/>
                <a:cs typeface="RobotoRegular"/>
              </a:rPr>
              <a:t>the  </a:t>
            </a:r>
            <a:r>
              <a:rPr sz="2300" dirty="0">
                <a:latin typeface="RobotoRegular"/>
                <a:cs typeface="RobotoRegular"/>
              </a:rPr>
              <a:t>starting </a:t>
            </a:r>
            <a:r>
              <a:rPr sz="2300" spc="-5" dirty="0">
                <a:latin typeface="RobotoRegular"/>
                <a:cs typeface="RobotoRegular"/>
              </a:rPr>
              <a:t>and ending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positions</a:t>
            </a:r>
            <a:endParaRPr sz="2300">
              <a:latin typeface="RobotoRegular"/>
              <a:cs typeface="RobotoRegular"/>
            </a:endParaRPr>
          </a:p>
          <a:p>
            <a:pPr marL="481965" marR="61341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charAt() </a:t>
            </a:r>
            <a:r>
              <a:rPr sz="2300" spc="-5" dirty="0">
                <a:latin typeface="RobotoRegular"/>
                <a:cs typeface="RobotoRegular"/>
              </a:rPr>
              <a:t>function </a:t>
            </a:r>
            <a:r>
              <a:rPr sz="2300" spc="-10" dirty="0">
                <a:latin typeface="RobotoRegular"/>
                <a:cs typeface="RobotoRegular"/>
              </a:rPr>
              <a:t>takes </a:t>
            </a:r>
            <a:r>
              <a:rPr sz="2300" spc="-5" dirty="0">
                <a:latin typeface="RobotoRegular"/>
                <a:cs typeface="RobotoRegular"/>
              </a:rPr>
              <a:t>single index input and </a:t>
            </a:r>
            <a:r>
              <a:rPr sz="2300" spc="-10" dirty="0">
                <a:latin typeface="RobotoRegular"/>
                <a:cs typeface="RobotoRegular"/>
              </a:rPr>
              <a:t>return  character </a:t>
            </a:r>
            <a:r>
              <a:rPr sz="2300" spc="-5" dirty="0">
                <a:latin typeface="RobotoRegular"/>
                <a:cs typeface="RobotoRegular"/>
              </a:rPr>
              <a:t>at that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index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Returns empty string if index does not exists on </a:t>
            </a:r>
            <a:r>
              <a:rPr sz="2300" spc="-10" dirty="0">
                <a:latin typeface="RobotoRegular"/>
                <a:cs typeface="RobotoRegular"/>
              </a:rPr>
              <a:t>negative  </a:t>
            </a:r>
            <a:r>
              <a:rPr sz="2300" spc="-5" dirty="0">
                <a:latin typeface="RobotoRegular"/>
                <a:cs typeface="RobotoRegular"/>
              </a:rPr>
              <a:t>index</a:t>
            </a:r>
            <a:r>
              <a:rPr sz="2300" spc="-10" dirty="0">
                <a:latin typeface="RobotoRegular"/>
                <a:cs typeface="RobotoRegular"/>
              </a:rPr>
              <a:t> provided</a:t>
            </a:r>
            <a:endParaRPr sz="2300">
              <a:latin typeface="RobotoRegular"/>
              <a:cs typeface="RobotoRegular"/>
            </a:endParaRPr>
          </a:p>
          <a:p>
            <a:pPr marL="481965">
              <a:lnSpc>
                <a:spcPct val="100000"/>
              </a:lnSpc>
              <a:spcBef>
                <a:spcPts val="385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a =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"To be or not to</a:t>
            </a:r>
            <a:r>
              <a:rPr sz="2400" b="1" spc="-3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be"</a:t>
            </a:r>
            <a:r>
              <a:rPr sz="2400" b="1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  <a:spcBef>
                <a:spcPts val="420"/>
              </a:spcBef>
              <a:tabLst>
                <a:tab pos="4871720" algn="l"/>
              </a:tabLst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b</a:t>
            </a:r>
            <a:r>
              <a:rPr sz="2400" b="1" spc="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a.charAt(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7</a:t>
            </a:r>
            <a:r>
              <a:rPr sz="2400" b="1" spc="-5" dirty="0">
                <a:latin typeface="Courier New"/>
                <a:cs typeface="Courier New"/>
              </a:rPr>
              <a:t>);	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//returns</a:t>
            </a:r>
            <a:r>
              <a:rPr sz="2400" b="1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ourier New"/>
                <a:cs typeface="Courier New"/>
              </a:rPr>
              <a:t>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5242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5" dirty="0">
                <a:latin typeface="Times New Roman"/>
                <a:cs typeface="Times New Roman"/>
              </a:rPr>
              <a:t>charAt()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238490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876935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The </a:t>
            </a:r>
            <a:r>
              <a:rPr sz="2300" spc="-10" dirty="0">
                <a:latin typeface="RobotoRegular"/>
                <a:cs typeface="RobotoRegular"/>
              </a:rPr>
              <a:t>replace() </a:t>
            </a:r>
            <a:r>
              <a:rPr sz="2300" spc="-5" dirty="0">
                <a:latin typeface="RobotoRegular"/>
                <a:cs typeface="RobotoRegular"/>
              </a:rPr>
              <a:t>function </a:t>
            </a:r>
            <a:r>
              <a:rPr sz="2300" spc="-10" dirty="0">
                <a:latin typeface="RobotoRegular"/>
                <a:cs typeface="RobotoRegular"/>
              </a:rPr>
              <a:t>replaces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speciﬁed </a:t>
            </a:r>
            <a:r>
              <a:rPr sz="2300" spc="-10" dirty="0">
                <a:latin typeface="RobotoRegular"/>
                <a:cs typeface="RobotoRegular"/>
              </a:rPr>
              <a:t>value </a:t>
            </a:r>
            <a:r>
              <a:rPr sz="2300" spc="-5" dirty="0">
                <a:latin typeface="RobotoRegular"/>
                <a:cs typeface="RobotoRegular"/>
              </a:rPr>
              <a:t>with  another </a:t>
            </a:r>
            <a:r>
              <a:rPr sz="2300" spc="-10" dirty="0">
                <a:latin typeface="RobotoRegular"/>
                <a:cs typeface="RobotoRegular"/>
              </a:rPr>
              <a:t>value </a:t>
            </a:r>
            <a:r>
              <a:rPr sz="2300" spc="-5" dirty="0">
                <a:latin typeface="RobotoRegular"/>
                <a:cs typeface="RobotoRegular"/>
              </a:rPr>
              <a:t>in </a:t>
            </a:r>
            <a:r>
              <a:rPr sz="2300" dirty="0">
                <a:latin typeface="RobotoRegular"/>
                <a:cs typeface="RobotoRegular"/>
              </a:rPr>
              <a:t>a</a:t>
            </a:r>
            <a:r>
              <a:rPr sz="2300" spc="-2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string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The </a:t>
            </a:r>
            <a:r>
              <a:rPr sz="2300" spc="-10" dirty="0">
                <a:latin typeface="RobotoRegular"/>
                <a:cs typeface="RobotoRegular"/>
              </a:rPr>
              <a:t>replace() </a:t>
            </a:r>
            <a:r>
              <a:rPr sz="2300" spc="-5" dirty="0">
                <a:latin typeface="RobotoRegular"/>
                <a:cs typeface="RobotoRegular"/>
              </a:rPr>
              <a:t>function does not change the string it is called  on. It </a:t>
            </a:r>
            <a:r>
              <a:rPr sz="2300" spc="-10" dirty="0">
                <a:latin typeface="RobotoRegular"/>
                <a:cs typeface="RobotoRegular"/>
              </a:rPr>
              <a:t>returns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new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string.</a:t>
            </a:r>
            <a:endParaRPr sz="2300">
              <a:latin typeface="RobotoRegular"/>
              <a:cs typeface="RobotoRegular"/>
            </a:endParaRPr>
          </a:p>
          <a:p>
            <a:pPr marL="24765" marR="1986280">
              <a:lnSpc>
                <a:spcPct val="135400"/>
              </a:lnSpc>
              <a:spcBef>
                <a:spcPts val="1015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spc="-5" dirty="0">
                <a:latin typeface="Courier New"/>
                <a:cs typeface="Courier New"/>
              </a:rPr>
              <a:t>str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"To be or not to be"</a:t>
            </a:r>
            <a:r>
              <a:rPr sz="2400" b="1" spc="-5" dirty="0">
                <a:latin typeface="Courier New"/>
                <a:cs typeface="Courier New"/>
              </a:rPr>
              <a:t>; 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b =</a:t>
            </a:r>
            <a:r>
              <a:rPr sz="2400" b="1" spc="-8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str.replace(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"be"</a:t>
            </a:r>
            <a:r>
              <a:rPr sz="2400" b="1" spc="-5" dirty="0">
                <a:latin typeface="Courier New"/>
                <a:cs typeface="Courier New"/>
              </a:rPr>
              <a:t>,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"hello"</a:t>
            </a:r>
            <a:r>
              <a:rPr sz="2400" b="1" spc="-5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1019"/>
              </a:spcBef>
            </a:pP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 result "To hello or not to</a:t>
            </a:r>
            <a:r>
              <a:rPr sz="2400"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be"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6423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5" dirty="0">
                <a:latin typeface="Times New Roman"/>
                <a:cs typeface="Times New Roman"/>
              </a:rPr>
              <a:t>replace()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900670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37338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By default, the </a:t>
            </a:r>
            <a:r>
              <a:rPr sz="2300" spc="-10" dirty="0">
                <a:latin typeface="RobotoRegular"/>
                <a:cs typeface="RobotoRegular"/>
              </a:rPr>
              <a:t>replace() </a:t>
            </a:r>
            <a:r>
              <a:rPr sz="2300" spc="-5" dirty="0">
                <a:latin typeface="RobotoRegular"/>
                <a:cs typeface="RobotoRegular"/>
              </a:rPr>
              <a:t>function </a:t>
            </a:r>
            <a:r>
              <a:rPr sz="2300" spc="-10" dirty="0">
                <a:latin typeface="RobotoRegular"/>
                <a:cs typeface="RobotoRegular"/>
              </a:rPr>
              <a:t>replaces </a:t>
            </a:r>
            <a:r>
              <a:rPr sz="2300" spc="-5" dirty="0">
                <a:latin typeface="RobotoRegular"/>
                <a:cs typeface="RobotoRegular"/>
              </a:rPr>
              <a:t>only the ﬁrst  match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60" dirty="0">
                <a:latin typeface="RobotoRegular"/>
                <a:cs typeface="RobotoRegular"/>
              </a:rPr>
              <a:t>To </a:t>
            </a:r>
            <a:r>
              <a:rPr sz="2300" spc="-10" dirty="0">
                <a:latin typeface="RobotoRegular"/>
                <a:cs typeface="RobotoRegular"/>
              </a:rPr>
              <a:t>replace </a:t>
            </a:r>
            <a:r>
              <a:rPr sz="2300" spc="-5" dirty="0">
                <a:latin typeface="RobotoRegular"/>
                <a:cs typeface="RobotoRegular"/>
              </a:rPr>
              <a:t>all matches, use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regular expression </a:t>
            </a:r>
            <a:r>
              <a:rPr sz="2300" spc="-5" dirty="0">
                <a:latin typeface="RobotoRegular"/>
                <a:cs typeface="RobotoRegular"/>
              </a:rPr>
              <a:t>with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/g  ﬂag (global match) and without</a:t>
            </a:r>
            <a:r>
              <a:rPr sz="2300" spc="-2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quotes</a:t>
            </a:r>
            <a:endParaRPr sz="2300">
              <a:latin typeface="RobotoRegular"/>
              <a:cs typeface="RobotoRegular"/>
            </a:endParaRPr>
          </a:p>
          <a:p>
            <a:pPr marL="24765" marR="1465580">
              <a:lnSpc>
                <a:spcPct val="135400"/>
              </a:lnSpc>
              <a:spcBef>
                <a:spcPts val="1015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spc="-5" dirty="0">
                <a:latin typeface="Courier New"/>
                <a:cs typeface="Courier New"/>
              </a:rPr>
              <a:t>str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"To be or not to be"</a:t>
            </a:r>
            <a:r>
              <a:rPr sz="2400" b="1" spc="-5" dirty="0">
                <a:latin typeface="Courier New"/>
                <a:cs typeface="Courier New"/>
              </a:rPr>
              <a:t>; 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b =</a:t>
            </a:r>
            <a:r>
              <a:rPr sz="2400" b="1" spc="-7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str.replace(</a:t>
            </a:r>
            <a:r>
              <a:rPr sz="2400" b="1" spc="-5" dirty="0">
                <a:solidFill>
                  <a:srgbClr val="801F3F"/>
                </a:solidFill>
                <a:latin typeface="Courier New"/>
                <a:cs typeface="Courier New"/>
              </a:rPr>
              <a:t>/be/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2400" b="1" spc="-5" dirty="0">
                <a:latin typeface="Courier New"/>
                <a:cs typeface="Courier New"/>
              </a:rPr>
              <a:t>,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"hello"</a:t>
            </a:r>
            <a:r>
              <a:rPr sz="2400" b="1" spc="-5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1019"/>
              </a:spcBef>
            </a:pP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 returns "To hello or not to</a:t>
            </a:r>
            <a:r>
              <a:rPr sz="2400" b="1" spc="-4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hello"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6423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5" dirty="0">
                <a:latin typeface="Times New Roman"/>
                <a:cs typeface="Times New Roman"/>
              </a:rPr>
              <a:t>replace()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286750" cy="244094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</a:t>
            </a:r>
            <a:r>
              <a:rPr sz="2300" spc="-60" dirty="0">
                <a:latin typeface="RobotoRegular"/>
                <a:cs typeface="RobotoRegular"/>
              </a:rPr>
              <a:t>To </a:t>
            </a:r>
            <a:r>
              <a:rPr sz="2300" spc="-10" dirty="0">
                <a:latin typeface="RobotoRegular"/>
                <a:cs typeface="RobotoRegular"/>
              </a:rPr>
              <a:t>replace </a:t>
            </a:r>
            <a:r>
              <a:rPr sz="2300" spc="-5" dirty="0">
                <a:latin typeface="RobotoRegular"/>
                <a:cs typeface="RobotoRegular"/>
              </a:rPr>
              <a:t>case </a:t>
            </a:r>
            <a:r>
              <a:rPr sz="2300" spc="-10" dirty="0">
                <a:latin typeface="RobotoRegular"/>
                <a:cs typeface="RobotoRegular"/>
              </a:rPr>
              <a:t>insensitive, </a:t>
            </a:r>
            <a:r>
              <a:rPr sz="2300" spc="-5" dirty="0">
                <a:latin typeface="RobotoRegular"/>
                <a:cs typeface="RobotoRegular"/>
              </a:rPr>
              <a:t>use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regular expression </a:t>
            </a:r>
            <a:r>
              <a:rPr sz="2300" spc="-5" dirty="0">
                <a:latin typeface="RobotoRegular"/>
                <a:cs typeface="RobotoRegular"/>
              </a:rPr>
              <a:t>with</a:t>
            </a:r>
            <a:r>
              <a:rPr sz="2300" spc="2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an</a:t>
            </a:r>
            <a:endParaRPr sz="2300">
              <a:latin typeface="RobotoRegular"/>
              <a:cs typeface="RobotoRegular"/>
            </a:endParaRPr>
          </a:p>
          <a:p>
            <a:pPr marL="481965">
              <a:lnSpc>
                <a:spcPct val="100000"/>
              </a:lnSpc>
              <a:spcBef>
                <a:spcPts val="390"/>
              </a:spcBef>
            </a:pPr>
            <a:r>
              <a:rPr sz="2300" spc="-5" dirty="0">
                <a:latin typeface="RobotoRegular"/>
                <a:cs typeface="RobotoRegular"/>
              </a:rPr>
              <a:t>/i ﬂag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(insensitive)</a:t>
            </a:r>
            <a:endParaRPr sz="2300">
              <a:latin typeface="RobotoRegular"/>
              <a:cs typeface="RobotoRegular"/>
            </a:endParaRPr>
          </a:p>
          <a:p>
            <a:pPr marL="24765" marR="1852295">
              <a:lnSpc>
                <a:spcPct val="135400"/>
              </a:lnSpc>
              <a:spcBef>
                <a:spcPts val="1015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spc="-5" dirty="0">
                <a:latin typeface="Courier New"/>
                <a:cs typeface="Courier New"/>
              </a:rPr>
              <a:t>str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"To be or not to be"</a:t>
            </a:r>
            <a:r>
              <a:rPr sz="2400" b="1" spc="-5" dirty="0">
                <a:latin typeface="Courier New"/>
                <a:cs typeface="Courier New"/>
              </a:rPr>
              <a:t>; 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b =</a:t>
            </a:r>
            <a:r>
              <a:rPr sz="2400" b="1" spc="-7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str.replace(</a:t>
            </a:r>
            <a:r>
              <a:rPr sz="2400" b="1" spc="-5" dirty="0">
                <a:solidFill>
                  <a:srgbClr val="801F3F"/>
                </a:solidFill>
                <a:latin typeface="Courier New"/>
                <a:cs typeface="Courier New"/>
              </a:rPr>
              <a:t>/to/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2400" b="1" spc="-5" dirty="0">
                <a:latin typeface="Courier New"/>
                <a:cs typeface="Courier New"/>
              </a:rPr>
              <a:t>,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"hello"</a:t>
            </a:r>
            <a:r>
              <a:rPr sz="2400" b="1" spc="-5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1019"/>
              </a:spcBef>
            </a:pP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 returns "hello be or not to</a:t>
            </a:r>
            <a:r>
              <a:rPr sz="2400"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be"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6423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5" dirty="0">
                <a:latin typeface="Times New Roman"/>
                <a:cs typeface="Times New Roman"/>
              </a:rPr>
              <a:t>replace()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981950" cy="2440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Combine both </a:t>
            </a:r>
            <a:r>
              <a:rPr sz="2300" dirty="0">
                <a:latin typeface="RobotoRegular"/>
                <a:cs typeface="RobotoRegular"/>
              </a:rPr>
              <a:t>g </a:t>
            </a:r>
            <a:r>
              <a:rPr sz="2300" spc="-5" dirty="0">
                <a:latin typeface="RobotoRegular"/>
                <a:cs typeface="RobotoRegular"/>
              </a:rPr>
              <a:t>and </a:t>
            </a:r>
            <a:r>
              <a:rPr sz="2300" dirty="0">
                <a:latin typeface="RobotoRegular"/>
                <a:cs typeface="RobotoRegular"/>
              </a:rPr>
              <a:t>i </a:t>
            </a:r>
            <a:r>
              <a:rPr sz="2300" spc="-5" dirty="0">
                <a:latin typeface="RobotoRegular"/>
                <a:cs typeface="RobotoRegular"/>
              </a:rPr>
              <a:t>ﬂog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10" dirty="0">
                <a:latin typeface="RobotoRegular"/>
                <a:cs typeface="RobotoRegular"/>
              </a:rPr>
              <a:t>replace </a:t>
            </a:r>
            <a:r>
              <a:rPr sz="2300" spc="-5" dirty="0">
                <a:latin typeface="RobotoRegular"/>
                <a:cs typeface="RobotoRegular"/>
              </a:rPr>
              <a:t>all matches and case  </a:t>
            </a:r>
            <a:r>
              <a:rPr sz="2300" spc="-10" dirty="0">
                <a:latin typeface="RobotoRegular"/>
                <a:cs typeface="RobotoRegular"/>
              </a:rPr>
              <a:t>insensitive</a:t>
            </a:r>
            <a:endParaRPr sz="2300">
              <a:latin typeface="RobotoRegular"/>
              <a:cs typeface="RobotoRegular"/>
            </a:endParaRPr>
          </a:p>
          <a:p>
            <a:pPr marL="24765">
              <a:lnSpc>
                <a:spcPct val="100000"/>
              </a:lnSpc>
              <a:spcBef>
                <a:spcPts val="2035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spc="-5" dirty="0">
                <a:latin typeface="Courier New"/>
                <a:cs typeface="Courier New"/>
              </a:rPr>
              <a:t>str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"To be or not to</a:t>
            </a:r>
            <a:r>
              <a:rPr sz="2400" b="1" spc="-2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be"</a:t>
            </a:r>
            <a:r>
              <a:rPr sz="2400" b="1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1019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b =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str.replace(</a:t>
            </a:r>
            <a:r>
              <a:rPr sz="2400" b="1" spc="-5" dirty="0">
                <a:solidFill>
                  <a:srgbClr val="801F3F"/>
                </a:solidFill>
                <a:latin typeface="Courier New"/>
                <a:cs typeface="Courier New"/>
              </a:rPr>
              <a:t>/To/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gi</a:t>
            </a:r>
            <a:r>
              <a:rPr sz="2400" b="1" spc="-5" dirty="0">
                <a:latin typeface="Courier New"/>
                <a:cs typeface="Courier New"/>
              </a:rPr>
              <a:t>,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"hello"</a:t>
            </a:r>
            <a:r>
              <a:rPr sz="2400" b="1" spc="-5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1019"/>
              </a:spcBef>
            </a:pP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 returns "hello be or not hello</a:t>
            </a:r>
            <a:r>
              <a:rPr sz="2400" b="1" spc="-4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be"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6423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5" dirty="0">
                <a:latin typeface="Times New Roman"/>
                <a:cs typeface="Times New Roman"/>
              </a:rPr>
              <a:t>replace()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948930" cy="2936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The split() function is used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split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string </a:t>
            </a:r>
            <a:r>
              <a:rPr sz="2300" spc="-10" dirty="0">
                <a:latin typeface="RobotoRegular"/>
                <a:cs typeface="RobotoRegular"/>
              </a:rPr>
              <a:t>into </a:t>
            </a:r>
            <a:r>
              <a:rPr sz="2300" spc="-5" dirty="0">
                <a:latin typeface="RobotoRegular"/>
                <a:cs typeface="RobotoRegular"/>
              </a:rPr>
              <a:t>an </a:t>
            </a:r>
            <a:r>
              <a:rPr sz="2300" spc="-20" dirty="0">
                <a:latin typeface="RobotoRegular"/>
                <a:cs typeface="RobotoRegular"/>
              </a:rPr>
              <a:t>array </a:t>
            </a:r>
            <a:r>
              <a:rPr sz="2300" spc="-5" dirty="0">
                <a:latin typeface="RobotoRegular"/>
                <a:cs typeface="RobotoRegular"/>
              </a:rPr>
              <a:t>of  substrings, and </a:t>
            </a:r>
            <a:r>
              <a:rPr sz="2300" spc="-10" dirty="0">
                <a:latin typeface="RobotoRegular"/>
                <a:cs typeface="RobotoRegular"/>
              </a:rPr>
              <a:t>returns </a:t>
            </a:r>
            <a:r>
              <a:rPr sz="2300" spc="-5" dirty="0">
                <a:latin typeface="RobotoRegular"/>
                <a:cs typeface="RobotoRegular"/>
              </a:rPr>
              <a:t>the new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35" dirty="0">
                <a:latin typeface="RobotoRegular"/>
                <a:cs typeface="RobotoRegular"/>
              </a:rPr>
              <a:t>array.</a:t>
            </a:r>
            <a:endParaRPr sz="2300">
              <a:latin typeface="RobotoRegular"/>
              <a:cs typeface="RobotoRegular"/>
            </a:endParaRPr>
          </a:p>
          <a:p>
            <a:pPr marL="24765">
              <a:lnSpc>
                <a:spcPct val="100000"/>
              </a:lnSpc>
              <a:spcBef>
                <a:spcPts val="2035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spc="-5" dirty="0">
                <a:latin typeface="Courier New"/>
                <a:cs typeface="Courier New"/>
              </a:rPr>
              <a:t>str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"To be or not to</a:t>
            </a:r>
            <a:r>
              <a:rPr sz="2400" b="1" spc="-2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be"</a:t>
            </a:r>
            <a:r>
              <a:rPr sz="2400" b="1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1019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dirty="0">
                <a:latin typeface="Courier New"/>
                <a:cs typeface="Courier New"/>
              </a:rPr>
              <a:t>b = </a:t>
            </a:r>
            <a:r>
              <a:rPr sz="2400" b="1" spc="-5" dirty="0">
                <a:latin typeface="Courier New"/>
                <a:cs typeface="Courier New"/>
              </a:rPr>
              <a:t>str.split(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 "</a:t>
            </a:r>
            <a:r>
              <a:rPr sz="2400" b="1" spc="-5" dirty="0">
                <a:latin typeface="Courier New"/>
                <a:cs typeface="Courier New"/>
              </a:rPr>
              <a:t>);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 split with</a:t>
            </a:r>
            <a:r>
              <a:rPr sz="2400" b="1" spc="-6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space</a:t>
            </a:r>
            <a:endParaRPr sz="2400">
              <a:latin typeface="Courier New"/>
              <a:cs typeface="Courier New"/>
            </a:endParaRPr>
          </a:p>
          <a:p>
            <a:pPr marL="24765" marR="53340">
              <a:lnSpc>
                <a:spcPct val="135400"/>
              </a:lnSpc>
            </a:pP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 returns array: ["To", "be", "or", "not",  "to",</a:t>
            </a:r>
            <a:r>
              <a:rPr sz="24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"be"]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0835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5" dirty="0">
                <a:latin typeface="Times New Roman"/>
                <a:cs typeface="Times New Roman"/>
              </a:rPr>
              <a:t>split()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447015"/>
            <a:ext cx="777176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Split can be done with commas, spaces or any</a:t>
            </a:r>
            <a:r>
              <a:rPr sz="2300" spc="-65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character</a:t>
            </a:r>
            <a:endParaRPr sz="2300">
              <a:latin typeface="RobotoRegular"/>
              <a:cs typeface="RobotoRegula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4574" y="2119854"/>
          <a:ext cx="7562215" cy="1831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0289">
                <a:tc>
                  <a:txBody>
                    <a:bodyPr/>
                    <a:lstStyle/>
                    <a:p>
                      <a:pPr marR="52069" algn="ctr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str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24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"To,be or|not</a:t>
                      </a:r>
                      <a:r>
                        <a:rPr sz="2400" b="1" spc="-70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to,be"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299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4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str.split(</a:t>
                      </a:r>
                      <a:r>
                        <a:rPr sz="24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","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2400" b="1" spc="-6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Split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on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commas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299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4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str.split(</a:t>
                      </a:r>
                      <a:r>
                        <a:rPr sz="24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 "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2400" b="1" spc="-6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Split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on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spaces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289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4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str.split(</a:t>
                      </a:r>
                      <a:r>
                        <a:rPr sz="24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"|"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2400" b="1" spc="-6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Split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on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pipe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0835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5" dirty="0">
                <a:latin typeface="Times New Roman"/>
                <a:cs typeface="Times New Roman"/>
              </a:rPr>
              <a:t>split()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447015"/>
            <a:ext cx="64338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" dirty="0">
                <a:latin typeface="RobotoRegular"/>
                <a:cs typeface="RobotoRegular"/>
              </a:rPr>
              <a:t>There are </a:t>
            </a:r>
            <a:r>
              <a:rPr sz="2300" spc="-15" dirty="0">
                <a:latin typeface="RobotoRegular"/>
                <a:cs typeface="RobotoRegular"/>
              </a:rPr>
              <a:t>few </a:t>
            </a:r>
            <a:r>
              <a:rPr sz="2300" spc="-10" dirty="0">
                <a:latin typeface="RobotoRegular"/>
                <a:cs typeface="RobotoRegular"/>
              </a:rPr>
              <a:t>more </a:t>
            </a:r>
            <a:r>
              <a:rPr sz="2300" spc="-5" dirty="0">
                <a:latin typeface="RobotoRegular"/>
                <a:cs typeface="RobotoRegular"/>
              </a:rPr>
              <a:t>string functions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can</a:t>
            </a:r>
            <a:r>
              <a:rPr sz="2300" spc="-3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learn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5173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25" dirty="0">
                <a:latin typeface="Times New Roman"/>
                <a:cs typeface="Times New Roman"/>
              </a:rPr>
              <a:t>Other String</a:t>
            </a:r>
            <a:r>
              <a:rPr sz="3200" spc="-450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409" y="2229598"/>
            <a:ext cx="2226310" cy="242570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charCodeAt()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concat()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endsWith()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includes()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match()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repeat()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8835" y="2226283"/>
            <a:ext cx="2201545" cy="242570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645795" indent="-469900">
              <a:lnSpc>
                <a:spcPct val="100000"/>
              </a:lnSpc>
              <a:spcBef>
                <a:spcPts val="489"/>
              </a:spcBef>
              <a:buAutoNum type="arabicPeriod" startAt="7"/>
              <a:tabLst>
                <a:tab pos="645795" algn="l"/>
                <a:tab pos="646430" algn="l"/>
              </a:tabLst>
            </a:pPr>
            <a:r>
              <a:rPr sz="2300" spc="-10" dirty="0">
                <a:latin typeface="RobotoRegular"/>
                <a:cs typeface="RobotoRegular"/>
              </a:rPr>
              <a:t>replace()</a:t>
            </a:r>
            <a:endParaRPr sz="2300">
              <a:latin typeface="RobotoRegular"/>
              <a:cs typeface="RobotoRegular"/>
            </a:endParaRPr>
          </a:p>
          <a:p>
            <a:pPr marL="645795" indent="-469900">
              <a:lnSpc>
                <a:spcPct val="100000"/>
              </a:lnSpc>
              <a:spcBef>
                <a:spcPts val="390"/>
              </a:spcBef>
              <a:buAutoNum type="arabicPeriod" startAt="7"/>
              <a:tabLst>
                <a:tab pos="645795" algn="l"/>
                <a:tab pos="646430" algn="l"/>
              </a:tabLst>
            </a:pPr>
            <a:r>
              <a:rPr sz="2300" spc="-10" dirty="0">
                <a:latin typeface="RobotoRegular"/>
                <a:cs typeface="RobotoRegular"/>
              </a:rPr>
              <a:t>search()</a:t>
            </a:r>
            <a:endParaRPr sz="2300">
              <a:latin typeface="RobotoRegular"/>
              <a:cs typeface="RobotoRegular"/>
            </a:endParaRPr>
          </a:p>
          <a:p>
            <a:pPr marL="645795" indent="-469900">
              <a:lnSpc>
                <a:spcPct val="100000"/>
              </a:lnSpc>
              <a:spcBef>
                <a:spcPts val="390"/>
              </a:spcBef>
              <a:buAutoNum type="arabicPeriod" startAt="7"/>
              <a:tabLst>
                <a:tab pos="645795" algn="l"/>
                <a:tab pos="646430" algn="l"/>
              </a:tabLst>
            </a:pPr>
            <a:r>
              <a:rPr sz="2300" spc="-5" dirty="0">
                <a:latin typeface="RobotoRegular"/>
                <a:cs typeface="RobotoRegular"/>
              </a:rPr>
              <a:t>startsWith()</a:t>
            </a:r>
            <a:endParaRPr sz="2300">
              <a:latin typeface="RobotoRegular"/>
              <a:cs typeface="RobotoRegular"/>
            </a:endParaRPr>
          </a:p>
          <a:p>
            <a:pPr marL="645795" indent="-633730">
              <a:lnSpc>
                <a:spcPct val="100000"/>
              </a:lnSpc>
              <a:spcBef>
                <a:spcPts val="390"/>
              </a:spcBef>
              <a:buAutoNum type="arabicPeriod" startAt="7"/>
              <a:tabLst>
                <a:tab pos="645795" algn="l"/>
                <a:tab pos="646430" algn="l"/>
              </a:tabLst>
            </a:pPr>
            <a:r>
              <a:rPr sz="2300" spc="-5" dirty="0">
                <a:latin typeface="RobotoRegular"/>
                <a:cs typeface="RobotoRegular"/>
              </a:rPr>
              <a:t>substr()</a:t>
            </a:r>
            <a:endParaRPr sz="2300">
              <a:latin typeface="RobotoRegular"/>
              <a:cs typeface="RobotoRegular"/>
            </a:endParaRPr>
          </a:p>
          <a:p>
            <a:pPr marL="645795" indent="-633730">
              <a:lnSpc>
                <a:spcPct val="100000"/>
              </a:lnSpc>
              <a:spcBef>
                <a:spcPts val="390"/>
              </a:spcBef>
              <a:buAutoNum type="arabicPeriod" startAt="7"/>
              <a:tabLst>
                <a:tab pos="645795" algn="l"/>
                <a:tab pos="646430" algn="l"/>
              </a:tabLst>
            </a:pPr>
            <a:r>
              <a:rPr sz="2300" spc="-5" dirty="0">
                <a:latin typeface="RobotoRegular"/>
                <a:cs typeface="RobotoRegular"/>
              </a:rPr>
              <a:t>substring()</a:t>
            </a:r>
            <a:endParaRPr sz="2300">
              <a:latin typeface="RobotoRegular"/>
              <a:cs typeface="RobotoRegular"/>
            </a:endParaRPr>
          </a:p>
          <a:p>
            <a:pPr marL="645795" indent="-633730">
              <a:lnSpc>
                <a:spcPct val="100000"/>
              </a:lnSpc>
              <a:spcBef>
                <a:spcPts val="390"/>
              </a:spcBef>
              <a:buAutoNum type="arabicPeriod" startAt="7"/>
              <a:tabLst>
                <a:tab pos="645795" algn="l"/>
                <a:tab pos="646430" algn="l"/>
              </a:tabLst>
            </a:pPr>
            <a:r>
              <a:rPr sz="2300" spc="-5" dirty="0">
                <a:latin typeface="RobotoRegular"/>
                <a:cs typeface="RobotoRegular"/>
              </a:rPr>
              <a:t>trim()</a:t>
            </a:r>
            <a:endParaRPr sz="23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7963" y="2071369"/>
            <a:ext cx="51466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Math</a:t>
            </a:r>
            <a:r>
              <a:rPr sz="6000" spc="-95" dirty="0"/>
              <a:t> </a:t>
            </a:r>
            <a:r>
              <a:rPr sz="6000" spc="-5" dirty="0"/>
              <a:t>functions</a:t>
            </a:r>
            <a:endParaRPr sz="6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2466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5" dirty="0">
                <a:latin typeface="Times New Roman"/>
                <a:cs typeface="Times New Roman"/>
              </a:rPr>
              <a:t>Data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315" dirty="0">
                <a:latin typeface="Times New Roman"/>
                <a:cs typeface="Times New Roman"/>
              </a:rPr>
              <a:t>Types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53" y="1881527"/>
            <a:ext cx="8025765" cy="21209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92125" indent="-480059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492125" algn="l"/>
                <a:tab pos="492759" algn="l"/>
              </a:tabLst>
            </a:pPr>
            <a:r>
              <a:rPr sz="2400" spc="-10" dirty="0">
                <a:latin typeface="RobotoRegular"/>
                <a:cs typeface="RobotoRegular"/>
              </a:rPr>
              <a:t>Variables </a:t>
            </a:r>
            <a:r>
              <a:rPr sz="2400" spc="-5" dirty="0">
                <a:latin typeface="RobotoRegular"/>
                <a:cs typeface="RobotoRegular"/>
              </a:rPr>
              <a:t>contains</a:t>
            </a:r>
            <a:r>
              <a:rPr sz="2400" spc="-10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data</a:t>
            </a:r>
            <a:endParaRPr sz="2400">
              <a:latin typeface="RobotoRegular"/>
              <a:cs typeface="RobotoRegular"/>
            </a:endParaRPr>
          </a:p>
          <a:p>
            <a:pPr marL="492125" indent="-480059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92125" algn="l"/>
                <a:tab pos="492759" algn="l"/>
              </a:tabLst>
            </a:pPr>
            <a:r>
              <a:rPr sz="2400" spc="-5" dirty="0">
                <a:latin typeface="RobotoRegular"/>
                <a:cs typeface="RobotoRegular"/>
              </a:rPr>
              <a:t>Each data has type, </a:t>
            </a:r>
            <a:r>
              <a:rPr sz="2400" spc="-30" dirty="0">
                <a:latin typeface="RobotoRegular"/>
                <a:cs typeface="RobotoRegular"/>
              </a:rPr>
              <a:t>that’s </a:t>
            </a:r>
            <a:r>
              <a:rPr sz="2400" spc="-5" dirty="0">
                <a:latin typeface="RobotoRegular"/>
                <a:cs typeface="RobotoRegular"/>
              </a:rPr>
              <a:t>why we call it data</a:t>
            </a:r>
            <a:r>
              <a:rPr sz="2400" spc="-10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type</a:t>
            </a:r>
            <a:endParaRPr sz="2400">
              <a:latin typeface="RobotoRegular"/>
              <a:cs typeface="RobotoRegular"/>
            </a:endParaRPr>
          </a:p>
          <a:p>
            <a:pPr marL="492125" marR="5080" indent="-480059">
              <a:lnSpc>
                <a:spcPct val="114599"/>
              </a:lnSpc>
              <a:buAutoNum type="arabicPeriod"/>
              <a:tabLst>
                <a:tab pos="492125" algn="l"/>
                <a:tab pos="492759" algn="l"/>
              </a:tabLst>
            </a:pPr>
            <a:r>
              <a:rPr sz="2400" spc="-10" dirty="0">
                <a:latin typeface="RobotoRegular"/>
                <a:cs typeface="RobotoRegular"/>
              </a:rPr>
              <a:t>Variables </a:t>
            </a:r>
            <a:r>
              <a:rPr sz="2400" spc="-5" dirty="0">
                <a:latin typeface="RobotoRegular"/>
                <a:cs typeface="RobotoRegular"/>
              </a:rPr>
              <a:t>can hold numbers </a:t>
            </a:r>
            <a:r>
              <a:rPr sz="2400" spc="-10" dirty="0">
                <a:latin typeface="RobotoRegular"/>
                <a:cs typeface="RobotoRegular"/>
              </a:rPr>
              <a:t>like </a:t>
            </a:r>
            <a:r>
              <a:rPr sz="2400" spc="-5" dirty="0">
                <a:latin typeface="RobotoRegular"/>
                <a:cs typeface="RobotoRegular"/>
              </a:rPr>
              <a:t>100 and text </a:t>
            </a:r>
            <a:r>
              <a:rPr sz="2400" spc="-10" dirty="0">
                <a:latin typeface="RobotoRegular"/>
                <a:cs typeface="RobotoRegular"/>
              </a:rPr>
              <a:t>values like  </a:t>
            </a:r>
            <a:r>
              <a:rPr sz="2400" spc="-5" dirty="0">
                <a:latin typeface="RobotoRegular"/>
                <a:cs typeface="RobotoRegular"/>
              </a:rPr>
              <a:t>"John</a:t>
            </a:r>
            <a:r>
              <a:rPr sz="2400" spc="-15" dirty="0">
                <a:latin typeface="RobotoRegular"/>
                <a:cs typeface="RobotoRegular"/>
              </a:rPr>
              <a:t> </a:t>
            </a:r>
            <a:r>
              <a:rPr sz="2400" spc="-10" dirty="0">
                <a:latin typeface="RobotoRegular"/>
                <a:cs typeface="RobotoRegular"/>
              </a:rPr>
              <a:t>Doe"</a:t>
            </a:r>
            <a:endParaRPr sz="2400">
              <a:latin typeface="RobotoRegular"/>
              <a:cs typeface="RobotoRegular"/>
            </a:endParaRPr>
          </a:p>
          <a:p>
            <a:pPr marL="492125" indent="-480059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92125" algn="l"/>
                <a:tab pos="492759" algn="l"/>
              </a:tabLst>
            </a:pPr>
            <a:r>
              <a:rPr sz="2400" spc="-5" dirty="0">
                <a:latin typeface="RobotoRegular"/>
                <a:cs typeface="RobotoRegular"/>
              </a:rPr>
              <a:t>In </a:t>
            </a:r>
            <a:r>
              <a:rPr sz="2400" spc="-10" dirty="0">
                <a:latin typeface="RobotoRegular"/>
                <a:cs typeface="RobotoRegular"/>
              </a:rPr>
              <a:t>programming, </a:t>
            </a:r>
            <a:r>
              <a:rPr sz="2400" spc="-5" dirty="0">
                <a:latin typeface="RobotoRegular"/>
                <a:cs typeface="RobotoRegular"/>
              </a:rPr>
              <a:t>text </a:t>
            </a:r>
            <a:r>
              <a:rPr sz="2400" spc="-10" dirty="0">
                <a:latin typeface="RobotoRegular"/>
                <a:cs typeface="RobotoRegular"/>
              </a:rPr>
              <a:t>values are </a:t>
            </a:r>
            <a:r>
              <a:rPr sz="2400" spc="-5" dirty="0">
                <a:latin typeface="RobotoRegular"/>
                <a:cs typeface="RobotoRegular"/>
              </a:rPr>
              <a:t>called text</a:t>
            </a:r>
            <a:r>
              <a:rPr sz="2400" spc="-35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strings.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F6D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539765" y="0"/>
            <a:ext cx="4604385" cy="5143500"/>
            <a:chOff x="4539765" y="0"/>
            <a:chExt cx="4604385" cy="5143500"/>
          </a:xfrm>
        </p:grpSpPr>
        <p:sp>
          <p:nvSpPr>
            <p:cNvPr id="4" name="object 4"/>
            <p:cNvSpPr/>
            <p:nvPr/>
          </p:nvSpPr>
          <p:spPr>
            <a:xfrm>
              <a:off x="457199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39765" y="599"/>
              <a:ext cx="108599" cy="51428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6390" marR="5080">
              <a:lnSpc>
                <a:spcPct val="114999"/>
              </a:lnSpc>
              <a:spcBef>
                <a:spcPts val="100"/>
              </a:spcBef>
            </a:pPr>
            <a:r>
              <a:rPr spc="-5" dirty="0"/>
              <a:t>Math class </a:t>
            </a:r>
            <a:r>
              <a:rPr spc="-10" dirty="0"/>
              <a:t>provides  </a:t>
            </a:r>
            <a:r>
              <a:rPr spc="-5" dirty="0"/>
              <a:t>many functions that  allows </a:t>
            </a:r>
            <a:r>
              <a:rPr spc="-10" dirty="0"/>
              <a:t>you </a:t>
            </a:r>
            <a:r>
              <a:rPr spc="-15" dirty="0"/>
              <a:t>to </a:t>
            </a:r>
            <a:r>
              <a:rPr spc="-5" dirty="0"/>
              <a:t>perform  mathematical tasks</a:t>
            </a:r>
            <a:r>
              <a:rPr spc="-95" dirty="0"/>
              <a:t> </a:t>
            </a:r>
            <a:r>
              <a:rPr spc="-5" dirty="0"/>
              <a:t>on  numbers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77438" y="1957532"/>
            <a:ext cx="14217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530" dirty="0">
                <a:latin typeface="Times New Roman"/>
                <a:cs typeface="Times New Roman"/>
              </a:rPr>
              <a:t>Math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018145" cy="3134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Math.round(x) returns </a:t>
            </a:r>
            <a:r>
              <a:rPr sz="2300" spc="-5" dirty="0">
                <a:latin typeface="RobotoRegular"/>
                <a:cs typeface="RobotoRegular"/>
              </a:rPr>
              <a:t>the </a:t>
            </a:r>
            <a:r>
              <a:rPr sz="2300" spc="-10" dirty="0">
                <a:latin typeface="RobotoRegular"/>
                <a:cs typeface="RobotoRegular"/>
              </a:rPr>
              <a:t>value </a:t>
            </a:r>
            <a:r>
              <a:rPr sz="2300" spc="-5" dirty="0">
                <a:latin typeface="RobotoRegular"/>
                <a:cs typeface="RobotoRegular"/>
              </a:rPr>
              <a:t>of </a:t>
            </a:r>
            <a:r>
              <a:rPr sz="2300" dirty="0">
                <a:latin typeface="RobotoRegular"/>
                <a:cs typeface="RobotoRegular"/>
              </a:rPr>
              <a:t>x </a:t>
            </a:r>
            <a:r>
              <a:rPr sz="2300" spc="-10" dirty="0">
                <a:latin typeface="RobotoRegular"/>
                <a:cs typeface="RobotoRegular"/>
              </a:rPr>
              <a:t>rounded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its </a:t>
            </a:r>
            <a:r>
              <a:rPr sz="2300" spc="-10" dirty="0">
                <a:latin typeface="RobotoRegular"/>
                <a:cs typeface="RobotoRegular"/>
              </a:rPr>
              <a:t>nearest  </a:t>
            </a:r>
            <a:r>
              <a:rPr sz="2300" spc="-5" dirty="0">
                <a:latin typeface="RobotoRegular"/>
                <a:cs typeface="RobotoRegular"/>
              </a:rPr>
              <a:t>integer</a:t>
            </a:r>
            <a:endParaRPr sz="2300">
              <a:latin typeface="RobotoRegular"/>
              <a:cs typeface="RobotoRegular"/>
            </a:endParaRPr>
          </a:p>
          <a:p>
            <a:pPr marL="481965" marR="76581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E.g calculating </a:t>
            </a:r>
            <a:r>
              <a:rPr sz="2300" spc="-15" dirty="0">
                <a:latin typeface="RobotoRegular"/>
                <a:cs typeface="RobotoRegular"/>
              </a:rPr>
              <a:t>average </a:t>
            </a:r>
            <a:r>
              <a:rPr sz="2300" spc="-10" dirty="0">
                <a:latin typeface="RobotoRegular"/>
                <a:cs typeface="RobotoRegular"/>
              </a:rPr>
              <a:t>score </a:t>
            </a:r>
            <a:r>
              <a:rPr sz="2300" spc="-5" dirty="0">
                <a:latin typeface="RobotoRegular"/>
                <a:cs typeface="RobotoRegular"/>
              </a:rPr>
              <a:t>will </a:t>
            </a:r>
            <a:r>
              <a:rPr sz="2300" spc="-10" dirty="0">
                <a:latin typeface="RobotoRegular"/>
                <a:cs typeface="RobotoRegular"/>
              </a:rPr>
              <a:t>result </a:t>
            </a:r>
            <a:r>
              <a:rPr sz="2300" spc="-5" dirty="0">
                <a:latin typeface="RobotoRegular"/>
                <a:cs typeface="RobotoRegular"/>
              </a:rPr>
              <a:t>number with  decimal places and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need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10" dirty="0">
                <a:latin typeface="RobotoRegular"/>
                <a:cs typeface="RobotoRegular"/>
              </a:rPr>
              <a:t>round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them</a:t>
            </a:r>
            <a:endParaRPr sz="2300">
              <a:latin typeface="RobotoRegular"/>
              <a:cs typeface="RobotoRegular"/>
            </a:endParaRPr>
          </a:p>
          <a:p>
            <a:pPr marL="24765" marR="106045">
              <a:lnSpc>
                <a:spcPct val="136400"/>
              </a:lnSpc>
              <a:spcBef>
                <a:spcPts val="1085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average </a:t>
            </a:r>
            <a:r>
              <a:rPr sz="2200" b="1" dirty="0">
                <a:latin typeface="Courier New"/>
                <a:cs typeface="Courier New"/>
              </a:rPr>
              <a:t>= </a:t>
            </a:r>
            <a:r>
              <a:rPr sz="2200" b="1" spc="-5" dirty="0">
                <a:latin typeface="Courier New"/>
                <a:cs typeface="Courier New"/>
              </a:rPr>
              <a:t>(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15 </a:t>
            </a:r>
            <a:r>
              <a:rPr sz="2200" b="1" dirty="0">
                <a:latin typeface="Courier New"/>
                <a:cs typeface="Courier New"/>
              </a:rPr>
              <a:t>+ 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23 </a:t>
            </a:r>
            <a:r>
              <a:rPr sz="2200" b="1" dirty="0">
                <a:latin typeface="Courier New"/>
                <a:cs typeface="Courier New"/>
              </a:rPr>
              <a:t>+ 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39</a:t>
            </a:r>
            <a:r>
              <a:rPr sz="2200" b="1" spc="-5" dirty="0">
                <a:latin typeface="Courier New"/>
                <a:cs typeface="Courier New"/>
              </a:rPr>
              <a:t>) /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3 </a:t>
            </a:r>
            <a:r>
              <a:rPr sz="2200" b="1" dirty="0">
                <a:latin typeface="Courier New"/>
                <a:cs typeface="Courier New"/>
              </a:rPr>
              <a:t>;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 25.6666 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roundedAverage </a:t>
            </a:r>
            <a:r>
              <a:rPr sz="2200" b="1" dirty="0">
                <a:latin typeface="Courier New"/>
                <a:cs typeface="Courier New"/>
              </a:rPr>
              <a:t>= </a:t>
            </a:r>
            <a:r>
              <a:rPr sz="2200" b="1" spc="-5" dirty="0">
                <a:latin typeface="Courier New"/>
                <a:cs typeface="Courier New"/>
              </a:rPr>
              <a:t>Math.round(average);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 26  </a:t>
            </a:r>
            <a:r>
              <a:rPr sz="2200" b="1" spc="-5" dirty="0">
                <a:latin typeface="Courier New"/>
                <a:cs typeface="Courier New"/>
              </a:rPr>
              <a:t>console.log(roundedAverage);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5707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60" dirty="0">
                <a:latin typeface="Times New Roman"/>
                <a:cs typeface="Times New Roman"/>
              </a:rPr>
              <a:t>Math.round()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4574" y="1510255"/>
          <a:ext cx="6099810" cy="3317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5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0289">
                <a:tc>
                  <a:txBody>
                    <a:bodyPr/>
                    <a:lstStyle/>
                    <a:p>
                      <a:pPr marR="52069" algn="ctr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Math.round(</a:t>
                      </a:r>
                      <a:r>
                        <a:rPr sz="24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4.7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299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b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Math.round(</a:t>
                      </a:r>
                      <a:r>
                        <a:rPr sz="24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4.1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299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c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Math.round(</a:t>
                      </a:r>
                      <a:r>
                        <a:rPr sz="24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4.5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299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Math.round(-</a:t>
                      </a:r>
                      <a:r>
                        <a:rPr sz="24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4.1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-4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299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Math.round(-</a:t>
                      </a:r>
                      <a:r>
                        <a:rPr sz="24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4.7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-5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299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f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Math.round(-</a:t>
                      </a:r>
                      <a:r>
                        <a:rPr sz="24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4.5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-4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289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g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Math.round(</a:t>
                      </a:r>
                      <a:r>
                        <a:rPr sz="24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5707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60" dirty="0">
                <a:latin typeface="Times New Roman"/>
                <a:cs typeface="Times New Roman"/>
              </a:rPr>
              <a:t>Math.round()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12609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Math.ceil(x) </a:t>
            </a:r>
            <a:r>
              <a:rPr sz="2300" spc="-10" dirty="0">
                <a:latin typeface="RobotoRegular"/>
                <a:cs typeface="RobotoRegular"/>
              </a:rPr>
              <a:t>returns </a:t>
            </a:r>
            <a:r>
              <a:rPr sz="2300" spc="-5" dirty="0">
                <a:latin typeface="RobotoRegular"/>
                <a:cs typeface="RobotoRegular"/>
              </a:rPr>
              <a:t>the </a:t>
            </a:r>
            <a:r>
              <a:rPr sz="2300" spc="-10" dirty="0">
                <a:latin typeface="RobotoRegular"/>
                <a:cs typeface="RobotoRegular"/>
              </a:rPr>
              <a:t>value </a:t>
            </a:r>
            <a:r>
              <a:rPr sz="2300" spc="-5" dirty="0">
                <a:latin typeface="RobotoRegular"/>
                <a:cs typeface="RobotoRegular"/>
              </a:rPr>
              <a:t>of </a:t>
            </a:r>
            <a:r>
              <a:rPr sz="2300" dirty="0">
                <a:latin typeface="RobotoRegular"/>
                <a:cs typeface="RobotoRegular"/>
              </a:rPr>
              <a:t>x </a:t>
            </a:r>
            <a:r>
              <a:rPr sz="2300" spc="-10" dirty="0">
                <a:latin typeface="RobotoRegular"/>
                <a:cs typeface="RobotoRegular"/>
              </a:rPr>
              <a:t>rounded </a:t>
            </a:r>
            <a:r>
              <a:rPr sz="2300" b="1" spc="-5" dirty="0">
                <a:latin typeface="Roboto"/>
                <a:cs typeface="Roboto"/>
              </a:rPr>
              <a:t>up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its </a:t>
            </a:r>
            <a:r>
              <a:rPr sz="2300" spc="-10" dirty="0">
                <a:latin typeface="RobotoRegular"/>
                <a:cs typeface="RobotoRegular"/>
              </a:rPr>
              <a:t>nearest  </a:t>
            </a:r>
            <a:r>
              <a:rPr sz="2300" spc="-5" dirty="0">
                <a:latin typeface="RobotoRegular"/>
                <a:cs typeface="RobotoRegular"/>
              </a:rPr>
              <a:t>integer</a:t>
            </a:r>
            <a:endParaRPr sz="2300">
              <a:latin typeface="RobotoRegular"/>
              <a:cs typeface="RobotoRegula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4574" y="2519903"/>
          <a:ext cx="5916930" cy="1831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0289">
                <a:tc>
                  <a:txBody>
                    <a:bodyPr/>
                    <a:lstStyle/>
                    <a:p>
                      <a:pPr marR="52069" algn="ctr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Math.ceil(</a:t>
                      </a:r>
                      <a:r>
                        <a:rPr sz="24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4.7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299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b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Math.ceil(</a:t>
                      </a:r>
                      <a:r>
                        <a:rPr sz="24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4.1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299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c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Math.ceil(-</a:t>
                      </a:r>
                      <a:r>
                        <a:rPr sz="24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4.1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-4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289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Math.ceil(-</a:t>
                      </a:r>
                      <a:r>
                        <a:rPr sz="24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4.7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-4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0582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85" dirty="0">
                <a:latin typeface="Times New Roman"/>
                <a:cs typeface="Times New Roman"/>
              </a:rPr>
              <a:t>Math.ceil()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61301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Math.ﬂoor(x) </a:t>
            </a:r>
            <a:r>
              <a:rPr sz="2300" spc="-10" dirty="0">
                <a:latin typeface="RobotoRegular"/>
                <a:cs typeface="RobotoRegular"/>
              </a:rPr>
              <a:t>returns </a:t>
            </a:r>
            <a:r>
              <a:rPr sz="2300" spc="-5" dirty="0">
                <a:latin typeface="RobotoRegular"/>
                <a:cs typeface="RobotoRegular"/>
              </a:rPr>
              <a:t>the </a:t>
            </a:r>
            <a:r>
              <a:rPr sz="2300" spc="-10" dirty="0">
                <a:latin typeface="RobotoRegular"/>
                <a:cs typeface="RobotoRegular"/>
              </a:rPr>
              <a:t>value </a:t>
            </a:r>
            <a:r>
              <a:rPr sz="2300" spc="-5" dirty="0">
                <a:latin typeface="RobotoRegular"/>
                <a:cs typeface="RobotoRegular"/>
              </a:rPr>
              <a:t>of </a:t>
            </a:r>
            <a:r>
              <a:rPr sz="2300" dirty="0">
                <a:latin typeface="RobotoRegular"/>
                <a:cs typeface="RobotoRegular"/>
              </a:rPr>
              <a:t>x </a:t>
            </a:r>
            <a:r>
              <a:rPr sz="2300" spc="-10" dirty="0">
                <a:latin typeface="RobotoRegular"/>
                <a:cs typeface="RobotoRegular"/>
              </a:rPr>
              <a:t>rounded </a:t>
            </a:r>
            <a:r>
              <a:rPr sz="2300" b="1" spc="-5" dirty="0">
                <a:latin typeface="Roboto"/>
                <a:cs typeface="Roboto"/>
              </a:rPr>
              <a:t>down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its  </a:t>
            </a:r>
            <a:r>
              <a:rPr sz="2300" spc="-10" dirty="0">
                <a:latin typeface="RobotoRegular"/>
                <a:cs typeface="RobotoRegular"/>
              </a:rPr>
              <a:t>nearest </a:t>
            </a:r>
            <a:r>
              <a:rPr sz="2300" spc="-5" dirty="0">
                <a:latin typeface="RobotoRegular"/>
                <a:cs typeface="RobotoRegular"/>
              </a:rPr>
              <a:t>integer</a:t>
            </a:r>
            <a:endParaRPr sz="2300">
              <a:latin typeface="RobotoRegular"/>
              <a:cs typeface="RobotoRegula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4574" y="2519903"/>
          <a:ext cx="6099810" cy="1831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5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0289">
                <a:tc>
                  <a:txBody>
                    <a:bodyPr/>
                    <a:lstStyle/>
                    <a:p>
                      <a:pPr marR="52069" algn="ctr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Math.floor(</a:t>
                      </a:r>
                      <a:r>
                        <a:rPr sz="24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4.7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299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b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Math.floor(</a:t>
                      </a:r>
                      <a:r>
                        <a:rPr sz="24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4.1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299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c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Math.floor(-</a:t>
                      </a:r>
                      <a:r>
                        <a:rPr sz="24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4.1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-5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289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Math.floor(-</a:t>
                      </a:r>
                      <a:r>
                        <a:rPr sz="24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4.7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-5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3364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5" dirty="0">
                <a:latin typeface="Times New Roman"/>
                <a:cs typeface="Times New Roman"/>
              </a:rPr>
              <a:t>Math.ﬂoor()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23531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Suppose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want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simulate the </a:t>
            </a:r>
            <a:r>
              <a:rPr sz="2300" spc="-10" dirty="0">
                <a:latin typeface="RobotoRegular"/>
                <a:cs typeface="RobotoRegular"/>
              </a:rPr>
              <a:t>throw </a:t>
            </a:r>
            <a:r>
              <a:rPr sz="2300" spc="-5" dirty="0">
                <a:latin typeface="RobotoRegular"/>
                <a:cs typeface="RobotoRegular"/>
              </a:rPr>
              <a:t>of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die. In the  simulation,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want it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10" dirty="0">
                <a:latin typeface="RobotoRegular"/>
                <a:cs typeface="RobotoRegular"/>
              </a:rPr>
              <a:t>randomly </a:t>
            </a:r>
            <a:r>
              <a:rPr sz="2300" spc="-5" dirty="0">
                <a:latin typeface="RobotoRegular"/>
                <a:cs typeface="RobotoRegular"/>
              </a:rPr>
              <a:t>come up 1, 2, 3, 4, 5, or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dirty="0">
                <a:latin typeface="RobotoRegular"/>
                <a:cs typeface="RobotoRegular"/>
              </a:rPr>
              <a:t>6</a:t>
            </a:r>
            <a:endParaRPr sz="2300">
              <a:latin typeface="RobotoRegular"/>
              <a:cs typeface="RobotoRegular"/>
            </a:endParaRPr>
          </a:p>
          <a:p>
            <a:pPr marL="481965" marR="691515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If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want build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game that will allow user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guess </a:t>
            </a:r>
            <a:r>
              <a:rPr sz="2300" dirty="0">
                <a:latin typeface="RobotoRegular"/>
                <a:cs typeface="RobotoRegular"/>
              </a:rPr>
              <a:t>a  </a:t>
            </a:r>
            <a:r>
              <a:rPr sz="2300" spc="-5" dirty="0">
                <a:latin typeface="RobotoRegular"/>
                <a:cs typeface="RobotoRegular"/>
              </a:rPr>
              <a:t>number</a:t>
            </a:r>
            <a:endParaRPr sz="2300">
              <a:latin typeface="RobotoRegular"/>
              <a:cs typeface="RobotoRegular"/>
            </a:endParaRPr>
          </a:p>
          <a:p>
            <a:pPr marL="481965" marR="1034415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Math.random() returns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5" dirty="0">
                <a:latin typeface="RobotoRegular"/>
                <a:cs typeface="RobotoRegular"/>
              </a:rPr>
              <a:t>random </a:t>
            </a:r>
            <a:r>
              <a:rPr sz="2300" spc="-5" dirty="0">
                <a:latin typeface="RobotoRegular"/>
                <a:cs typeface="RobotoRegular"/>
              </a:rPr>
              <a:t>number between </a:t>
            </a:r>
            <a:r>
              <a:rPr sz="2300" dirty="0">
                <a:latin typeface="RobotoRegular"/>
                <a:cs typeface="RobotoRegular"/>
              </a:rPr>
              <a:t>0  </a:t>
            </a:r>
            <a:r>
              <a:rPr sz="2300" spc="-10" dirty="0">
                <a:latin typeface="RobotoRegular"/>
                <a:cs typeface="RobotoRegular"/>
              </a:rPr>
              <a:t>(inclusive), </a:t>
            </a:r>
            <a:r>
              <a:rPr sz="2300" spc="-5" dirty="0">
                <a:latin typeface="RobotoRegular"/>
                <a:cs typeface="RobotoRegular"/>
              </a:rPr>
              <a:t>and </a:t>
            </a:r>
            <a:r>
              <a:rPr sz="2300" dirty="0">
                <a:latin typeface="RobotoRegular"/>
                <a:cs typeface="RobotoRegular"/>
              </a:rPr>
              <a:t>1</a:t>
            </a:r>
            <a:r>
              <a:rPr sz="2300" spc="-10" dirty="0">
                <a:latin typeface="RobotoRegular"/>
                <a:cs typeface="RobotoRegular"/>
              </a:rPr>
              <a:t> (exclusive)</a:t>
            </a:r>
            <a:endParaRPr sz="2300">
              <a:latin typeface="RobotoRegular"/>
              <a:cs typeface="RobotoRegular"/>
            </a:endParaRPr>
          </a:p>
          <a:p>
            <a:pPr marL="481965" marR="513715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Everytime you execute </a:t>
            </a:r>
            <a:r>
              <a:rPr sz="2300" spc="-5" dirty="0">
                <a:latin typeface="RobotoRegular"/>
                <a:cs typeface="RobotoRegular"/>
              </a:rPr>
              <a:t>this function it will </a:t>
            </a:r>
            <a:r>
              <a:rPr sz="2300" spc="-10" dirty="0">
                <a:latin typeface="RobotoRegular"/>
                <a:cs typeface="RobotoRegular"/>
              </a:rPr>
              <a:t>return </a:t>
            </a:r>
            <a:r>
              <a:rPr sz="2300" spc="-15" dirty="0">
                <a:latin typeface="RobotoRegular"/>
                <a:cs typeface="RobotoRegular"/>
              </a:rPr>
              <a:t>random  </a:t>
            </a:r>
            <a:r>
              <a:rPr sz="2300" spc="-10" dirty="0">
                <a:latin typeface="RobotoRegular"/>
                <a:cs typeface="RobotoRegular"/>
              </a:rPr>
              <a:t>value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9460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85" dirty="0">
                <a:latin typeface="Times New Roman"/>
                <a:cs typeface="Times New Roman"/>
              </a:rPr>
              <a:t>Math.random()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16968"/>
            <a:ext cx="7897495" cy="351155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spc="-5" dirty="0">
                <a:latin typeface="Courier New"/>
                <a:cs typeface="Courier New"/>
              </a:rPr>
              <a:t>num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Math.random();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 result will be like</a:t>
            </a:r>
            <a:r>
              <a:rPr sz="2400" b="1" spc="-6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0.5251908043871081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14100"/>
              </a:lnSpc>
              <a:spcBef>
                <a:spcPts val="635"/>
              </a:spcBef>
            </a:pPr>
            <a:r>
              <a:rPr sz="2300" spc="-5" dirty="0">
                <a:latin typeface="RobotoRegular"/>
                <a:cs typeface="RobotoRegular"/>
              </a:rPr>
              <a:t>If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want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10" dirty="0">
                <a:latin typeface="RobotoRegular"/>
                <a:cs typeface="RobotoRegular"/>
              </a:rPr>
              <a:t>generate </a:t>
            </a:r>
            <a:r>
              <a:rPr sz="2300" spc="-15" dirty="0">
                <a:latin typeface="RobotoRegular"/>
                <a:cs typeface="RobotoRegular"/>
              </a:rPr>
              <a:t>random </a:t>
            </a:r>
            <a:r>
              <a:rPr sz="2300" spc="-5" dirty="0">
                <a:latin typeface="RobotoRegular"/>
                <a:cs typeface="RobotoRegular"/>
              </a:rPr>
              <a:t>number between some </a:t>
            </a:r>
            <a:r>
              <a:rPr sz="2300" spc="-15" dirty="0">
                <a:latin typeface="RobotoRegular"/>
                <a:cs typeface="RobotoRegular"/>
              </a:rPr>
              <a:t>range  </a:t>
            </a:r>
            <a:r>
              <a:rPr sz="2300" spc="-5" dirty="0">
                <a:latin typeface="RobotoRegular"/>
                <a:cs typeface="RobotoRegular"/>
              </a:rPr>
              <a:t>then </a:t>
            </a:r>
            <a:r>
              <a:rPr sz="2300" spc="-10" dirty="0">
                <a:latin typeface="RobotoRegular"/>
                <a:cs typeface="RobotoRegular"/>
              </a:rPr>
              <a:t>you have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add some calculations </a:t>
            </a:r>
            <a:r>
              <a:rPr sz="2300" spc="-10" dirty="0">
                <a:latin typeface="RobotoRegular"/>
                <a:cs typeface="RobotoRegular"/>
              </a:rPr>
              <a:t>like:</a:t>
            </a:r>
            <a:endParaRPr sz="2300">
              <a:latin typeface="RobotoRegular"/>
              <a:cs typeface="RobotoRegular"/>
            </a:endParaRPr>
          </a:p>
          <a:p>
            <a:pPr marL="12700" marR="3304540">
              <a:lnSpc>
                <a:spcPct val="135400"/>
              </a:lnSpc>
              <a:spcBef>
                <a:spcPts val="1015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spc="-5" dirty="0">
                <a:latin typeface="Courier New"/>
                <a:cs typeface="Courier New"/>
              </a:rPr>
              <a:t>num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Math.random(); 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spc="-5" dirty="0">
                <a:latin typeface="Courier New"/>
                <a:cs typeface="Courier New"/>
              </a:rPr>
              <a:t>num2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(num </a:t>
            </a:r>
            <a:r>
              <a:rPr sz="2400" b="1" dirty="0">
                <a:latin typeface="Courier New"/>
                <a:cs typeface="Courier New"/>
              </a:rPr>
              <a:t>* </a:t>
            </a:r>
            <a:r>
              <a:rPr sz="2400" b="1" dirty="0">
                <a:solidFill>
                  <a:srgbClr val="088759"/>
                </a:solidFill>
                <a:latin typeface="Courier New"/>
                <a:cs typeface="Courier New"/>
              </a:rPr>
              <a:t>6</a:t>
            </a:r>
            <a:r>
              <a:rPr sz="2400" b="1" dirty="0">
                <a:latin typeface="Courier New"/>
                <a:cs typeface="Courier New"/>
              </a:rPr>
              <a:t>) +</a:t>
            </a:r>
            <a:r>
              <a:rPr sz="2400" b="1" spc="-85" dirty="0"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088759"/>
                </a:solidFill>
                <a:latin typeface="Courier New"/>
                <a:cs typeface="Courier New"/>
              </a:rPr>
              <a:t>1</a:t>
            </a:r>
            <a:r>
              <a:rPr sz="2400" b="1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spc="-5" dirty="0">
                <a:latin typeface="Courier New"/>
                <a:cs typeface="Courier New"/>
              </a:rPr>
              <a:t>dice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Math.floor(num2);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sz="2400" b="1" dirty="0">
                <a:solidFill>
                  <a:srgbClr val="008000"/>
                </a:solidFill>
                <a:latin typeface="Courier New"/>
                <a:cs typeface="Courier New"/>
              </a:rPr>
              <a:t>1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to</a:t>
            </a:r>
            <a:r>
              <a:rPr sz="2400" b="1" spc="-4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ourier New"/>
                <a:cs typeface="Courier New"/>
              </a:rPr>
              <a:t>6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9460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85" dirty="0">
                <a:latin typeface="Times New Roman"/>
                <a:cs typeface="Times New Roman"/>
              </a:rPr>
              <a:t>Math.random()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447015"/>
            <a:ext cx="64338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" dirty="0">
                <a:latin typeface="RobotoRegular"/>
                <a:cs typeface="RobotoRegular"/>
              </a:rPr>
              <a:t>There are </a:t>
            </a:r>
            <a:r>
              <a:rPr sz="2300" spc="-15" dirty="0">
                <a:latin typeface="RobotoRegular"/>
                <a:cs typeface="RobotoRegular"/>
              </a:rPr>
              <a:t>few </a:t>
            </a:r>
            <a:r>
              <a:rPr sz="2300" spc="-10" dirty="0">
                <a:latin typeface="RobotoRegular"/>
                <a:cs typeface="RobotoRegular"/>
              </a:rPr>
              <a:t>more </a:t>
            </a:r>
            <a:r>
              <a:rPr sz="2300" spc="-5" dirty="0">
                <a:latin typeface="RobotoRegular"/>
                <a:cs typeface="RobotoRegular"/>
              </a:rPr>
              <a:t>string functions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can</a:t>
            </a:r>
            <a:r>
              <a:rPr sz="2300" spc="-3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learn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3364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25" dirty="0">
                <a:latin typeface="Times New Roman"/>
                <a:cs typeface="Times New Roman"/>
              </a:rPr>
              <a:t>Other </a:t>
            </a:r>
            <a:r>
              <a:rPr sz="3200" spc="400" dirty="0">
                <a:latin typeface="Times New Roman"/>
                <a:cs typeface="Times New Roman"/>
              </a:rPr>
              <a:t>Math</a:t>
            </a:r>
            <a:r>
              <a:rPr sz="3200" spc="-459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functions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409" y="2229598"/>
            <a:ext cx="1993264" cy="202565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Math.pow()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dirty="0">
                <a:latin typeface="RobotoRegular"/>
                <a:cs typeface="RobotoRegular"/>
              </a:rPr>
              <a:t>Math.sqrt()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Math.abs()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Math.sin()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Math.cos()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2800" y="2226283"/>
            <a:ext cx="2003425" cy="162560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89"/>
              </a:spcBef>
              <a:buAutoNum type="arabicPeriod" startAt="6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Math.min()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 startAt="6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Math.max()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 startAt="6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Math.exp()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 startAt="6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Math.log()</a:t>
            </a:r>
            <a:endParaRPr sz="23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251825" cy="288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423545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In arithmetic </a:t>
            </a:r>
            <a:r>
              <a:rPr sz="2300" spc="-10" dirty="0">
                <a:latin typeface="RobotoRegular"/>
                <a:cs typeface="RobotoRegular"/>
              </a:rPr>
              <a:t>operation you may </a:t>
            </a:r>
            <a:r>
              <a:rPr sz="2300" spc="-5" dirty="0">
                <a:latin typeface="RobotoRegular"/>
                <a:cs typeface="RobotoRegular"/>
              </a:rPr>
              <a:t>face numbers with many  decimal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place</a:t>
            </a:r>
            <a:endParaRPr sz="2300">
              <a:latin typeface="RobotoRegular"/>
              <a:cs typeface="RobotoRegular"/>
            </a:endParaRPr>
          </a:p>
          <a:p>
            <a:pPr marL="24765">
              <a:lnSpc>
                <a:spcPct val="100000"/>
              </a:lnSpc>
              <a:spcBef>
                <a:spcPts val="2045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average </a:t>
            </a:r>
            <a:r>
              <a:rPr sz="2200" b="1" dirty="0">
                <a:latin typeface="Courier New"/>
                <a:cs typeface="Courier New"/>
              </a:rPr>
              <a:t>= </a:t>
            </a:r>
            <a:r>
              <a:rPr sz="2200" b="1" spc="-5" dirty="0">
                <a:latin typeface="Courier New"/>
                <a:cs typeface="Courier New"/>
              </a:rPr>
              <a:t>(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15 </a:t>
            </a:r>
            <a:r>
              <a:rPr sz="2200" b="1" dirty="0">
                <a:latin typeface="Courier New"/>
                <a:cs typeface="Courier New"/>
              </a:rPr>
              <a:t>+ 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23 </a:t>
            </a:r>
            <a:r>
              <a:rPr sz="2200" b="1" dirty="0">
                <a:latin typeface="Courier New"/>
                <a:cs typeface="Courier New"/>
              </a:rPr>
              <a:t>+ 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39</a:t>
            </a:r>
            <a:r>
              <a:rPr sz="2200" b="1" spc="-5" dirty="0">
                <a:latin typeface="Courier New"/>
                <a:cs typeface="Courier New"/>
              </a:rPr>
              <a:t>) /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3 </a:t>
            </a:r>
            <a:r>
              <a:rPr sz="2200" b="1" dirty="0">
                <a:latin typeface="Courier New"/>
                <a:cs typeface="Courier New"/>
              </a:rPr>
              <a:t>;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200" b="1" spc="-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25.666666666</a:t>
            </a:r>
            <a:endParaRPr sz="2200">
              <a:latin typeface="Courier New"/>
              <a:cs typeface="Courier New"/>
            </a:endParaRPr>
          </a:p>
          <a:p>
            <a:pPr marL="481965" marR="535305" indent="-469900">
              <a:lnSpc>
                <a:spcPct val="114100"/>
              </a:lnSpc>
              <a:spcBef>
                <a:spcPts val="565"/>
              </a:spcBef>
              <a:buAutoNum type="arabicPeriod" startAt="2"/>
              <a:tabLst>
                <a:tab pos="481965" algn="l"/>
                <a:tab pos="482600" algn="l"/>
              </a:tabLst>
            </a:pPr>
            <a:r>
              <a:rPr sz="2300" spc="-60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limit decimal places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speciﬁed number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can call  </a:t>
            </a:r>
            <a:r>
              <a:rPr sz="2300" spc="-10" dirty="0">
                <a:latin typeface="RobotoRegular"/>
                <a:cs typeface="RobotoRegular"/>
              </a:rPr>
              <a:t>toFixed() </a:t>
            </a:r>
            <a:r>
              <a:rPr sz="2300" spc="-5" dirty="0">
                <a:latin typeface="RobotoRegular"/>
                <a:cs typeface="RobotoRegular"/>
              </a:rPr>
              <a:t>function on number and </a:t>
            </a:r>
            <a:r>
              <a:rPr sz="2300" spc="-10" dirty="0">
                <a:latin typeface="RobotoRegular"/>
                <a:cs typeface="RobotoRegular"/>
              </a:rPr>
              <a:t>round </a:t>
            </a:r>
            <a:r>
              <a:rPr sz="2300" spc="-5" dirty="0">
                <a:latin typeface="RobotoRegular"/>
                <a:cs typeface="RobotoRegular"/>
              </a:rPr>
              <a:t>last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digit</a:t>
            </a:r>
            <a:endParaRPr sz="2300">
              <a:latin typeface="RobotoRegular"/>
              <a:cs typeface="RobotoRegular"/>
            </a:endParaRPr>
          </a:p>
          <a:p>
            <a:pPr marL="24765">
              <a:lnSpc>
                <a:spcPct val="100000"/>
              </a:lnSpc>
              <a:spcBef>
                <a:spcPts val="2045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avg </a:t>
            </a:r>
            <a:r>
              <a:rPr sz="2200" b="1" dirty="0">
                <a:latin typeface="Courier New"/>
                <a:cs typeface="Courier New"/>
              </a:rPr>
              <a:t>= </a:t>
            </a:r>
            <a:r>
              <a:rPr sz="2200" b="1" spc="-5" dirty="0">
                <a:latin typeface="Courier New"/>
                <a:cs typeface="Courier New"/>
              </a:rPr>
              <a:t>average.toFixed(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3</a:t>
            </a:r>
            <a:r>
              <a:rPr sz="2200" b="1" spc="-5" dirty="0">
                <a:latin typeface="Courier New"/>
                <a:cs typeface="Courier New"/>
              </a:rPr>
              <a:t>);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 returns</a:t>
            </a:r>
            <a:r>
              <a:rPr sz="2200" b="1" spc="-6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25.667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68745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5" dirty="0">
                <a:latin typeface="Times New Roman"/>
                <a:cs typeface="Times New Roman"/>
              </a:rPr>
              <a:t>Controlling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409" dirty="0">
                <a:latin typeface="Times New Roman"/>
                <a:cs typeface="Times New Roman"/>
              </a:rPr>
              <a:t>the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80" dirty="0">
                <a:latin typeface="Times New Roman"/>
                <a:cs typeface="Times New Roman"/>
              </a:rPr>
              <a:t>length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280" dirty="0">
                <a:latin typeface="Times New Roman"/>
                <a:cs typeface="Times New Roman"/>
              </a:rPr>
              <a:t>of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40" dirty="0">
                <a:latin typeface="Times New Roman"/>
                <a:cs typeface="Times New Roman"/>
              </a:rPr>
              <a:t>decimals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9178" y="2071369"/>
            <a:ext cx="39585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Date</a:t>
            </a:r>
            <a:r>
              <a:rPr sz="6000" spc="-100" dirty="0"/>
              <a:t> </a:t>
            </a:r>
            <a:r>
              <a:rPr sz="6000" spc="-5" dirty="0"/>
              <a:t>Object</a:t>
            </a:r>
            <a:endParaRPr sz="6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2466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5" dirty="0">
                <a:latin typeface="Times New Roman"/>
                <a:cs typeface="Times New Roman"/>
              </a:rPr>
              <a:t>Data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315" dirty="0">
                <a:latin typeface="Times New Roman"/>
                <a:cs typeface="Times New Roman"/>
              </a:rPr>
              <a:t>Types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53" y="1387210"/>
            <a:ext cx="8262620" cy="350710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92125" indent="-480059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492125" algn="l"/>
                <a:tab pos="492759" algn="l"/>
              </a:tabLst>
            </a:pPr>
            <a:r>
              <a:rPr sz="2400" spc="-5" dirty="0">
                <a:latin typeface="RobotoRegular"/>
                <a:cs typeface="RobotoRegular"/>
              </a:rPr>
              <a:t>Six types </a:t>
            </a:r>
            <a:r>
              <a:rPr sz="2400" spc="-10" dirty="0">
                <a:latin typeface="RobotoRegular"/>
                <a:cs typeface="RobotoRegular"/>
              </a:rPr>
              <a:t>are considered </a:t>
            </a:r>
            <a:r>
              <a:rPr sz="2400" spc="-15" dirty="0">
                <a:latin typeface="RobotoRegular"/>
                <a:cs typeface="RobotoRegular"/>
              </a:rPr>
              <a:t>to </a:t>
            </a:r>
            <a:r>
              <a:rPr sz="2400" spc="-5" dirty="0">
                <a:latin typeface="RobotoRegular"/>
                <a:cs typeface="RobotoRegular"/>
              </a:rPr>
              <a:t>be</a:t>
            </a:r>
            <a:r>
              <a:rPr sz="2400" spc="5" dirty="0">
                <a:latin typeface="RobotoRegular"/>
                <a:cs typeface="RobotoRegular"/>
              </a:rPr>
              <a:t> </a:t>
            </a:r>
            <a:r>
              <a:rPr sz="2400" spc="-10" dirty="0">
                <a:latin typeface="RobotoRegular"/>
                <a:cs typeface="RobotoRegular"/>
              </a:rPr>
              <a:t>primitives.</a:t>
            </a:r>
            <a:endParaRPr sz="2400">
              <a:latin typeface="RobotoRegular"/>
              <a:cs typeface="RobotoRegular"/>
            </a:endParaRPr>
          </a:p>
          <a:p>
            <a:pPr marL="1406525" lvl="1" indent="-454659">
              <a:lnSpc>
                <a:spcPct val="100000"/>
              </a:lnSpc>
              <a:spcBef>
                <a:spcPts val="430"/>
              </a:spcBef>
              <a:buAutoNum type="alphaLcPeriod"/>
              <a:tabLst>
                <a:tab pos="1406525" algn="l"/>
                <a:tab pos="1407160" algn="l"/>
              </a:tabLst>
            </a:pPr>
            <a:r>
              <a:rPr sz="2200" spc="-5" dirty="0">
                <a:latin typeface="RobotoRegular"/>
                <a:cs typeface="RobotoRegular"/>
              </a:rPr>
              <a:t>Number -- integers, ﬂoats</a:t>
            </a:r>
            <a:r>
              <a:rPr sz="2200" spc="-30" dirty="0">
                <a:latin typeface="RobotoRegular"/>
                <a:cs typeface="RobotoRegular"/>
              </a:rPr>
              <a:t> </a:t>
            </a:r>
            <a:r>
              <a:rPr sz="2200" spc="-5" dirty="0">
                <a:latin typeface="RobotoRegular"/>
                <a:cs typeface="RobotoRegular"/>
              </a:rPr>
              <a:t>etc</a:t>
            </a:r>
            <a:endParaRPr sz="2200">
              <a:latin typeface="RobotoRegular"/>
              <a:cs typeface="RobotoRegular"/>
            </a:endParaRPr>
          </a:p>
          <a:p>
            <a:pPr marL="1406525" lvl="1" indent="-459105">
              <a:lnSpc>
                <a:spcPct val="100000"/>
              </a:lnSpc>
              <a:spcBef>
                <a:spcPts val="359"/>
              </a:spcBef>
              <a:buAutoNum type="alphaLcPeriod"/>
              <a:tabLst>
                <a:tab pos="1406525" algn="l"/>
                <a:tab pos="1407160" algn="l"/>
              </a:tabLst>
            </a:pPr>
            <a:r>
              <a:rPr sz="2200" spc="-5" dirty="0">
                <a:latin typeface="RobotoRegular"/>
                <a:cs typeface="RobotoRegular"/>
              </a:rPr>
              <a:t>String -- an </a:t>
            </a:r>
            <a:r>
              <a:rPr sz="2200" spc="-15" dirty="0">
                <a:latin typeface="RobotoRegular"/>
                <a:cs typeface="RobotoRegular"/>
              </a:rPr>
              <a:t>array </a:t>
            </a:r>
            <a:r>
              <a:rPr sz="2200" spc="-5" dirty="0">
                <a:latin typeface="RobotoRegular"/>
                <a:cs typeface="RobotoRegular"/>
              </a:rPr>
              <a:t>of</a:t>
            </a:r>
            <a:r>
              <a:rPr sz="2200" spc="-15" dirty="0">
                <a:latin typeface="RobotoRegular"/>
                <a:cs typeface="RobotoRegular"/>
              </a:rPr>
              <a:t> </a:t>
            </a:r>
            <a:r>
              <a:rPr sz="2200" spc="-10" dirty="0">
                <a:latin typeface="RobotoRegular"/>
                <a:cs typeface="RobotoRegular"/>
              </a:rPr>
              <a:t>characters</a:t>
            </a:r>
            <a:endParaRPr sz="2200">
              <a:latin typeface="RobotoRegular"/>
              <a:cs typeface="RobotoRegular"/>
            </a:endParaRPr>
          </a:p>
          <a:p>
            <a:pPr marL="1406525" lvl="1" indent="-448945">
              <a:lnSpc>
                <a:spcPct val="100000"/>
              </a:lnSpc>
              <a:spcBef>
                <a:spcPts val="359"/>
              </a:spcBef>
              <a:buAutoNum type="alphaLcPeriod"/>
              <a:tabLst>
                <a:tab pos="1406525" algn="l"/>
                <a:tab pos="1407160" algn="l"/>
              </a:tabLst>
            </a:pPr>
            <a:r>
              <a:rPr sz="2200" spc="-5" dirty="0">
                <a:latin typeface="RobotoRegular"/>
                <a:cs typeface="RobotoRegular"/>
              </a:rPr>
              <a:t>Boolean -- true or</a:t>
            </a:r>
            <a:r>
              <a:rPr sz="2200" spc="-15" dirty="0">
                <a:latin typeface="RobotoRegular"/>
                <a:cs typeface="RobotoRegular"/>
              </a:rPr>
              <a:t> </a:t>
            </a:r>
            <a:r>
              <a:rPr sz="2200" spc="-5" dirty="0">
                <a:latin typeface="RobotoRegular"/>
                <a:cs typeface="RobotoRegular"/>
              </a:rPr>
              <a:t>false</a:t>
            </a:r>
            <a:endParaRPr sz="2200">
              <a:latin typeface="RobotoRegular"/>
              <a:cs typeface="RobotoRegular"/>
            </a:endParaRPr>
          </a:p>
          <a:p>
            <a:pPr marL="1406525" lvl="1" indent="-460375">
              <a:lnSpc>
                <a:spcPct val="100000"/>
              </a:lnSpc>
              <a:spcBef>
                <a:spcPts val="359"/>
              </a:spcBef>
              <a:buAutoNum type="alphaLcPeriod"/>
              <a:tabLst>
                <a:tab pos="1406525" algn="l"/>
                <a:tab pos="1407160" algn="l"/>
              </a:tabLst>
            </a:pPr>
            <a:r>
              <a:rPr sz="2200" spc="-5" dirty="0">
                <a:latin typeface="RobotoRegular"/>
                <a:cs typeface="RobotoRegular"/>
              </a:rPr>
              <a:t>Null -- No</a:t>
            </a:r>
            <a:r>
              <a:rPr sz="2200" spc="-25" dirty="0">
                <a:latin typeface="RobotoRegular"/>
                <a:cs typeface="RobotoRegular"/>
              </a:rPr>
              <a:t> </a:t>
            </a:r>
            <a:r>
              <a:rPr sz="2200" spc="-15" dirty="0">
                <a:latin typeface="RobotoRegular"/>
                <a:cs typeface="RobotoRegular"/>
              </a:rPr>
              <a:t>Value</a:t>
            </a:r>
            <a:endParaRPr sz="2200">
              <a:latin typeface="RobotoRegular"/>
              <a:cs typeface="RobotoRegular"/>
            </a:endParaRPr>
          </a:p>
          <a:p>
            <a:pPr marL="1406525" marR="5080" lvl="1" indent="-450215">
              <a:lnSpc>
                <a:spcPct val="113599"/>
              </a:lnSpc>
              <a:buAutoNum type="alphaLcPeriod"/>
              <a:tabLst>
                <a:tab pos="1406525" algn="l"/>
                <a:tab pos="1407160" algn="l"/>
                <a:tab pos="3020060" algn="l"/>
              </a:tabLst>
            </a:pPr>
            <a:r>
              <a:rPr sz="2200" spc="-5" dirty="0">
                <a:latin typeface="RobotoRegular"/>
                <a:cs typeface="RobotoRegular"/>
              </a:rPr>
              <a:t>Undeﬁned --	</a:t>
            </a:r>
            <a:r>
              <a:rPr sz="2200" dirty="0">
                <a:latin typeface="RobotoRegular"/>
                <a:cs typeface="RobotoRegular"/>
              </a:rPr>
              <a:t>a </a:t>
            </a:r>
            <a:r>
              <a:rPr sz="2200" spc="-10" dirty="0">
                <a:latin typeface="RobotoRegular"/>
                <a:cs typeface="RobotoRegular"/>
              </a:rPr>
              <a:t>declared variable </a:t>
            </a:r>
            <a:r>
              <a:rPr sz="2200" spc="-5" dirty="0">
                <a:latin typeface="RobotoRegular"/>
                <a:cs typeface="RobotoRegular"/>
              </a:rPr>
              <a:t>but </a:t>
            </a:r>
            <a:r>
              <a:rPr sz="2200" spc="-20" dirty="0">
                <a:latin typeface="RobotoRegular"/>
                <a:cs typeface="RobotoRegular"/>
              </a:rPr>
              <a:t>hasn’t </a:t>
            </a:r>
            <a:r>
              <a:rPr sz="2200" spc="-5" dirty="0">
                <a:latin typeface="RobotoRegular"/>
                <a:cs typeface="RobotoRegular"/>
              </a:rPr>
              <a:t>been </a:t>
            </a:r>
            <a:r>
              <a:rPr sz="2200" spc="-10" dirty="0">
                <a:latin typeface="RobotoRegular"/>
                <a:cs typeface="RobotoRegular"/>
              </a:rPr>
              <a:t>given </a:t>
            </a:r>
            <a:r>
              <a:rPr sz="2200" dirty="0">
                <a:latin typeface="RobotoRegular"/>
                <a:cs typeface="RobotoRegular"/>
              </a:rPr>
              <a:t>a  </a:t>
            </a:r>
            <a:r>
              <a:rPr sz="2200" spc="-10" dirty="0">
                <a:latin typeface="RobotoRegular"/>
                <a:cs typeface="RobotoRegular"/>
              </a:rPr>
              <a:t>value</a:t>
            </a:r>
            <a:endParaRPr sz="2200">
              <a:latin typeface="RobotoRegular"/>
              <a:cs typeface="RobotoRegular"/>
            </a:endParaRPr>
          </a:p>
          <a:p>
            <a:pPr marL="1406525" marR="356235" lvl="1" indent="-399415">
              <a:lnSpc>
                <a:spcPct val="113599"/>
              </a:lnSpc>
              <a:buAutoNum type="alphaLcPeriod"/>
              <a:tabLst>
                <a:tab pos="1406525" algn="l"/>
                <a:tab pos="1407160" algn="l"/>
              </a:tabLst>
            </a:pPr>
            <a:r>
              <a:rPr sz="2200" spc="-5" dirty="0">
                <a:latin typeface="RobotoRegular"/>
                <a:cs typeface="RobotoRegular"/>
              </a:rPr>
              <a:t>Symbol -- </a:t>
            </a:r>
            <a:r>
              <a:rPr sz="2200" dirty="0">
                <a:latin typeface="RobotoRegular"/>
                <a:cs typeface="RobotoRegular"/>
              </a:rPr>
              <a:t>a </a:t>
            </a:r>
            <a:r>
              <a:rPr sz="2200" spc="-5" dirty="0">
                <a:latin typeface="RobotoRegular"/>
                <a:cs typeface="RobotoRegular"/>
              </a:rPr>
              <a:t>unique </a:t>
            </a:r>
            <a:r>
              <a:rPr sz="2200" spc="-10" dirty="0">
                <a:latin typeface="RobotoRegular"/>
                <a:cs typeface="RobotoRegular"/>
              </a:rPr>
              <a:t>value </a:t>
            </a:r>
            <a:r>
              <a:rPr sz="2200" spc="-20" dirty="0">
                <a:latin typeface="RobotoRegular"/>
                <a:cs typeface="RobotoRegular"/>
              </a:rPr>
              <a:t>that's </a:t>
            </a:r>
            <a:r>
              <a:rPr sz="2200" spc="-5" dirty="0">
                <a:latin typeface="RobotoRegular"/>
                <a:cs typeface="RobotoRegular"/>
              </a:rPr>
              <a:t>not equal </a:t>
            </a:r>
            <a:r>
              <a:rPr sz="2200" spc="-15" dirty="0">
                <a:latin typeface="RobotoRegular"/>
                <a:cs typeface="RobotoRegular"/>
              </a:rPr>
              <a:t>to </a:t>
            </a:r>
            <a:r>
              <a:rPr sz="2200" spc="-5" dirty="0">
                <a:latin typeface="RobotoRegular"/>
                <a:cs typeface="RobotoRegular"/>
              </a:rPr>
              <a:t>any other  </a:t>
            </a:r>
            <a:r>
              <a:rPr sz="2200" spc="-10" dirty="0">
                <a:latin typeface="RobotoRegular"/>
                <a:cs typeface="RobotoRegular"/>
              </a:rPr>
              <a:t>value</a:t>
            </a:r>
            <a:endParaRPr sz="22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999730" cy="2825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291465" indent="-469900">
              <a:lnSpc>
                <a:spcPct val="114100"/>
              </a:lnSpc>
              <a:spcBef>
                <a:spcPts val="100"/>
              </a:spcBef>
              <a:buFont typeface="RobotoRegular"/>
              <a:buAutoNum type="arabicPeriod"/>
              <a:tabLst>
                <a:tab pos="553720" algn="l"/>
                <a:tab pos="554355" algn="l"/>
              </a:tabLst>
            </a:pPr>
            <a:r>
              <a:rPr dirty="0"/>
              <a:t>	</a:t>
            </a:r>
            <a:r>
              <a:rPr sz="2300" spc="-5" dirty="0">
                <a:latin typeface="RobotoRegular"/>
                <a:cs typeface="RobotoRegular"/>
              </a:rPr>
              <a:t>In </a:t>
            </a:r>
            <a:r>
              <a:rPr sz="2300" spc="-10" dirty="0">
                <a:latin typeface="RobotoRegular"/>
                <a:cs typeface="RobotoRegular"/>
              </a:rPr>
              <a:t>JavaScript, you </a:t>
            </a:r>
            <a:r>
              <a:rPr sz="2300" spc="-5" dirty="0">
                <a:latin typeface="RobotoRegular"/>
                <a:cs typeface="RobotoRegular"/>
              </a:rPr>
              <a:t>might </a:t>
            </a:r>
            <a:r>
              <a:rPr sz="2300" spc="-10" dirty="0">
                <a:latin typeface="RobotoRegular"/>
                <a:cs typeface="RobotoRegular"/>
              </a:rPr>
              <a:t>have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10" dirty="0">
                <a:latin typeface="RobotoRegular"/>
                <a:cs typeface="RobotoRegular"/>
              </a:rPr>
              <a:t>create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website with </a:t>
            </a:r>
            <a:r>
              <a:rPr sz="2300" dirty="0">
                <a:latin typeface="RobotoRegular"/>
                <a:cs typeface="RobotoRegular"/>
              </a:rPr>
              <a:t>a  </a:t>
            </a:r>
            <a:r>
              <a:rPr sz="2300" spc="-20" dirty="0">
                <a:latin typeface="RobotoRegular"/>
                <a:cs typeface="RobotoRegular"/>
              </a:rPr>
              <a:t>calendar,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5" dirty="0">
                <a:latin typeface="RobotoRegular"/>
                <a:cs typeface="RobotoRegular"/>
              </a:rPr>
              <a:t>train </a:t>
            </a:r>
            <a:r>
              <a:rPr sz="2300" spc="-5" dirty="0">
                <a:latin typeface="RobotoRegular"/>
                <a:cs typeface="RobotoRegular"/>
              </a:rPr>
              <a:t>schedule, or an interface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set up  appointments.</a:t>
            </a:r>
            <a:endParaRPr sz="2300">
              <a:latin typeface="RobotoRegular"/>
              <a:cs typeface="RobotoRegular"/>
            </a:endParaRPr>
          </a:p>
          <a:p>
            <a:pPr marL="481965" marR="98425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These applications need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show </a:t>
            </a:r>
            <a:r>
              <a:rPr sz="2300" spc="-15" dirty="0">
                <a:latin typeface="RobotoRegular"/>
                <a:cs typeface="RobotoRegular"/>
              </a:rPr>
              <a:t>relevant </a:t>
            </a:r>
            <a:r>
              <a:rPr sz="2300" spc="-5" dirty="0">
                <a:latin typeface="RobotoRegular"/>
                <a:cs typeface="RobotoRegular"/>
              </a:rPr>
              <a:t>times based on  the </a:t>
            </a:r>
            <a:r>
              <a:rPr sz="2300" spc="-25" dirty="0">
                <a:latin typeface="RobotoRegular"/>
                <a:cs typeface="RobotoRegular"/>
              </a:rPr>
              <a:t>user’s </a:t>
            </a:r>
            <a:r>
              <a:rPr sz="2300" spc="-10" dirty="0">
                <a:latin typeface="RobotoRegular"/>
                <a:cs typeface="RobotoRegular"/>
              </a:rPr>
              <a:t>current</a:t>
            </a:r>
            <a:r>
              <a:rPr sz="2300" spc="10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timezone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3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might need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use </a:t>
            </a:r>
            <a:r>
              <a:rPr sz="2300" spc="-10" dirty="0">
                <a:latin typeface="RobotoRegular"/>
                <a:cs typeface="RobotoRegular"/>
              </a:rPr>
              <a:t>JavaScript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10" dirty="0">
                <a:latin typeface="RobotoRegular"/>
                <a:cs typeface="RobotoRegular"/>
              </a:rPr>
              <a:t>generate </a:t>
            </a:r>
            <a:r>
              <a:rPr sz="2300" dirty="0">
                <a:latin typeface="RobotoRegular"/>
                <a:cs typeface="RobotoRegular"/>
              </a:rPr>
              <a:t>a report </a:t>
            </a:r>
            <a:r>
              <a:rPr sz="2300" spc="-5" dirty="0">
                <a:latin typeface="RobotoRegular"/>
                <a:cs typeface="RobotoRegular"/>
              </a:rPr>
              <a:t>at </a:t>
            </a:r>
            <a:r>
              <a:rPr sz="2300" dirty="0">
                <a:latin typeface="RobotoRegular"/>
                <a:cs typeface="RobotoRegular"/>
              </a:rPr>
              <a:t>a  certain </a:t>
            </a:r>
            <a:r>
              <a:rPr sz="2300" spc="-5" dirty="0">
                <a:latin typeface="RobotoRegular"/>
                <a:cs typeface="RobotoRegular"/>
              </a:rPr>
              <a:t>time every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day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9480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5" dirty="0">
                <a:latin typeface="Times New Roman"/>
                <a:cs typeface="Times New Roman"/>
              </a:rPr>
              <a:t>Date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081645" cy="202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6985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The Date object is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built-in object in </a:t>
            </a:r>
            <a:r>
              <a:rPr sz="2300" spc="-10" dirty="0">
                <a:latin typeface="RobotoRegular"/>
                <a:cs typeface="RobotoRegular"/>
              </a:rPr>
              <a:t>JavaScript </a:t>
            </a:r>
            <a:r>
              <a:rPr sz="2300" spc="-5" dirty="0">
                <a:latin typeface="RobotoRegular"/>
                <a:cs typeface="RobotoRegular"/>
              </a:rPr>
              <a:t>that </a:t>
            </a:r>
            <a:r>
              <a:rPr sz="2300" spc="-15" dirty="0">
                <a:latin typeface="RobotoRegular"/>
                <a:cs typeface="RobotoRegular"/>
              </a:rPr>
              <a:t>stores  </a:t>
            </a:r>
            <a:r>
              <a:rPr sz="2300" spc="-5" dirty="0">
                <a:latin typeface="RobotoRegular"/>
                <a:cs typeface="RobotoRegular"/>
              </a:rPr>
              <a:t>the date and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time.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It </a:t>
            </a:r>
            <a:r>
              <a:rPr sz="2300" spc="-10" dirty="0">
                <a:latin typeface="RobotoRegular"/>
                <a:cs typeface="RobotoRegular"/>
              </a:rPr>
              <a:t>provides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number of built-in methods for formatting and  managing that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data.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Date objects </a:t>
            </a:r>
            <a:r>
              <a:rPr sz="2300" spc="-10" dirty="0">
                <a:latin typeface="RobotoRegular"/>
                <a:cs typeface="RobotoRegular"/>
              </a:rPr>
              <a:t>are created </a:t>
            </a:r>
            <a:r>
              <a:rPr sz="2300" spc="-5" dirty="0">
                <a:latin typeface="RobotoRegular"/>
                <a:cs typeface="RobotoRegular"/>
              </a:rPr>
              <a:t>with new Date().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9480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5" dirty="0">
                <a:latin typeface="Times New Roman"/>
                <a:cs typeface="Times New Roman"/>
              </a:rPr>
              <a:t>Date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04055">
              <a:lnSpc>
                <a:spcPct val="136400"/>
              </a:lnSpc>
              <a:spcBef>
                <a:spcPts val="100"/>
              </a:spcBef>
            </a:pPr>
            <a:r>
              <a:rPr spc="-5" dirty="0">
                <a:solidFill>
                  <a:srgbClr val="0000FF"/>
                </a:solidFill>
              </a:rPr>
              <a:t>var </a:t>
            </a:r>
            <a:r>
              <a:rPr spc="-5" dirty="0"/>
              <a:t>date </a:t>
            </a:r>
            <a:r>
              <a:rPr dirty="0"/>
              <a:t>= </a:t>
            </a:r>
            <a:r>
              <a:rPr spc="-5" dirty="0">
                <a:solidFill>
                  <a:srgbClr val="0000FF"/>
                </a:solidFill>
              </a:rPr>
              <a:t>new </a:t>
            </a:r>
            <a:r>
              <a:rPr spc="-5" dirty="0"/>
              <a:t>Date();  console.log(date);</a:t>
            </a:r>
          </a:p>
          <a:p>
            <a:pPr marL="12700" marR="649605">
              <a:lnSpc>
                <a:spcPct val="136400"/>
              </a:lnSpc>
            </a:pPr>
            <a:r>
              <a:rPr spc="-5" dirty="0">
                <a:solidFill>
                  <a:srgbClr val="008000"/>
                </a:solidFill>
              </a:rPr>
              <a:t>//Thu Nov 07 2019 11:44:50 GMT+0500 (Pakistan  Standard</a:t>
            </a:r>
            <a:r>
              <a:rPr spc="-10" dirty="0">
                <a:solidFill>
                  <a:srgbClr val="008000"/>
                </a:solidFill>
              </a:rPr>
              <a:t> </a:t>
            </a:r>
            <a:r>
              <a:rPr spc="-5" dirty="0">
                <a:solidFill>
                  <a:srgbClr val="008000"/>
                </a:solidFill>
              </a:rPr>
              <a:t>Time)</a:t>
            </a:r>
          </a:p>
          <a:p>
            <a:pPr marL="12700" marR="5080">
              <a:lnSpc>
                <a:spcPct val="114100"/>
              </a:lnSpc>
              <a:spcBef>
                <a:spcPts val="565"/>
              </a:spcBef>
            </a:pPr>
            <a:r>
              <a:rPr sz="2300" b="0" spc="-5" dirty="0">
                <a:latin typeface="RobotoRegular"/>
                <a:cs typeface="RobotoRegular"/>
              </a:rPr>
              <a:t>This will be </a:t>
            </a:r>
            <a:r>
              <a:rPr sz="2300" b="0" spc="-10" dirty="0">
                <a:latin typeface="RobotoRegular"/>
                <a:cs typeface="RobotoRegular"/>
              </a:rPr>
              <a:t>created according </a:t>
            </a:r>
            <a:r>
              <a:rPr sz="2300" b="0" spc="-15" dirty="0">
                <a:latin typeface="RobotoRegular"/>
                <a:cs typeface="RobotoRegular"/>
              </a:rPr>
              <a:t>to </a:t>
            </a:r>
            <a:r>
              <a:rPr sz="2300" b="0" spc="-5" dirty="0">
                <a:latin typeface="RobotoRegular"/>
                <a:cs typeface="RobotoRegular"/>
              </a:rPr>
              <a:t>the </a:t>
            </a:r>
            <a:r>
              <a:rPr sz="2300" b="0" spc="-10" dirty="0">
                <a:latin typeface="RobotoRegular"/>
                <a:cs typeface="RobotoRegular"/>
              </a:rPr>
              <a:t>current </a:t>
            </a:r>
            <a:r>
              <a:rPr sz="2300" b="0" spc="-15" dirty="0">
                <a:latin typeface="RobotoRegular"/>
                <a:cs typeface="RobotoRegular"/>
              </a:rPr>
              <a:t>computer’s </a:t>
            </a:r>
            <a:r>
              <a:rPr sz="2300" b="0" spc="-5" dirty="0">
                <a:latin typeface="RobotoRegular"/>
                <a:cs typeface="RobotoRegular"/>
              </a:rPr>
              <a:t>system  settings.</a:t>
            </a:r>
            <a:endParaRPr sz="2300">
              <a:latin typeface="RobotoRegular"/>
              <a:cs typeface="RobotoRegular"/>
            </a:endParaRPr>
          </a:p>
          <a:p>
            <a:pPr marL="12700" marR="77470">
              <a:lnSpc>
                <a:spcPct val="114100"/>
              </a:lnSpc>
            </a:pPr>
            <a:r>
              <a:rPr sz="2300" b="0" spc="-5" dirty="0">
                <a:latin typeface="RobotoRegular"/>
                <a:cs typeface="RobotoRegular"/>
              </a:rPr>
              <a:t>It will show complete date with </a:t>
            </a:r>
            <a:r>
              <a:rPr sz="2300" b="0" spc="-10" dirty="0">
                <a:latin typeface="RobotoRegular"/>
                <a:cs typeface="RobotoRegular"/>
              </a:rPr>
              <a:t>current timezone, </a:t>
            </a:r>
            <a:r>
              <a:rPr sz="2300" b="0" spc="-5" dirty="0">
                <a:latin typeface="RobotoRegular"/>
                <a:cs typeface="RobotoRegular"/>
              </a:rPr>
              <a:t>if </a:t>
            </a:r>
            <a:r>
              <a:rPr sz="2300" b="0" spc="-10" dirty="0">
                <a:latin typeface="RobotoRegular"/>
                <a:cs typeface="RobotoRegular"/>
              </a:rPr>
              <a:t>you </a:t>
            </a:r>
            <a:r>
              <a:rPr sz="2300" b="0" spc="-5" dirty="0">
                <a:latin typeface="RobotoRegular"/>
                <a:cs typeface="RobotoRegular"/>
              </a:rPr>
              <a:t>change  the </a:t>
            </a:r>
            <a:r>
              <a:rPr sz="2300" b="0" spc="-10" dirty="0">
                <a:latin typeface="RobotoRegular"/>
                <a:cs typeface="RobotoRegular"/>
              </a:rPr>
              <a:t>timezone </a:t>
            </a:r>
            <a:r>
              <a:rPr sz="2300" b="0" spc="-5" dirty="0">
                <a:latin typeface="RobotoRegular"/>
                <a:cs typeface="RobotoRegular"/>
              </a:rPr>
              <a:t>of </a:t>
            </a:r>
            <a:r>
              <a:rPr sz="2300" b="0" spc="-10" dirty="0">
                <a:latin typeface="RobotoRegular"/>
                <a:cs typeface="RobotoRegular"/>
              </a:rPr>
              <a:t>your </a:t>
            </a:r>
            <a:r>
              <a:rPr sz="2300" b="0" spc="-5" dirty="0">
                <a:latin typeface="RobotoRegular"/>
                <a:cs typeface="RobotoRegular"/>
              </a:rPr>
              <a:t>computer it will show </a:t>
            </a:r>
            <a:r>
              <a:rPr sz="2300" b="0" spc="-10" dirty="0">
                <a:latin typeface="RobotoRegular"/>
                <a:cs typeface="RobotoRegular"/>
              </a:rPr>
              <a:t>different </a:t>
            </a:r>
            <a:r>
              <a:rPr sz="2300" b="0" spc="-5" dirty="0">
                <a:latin typeface="RobotoRegular"/>
                <a:cs typeface="RobotoRegular"/>
              </a:rPr>
              <a:t>date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9480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5" dirty="0">
                <a:latin typeface="Times New Roman"/>
                <a:cs typeface="Times New Roman"/>
              </a:rPr>
              <a:t>Date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624" y="1420236"/>
            <a:ext cx="7689850" cy="11176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/>
              <a:t>Thu </a:t>
            </a:r>
            <a:r>
              <a:rPr sz="1800" spc="-10" dirty="0"/>
              <a:t>Nov </a:t>
            </a:r>
            <a:r>
              <a:rPr sz="1800" spc="-5" dirty="0"/>
              <a:t>07 2019 11:44:50 </a:t>
            </a:r>
            <a:r>
              <a:rPr sz="1800" spc="-10" dirty="0"/>
              <a:t>GMT+0500 (Pakistan Standard</a:t>
            </a:r>
            <a:r>
              <a:rPr sz="1800" spc="-20" dirty="0"/>
              <a:t> </a:t>
            </a:r>
            <a:r>
              <a:rPr sz="1800" spc="-5" dirty="0"/>
              <a:t>Time)</a:t>
            </a:r>
            <a:endParaRPr sz="1800"/>
          </a:p>
          <a:p>
            <a:pPr marL="12700" marR="5080">
              <a:lnSpc>
                <a:spcPts val="3150"/>
              </a:lnSpc>
              <a:spcBef>
                <a:spcPts val="75"/>
              </a:spcBef>
            </a:pPr>
            <a:r>
              <a:rPr sz="2300" b="1" spc="-5" dirty="0">
                <a:latin typeface="Roboto"/>
                <a:cs typeface="Roboto"/>
              </a:rPr>
              <a:t>Looking at the output, we </a:t>
            </a:r>
            <a:r>
              <a:rPr sz="2300" b="1" spc="-10" dirty="0">
                <a:latin typeface="Roboto"/>
                <a:cs typeface="Roboto"/>
              </a:rPr>
              <a:t>have </a:t>
            </a:r>
            <a:r>
              <a:rPr sz="2300" b="1" dirty="0">
                <a:latin typeface="Roboto"/>
                <a:cs typeface="Roboto"/>
              </a:rPr>
              <a:t>a </a:t>
            </a:r>
            <a:r>
              <a:rPr sz="2300" b="1" spc="-5" dirty="0">
                <a:latin typeface="Roboto"/>
                <a:cs typeface="Roboto"/>
              </a:rPr>
              <a:t>date string containing the  following:</a:t>
            </a:r>
            <a:endParaRPr sz="23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718602"/>
            <a:ext cx="9143981" cy="855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447015"/>
            <a:ext cx="7077709" cy="279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</a:t>
            </a:r>
            <a:r>
              <a:rPr sz="2300" spc="-10" dirty="0">
                <a:latin typeface="RobotoRegular"/>
                <a:cs typeface="RobotoRegular"/>
              </a:rPr>
              <a:t>There are </a:t>
            </a:r>
            <a:r>
              <a:rPr sz="2300" dirty="0">
                <a:latin typeface="RobotoRegular"/>
                <a:cs typeface="RobotoRegular"/>
              </a:rPr>
              <a:t>4 </a:t>
            </a:r>
            <a:r>
              <a:rPr sz="2300" spc="-10" dirty="0">
                <a:latin typeface="RobotoRegular"/>
                <a:cs typeface="RobotoRegular"/>
              </a:rPr>
              <a:t>ways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10" dirty="0">
                <a:latin typeface="RobotoRegular"/>
                <a:cs typeface="RobotoRegular"/>
              </a:rPr>
              <a:t>create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new date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object</a:t>
            </a:r>
            <a:endParaRPr sz="2300">
              <a:latin typeface="RobotoRegular"/>
              <a:cs typeface="RobotoRegular"/>
            </a:endParaRPr>
          </a:p>
          <a:p>
            <a:pPr marL="24765">
              <a:lnSpc>
                <a:spcPct val="100000"/>
              </a:lnSpc>
              <a:spcBef>
                <a:spcPts val="2039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22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Date()</a:t>
            </a:r>
            <a:endParaRPr sz="2200">
              <a:latin typeface="Courier New"/>
              <a:cs typeface="Courier New"/>
            </a:endParaRPr>
          </a:p>
          <a:p>
            <a:pPr marL="24765" marR="5080">
              <a:lnSpc>
                <a:spcPct val="136400"/>
              </a:lnSpc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new </a:t>
            </a:r>
            <a:r>
              <a:rPr sz="2200" b="1" spc="-5" dirty="0">
                <a:latin typeface="Courier New"/>
                <a:cs typeface="Courier New"/>
              </a:rPr>
              <a:t>Date(year, month, day, hours, minutes,  seconds,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milliseconds)</a:t>
            </a:r>
            <a:endParaRPr sz="2200">
              <a:latin typeface="Courier New"/>
              <a:cs typeface="Courier New"/>
            </a:endParaRPr>
          </a:p>
          <a:p>
            <a:pPr marL="24765" marR="3356610">
              <a:lnSpc>
                <a:spcPct val="136400"/>
              </a:lnSpc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new </a:t>
            </a:r>
            <a:r>
              <a:rPr sz="2200" b="1" spc="-5" dirty="0">
                <a:latin typeface="Courier New"/>
                <a:cs typeface="Courier New"/>
              </a:rPr>
              <a:t>Date(milliseconds) 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new </a:t>
            </a:r>
            <a:r>
              <a:rPr sz="2200" b="1" spc="-5" dirty="0">
                <a:latin typeface="Courier New"/>
                <a:cs typeface="Courier New"/>
              </a:rPr>
              <a:t>Date(date</a:t>
            </a:r>
            <a:r>
              <a:rPr sz="2200" b="1" spc="-6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string)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3281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0" dirty="0">
                <a:latin typeface="Times New Roman"/>
                <a:cs typeface="Times New Roman"/>
              </a:rPr>
              <a:t>Creating </a:t>
            </a:r>
            <a:r>
              <a:rPr sz="3200" spc="305" dirty="0">
                <a:latin typeface="Times New Roman"/>
                <a:cs typeface="Times New Roman"/>
              </a:rPr>
              <a:t>Date</a:t>
            </a:r>
            <a:r>
              <a:rPr sz="3200" spc="-459" dirty="0">
                <a:latin typeface="Times New Roman"/>
                <a:cs typeface="Times New Roman"/>
              </a:rPr>
              <a:t> </a:t>
            </a:r>
            <a:r>
              <a:rPr sz="3200" spc="254" dirty="0">
                <a:latin typeface="Times New Roman"/>
                <a:cs typeface="Times New Roman"/>
              </a:rPr>
              <a:t>Objects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4574" y="1660481"/>
          <a:ext cx="7197090" cy="282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2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1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0291">
                <a:tc>
                  <a:txBody>
                    <a:bodyPr/>
                    <a:lstStyle/>
                    <a:p>
                      <a:pPr marR="52069" algn="ctr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Date()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91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Date(</a:t>
                      </a:r>
                      <a:r>
                        <a:rPr sz="24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2019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25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300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9060" marB="0">
                    <a:solidFill>
                      <a:srgbClr val="F9F9F9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Date(</a:t>
                      </a:r>
                      <a:r>
                        <a:rPr sz="24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1565501140300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906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299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Date(</a:t>
                      </a:r>
                      <a:r>
                        <a:rPr sz="24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"2019/9/8</a:t>
                      </a:r>
                      <a:r>
                        <a:rPr sz="2400" b="1" spc="-1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10:15:15"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299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Date(</a:t>
                      </a:r>
                      <a:r>
                        <a:rPr sz="24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"2019/9/8</a:t>
                      </a:r>
                      <a:r>
                        <a:rPr sz="2400" b="1" spc="-1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10:15:15"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289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Date(</a:t>
                      </a:r>
                      <a:r>
                        <a:rPr sz="24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"January 12 2019</a:t>
                      </a:r>
                      <a:r>
                        <a:rPr sz="2400" b="1" spc="-4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10:15:15"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3281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0" dirty="0">
                <a:latin typeface="Times New Roman"/>
                <a:cs typeface="Times New Roman"/>
              </a:rPr>
              <a:t>Creating </a:t>
            </a:r>
            <a:r>
              <a:rPr sz="3200" spc="305" dirty="0">
                <a:latin typeface="Times New Roman"/>
                <a:cs typeface="Times New Roman"/>
              </a:rPr>
              <a:t>Date</a:t>
            </a:r>
            <a:r>
              <a:rPr sz="3200" spc="-459" dirty="0">
                <a:latin typeface="Times New Roman"/>
                <a:cs typeface="Times New Roman"/>
              </a:rPr>
              <a:t> </a:t>
            </a:r>
            <a:r>
              <a:rPr sz="3200" spc="254" dirty="0">
                <a:latin typeface="Times New Roman"/>
                <a:cs typeface="Times New Roman"/>
              </a:rPr>
              <a:t>Objects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191500" cy="314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</a:t>
            </a:r>
            <a:r>
              <a:rPr sz="2300" spc="-10" dirty="0">
                <a:latin typeface="RobotoRegular"/>
                <a:cs typeface="RobotoRegular"/>
              </a:rPr>
              <a:t>JavaScript, </a:t>
            </a:r>
            <a:r>
              <a:rPr sz="2300" spc="-5" dirty="0">
                <a:latin typeface="RobotoRegular"/>
                <a:cs typeface="RobotoRegular"/>
              </a:rPr>
              <a:t>understands the date based on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timestamp  </a:t>
            </a:r>
            <a:r>
              <a:rPr sz="2300" spc="-10" dirty="0">
                <a:latin typeface="RobotoRegular"/>
                <a:cs typeface="RobotoRegular"/>
              </a:rPr>
              <a:t>derived from </a:t>
            </a:r>
            <a:r>
              <a:rPr sz="2300" spc="-5" dirty="0">
                <a:latin typeface="RobotoRegular"/>
                <a:cs typeface="RobotoRegular"/>
              </a:rPr>
              <a:t>Unix time, which is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value </a:t>
            </a:r>
            <a:r>
              <a:rPr sz="2300" spc="-5" dirty="0">
                <a:latin typeface="RobotoRegular"/>
                <a:cs typeface="RobotoRegular"/>
              </a:rPr>
              <a:t>consisting of the  number of milliseconds that </a:t>
            </a:r>
            <a:r>
              <a:rPr sz="2300" spc="-10" dirty="0">
                <a:latin typeface="RobotoRegular"/>
                <a:cs typeface="RobotoRegular"/>
              </a:rPr>
              <a:t>have </a:t>
            </a:r>
            <a:r>
              <a:rPr sz="2300" spc="-5" dirty="0">
                <a:latin typeface="RobotoRegular"/>
                <a:cs typeface="RobotoRegular"/>
              </a:rPr>
              <a:t>passed since midnight on  January 1st, 1970. </a:t>
            </a:r>
            <a:r>
              <a:rPr sz="2300" spc="-20" dirty="0">
                <a:latin typeface="RobotoRegular"/>
                <a:cs typeface="RobotoRegular"/>
              </a:rPr>
              <a:t>We </a:t>
            </a:r>
            <a:r>
              <a:rPr sz="2300" spc="-5" dirty="0">
                <a:latin typeface="RobotoRegular"/>
                <a:cs typeface="RobotoRegular"/>
              </a:rPr>
              <a:t>can get the timestamp with the  getTime()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method.</a:t>
            </a:r>
            <a:endParaRPr sz="2300">
              <a:latin typeface="RobotoRegular"/>
              <a:cs typeface="RobotoRegular"/>
            </a:endParaRPr>
          </a:p>
          <a:p>
            <a:pPr marL="24765" marR="2032000">
              <a:lnSpc>
                <a:spcPct val="135400"/>
              </a:lnSpc>
              <a:spcBef>
                <a:spcPts val="1015"/>
              </a:spcBef>
              <a:tabLst>
                <a:tab pos="3225165" algn="l"/>
              </a:tabLst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spc="-5" dirty="0">
                <a:latin typeface="Courier New"/>
                <a:cs typeface="Courier New"/>
              </a:rPr>
              <a:t>date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new </a:t>
            </a:r>
            <a:r>
              <a:rPr sz="2400" b="1" spc="-5" dirty="0">
                <a:latin typeface="Courier New"/>
                <a:cs typeface="Courier New"/>
              </a:rPr>
              <a:t>Date();  date.getTime();	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400" b="1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1573110702109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19958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5" dirty="0">
                <a:latin typeface="Times New Roman"/>
                <a:cs typeface="Times New Roman"/>
              </a:rPr>
              <a:t>Unix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spc="400" dirty="0">
                <a:latin typeface="Times New Roman"/>
                <a:cs typeface="Times New Roman"/>
              </a:rPr>
              <a:t>time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042909" cy="327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Epoch time, also </a:t>
            </a:r>
            <a:r>
              <a:rPr sz="2300" spc="-15" dirty="0">
                <a:latin typeface="RobotoRegular"/>
                <a:cs typeface="RobotoRegular"/>
              </a:rPr>
              <a:t>referred to </a:t>
            </a:r>
            <a:r>
              <a:rPr sz="2300" spc="-5" dirty="0">
                <a:latin typeface="RobotoRegular"/>
                <a:cs typeface="RobotoRegular"/>
              </a:rPr>
              <a:t>as </a:t>
            </a:r>
            <a:r>
              <a:rPr sz="2300" spc="-15" dirty="0">
                <a:latin typeface="RobotoRegular"/>
                <a:cs typeface="RobotoRegular"/>
              </a:rPr>
              <a:t>zero </a:t>
            </a:r>
            <a:r>
              <a:rPr sz="2300" spc="-5" dirty="0">
                <a:latin typeface="RobotoRegular"/>
                <a:cs typeface="RobotoRegular"/>
              </a:rPr>
              <a:t>time, is </a:t>
            </a:r>
            <a:r>
              <a:rPr sz="2300" spc="-10" dirty="0">
                <a:latin typeface="RobotoRegular"/>
                <a:cs typeface="RobotoRegular"/>
              </a:rPr>
              <a:t>represented by  </a:t>
            </a:r>
            <a:r>
              <a:rPr sz="2300" spc="-5" dirty="0">
                <a:latin typeface="RobotoRegular"/>
                <a:cs typeface="RobotoRegular"/>
              </a:rPr>
              <a:t>the date string 01 </a:t>
            </a:r>
            <a:r>
              <a:rPr sz="2300" spc="-20" dirty="0">
                <a:latin typeface="RobotoRegular"/>
                <a:cs typeface="RobotoRegular"/>
              </a:rPr>
              <a:t>January, </a:t>
            </a:r>
            <a:r>
              <a:rPr sz="2300" spc="-5" dirty="0">
                <a:latin typeface="RobotoRegular"/>
                <a:cs typeface="RobotoRegular"/>
              </a:rPr>
              <a:t>1970 00:00:00 </a:t>
            </a:r>
            <a:r>
              <a:rPr sz="2300" spc="-10" dirty="0">
                <a:latin typeface="RobotoRegular"/>
                <a:cs typeface="RobotoRegular"/>
              </a:rPr>
              <a:t>Universal </a:t>
            </a:r>
            <a:r>
              <a:rPr sz="2300" spc="-5" dirty="0">
                <a:latin typeface="RobotoRegular"/>
                <a:cs typeface="RobotoRegular"/>
              </a:rPr>
              <a:t>Time  </a:t>
            </a:r>
            <a:r>
              <a:rPr sz="2300" spc="-15" dirty="0">
                <a:latin typeface="RobotoRegular"/>
                <a:cs typeface="RobotoRegular"/>
              </a:rPr>
              <a:t>(UTC), </a:t>
            </a:r>
            <a:r>
              <a:rPr sz="2300" spc="-5" dirty="0">
                <a:latin typeface="RobotoRegular"/>
                <a:cs typeface="RobotoRegular"/>
              </a:rPr>
              <a:t>and </a:t>
            </a:r>
            <a:r>
              <a:rPr sz="2300" spc="-10" dirty="0">
                <a:latin typeface="RobotoRegular"/>
                <a:cs typeface="RobotoRegular"/>
              </a:rPr>
              <a:t>by </a:t>
            </a:r>
            <a:r>
              <a:rPr sz="2300" spc="-5" dirty="0">
                <a:latin typeface="RobotoRegular"/>
                <a:cs typeface="RobotoRegular"/>
              </a:rPr>
              <a:t>the </a:t>
            </a:r>
            <a:r>
              <a:rPr sz="2300" dirty="0">
                <a:latin typeface="RobotoRegular"/>
                <a:cs typeface="RobotoRegular"/>
              </a:rPr>
              <a:t>0</a:t>
            </a:r>
            <a:r>
              <a:rPr sz="2300" spc="-5" dirty="0">
                <a:latin typeface="RobotoRegular"/>
                <a:cs typeface="RobotoRegular"/>
              </a:rPr>
              <a:t> timestamp</a:t>
            </a:r>
            <a:endParaRPr sz="2300">
              <a:latin typeface="RobotoRegular"/>
              <a:cs typeface="RobotoRegular"/>
            </a:endParaRPr>
          </a:p>
          <a:p>
            <a:pPr marL="481965" marR="40640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Epoch time was chosen as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standard </a:t>
            </a:r>
            <a:r>
              <a:rPr sz="2300" spc="-5" dirty="0">
                <a:latin typeface="RobotoRegular"/>
                <a:cs typeface="RobotoRegular"/>
              </a:rPr>
              <a:t>for computers </a:t>
            </a:r>
            <a:r>
              <a:rPr sz="2300" spc="-15" dirty="0">
                <a:latin typeface="RobotoRegular"/>
                <a:cs typeface="RobotoRegular"/>
              </a:rPr>
              <a:t>to  </a:t>
            </a:r>
            <a:r>
              <a:rPr sz="2300" spc="-10" dirty="0">
                <a:latin typeface="RobotoRegular"/>
                <a:cs typeface="RobotoRegular"/>
              </a:rPr>
              <a:t>measure </a:t>
            </a:r>
            <a:r>
              <a:rPr sz="2300" spc="-5" dirty="0">
                <a:latin typeface="RobotoRegular"/>
                <a:cs typeface="RobotoRegular"/>
              </a:rPr>
              <a:t>time </a:t>
            </a:r>
            <a:r>
              <a:rPr sz="2300" spc="-10" dirty="0">
                <a:latin typeface="RobotoRegular"/>
                <a:cs typeface="RobotoRegular"/>
              </a:rPr>
              <a:t>by </a:t>
            </a:r>
            <a:r>
              <a:rPr sz="2300" spc="-5" dirty="0">
                <a:latin typeface="RobotoRegular"/>
                <a:cs typeface="RobotoRegular"/>
              </a:rPr>
              <a:t>in earlier </a:t>
            </a:r>
            <a:r>
              <a:rPr sz="2300" spc="-10" dirty="0">
                <a:latin typeface="RobotoRegular"/>
                <a:cs typeface="RobotoRegular"/>
              </a:rPr>
              <a:t>days </a:t>
            </a:r>
            <a:r>
              <a:rPr sz="2300" spc="-5" dirty="0">
                <a:latin typeface="RobotoRegular"/>
                <a:cs typeface="RobotoRegular"/>
              </a:rPr>
              <a:t>of</a:t>
            </a:r>
            <a:r>
              <a:rPr sz="2300" spc="10" dirty="0">
                <a:latin typeface="RobotoRegular"/>
                <a:cs typeface="RobotoRegular"/>
              </a:rPr>
              <a:t> </a:t>
            </a:r>
            <a:r>
              <a:rPr sz="2300" spc="-15" dirty="0">
                <a:latin typeface="RobotoRegular"/>
                <a:cs typeface="RobotoRegular"/>
              </a:rPr>
              <a:t>programming</a:t>
            </a:r>
            <a:endParaRPr sz="2300">
              <a:latin typeface="RobotoRegular"/>
              <a:cs typeface="RobotoRegular"/>
            </a:endParaRPr>
          </a:p>
          <a:p>
            <a:pPr marL="481965" marR="3345815">
              <a:lnSpc>
                <a:spcPts val="3300"/>
              </a:lnSpc>
              <a:spcBef>
                <a:spcPts val="145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spc="-5" dirty="0">
                <a:latin typeface="Courier New"/>
                <a:cs typeface="Courier New"/>
              </a:rPr>
              <a:t>date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new </a:t>
            </a:r>
            <a:r>
              <a:rPr sz="2400" b="1" spc="-5" dirty="0">
                <a:latin typeface="Courier New"/>
                <a:cs typeface="Courier New"/>
              </a:rPr>
              <a:t>Date(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0</a:t>
            </a:r>
            <a:r>
              <a:rPr sz="2400" b="1" spc="-5" dirty="0">
                <a:latin typeface="Courier New"/>
                <a:cs typeface="Courier New"/>
              </a:rPr>
              <a:t>);  console.log(date);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  <a:spcBef>
                <a:spcPts val="240"/>
              </a:spcBef>
            </a:pP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//Thu Jan 01 1970 00:00:00 GMT+0000</a:t>
            </a:r>
            <a:r>
              <a:rPr sz="2400" b="1" spc="-7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(UTC)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2910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20" dirty="0">
                <a:latin typeface="Times New Roman"/>
                <a:cs typeface="Times New Roman"/>
              </a:rPr>
              <a:t>Epoch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400" dirty="0">
                <a:latin typeface="Times New Roman"/>
                <a:cs typeface="Times New Roman"/>
              </a:rPr>
              <a:t>time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127365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3683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Once we </a:t>
            </a:r>
            <a:r>
              <a:rPr sz="2300" spc="-10" dirty="0">
                <a:latin typeface="RobotoRegular"/>
                <a:cs typeface="RobotoRegular"/>
              </a:rPr>
              <a:t>have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date, we can access all the components of  the date with </a:t>
            </a:r>
            <a:r>
              <a:rPr sz="2300" spc="-10" dirty="0">
                <a:latin typeface="RobotoRegular"/>
                <a:cs typeface="RobotoRegular"/>
              </a:rPr>
              <a:t>various </a:t>
            </a:r>
            <a:r>
              <a:rPr sz="2300" spc="-5" dirty="0">
                <a:latin typeface="RobotoRegular"/>
                <a:cs typeface="RobotoRegular"/>
              </a:rPr>
              <a:t>built-in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methods.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The methods will </a:t>
            </a:r>
            <a:r>
              <a:rPr sz="2300" spc="-10" dirty="0">
                <a:latin typeface="RobotoRegular"/>
                <a:cs typeface="RobotoRegular"/>
              </a:rPr>
              <a:t>return </a:t>
            </a:r>
            <a:r>
              <a:rPr sz="2300" spc="-5" dirty="0">
                <a:latin typeface="RobotoRegular"/>
                <a:cs typeface="RobotoRegular"/>
              </a:rPr>
              <a:t>each </a:t>
            </a:r>
            <a:r>
              <a:rPr sz="2300" spc="10" dirty="0">
                <a:latin typeface="RobotoRegular"/>
                <a:cs typeface="RobotoRegular"/>
              </a:rPr>
              <a:t>part </a:t>
            </a:r>
            <a:r>
              <a:rPr sz="2300" spc="-5" dirty="0">
                <a:latin typeface="RobotoRegular"/>
                <a:cs typeface="RobotoRegular"/>
              </a:rPr>
              <a:t>of the date </a:t>
            </a:r>
            <a:r>
              <a:rPr sz="2300" spc="-10" dirty="0">
                <a:latin typeface="RobotoRegular"/>
                <a:cs typeface="RobotoRegular"/>
              </a:rPr>
              <a:t>relative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the  local</a:t>
            </a:r>
            <a:r>
              <a:rPr sz="2300" spc="-10" dirty="0">
                <a:latin typeface="RobotoRegular"/>
                <a:cs typeface="RobotoRegular"/>
              </a:rPr>
              <a:t> timezone.</a:t>
            </a:r>
            <a:endParaRPr sz="2300">
              <a:latin typeface="RobotoRegular"/>
              <a:cs typeface="RobotoRegular"/>
            </a:endParaRPr>
          </a:p>
          <a:p>
            <a:pPr marL="481965" marR="28702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Each of these methods </a:t>
            </a:r>
            <a:r>
              <a:rPr sz="2300" spc="5" dirty="0">
                <a:latin typeface="RobotoRegular"/>
                <a:cs typeface="RobotoRegular"/>
              </a:rPr>
              <a:t>starts </a:t>
            </a:r>
            <a:r>
              <a:rPr sz="2300" spc="-5" dirty="0">
                <a:latin typeface="RobotoRegular"/>
                <a:cs typeface="RobotoRegular"/>
              </a:rPr>
              <a:t>with get, and will </a:t>
            </a:r>
            <a:r>
              <a:rPr sz="2300" spc="-10" dirty="0">
                <a:latin typeface="RobotoRegular"/>
                <a:cs typeface="RobotoRegular"/>
              </a:rPr>
              <a:t>return </a:t>
            </a:r>
            <a:r>
              <a:rPr sz="2300" spc="-5" dirty="0">
                <a:latin typeface="RobotoRegular"/>
                <a:cs typeface="RobotoRegular"/>
              </a:rPr>
              <a:t>the  </a:t>
            </a:r>
            <a:r>
              <a:rPr sz="2300" spc="-10" dirty="0">
                <a:latin typeface="RobotoRegular"/>
                <a:cs typeface="RobotoRegular"/>
              </a:rPr>
              <a:t>relative </a:t>
            </a:r>
            <a:r>
              <a:rPr sz="2300" spc="-25" dirty="0">
                <a:latin typeface="RobotoRegular"/>
                <a:cs typeface="RobotoRegular"/>
              </a:rPr>
              <a:t>number.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65398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0" dirty="0">
                <a:latin typeface="Times New Roman"/>
                <a:cs typeface="Times New Roman"/>
              </a:rPr>
              <a:t>Retrieving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409" dirty="0">
                <a:latin typeface="Times New Roman"/>
                <a:cs typeface="Times New Roman"/>
              </a:rPr>
              <a:t>the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305" dirty="0">
                <a:latin typeface="Times New Roman"/>
                <a:cs typeface="Times New Roman"/>
              </a:rPr>
              <a:t>Date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390" dirty="0">
                <a:latin typeface="Times New Roman"/>
                <a:cs typeface="Times New Roman"/>
              </a:rPr>
              <a:t>Components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6D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5756" y="0"/>
            <a:ext cx="8572475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2466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5" dirty="0">
                <a:latin typeface="Times New Roman"/>
                <a:cs typeface="Times New Roman"/>
              </a:rPr>
              <a:t>Data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315" dirty="0">
                <a:latin typeface="Times New Roman"/>
                <a:cs typeface="Times New Roman"/>
              </a:rPr>
              <a:t>Types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53" y="1393168"/>
            <a:ext cx="7907655" cy="232092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92125" indent="-480059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492125" algn="l"/>
                <a:tab pos="492759" algn="l"/>
              </a:tabLst>
            </a:pPr>
            <a:r>
              <a:rPr sz="2400" spc="-5" dirty="0">
                <a:latin typeface="RobotoRegular"/>
                <a:cs typeface="RobotoRegular"/>
              </a:rPr>
              <a:t>Complex</a:t>
            </a:r>
            <a:r>
              <a:rPr sz="2400" spc="-60" dirty="0">
                <a:latin typeface="RobotoRegular"/>
                <a:cs typeface="RobotoRegular"/>
              </a:rPr>
              <a:t> </a:t>
            </a:r>
            <a:r>
              <a:rPr sz="2400" spc="-25" dirty="0">
                <a:latin typeface="RobotoRegular"/>
                <a:cs typeface="RobotoRegular"/>
              </a:rPr>
              <a:t>Types</a:t>
            </a:r>
            <a:endParaRPr sz="2400">
              <a:latin typeface="RobotoRegular"/>
              <a:cs typeface="RobotoRegular"/>
            </a:endParaRPr>
          </a:p>
          <a:p>
            <a:pPr marL="1406525" lvl="1" indent="-474980">
              <a:lnSpc>
                <a:spcPct val="100000"/>
              </a:lnSpc>
              <a:spcBef>
                <a:spcPts val="420"/>
              </a:spcBef>
              <a:buAutoNum type="alphaLcPeriod"/>
              <a:tabLst>
                <a:tab pos="1406525" algn="l"/>
                <a:tab pos="1407160" algn="l"/>
              </a:tabLst>
            </a:pPr>
            <a:r>
              <a:rPr sz="2400" spc="-5" dirty="0">
                <a:latin typeface="RobotoRegular"/>
                <a:cs typeface="RobotoRegular"/>
              </a:rPr>
              <a:t>Objects</a:t>
            </a:r>
            <a:endParaRPr sz="2400">
              <a:latin typeface="RobotoRegular"/>
              <a:cs typeface="RobotoRegular"/>
            </a:endParaRPr>
          </a:p>
          <a:p>
            <a:pPr marL="1406525" lvl="1" indent="-480059">
              <a:lnSpc>
                <a:spcPct val="100000"/>
              </a:lnSpc>
              <a:spcBef>
                <a:spcPts val="420"/>
              </a:spcBef>
              <a:buAutoNum type="alphaLcPeriod"/>
              <a:tabLst>
                <a:tab pos="1406525" algn="l"/>
                <a:tab pos="1407160" algn="l"/>
              </a:tabLst>
            </a:pPr>
            <a:r>
              <a:rPr sz="2400" spc="-10" dirty="0">
                <a:latin typeface="RobotoRegular"/>
                <a:cs typeface="RobotoRegular"/>
              </a:rPr>
              <a:t>Functions</a:t>
            </a:r>
            <a:endParaRPr sz="2400">
              <a:latin typeface="RobotoRegular"/>
              <a:cs typeface="RobotoRegular"/>
            </a:endParaRPr>
          </a:p>
          <a:p>
            <a:pPr marL="34925" marR="5080">
              <a:lnSpc>
                <a:spcPct val="114599"/>
              </a:lnSpc>
              <a:spcBef>
                <a:spcPts val="1575"/>
              </a:spcBef>
            </a:pPr>
            <a:r>
              <a:rPr sz="2400" spc="-10" dirty="0">
                <a:latin typeface="RobotoRegular"/>
                <a:cs typeface="RobotoRegular"/>
              </a:rPr>
              <a:t>Function </a:t>
            </a:r>
            <a:r>
              <a:rPr sz="2400" spc="-5" dirty="0">
                <a:latin typeface="RobotoRegular"/>
                <a:cs typeface="RobotoRegular"/>
              </a:rPr>
              <a:t>is callable object that </a:t>
            </a:r>
            <a:r>
              <a:rPr sz="2400" spc="-10" dirty="0">
                <a:latin typeface="RobotoRegular"/>
                <a:cs typeface="RobotoRegular"/>
              </a:rPr>
              <a:t>executes </a:t>
            </a:r>
            <a:r>
              <a:rPr sz="2400" dirty="0">
                <a:latin typeface="RobotoRegular"/>
                <a:cs typeface="RobotoRegular"/>
              </a:rPr>
              <a:t>a </a:t>
            </a:r>
            <a:r>
              <a:rPr sz="2400" spc="-5" dirty="0">
                <a:latin typeface="RobotoRegular"/>
                <a:cs typeface="RobotoRegular"/>
              </a:rPr>
              <a:t>block of code, it  lies under the object</a:t>
            </a:r>
            <a:r>
              <a:rPr sz="2400" spc="-10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type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447524"/>
            <a:ext cx="7569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date </a:t>
            </a:r>
            <a:r>
              <a:rPr sz="2200" b="1" dirty="0">
                <a:latin typeface="Courier New"/>
                <a:cs typeface="Courier New"/>
              </a:rPr>
              <a:t>=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new </a:t>
            </a:r>
            <a:r>
              <a:rPr sz="2200" b="1" spc="-5" dirty="0">
                <a:latin typeface="Courier New"/>
                <a:cs typeface="Courier New"/>
              </a:rPr>
              <a:t>Date(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"June 14 2019</a:t>
            </a:r>
            <a:r>
              <a:rPr sz="2200" b="1" spc="-7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10:45:25"</a:t>
            </a:r>
            <a:r>
              <a:rPr sz="2200" b="1" spc="-5" dirty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65398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0" dirty="0">
                <a:latin typeface="Times New Roman"/>
                <a:cs typeface="Times New Roman"/>
              </a:rPr>
              <a:t>Retrieving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409" dirty="0">
                <a:latin typeface="Times New Roman"/>
                <a:cs typeface="Times New Roman"/>
              </a:rPr>
              <a:t>the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305" dirty="0">
                <a:latin typeface="Times New Roman"/>
                <a:cs typeface="Times New Roman"/>
              </a:rPr>
              <a:t>Date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390" dirty="0">
                <a:latin typeface="Times New Roman"/>
                <a:cs typeface="Times New Roman"/>
              </a:rPr>
              <a:t>Components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0599" y="2217785"/>
            <a:ext cx="4211955" cy="2611755"/>
          </a:xfrm>
          <a:custGeom>
            <a:avLst/>
            <a:gdLst/>
            <a:ahLst/>
            <a:cxnLst/>
            <a:rect l="l" t="t" r="r" b="b"/>
            <a:pathLst>
              <a:path w="4211955" h="2611754">
                <a:moveTo>
                  <a:pt x="0" y="0"/>
                </a:moveTo>
                <a:lnTo>
                  <a:pt x="4211391" y="0"/>
                </a:lnTo>
                <a:lnTo>
                  <a:pt x="4211391" y="2611204"/>
                </a:lnTo>
                <a:lnTo>
                  <a:pt x="0" y="261120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3624" y="2280651"/>
            <a:ext cx="39871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date.getFullYear();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000" b="1" spc="-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2019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624" y="2585451"/>
            <a:ext cx="3682365" cy="166370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  <a:tabLst>
                <a:tab pos="2907030" algn="l"/>
              </a:tabLst>
            </a:pPr>
            <a:r>
              <a:rPr sz="2000" b="1" spc="-5" dirty="0">
                <a:latin typeface="Courier New"/>
                <a:cs typeface="Courier New"/>
              </a:rPr>
              <a:t>date.getMonth();	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000" b="1" spc="-5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5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2907030" algn="l"/>
              </a:tabLst>
            </a:pPr>
            <a:r>
              <a:rPr sz="2000" b="1" spc="-5" dirty="0">
                <a:latin typeface="Courier New"/>
                <a:cs typeface="Courier New"/>
              </a:rPr>
              <a:t>date.getDate();	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000" b="1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14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2907030" algn="l"/>
              </a:tabLst>
            </a:pPr>
            <a:r>
              <a:rPr sz="2000" b="1" spc="-5" dirty="0">
                <a:latin typeface="Courier New"/>
                <a:cs typeface="Courier New"/>
              </a:rPr>
              <a:t>date.getDay();	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000" b="1" spc="-5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5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2907030" algn="l"/>
              </a:tabLst>
            </a:pPr>
            <a:r>
              <a:rPr sz="2000" b="1" spc="-5" dirty="0">
                <a:latin typeface="Courier New"/>
                <a:cs typeface="Courier New"/>
              </a:rPr>
              <a:t>date.getHours();	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000" b="1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10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1990" y="2214468"/>
            <a:ext cx="4211955" cy="2611755"/>
          </a:xfrm>
          <a:custGeom>
            <a:avLst/>
            <a:gdLst/>
            <a:ahLst/>
            <a:cxnLst/>
            <a:rect l="l" t="t" r="r" b="b"/>
            <a:pathLst>
              <a:path w="4211955" h="2611754">
                <a:moveTo>
                  <a:pt x="0" y="0"/>
                </a:moveTo>
                <a:lnTo>
                  <a:pt x="4211391" y="0"/>
                </a:lnTo>
                <a:lnTo>
                  <a:pt x="4211391" y="2611197"/>
                </a:lnTo>
                <a:lnTo>
                  <a:pt x="0" y="261119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45015" y="2172562"/>
            <a:ext cx="2768600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4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date.getMinutes();  date.getSeconds();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92314" y="2172562"/>
            <a:ext cx="787400" cy="84455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000" b="1" spc="-1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45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000" b="1" spc="-1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25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5015" y="2991710"/>
            <a:ext cx="3987165" cy="1254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400"/>
              </a:lnSpc>
              <a:spcBef>
                <a:spcPts val="100"/>
              </a:spcBef>
            </a:pPr>
            <a:r>
              <a:rPr sz="2000" b="1" spc="-10" dirty="0">
                <a:latin typeface="Courier New"/>
                <a:cs typeface="Courier New"/>
              </a:rPr>
              <a:t>date.getMilliseconds();</a:t>
            </a:r>
            <a:r>
              <a:rPr sz="2000" b="1" spc="-10" dirty="0">
                <a:solidFill>
                  <a:srgbClr val="008000"/>
                </a:solidFill>
                <a:latin typeface="Courier New"/>
                <a:cs typeface="Courier New"/>
              </a:rPr>
              <a:t>//0  </a:t>
            </a:r>
            <a:r>
              <a:rPr sz="2000" b="1" spc="-5" dirty="0">
                <a:latin typeface="Courier New"/>
                <a:cs typeface="Courier New"/>
              </a:rPr>
              <a:t>date.getTime();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//1560491125000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95528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1096645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For </a:t>
            </a:r>
            <a:r>
              <a:rPr sz="2300" spc="-5" dirty="0">
                <a:latin typeface="RobotoRegular"/>
                <a:cs typeface="RobotoRegular"/>
              </a:rPr>
              <a:t>all the </a:t>
            </a:r>
            <a:r>
              <a:rPr sz="2300" b="1" spc="-5" dirty="0">
                <a:latin typeface="Roboto"/>
                <a:cs typeface="Roboto"/>
              </a:rPr>
              <a:t>get </a:t>
            </a:r>
            <a:r>
              <a:rPr sz="2300" spc="-5" dirty="0">
                <a:latin typeface="RobotoRegular"/>
                <a:cs typeface="RobotoRegular"/>
              </a:rPr>
              <a:t>methods that we learned, </a:t>
            </a:r>
            <a:r>
              <a:rPr sz="2300" spc="-10" dirty="0">
                <a:latin typeface="RobotoRegular"/>
                <a:cs typeface="RobotoRegular"/>
              </a:rPr>
              <a:t>there </a:t>
            </a:r>
            <a:r>
              <a:rPr sz="2300" spc="-5" dirty="0">
                <a:latin typeface="RobotoRegular"/>
                <a:cs typeface="RobotoRegular"/>
              </a:rPr>
              <a:t>is </a:t>
            </a:r>
            <a:r>
              <a:rPr sz="2300" dirty="0">
                <a:latin typeface="RobotoRegular"/>
                <a:cs typeface="RobotoRegular"/>
              </a:rPr>
              <a:t>a  </a:t>
            </a:r>
            <a:r>
              <a:rPr sz="2300" spc="-10" dirty="0">
                <a:latin typeface="RobotoRegular"/>
                <a:cs typeface="RobotoRegular"/>
              </a:rPr>
              <a:t>corresponding </a:t>
            </a:r>
            <a:r>
              <a:rPr sz="2300" b="1" spc="-5" dirty="0">
                <a:latin typeface="Roboto"/>
                <a:cs typeface="Roboto"/>
              </a:rPr>
              <a:t>set</a:t>
            </a:r>
            <a:r>
              <a:rPr sz="2300" b="1" spc="25" dirty="0">
                <a:latin typeface="Roboto"/>
                <a:cs typeface="Roboto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method.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Where </a:t>
            </a:r>
            <a:r>
              <a:rPr sz="2300" b="1" spc="-5" dirty="0">
                <a:latin typeface="Roboto"/>
                <a:cs typeface="Roboto"/>
              </a:rPr>
              <a:t>get </a:t>
            </a:r>
            <a:r>
              <a:rPr sz="2300" spc="-5" dirty="0">
                <a:latin typeface="RobotoRegular"/>
                <a:cs typeface="RobotoRegular"/>
              </a:rPr>
              <a:t>is used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10" dirty="0">
                <a:latin typeface="RobotoRegular"/>
                <a:cs typeface="RobotoRegular"/>
              </a:rPr>
              <a:t>retrieve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speciﬁc component </a:t>
            </a:r>
            <a:r>
              <a:rPr sz="2300" spc="-10" dirty="0">
                <a:latin typeface="RobotoRegular"/>
                <a:cs typeface="RobotoRegular"/>
              </a:rPr>
              <a:t>from </a:t>
            </a:r>
            <a:r>
              <a:rPr sz="2300" dirty="0">
                <a:latin typeface="RobotoRegular"/>
                <a:cs typeface="RobotoRegular"/>
              </a:rPr>
              <a:t>a  </a:t>
            </a:r>
            <a:r>
              <a:rPr sz="2300" spc="-5" dirty="0">
                <a:latin typeface="RobotoRegular"/>
                <a:cs typeface="RobotoRegular"/>
              </a:rPr>
              <a:t>date, </a:t>
            </a:r>
            <a:r>
              <a:rPr sz="2300" b="1" spc="-5" dirty="0">
                <a:latin typeface="Roboto"/>
                <a:cs typeface="Roboto"/>
              </a:rPr>
              <a:t>set </a:t>
            </a:r>
            <a:r>
              <a:rPr sz="2300" spc="-5" dirty="0">
                <a:latin typeface="RobotoRegular"/>
                <a:cs typeface="RobotoRegular"/>
              </a:rPr>
              <a:t>is used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modify components of </a:t>
            </a:r>
            <a:r>
              <a:rPr sz="2300" dirty="0">
                <a:latin typeface="RobotoRegular"/>
                <a:cs typeface="RobotoRegular"/>
              </a:rPr>
              <a:t>a</a:t>
            </a:r>
            <a:r>
              <a:rPr sz="2300" spc="-5" dirty="0">
                <a:latin typeface="RobotoRegular"/>
                <a:cs typeface="RobotoRegular"/>
              </a:rPr>
              <a:t> date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8792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0" dirty="0">
                <a:latin typeface="Times New Roman"/>
                <a:cs typeface="Times New Roman"/>
              </a:rPr>
              <a:t>Modifying </a:t>
            </a:r>
            <a:r>
              <a:rPr sz="3200" spc="409" dirty="0">
                <a:latin typeface="Times New Roman"/>
                <a:cs typeface="Times New Roman"/>
              </a:rPr>
              <a:t>the</a:t>
            </a:r>
            <a:r>
              <a:rPr sz="3200" spc="-450" dirty="0">
                <a:latin typeface="Times New Roman"/>
                <a:cs typeface="Times New Roman"/>
              </a:rPr>
              <a:t> </a:t>
            </a:r>
            <a:r>
              <a:rPr sz="3200" spc="305" dirty="0">
                <a:latin typeface="Times New Roman"/>
                <a:cs typeface="Times New Roman"/>
              </a:rPr>
              <a:t>Date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6D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3836" y="0"/>
            <a:ext cx="8576307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16968"/>
            <a:ext cx="8256270" cy="3672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spc="-5" dirty="0">
                <a:latin typeface="Courier New"/>
                <a:cs typeface="Courier New"/>
              </a:rPr>
              <a:t>date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new </a:t>
            </a:r>
            <a:r>
              <a:rPr sz="2400" b="1" spc="-5" dirty="0">
                <a:latin typeface="Courier New"/>
                <a:cs typeface="Courier New"/>
              </a:rPr>
              <a:t>Date(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"June 14 2019 10:45:25"</a:t>
            </a:r>
            <a:r>
              <a:rPr sz="2400" b="1" spc="-5" dirty="0">
                <a:latin typeface="Courier New"/>
                <a:cs typeface="Courier New"/>
              </a:rPr>
              <a:t>);  console.log(date);</a:t>
            </a:r>
            <a:endParaRPr sz="2400">
              <a:latin typeface="Courier New"/>
              <a:cs typeface="Courier New"/>
            </a:endParaRPr>
          </a:p>
          <a:p>
            <a:pPr marL="12700" marR="1226185">
              <a:lnSpc>
                <a:spcPct val="134400"/>
              </a:lnSpc>
              <a:spcBef>
                <a:spcPts val="210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Fri Jun 14 2019 10:45:25 GMT+0500 (Pakistan  Standard</a:t>
            </a:r>
            <a:r>
              <a:rPr sz="20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Time)</a:t>
            </a:r>
            <a:endParaRPr sz="2000">
              <a:latin typeface="Courier New"/>
              <a:cs typeface="Courier New"/>
            </a:endParaRPr>
          </a:p>
          <a:p>
            <a:pPr marL="12700" marR="4029075">
              <a:lnSpc>
                <a:spcPts val="3900"/>
              </a:lnSpc>
              <a:spcBef>
                <a:spcPts val="90"/>
              </a:spcBef>
            </a:pPr>
            <a:r>
              <a:rPr sz="2400" b="1" spc="-5" dirty="0">
                <a:latin typeface="Courier New"/>
                <a:cs typeface="Courier New"/>
              </a:rPr>
              <a:t>date.setFullYear</a:t>
            </a:r>
            <a:r>
              <a:rPr sz="2400" b="1" dirty="0">
                <a:latin typeface="Courier New"/>
                <a:cs typeface="Courier New"/>
              </a:rPr>
              <a:t>(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201</a:t>
            </a:r>
            <a:r>
              <a:rPr sz="2400" b="1" dirty="0">
                <a:solidFill>
                  <a:srgbClr val="088759"/>
                </a:solidFill>
                <a:latin typeface="Courier New"/>
                <a:cs typeface="Courier New"/>
              </a:rPr>
              <a:t>7</a:t>
            </a:r>
            <a:r>
              <a:rPr sz="2400" b="1" spc="-5" dirty="0">
                <a:latin typeface="Courier New"/>
                <a:cs typeface="Courier New"/>
              </a:rPr>
              <a:t>);  console.log(date);</a:t>
            </a:r>
            <a:endParaRPr sz="2400">
              <a:latin typeface="Courier New"/>
              <a:cs typeface="Courier New"/>
            </a:endParaRPr>
          </a:p>
          <a:p>
            <a:pPr marL="12700" marR="1226185">
              <a:lnSpc>
                <a:spcPts val="3220"/>
              </a:lnSpc>
              <a:spcBef>
                <a:spcPts val="160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Wed Jun 14 2017 10:45:25 GMT+0500 (Pakistan  Standard</a:t>
            </a:r>
            <a:r>
              <a:rPr sz="20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Time)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8792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0" dirty="0">
                <a:latin typeface="Times New Roman"/>
                <a:cs typeface="Times New Roman"/>
              </a:rPr>
              <a:t>Modifying </a:t>
            </a:r>
            <a:r>
              <a:rPr sz="3200" spc="409" dirty="0">
                <a:latin typeface="Times New Roman"/>
                <a:cs typeface="Times New Roman"/>
              </a:rPr>
              <a:t>the</a:t>
            </a:r>
            <a:r>
              <a:rPr sz="3200" spc="-450" dirty="0">
                <a:latin typeface="Times New Roman"/>
                <a:cs typeface="Times New Roman"/>
              </a:rPr>
              <a:t> </a:t>
            </a:r>
            <a:r>
              <a:rPr sz="3200" spc="305" dirty="0">
                <a:latin typeface="Times New Roman"/>
                <a:cs typeface="Times New Roman"/>
              </a:rPr>
              <a:t>Date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872730" cy="2825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640715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getDay() </a:t>
            </a:r>
            <a:r>
              <a:rPr sz="2300" spc="-5" dirty="0">
                <a:latin typeface="RobotoRegular"/>
                <a:cs typeface="RobotoRegular"/>
              </a:rPr>
              <a:t>function </a:t>
            </a:r>
            <a:r>
              <a:rPr sz="2300" spc="-10" dirty="0">
                <a:latin typeface="RobotoRegular"/>
                <a:cs typeface="RobotoRegular"/>
              </a:rPr>
              <a:t>returns day </a:t>
            </a:r>
            <a:r>
              <a:rPr sz="2300" spc="-5" dirty="0">
                <a:latin typeface="RobotoRegular"/>
                <a:cs typeface="RobotoRegular"/>
              </a:rPr>
              <a:t>of week, but it will </a:t>
            </a:r>
            <a:r>
              <a:rPr sz="2300" spc="-10" dirty="0">
                <a:latin typeface="RobotoRegular"/>
                <a:cs typeface="RobotoRegular"/>
              </a:rPr>
              <a:t>give  </a:t>
            </a:r>
            <a:r>
              <a:rPr sz="2300" spc="-5" dirty="0">
                <a:latin typeface="RobotoRegular"/>
                <a:cs typeface="RobotoRegular"/>
              </a:rPr>
              <a:t>number </a:t>
            </a:r>
            <a:r>
              <a:rPr sz="2300" spc="-10" dirty="0">
                <a:latin typeface="RobotoRegular"/>
                <a:cs typeface="RobotoRegular"/>
              </a:rPr>
              <a:t>representing day from </a:t>
            </a:r>
            <a:r>
              <a:rPr sz="2300" dirty="0">
                <a:latin typeface="RobotoRegular"/>
                <a:cs typeface="RobotoRegular"/>
              </a:rPr>
              <a:t>0 </a:t>
            </a:r>
            <a:r>
              <a:rPr sz="2300" spc="-15" dirty="0">
                <a:latin typeface="RobotoRegular"/>
                <a:cs typeface="RobotoRegular"/>
              </a:rPr>
              <a:t>to</a:t>
            </a:r>
            <a:r>
              <a:rPr sz="2300" spc="-5" dirty="0">
                <a:latin typeface="RobotoRegular"/>
                <a:cs typeface="RobotoRegular"/>
              </a:rPr>
              <a:t> </a:t>
            </a:r>
            <a:r>
              <a:rPr sz="2300" dirty="0">
                <a:latin typeface="RobotoRegular"/>
                <a:cs typeface="RobotoRegular"/>
              </a:rPr>
              <a:t>6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dirty="0">
                <a:latin typeface="RobotoRegular"/>
                <a:cs typeface="RobotoRegular"/>
              </a:rPr>
              <a:t>0 </a:t>
            </a:r>
            <a:r>
              <a:rPr sz="2300" spc="-10" dirty="0">
                <a:latin typeface="RobotoRegular"/>
                <a:cs typeface="RobotoRegular"/>
              </a:rPr>
              <a:t>represent </a:t>
            </a:r>
            <a:r>
              <a:rPr sz="2300" spc="-25" dirty="0">
                <a:latin typeface="RobotoRegular"/>
                <a:cs typeface="RobotoRegular"/>
              </a:rPr>
              <a:t>Sunday, </a:t>
            </a:r>
            <a:r>
              <a:rPr sz="2300" dirty="0">
                <a:latin typeface="RobotoRegular"/>
                <a:cs typeface="RobotoRegular"/>
              </a:rPr>
              <a:t>1 </a:t>
            </a:r>
            <a:r>
              <a:rPr sz="2300" spc="-10" dirty="0">
                <a:latin typeface="RobotoRegular"/>
                <a:cs typeface="RobotoRegular"/>
              </a:rPr>
              <a:t>represent Monday </a:t>
            </a:r>
            <a:r>
              <a:rPr sz="2300" spc="-5" dirty="0">
                <a:latin typeface="RobotoRegular"/>
                <a:cs typeface="RobotoRegular"/>
              </a:rPr>
              <a:t>and so</a:t>
            </a:r>
            <a:r>
              <a:rPr sz="230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on</a:t>
            </a:r>
            <a:endParaRPr sz="2300">
              <a:latin typeface="RobotoRegular"/>
              <a:cs typeface="RobotoRegular"/>
            </a:endParaRPr>
          </a:p>
          <a:p>
            <a:pPr marL="481965" marR="140335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If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want on </a:t>
            </a:r>
            <a:r>
              <a:rPr sz="2300" dirty="0">
                <a:latin typeface="RobotoRegular"/>
                <a:cs typeface="RobotoRegular"/>
              </a:rPr>
              <a:t>convert </a:t>
            </a:r>
            <a:r>
              <a:rPr sz="2300" spc="-5" dirty="0">
                <a:latin typeface="RobotoRegular"/>
                <a:cs typeface="RobotoRegular"/>
              </a:rPr>
              <a:t>this </a:t>
            </a:r>
            <a:r>
              <a:rPr sz="2300" spc="-10" dirty="0">
                <a:latin typeface="RobotoRegular"/>
                <a:cs typeface="RobotoRegular"/>
              </a:rPr>
              <a:t>value into </a:t>
            </a:r>
            <a:r>
              <a:rPr sz="2300" spc="-5" dirty="0">
                <a:latin typeface="RobotoRegular"/>
                <a:cs typeface="RobotoRegular"/>
              </a:rPr>
              <a:t>text </a:t>
            </a:r>
            <a:r>
              <a:rPr sz="2300" spc="-10" dirty="0">
                <a:latin typeface="RobotoRegular"/>
                <a:cs typeface="RobotoRegular"/>
              </a:rPr>
              <a:t>representation  </a:t>
            </a:r>
            <a:r>
              <a:rPr sz="2300" spc="-5" dirty="0">
                <a:latin typeface="RobotoRegular"/>
                <a:cs typeface="RobotoRegular"/>
              </a:rPr>
              <a:t>then </a:t>
            </a:r>
            <a:r>
              <a:rPr sz="2300" spc="-10" dirty="0">
                <a:latin typeface="RobotoRegular"/>
                <a:cs typeface="RobotoRegular"/>
              </a:rPr>
              <a:t>you have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do it</a:t>
            </a:r>
            <a:r>
              <a:rPr sz="2300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yourself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30" dirty="0">
                <a:latin typeface="RobotoRegular"/>
                <a:cs typeface="RobotoRegular"/>
              </a:rPr>
              <a:t>You </a:t>
            </a:r>
            <a:r>
              <a:rPr sz="2300" spc="-10" dirty="0">
                <a:latin typeface="RobotoRegular"/>
                <a:cs typeface="RobotoRegular"/>
              </a:rPr>
              <a:t>create </a:t>
            </a:r>
            <a:r>
              <a:rPr sz="2300" spc="-20" dirty="0">
                <a:latin typeface="RobotoRegular"/>
                <a:cs typeface="RobotoRegular"/>
              </a:rPr>
              <a:t>array </a:t>
            </a:r>
            <a:r>
              <a:rPr sz="2300" spc="-10" dirty="0">
                <a:latin typeface="RobotoRegular"/>
                <a:cs typeface="RobotoRegular"/>
              </a:rPr>
              <a:t>represent day </a:t>
            </a:r>
            <a:r>
              <a:rPr sz="2300" spc="-5" dirty="0">
                <a:latin typeface="RobotoRegular"/>
                <a:cs typeface="RobotoRegular"/>
              </a:rPr>
              <a:t>of week in text format and  then map </a:t>
            </a:r>
            <a:r>
              <a:rPr sz="2300" spc="-10" dirty="0">
                <a:latin typeface="RobotoRegular"/>
                <a:cs typeface="RobotoRegular"/>
              </a:rPr>
              <a:t>value from getDay() </a:t>
            </a:r>
            <a:r>
              <a:rPr sz="2300" spc="-5" dirty="0">
                <a:latin typeface="RobotoRegular"/>
                <a:cs typeface="RobotoRegular"/>
              </a:rPr>
              <a:t>function </a:t>
            </a:r>
            <a:r>
              <a:rPr sz="2300" spc="-15" dirty="0">
                <a:latin typeface="RobotoRegular"/>
                <a:cs typeface="RobotoRegular"/>
              </a:rPr>
              <a:t>to</a:t>
            </a:r>
            <a:r>
              <a:rPr sz="2300" dirty="0">
                <a:latin typeface="RobotoRegular"/>
                <a:cs typeface="RobotoRegular"/>
              </a:rPr>
              <a:t> </a:t>
            </a:r>
            <a:r>
              <a:rPr sz="2300" spc="-20" dirty="0">
                <a:latin typeface="RobotoRegular"/>
                <a:cs typeface="RobotoRegular"/>
              </a:rPr>
              <a:t>array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6337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20" dirty="0">
                <a:latin typeface="Times New Roman"/>
                <a:cs typeface="Times New Roman"/>
              </a:rPr>
              <a:t>Converting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240" dirty="0">
                <a:latin typeface="Times New Roman"/>
                <a:cs typeface="Times New Roman"/>
              </a:rPr>
              <a:t>Day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280" dirty="0">
                <a:latin typeface="Times New Roman"/>
                <a:cs typeface="Times New Roman"/>
              </a:rPr>
              <a:t>of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285" dirty="0">
                <a:latin typeface="Times New Roman"/>
                <a:cs typeface="Times New Roman"/>
              </a:rPr>
              <a:t>Week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75" dirty="0">
                <a:latin typeface="Times New Roman"/>
                <a:cs typeface="Times New Roman"/>
              </a:rPr>
              <a:t>to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20" dirty="0">
                <a:latin typeface="Times New Roman"/>
                <a:cs typeface="Times New Roman"/>
              </a:rPr>
              <a:t>Text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25604"/>
            <a:ext cx="7569200" cy="23114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daysList </a:t>
            </a:r>
            <a:r>
              <a:rPr sz="2200" b="1" dirty="0">
                <a:latin typeface="Courier New"/>
                <a:cs typeface="Courier New"/>
              </a:rPr>
              <a:t>= </a:t>
            </a:r>
            <a:r>
              <a:rPr sz="2200" b="1" spc="-5" dirty="0">
                <a:latin typeface="Courier New"/>
                <a:cs typeface="Courier New"/>
              </a:rPr>
              <a:t>[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"Sun"</a:t>
            </a:r>
            <a:r>
              <a:rPr sz="2200" b="1" spc="-5" dirty="0">
                <a:latin typeface="Courier New"/>
                <a:cs typeface="Courier New"/>
              </a:rPr>
              <a:t>, 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"Mon"</a:t>
            </a:r>
            <a:r>
              <a:rPr sz="2200" b="1" spc="-5" dirty="0">
                <a:latin typeface="Courier New"/>
                <a:cs typeface="Courier New"/>
              </a:rPr>
              <a:t>, 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"Tue"</a:t>
            </a:r>
            <a:r>
              <a:rPr sz="2200" b="1" spc="-5" dirty="0">
                <a:latin typeface="Courier New"/>
                <a:cs typeface="Courier New"/>
              </a:rPr>
              <a:t>,</a:t>
            </a:r>
            <a:r>
              <a:rPr sz="2200" b="1" spc="-60" dirty="0"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"Wed"</a:t>
            </a:r>
            <a:r>
              <a:rPr sz="2200" b="1" spc="-5" dirty="0">
                <a:latin typeface="Courier New"/>
                <a:cs typeface="Courier New"/>
              </a:rPr>
              <a:t>,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"Thu"</a:t>
            </a:r>
            <a:r>
              <a:rPr sz="2200" b="1" spc="-5" dirty="0">
                <a:latin typeface="Courier New"/>
                <a:cs typeface="Courier New"/>
              </a:rPr>
              <a:t>, 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"Fri"</a:t>
            </a:r>
            <a:r>
              <a:rPr sz="2200" b="1" spc="-5" dirty="0">
                <a:latin typeface="Courier New"/>
                <a:cs typeface="Courier New"/>
              </a:rPr>
              <a:t>,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"Sat"</a:t>
            </a:r>
            <a:r>
              <a:rPr sz="2200" b="1" spc="-5" dirty="0">
                <a:latin typeface="Courier New"/>
                <a:cs typeface="Courier New"/>
              </a:rPr>
              <a:t>];</a:t>
            </a:r>
            <a:endParaRPr sz="2200">
              <a:latin typeface="Courier New"/>
              <a:cs typeface="Courier New"/>
            </a:endParaRPr>
          </a:p>
          <a:p>
            <a:pPr marL="12700" marR="5080">
              <a:lnSpc>
                <a:spcPct val="136400"/>
              </a:lnSpc>
              <a:tabLst>
                <a:tab pos="4705985" algn="l"/>
              </a:tabLst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date </a:t>
            </a:r>
            <a:r>
              <a:rPr sz="2200" b="1" dirty="0">
                <a:latin typeface="Courier New"/>
                <a:cs typeface="Courier New"/>
              </a:rPr>
              <a:t>=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new </a:t>
            </a:r>
            <a:r>
              <a:rPr sz="2200" b="1" spc="-5" dirty="0">
                <a:latin typeface="Courier New"/>
                <a:cs typeface="Courier New"/>
              </a:rPr>
              <a:t>Date(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"June 14 2019 10:45:25"</a:t>
            </a:r>
            <a:r>
              <a:rPr sz="2200" b="1" spc="-5" dirty="0">
                <a:latin typeface="Courier New"/>
                <a:cs typeface="Courier New"/>
              </a:rPr>
              <a:t>); 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day</a:t>
            </a:r>
            <a:r>
              <a:rPr sz="2200" b="1" dirty="0">
                <a:latin typeface="Courier New"/>
                <a:cs typeface="Courier New"/>
              </a:rPr>
              <a:t> = </a:t>
            </a:r>
            <a:r>
              <a:rPr sz="2200" b="1" spc="-5" dirty="0">
                <a:latin typeface="Courier New"/>
                <a:cs typeface="Courier New"/>
              </a:rPr>
              <a:t>date.getDay();	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2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5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nameOfDay </a:t>
            </a:r>
            <a:r>
              <a:rPr sz="2200" b="1" dirty="0">
                <a:latin typeface="Courier New"/>
                <a:cs typeface="Courier New"/>
              </a:rPr>
              <a:t>= </a:t>
            </a:r>
            <a:r>
              <a:rPr sz="2200" b="1" spc="-5" dirty="0">
                <a:latin typeface="Courier New"/>
                <a:cs typeface="Courier New"/>
              </a:rPr>
              <a:t>daysList[day];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200" b="1" spc="-4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Fri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6337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20" dirty="0">
                <a:latin typeface="Times New Roman"/>
                <a:cs typeface="Times New Roman"/>
              </a:rPr>
              <a:t>Converting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240" dirty="0">
                <a:latin typeface="Times New Roman"/>
                <a:cs typeface="Times New Roman"/>
              </a:rPr>
              <a:t>Day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280" dirty="0">
                <a:latin typeface="Times New Roman"/>
                <a:cs typeface="Times New Roman"/>
              </a:rPr>
              <a:t>of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285" dirty="0">
                <a:latin typeface="Times New Roman"/>
                <a:cs typeface="Times New Roman"/>
              </a:rPr>
              <a:t>Week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75" dirty="0">
                <a:latin typeface="Times New Roman"/>
                <a:cs typeface="Times New Roman"/>
              </a:rPr>
              <a:t>to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20" dirty="0">
                <a:latin typeface="Times New Roman"/>
                <a:cs typeface="Times New Roman"/>
              </a:rPr>
              <a:t>Text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214359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224154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3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can calculate time </a:t>
            </a:r>
            <a:r>
              <a:rPr sz="2300" spc="-10" dirty="0">
                <a:latin typeface="RobotoRegular"/>
                <a:cs typeface="RobotoRegular"/>
              </a:rPr>
              <a:t>difference </a:t>
            </a:r>
            <a:r>
              <a:rPr sz="2300" spc="-5" dirty="0">
                <a:latin typeface="RobotoRegular"/>
                <a:cs typeface="RobotoRegular"/>
              </a:rPr>
              <a:t>between two </a:t>
            </a:r>
            <a:r>
              <a:rPr sz="2300" spc="-10" dirty="0">
                <a:latin typeface="RobotoRegular"/>
                <a:cs typeface="RobotoRegular"/>
              </a:rPr>
              <a:t>days </a:t>
            </a:r>
            <a:r>
              <a:rPr sz="2300" spc="-5" dirty="0">
                <a:latin typeface="RobotoRegular"/>
                <a:cs typeface="RobotoRegular"/>
              </a:rPr>
              <a:t>using  getTime and calculate </a:t>
            </a:r>
            <a:r>
              <a:rPr sz="2300" spc="-10" dirty="0">
                <a:latin typeface="RobotoRegular"/>
                <a:cs typeface="RobotoRegular"/>
              </a:rPr>
              <a:t>difference </a:t>
            </a:r>
            <a:r>
              <a:rPr sz="2300" spc="-5" dirty="0">
                <a:latin typeface="RobotoRegular"/>
                <a:cs typeface="RobotoRegular"/>
              </a:rPr>
              <a:t>in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days</a:t>
            </a:r>
            <a:endParaRPr sz="2300">
              <a:latin typeface="RobotoRegular"/>
              <a:cs typeface="RobotoRegular"/>
            </a:endParaRPr>
          </a:p>
          <a:p>
            <a:pPr marL="481965" marR="48387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getTime </a:t>
            </a:r>
            <a:r>
              <a:rPr sz="2300" spc="-10" dirty="0">
                <a:latin typeface="RobotoRegular"/>
                <a:cs typeface="RobotoRegular"/>
              </a:rPr>
              <a:t>returns </a:t>
            </a:r>
            <a:r>
              <a:rPr sz="2300" spc="-5" dirty="0">
                <a:latin typeface="RobotoRegular"/>
                <a:cs typeface="RobotoRegular"/>
              </a:rPr>
              <a:t>time in milliseconds so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can ﬁnd out  time </a:t>
            </a:r>
            <a:r>
              <a:rPr sz="2300" spc="-10" dirty="0">
                <a:latin typeface="RobotoRegular"/>
                <a:cs typeface="RobotoRegular"/>
              </a:rPr>
              <a:t>difference </a:t>
            </a:r>
            <a:r>
              <a:rPr sz="2300" spc="-5" dirty="0">
                <a:latin typeface="RobotoRegular"/>
                <a:cs typeface="RobotoRegular"/>
              </a:rPr>
              <a:t>in milliseconds </a:t>
            </a:r>
            <a:r>
              <a:rPr sz="2300" spc="-10" dirty="0">
                <a:latin typeface="RobotoRegular"/>
                <a:cs typeface="RobotoRegular"/>
              </a:rPr>
              <a:t>by subtracting</a:t>
            </a:r>
            <a:r>
              <a:rPr sz="2300" spc="-2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dates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Then need ﬁnd out of milliseconds in </a:t>
            </a:r>
            <a:r>
              <a:rPr sz="2300" dirty="0">
                <a:latin typeface="RobotoRegular"/>
                <a:cs typeface="RobotoRegular"/>
              </a:rPr>
              <a:t>a</a:t>
            </a:r>
            <a:r>
              <a:rPr sz="2300" spc="-25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day</a:t>
            </a:r>
            <a:endParaRPr sz="2300">
              <a:latin typeface="RobotoRegular"/>
              <a:cs typeface="RobotoRegular"/>
            </a:endParaRPr>
          </a:p>
          <a:p>
            <a:pPr marL="481965">
              <a:lnSpc>
                <a:spcPct val="100000"/>
              </a:lnSpc>
              <a:spcBef>
                <a:spcPts val="390"/>
              </a:spcBef>
            </a:pPr>
            <a:r>
              <a:rPr sz="2300" b="1" spc="-5" dirty="0">
                <a:latin typeface="Roboto"/>
                <a:cs typeface="Roboto"/>
              </a:rPr>
              <a:t>24 hours </a:t>
            </a:r>
            <a:r>
              <a:rPr sz="2300" b="1" dirty="0">
                <a:latin typeface="Roboto"/>
                <a:cs typeface="Roboto"/>
              </a:rPr>
              <a:t>* </a:t>
            </a:r>
            <a:r>
              <a:rPr sz="2300" b="1" spc="-5" dirty="0">
                <a:latin typeface="Roboto"/>
                <a:cs typeface="Roboto"/>
              </a:rPr>
              <a:t>60 minutes </a:t>
            </a:r>
            <a:r>
              <a:rPr sz="2300" b="1" dirty="0">
                <a:latin typeface="Roboto"/>
                <a:cs typeface="Roboto"/>
              </a:rPr>
              <a:t>* </a:t>
            </a:r>
            <a:r>
              <a:rPr sz="2300" b="1" spc="-5" dirty="0">
                <a:latin typeface="Roboto"/>
                <a:cs typeface="Roboto"/>
              </a:rPr>
              <a:t>60 seconds </a:t>
            </a:r>
            <a:r>
              <a:rPr sz="2300" b="1" dirty="0">
                <a:latin typeface="Roboto"/>
                <a:cs typeface="Roboto"/>
              </a:rPr>
              <a:t>* </a:t>
            </a:r>
            <a:r>
              <a:rPr sz="2300" b="1" spc="-5" dirty="0">
                <a:latin typeface="Roboto"/>
                <a:cs typeface="Roboto"/>
              </a:rPr>
              <a:t>1000</a:t>
            </a:r>
            <a:r>
              <a:rPr sz="2300" b="1" spc="-65" dirty="0">
                <a:latin typeface="Roboto"/>
                <a:cs typeface="Roboto"/>
              </a:rPr>
              <a:t> </a:t>
            </a:r>
            <a:r>
              <a:rPr sz="2300" b="1" spc="-5" dirty="0">
                <a:latin typeface="Roboto"/>
                <a:cs typeface="Roboto"/>
              </a:rPr>
              <a:t>milliseconds</a:t>
            </a:r>
            <a:endParaRPr sz="2300">
              <a:latin typeface="Roboto"/>
              <a:cs typeface="Roboto"/>
            </a:endParaRPr>
          </a:p>
          <a:p>
            <a:pPr marL="481965" marR="5080" indent="-469900">
              <a:lnSpc>
                <a:spcPct val="114100"/>
              </a:lnSpc>
              <a:buAutoNum type="arabicPeriod" startAt="4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And divide time </a:t>
            </a:r>
            <a:r>
              <a:rPr sz="2300" spc="-10" dirty="0">
                <a:latin typeface="RobotoRegular"/>
                <a:cs typeface="RobotoRegular"/>
              </a:rPr>
              <a:t>difference </a:t>
            </a:r>
            <a:r>
              <a:rPr sz="2300" spc="-5" dirty="0">
                <a:latin typeface="RobotoRegular"/>
                <a:cs typeface="RobotoRegular"/>
              </a:rPr>
              <a:t>in milliseconds with milliseconds  of </a:t>
            </a:r>
            <a:r>
              <a:rPr sz="2300" dirty="0">
                <a:latin typeface="RobotoRegular"/>
                <a:cs typeface="RobotoRegular"/>
              </a:rPr>
              <a:t>a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day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51447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70" dirty="0">
                <a:latin typeface="Times New Roman"/>
                <a:cs typeface="Times New Roman"/>
              </a:rPr>
              <a:t>Calculate </a:t>
            </a:r>
            <a:r>
              <a:rPr sz="3200" spc="360" dirty="0">
                <a:latin typeface="Times New Roman"/>
                <a:cs typeface="Times New Roman"/>
              </a:rPr>
              <a:t>Time</a:t>
            </a:r>
            <a:r>
              <a:rPr sz="3200" spc="-440" dirty="0">
                <a:latin typeface="Times New Roman"/>
                <a:cs typeface="Times New Roman"/>
              </a:rPr>
              <a:t> </a:t>
            </a:r>
            <a:r>
              <a:rPr sz="3200" spc="310" dirty="0">
                <a:latin typeface="Times New Roman"/>
                <a:cs typeface="Times New Roman"/>
              </a:rPr>
              <a:t>difference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4574" y="2000142"/>
          <a:ext cx="8256905" cy="1688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40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62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6854">
                <a:tc>
                  <a:txBody>
                    <a:bodyPr/>
                    <a:lstStyle/>
                    <a:p>
                      <a:pPr marR="45085" algn="ctr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27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d1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27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Date(</a:t>
                      </a: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"June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3175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14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2019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10:45:25"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54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d2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Date(</a:t>
                      </a: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"June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28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2019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10:45:25"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398">
                <a:tc>
                  <a:txBody>
                    <a:bodyPr/>
                    <a:lstStyle/>
                    <a:p>
                      <a:pPr marL="31750" marR="76835">
                        <a:lnSpc>
                          <a:spcPts val="3600"/>
                        </a:lnSpc>
                        <a:spcBef>
                          <a:spcPts val="60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  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solidFill>
                      <a:srgbClr val="F9F9F9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83185">
                        <a:lnSpc>
                          <a:spcPts val="3600"/>
                        </a:lnSpc>
                        <a:spcBef>
                          <a:spcPts val="60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timeDiff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d2.getTime()  days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timeDiff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22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1000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-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16764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*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9398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 marR="76835" indent="-635">
                        <a:lnSpc>
                          <a:spcPts val="3600"/>
                        </a:lnSpc>
                        <a:spcBef>
                          <a:spcPts val="60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d1.getTime();  </a:t>
                      </a: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60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* </a:t>
                      </a: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60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22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14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51447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70" dirty="0">
                <a:latin typeface="Times New Roman"/>
                <a:cs typeface="Times New Roman"/>
              </a:rPr>
              <a:t>Calculate </a:t>
            </a:r>
            <a:r>
              <a:rPr sz="3200" spc="360" dirty="0">
                <a:latin typeface="Times New Roman"/>
                <a:cs typeface="Times New Roman"/>
              </a:rPr>
              <a:t>Time</a:t>
            </a:r>
            <a:r>
              <a:rPr sz="3200" spc="-440" dirty="0">
                <a:latin typeface="Times New Roman"/>
                <a:cs typeface="Times New Roman"/>
              </a:rPr>
              <a:t> </a:t>
            </a:r>
            <a:r>
              <a:rPr sz="3200" spc="310" dirty="0">
                <a:latin typeface="Times New Roman"/>
                <a:cs typeface="Times New Roman"/>
              </a:rPr>
              <a:t>difference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2235" y="2071369"/>
            <a:ext cx="335787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5" dirty="0"/>
              <a:t>Functions</a:t>
            </a:r>
            <a:endParaRPr sz="6000"/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28294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10033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function is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block of </a:t>
            </a:r>
            <a:r>
              <a:rPr sz="2300" spc="-10" dirty="0">
                <a:latin typeface="RobotoRegular"/>
                <a:cs typeface="RobotoRegular"/>
              </a:rPr>
              <a:t>JavaScript </a:t>
            </a:r>
            <a:r>
              <a:rPr sz="2300" spc="-5" dirty="0">
                <a:latin typeface="RobotoRegular"/>
                <a:cs typeface="RobotoRegular"/>
              </a:rPr>
              <a:t>that does the same thing  again and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again.</a:t>
            </a:r>
            <a:endParaRPr sz="2300">
              <a:latin typeface="RobotoRegular"/>
              <a:cs typeface="RobotoRegular"/>
            </a:endParaRPr>
          </a:p>
          <a:p>
            <a:pPr marL="481965" marR="1524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JavaScript </a:t>
            </a:r>
            <a:r>
              <a:rPr sz="2300" spc="-5" dirty="0">
                <a:latin typeface="RobotoRegular"/>
                <a:cs typeface="RobotoRegular"/>
              </a:rPr>
              <a:t>function is </a:t>
            </a:r>
            <a:r>
              <a:rPr sz="2300" spc="-10" dirty="0">
                <a:latin typeface="RobotoRegular"/>
                <a:cs typeface="RobotoRegular"/>
              </a:rPr>
              <a:t>executed </a:t>
            </a:r>
            <a:r>
              <a:rPr sz="2300" spc="-5" dirty="0">
                <a:latin typeface="RobotoRegular"/>
                <a:cs typeface="RobotoRegular"/>
              </a:rPr>
              <a:t>when </a:t>
            </a:r>
            <a:r>
              <a:rPr sz="2300" spc="-15" dirty="0">
                <a:latin typeface="RobotoRegular"/>
                <a:cs typeface="RobotoRegular"/>
              </a:rPr>
              <a:t>"something" </a:t>
            </a:r>
            <a:r>
              <a:rPr sz="2300" spc="-10" dirty="0">
                <a:latin typeface="RobotoRegular"/>
                <a:cs typeface="RobotoRegular"/>
              </a:rPr>
              <a:t>invokes  </a:t>
            </a:r>
            <a:r>
              <a:rPr sz="2300" spc="-5" dirty="0">
                <a:latin typeface="RobotoRegular"/>
                <a:cs typeface="RobotoRegular"/>
              </a:rPr>
              <a:t>it (calls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it).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It </a:t>
            </a:r>
            <a:r>
              <a:rPr sz="2300" spc="-10" dirty="0">
                <a:latin typeface="RobotoRegular"/>
                <a:cs typeface="RobotoRegular"/>
              </a:rPr>
              <a:t>saves you repetitive </a:t>
            </a:r>
            <a:r>
              <a:rPr sz="2300" spc="-5" dirty="0">
                <a:latin typeface="RobotoRegular"/>
                <a:cs typeface="RobotoRegular"/>
              </a:rPr>
              <a:t>coding and </a:t>
            </a:r>
            <a:r>
              <a:rPr sz="2300" spc="-10" dirty="0">
                <a:latin typeface="RobotoRegular"/>
                <a:cs typeface="RobotoRegular"/>
              </a:rPr>
              <a:t>makes your </a:t>
            </a:r>
            <a:r>
              <a:rPr sz="2300" spc="-5" dirty="0">
                <a:latin typeface="RobotoRegular"/>
                <a:cs typeface="RobotoRegular"/>
              </a:rPr>
              <a:t>code easier </a:t>
            </a:r>
            <a:r>
              <a:rPr sz="2300" spc="-15" dirty="0">
                <a:latin typeface="RobotoRegular"/>
                <a:cs typeface="RobotoRegular"/>
              </a:rPr>
              <a:t>to  </a:t>
            </a:r>
            <a:r>
              <a:rPr sz="2300" spc="-5" dirty="0">
                <a:latin typeface="RobotoRegular"/>
                <a:cs typeface="RobotoRegular"/>
              </a:rPr>
              <a:t>understand.</a:t>
            </a:r>
            <a:endParaRPr sz="2300">
              <a:latin typeface="RobotoRegular"/>
              <a:cs typeface="RobotoRegular"/>
            </a:endParaRPr>
          </a:p>
          <a:p>
            <a:pPr marL="481965" marR="220345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3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can </a:t>
            </a:r>
            <a:r>
              <a:rPr sz="2300" spc="-10" dirty="0">
                <a:latin typeface="RobotoRegular"/>
                <a:cs typeface="RobotoRegular"/>
              </a:rPr>
              <a:t>reuse </a:t>
            </a:r>
            <a:r>
              <a:rPr sz="2300" spc="-5" dirty="0">
                <a:latin typeface="RobotoRegular"/>
                <a:cs typeface="RobotoRegular"/>
              </a:rPr>
              <a:t>code: Deﬁne the code once, and use it many  times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035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5" dirty="0">
                <a:latin typeface="Times New Roman"/>
                <a:cs typeface="Times New Roman"/>
              </a:rPr>
              <a:t>Functions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711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45" dirty="0">
                <a:latin typeface="Times New Roman"/>
                <a:cs typeface="Times New Roman"/>
              </a:rPr>
              <a:t>Variable </a:t>
            </a:r>
            <a:r>
              <a:rPr sz="3200" spc="320" dirty="0">
                <a:latin typeface="Times New Roman"/>
                <a:cs typeface="Times New Roman"/>
              </a:rPr>
              <a:t>for</a:t>
            </a:r>
            <a:r>
              <a:rPr sz="3200" spc="-370" dirty="0">
                <a:latin typeface="Times New Roman"/>
                <a:cs typeface="Times New Roman"/>
              </a:rPr>
              <a:t> </a:t>
            </a:r>
            <a:r>
              <a:rPr sz="3200" spc="325" dirty="0">
                <a:latin typeface="Times New Roman"/>
                <a:cs typeface="Times New Roman"/>
              </a:rPr>
              <a:t>String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53" y="1446508"/>
            <a:ext cx="5518150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2125" algn="l"/>
              </a:tabLst>
            </a:pPr>
            <a:r>
              <a:rPr sz="2400" spc="-5" dirty="0">
                <a:latin typeface="RobotoRegular"/>
                <a:cs typeface="RobotoRegular"/>
              </a:rPr>
              <a:t>1.	</a:t>
            </a:r>
            <a:r>
              <a:rPr sz="2400" spc="-60" dirty="0">
                <a:latin typeface="RobotoRegular"/>
                <a:cs typeface="RobotoRegular"/>
              </a:rPr>
              <a:t>To </a:t>
            </a:r>
            <a:r>
              <a:rPr sz="2400" spc="-15" dirty="0">
                <a:latin typeface="RobotoRegular"/>
                <a:cs typeface="RobotoRegular"/>
              </a:rPr>
              <a:t>store </a:t>
            </a:r>
            <a:r>
              <a:rPr sz="2400" spc="-5" dirty="0">
                <a:latin typeface="RobotoRegular"/>
                <a:cs typeface="RobotoRegular"/>
              </a:rPr>
              <a:t>text in </a:t>
            </a:r>
            <a:r>
              <a:rPr sz="2400" spc="-10" dirty="0">
                <a:latin typeface="RobotoRegular"/>
                <a:cs typeface="RobotoRegular"/>
              </a:rPr>
              <a:t>variable </a:t>
            </a:r>
            <a:r>
              <a:rPr sz="2400" spc="-5" dirty="0">
                <a:latin typeface="RobotoRegular"/>
                <a:cs typeface="RobotoRegular"/>
              </a:rPr>
              <a:t>we use</a:t>
            </a:r>
            <a:r>
              <a:rPr sz="2400" spc="20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string</a:t>
            </a:r>
            <a:endParaRPr sz="2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50">
              <a:latin typeface="RobotoRegular"/>
              <a:cs typeface="RobotoRegular"/>
            </a:endParaRPr>
          </a:p>
          <a:p>
            <a:pPr marL="492125" marR="1724660">
              <a:lnSpc>
                <a:spcPct val="135400"/>
              </a:lnSpc>
              <a:spcBef>
                <a:spcPts val="5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spc="-5" dirty="0">
                <a:latin typeface="Courier New"/>
                <a:cs typeface="Courier New"/>
              </a:rPr>
              <a:t>name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75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"Mark"</a:t>
            </a:r>
            <a:r>
              <a:rPr sz="2400" b="1" spc="-5" dirty="0">
                <a:latin typeface="Courier New"/>
                <a:cs typeface="Courier New"/>
              </a:rPr>
              <a:t>;  name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"John"</a:t>
            </a:r>
            <a:r>
              <a:rPr sz="2400" b="1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23849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200025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JavaScript </a:t>
            </a:r>
            <a:r>
              <a:rPr sz="2300" spc="-5" dirty="0">
                <a:latin typeface="RobotoRegular"/>
                <a:cs typeface="RobotoRegular"/>
              </a:rPr>
              <a:t>function is deﬁned with the function </a:t>
            </a:r>
            <a:r>
              <a:rPr sz="2300" spc="-15" dirty="0">
                <a:latin typeface="RobotoRegular"/>
                <a:cs typeface="RobotoRegular"/>
              </a:rPr>
              <a:t>keyword,  </a:t>
            </a:r>
            <a:r>
              <a:rPr sz="2300" spc="-5" dirty="0">
                <a:latin typeface="RobotoRegular"/>
                <a:cs typeface="RobotoRegular"/>
              </a:rPr>
              <a:t>followed </a:t>
            </a:r>
            <a:r>
              <a:rPr sz="2300" spc="-10" dirty="0">
                <a:latin typeface="RobotoRegular"/>
                <a:cs typeface="RobotoRegular"/>
              </a:rPr>
              <a:t>by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name, followed </a:t>
            </a:r>
            <a:r>
              <a:rPr sz="2300" spc="-10" dirty="0">
                <a:latin typeface="RobotoRegular"/>
                <a:cs typeface="RobotoRegular"/>
              </a:rPr>
              <a:t>by parentheses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().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Function </a:t>
            </a:r>
            <a:r>
              <a:rPr sz="2300" spc="-5" dirty="0">
                <a:latin typeface="RobotoRegular"/>
                <a:cs typeface="RobotoRegular"/>
              </a:rPr>
              <a:t>names can contain letters, digits, </a:t>
            </a:r>
            <a:r>
              <a:rPr sz="2300" spc="-10" dirty="0">
                <a:latin typeface="RobotoRegular"/>
                <a:cs typeface="RobotoRegular"/>
              </a:rPr>
              <a:t>underscores, </a:t>
            </a:r>
            <a:r>
              <a:rPr sz="2300" spc="-5" dirty="0">
                <a:latin typeface="RobotoRegular"/>
                <a:cs typeface="RobotoRegular"/>
              </a:rPr>
              <a:t>and  dollar signs (same rules as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variables).</a:t>
            </a:r>
            <a:endParaRPr sz="2300">
              <a:latin typeface="RobotoRegular"/>
              <a:cs typeface="RobotoRegular"/>
            </a:endParaRPr>
          </a:p>
          <a:p>
            <a:pPr marL="481965" marR="24130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The </a:t>
            </a:r>
            <a:r>
              <a:rPr sz="2300" spc="-10" dirty="0">
                <a:latin typeface="RobotoRegular"/>
                <a:cs typeface="RobotoRegular"/>
              </a:rPr>
              <a:t>parentheses may </a:t>
            </a:r>
            <a:r>
              <a:rPr sz="2300" spc="-5" dirty="0">
                <a:latin typeface="RobotoRegular"/>
                <a:cs typeface="RobotoRegular"/>
              </a:rPr>
              <a:t>include </a:t>
            </a:r>
            <a:r>
              <a:rPr sz="2300" spc="-10" dirty="0">
                <a:latin typeface="RobotoRegular"/>
                <a:cs typeface="RobotoRegular"/>
              </a:rPr>
              <a:t>parameter </a:t>
            </a:r>
            <a:r>
              <a:rPr sz="2300" spc="-5" dirty="0">
                <a:latin typeface="RobotoRegular"/>
                <a:cs typeface="RobotoRegular"/>
              </a:rPr>
              <a:t>names </a:t>
            </a:r>
            <a:r>
              <a:rPr sz="2300" spc="-10" dirty="0">
                <a:latin typeface="RobotoRegular"/>
                <a:cs typeface="RobotoRegular"/>
              </a:rPr>
              <a:t>separated  by </a:t>
            </a:r>
            <a:r>
              <a:rPr sz="2300" spc="-5" dirty="0">
                <a:latin typeface="RobotoRegular"/>
                <a:cs typeface="RobotoRegular"/>
              </a:rPr>
              <a:t>commas: </a:t>
            </a:r>
            <a:r>
              <a:rPr sz="2300" spc="-10" dirty="0">
                <a:latin typeface="RobotoRegular"/>
                <a:cs typeface="RobotoRegular"/>
              </a:rPr>
              <a:t>(parameter1, parameter2,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...)</a:t>
            </a:r>
            <a:endParaRPr sz="2300">
              <a:latin typeface="RobotoRegular"/>
              <a:cs typeface="RobotoRegular"/>
            </a:endParaRPr>
          </a:p>
          <a:p>
            <a:pPr marL="481965" marR="39370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The code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be </a:t>
            </a:r>
            <a:r>
              <a:rPr sz="2300" spc="-10" dirty="0">
                <a:latin typeface="RobotoRegular"/>
                <a:cs typeface="RobotoRegular"/>
              </a:rPr>
              <a:t>executed, by </a:t>
            </a:r>
            <a:r>
              <a:rPr sz="2300" spc="-5" dirty="0">
                <a:latin typeface="RobotoRegular"/>
                <a:cs typeface="RobotoRegular"/>
              </a:rPr>
              <a:t>the function, is placed inside  curly </a:t>
            </a:r>
            <a:r>
              <a:rPr sz="2300" spc="-15" dirty="0">
                <a:latin typeface="RobotoRegular"/>
                <a:cs typeface="RobotoRegular"/>
              </a:rPr>
              <a:t>brackets: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{}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464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0" dirty="0">
                <a:latin typeface="Times New Roman"/>
                <a:cs typeface="Times New Roman"/>
              </a:rPr>
              <a:t>Function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315" dirty="0">
                <a:latin typeface="Times New Roman"/>
                <a:cs typeface="Times New Roman"/>
              </a:rPr>
              <a:t>Declarations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2308823"/>
            <a:ext cx="6266180" cy="133985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function </a:t>
            </a:r>
            <a:r>
              <a:rPr sz="2100" b="1" spc="-5" dirty="0">
                <a:latin typeface="Courier New"/>
                <a:cs typeface="Courier New"/>
              </a:rPr>
              <a:t>name(parameter1, parameter2)</a:t>
            </a:r>
            <a:r>
              <a:rPr sz="2100" b="1" spc="-8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  <a:p>
            <a:pPr marL="492759">
              <a:lnSpc>
                <a:spcPct val="100000"/>
              </a:lnSpc>
              <a:spcBef>
                <a:spcPts val="930"/>
              </a:spcBef>
            </a:pP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// code to be</a:t>
            </a:r>
            <a:r>
              <a:rPr sz="2100" b="1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executed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100" b="1" dirty="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464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0" dirty="0">
                <a:latin typeface="Times New Roman"/>
                <a:cs typeface="Times New Roman"/>
              </a:rPr>
              <a:t>Function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315" dirty="0">
                <a:latin typeface="Times New Roman"/>
                <a:cs typeface="Times New Roman"/>
              </a:rPr>
              <a:t>Declarations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84897"/>
            <a:ext cx="7902575" cy="304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2780" marR="4841240" indent="-640715">
              <a:lnSpc>
                <a:spcPct val="1369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function </a:t>
            </a:r>
            <a:r>
              <a:rPr sz="2100" b="1" spc="-5" dirty="0">
                <a:latin typeface="Courier New"/>
                <a:cs typeface="Courier New"/>
              </a:rPr>
              <a:t>sum(a, b){  </a:t>
            </a: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2100" b="1" dirty="0">
                <a:latin typeface="Courier New"/>
                <a:cs typeface="Courier New"/>
              </a:rPr>
              <a:t>a +</a:t>
            </a:r>
            <a:r>
              <a:rPr sz="2100" b="1" spc="-65" dirty="0">
                <a:latin typeface="Courier New"/>
                <a:cs typeface="Courier New"/>
              </a:rPr>
              <a:t> </a:t>
            </a:r>
            <a:r>
              <a:rPr sz="2100" b="1" spc="-5" dirty="0">
                <a:latin typeface="Courier New"/>
                <a:cs typeface="Courier New"/>
              </a:rPr>
              <a:t>b;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100" b="1" dirty="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Courier New"/>
              <a:cs typeface="Courier New"/>
            </a:endParaRPr>
          </a:p>
          <a:p>
            <a:pPr marL="12700" marR="5080">
              <a:lnSpc>
                <a:spcPct val="114100"/>
              </a:lnSpc>
            </a:pPr>
            <a:r>
              <a:rPr sz="2300" spc="-10" dirty="0">
                <a:latin typeface="RobotoRegular"/>
                <a:cs typeface="RobotoRegular"/>
              </a:rPr>
              <a:t>Declared </a:t>
            </a:r>
            <a:r>
              <a:rPr sz="2300" spc="-5" dirty="0">
                <a:latin typeface="RobotoRegular"/>
                <a:cs typeface="RobotoRegular"/>
              </a:rPr>
              <a:t>functions </a:t>
            </a:r>
            <a:r>
              <a:rPr sz="2300" spc="-10" dirty="0">
                <a:latin typeface="RobotoRegular"/>
                <a:cs typeface="RobotoRegular"/>
              </a:rPr>
              <a:t>are </a:t>
            </a:r>
            <a:r>
              <a:rPr sz="2300" spc="-5" dirty="0">
                <a:latin typeface="RobotoRegular"/>
                <a:cs typeface="RobotoRegular"/>
              </a:rPr>
              <a:t>not </a:t>
            </a:r>
            <a:r>
              <a:rPr sz="2300" spc="-10" dirty="0">
                <a:latin typeface="RobotoRegular"/>
                <a:cs typeface="RobotoRegular"/>
              </a:rPr>
              <a:t>executed </a:t>
            </a:r>
            <a:r>
              <a:rPr sz="2300" spc="-15" dirty="0">
                <a:latin typeface="RobotoRegular"/>
                <a:cs typeface="RobotoRegular"/>
              </a:rPr>
              <a:t>immediately. </a:t>
            </a:r>
            <a:r>
              <a:rPr sz="2300" spc="-10" dirty="0">
                <a:latin typeface="RobotoRegular"/>
                <a:cs typeface="RobotoRegular"/>
              </a:rPr>
              <a:t>They are  </a:t>
            </a:r>
            <a:r>
              <a:rPr sz="2300" spc="-25" dirty="0">
                <a:latin typeface="RobotoRegular"/>
                <a:cs typeface="RobotoRegular"/>
              </a:rPr>
              <a:t>"saved </a:t>
            </a:r>
            <a:r>
              <a:rPr sz="2300" spc="-5" dirty="0">
                <a:latin typeface="RobotoRegular"/>
                <a:cs typeface="RobotoRegular"/>
              </a:rPr>
              <a:t>for later </a:t>
            </a:r>
            <a:r>
              <a:rPr sz="2300" spc="-10" dirty="0">
                <a:latin typeface="RobotoRegular"/>
                <a:cs typeface="RobotoRegular"/>
              </a:rPr>
              <a:t>use", </a:t>
            </a:r>
            <a:r>
              <a:rPr sz="2300" spc="-5" dirty="0">
                <a:latin typeface="RobotoRegular"/>
                <a:cs typeface="RobotoRegular"/>
              </a:rPr>
              <a:t>and will be </a:t>
            </a:r>
            <a:r>
              <a:rPr sz="2300" spc="-10" dirty="0">
                <a:latin typeface="RobotoRegular"/>
                <a:cs typeface="RobotoRegular"/>
              </a:rPr>
              <a:t>executed </a:t>
            </a:r>
            <a:r>
              <a:rPr sz="2300" spc="-30" dirty="0">
                <a:latin typeface="RobotoRegular"/>
                <a:cs typeface="RobotoRegular"/>
              </a:rPr>
              <a:t>later, </a:t>
            </a:r>
            <a:r>
              <a:rPr sz="2300" spc="-5" dirty="0">
                <a:latin typeface="RobotoRegular"/>
                <a:cs typeface="RobotoRegular"/>
              </a:rPr>
              <a:t>when </a:t>
            </a:r>
            <a:r>
              <a:rPr sz="2300" spc="-10" dirty="0">
                <a:latin typeface="RobotoRegular"/>
                <a:cs typeface="RobotoRegular"/>
              </a:rPr>
              <a:t>they are  invoked </a:t>
            </a:r>
            <a:r>
              <a:rPr sz="2300" spc="-5" dirty="0">
                <a:latin typeface="RobotoRegular"/>
                <a:cs typeface="RobotoRegular"/>
              </a:rPr>
              <a:t>(called upon).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464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0" dirty="0">
                <a:latin typeface="Times New Roman"/>
                <a:cs typeface="Times New Roman"/>
              </a:rPr>
              <a:t>Function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315" dirty="0">
                <a:latin typeface="Times New Roman"/>
                <a:cs typeface="Times New Roman"/>
              </a:rPr>
              <a:t>Declarations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202295" cy="162560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Functions execute </a:t>
            </a:r>
            <a:r>
              <a:rPr sz="2300" spc="-5" dirty="0">
                <a:latin typeface="RobotoRegular"/>
                <a:cs typeface="RobotoRegular"/>
              </a:rPr>
              <a:t>when the function is called.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This </a:t>
            </a:r>
            <a:r>
              <a:rPr sz="2300" spc="-10" dirty="0">
                <a:latin typeface="RobotoRegular"/>
                <a:cs typeface="RobotoRegular"/>
              </a:rPr>
              <a:t>process </a:t>
            </a:r>
            <a:r>
              <a:rPr sz="2300" spc="-5" dirty="0">
                <a:latin typeface="RobotoRegular"/>
                <a:cs typeface="RobotoRegular"/>
              </a:rPr>
              <a:t>is known as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invocation.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3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can </a:t>
            </a:r>
            <a:r>
              <a:rPr sz="2300" spc="-10" dirty="0">
                <a:latin typeface="RobotoRegular"/>
                <a:cs typeface="RobotoRegular"/>
              </a:rPr>
              <a:t>invoke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function </a:t>
            </a:r>
            <a:r>
              <a:rPr sz="2300" spc="-10" dirty="0">
                <a:latin typeface="RobotoRegular"/>
                <a:cs typeface="RobotoRegular"/>
              </a:rPr>
              <a:t>by </a:t>
            </a:r>
            <a:r>
              <a:rPr sz="2300" spc="-15" dirty="0">
                <a:latin typeface="RobotoRegular"/>
                <a:cs typeface="RobotoRegular"/>
              </a:rPr>
              <a:t>referencing </a:t>
            </a:r>
            <a:r>
              <a:rPr sz="2300" spc="-5" dirty="0">
                <a:latin typeface="RobotoRegular"/>
                <a:cs typeface="RobotoRegular"/>
              </a:rPr>
              <a:t>the function name,  followed </a:t>
            </a:r>
            <a:r>
              <a:rPr sz="2300" spc="-10" dirty="0">
                <a:latin typeface="RobotoRegular"/>
                <a:cs typeface="RobotoRegular"/>
              </a:rPr>
              <a:t>by </a:t>
            </a:r>
            <a:r>
              <a:rPr sz="2300" spc="-5" dirty="0">
                <a:latin typeface="RobotoRegular"/>
                <a:cs typeface="RobotoRegular"/>
              </a:rPr>
              <a:t>an open and closed </a:t>
            </a:r>
            <a:r>
              <a:rPr sz="2300" spc="-10" dirty="0">
                <a:latin typeface="RobotoRegular"/>
                <a:cs typeface="RobotoRegular"/>
              </a:rPr>
              <a:t>parenthesis: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().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0582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30" dirty="0">
                <a:latin typeface="Times New Roman"/>
                <a:cs typeface="Times New Roman"/>
              </a:rPr>
              <a:t>Invoking </a:t>
            </a:r>
            <a:r>
              <a:rPr sz="3200" spc="370" dirty="0">
                <a:latin typeface="Times New Roman"/>
                <a:cs typeface="Times New Roman"/>
              </a:rPr>
              <a:t>a</a:t>
            </a:r>
            <a:r>
              <a:rPr sz="3200" spc="-450" dirty="0">
                <a:latin typeface="Times New Roman"/>
                <a:cs typeface="Times New Roman"/>
              </a:rPr>
              <a:t> </a:t>
            </a:r>
            <a:r>
              <a:rPr sz="3200" spc="350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447015"/>
            <a:ext cx="4838700" cy="288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Declarations</a:t>
            </a:r>
            <a:endParaRPr sz="2300">
              <a:latin typeface="RobotoRegular"/>
              <a:cs typeface="RobotoRegular"/>
            </a:endParaRPr>
          </a:p>
          <a:p>
            <a:pPr marL="664845" marR="5080" indent="-640080">
              <a:lnSpc>
                <a:spcPct val="136900"/>
              </a:lnSpc>
              <a:spcBef>
                <a:spcPts val="1115"/>
              </a:spcBef>
            </a:pP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function </a:t>
            </a:r>
            <a:r>
              <a:rPr sz="2100" b="1" spc="-5" dirty="0">
                <a:latin typeface="Courier New"/>
                <a:cs typeface="Courier New"/>
              </a:rPr>
              <a:t>showMessage(message){  console.log(message);</a:t>
            </a:r>
            <a:endParaRPr sz="21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930"/>
              </a:spcBef>
            </a:pPr>
            <a:r>
              <a:rPr sz="2100" b="1" dirty="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925"/>
              </a:spcBef>
              <a:buAutoNum type="arabicPeriod" startAt="2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Invoking</a:t>
            </a:r>
            <a:endParaRPr sz="2300">
              <a:latin typeface="RobotoRegular"/>
              <a:cs typeface="RobotoRegular"/>
            </a:endParaRPr>
          </a:p>
          <a:p>
            <a:pPr marL="24765">
              <a:lnSpc>
                <a:spcPct val="100000"/>
              </a:lnSpc>
              <a:spcBef>
                <a:spcPts val="2045"/>
              </a:spcBef>
            </a:pPr>
            <a:r>
              <a:rPr sz="2100" b="1" spc="-5" dirty="0">
                <a:latin typeface="Courier New"/>
                <a:cs typeface="Courier New"/>
              </a:rPr>
              <a:t>showMessage(</a:t>
            </a:r>
            <a:r>
              <a:rPr sz="2100" b="1" spc="-5" dirty="0">
                <a:solidFill>
                  <a:srgbClr val="A31414"/>
                </a:solidFill>
                <a:latin typeface="Courier New"/>
                <a:cs typeface="Courier New"/>
              </a:rPr>
              <a:t>"Hello</a:t>
            </a:r>
            <a:r>
              <a:rPr sz="2100" b="1" spc="-3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A31414"/>
                </a:solidFill>
                <a:latin typeface="Courier New"/>
                <a:cs typeface="Courier New"/>
              </a:rPr>
              <a:t>World"</a:t>
            </a:r>
            <a:r>
              <a:rPr sz="2100" b="1" spc="-5" dirty="0">
                <a:latin typeface="Courier New"/>
                <a:cs typeface="Courier New"/>
              </a:rPr>
              <a:t>);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0582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30" dirty="0">
                <a:latin typeface="Times New Roman"/>
                <a:cs typeface="Times New Roman"/>
              </a:rPr>
              <a:t>Invoking </a:t>
            </a:r>
            <a:r>
              <a:rPr sz="3200" spc="370" dirty="0">
                <a:latin typeface="Times New Roman"/>
                <a:cs typeface="Times New Roman"/>
              </a:rPr>
              <a:t>a</a:t>
            </a:r>
            <a:r>
              <a:rPr sz="3200" spc="-450" dirty="0">
                <a:latin typeface="Times New Roman"/>
                <a:cs typeface="Times New Roman"/>
              </a:rPr>
              <a:t> </a:t>
            </a:r>
            <a:r>
              <a:rPr sz="3200" spc="350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886700" cy="242570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Parameters:</a:t>
            </a:r>
            <a:endParaRPr sz="2300">
              <a:latin typeface="RobotoRegular"/>
              <a:cs typeface="RobotoRegular"/>
            </a:endParaRPr>
          </a:p>
          <a:p>
            <a:pPr marL="1396365" marR="1219200" lvl="1" indent="-464820">
              <a:lnSpc>
                <a:spcPct val="114100"/>
              </a:lnSpc>
              <a:buAutoNum type="alphaLcPeriod"/>
              <a:tabLst>
                <a:tab pos="1396365" algn="l"/>
                <a:tab pos="1397000" algn="l"/>
              </a:tabLst>
            </a:pPr>
            <a:r>
              <a:rPr sz="2300" spc="-10" dirty="0">
                <a:latin typeface="RobotoRegular"/>
                <a:cs typeface="RobotoRegular"/>
              </a:rPr>
              <a:t>Function parameters are </a:t>
            </a:r>
            <a:r>
              <a:rPr sz="2300" spc="-5" dirty="0">
                <a:latin typeface="RobotoRegular"/>
                <a:cs typeface="RobotoRegular"/>
              </a:rPr>
              <a:t>listed inside the  </a:t>
            </a:r>
            <a:r>
              <a:rPr sz="2300" spc="-10" dirty="0">
                <a:latin typeface="RobotoRegular"/>
                <a:cs typeface="RobotoRegular"/>
              </a:rPr>
              <a:t>parentheses </a:t>
            </a:r>
            <a:r>
              <a:rPr sz="2300" spc="-5" dirty="0">
                <a:latin typeface="RobotoRegular"/>
                <a:cs typeface="RobotoRegular"/>
              </a:rPr>
              <a:t>() in the function</a:t>
            </a:r>
            <a:r>
              <a:rPr sz="2300" spc="-3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deﬁnition.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Arguments:</a:t>
            </a:r>
            <a:endParaRPr sz="2300">
              <a:latin typeface="RobotoRegular"/>
              <a:cs typeface="RobotoRegular"/>
            </a:endParaRPr>
          </a:p>
          <a:p>
            <a:pPr marL="1396365" marR="5080" lvl="1" indent="-464820">
              <a:lnSpc>
                <a:spcPct val="114100"/>
              </a:lnSpc>
              <a:buAutoNum type="alphaLcPeriod"/>
              <a:tabLst>
                <a:tab pos="1396365" algn="l"/>
                <a:tab pos="1397000" algn="l"/>
              </a:tabLst>
            </a:pPr>
            <a:r>
              <a:rPr sz="2300" spc="-10" dirty="0">
                <a:latin typeface="RobotoRegular"/>
                <a:cs typeface="RobotoRegular"/>
              </a:rPr>
              <a:t>Function arguments are </a:t>
            </a:r>
            <a:r>
              <a:rPr sz="2300" spc="-5" dirty="0">
                <a:latin typeface="RobotoRegular"/>
                <a:cs typeface="RobotoRegular"/>
              </a:rPr>
              <a:t>the </a:t>
            </a:r>
            <a:r>
              <a:rPr sz="2300" spc="-10" dirty="0">
                <a:latin typeface="RobotoRegular"/>
                <a:cs typeface="RobotoRegular"/>
              </a:rPr>
              <a:t>values received by </a:t>
            </a:r>
            <a:r>
              <a:rPr sz="2300" spc="-5" dirty="0">
                <a:latin typeface="RobotoRegular"/>
                <a:cs typeface="RobotoRegular"/>
              </a:rPr>
              <a:t>the  function when it is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invoked.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5307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95" dirty="0">
                <a:latin typeface="Times New Roman"/>
                <a:cs typeface="Times New Roman"/>
              </a:rPr>
              <a:t>Parameters </a:t>
            </a:r>
            <a:r>
              <a:rPr sz="3200" spc="210" dirty="0">
                <a:latin typeface="Times New Roman"/>
                <a:cs typeface="Times New Roman"/>
              </a:rPr>
              <a:t>vs.</a:t>
            </a:r>
            <a:r>
              <a:rPr sz="3200" spc="-545" dirty="0">
                <a:latin typeface="Times New Roman"/>
                <a:cs typeface="Times New Roman"/>
              </a:rPr>
              <a:t> </a:t>
            </a:r>
            <a:r>
              <a:rPr sz="3200" spc="375" dirty="0">
                <a:latin typeface="Times New Roman"/>
                <a:cs typeface="Times New Roman"/>
              </a:rPr>
              <a:t>Arguments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447015"/>
            <a:ext cx="4838700" cy="288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Declarations</a:t>
            </a:r>
            <a:endParaRPr sz="2300">
              <a:latin typeface="RobotoRegular"/>
              <a:cs typeface="RobotoRegular"/>
            </a:endParaRPr>
          </a:p>
          <a:p>
            <a:pPr marL="664845" marR="5080" indent="-640080">
              <a:lnSpc>
                <a:spcPct val="136900"/>
              </a:lnSpc>
              <a:spcBef>
                <a:spcPts val="1115"/>
              </a:spcBef>
            </a:pP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function </a:t>
            </a:r>
            <a:r>
              <a:rPr sz="2100" b="1" spc="-5" dirty="0">
                <a:latin typeface="Courier New"/>
                <a:cs typeface="Courier New"/>
              </a:rPr>
              <a:t>showMessage(message){  console.log(message);</a:t>
            </a:r>
            <a:endParaRPr sz="21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930"/>
              </a:spcBef>
            </a:pPr>
            <a:r>
              <a:rPr sz="2100" b="1" dirty="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925"/>
              </a:spcBef>
              <a:buAutoNum type="arabicPeriod" startAt="2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Invoking</a:t>
            </a:r>
            <a:endParaRPr sz="2300">
              <a:latin typeface="RobotoRegular"/>
              <a:cs typeface="RobotoRegular"/>
            </a:endParaRPr>
          </a:p>
          <a:p>
            <a:pPr marL="24765">
              <a:lnSpc>
                <a:spcPct val="100000"/>
              </a:lnSpc>
              <a:spcBef>
                <a:spcPts val="2045"/>
              </a:spcBef>
            </a:pPr>
            <a:r>
              <a:rPr sz="2100" b="1" spc="-5" dirty="0">
                <a:latin typeface="Courier New"/>
                <a:cs typeface="Courier New"/>
              </a:rPr>
              <a:t>showMessage(</a:t>
            </a:r>
            <a:r>
              <a:rPr sz="2100" b="1" spc="-5" dirty="0">
                <a:solidFill>
                  <a:srgbClr val="A31414"/>
                </a:solidFill>
                <a:latin typeface="Courier New"/>
                <a:cs typeface="Courier New"/>
              </a:rPr>
              <a:t>"Hello</a:t>
            </a:r>
            <a:r>
              <a:rPr sz="2100" b="1" spc="-3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A31414"/>
                </a:solidFill>
                <a:latin typeface="Courier New"/>
                <a:cs typeface="Courier New"/>
              </a:rPr>
              <a:t>World"</a:t>
            </a:r>
            <a:r>
              <a:rPr sz="2100" b="1" spc="-5" dirty="0">
                <a:latin typeface="Courier New"/>
                <a:cs typeface="Courier New"/>
              </a:rPr>
              <a:t>);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5307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95" dirty="0">
                <a:latin typeface="Times New Roman"/>
                <a:cs typeface="Times New Roman"/>
              </a:rPr>
              <a:t>Parameters </a:t>
            </a:r>
            <a:r>
              <a:rPr sz="3200" spc="210" dirty="0">
                <a:latin typeface="Times New Roman"/>
                <a:cs typeface="Times New Roman"/>
              </a:rPr>
              <a:t>vs.</a:t>
            </a:r>
            <a:r>
              <a:rPr sz="3200" spc="-545" dirty="0">
                <a:latin typeface="Times New Roman"/>
                <a:cs typeface="Times New Roman"/>
              </a:rPr>
              <a:t> </a:t>
            </a:r>
            <a:r>
              <a:rPr sz="3200" spc="375" dirty="0">
                <a:latin typeface="Times New Roman"/>
                <a:cs typeface="Times New Roman"/>
              </a:rPr>
              <a:t>Arguments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67253" y="1850036"/>
            <a:ext cx="1741805" cy="311150"/>
            <a:chOff x="4467253" y="1850036"/>
            <a:chExt cx="1741805" cy="311150"/>
          </a:xfrm>
        </p:grpSpPr>
        <p:sp>
          <p:nvSpPr>
            <p:cNvPr id="6" name="object 6"/>
            <p:cNvSpPr/>
            <p:nvPr/>
          </p:nvSpPr>
          <p:spPr>
            <a:xfrm>
              <a:off x="4472016" y="1870308"/>
              <a:ext cx="1689735" cy="286385"/>
            </a:xfrm>
            <a:custGeom>
              <a:avLst/>
              <a:gdLst/>
              <a:ahLst/>
              <a:cxnLst/>
              <a:rect l="l" t="t" r="r" b="b"/>
              <a:pathLst>
                <a:path w="1689735" h="286385">
                  <a:moveTo>
                    <a:pt x="0" y="285961"/>
                  </a:moveTo>
                  <a:lnTo>
                    <a:pt x="1689346" y="0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58737" y="1854798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5249" y="31022"/>
                  </a:moveTo>
                  <a:lnTo>
                    <a:pt x="0" y="0"/>
                  </a:lnTo>
                  <a:lnTo>
                    <a:pt x="45249" y="8297"/>
                  </a:lnTo>
                  <a:lnTo>
                    <a:pt x="5249" y="31022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58737" y="1854798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5249" y="31022"/>
                  </a:moveTo>
                  <a:lnTo>
                    <a:pt x="45249" y="8297"/>
                  </a:lnTo>
                  <a:lnTo>
                    <a:pt x="0" y="0"/>
                  </a:lnTo>
                  <a:lnTo>
                    <a:pt x="5249" y="31022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214560" y="1635518"/>
            <a:ext cx="13417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5" dirty="0">
                <a:solidFill>
                  <a:srgbClr val="008000"/>
                </a:solidFill>
                <a:latin typeface="Roboto"/>
                <a:cs typeface="Roboto"/>
              </a:rPr>
              <a:t>P</a:t>
            </a:r>
            <a:r>
              <a:rPr sz="2200" b="1" spc="-5" dirty="0">
                <a:solidFill>
                  <a:srgbClr val="008000"/>
                </a:solidFill>
                <a:latin typeface="Roboto"/>
                <a:cs typeface="Roboto"/>
              </a:rPr>
              <a:t>a</a:t>
            </a:r>
            <a:r>
              <a:rPr sz="2200" b="1" spc="-35" dirty="0">
                <a:solidFill>
                  <a:srgbClr val="008000"/>
                </a:solidFill>
                <a:latin typeface="Roboto"/>
                <a:cs typeface="Roboto"/>
              </a:rPr>
              <a:t>r</a:t>
            </a:r>
            <a:r>
              <a:rPr sz="2200" b="1" spc="-5" dirty="0">
                <a:solidFill>
                  <a:srgbClr val="008000"/>
                </a:solidFill>
                <a:latin typeface="Roboto"/>
                <a:cs typeface="Roboto"/>
              </a:rPr>
              <a:t>ameter</a:t>
            </a:r>
            <a:endParaRPr sz="220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933854" y="3755030"/>
            <a:ext cx="1741805" cy="311150"/>
            <a:chOff x="3933854" y="3755030"/>
            <a:chExt cx="1741805" cy="311150"/>
          </a:xfrm>
        </p:grpSpPr>
        <p:sp>
          <p:nvSpPr>
            <p:cNvPr id="11" name="object 11"/>
            <p:cNvSpPr/>
            <p:nvPr/>
          </p:nvSpPr>
          <p:spPr>
            <a:xfrm>
              <a:off x="3938616" y="3775317"/>
              <a:ext cx="1689735" cy="286385"/>
            </a:xfrm>
            <a:custGeom>
              <a:avLst/>
              <a:gdLst/>
              <a:ahLst/>
              <a:cxnLst/>
              <a:rect l="l" t="t" r="r" b="b"/>
              <a:pathLst>
                <a:path w="1689735" h="286385">
                  <a:moveTo>
                    <a:pt x="0" y="285949"/>
                  </a:moveTo>
                  <a:lnTo>
                    <a:pt x="1689346" y="0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25338" y="3759792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5249" y="31024"/>
                  </a:moveTo>
                  <a:lnTo>
                    <a:pt x="0" y="0"/>
                  </a:lnTo>
                  <a:lnTo>
                    <a:pt x="45249" y="8299"/>
                  </a:lnTo>
                  <a:lnTo>
                    <a:pt x="5249" y="3102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25338" y="3759792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5249" y="31024"/>
                  </a:moveTo>
                  <a:lnTo>
                    <a:pt x="45249" y="8299"/>
                  </a:lnTo>
                  <a:lnTo>
                    <a:pt x="0" y="0"/>
                  </a:lnTo>
                  <a:lnTo>
                    <a:pt x="5249" y="31024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681162" y="3540515"/>
            <a:ext cx="12706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solidFill>
                  <a:srgbClr val="008000"/>
                </a:solidFill>
                <a:latin typeface="Roboto"/>
                <a:cs typeface="Roboto"/>
              </a:rPr>
              <a:t>Argument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965440" cy="202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In </a:t>
            </a:r>
            <a:r>
              <a:rPr sz="2300" spc="-10" dirty="0">
                <a:latin typeface="RobotoRegular"/>
                <a:cs typeface="RobotoRegular"/>
              </a:rPr>
              <a:t>order </a:t>
            </a:r>
            <a:r>
              <a:rPr sz="2300" spc="-5" dirty="0">
                <a:latin typeface="RobotoRegular"/>
                <a:cs typeface="RobotoRegular"/>
              </a:rPr>
              <a:t>for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function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become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programmable robot  </a:t>
            </a:r>
            <a:r>
              <a:rPr sz="2300" spc="-15" dirty="0">
                <a:latin typeface="RobotoRegular"/>
                <a:cs typeface="RobotoRegular"/>
              </a:rPr>
              <a:t>rather </a:t>
            </a:r>
            <a:r>
              <a:rPr sz="2300" spc="-5" dirty="0">
                <a:latin typeface="RobotoRegular"/>
                <a:cs typeface="RobotoRegular"/>
              </a:rPr>
              <a:t>than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one-job </a:t>
            </a:r>
            <a:r>
              <a:rPr sz="2300" spc="-10" dirty="0">
                <a:latin typeface="RobotoRegular"/>
                <a:cs typeface="RobotoRegular"/>
              </a:rPr>
              <a:t>robot, you have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set it up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10" dirty="0">
                <a:latin typeface="RobotoRegular"/>
                <a:cs typeface="RobotoRegular"/>
              </a:rPr>
              <a:t>receive  </a:t>
            </a:r>
            <a:r>
              <a:rPr sz="2300" spc="-5" dirty="0">
                <a:latin typeface="RobotoRegular"/>
                <a:cs typeface="RobotoRegular"/>
              </a:rPr>
              <a:t>the data </a:t>
            </a:r>
            <a:r>
              <a:rPr sz="2300" spc="-10" dirty="0">
                <a:latin typeface="RobotoRegular"/>
                <a:cs typeface="RobotoRegular"/>
              </a:rPr>
              <a:t>you're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passing.</a:t>
            </a:r>
            <a:endParaRPr sz="2300">
              <a:latin typeface="RobotoRegular"/>
              <a:cs typeface="RobotoRegular"/>
            </a:endParaRPr>
          </a:p>
          <a:p>
            <a:pPr marL="481965" marR="30226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3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can pass any type of data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function depending on  </a:t>
            </a:r>
            <a:r>
              <a:rPr sz="2300" spc="-10" dirty="0">
                <a:latin typeface="RobotoRegular"/>
                <a:cs typeface="RobotoRegular"/>
              </a:rPr>
              <a:t>requirement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50152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0" dirty="0">
                <a:latin typeface="Times New Roman"/>
                <a:cs typeface="Times New Roman"/>
              </a:rPr>
              <a:t>Passing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15" dirty="0">
                <a:latin typeface="Times New Roman"/>
                <a:cs typeface="Times New Roman"/>
              </a:rPr>
              <a:t>Data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75" dirty="0">
                <a:latin typeface="Times New Roman"/>
                <a:cs typeface="Times New Roman"/>
              </a:rPr>
              <a:t>to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50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29922"/>
            <a:ext cx="4826635" cy="3092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2145" marR="5080" indent="-640080">
              <a:lnSpc>
                <a:spcPct val="1369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function </a:t>
            </a:r>
            <a:r>
              <a:rPr sz="2100" b="1" spc="-5" dirty="0">
                <a:latin typeface="Courier New"/>
                <a:cs typeface="Courier New"/>
              </a:rPr>
              <a:t>multiply(num1, num2){  </a:t>
            </a: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100" b="1" spc="-5" dirty="0">
                <a:latin typeface="Courier New"/>
                <a:cs typeface="Courier New"/>
              </a:rPr>
              <a:t>num3 </a:t>
            </a:r>
            <a:r>
              <a:rPr sz="2100" b="1" dirty="0">
                <a:latin typeface="Courier New"/>
                <a:cs typeface="Courier New"/>
              </a:rPr>
              <a:t>= </a:t>
            </a:r>
            <a:r>
              <a:rPr sz="2100" b="1" spc="-5" dirty="0">
                <a:latin typeface="Courier New"/>
                <a:cs typeface="Courier New"/>
              </a:rPr>
              <a:t>num1 </a:t>
            </a:r>
            <a:r>
              <a:rPr sz="2100" b="1" dirty="0">
                <a:latin typeface="Courier New"/>
                <a:cs typeface="Courier New"/>
              </a:rPr>
              <a:t>* </a:t>
            </a:r>
            <a:r>
              <a:rPr sz="2100" b="1" spc="-5" dirty="0">
                <a:latin typeface="Courier New"/>
                <a:cs typeface="Courier New"/>
              </a:rPr>
              <a:t>num2;  console.log(</a:t>
            </a:r>
            <a:r>
              <a:rPr sz="2100" b="1" spc="-5" dirty="0">
                <a:solidFill>
                  <a:srgbClr val="A31414"/>
                </a:solidFill>
                <a:latin typeface="Courier New"/>
                <a:cs typeface="Courier New"/>
              </a:rPr>
              <a:t>"Num3</a:t>
            </a:r>
            <a:r>
              <a:rPr sz="2100" b="1" spc="-8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100" b="1" spc="-5" dirty="0">
                <a:latin typeface="Courier New"/>
                <a:cs typeface="Courier New"/>
              </a:rPr>
              <a:t>,num3);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100" b="1" dirty="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Courier New"/>
              <a:cs typeface="Courier New"/>
            </a:endParaRPr>
          </a:p>
          <a:p>
            <a:pPr marL="12700" marR="2565400">
              <a:lnSpc>
                <a:spcPct val="136900"/>
              </a:lnSpc>
            </a:pPr>
            <a:r>
              <a:rPr sz="2100" b="1" spc="-5" dirty="0">
                <a:latin typeface="Courier New"/>
                <a:cs typeface="Courier New"/>
              </a:rPr>
              <a:t>multiply</a:t>
            </a:r>
            <a:r>
              <a:rPr sz="2100" b="1" dirty="0">
                <a:latin typeface="Courier New"/>
                <a:cs typeface="Courier New"/>
              </a:rPr>
              <a:t>(</a:t>
            </a:r>
            <a:r>
              <a:rPr sz="2100" b="1" spc="-5" dirty="0">
                <a:solidFill>
                  <a:srgbClr val="088759"/>
                </a:solidFill>
                <a:latin typeface="Courier New"/>
                <a:cs typeface="Courier New"/>
              </a:rPr>
              <a:t>3</a:t>
            </a:r>
            <a:r>
              <a:rPr sz="2100" b="1" dirty="0">
                <a:latin typeface="Courier New"/>
                <a:cs typeface="Courier New"/>
              </a:rPr>
              <a:t>,</a:t>
            </a:r>
            <a:r>
              <a:rPr sz="2100" b="1" dirty="0">
                <a:solidFill>
                  <a:srgbClr val="088759"/>
                </a:solidFill>
                <a:latin typeface="Courier New"/>
                <a:cs typeface="Courier New"/>
              </a:rPr>
              <a:t>6</a:t>
            </a:r>
            <a:r>
              <a:rPr sz="2100" b="1" spc="-5" dirty="0">
                <a:latin typeface="Courier New"/>
                <a:cs typeface="Courier New"/>
              </a:rPr>
              <a:t>);  multiply</a:t>
            </a:r>
            <a:r>
              <a:rPr sz="2100" b="1" dirty="0">
                <a:latin typeface="Courier New"/>
                <a:cs typeface="Courier New"/>
              </a:rPr>
              <a:t>(</a:t>
            </a:r>
            <a:r>
              <a:rPr sz="2100" b="1" spc="-5" dirty="0">
                <a:solidFill>
                  <a:srgbClr val="088759"/>
                </a:solidFill>
                <a:latin typeface="Courier New"/>
                <a:cs typeface="Courier New"/>
              </a:rPr>
              <a:t>4</a:t>
            </a:r>
            <a:r>
              <a:rPr sz="2100" b="1" dirty="0">
                <a:latin typeface="Courier New"/>
                <a:cs typeface="Courier New"/>
              </a:rPr>
              <a:t>,</a:t>
            </a:r>
            <a:r>
              <a:rPr sz="2100" b="1" dirty="0">
                <a:solidFill>
                  <a:srgbClr val="088759"/>
                </a:solidFill>
                <a:latin typeface="Courier New"/>
                <a:cs typeface="Courier New"/>
              </a:rPr>
              <a:t>2</a:t>
            </a:r>
            <a:r>
              <a:rPr sz="2100" b="1" spc="-5" dirty="0">
                <a:latin typeface="Courier New"/>
                <a:cs typeface="Courier New"/>
              </a:rPr>
              <a:t>);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50152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0" dirty="0">
                <a:latin typeface="Times New Roman"/>
                <a:cs typeface="Times New Roman"/>
              </a:rPr>
              <a:t>Passing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15" dirty="0">
                <a:latin typeface="Times New Roman"/>
                <a:cs typeface="Times New Roman"/>
              </a:rPr>
              <a:t>Data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75" dirty="0">
                <a:latin typeface="Times New Roman"/>
                <a:cs typeface="Times New Roman"/>
              </a:rPr>
              <a:t>to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50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29922"/>
            <a:ext cx="4986655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2145" marR="5080" indent="-640080">
              <a:lnSpc>
                <a:spcPct val="1369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function </a:t>
            </a:r>
            <a:r>
              <a:rPr sz="2100" b="1" spc="-5" dirty="0">
                <a:latin typeface="Courier New"/>
                <a:cs typeface="Courier New"/>
              </a:rPr>
              <a:t>showMessage(name){  console.log(</a:t>
            </a:r>
            <a:r>
              <a:rPr sz="2100" b="1" spc="-5" dirty="0">
                <a:solidFill>
                  <a:srgbClr val="A31414"/>
                </a:solidFill>
                <a:latin typeface="Courier New"/>
                <a:cs typeface="Courier New"/>
              </a:rPr>
              <a:t>"Hello</a:t>
            </a:r>
            <a:r>
              <a:rPr sz="2100" b="1" spc="-8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100" b="1" spc="-5" dirty="0">
                <a:latin typeface="Courier New"/>
                <a:cs typeface="Courier New"/>
              </a:rPr>
              <a:t>+name);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100" b="1" dirty="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Courier New"/>
              <a:cs typeface="Courier New"/>
            </a:endParaRPr>
          </a:p>
          <a:p>
            <a:pPr marL="12700" marR="1765300">
              <a:lnSpc>
                <a:spcPct val="136900"/>
              </a:lnSpc>
            </a:pPr>
            <a:r>
              <a:rPr sz="2100" b="1" spc="-5" dirty="0">
                <a:latin typeface="Courier New"/>
                <a:cs typeface="Courier New"/>
              </a:rPr>
              <a:t>showMessage</a:t>
            </a:r>
            <a:r>
              <a:rPr sz="2100" b="1" dirty="0">
                <a:latin typeface="Courier New"/>
                <a:cs typeface="Courier New"/>
              </a:rPr>
              <a:t>(</a:t>
            </a:r>
            <a:r>
              <a:rPr sz="2100" b="1" spc="-5" dirty="0">
                <a:solidFill>
                  <a:srgbClr val="A31414"/>
                </a:solidFill>
                <a:latin typeface="Courier New"/>
                <a:cs typeface="Courier New"/>
              </a:rPr>
              <a:t>"Mike</a:t>
            </a:r>
            <a:r>
              <a:rPr sz="2100" b="1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100" b="1" spc="-5" dirty="0">
                <a:latin typeface="Courier New"/>
                <a:cs typeface="Courier New"/>
              </a:rPr>
              <a:t>);  showMessage</a:t>
            </a:r>
            <a:r>
              <a:rPr sz="2100" b="1" dirty="0">
                <a:latin typeface="Courier New"/>
                <a:cs typeface="Courier New"/>
              </a:rPr>
              <a:t>(</a:t>
            </a:r>
            <a:r>
              <a:rPr sz="2100" b="1" spc="-5" dirty="0">
                <a:solidFill>
                  <a:srgbClr val="A31414"/>
                </a:solidFill>
                <a:latin typeface="Courier New"/>
                <a:cs typeface="Courier New"/>
              </a:rPr>
              <a:t>"John</a:t>
            </a:r>
            <a:r>
              <a:rPr sz="2100" b="1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100" b="1" spc="-5" dirty="0">
                <a:latin typeface="Courier New"/>
                <a:cs typeface="Courier New"/>
              </a:rPr>
              <a:t>);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50152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0" dirty="0">
                <a:latin typeface="Times New Roman"/>
                <a:cs typeface="Times New Roman"/>
              </a:rPr>
              <a:t>Passing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15" dirty="0">
                <a:latin typeface="Times New Roman"/>
                <a:cs typeface="Times New Roman"/>
              </a:rPr>
              <a:t>Data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75" dirty="0">
                <a:latin typeface="Times New Roman"/>
                <a:cs typeface="Times New Roman"/>
              </a:rPr>
              <a:t>to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50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81794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25" dirty="0">
                <a:latin typeface="Times New Roman"/>
                <a:cs typeface="Times New Roman"/>
              </a:rPr>
              <a:t>String</a:t>
            </a:r>
            <a:r>
              <a:rPr sz="3200" spc="185" dirty="0">
                <a:latin typeface="Times New Roman"/>
                <a:cs typeface="Times New Roman"/>
              </a:rPr>
              <a:t> </a:t>
            </a:r>
            <a:r>
              <a:rPr sz="3200" spc="940" dirty="0">
                <a:latin typeface="Times New Roman"/>
                <a:cs typeface="Times New Roman"/>
              </a:rPr>
              <a:t>-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275" dirty="0">
                <a:latin typeface="Times New Roman"/>
                <a:cs typeface="Times New Roman"/>
              </a:rPr>
              <a:t>Single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70" dirty="0">
                <a:latin typeface="Times New Roman"/>
                <a:cs typeface="Times New Roman"/>
              </a:rPr>
              <a:t>quotes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425" dirty="0">
                <a:latin typeface="Times New Roman"/>
                <a:cs typeface="Times New Roman"/>
              </a:rPr>
              <a:t>and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30" dirty="0">
                <a:latin typeface="Times New Roman"/>
                <a:cs typeface="Times New Roman"/>
              </a:rPr>
              <a:t>double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70" dirty="0">
                <a:latin typeface="Times New Roman"/>
                <a:cs typeface="Times New Roman"/>
              </a:rPr>
              <a:t>quotes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53" y="1393168"/>
            <a:ext cx="8279130" cy="247332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92125" indent="-480059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492125" algn="l"/>
                <a:tab pos="492759" algn="l"/>
              </a:tabLst>
            </a:pPr>
            <a:r>
              <a:rPr sz="2400" spc="-35" dirty="0">
                <a:latin typeface="RobotoRegular"/>
                <a:cs typeface="RobotoRegular"/>
              </a:rPr>
              <a:t>Text </a:t>
            </a:r>
            <a:r>
              <a:rPr sz="2400" spc="-5" dirty="0">
                <a:latin typeface="RobotoRegular"/>
                <a:cs typeface="RobotoRegular"/>
              </a:rPr>
              <a:t>strings </a:t>
            </a:r>
            <a:r>
              <a:rPr sz="2400" spc="-10" dirty="0">
                <a:latin typeface="RobotoRegular"/>
                <a:cs typeface="RobotoRegular"/>
              </a:rPr>
              <a:t>are always </a:t>
            </a:r>
            <a:r>
              <a:rPr sz="2400" spc="-5" dirty="0">
                <a:latin typeface="RobotoRegular"/>
                <a:cs typeface="RobotoRegular"/>
              </a:rPr>
              <a:t>enclosed in</a:t>
            </a:r>
            <a:r>
              <a:rPr sz="2400" spc="10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quotes</a:t>
            </a:r>
            <a:endParaRPr sz="2400">
              <a:latin typeface="RobotoRegular"/>
              <a:cs typeface="RobotoRegular"/>
            </a:endParaRPr>
          </a:p>
          <a:p>
            <a:pPr marL="492125" indent="-480059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92125" algn="l"/>
                <a:tab pos="492759" algn="l"/>
              </a:tabLst>
            </a:pPr>
            <a:r>
              <a:rPr sz="2400" spc="-30" dirty="0">
                <a:latin typeface="RobotoRegular"/>
                <a:cs typeface="RobotoRegular"/>
              </a:rPr>
              <a:t>You </a:t>
            </a:r>
            <a:r>
              <a:rPr sz="2400" spc="-5" dirty="0">
                <a:latin typeface="RobotoRegular"/>
                <a:cs typeface="RobotoRegular"/>
              </a:rPr>
              <a:t>can use single or double</a:t>
            </a:r>
            <a:r>
              <a:rPr sz="2400" spc="5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quotes</a:t>
            </a:r>
            <a:endParaRPr sz="2400">
              <a:latin typeface="RobotoRegular"/>
              <a:cs typeface="RobotoRegular"/>
            </a:endParaRPr>
          </a:p>
          <a:p>
            <a:pPr marL="34925">
              <a:lnSpc>
                <a:spcPct val="100000"/>
              </a:lnSpc>
              <a:spcBef>
                <a:spcPts val="1995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spc="-5" dirty="0">
                <a:latin typeface="Courier New"/>
                <a:cs typeface="Courier New"/>
              </a:rPr>
              <a:t>name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"Mark"</a:t>
            </a:r>
            <a:r>
              <a:rPr sz="2400" b="1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34925">
              <a:lnSpc>
                <a:spcPct val="100000"/>
              </a:lnSpc>
              <a:spcBef>
                <a:spcPts val="102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spc="-5" dirty="0">
                <a:latin typeface="Courier New"/>
                <a:cs typeface="Courier New"/>
              </a:rPr>
              <a:t>nationality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'US'</a:t>
            </a:r>
            <a:r>
              <a:rPr sz="2400" b="1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34925">
              <a:lnSpc>
                <a:spcPct val="100000"/>
              </a:lnSpc>
              <a:spcBef>
                <a:spcPts val="102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spc="-5" dirty="0">
                <a:latin typeface="Courier New"/>
                <a:cs typeface="Courier New"/>
              </a:rPr>
              <a:t>message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"What is your father's</a:t>
            </a:r>
            <a:r>
              <a:rPr sz="2400" b="1" spc="-5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number"</a:t>
            </a:r>
            <a:r>
              <a:rPr sz="2400" b="1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24801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6604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JavaScript </a:t>
            </a:r>
            <a:r>
              <a:rPr sz="2300" spc="-5" dirty="0">
                <a:latin typeface="RobotoRegular"/>
                <a:cs typeface="RobotoRegular"/>
              </a:rPr>
              <a:t>function deﬁnitions do not specify data types for  </a:t>
            </a:r>
            <a:r>
              <a:rPr sz="2300" spc="-10" dirty="0">
                <a:latin typeface="RobotoRegular"/>
                <a:cs typeface="RobotoRegular"/>
              </a:rPr>
              <a:t>parameters.</a:t>
            </a:r>
            <a:endParaRPr sz="2300">
              <a:latin typeface="RobotoRegular"/>
              <a:cs typeface="RobotoRegular"/>
            </a:endParaRPr>
          </a:p>
          <a:p>
            <a:pPr marL="481965" marR="347345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JavaScript </a:t>
            </a:r>
            <a:r>
              <a:rPr sz="2300" spc="-5" dirty="0">
                <a:latin typeface="RobotoRegular"/>
                <a:cs typeface="RobotoRegular"/>
              </a:rPr>
              <a:t>functions do not perform type checking on the  passed</a:t>
            </a:r>
            <a:r>
              <a:rPr sz="2300" spc="-10" dirty="0">
                <a:latin typeface="RobotoRegular"/>
                <a:cs typeface="RobotoRegular"/>
              </a:rPr>
              <a:t> arguments.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JavaScript </a:t>
            </a:r>
            <a:r>
              <a:rPr sz="2300" spc="-5" dirty="0">
                <a:latin typeface="RobotoRegular"/>
                <a:cs typeface="RobotoRegular"/>
              </a:rPr>
              <a:t>functions do not check the number of </a:t>
            </a:r>
            <a:r>
              <a:rPr sz="2300" spc="-10" dirty="0">
                <a:latin typeface="RobotoRegular"/>
                <a:cs typeface="RobotoRegular"/>
              </a:rPr>
              <a:t>arguments  received.</a:t>
            </a:r>
            <a:endParaRPr sz="2300">
              <a:latin typeface="RobotoRegular"/>
              <a:cs typeface="RobotoRegular"/>
            </a:endParaRPr>
          </a:p>
          <a:p>
            <a:pPr marL="481965" marR="54356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If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function is called with missing </a:t>
            </a:r>
            <a:r>
              <a:rPr sz="2300" spc="-10" dirty="0">
                <a:latin typeface="RobotoRegular"/>
                <a:cs typeface="RobotoRegular"/>
              </a:rPr>
              <a:t>arguments </a:t>
            </a:r>
            <a:r>
              <a:rPr sz="2300" spc="-5" dirty="0">
                <a:latin typeface="RobotoRegular"/>
                <a:cs typeface="RobotoRegular"/>
              </a:rPr>
              <a:t>(less than  </a:t>
            </a:r>
            <a:r>
              <a:rPr sz="2300" spc="-10" dirty="0">
                <a:latin typeface="RobotoRegular"/>
                <a:cs typeface="RobotoRegular"/>
              </a:rPr>
              <a:t>declared), </a:t>
            </a:r>
            <a:r>
              <a:rPr sz="2300" spc="-5" dirty="0">
                <a:latin typeface="RobotoRegular"/>
                <a:cs typeface="RobotoRegular"/>
              </a:rPr>
              <a:t>the missing </a:t>
            </a:r>
            <a:r>
              <a:rPr sz="2300" spc="-10" dirty="0">
                <a:latin typeface="RobotoRegular"/>
                <a:cs typeface="RobotoRegular"/>
              </a:rPr>
              <a:t>values are </a:t>
            </a:r>
            <a:r>
              <a:rPr sz="2300" spc="-5" dirty="0">
                <a:latin typeface="RobotoRegular"/>
                <a:cs typeface="RobotoRegular"/>
              </a:rPr>
              <a:t>set </a:t>
            </a:r>
            <a:r>
              <a:rPr sz="2300" spc="-10" dirty="0">
                <a:latin typeface="RobotoRegular"/>
                <a:cs typeface="RobotoRegular"/>
              </a:rPr>
              <a:t>to:</a:t>
            </a:r>
            <a:r>
              <a:rPr sz="2300" spc="75" dirty="0">
                <a:latin typeface="RobotoRegular"/>
                <a:cs typeface="RobotoRegular"/>
              </a:rPr>
              <a:t> </a:t>
            </a:r>
            <a:r>
              <a:rPr sz="2300" b="1" i="1" spc="-5" dirty="0">
                <a:latin typeface="Roboto"/>
                <a:cs typeface="Roboto"/>
              </a:rPr>
              <a:t>undeﬁned</a:t>
            </a:r>
            <a:endParaRPr sz="23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330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95" dirty="0">
                <a:latin typeface="Times New Roman"/>
                <a:cs typeface="Times New Roman"/>
              </a:rPr>
              <a:t>Parameter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280" dirty="0">
                <a:latin typeface="Times New Roman"/>
                <a:cs typeface="Times New Roman"/>
              </a:rPr>
              <a:t>Rules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330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95" dirty="0">
                <a:latin typeface="Times New Roman"/>
                <a:cs typeface="Times New Roman"/>
              </a:rPr>
              <a:t>Parameter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280" dirty="0">
                <a:latin typeface="Times New Roman"/>
                <a:cs typeface="Times New Roman"/>
              </a:rPr>
              <a:t>Rules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624" y="1343765"/>
            <a:ext cx="4749165" cy="1254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5080" indent="-609600">
              <a:lnSpc>
                <a:spcPct val="1344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function </a:t>
            </a:r>
            <a:r>
              <a:rPr sz="2000" b="1" spc="-5" dirty="0">
                <a:latin typeface="Courier New"/>
                <a:cs typeface="Courier New"/>
              </a:rPr>
              <a:t>showMessage(name){  console.log(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"Hello</a:t>
            </a:r>
            <a:r>
              <a:rPr sz="2000" b="1" spc="-9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000" b="1" spc="-5" dirty="0">
                <a:latin typeface="Courier New"/>
                <a:cs typeface="Courier New"/>
              </a:rPr>
              <a:t>+name);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624" y="2572487"/>
            <a:ext cx="3072765" cy="166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4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showMessage(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"John"</a:t>
            </a:r>
            <a:r>
              <a:rPr sz="2000" b="1" spc="-5" dirty="0">
                <a:latin typeface="Courier New"/>
                <a:cs typeface="Courier New"/>
              </a:rPr>
              <a:t>);  showMessage(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45</a:t>
            </a:r>
            <a:r>
              <a:rPr sz="2000" b="1" spc="-5" dirty="0">
                <a:latin typeface="Courier New"/>
                <a:cs typeface="Courier New"/>
              </a:rPr>
              <a:t>);  showMessage(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true</a:t>
            </a:r>
            <a:r>
              <a:rPr sz="2000" b="1" spc="-5" dirty="0">
                <a:latin typeface="Courier New"/>
                <a:cs typeface="Courier New"/>
              </a:rPr>
              <a:t>);  showMessage();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90379" y="2572487"/>
            <a:ext cx="2768600" cy="166370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Hello</a:t>
            </a:r>
            <a:r>
              <a:rPr sz="2000" b="1" spc="-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John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Hello</a:t>
            </a:r>
            <a:r>
              <a:rPr sz="2000" b="1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45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Hello</a:t>
            </a:r>
            <a:r>
              <a:rPr sz="2000" b="1" spc="-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Hello</a:t>
            </a:r>
            <a:r>
              <a:rPr sz="2000" b="1" spc="-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undefined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624" y="4315559"/>
            <a:ext cx="56635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showMessage(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"Mike"</a:t>
            </a:r>
            <a:r>
              <a:rPr sz="2000" b="1" spc="-5" dirty="0">
                <a:latin typeface="Courier New"/>
                <a:cs typeface="Courier New"/>
              </a:rPr>
              <a:t>,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12</a:t>
            </a:r>
            <a:r>
              <a:rPr sz="2000" b="1" spc="-5" dirty="0">
                <a:latin typeface="Courier New"/>
                <a:cs typeface="Courier New"/>
              </a:rPr>
              <a:t>);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Hello</a:t>
            </a:r>
            <a:r>
              <a:rPr sz="2000" b="1" spc="-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Mike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187690" cy="322580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Function </a:t>
            </a:r>
            <a:r>
              <a:rPr sz="2300" spc="-5" dirty="0">
                <a:latin typeface="RobotoRegular"/>
                <a:cs typeface="RobotoRegular"/>
              </a:rPr>
              <a:t>can </a:t>
            </a:r>
            <a:r>
              <a:rPr sz="2300" spc="-10" dirty="0">
                <a:latin typeface="RobotoRegular"/>
                <a:cs typeface="RobotoRegular"/>
              </a:rPr>
              <a:t>returns </a:t>
            </a:r>
            <a:r>
              <a:rPr sz="2300" spc="-5" dirty="0">
                <a:latin typeface="RobotoRegular"/>
                <a:cs typeface="RobotoRegular"/>
              </a:rPr>
              <a:t>data back </a:t>
            </a:r>
            <a:r>
              <a:rPr sz="2300" spc="-15" dirty="0">
                <a:latin typeface="RobotoRegular"/>
                <a:cs typeface="RobotoRegular"/>
              </a:rPr>
              <a:t>to</a:t>
            </a:r>
            <a:r>
              <a:rPr sz="2300" spc="-5" dirty="0">
                <a:latin typeface="RobotoRegular"/>
                <a:cs typeface="RobotoRegular"/>
              </a:rPr>
              <a:t> caller</a:t>
            </a:r>
            <a:endParaRPr sz="2300">
              <a:latin typeface="RobotoRegular"/>
              <a:cs typeface="RobotoRegular"/>
            </a:endParaRPr>
          </a:p>
          <a:p>
            <a:pPr marL="481965" marR="139065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After </a:t>
            </a:r>
            <a:r>
              <a:rPr sz="2300" spc="-10" dirty="0">
                <a:latin typeface="RobotoRegular"/>
                <a:cs typeface="RobotoRegular"/>
              </a:rPr>
              <a:t>executing </a:t>
            </a:r>
            <a:r>
              <a:rPr sz="2300" spc="-5" dirty="0">
                <a:latin typeface="RobotoRegular"/>
                <a:cs typeface="RobotoRegular"/>
              </a:rPr>
              <a:t>logic in function if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want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10" dirty="0">
                <a:latin typeface="RobotoRegular"/>
                <a:cs typeface="RobotoRegular"/>
              </a:rPr>
              <a:t>return result 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the caller of function then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use </a:t>
            </a:r>
            <a:r>
              <a:rPr sz="2300" b="1" i="1" spc="-10" dirty="0">
                <a:latin typeface="Roboto"/>
                <a:cs typeface="Roboto"/>
              </a:rPr>
              <a:t>return</a:t>
            </a:r>
            <a:r>
              <a:rPr sz="2300" b="1" i="1" spc="45" dirty="0">
                <a:latin typeface="Roboto"/>
                <a:cs typeface="Roboto"/>
              </a:rPr>
              <a:t> </a:t>
            </a:r>
            <a:r>
              <a:rPr sz="2300" spc="-15" dirty="0">
                <a:latin typeface="RobotoRegular"/>
                <a:cs typeface="RobotoRegular"/>
              </a:rPr>
              <a:t>keyword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When </a:t>
            </a:r>
            <a:r>
              <a:rPr sz="2300" spc="-10" dirty="0">
                <a:latin typeface="RobotoRegular"/>
                <a:cs typeface="RobotoRegular"/>
              </a:rPr>
              <a:t>JavaScript reaches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b="1" i="1" spc="-10" dirty="0">
                <a:latin typeface="Roboto"/>
                <a:cs typeface="Roboto"/>
              </a:rPr>
              <a:t>return </a:t>
            </a:r>
            <a:r>
              <a:rPr sz="2300" spc="-5" dirty="0">
                <a:latin typeface="RobotoRegular"/>
                <a:cs typeface="RobotoRegular"/>
              </a:rPr>
              <a:t>statement, the function  will </a:t>
            </a:r>
            <a:r>
              <a:rPr sz="2300" spc="-10" dirty="0">
                <a:latin typeface="RobotoRegular"/>
                <a:cs typeface="RobotoRegular"/>
              </a:rPr>
              <a:t>stop executing </a:t>
            </a:r>
            <a:r>
              <a:rPr sz="2300" spc="-5" dirty="0">
                <a:latin typeface="RobotoRegular"/>
                <a:cs typeface="RobotoRegular"/>
              </a:rPr>
              <a:t>and </a:t>
            </a:r>
            <a:r>
              <a:rPr sz="2300" spc="-10" dirty="0">
                <a:latin typeface="RobotoRegular"/>
                <a:cs typeface="RobotoRegular"/>
              </a:rPr>
              <a:t>return value </a:t>
            </a:r>
            <a:r>
              <a:rPr sz="2300" spc="-5" dirty="0">
                <a:latin typeface="RobotoRegular"/>
                <a:cs typeface="RobotoRegular"/>
              </a:rPr>
              <a:t>is </a:t>
            </a:r>
            <a:r>
              <a:rPr sz="2300" spc="-10" dirty="0">
                <a:latin typeface="RobotoRegular"/>
                <a:cs typeface="RobotoRegular"/>
              </a:rPr>
              <a:t>"returned" </a:t>
            </a:r>
            <a:r>
              <a:rPr sz="2300" spc="-5" dirty="0">
                <a:latin typeface="RobotoRegular"/>
                <a:cs typeface="RobotoRegular"/>
              </a:rPr>
              <a:t>back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the  </a:t>
            </a:r>
            <a:r>
              <a:rPr sz="2300" spc="-10" dirty="0">
                <a:latin typeface="RobotoRegular"/>
                <a:cs typeface="RobotoRegular"/>
              </a:rPr>
              <a:t>"caller"</a:t>
            </a:r>
            <a:endParaRPr sz="2300">
              <a:latin typeface="RobotoRegular"/>
              <a:cs typeface="RobotoRegular"/>
            </a:endParaRPr>
          </a:p>
          <a:p>
            <a:pPr marL="481965" marR="843915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Every </a:t>
            </a:r>
            <a:r>
              <a:rPr sz="2300" spc="-5" dirty="0">
                <a:latin typeface="RobotoRegular"/>
                <a:cs typeface="RobotoRegular"/>
              </a:rPr>
              <a:t>function in </a:t>
            </a:r>
            <a:r>
              <a:rPr sz="2300" spc="-10" dirty="0">
                <a:latin typeface="RobotoRegular"/>
                <a:cs typeface="RobotoRegular"/>
              </a:rPr>
              <a:t>JavaScript returns </a:t>
            </a:r>
            <a:r>
              <a:rPr sz="2300" b="1" i="1" spc="-5" dirty="0">
                <a:latin typeface="Roboto"/>
                <a:cs typeface="Roboto"/>
              </a:rPr>
              <a:t>undeﬁned </a:t>
            </a:r>
            <a:r>
              <a:rPr sz="2300" spc="-5" dirty="0">
                <a:latin typeface="RobotoRegular"/>
                <a:cs typeface="RobotoRegular"/>
              </a:rPr>
              <a:t>unless  otherwise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speciﬁed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3121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0" dirty="0">
                <a:latin typeface="Times New Roman"/>
                <a:cs typeface="Times New Roman"/>
              </a:rPr>
              <a:t>Function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365" dirty="0">
                <a:latin typeface="Times New Roman"/>
                <a:cs typeface="Times New Roman"/>
              </a:rPr>
              <a:t>Return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447524"/>
            <a:ext cx="5892800" cy="2646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22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test(){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/>
              <a:cs typeface="Courier New"/>
            </a:endParaRPr>
          </a:p>
          <a:p>
            <a:pPr marL="12700" marR="5080">
              <a:lnSpc>
                <a:spcPct val="136400"/>
              </a:lnSpc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dirty="0">
                <a:latin typeface="Courier New"/>
                <a:cs typeface="Courier New"/>
              </a:rPr>
              <a:t>a = </a:t>
            </a:r>
            <a:r>
              <a:rPr sz="2200" b="1" spc="-5" dirty="0">
                <a:latin typeface="Courier New"/>
                <a:cs typeface="Courier New"/>
              </a:rPr>
              <a:t>test();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 return undefined  </a:t>
            </a:r>
            <a:r>
              <a:rPr sz="2200" b="1" spc="-5" dirty="0">
                <a:latin typeface="Courier New"/>
                <a:cs typeface="Courier New"/>
              </a:rPr>
              <a:t>console.log(a);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2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undefined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3121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0" dirty="0">
                <a:latin typeface="Times New Roman"/>
                <a:cs typeface="Times New Roman"/>
              </a:rPr>
              <a:t>Function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365" dirty="0">
                <a:latin typeface="Times New Roman"/>
                <a:cs typeface="Times New Roman"/>
              </a:rPr>
              <a:t>Return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447015"/>
            <a:ext cx="72878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RobotoRegular"/>
                <a:cs typeface="RobotoRegular"/>
              </a:rPr>
              <a:t>In this example we explicitly tell the function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10" dirty="0">
                <a:latin typeface="RobotoRegular"/>
                <a:cs typeface="RobotoRegular"/>
              </a:rPr>
              <a:t>return</a:t>
            </a:r>
            <a:r>
              <a:rPr sz="2300" spc="-4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45</a:t>
            </a:r>
            <a:endParaRPr sz="2300">
              <a:latin typeface="RobotoRegular"/>
              <a:cs typeface="RobotoRegula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4574" y="2116616"/>
          <a:ext cx="4766945" cy="2145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4052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function</a:t>
                      </a:r>
                      <a:r>
                        <a:rPr sz="2200" b="1" spc="-9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test(){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701675" marR="317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2200" b="1" spc="-3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45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31750"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}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31750"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a =</a:t>
                      </a:r>
                      <a:r>
                        <a:rPr sz="22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test();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2200" b="1" spc="-8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45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52">
                <a:tc>
                  <a:txBody>
                    <a:bodyPr/>
                    <a:lstStyle/>
                    <a:p>
                      <a:pPr marL="31750"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console.log(a);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45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3121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0" dirty="0">
                <a:latin typeface="Times New Roman"/>
                <a:cs typeface="Times New Roman"/>
              </a:rPr>
              <a:t>Function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365" dirty="0">
                <a:latin typeface="Times New Roman"/>
                <a:cs typeface="Times New Roman"/>
              </a:rPr>
              <a:t>Return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4574" y="1503779"/>
          <a:ext cx="5701665" cy="2745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2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8228">
                <a:tc>
                  <a:txBody>
                    <a:bodyPr/>
                    <a:lstStyle/>
                    <a:p>
                      <a:pPr marR="36195" algn="ct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function</a:t>
                      </a:r>
                      <a:r>
                        <a:rPr sz="2000" b="1" spc="-8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multiply(num1,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26035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num1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20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num2;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num2){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4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a =</a:t>
                      </a:r>
                      <a:r>
                        <a:rPr sz="20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multiply(</a:t>
                      </a:r>
                      <a:r>
                        <a:rPr sz="20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0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b =</a:t>
                      </a:r>
                      <a:r>
                        <a:rPr sz="20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multiply(</a:t>
                      </a:r>
                      <a:r>
                        <a:rPr sz="20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0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console.log(a);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6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console.log(b);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33624" y="4315559"/>
            <a:ext cx="50539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console.log(multiply(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2</a:t>
            </a:r>
            <a:r>
              <a:rPr sz="2000" b="1" spc="-5" dirty="0"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5</a:t>
            </a:r>
            <a:r>
              <a:rPr sz="2000" b="1" spc="-5" dirty="0">
                <a:latin typeface="Courier New"/>
                <a:cs typeface="Courier New"/>
              </a:rPr>
              <a:t>));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000" b="1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10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3121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0" dirty="0">
                <a:latin typeface="Times New Roman"/>
                <a:cs typeface="Times New Roman"/>
              </a:rPr>
              <a:t>Function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365" dirty="0">
                <a:latin typeface="Times New Roman"/>
                <a:cs typeface="Times New Roman"/>
              </a:rPr>
              <a:t>Return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43765"/>
            <a:ext cx="7950200" cy="125412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function </a:t>
            </a:r>
            <a:r>
              <a:rPr sz="2000" b="1" spc="-5" dirty="0">
                <a:latin typeface="Courier New"/>
                <a:cs typeface="Courier New"/>
              </a:rPr>
              <a:t>multiply(num1,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num2){</a:t>
            </a:r>
            <a:endParaRPr sz="2000">
              <a:latin typeface="Courier New"/>
              <a:cs typeface="Courier New"/>
            </a:endParaRPr>
          </a:p>
          <a:p>
            <a:pPr marL="469265" marR="5080" indent="-635">
              <a:lnSpc>
                <a:spcPct val="134400"/>
              </a:lnSpc>
              <a:tabLst>
                <a:tab pos="3212465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num2;	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function execution ends here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2000" b="1" spc="-5" dirty="0">
                <a:latin typeface="Courier New"/>
                <a:cs typeface="Courier New"/>
              </a:rPr>
              <a:t>num1 </a:t>
            </a:r>
            <a:r>
              <a:rPr sz="2000" b="1" dirty="0">
                <a:latin typeface="Courier New"/>
                <a:cs typeface="Courier New"/>
              </a:rPr>
              <a:t>*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num2;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624" y="2572487"/>
            <a:ext cx="3377565" cy="125412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344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dirty="0">
                <a:latin typeface="Courier New"/>
                <a:cs typeface="Courier New"/>
              </a:rPr>
              <a:t>a =</a:t>
            </a:r>
            <a:r>
              <a:rPr sz="2000" b="1" spc="-10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multiply(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3</a:t>
            </a:r>
            <a:r>
              <a:rPr sz="2000" b="1" spc="-5" dirty="0"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6</a:t>
            </a:r>
            <a:r>
              <a:rPr sz="2000" b="1" spc="-5" dirty="0">
                <a:latin typeface="Courier New"/>
                <a:cs typeface="Courier New"/>
              </a:rPr>
              <a:t>);  console.log(a);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0379" y="2982061"/>
            <a:ext cx="1854200" cy="84455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returns</a:t>
            </a:r>
            <a:r>
              <a:rPr sz="2000" b="1" spc="-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6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0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6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3121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0" dirty="0">
                <a:latin typeface="Times New Roman"/>
                <a:cs typeface="Times New Roman"/>
              </a:rPr>
              <a:t>Function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365" dirty="0">
                <a:latin typeface="Times New Roman"/>
                <a:cs typeface="Times New Roman"/>
              </a:rPr>
              <a:t>Return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256270" cy="3192145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JavaScript </a:t>
            </a:r>
            <a:r>
              <a:rPr sz="2300" spc="-5" dirty="0">
                <a:latin typeface="RobotoRegular"/>
                <a:cs typeface="RobotoRegular"/>
              </a:rPr>
              <a:t>functions can be used in</a:t>
            </a:r>
            <a:r>
              <a:rPr sz="2300" spc="-10" dirty="0">
                <a:latin typeface="RobotoRegular"/>
                <a:cs typeface="RobotoRegular"/>
              </a:rPr>
              <a:t> expressions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Just </a:t>
            </a:r>
            <a:r>
              <a:rPr sz="2300" spc="-10" dirty="0">
                <a:latin typeface="RobotoRegular"/>
                <a:cs typeface="RobotoRegular"/>
              </a:rPr>
              <a:t>like </a:t>
            </a:r>
            <a:r>
              <a:rPr sz="2300" spc="-5" dirty="0">
                <a:latin typeface="RobotoRegular"/>
                <a:cs typeface="RobotoRegular"/>
              </a:rPr>
              <a:t>we use </a:t>
            </a:r>
            <a:r>
              <a:rPr sz="2300" spc="-10" dirty="0">
                <a:latin typeface="RobotoRegular"/>
                <a:cs typeface="RobotoRegular"/>
              </a:rPr>
              <a:t>variables </a:t>
            </a:r>
            <a:r>
              <a:rPr sz="2300" spc="-5" dirty="0">
                <a:latin typeface="RobotoRegular"/>
                <a:cs typeface="RobotoRegular"/>
              </a:rPr>
              <a:t>in calculation we can use function  and output function will be included in</a:t>
            </a:r>
            <a:r>
              <a:rPr sz="2300" spc="-3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calculation</a:t>
            </a:r>
            <a:endParaRPr sz="2300">
              <a:latin typeface="RobotoRegular"/>
              <a:cs typeface="RobotoRegular"/>
            </a:endParaRPr>
          </a:p>
          <a:p>
            <a:pPr marL="695325" marR="3194685" indent="-670560">
              <a:lnSpc>
                <a:spcPct val="136400"/>
              </a:lnSpc>
              <a:spcBef>
                <a:spcPts val="1080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function </a:t>
            </a:r>
            <a:r>
              <a:rPr sz="2200" b="1" spc="-5" dirty="0">
                <a:latin typeface="Courier New"/>
                <a:cs typeface="Courier New"/>
              </a:rPr>
              <a:t>multiply(num1, num2){ 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2200" b="1" spc="-5" dirty="0">
                <a:latin typeface="Courier New"/>
                <a:cs typeface="Courier New"/>
              </a:rPr>
              <a:t>num1 </a:t>
            </a:r>
            <a:r>
              <a:rPr sz="2200" b="1" dirty="0">
                <a:latin typeface="Courier New"/>
                <a:cs typeface="Courier New"/>
              </a:rPr>
              <a:t>*</a:t>
            </a:r>
            <a:r>
              <a:rPr sz="2200" b="1" spc="-3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num2;</a:t>
            </a:r>
            <a:endParaRPr sz="22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96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960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dirty="0">
                <a:latin typeface="Courier New"/>
                <a:cs typeface="Courier New"/>
              </a:rPr>
              <a:t>a = </a:t>
            </a:r>
            <a:r>
              <a:rPr sz="2200" b="1" spc="-5" dirty="0">
                <a:latin typeface="Courier New"/>
                <a:cs typeface="Courier New"/>
              </a:rPr>
              <a:t>multiply(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3</a:t>
            </a:r>
            <a:r>
              <a:rPr sz="2200" b="1" spc="-5" dirty="0">
                <a:latin typeface="Courier New"/>
                <a:cs typeface="Courier New"/>
              </a:rPr>
              <a:t>,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4</a:t>
            </a:r>
            <a:r>
              <a:rPr sz="2200" b="1" spc="-5" dirty="0">
                <a:latin typeface="Courier New"/>
                <a:cs typeface="Courier New"/>
              </a:rPr>
              <a:t>) </a:t>
            </a:r>
            <a:r>
              <a:rPr sz="2200" b="1" dirty="0">
                <a:latin typeface="Courier New"/>
                <a:cs typeface="Courier New"/>
              </a:rPr>
              <a:t>+</a:t>
            </a:r>
            <a:r>
              <a:rPr sz="2200" b="1" spc="-30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88759"/>
                </a:solidFill>
                <a:latin typeface="Courier New"/>
                <a:cs typeface="Courier New"/>
              </a:rPr>
              <a:t>5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8647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0" dirty="0">
                <a:latin typeface="Times New Roman"/>
                <a:cs typeface="Times New Roman"/>
              </a:rPr>
              <a:t>Function in</a:t>
            </a:r>
            <a:r>
              <a:rPr sz="3200" spc="-470" dirty="0">
                <a:latin typeface="Times New Roman"/>
                <a:cs typeface="Times New Roman"/>
              </a:rPr>
              <a:t> </a:t>
            </a:r>
            <a:r>
              <a:rPr sz="3200" spc="335" dirty="0">
                <a:latin typeface="Times New Roman"/>
                <a:cs typeface="Times New Roman"/>
              </a:rPr>
              <a:t>Expressions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43765"/>
            <a:ext cx="6882765" cy="330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2290445" indent="-609600">
              <a:lnSpc>
                <a:spcPct val="1344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function </a:t>
            </a:r>
            <a:r>
              <a:rPr sz="2000" b="1" spc="-5" dirty="0">
                <a:latin typeface="Courier New"/>
                <a:cs typeface="Courier New"/>
              </a:rPr>
              <a:t>multiply(num1, num2){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2000" b="1" spc="-5" dirty="0">
                <a:latin typeface="Courier New"/>
                <a:cs typeface="Courier New"/>
              </a:rPr>
              <a:t>num1 </a:t>
            </a:r>
            <a:r>
              <a:rPr sz="2000" b="1" dirty="0">
                <a:latin typeface="Courier New"/>
                <a:cs typeface="Courier New"/>
              </a:rPr>
              <a:t>*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num2;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function </a:t>
            </a:r>
            <a:r>
              <a:rPr sz="2000" b="1" spc="-5" dirty="0">
                <a:latin typeface="Courier New"/>
                <a:cs typeface="Courier New"/>
              </a:rPr>
              <a:t>sum(a,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b){</a:t>
            </a:r>
            <a:endParaRPr sz="2000">
              <a:latin typeface="Courier New"/>
              <a:cs typeface="Courier New"/>
            </a:endParaRPr>
          </a:p>
          <a:p>
            <a:pPr marL="621665" marR="5080">
              <a:lnSpc>
                <a:spcPct val="134400"/>
              </a:lnSpc>
              <a:tabLst>
                <a:tab pos="4888230" algn="l"/>
              </a:tabLst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Result of multiply sum with value of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b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2000" b="1" spc="-5" dirty="0">
                <a:latin typeface="Courier New"/>
                <a:cs typeface="Courier New"/>
              </a:rPr>
              <a:t>multiply(a,b)</a:t>
            </a:r>
            <a:r>
              <a:rPr sz="2000" b="1" dirty="0">
                <a:latin typeface="Courier New"/>
                <a:cs typeface="Courier New"/>
              </a:rPr>
              <a:t> + </a:t>
            </a:r>
            <a:r>
              <a:rPr sz="2000" b="1" spc="-5" dirty="0">
                <a:latin typeface="Courier New"/>
                <a:cs typeface="Courier New"/>
              </a:rPr>
              <a:t>b;	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//16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spc="-5" dirty="0">
                <a:latin typeface="Courier New"/>
                <a:cs typeface="Courier New"/>
              </a:rPr>
              <a:t>total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sum(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3</a:t>
            </a:r>
            <a:r>
              <a:rPr sz="2000" b="1" spc="-5" dirty="0"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4</a:t>
            </a:r>
            <a:r>
              <a:rPr sz="2000" b="1" spc="-5" dirty="0">
                <a:latin typeface="Courier New"/>
                <a:cs typeface="Courier New"/>
              </a:rPr>
              <a:t>) </a:t>
            </a:r>
            <a:r>
              <a:rPr sz="2000" b="1" dirty="0">
                <a:latin typeface="Courier New"/>
                <a:cs typeface="Courier New"/>
              </a:rPr>
              <a:t>+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6</a:t>
            </a:r>
            <a:r>
              <a:rPr sz="2000" b="1" spc="-5" dirty="0">
                <a:latin typeface="Courier New"/>
                <a:cs typeface="Courier New"/>
              </a:rPr>
              <a:t>;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result</a:t>
            </a:r>
            <a:r>
              <a:rPr sz="2000" b="1" spc="-5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22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8647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0" dirty="0">
                <a:latin typeface="Times New Roman"/>
                <a:cs typeface="Times New Roman"/>
              </a:rPr>
              <a:t>Function in</a:t>
            </a:r>
            <a:r>
              <a:rPr sz="3200" spc="-470" dirty="0">
                <a:latin typeface="Times New Roman"/>
                <a:cs typeface="Times New Roman"/>
              </a:rPr>
              <a:t> </a:t>
            </a:r>
            <a:r>
              <a:rPr sz="3200" spc="335" dirty="0">
                <a:latin typeface="Times New Roman"/>
                <a:cs typeface="Times New Roman"/>
              </a:rPr>
              <a:t>Expressions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43765"/>
            <a:ext cx="7796530" cy="330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3204210" indent="-609600">
              <a:lnSpc>
                <a:spcPct val="1344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function </a:t>
            </a:r>
            <a:r>
              <a:rPr sz="2000" b="1" spc="-5" dirty="0">
                <a:latin typeface="Courier New"/>
                <a:cs typeface="Courier New"/>
              </a:rPr>
              <a:t>multiply(num1, num2){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2000" b="1" spc="-5" dirty="0">
                <a:latin typeface="Courier New"/>
                <a:cs typeface="Courier New"/>
              </a:rPr>
              <a:t>num1 </a:t>
            </a:r>
            <a:r>
              <a:rPr sz="2000" b="1" dirty="0">
                <a:latin typeface="Courier New"/>
                <a:cs typeface="Courier New"/>
              </a:rPr>
              <a:t>*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num2;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1665" marR="4880610" indent="-609600">
              <a:lnSpc>
                <a:spcPct val="1344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function </a:t>
            </a:r>
            <a:r>
              <a:rPr sz="2000" b="1" spc="-5" dirty="0">
                <a:latin typeface="Courier New"/>
                <a:cs typeface="Courier New"/>
              </a:rPr>
              <a:t>sum(a,</a:t>
            </a:r>
            <a:r>
              <a:rPr sz="2000" b="1" spc="-9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b){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2000" b="1" dirty="0">
                <a:latin typeface="Courier New"/>
                <a:cs typeface="Courier New"/>
              </a:rPr>
              <a:t>a +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34400"/>
              </a:lnSpc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Call multiply first and result passed to sum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spc="-5" dirty="0">
                <a:latin typeface="Courier New"/>
                <a:cs typeface="Courier New"/>
              </a:rPr>
              <a:t>total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sum(multiply(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3</a:t>
            </a:r>
            <a:r>
              <a:rPr sz="2000" b="1" spc="-5" dirty="0"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4</a:t>
            </a:r>
            <a:r>
              <a:rPr sz="2000" b="1" spc="-5" dirty="0">
                <a:latin typeface="Courier New"/>
                <a:cs typeface="Courier New"/>
              </a:rPr>
              <a:t>),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2</a:t>
            </a:r>
            <a:r>
              <a:rPr sz="2000" b="1" spc="-5" dirty="0">
                <a:latin typeface="Courier New"/>
                <a:cs typeface="Courier New"/>
              </a:rPr>
              <a:t>) </a:t>
            </a:r>
            <a:r>
              <a:rPr sz="2000" b="1" dirty="0">
                <a:latin typeface="Courier New"/>
                <a:cs typeface="Courier New"/>
              </a:rPr>
              <a:t>+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6</a:t>
            </a:r>
            <a:r>
              <a:rPr sz="2000" b="1" spc="-5" dirty="0">
                <a:latin typeface="Courier New"/>
                <a:cs typeface="Courier New"/>
              </a:rPr>
              <a:t>;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result</a:t>
            </a:r>
            <a:r>
              <a:rPr sz="2000" b="1" spc="-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20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8647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0" dirty="0">
                <a:latin typeface="Times New Roman"/>
                <a:cs typeface="Times New Roman"/>
              </a:rPr>
              <a:t>Function in</a:t>
            </a:r>
            <a:r>
              <a:rPr sz="3200" spc="-470" dirty="0">
                <a:latin typeface="Times New Roman"/>
                <a:cs typeface="Times New Roman"/>
              </a:rPr>
              <a:t> </a:t>
            </a:r>
            <a:r>
              <a:rPr sz="3200" spc="335" dirty="0">
                <a:latin typeface="Times New Roman"/>
                <a:cs typeface="Times New Roman"/>
              </a:rPr>
              <a:t>Expressions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3122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45" dirty="0">
                <a:latin typeface="Times New Roman"/>
                <a:cs typeface="Times New Roman"/>
              </a:rPr>
              <a:t>Variable </a:t>
            </a:r>
            <a:r>
              <a:rPr sz="3200" spc="320" dirty="0">
                <a:latin typeface="Times New Roman"/>
                <a:cs typeface="Times New Roman"/>
              </a:rPr>
              <a:t>for</a:t>
            </a:r>
            <a:r>
              <a:rPr sz="3200" spc="-365" dirty="0">
                <a:latin typeface="Times New Roman"/>
                <a:cs typeface="Times New Roman"/>
              </a:rPr>
              <a:t> </a:t>
            </a:r>
            <a:r>
              <a:rPr sz="3200" spc="395" dirty="0">
                <a:latin typeface="Times New Roman"/>
                <a:cs typeface="Times New Roman"/>
              </a:rPr>
              <a:t>Numbers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53" y="1393168"/>
            <a:ext cx="7226300" cy="2968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125" marR="5080" indent="-480059">
              <a:lnSpc>
                <a:spcPct val="114599"/>
              </a:lnSpc>
              <a:spcBef>
                <a:spcPts val="100"/>
              </a:spcBef>
              <a:tabLst>
                <a:tab pos="492125" algn="l"/>
              </a:tabLst>
            </a:pPr>
            <a:r>
              <a:rPr sz="2400" spc="-5" dirty="0">
                <a:latin typeface="RobotoRegular"/>
                <a:cs typeface="RobotoRegular"/>
              </a:rPr>
              <a:t>1.	</a:t>
            </a:r>
            <a:r>
              <a:rPr sz="2400" spc="-60" dirty="0">
                <a:latin typeface="RobotoRegular"/>
                <a:cs typeface="RobotoRegular"/>
              </a:rPr>
              <a:t>To </a:t>
            </a:r>
            <a:r>
              <a:rPr sz="2400" spc="-15" dirty="0">
                <a:latin typeface="RobotoRegular"/>
                <a:cs typeface="RobotoRegular"/>
              </a:rPr>
              <a:t>store </a:t>
            </a:r>
            <a:r>
              <a:rPr sz="2400" spc="-5" dirty="0">
                <a:latin typeface="RobotoRegular"/>
                <a:cs typeface="RobotoRegular"/>
              </a:rPr>
              <a:t>whole numbers or decimal </a:t>
            </a:r>
            <a:r>
              <a:rPr sz="2400" spc="-10" dirty="0">
                <a:latin typeface="RobotoRegular"/>
                <a:cs typeface="RobotoRegular"/>
              </a:rPr>
              <a:t>values </a:t>
            </a:r>
            <a:r>
              <a:rPr sz="2400" spc="-5" dirty="0">
                <a:latin typeface="RobotoRegular"/>
                <a:cs typeface="RobotoRegular"/>
              </a:rPr>
              <a:t>we use  number data</a:t>
            </a:r>
            <a:r>
              <a:rPr sz="2400" spc="-15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type</a:t>
            </a:r>
            <a:endParaRPr sz="2400">
              <a:latin typeface="RobotoRegular"/>
              <a:cs typeface="RobotoRegular"/>
            </a:endParaRPr>
          </a:p>
          <a:p>
            <a:pPr marL="492125">
              <a:lnSpc>
                <a:spcPct val="100000"/>
              </a:lnSpc>
              <a:spcBef>
                <a:spcPts val="1995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spc="-5" dirty="0">
                <a:latin typeface="Courier New"/>
                <a:cs typeface="Courier New"/>
              </a:rPr>
              <a:t>age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75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25</a:t>
            </a:r>
            <a:r>
              <a:rPr sz="2400" b="1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492125">
              <a:lnSpc>
                <a:spcPct val="100000"/>
              </a:lnSpc>
              <a:spcBef>
                <a:spcPts val="102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spc="-5" dirty="0">
                <a:latin typeface="Courier New"/>
                <a:cs typeface="Courier New"/>
              </a:rPr>
              <a:t>weight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150.5</a:t>
            </a:r>
            <a:r>
              <a:rPr sz="2400" b="1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492125" marR="1604010">
              <a:lnSpc>
                <a:spcPct val="135400"/>
              </a:lnSpc>
              <a:tabLst>
                <a:tab pos="4881880" algn="l"/>
              </a:tabLst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spc="-5" dirty="0">
                <a:latin typeface="Courier New"/>
                <a:cs typeface="Courier New"/>
              </a:rPr>
              <a:t>newWeight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weight </a:t>
            </a:r>
            <a:r>
              <a:rPr sz="2400" b="1" dirty="0">
                <a:latin typeface="Courier New"/>
                <a:cs typeface="Courier New"/>
              </a:rPr>
              <a:t>+ 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20</a:t>
            </a:r>
            <a:r>
              <a:rPr sz="2400" b="1" spc="-5" dirty="0">
                <a:latin typeface="Courier New"/>
                <a:cs typeface="Courier New"/>
              </a:rPr>
              <a:t>; 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spc="-5" dirty="0">
                <a:latin typeface="Courier New"/>
                <a:cs typeface="Courier New"/>
              </a:rPr>
              <a:t>originalNumber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10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12	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088759"/>
                </a:solidFill>
                <a:latin typeface="Courier New"/>
                <a:cs typeface="Courier New"/>
              </a:rPr>
              <a:t>5</a:t>
            </a:r>
            <a:r>
              <a:rPr sz="2400" b="1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148955" cy="322580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Variables </a:t>
            </a:r>
            <a:r>
              <a:rPr sz="2300" spc="-5" dirty="0">
                <a:latin typeface="RobotoRegular"/>
                <a:cs typeface="RobotoRegular"/>
              </a:rPr>
              <a:t>can </a:t>
            </a:r>
            <a:r>
              <a:rPr sz="2300" spc="-10" dirty="0">
                <a:latin typeface="RobotoRegular"/>
                <a:cs typeface="RobotoRegular"/>
              </a:rPr>
              <a:t>have </a:t>
            </a:r>
            <a:r>
              <a:rPr sz="2300" spc="-5" dirty="0">
                <a:latin typeface="RobotoRegular"/>
                <a:cs typeface="RobotoRegular"/>
              </a:rPr>
              <a:t>local or global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scope</a:t>
            </a:r>
            <a:endParaRPr sz="2300">
              <a:latin typeface="RobotoRegular"/>
              <a:cs typeface="RobotoRegular"/>
            </a:endParaRPr>
          </a:p>
          <a:p>
            <a:pPr marL="481965" marR="161925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global </a:t>
            </a:r>
            <a:r>
              <a:rPr sz="2300" spc="-10" dirty="0">
                <a:latin typeface="RobotoRegular"/>
                <a:cs typeface="RobotoRegular"/>
              </a:rPr>
              <a:t>variable </a:t>
            </a:r>
            <a:r>
              <a:rPr sz="2300" spc="-5" dirty="0">
                <a:latin typeface="RobotoRegular"/>
                <a:cs typeface="RobotoRegular"/>
              </a:rPr>
              <a:t>is one </a:t>
            </a:r>
            <a:r>
              <a:rPr sz="2300" spc="-20" dirty="0">
                <a:latin typeface="RobotoRegular"/>
                <a:cs typeface="RobotoRegular"/>
              </a:rPr>
              <a:t>that's </a:t>
            </a:r>
            <a:r>
              <a:rPr sz="2300" spc="-10" dirty="0">
                <a:latin typeface="RobotoRegular"/>
                <a:cs typeface="RobotoRegular"/>
              </a:rPr>
              <a:t>declared </a:t>
            </a:r>
            <a:r>
              <a:rPr sz="2300" spc="-5" dirty="0">
                <a:latin typeface="RobotoRegular"/>
                <a:cs typeface="RobotoRegular"/>
              </a:rPr>
              <a:t>in the main body of  </a:t>
            </a:r>
            <a:r>
              <a:rPr sz="2300" spc="-10" dirty="0">
                <a:latin typeface="RobotoRegular"/>
                <a:cs typeface="RobotoRegular"/>
              </a:rPr>
              <a:t>your </a:t>
            </a:r>
            <a:r>
              <a:rPr sz="2300" spc="-5" dirty="0">
                <a:latin typeface="RobotoRegular"/>
                <a:cs typeface="RobotoRegular"/>
              </a:rPr>
              <a:t>code, not inside </a:t>
            </a:r>
            <a:r>
              <a:rPr sz="2300" dirty="0">
                <a:latin typeface="RobotoRegular"/>
                <a:cs typeface="RobotoRegular"/>
              </a:rPr>
              <a:t>a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function.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local </a:t>
            </a:r>
            <a:r>
              <a:rPr sz="2300" spc="-10" dirty="0">
                <a:latin typeface="RobotoRegular"/>
                <a:cs typeface="RobotoRegular"/>
              </a:rPr>
              <a:t>variable </a:t>
            </a:r>
            <a:r>
              <a:rPr sz="2300" spc="-5" dirty="0">
                <a:latin typeface="RobotoRegular"/>
                <a:cs typeface="RobotoRegular"/>
              </a:rPr>
              <a:t>is one </a:t>
            </a:r>
            <a:r>
              <a:rPr sz="2300" spc="-20" dirty="0">
                <a:latin typeface="RobotoRegular"/>
                <a:cs typeface="RobotoRegular"/>
              </a:rPr>
              <a:t>that's </a:t>
            </a:r>
            <a:r>
              <a:rPr sz="2300" spc="-10" dirty="0">
                <a:latin typeface="RobotoRegular"/>
                <a:cs typeface="RobotoRegular"/>
              </a:rPr>
              <a:t>declared </a:t>
            </a:r>
            <a:r>
              <a:rPr sz="2300" spc="-5" dirty="0">
                <a:latin typeface="RobotoRegular"/>
                <a:cs typeface="RobotoRegular"/>
              </a:rPr>
              <a:t>inside </a:t>
            </a:r>
            <a:r>
              <a:rPr sz="2300" dirty="0">
                <a:latin typeface="RobotoRegular"/>
                <a:cs typeface="RobotoRegular"/>
              </a:rPr>
              <a:t>a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function.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local </a:t>
            </a:r>
            <a:r>
              <a:rPr sz="2300" spc="-10" dirty="0">
                <a:latin typeface="RobotoRegular"/>
                <a:cs typeface="RobotoRegular"/>
              </a:rPr>
              <a:t>variable </a:t>
            </a:r>
            <a:r>
              <a:rPr sz="2300" spc="-5" dirty="0">
                <a:latin typeface="RobotoRegular"/>
                <a:cs typeface="RobotoRegular"/>
              </a:rPr>
              <a:t>can be either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parameter </a:t>
            </a:r>
            <a:r>
              <a:rPr sz="2300" spc="-5" dirty="0">
                <a:latin typeface="RobotoRegular"/>
                <a:cs typeface="RobotoRegular"/>
              </a:rPr>
              <a:t>of the function,  which is </a:t>
            </a:r>
            <a:r>
              <a:rPr sz="2300" spc="-10" dirty="0">
                <a:latin typeface="RobotoRegular"/>
                <a:cs typeface="RobotoRegular"/>
              </a:rPr>
              <a:t>declared </a:t>
            </a:r>
            <a:r>
              <a:rPr sz="2300" spc="-5" dirty="0">
                <a:latin typeface="RobotoRegular"/>
                <a:cs typeface="RobotoRegular"/>
              </a:rPr>
              <a:t>implicitly </a:t>
            </a:r>
            <a:r>
              <a:rPr sz="2300" spc="-10" dirty="0">
                <a:latin typeface="RobotoRegular"/>
                <a:cs typeface="RobotoRegular"/>
              </a:rPr>
              <a:t>by </a:t>
            </a:r>
            <a:r>
              <a:rPr sz="2300" spc="-5" dirty="0">
                <a:latin typeface="RobotoRegular"/>
                <a:cs typeface="RobotoRegular"/>
              </a:rPr>
              <a:t>being named as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25" dirty="0">
                <a:latin typeface="RobotoRegular"/>
                <a:cs typeface="RobotoRegular"/>
              </a:rPr>
              <a:t>parameter,  </a:t>
            </a:r>
            <a:r>
              <a:rPr sz="2300" spc="-5" dirty="0">
                <a:latin typeface="RobotoRegular"/>
                <a:cs typeface="RobotoRegular"/>
              </a:rPr>
              <a:t>or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variable declared </a:t>
            </a:r>
            <a:r>
              <a:rPr sz="2300" spc="-5" dirty="0">
                <a:latin typeface="RobotoRegular"/>
                <a:cs typeface="RobotoRegular"/>
              </a:rPr>
              <a:t>explicitly in the function with the </a:t>
            </a:r>
            <a:r>
              <a:rPr sz="2300" spc="-10" dirty="0">
                <a:latin typeface="RobotoRegular"/>
                <a:cs typeface="RobotoRegular"/>
              </a:rPr>
              <a:t>var  </a:t>
            </a:r>
            <a:r>
              <a:rPr sz="2300" spc="-15" dirty="0">
                <a:latin typeface="RobotoRegular"/>
                <a:cs typeface="RobotoRegular"/>
              </a:rPr>
              <a:t>keyword.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978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35" dirty="0">
                <a:latin typeface="Times New Roman"/>
                <a:cs typeface="Times New Roman"/>
              </a:rPr>
              <a:t>Local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290" dirty="0">
                <a:latin typeface="Times New Roman"/>
                <a:cs typeface="Times New Roman"/>
              </a:rPr>
              <a:t>vs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245" dirty="0">
                <a:latin typeface="Times New Roman"/>
                <a:cs typeface="Times New Roman"/>
              </a:rPr>
              <a:t>Global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260" dirty="0">
                <a:latin typeface="Times New Roman"/>
                <a:cs typeface="Times New Roman"/>
              </a:rPr>
              <a:t>Variables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056245" cy="202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buAutoNum type="arabicPeriod" startAt="5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Global </a:t>
            </a:r>
            <a:r>
              <a:rPr sz="2300" spc="-10" dirty="0">
                <a:latin typeface="RobotoRegular"/>
                <a:cs typeface="RobotoRegular"/>
              </a:rPr>
              <a:t>variable </a:t>
            </a:r>
            <a:r>
              <a:rPr sz="2300" spc="-5" dirty="0">
                <a:latin typeface="RobotoRegular"/>
                <a:cs typeface="RobotoRegular"/>
              </a:rPr>
              <a:t>is meaningful in every section of </a:t>
            </a:r>
            <a:r>
              <a:rPr sz="2300" spc="-10" dirty="0">
                <a:latin typeface="RobotoRegular"/>
                <a:cs typeface="RobotoRegular"/>
              </a:rPr>
              <a:t>your </a:t>
            </a:r>
            <a:r>
              <a:rPr sz="2300" spc="-5" dirty="0">
                <a:latin typeface="RobotoRegular"/>
                <a:cs typeface="RobotoRegular"/>
              </a:rPr>
              <a:t>code,  whether that code is in the main body or in any of the  functions.</a:t>
            </a:r>
            <a:endParaRPr sz="2300">
              <a:latin typeface="RobotoRegular"/>
              <a:cs typeface="RobotoRegular"/>
            </a:endParaRPr>
          </a:p>
          <a:p>
            <a:pPr marL="481965" marR="687705" indent="-469900">
              <a:lnSpc>
                <a:spcPct val="114100"/>
              </a:lnSpc>
              <a:buAutoNum type="arabicPeriod" startAt="5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Local </a:t>
            </a:r>
            <a:r>
              <a:rPr sz="2300" spc="-10" dirty="0">
                <a:latin typeface="RobotoRegular"/>
                <a:cs typeface="RobotoRegular"/>
              </a:rPr>
              <a:t>variable </a:t>
            </a:r>
            <a:r>
              <a:rPr sz="2300" spc="-5" dirty="0">
                <a:latin typeface="RobotoRegular"/>
                <a:cs typeface="RobotoRegular"/>
              </a:rPr>
              <a:t>is one </a:t>
            </a:r>
            <a:r>
              <a:rPr sz="2300" spc="-20" dirty="0">
                <a:latin typeface="RobotoRegular"/>
                <a:cs typeface="RobotoRegular"/>
              </a:rPr>
              <a:t>that's </a:t>
            </a:r>
            <a:r>
              <a:rPr sz="2300" spc="-5" dirty="0">
                <a:latin typeface="RobotoRegular"/>
                <a:cs typeface="RobotoRegular"/>
              </a:rPr>
              <a:t>meaningful only within the  function that </a:t>
            </a:r>
            <a:r>
              <a:rPr sz="2300" spc="-10" dirty="0">
                <a:latin typeface="RobotoRegular"/>
                <a:cs typeface="RobotoRegular"/>
              </a:rPr>
              <a:t>declares </a:t>
            </a:r>
            <a:r>
              <a:rPr sz="2300" spc="-5" dirty="0">
                <a:latin typeface="RobotoRegular"/>
                <a:cs typeface="RobotoRegular"/>
              </a:rPr>
              <a:t>it.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978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35" dirty="0">
                <a:latin typeface="Times New Roman"/>
                <a:cs typeface="Times New Roman"/>
              </a:rPr>
              <a:t>Local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290" dirty="0">
                <a:latin typeface="Times New Roman"/>
                <a:cs typeface="Times New Roman"/>
              </a:rPr>
              <a:t>vs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245" dirty="0">
                <a:latin typeface="Times New Roman"/>
                <a:cs typeface="Times New Roman"/>
              </a:rPr>
              <a:t>Global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260" dirty="0">
                <a:latin typeface="Times New Roman"/>
                <a:cs typeface="Times New Roman"/>
              </a:rPr>
              <a:t>Variables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100059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7.	</a:t>
            </a:r>
            <a:r>
              <a:rPr sz="2300" spc="-10" dirty="0">
                <a:latin typeface="RobotoRegular"/>
                <a:cs typeface="RobotoRegular"/>
              </a:rPr>
              <a:t>there are </a:t>
            </a:r>
            <a:r>
              <a:rPr sz="2300" spc="-5" dirty="0">
                <a:latin typeface="RobotoRegular"/>
                <a:cs typeface="RobotoRegular"/>
              </a:rPr>
              <a:t>two </a:t>
            </a:r>
            <a:r>
              <a:rPr sz="2300" spc="-10" dirty="0">
                <a:latin typeface="RobotoRegular"/>
                <a:cs typeface="RobotoRegular"/>
              </a:rPr>
              <a:t>differences </a:t>
            </a:r>
            <a:r>
              <a:rPr sz="2300" spc="-5" dirty="0">
                <a:latin typeface="RobotoRegular"/>
                <a:cs typeface="RobotoRegular"/>
              </a:rPr>
              <a:t>between global and local  </a:t>
            </a:r>
            <a:r>
              <a:rPr sz="2300" spc="-10" dirty="0">
                <a:latin typeface="RobotoRegular"/>
                <a:cs typeface="RobotoRegular"/>
              </a:rPr>
              <a:t>variables—where they're declared, </a:t>
            </a:r>
            <a:r>
              <a:rPr sz="2300" spc="-5" dirty="0">
                <a:latin typeface="RobotoRegular"/>
                <a:cs typeface="RobotoRegular"/>
              </a:rPr>
              <a:t>and </a:t>
            </a:r>
            <a:r>
              <a:rPr sz="2300" spc="-10" dirty="0">
                <a:latin typeface="RobotoRegular"/>
                <a:cs typeface="RobotoRegular"/>
              </a:rPr>
              <a:t>where they're </a:t>
            </a:r>
            <a:r>
              <a:rPr sz="2300" spc="-5" dirty="0">
                <a:latin typeface="RobotoRegular"/>
                <a:cs typeface="RobotoRegular"/>
              </a:rPr>
              <a:t>known  and can be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used.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978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35" dirty="0">
                <a:latin typeface="Times New Roman"/>
                <a:cs typeface="Times New Roman"/>
              </a:rPr>
              <a:t>Local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290" dirty="0">
                <a:latin typeface="Times New Roman"/>
                <a:cs typeface="Times New Roman"/>
              </a:rPr>
              <a:t>vs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245" dirty="0">
                <a:latin typeface="Times New Roman"/>
                <a:cs typeface="Times New Roman"/>
              </a:rPr>
              <a:t>Global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260" dirty="0">
                <a:latin typeface="Times New Roman"/>
                <a:cs typeface="Times New Roman"/>
              </a:rPr>
              <a:t>Variables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5836" y="2805681"/>
          <a:ext cx="8548370" cy="2046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97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800" b="1" spc="-5" dirty="0">
                          <a:latin typeface="Roboto"/>
                          <a:cs typeface="Roboto"/>
                        </a:rPr>
                        <a:t>Global</a:t>
                      </a:r>
                      <a:r>
                        <a:rPr sz="1800" b="1" spc="-10" dirty="0">
                          <a:latin typeface="Roboto"/>
                          <a:cs typeface="Roboto"/>
                        </a:rPr>
                        <a:t> Variables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T="1873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800" b="1" spc="-5" dirty="0">
                          <a:latin typeface="Roboto"/>
                          <a:cs typeface="Roboto"/>
                        </a:rPr>
                        <a:t>Local</a:t>
                      </a:r>
                      <a:r>
                        <a:rPr sz="1800" b="1" spc="-10" dirty="0">
                          <a:latin typeface="Roboto"/>
                          <a:cs typeface="Roboto"/>
                        </a:rPr>
                        <a:t> Variables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T="1873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72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1700" b="1" spc="-10" dirty="0">
                          <a:latin typeface="Roboto"/>
                          <a:cs typeface="Roboto"/>
                        </a:rPr>
                        <a:t>Declared </a:t>
                      </a:r>
                      <a:r>
                        <a:rPr sz="1700" b="1" spc="-5" dirty="0">
                          <a:latin typeface="Roboto"/>
                          <a:cs typeface="Roboto"/>
                        </a:rPr>
                        <a:t>in the main</a:t>
                      </a:r>
                      <a:r>
                        <a:rPr sz="1700" b="1" spc="-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700" b="1" spc="-5" dirty="0">
                          <a:latin typeface="Roboto"/>
                          <a:cs typeface="Roboto"/>
                        </a:rPr>
                        <a:t>code</a:t>
                      </a:r>
                      <a:endParaRPr sz="1700">
                        <a:latin typeface="Roboto"/>
                        <a:cs typeface="Roboto"/>
                      </a:endParaRPr>
                    </a:p>
                  </a:txBody>
                  <a:tcPr marL="0" marR="0" marT="1974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1700" b="1" spc="-10" dirty="0">
                          <a:latin typeface="Roboto"/>
                          <a:cs typeface="Roboto"/>
                        </a:rPr>
                        <a:t>Declared </a:t>
                      </a:r>
                      <a:r>
                        <a:rPr sz="1700" b="1" spc="-5" dirty="0">
                          <a:latin typeface="Roboto"/>
                          <a:cs typeface="Roboto"/>
                        </a:rPr>
                        <a:t>in </a:t>
                      </a:r>
                      <a:r>
                        <a:rPr sz="1700" b="1" dirty="0">
                          <a:latin typeface="Roboto"/>
                          <a:cs typeface="Roboto"/>
                        </a:rPr>
                        <a:t>a</a:t>
                      </a:r>
                      <a:r>
                        <a:rPr sz="1700" b="1" spc="-5" dirty="0">
                          <a:latin typeface="Roboto"/>
                          <a:cs typeface="Roboto"/>
                        </a:rPr>
                        <a:t> function</a:t>
                      </a:r>
                      <a:endParaRPr sz="1700">
                        <a:latin typeface="Roboto"/>
                        <a:cs typeface="Roboto"/>
                      </a:endParaRPr>
                    </a:p>
                  </a:txBody>
                  <a:tcPr marL="0" marR="0" marT="1974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19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665"/>
                        </a:spcBef>
                      </a:pPr>
                      <a:r>
                        <a:rPr sz="1700" b="1" spc="-5" dirty="0">
                          <a:latin typeface="Roboto"/>
                          <a:cs typeface="Roboto"/>
                        </a:rPr>
                        <a:t>Known </a:t>
                      </a:r>
                      <a:r>
                        <a:rPr sz="1700" b="1" spc="-10" dirty="0">
                          <a:latin typeface="Roboto"/>
                          <a:cs typeface="Roboto"/>
                        </a:rPr>
                        <a:t>everywhere, </a:t>
                      </a:r>
                      <a:r>
                        <a:rPr sz="1700" b="1" spc="-5" dirty="0">
                          <a:latin typeface="Roboto"/>
                          <a:cs typeface="Roboto"/>
                        </a:rPr>
                        <a:t>useable </a:t>
                      </a:r>
                      <a:r>
                        <a:rPr sz="1700" b="1" spc="-10" dirty="0">
                          <a:latin typeface="Roboto"/>
                          <a:cs typeface="Roboto"/>
                        </a:rPr>
                        <a:t>everywhere</a:t>
                      </a:r>
                      <a:endParaRPr sz="1700">
                        <a:latin typeface="Roboto"/>
                        <a:cs typeface="Roboto"/>
                      </a:endParaRPr>
                    </a:p>
                  </a:txBody>
                  <a:tcPr marL="0" marR="0" marT="2114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447675">
                        <a:lnSpc>
                          <a:spcPts val="2020"/>
                        </a:lnSpc>
                        <a:spcBef>
                          <a:spcPts val="735"/>
                        </a:spcBef>
                      </a:pPr>
                      <a:r>
                        <a:rPr sz="1700" b="1" spc="-5" dirty="0">
                          <a:latin typeface="Roboto"/>
                          <a:cs typeface="Roboto"/>
                        </a:rPr>
                        <a:t>Known only inside the function, usable  only inside the</a:t>
                      </a:r>
                      <a:r>
                        <a:rPr sz="1700" b="1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700" b="1" spc="-5" dirty="0">
                          <a:latin typeface="Roboto"/>
                          <a:cs typeface="Roboto"/>
                        </a:rPr>
                        <a:t>function</a:t>
                      </a:r>
                      <a:endParaRPr sz="1700">
                        <a:latin typeface="Roboto"/>
                        <a:cs typeface="Roboto"/>
                      </a:endParaRPr>
                    </a:p>
                  </a:txBody>
                  <a:tcPr marL="0" marR="0" marT="933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90379" y="1448539"/>
            <a:ext cx="2768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Global</a:t>
            </a:r>
            <a:r>
              <a:rPr sz="2000" b="1" spc="-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Variable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624" y="1343765"/>
            <a:ext cx="2768600" cy="166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1645">
              <a:lnSpc>
                <a:spcPct val="1344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dirty="0">
                <a:latin typeface="Courier New"/>
                <a:cs typeface="Courier New"/>
              </a:rPr>
              <a:t>a =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7</a:t>
            </a:r>
            <a:r>
              <a:rPr sz="2000" b="1" spc="-5" dirty="0">
                <a:latin typeface="Courier New"/>
                <a:cs typeface="Courier New"/>
              </a:rPr>
              <a:t>;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2000" b="1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sum(){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dirty="0">
                <a:latin typeface="Courier New"/>
                <a:cs typeface="Courier New"/>
              </a:rPr>
              <a:t>b =</a:t>
            </a:r>
            <a:r>
              <a:rPr sz="2000" b="1" spc="-50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6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dirty="0">
                <a:latin typeface="Courier New"/>
                <a:cs typeface="Courier New"/>
              </a:rPr>
              <a:t>c = a +</a:t>
            </a:r>
            <a:r>
              <a:rPr sz="2000" b="1" spc="-114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0379" y="2162913"/>
            <a:ext cx="3530600" cy="84455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Local</a:t>
            </a:r>
            <a:r>
              <a:rPr sz="2000"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Variable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13, Accessing</a:t>
            </a:r>
            <a:r>
              <a:rPr sz="2000" b="1" spc="-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global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624" y="2982061"/>
            <a:ext cx="4291965" cy="166370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925"/>
              </a:spcBef>
            </a:pPr>
            <a:r>
              <a:rPr sz="2000" b="1" spc="-5" dirty="0">
                <a:latin typeface="Courier New"/>
                <a:cs typeface="Courier New"/>
              </a:rPr>
              <a:t>console.log(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"C</a:t>
            </a:r>
            <a:r>
              <a:rPr sz="2000" b="1" spc="-2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000" b="1" spc="-5" dirty="0">
                <a:latin typeface="Courier New"/>
                <a:cs typeface="Courier New"/>
              </a:rPr>
              <a:t>+c);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latin typeface="Courier New"/>
                <a:cs typeface="Courier New"/>
              </a:rPr>
              <a:t>sum();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3669029" algn="l"/>
              </a:tabLst>
            </a:pPr>
            <a:r>
              <a:rPr sz="2000" b="1" spc="-5" dirty="0">
                <a:latin typeface="Courier New"/>
                <a:cs typeface="Courier New"/>
              </a:rPr>
              <a:t>console.log(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"A </a:t>
            </a:r>
            <a:r>
              <a:rPr sz="2000" b="1" dirty="0">
                <a:solidFill>
                  <a:srgbClr val="A31414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000" b="1" spc="-5" dirty="0">
                <a:latin typeface="Courier New"/>
                <a:cs typeface="Courier New"/>
              </a:rPr>
              <a:t>+a);	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000" b="1" spc="-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7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978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35" dirty="0">
                <a:latin typeface="Times New Roman"/>
                <a:cs typeface="Times New Roman"/>
              </a:rPr>
              <a:t>Local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290" dirty="0">
                <a:latin typeface="Times New Roman"/>
                <a:cs typeface="Times New Roman"/>
              </a:rPr>
              <a:t>vs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245" dirty="0">
                <a:latin typeface="Times New Roman"/>
                <a:cs typeface="Times New Roman"/>
              </a:rPr>
              <a:t>Global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260" dirty="0">
                <a:latin typeface="Times New Roman"/>
                <a:cs typeface="Times New Roman"/>
              </a:rPr>
              <a:t>Variables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90379" y="1448539"/>
            <a:ext cx="2768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Global</a:t>
            </a:r>
            <a:r>
              <a:rPr sz="2000" b="1" spc="-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Variable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624" y="1343765"/>
            <a:ext cx="2311400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4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dirty="0">
                <a:latin typeface="Courier New"/>
                <a:cs typeface="Courier New"/>
              </a:rPr>
              <a:t>a =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7</a:t>
            </a:r>
            <a:r>
              <a:rPr sz="2000" b="1" spc="-5" dirty="0">
                <a:latin typeface="Courier New"/>
                <a:cs typeface="Courier New"/>
              </a:rPr>
              <a:t>;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2000" b="1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sum(){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24034" y="2322928"/>
          <a:ext cx="7378065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0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654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b =</a:t>
                      </a:r>
                      <a:r>
                        <a:rPr sz="200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Local</a:t>
                      </a:r>
                      <a:r>
                        <a:rPr sz="2000" b="1" spc="-3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Variable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a = b +</a:t>
                      </a:r>
                      <a:r>
                        <a:rPr sz="20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console.log(</a:t>
                      </a:r>
                      <a:r>
                        <a:rPr sz="20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+a);</a:t>
                      </a: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Accessing</a:t>
                      </a:r>
                      <a:r>
                        <a:rPr sz="2000" b="1" spc="-7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global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variable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33624" y="3391636"/>
            <a:ext cx="3377565" cy="125412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latin typeface="Courier New"/>
                <a:cs typeface="Courier New"/>
              </a:rPr>
              <a:t>sum();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latin typeface="Courier New"/>
                <a:cs typeface="Courier New"/>
              </a:rPr>
              <a:t>console.log(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"A </a:t>
            </a:r>
            <a:r>
              <a:rPr sz="2000" b="1" dirty="0">
                <a:solidFill>
                  <a:srgbClr val="A31414"/>
                </a:solidFill>
                <a:latin typeface="Courier New"/>
                <a:cs typeface="Courier New"/>
              </a:rPr>
              <a:t>=</a:t>
            </a:r>
            <a:r>
              <a:rPr sz="2000" b="1" spc="-9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000" b="1" spc="-5" dirty="0">
                <a:latin typeface="Courier New"/>
                <a:cs typeface="Courier New"/>
              </a:rPr>
              <a:t>+a);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0379" y="4315559"/>
            <a:ext cx="3835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11, value of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2000" b="1" spc="-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updated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978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35" dirty="0">
                <a:latin typeface="Times New Roman"/>
                <a:cs typeface="Times New Roman"/>
              </a:rPr>
              <a:t>Local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290" dirty="0">
                <a:latin typeface="Times New Roman"/>
                <a:cs typeface="Times New Roman"/>
              </a:rPr>
              <a:t>vs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245" dirty="0">
                <a:latin typeface="Times New Roman"/>
                <a:cs typeface="Times New Roman"/>
              </a:rPr>
              <a:t>Global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260" dirty="0">
                <a:latin typeface="Times New Roman"/>
                <a:cs typeface="Times New Roman"/>
              </a:rPr>
              <a:t>Variables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90379" y="1448539"/>
            <a:ext cx="2768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Global</a:t>
            </a:r>
            <a:r>
              <a:rPr sz="2000" b="1" spc="-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Variable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8017" y="2267688"/>
            <a:ext cx="2616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Local</a:t>
            </a:r>
            <a:r>
              <a:rPr sz="2000" b="1" spc="-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Variable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624" y="1343765"/>
            <a:ext cx="3377565" cy="2892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1245">
              <a:lnSpc>
                <a:spcPct val="1344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dirty="0">
                <a:latin typeface="Courier New"/>
                <a:cs typeface="Courier New"/>
              </a:rPr>
              <a:t>a =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7</a:t>
            </a:r>
            <a:r>
              <a:rPr sz="2000" b="1" spc="-5" dirty="0">
                <a:latin typeface="Courier New"/>
                <a:cs typeface="Courier New"/>
              </a:rPr>
              <a:t>;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2000" b="1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sum(){</a:t>
            </a:r>
            <a:endParaRPr sz="2000">
              <a:latin typeface="Courier New"/>
              <a:cs typeface="Courier New"/>
            </a:endParaRPr>
          </a:p>
          <a:p>
            <a:pPr marL="469265" marR="1376045" indent="-635">
              <a:lnSpc>
                <a:spcPct val="1344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dirty="0">
                <a:latin typeface="Courier New"/>
                <a:cs typeface="Courier New"/>
              </a:rPr>
              <a:t>b =</a:t>
            </a:r>
            <a:r>
              <a:rPr sz="2000" b="1" spc="-100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6</a:t>
            </a:r>
            <a:r>
              <a:rPr sz="2000" b="1" spc="-5" dirty="0">
                <a:latin typeface="Courier New"/>
                <a:cs typeface="Courier New"/>
              </a:rPr>
              <a:t>;  </a:t>
            </a:r>
            <a:r>
              <a:rPr sz="2000" b="1" dirty="0">
                <a:latin typeface="Courier New"/>
                <a:cs typeface="Courier New"/>
              </a:rPr>
              <a:t>a = b +</a:t>
            </a:r>
            <a:r>
              <a:rPr sz="2000" b="1" spc="-114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5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latin typeface="Courier New"/>
                <a:cs typeface="Courier New"/>
              </a:rPr>
              <a:t>sum();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latin typeface="Courier New"/>
                <a:cs typeface="Courier New"/>
              </a:rPr>
              <a:t>console.log(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"B </a:t>
            </a:r>
            <a:r>
              <a:rPr sz="2000" b="1" dirty="0">
                <a:solidFill>
                  <a:srgbClr val="A31414"/>
                </a:solidFill>
                <a:latin typeface="Courier New"/>
                <a:cs typeface="Courier New"/>
              </a:rPr>
              <a:t>=</a:t>
            </a:r>
            <a:r>
              <a:rPr sz="2000" b="1" spc="-9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000" b="1" spc="-5" dirty="0">
                <a:latin typeface="Courier New"/>
                <a:cs typeface="Courier New"/>
              </a:rPr>
              <a:t>+b);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624" y="4315559"/>
            <a:ext cx="74923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error,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b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is not available outside sum</a:t>
            </a:r>
            <a:r>
              <a:rPr sz="2000" b="1" spc="-7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function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978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35" dirty="0">
                <a:latin typeface="Times New Roman"/>
                <a:cs typeface="Times New Roman"/>
              </a:rPr>
              <a:t>Local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290" dirty="0">
                <a:latin typeface="Times New Roman"/>
                <a:cs typeface="Times New Roman"/>
              </a:rPr>
              <a:t>vs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245" dirty="0">
                <a:latin typeface="Times New Roman"/>
                <a:cs typeface="Times New Roman"/>
              </a:rPr>
              <a:t>Global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260" dirty="0">
                <a:latin typeface="Times New Roman"/>
                <a:cs typeface="Times New Roman"/>
              </a:rPr>
              <a:t>Variables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90379" y="1448539"/>
            <a:ext cx="2768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Global</a:t>
            </a:r>
            <a:r>
              <a:rPr sz="2000" b="1" spc="-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Variable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624" y="1343765"/>
            <a:ext cx="2311400" cy="166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4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dirty="0">
                <a:latin typeface="Courier New"/>
                <a:cs typeface="Courier New"/>
              </a:rPr>
              <a:t>a =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7</a:t>
            </a:r>
            <a:r>
              <a:rPr sz="2000" b="1" spc="-5" dirty="0">
                <a:latin typeface="Courier New"/>
                <a:cs typeface="Courier New"/>
              </a:rPr>
              <a:t>;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2000" b="1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sum(){</a:t>
            </a:r>
            <a:endParaRPr sz="2000">
              <a:latin typeface="Courier New"/>
              <a:cs typeface="Courier New"/>
            </a:endParaRPr>
          </a:p>
          <a:p>
            <a:pPr marL="316865" marR="462280" indent="-635">
              <a:lnSpc>
                <a:spcPct val="1344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dirty="0">
                <a:latin typeface="Courier New"/>
                <a:cs typeface="Courier New"/>
              </a:rPr>
              <a:t>a =</a:t>
            </a:r>
            <a:r>
              <a:rPr sz="2000" b="1" spc="-100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6</a:t>
            </a:r>
            <a:r>
              <a:rPr sz="2000" b="1" spc="-5" dirty="0">
                <a:latin typeface="Courier New"/>
                <a:cs typeface="Courier New"/>
              </a:rPr>
              <a:t>;  </a:t>
            </a:r>
            <a:r>
              <a:rPr sz="2000" b="1" dirty="0">
                <a:latin typeface="Courier New"/>
                <a:cs typeface="Courier New"/>
              </a:rPr>
              <a:t>a = </a:t>
            </a:r>
            <a:r>
              <a:rPr sz="2000" b="1" dirty="0">
                <a:solidFill>
                  <a:srgbClr val="088759"/>
                </a:solidFill>
                <a:latin typeface="Courier New"/>
                <a:cs typeface="Courier New"/>
              </a:rPr>
              <a:t>3 </a:t>
            </a:r>
            <a:r>
              <a:rPr sz="2000" b="1" dirty="0">
                <a:latin typeface="Courier New"/>
                <a:cs typeface="Courier New"/>
              </a:rPr>
              <a:t>+</a:t>
            </a:r>
            <a:r>
              <a:rPr sz="2000" b="1" spc="-114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2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9619" y="2162913"/>
            <a:ext cx="5968365" cy="84455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Local Variable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a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same name as</a:t>
            </a:r>
            <a:r>
              <a:rPr sz="2000" b="1" spc="-8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global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Local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a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variable will be</a:t>
            </a:r>
            <a:r>
              <a:rPr sz="2000" b="1" spc="-6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affected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624" y="2982061"/>
            <a:ext cx="7339965" cy="166370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925"/>
              </a:spcBef>
            </a:pPr>
            <a:r>
              <a:rPr sz="2000" b="1" spc="-5" dirty="0">
                <a:latin typeface="Courier New"/>
                <a:cs typeface="Courier New"/>
              </a:rPr>
              <a:t>console.log(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"A "</a:t>
            </a:r>
            <a:r>
              <a:rPr sz="2000" b="1" spc="-5" dirty="0">
                <a:latin typeface="Courier New"/>
                <a:cs typeface="Courier New"/>
              </a:rPr>
              <a:t>+a);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//5, access local</a:t>
            </a:r>
            <a:r>
              <a:rPr sz="2000" b="1" spc="-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variable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latin typeface="Courier New"/>
                <a:cs typeface="Courier New"/>
              </a:rPr>
              <a:t>sum();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latin typeface="Courier New"/>
                <a:cs typeface="Courier New"/>
              </a:rPr>
              <a:t>console.log(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"A "</a:t>
            </a:r>
            <a:r>
              <a:rPr sz="2000" b="1" spc="-5" dirty="0">
                <a:latin typeface="Courier New"/>
                <a:cs typeface="Courier New"/>
              </a:rPr>
              <a:t>+a);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//7, access global</a:t>
            </a:r>
            <a:r>
              <a:rPr sz="2000" b="1" spc="-7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variable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978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35" dirty="0">
                <a:latin typeface="Times New Roman"/>
                <a:cs typeface="Times New Roman"/>
              </a:rPr>
              <a:t>Local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290" dirty="0">
                <a:latin typeface="Times New Roman"/>
                <a:cs typeface="Times New Roman"/>
              </a:rPr>
              <a:t>vs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245" dirty="0">
                <a:latin typeface="Times New Roman"/>
                <a:cs typeface="Times New Roman"/>
              </a:rPr>
              <a:t>Global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260" dirty="0">
                <a:latin typeface="Times New Roman"/>
                <a:cs typeface="Times New Roman"/>
              </a:rPr>
              <a:t>Variables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13689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28956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If </a:t>
            </a:r>
            <a:r>
              <a:rPr sz="2300" spc="-10" dirty="0">
                <a:latin typeface="RobotoRegular"/>
                <a:cs typeface="RobotoRegular"/>
              </a:rPr>
              <a:t>you create variable </a:t>
            </a:r>
            <a:r>
              <a:rPr sz="2300" spc="-5" dirty="0">
                <a:latin typeface="RobotoRegular"/>
                <a:cs typeface="RobotoRegular"/>
              </a:rPr>
              <a:t>without </a:t>
            </a:r>
            <a:r>
              <a:rPr sz="2300" b="1" i="1" spc="-10" dirty="0">
                <a:latin typeface="Roboto"/>
                <a:cs typeface="Roboto"/>
              </a:rPr>
              <a:t>var </a:t>
            </a:r>
            <a:r>
              <a:rPr sz="2300" spc="-15" dirty="0">
                <a:latin typeface="RobotoRegular"/>
                <a:cs typeface="RobotoRegular"/>
              </a:rPr>
              <a:t>keyword </a:t>
            </a:r>
            <a:r>
              <a:rPr sz="2300" spc="-5" dirty="0">
                <a:latin typeface="RobotoRegular"/>
                <a:cs typeface="RobotoRegular"/>
              </a:rPr>
              <a:t>it will be global  </a:t>
            </a:r>
            <a:r>
              <a:rPr sz="2300" spc="-10" dirty="0">
                <a:latin typeface="RobotoRegular"/>
                <a:cs typeface="RobotoRegular"/>
              </a:rPr>
              <a:t>variable </a:t>
            </a:r>
            <a:r>
              <a:rPr sz="2300" spc="-5" dirty="0">
                <a:latin typeface="RobotoRegular"/>
                <a:cs typeface="RobotoRegular"/>
              </a:rPr>
              <a:t>not matter </a:t>
            </a:r>
            <a:r>
              <a:rPr sz="2300" spc="-10" dirty="0">
                <a:latin typeface="RobotoRegular"/>
                <a:cs typeface="RobotoRegular"/>
              </a:rPr>
              <a:t>where you have created</a:t>
            </a:r>
            <a:r>
              <a:rPr sz="230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it</a:t>
            </a:r>
            <a:endParaRPr sz="2300">
              <a:latin typeface="RobotoRegular"/>
              <a:cs typeface="RobotoRegular"/>
            </a:endParaRPr>
          </a:p>
          <a:p>
            <a:pPr marL="481965" marR="546735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15" dirty="0">
                <a:latin typeface="RobotoRegular"/>
                <a:cs typeface="RobotoRegular"/>
              </a:rPr>
              <a:t>Variable </a:t>
            </a:r>
            <a:r>
              <a:rPr sz="2300" spc="-10" dirty="0">
                <a:latin typeface="RobotoRegular"/>
                <a:cs typeface="RobotoRegular"/>
              </a:rPr>
              <a:t>created </a:t>
            </a:r>
            <a:r>
              <a:rPr sz="2300" spc="-5" dirty="0">
                <a:latin typeface="RobotoRegular"/>
                <a:cs typeface="RobotoRegular"/>
              </a:rPr>
              <a:t>without </a:t>
            </a:r>
            <a:r>
              <a:rPr sz="2300" b="1" i="1" spc="-10" dirty="0">
                <a:latin typeface="Roboto"/>
                <a:cs typeface="Roboto"/>
              </a:rPr>
              <a:t>var </a:t>
            </a:r>
            <a:r>
              <a:rPr sz="2300" spc="-5" dirty="0">
                <a:latin typeface="RobotoRegular"/>
                <a:cs typeface="RobotoRegular"/>
              </a:rPr>
              <a:t>inside function it be global  </a:t>
            </a:r>
            <a:r>
              <a:rPr sz="2300" spc="-10" dirty="0">
                <a:latin typeface="RobotoRegular"/>
                <a:cs typeface="RobotoRegular"/>
              </a:rPr>
              <a:t>variable</a:t>
            </a:r>
            <a:endParaRPr sz="2300">
              <a:latin typeface="RobotoRegular"/>
              <a:cs typeface="RobotoRegular"/>
            </a:endParaRPr>
          </a:p>
          <a:p>
            <a:pPr marL="481965" marR="64643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15" dirty="0">
                <a:latin typeface="RobotoRegular"/>
                <a:cs typeface="RobotoRegular"/>
              </a:rPr>
              <a:t>Variable </a:t>
            </a:r>
            <a:r>
              <a:rPr sz="2300" spc="-10" dirty="0">
                <a:latin typeface="RobotoRegular"/>
                <a:cs typeface="RobotoRegular"/>
              </a:rPr>
              <a:t>created </a:t>
            </a:r>
            <a:r>
              <a:rPr sz="2300" spc="-5" dirty="0">
                <a:latin typeface="RobotoRegular"/>
                <a:cs typeface="RobotoRegular"/>
              </a:rPr>
              <a:t>without </a:t>
            </a:r>
            <a:r>
              <a:rPr sz="2300" b="1" i="1" spc="-10" dirty="0">
                <a:latin typeface="Roboto"/>
                <a:cs typeface="Roboto"/>
              </a:rPr>
              <a:t>var </a:t>
            </a:r>
            <a:r>
              <a:rPr sz="2300" spc="-5" dirty="0">
                <a:latin typeface="RobotoRegular"/>
                <a:cs typeface="RobotoRegular"/>
              </a:rPr>
              <a:t>in main body/code will be  global</a:t>
            </a:r>
            <a:r>
              <a:rPr sz="2300" spc="-10" dirty="0">
                <a:latin typeface="RobotoRegular"/>
                <a:cs typeface="RobotoRegular"/>
              </a:rPr>
              <a:t> variable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It is </a:t>
            </a:r>
            <a:r>
              <a:rPr sz="2300" spc="-10" dirty="0">
                <a:latin typeface="RobotoRegular"/>
                <a:cs typeface="RobotoRegular"/>
              </a:rPr>
              <a:t>recommended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use </a:t>
            </a:r>
            <a:r>
              <a:rPr sz="2300" spc="-10" dirty="0">
                <a:latin typeface="RobotoRegular"/>
                <a:cs typeface="RobotoRegular"/>
              </a:rPr>
              <a:t>variable </a:t>
            </a:r>
            <a:r>
              <a:rPr sz="2300" spc="-5" dirty="0">
                <a:latin typeface="RobotoRegular"/>
                <a:cs typeface="RobotoRegular"/>
              </a:rPr>
              <a:t>with </a:t>
            </a:r>
            <a:r>
              <a:rPr sz="2300" b="1" i="1" spc="-10" dirty="0">
                <a:latin typeface="Roboto"/>
                <a:cs typeface="Roboto"/>
              </a:rPr>
              <a:t>var </a:t>
            </a:r>
            <a:r>
              <a:rPr sz="2300" spc="-15" dirty="0">
                <a:latin typeface="RobotoRegular"/>
                <a:cs typeface="RobotoRegular"/>
              </a:rPr>
              <a:t>keyword to </a:t>
            </a:r>
            <a:r>
              <a:rPr sz="2300" spc="-10" dirty="0">
                <a:latin typeface="RobotoRegular"/>
                <a:cs typeface="RobotoRegular"/>
              </a:rPr>
              <a:t>have  </a:t>
            </a:r>
            <a:r>
              <a:rPr sz="2300" spc="-5" dirty="0">
                <a:latin typeface="RobotoRegular"/>
                <a:cs typeface="RobotoRegular"/>
              </a:rPr>
              <a:t>deﬁned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context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75101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45" dirty="0">
                <a:latin typeface="Times New Roman"/>
                <a:cs typeface="Times New Roman"/>
              </a:rPr>
              <a:t>Global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260" dirty="0">
                <a:latin typeface="Times New Roman"/>
                <a:cs typeface="Times New Roman"/>
              </a:rPr>
              <a:t>Variables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375" dirty="0">
                <a:latin typeface="Times New Roman"/>
                <a:cs typeface="Times New Roman"/>
              </a:rPr>
              <a:t>without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330" dirty="0">
                <a:latin typeface="Times New Roman"/>
                <a:cs typeface="Times New Roman"/>
              </a:rPr>
              <a:t>var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335" dirty="0">
                <a:latin typeface="Times New Roman"/>
                <a:cs typeface="Times New Roman"/>
              </a:rPr>
              <a:t>keyword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448539"/>
            <a:ext cx="939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ourier New"/>
                <a:cs typeface="Courier New"/>
              </a:rPr>
              <a:t>a =</a:t>
            </a:r>
            <a:r>
              <a:rPr sz="2000" b="1" spc="-10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7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9640" y="1448539"/>
            <a:ext cx="5511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Without var still Global</a:t>
            </a:r>
            <a:r>
              <a:rPr sz="2000" b="1" spc="-8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Variable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4574" y="1913353"/>
          <a:ext cx="6158865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8228">
                <a:tc>
                  <a:txBody>
                    <a:bodyPr/>
                    <a:lstStyle/>
                    <a:p>
                      <a:pPr marR="67945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function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R="68580" algn="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r>
                        <a:rPr sz="2000" b="1" spc="-1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b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sum(){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60896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Local</a:t>
                      </a:r>
                      <a:r>
                        <a:rPr sz="2000" b="1" spc="-8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Variable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54">
                <a:tc>
                  <a:txBody>
                    <a:bodyPr/>
                    <a:lstStyle/>
                    <a:p>
                      <a:pPr marL="48831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a =</a:t>
                      </a:r>
                      <a:r>
                        <a:rPr sz="20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b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0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90824" y="3086836"/>
            <a:ext cx="73399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console.log(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"A "</a:t>
            </a:r>
            <a:r>
              <a:rPr sz="2000" b="1" spc="-5" dirty="0">
                <a:latin typeface="Courier New"/>
                <a:cs typeface="Courier New"/>
              </a:rPr>
              <a:t>+a);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Accessing global</a:t>
            </a:r>
            <a:r>
              <a:rPr sz="2000" b="1" spc="-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variable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624" y="3391636"/>
            <a:ext cx="3072765" cy="125412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34400"/>
              </a:lnSpc>
            </a:pPr>
            <a:r>
              <a:rPr sz="2000" b="1" spc="-5" dirty="0">
                <a:latin typeface="Courier New"/>
                <a:cs typeface="Courier New"/>
              </a:rPr>
              <a:t>sum();  console.log(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"A</a:t>
            </a:r>
            <a:r>
              <a:rPr sz="2000" b="1" spc="-9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000" b="1" spc="-5" dirty="0">
                <a:latin typeface="Courier New"/>
                <a:cs typeface="Courier New"/>
              </a:rPr>
              <a:t>+a);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85655" y="4315559"/>
            <a:ext cx="3835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11, value of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2000" b="1" spc="-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updated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75101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45" dirty="0">
                <a:latin typeface="Times New Roman"/>
                <a:cs typeface="Times New Roman"/>
              </a:rPr>
              <a:t>Global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260" dirty="0">
                <a:latin typeface="Times New Roman"/>
                <a:cs typeface="Times New Roman"/>
              </a:rPr>
              <a:t>Variables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375" dirty="0">
                <a:latin typeface="Times New Roman"/>
                <a:cs typeface="Times New Roman"/>
              </a:rPr>
              <a:t>without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330" dirty="0">
                <a:latin typeface="Times New Roman"/>
                <a:cs typeface="Times New Roman"/>
              </a:rPr>
              <a:t>var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335" dirty="0">
                <a:latin typeface="Times New Roman"/>
                <a:cs typeface="Times New Roman"/>
              </a:rPr>
              <a:t>keyword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43765"/>
            <a:ext cx="8101965" cy="330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18844">
              <a:lnSpc>
                <a:spcPct val="134400"/>
              </a:lnSpc>
              <a:spcBef>
                <a:spcPts val="100"/>
              </a:spcBef>
              <a:tabLst>
                <a:tab pos="1688464" algn="l"/>
              </a:tabLst>
            </a:pPr>
            <a:r>
              <a:rPr sz="2000" b="1" dirty="0">
                <a:latin typeface="Courier New"/>
                <a:cs typeface="Courier New"/>
              </a:rPr>
              <a:t>a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7</a:t>
            </a:r>
            <a:r>
              <a:rPr sz="2000" b="1" spc="-5" dirty="0">
                <a:latin typeface="Courier New"/>
                <a:cs typeface="Courier New"/>
              </a:rPr>
              <a:t>;	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Without var still Global Variable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20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sum(){</a:t>
            </a:r>
            <a:endParaRPr sz="2000">
              <a:latin typeface="Courier New"/>
              <a:cs typeface="Courier New"/>
            </a:endParaRPr>
          </a:p>
          <a:p>
            <a:pPr marL="469265" marR="5080">
              <a:lnSpc>
                <a:spcPct val="134400"/>
              </a:lnSpc>
              <a:tabLst>
                <a:tab pos="1688464" algn="l"/>
              </a:tabLst>
            </a:pPr>
            <a:r>
              <a:rPr sz="2000" b="1" dirty="0">
                <a:latin typeface="Courier New"/>
                <a:cs typeface="Courier New"/>
              </a:rPr>
              <a:t>b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6</a:t>
            </a:r>
            <a:r>
              <a:rPr sz="2000" b="1" spc="-5" dirty="0">
                <a:latin typeface="Courier New"/>
                <a:cs typeface="Courier New"/>
              </a:rPr>
              <a:t>;	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Global variable because its without var  </a:t>
            </a:r>
            <a:r>
              <a:rPr sz="2000" b="1" dirty="0">
                <a:latin typeface="Courier New"/>
                <a:cs typeface="Courier New"/>
              </a:rPr>
              <a:t>a = b +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5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819"/>
              </a:spcBef>
            </a:pPr>
            <a:r>
              <a:rPr sz="2000" b="1" spc="-5" dirty="0">
                <a:latin typeface="Courier New"/>
                <a:cs typeface="Courier New"/>
              </a:rPr>
              <a:t>console.log(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"A "</a:t>
            </a:r>
            <a:r>
              <a:rPr sz="2000" b="1" spc="-5" dirty="0">
                <a:latin typeface="Courier New"/>
                <a:cs typeface="Courier New"/>
              </a:rPr>
              <a:t>+a);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Accessing global</a:t>
            </a:r>
            <a:r>
              <a:rPr sz="2000" b="1" spc="-6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variable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latin typeface="Courier New"/>
                <a:cs typeface="Courier New"/>
              </a:rPr>
              <a:t>sum();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latin typeface="Courier New"/>
                <a:cs typeface="Courier New"/>
              </a:rPr>
              <a:t>console.log(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"B "</a:t>
            </a:r>
            <a:r>
              <a:rPr sz="2000" b="1" spc="-5" dirty="0">
                <a:latin typeface="Courier New"/>
                <a:cs typeface="Courier New"/>
              </a:rPr>
              <a:t>+b);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//b available outside of</a:t>
            </a:r>
            <a:r>
              <a:rPr sz="2000" b="1" spc="-8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function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75101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45" dirty="0">
                <a:latin typeface="Times New Roman"/>
                <a:cs typeface="Times New Roman"/>
              </a:rPr>
              <a:t>Global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260" dirty="0">
                <a:latin typeface="Times New Roman"/>
                <a:cs typeface="Times New Roman"/>
              </a:rPr>
              <a:t>Variables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375" dirty="0">
                <a:latin typeface="Times New Roman"/>
                <a:cs typeface="Times New Roman"/>
              </a:rPr>
              <a:t>without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330" dirty="0">
                <a:latin typeface="Times New Roman"/>
                <a:cs typeface="Times New Roman"/>
              </a:rPr>
              <a:t>var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335" dirty="0">
                <a:latin typeface="Times New Roman"/>
                <a:cs typeface="Times New Roman"/>
              </a:rPr>
              <a:t>keyword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0938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45" dirty="0">
                <a:latin typeface="Times New Roman"/>
                <a:cs typeface="Times New Roman"/>
              </a:rPr>
              <a:t>Variable </a:t>
            </a:r>
            <a:r>
              <a:rPr sz="3200" spc="320" dirty="0">
                <a:latin typeface="Times New Roman"/>
                <a:cs typeface="Times New Roman"/>
              </a:rPr>
              <a:t>for</a:t>
            </a:r>
            <a:r>
              <a:rPr sz="3200" spc="-385" dirty="0">
                <a:latin typeface="Times New Roman"/>
                <a:cs typeface="Times New Roman"/>
              </a:rPr>
              <a:t> </a:t>
            </a:r>
            <a:r>
              <a:rPr sz="3200" spc="305" dirty="0">
                <a:latin typeface="Times New Roman"/>
                <a:cs typeface="Times New Roman"/>
              </a:rPr>
              <a:t>Boolean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53" y="1446508"/>
            <a:ext cx="5493385" cy="2248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2125" algn="l"/>
              </a:tabLst>
            </a:pPr>
            <a:r>
              <a:rPr sz="2400" spc="-5" dirty="0">
                <a:latin typeface="RobotoRegular"/>
                <a:cs typeface="RobotoRegular"/>
              </a:rPr>
              <a:t>1.	</a:t>
            </a:r>
            <a:r>
              <a:rPr sz="2400" spc="-60" dirty="0">
                <a:latin typeface="RobotoRegular"/>
                <a:cs typeface="RobotoRegular"/>
              </a:rPr>
              <a:t>To </a:t>
            </a:r>
            <a:r>
              <a:rPr sz="2400" spc="-15" dirty="0">
                <a:latin typeface="RobotoRegular"/>
                <a:cs typeface="RobotoRegular"/>
              </a:rPr>
              <a:t>store </a:t>
            </a:r>
            <a:r>
              <a:rPr sz="2400" spc="-5" dirty="0">
                <a:latin typeface="RobotoRegular"/>
                <a:cs typeface="RobotoRegular"/>
              </a:rPr>
              <a:t>true/false boolean data</a:t>
            </a:r>
            <a:r>
              <a:rPr sz="2400" spc="-20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type</a:t>
            </a:r>
            <a:endParaRPr sz="2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50">
              <a:latin typeface="RobotoRegular"/>
              <a:cs typeface="RobotoRegular"/>
            </a:endParaRPr>
          </a:p>
          <a:p>
            <a:pPr marL="492125" marR="785495">
              <a:lnSpc>
                <a:spcPct val="169300"/>
              </a:lnSpc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spc="-5" dirty="0">
                <a:latin typeface="Courier New"/>
                <a:cs typeface="Courier New"/>
              </a:rPr>
              <a:t>isFeePaid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true</a:t>
            </a:r>
            <a:r>
              <a:rPr sz="2400" b="1" spc="-5" dirty="0">
                <a:latin typeface="Courier New"/>
                <a:cs typeface="Courier New"/>
              </a:rPr>
              <a:t>; 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spc="-5" dirty="0">
                <a:latin typeface="Courier New"/>
                <a:cs typeface="Courier New"/>
              </a:rPr>
              <a:t>examPassed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r>
              <a:rPr sz="2400" b="1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019290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JavaScript </a:t>
            </a:r>
            <a:r>
              <a:rPr sz="2300" spc="-5" dirty="0">
                <a:latin typeface="RobotoRegular"/>
                <a:cs typeface="RobotoRegular"/>
              </a:rPr>
              <a:t>function can also be deﬁned using an  </a:t>
            </a:r>
            <a:r>
              <a:rPr sz="2300" spc="-10" dirty="0">
                <a:latin typeface="RobotoRegular"/>
                <a:cs typeface="RobotoRegular"/>
              </a:rPr>
              <a:t>expression.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function </a:t>
            </a:r>
            <a:r>
              <a:rPr sz="2300" spc="-10" dirty="0">
                <a:latin typeface="RobotoRegular"/>
                <a:cs typeface="RobotoRegular"/>
              </a:rPr>
              <a:t>expression </a:t>
            </a:r>
            <a:r>
              <a:rPr sz="2300" spc="-5" dirty="0">
                <a:latin typeface="RobotoRegular"/>
                <a:cs typeface="RobotoRegular"/>
              </a:rPr>
              <a:t>can be </a:t>
            </a:r>
            <a:r>
              <a:rPr sz="2300" spc="-15" dirty="0">
                <a:latin typeface="RobotoRegular"/>
                <a:cs typeface="RobotoRegular"/>
              </a:rPr>
              <a:t>stored </a:t>
            </a:r>
            <a:r>
              <a:rPr sz="2300" spc="-5" dirty="0">
                <a:latin typeface="RobotoRegular"/>
                <a:cs typeface="RobotoRegular"/>
              </a:rPr>
              <a:t>in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variable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9844" y="2858236"/>
            <a:ext cx="3835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function as</a:t>
            </a:r>
            <a:r>
              <a:rPr sz="2000" b="1" spc="-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expression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624" y="2753462"/>
            <a:ext cx="3987165" cy="207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5080" indent="-609600">
              <a:lnSpc>
                <a:spcPct val="1344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spc="-5" dirty="0">
                <a:latin typeface="Courier New"/>
                <a:cs typeface="Courier New"/>
              </a:rPr>
              <a:t>sum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function </a:t>
            </a:r>
            <a:r>
              <a:rPr sz="2000" b="1" spc="-5" dirty="0">
                <a:latin typeface="Courier New"/>
                <a:cs typeface="Courier New"/>
              </a:rPr>
              <a:t>(a, b){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2000" b="1" dirty="0">
                <a:latin typeface="Courier New"/>
                <a:cs typeface="Courier New"/>
              </a:rPr>
              <a:t>a +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  <a:p>
            <a:pPr marL="12700" marR="1376045">
              <a:lnSpc>
                <a:spcPct val="1344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dirty="0">
                <a:latin typeface="Courier New"/>
                <a:cs typeface="Courier New"/>
              </a:rPr>
              <a:t>c =</a:t>
            </a:r>
            <a:r>
              <a:rPr sz="2000" b="1" spc="-10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sum(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4</a:t>
            </a:r>
            <a:r>
              <a:rPr sz="2000" b="1" spc="-5" dirty="0"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5</a:t>
            </a:r>
            <a:r>
              <a:rPr sz="2000" b="1" spc="-5" dirty="0">
                <a:latin typeface="Courier New"/>
                <a:cs typeface="Courier New"/>
              </a:rPr>
              <a:t>);  console.log(c);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3630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0" dirty="0">
                <a:latin typeface="Times New Roman"/>
                <a:cs typeface="Times New Roman"/>
              </a:rPr>
              <a:t>Function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335" dirty="0">
                <a:latin typeface="Times New Roman"/>
                <a:cs typeface="Times New Roman"/>
              </a:rPr>
              <a:t>Expressions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978140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173355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After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function </a:t>
            </a:r>
            <a:r>
              <a:rPr sz="2300" spc="-10" dirty="0">
                <a:latin typeface="RobotoRegular"/>
                <a:cs typeface="RobotoRegular"/>
              </a:rPr>
              <a:t>expression </a:t>
            </a:r>
            <a:r>
              <a:rPr sz="2300" spc="-5" dirty="0">
                <a:latin typeface="RobotoRegular"/>
                <a:cs typeface="RobotoRegular"/>
              </a:rPr>
              <a:t>has been </a:t>
            </a:r>
            <a:r>
              <a:rPr sz="2300" spc="-15" dirty="0">
                <a:latin typeface="RobotoRegular"/>
                <a:cs typeface="RobotoRegular"/>
              </a:rPr>
              <a:t>stored </a:t>
            </a:r>
            <a:r>
              <a:rPr sz="2300" spc="-5" dirty="0">
                <a:latin typeface="RobotoRegular"/>
                <a:cs typeface="RobotoRegular"/>
              </a:rPr>
              <a:t>in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variable,  </a:t>
            </a:r>
            <a:r>
              <a:rPr sz="2300" spc="-5" dirty="0">
                <a:latin typeface="RobotoRegular"/>
                <a:cs typeface="RobotoRegular"/>
              </a:rPr>
              <a:t>the </a:t>
            </a:r>
            <a:r>
              <a:rPr sz="2300" spc="-10" dirty="0">
                <a:latin typeface="RobotoRegular"/>
                <a:cs typeface="RobotoRegular"/>
              </a:rPr>
              <a:t>variable </a:t>
            </a:r>
            <a:r>
              <a:rPr sz="2300" spc="-5" dirty="0">
                <a:latin typeface="RobotoRegular"/>
                <a:cs typeface="RobotoRegular"/>
              </a:rPr>
              <a:t>can be used as </a:t>
            </a:r>
            <a:r>
              <a:rPr sz="2300" dirty="0">
                <a:latin typeface="RobotoRegular"/>
                <a:cs typeface="RobotoRegular"/>
              </a:rPr>
              <a:t>a</a:t>
            </a:r>
            <a:r>
              <a:rPr sz="2300" spc="-2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function</a:t>
            </a:r>
            <a:endParaRPr sz="2300">
              <a:latin typeface="RobotoRegular"/>
              <a:cs typeface="RobotoRegular"/>
            </a:endParaRPr>
          </a:p>
          <a:p>
            <a:pPr marL="481965" marR="72517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The function in </a:t>
            </a:r>
            <a:r>
              <a:rPr sz="2300" spc="-10" dirty="0">
                <a:latin typeface="RobotoRegular"/>
                <a:cs typeface="RobotoRegular"/>
              </a:rPr>
              <a:t>expression </a:t>
            </a:r>
            <a:r>
              <a:rPr sz="2300" spc="-5" dirty="0">
                <a:latin typeface="RobotoRegular"/>
                <a:cs typeface="RobotoRegular"/>
              </a:rPr>
              <a:t>is actually an anonymous  function (a function without </a:t>
            </a:r>
            <a:r>
              <a:rPr sz="2300" dirty="0">
                <a:latin typeface="RobotoRegular"/>
                <a:cs typeface="RobotoRegular"/>
              </a:rPr>
              <a:t>a</a:t>
            </a:r>
            <a:r>
              <a:rPr sz="2300" spc="-2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name).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Functions </a:t>
            </a:r>
            <a:r>
              <a:rPr sz="2300" spc="-15" dirty="0">
                <a:latin typeface="RobotoRegular"/>
                <a:cs typeface="RobotoRegular"/>
              </a:rPr>
              <a:t>stored </a:t>
            </a:r>
            <a:r>
              <a:rPr sz="2300" spc="-5" dirty="0">
                <a:latin typeface="RobotoRegular"/>
                <a:cs typeface="RobotoRegular"/>
              </a:rPr>
              <a:t>in </a:t>
            </a:r>
            <a:r>
              <a:rPr sz="2300" spc="-10" dirty="0">
                <a:latin typeface="RobotoRegular"/>
                <a:cs typeface="RobotoRegular"/>
              </a:rPr>
              <a:t>variables </a:t>
            </a:r>
            <a:r>
              <a:rPr sz="2300" spc="-5" dirty="0">
                <a:latin typeface="RobotoRegular"/>
                <a:cs typeface="RobotoRegular"/>
              </a:rPr>
              <a:t>do not need function names.  </a:t>
            </a:r>
            <a:r>
              <a:rPr sz="2300" spc="-10" dirty="0">
                <a:latin typeface="RobotoRegular"/>
                <a:cs typeface="RobotoRegular"/>
              </a:rPr>
              <a:t>They are always invoked </a:t>
            </a:r>
            <a:r>
              <a:rPr sz="2300" spc="-5" dirty="0">
                <a:latin typeface="RobotoRegular"/>
                <a:cs typeface="RobotoRegular"/>
              </a:rPr>
              <a:t>(called) using the </a:t>
            </a:r>
            <a:r>
              <a:rPr sz="2300" spc="-10" dirty="0">
                <a:latin typeface="RobotoRegular"/>
                <a:cs typeface="RobotoRegular"/>
              </a:rPr>
              <a:t>variable </a:t>
            </a:r>
            <a:r>
              <a:rPr sz="2300" spc="-5" dirty="0">
                <a:latin typeface="RobotoRegular"/>
                <a:cs typeface="RobotoRegular"/>
              </a:rPr>
              <a:t>name.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3630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0" dirty="0">
                <a:latin typeface="Times New Roman"/>
                <a:cs typeface="Times New Roman"/>
              </a:rPr>
              <a:t>Function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335" dirty="0">
                <a:latin typeface="Times New Roman"/>
                <a:cs typeface="Times New Roman"/>
              </a:rPr>
              <a:t>Expressions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43765"/>
            <a:ext cx="7884795" cy="2308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8780">
              <a:lnSpc>
                <a:spcPct val="1344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spc="-5" dirty="0">
                <a:latin typeface="Courier New"/>
                <a:cs typeface="Courier New"/>
              </a:rPr>
              <a:t>square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2000" b="1" spc="-5" dirty="0">
                <a:latin typeface="Courier New"/>
                <a:cs typeface="Courier New"/>
              </a:rPr>
              <a:t>(num) </a:t>
            </a:r>
            <a:r>
              <a:rPr sz="2000" b="1" dirty="0">
                <a:latin typeface="Courier New"/>
                <a:cs typeface="Courier New"/>
              </a:rPr>
              <a:t>{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2000" b="1" spc="-5" dirty="0">
                <a:latin typeface="Courier New"/>
                <a:cs typeface="Courier New"/>
              </a:rPr>
              <a:t>num </a:t>
            </a:r>
            <a:r>
              <a:rPr sz="2000" b="1" dirty="0">
                <a:latin typeface="Courier New"/>
                <a:cs typeface="Courier New"/>
              </a:rPr>
              <a:t>* </a:t>
            </a:r>
            <a:r>
              <a:rPr sz="2000" b="1" spc="-5" dirty="0">
                <a:latin typeface="Courier New"/>
                <a:cs typeface="Courier New"/>
              </a:rPr>
              <a:t>num; };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dirty="0">
                <a:latin typeface="Courier New"/>
                <a:cs typeface="Courier New"/>
              </a:rPr>
              <a:t>b = </a:t>
            </a:r>
            <a:r>
              <a:rPr sz="2000" b="1" spc="-5" dirty="0">
                <a:latin typeface="Courier New"/>
                <a:cs typeface="Courier New"/>
              </a:rPr>
              <a:t>square(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4</a:t>
            </a:r>
            <a:r>
              <a:rPr sz="2000" b="1" spc="-5" dirty="0">
                <a:latin typeface="Courier New"/>
                <a:cs typeface="Courier New"/>
              </a:rPr>
              <a:t>);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000"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16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14100"/>
              </a:lnSpc>
            </a:pPr>
            <a:r>
              <a:rPr sz="2300" spc="-5" dirty="0">
                <a:latin typeface="RobotoRegular"/>
                <a:cs typeface="RobotoRegular"/>
              </a:rPr>
              <a:t>Notice that function </a:t>
            </a:r>
            <a:r>
              <a:rPr sz="2300" spc="-10" dirty="0">
                <a:latin typeface="RobotoRegular"/>
                <a:cs typeface="RobotoRegular"/>
              </a:rPr>
              <a:t>above </a:t>
            </a:r>
            <a:r>
              <a:rPr sz="2300" spc="-5" dirty="0">
                <a:latin typeface="RobotoRegular"/>
                <a:cs typeface="RobotoRegular"/>
              </a:rPr>
              <a:t>ends with semicolon because it is  </a:t>
            </a:r>
            <a:r>
              <a:rPr sz="2300" spc="10" dirty="0">
                <a:latin typeface="RobotoRegular"/>
                <a:cs typeface="RobotoRegular"/>
              </a:rPr>
              <a:t>part </a:t>
            </a:r>
            <a:r>
              <a:rPr sz="2300" spc="-5" dirty="0">
                <a:latin typeface="RobotoRegular"/>
                <a:cs typeface="RobotoRegular"/>
              </a:rPr>
              <a:t>of </a:t>
            </a:r>
            <a:r>
              <a:rPr sz="2300" spc="-10" dirty="0">
                <a:latin typeface="RobotoRegular"/>
                <a:cs typeface="RobotoRegular"/>
              </a:rPr>
              <a:t>executable</a:t>
            </a:r>
            <a:r>
              <a:rPr sz="2300" spc="-2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statement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3630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0" dirty="0">
                <a:latin typeface="Times New Roman"/>
                <a:cs typeface="Times New Roman"/>
              </a:rPr>
              <a:t>Function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335" dirty="0">
                <a:latin typeface="Times New Roman"/>
                <a:cs typeface="Times New Roman"/>
              </a:rPr>
              <a:t>Expressions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973059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94615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Hoisting is </a:t>
            </a:r>
            <a:r>
              <a:rPr sz="2300" spc="-15" dirty="0">
                <a:latin typeface="RobotoRegular"/>
                <a:cs typeface="RobotoRegular"/>
              </a:rPr>
              <a:t>JavaScript's </a:t>
            </a:r>
            <a:r>
              <a:rPr sz="2300" spc="-5" dirty="0">
                <a:latin typeface="RobotoRegular"/>
                <a:cs typeface="RobotoRegular"/>
              </a:rPr>
              <a:t>default </a:t>
            </a:r>
            <a:r>
              <a:rPr sz="2300" spc="-10" dirty="0">
                <a:latin typeface="RobotoRegular"/>
                <a:cs typeface="RobotoRegular"/>
              </a:rPr>
              <a:t>behavior </a:t>
            </a:r>
            <a:r>
              <a:rPr sz="2300" spc="-5" dirty="0">
                <a:latin typeface="RobotoRegular"/>
                <a:cs typeface="RobotoRegular"/>
              </a:rPr>
              <a:t>of </a:t>
            </a:r>
            <a:r>
              <a:rPr sz="2300" spc="-10" dirty="0">
                <a:latin typeface="RobotoRegular"/>
                <a:cs typeface="RobotoRegular"/>
              </a:rPr>
              <a:t>moving  declarations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the </a:t>
            </a:r>
            <a:r>
              <a:rPr sz="2300" spc="-10" dirty="0">
                <a:latin typeface="RobotoRegular"/>
                <a:cs typeface="RobotoRegular"/>
              </a:rPr>
              <a:t>top </a:t>
            </a:r>
            <a:r>
              <a:rPr sz="2300" spc="-5" dirty="0">
                <a:latin typeface="RobotoRegular"/>
                <a:cs typeface="RobotoRegular"/>
              </a:rPr>
              <a:t>of the </a:t>
            </a:r>
            <a:r>
              <a:rPr sz="2300" spc="-10" dirty="0">
                <a:latin typeface="RobotoRegular"/>
                <a:cs typeface="RobotoRegular"/>
              </a:rPr>
              <a:t>current</a:t>
            </a:r>
            <a:r>
              <a:rPr sz="2300" spc="-5" dirty="0">
                <a:latin typeface="RobotoRegular"/>
                <a:cs typeface="RobotoRegular"/>
              </a:rPr>
              <a:t> scope.</a:t>
            </a:r>
            <a:endParaRPr sz="2300">
              <a:latin typeface="RobotoRegular"/>
              <a:cs typeface="RobotoRegular"/>
            </a:endParaRPr>
          </a:p>
          <a:p>
            <a:pPr marL="481965" marR="286385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Hoisting applies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10" dirty="0">
                <a:latin typeface="RobotoRegular"/>
                <a:cs typeface="RobotoRegular"/>
              </a:rPr>
              <a:t>variable declarations </a:t>
            </a:r>
            <a:r>
              <a:rPr sz="2300" spc="-5" dirty="0">
                <a:latin typeface="RobotoRegular"/>
                <a:cs typeface="RobotoRegular"/>
              </a:rPr>
              <a:t>and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function  </a:t>
            </a:r>
            <a:r>
              <a:rPr sz="2300" spc="-10" dirty="0">
                <a:latin typeface="RobotoRegular"/>
                <a:cs typeface="RobotoRegular"/>
              </a:rPr>
              <a:t>declarations.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Because of this, </a:t>
            </a:r>
            <a:r>
              <a:rPr sz="2300" spc="-10" dirty="0">
                <a:latin typeface="RobotoRegular"/>
                <a:cs typeface="RobotoRegular"/>
              </a:rPr>
              <a:t>JavaScript </a:t>
            </a:r>
            <a:r>
              <a:rPr sz="2300" spc="-5" dirty="0">
                <a:latin typeface="RobotoRegular"/>
                <a:cs typeface="RobotoRegular"/>
              </a:rPr>
              <a:t>functions can be called </a:t>
            </a:r>
            <a:r>
              <a:rPr sz="2300" spc="-10" dirty="0">
                <a:latin typeface="RobotoRegular"/>
                <a:cs typeface="RobotoRegular"/>
              </a:rPr>
              <a:t>before  they are</a:t>
            </a:r>
            <a:r>
              <a:rPr sz="2300" spc="-5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declared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6677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0" dirty="0">
                <a:latin typeface="Times New Roman"/>
                <a:cs typeface="Times New Roman"/>
              </a:rPr>
              <a:t>Function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335" dirty="0">
                <a:latin typeface="Times New Roman"/>
                <a:cs typeface="Times New Roman"/>
              </a:rPr>
              <a:t>Hoisting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43765"/>
            <a:ext cx="7644765" cy="248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4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spc="-5" dirty="0">
                <a:latin typeface="Courier New"/>
                <a:cs typeface="Courier New"/>
              </a:rPr>
              <a:t>total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sum(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5</a:t>
            </a:r>
            <a:r>
              <a:rPr sz="2000" b="1" spc="-5" dirty="0"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6</a:t>
            </a:r>
            <a:r>
              <a:rPr sz="2000" b="1" spc="-5" dirty="0">
                <a:latin typeface="Courier New"/>
                <a:cs typeface="Courier New"/>
              </a:rPr>
              <a:t>);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//Calling before declaration  </a:t>
            </a:r>
            <a:r>
              <a:rPr sz="2000" b="1" spc="-5" dirty="0">
                <a:latin typeface="Courier New"/>
                <a:cs typeface="Courier New"/>
              </a:rPr>
              <a:t>console.log(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"Sum </a:t>
            </a:r>
            <a:r>
              <a:rPr sz="2000" b="1" dirty="0">
                <a:solidFill>
                  <a:srgbClr val="A31414"/>
                </a:solidFill>
                <a:latin typeface="Courier New"/>
                <a:cs typeface="Courier New"/>
              </a:rPr>
              <a:t>=</a:t>
            </a:r>
            <a:r>
              <a:rPr sz="2000" b="1" spc="-1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000" b="1" spc="-5" dirty="0">
                <a:latin typeface="Courier New"/>
                <a:cs typeface="Courier New"/>
              </a:rPr>
              <a:t>+total);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Courier New"/>
              <a:cs typeface="Courier New"/>
            </a:endParaRPr>
          </a:p>
          <a:p>
            <a:pPr marL="621665" marR="4728210" indent="-609600">
              <a:lnSpc>
                <a:spcPct val="1344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function </a:t>
            </a:r>
            <a:r>
              <a:rPr sz="2000" b="1" spc="-5" dirty="0">
                <a:latin typeface="Courier New"/>
                <a:cs typeface="Courier New"/>
              </a:rPr>
              <a:t>sum(a, b){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2000" b="1" dirty="0">
                <a:latin typeface="Courier New"/>
                <a:cs typeface="Courier New"/>
              </a:rPr>
              <a:t>a +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6677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0" dirty="0">
                <a:latin typeface="Times New Roman"/>
                <a:cs typeface="Times New Roman"/>
              </a:rPr>
              <a:t>Function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335" dirty="0">
                <a:latin typeface="Times New Roman"/>
                <a:cs typeface="Times New Roman"/>
              </a:rPr>
              <a:t>Hoisting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227059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17018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Primitive </a:t>
            </a:r>
            <a:r>
              <a:rPr sz="2300" spc="-5" dirty="0">
                <a:latin typeface="RobotoRegular"/>
                <a:cs typeface="RobotoRegular"/>
              </a:rPr>
              <a:t>data is passed </a:t>
            </a:r>
            <a:r>
              <a:rPr sz="2300" spc="-10" dirty="0">
                <a:latin typeface="RobotoRegular"/>
                <a:cs typeface="RobotoRegular"/>
              </a:rPr>
              <a:t>by value: </a:t>
            </a:r>
            <a:r>
              <a:rPr sz="2300" spc="-5" dirty="0">
                <a:latin typeface="RobotoRegular"/>
                <a:cs typeface="RobotoRegular"/>
              </a:rPr>
              <a:t>The function only gets </a:t>
            </a:r>
            <a:r>
              <a:rPr sz="2300" spc="-15" dirty="0">
                <a:latin typeface="RobotoRegular"/>
                <a:cs typeface="RobotoRegular"/>
              </a:rPr>
              <a:t>to  </a:t>
            </a:r>
            <a:r>
              <a:rPr sz="2300" spc="-5" dirty="0">
                <a:latin typeface="RobotoRegular"/>
                <a:cs typeface="RobotoRegular"/>
              </a:rPr>
              <a:t>know the </a:t>
            </a:r>
            <a:r>
              <a:rPr sz="2300" spc="-10" dirty="0">
                <a:latin typeface="RobotoRegular"/>
                <a:cs typeface="RobotoRegular"/>
              </a:rPr>
              <a:t>values, </a:t>
            </a:r>
            <a:r>
              <a:rPr sz="2300" spc="-5" dirty="0">
                <a:latin typeface="RobotoRegular"/>
                <a:cs typeface="RobotoRegular"/>
              </a:rPr>
              <a:t>not the </a:t>
            </a:r>
            <a:r>
              <a:rPr sz="2300" spc="-15" dirty="0">
                <a:latin typeface="RobotoRegular"/>
                <a:cs typeface="RobotoRegular"/>
              </a:rPr>
              <a:t>argument's</a:t>
            </a:r>
            <a:r>
              <a:rPr sz="2300" spc="-2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locations.</a:t>
            </a:r>
            <a:endParaRPr sz="2300">
              <a:latin typeface="RobotoRegular"/>
              <a:cs typeface="RobotoRegular"/>
            </a:endParaRPr>
          </a:p>
          <a:p>
            <a:pPr marL="481965" marR="861694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If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function changes an </a:t>
            </a:r>
            <a:r>
              <a:rPr sz="2300" spc="-15" dirty="0">
                <a:latin typeface="RobotoRegular"/>
                <a:cs typeface="RobotoRegular"/>
              </a:rPr>
              <a:t>argument's </a:t>
            </a:r>
            <a:r>
              <a:rPr sz="2300" spc="-10" dirty="0">
                <a:latin typeface="RobotoRegular"/>
                <a:cs typeface="RobotoRegular"/>
              </a:rPr>
              <a:t>value, </a:t>
            </a:r>
            <a:r>
              <a:rPr sz="2300" spc="-5" dirty="0">
                <a:latin typeface="RobotoRegular"/>
                <a:cs typeface="RobotoRegular"/>
              </a:rPr>
              <a:t>it does not  change the </a:t>
            </a:r>
            <a:r>
              <a:rPr sz="2300" spc="-15" dirty="0">
                <a:latin typeface="RobotoRegular"/>
                <a:cs typeface="RobotoRegular"/>
              </a:rPr>
              <a:t>parameter's </a:t>
            </a:r>
            <a:r>
              <a:rPr sz="2300" spc="-5" dirty="0">
                <a:latin typeface="RobotoRegular"/>
                <a:cs typeface="RobotoRegular"/>
              </a:rPr>
              <a:t>original </a:t>
            </a:r>
            <a:r>
              <a:rPr sz="2300" spc="-10" dirty="0">
                <a:latin typeface="RobotoRegular"/>
                <a:cs typeface="RobotoRegular"/>
              </a:rPr>
              <a:t>value.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Changes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10" dirty="0">
                <a:latin typeface="RobotoRegular"/>
                <a:cs typeface="RobotoRegular"/>
              </a:rPr>
              <a:t>arguments are </a:t>
            </a:r>
            <a:r>
              <a:rPr sz="2300" spc="-5" dirty="0">
                <a:latin typeface="RobotoRegular"/>
                <a:cs typeface="RobotoRegular"/>
              </a:rPr>
              <a:t>not visible </a:t>
            </a:r>
            <a:r>
              <a:rPr sz="2300" spc="-10" dirty="0">
                <a:latin typeface="RobotoRegular"/>
                <a:cs typeface="RobotoRegular"/>
              </a:rPr>
              <a:t>(reﬂected) </a:t>
            </a:r>
            <a:r>
              <a:rPr sz="2300" spc="-5" dirty="0">
                <a:latin typeface="RobotoRegular"/>
                <a:cs typeface="RobotoRegular"/>
              </a:rPr>
              <a:t>outside the  function.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55200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75" dirty="0">
                <a:latin typeface="Times New Roman"/>
                <a:cs typeface="Times New Roman"/>
              </a:rPr>
              <a:t>Arguments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350" dirty="0">
                <a:latin typeface="Times New Roman"/>
                <a:cs typeface="Times New Roman"/>
              </a:rPr>
              <a:t>Passed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285" dirty="0">
                <a:latin typeface="Times New Roman"/>
                <a:cs typeface="Times New Roman"/>
              </a:rPr>
              <a:t>by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225" dirty="0">
                <a:latin typeface="Times New Roman"/>
                <a:cs typeface="Times New Roman"/>
              </a:rPr>
              <a:t>Value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55200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75" dirty="0">
                <a:latin typeface="Times New Roman"/>
                <a:cs typeface="Times New Roman"/>
              </a:rPr>
              <a:t>Arguments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350" dirty="0">
                <a:latin typeface="Times New Roman"/>
                <a:cs typeface="Times New Roman"/>
              </a:rPr>
              <a:t>Passed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285" dirty="0">
                <a:latin typeface="Times New Roman"/>
                <a:cs typeface="Times New Roman"/>
              </a:rPr>
              <a:t>by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225" dirty="0">
                <a:latin typeface="Times New Roman"/>
                <a:cs typeface="Times New Roman"/>
              </a:rPr>
              <a:t>Value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624" y="1343765"/>
            <a:ext cx="7035165" cy="289242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spc="-5" dirty="0">
                <a:latin typeface="Courier New"/>
                <a:cs typeface="Courier New"/>
              </a:rPr>
              <a:t>num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5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20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changeValue(a){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  <a:spcBef>
                <a:spcPts val="825"/>
              </a:spcBef>
              <a:tabLst>
                <a:tab pos="1840864" algn="l"/>
              </a:tabLst>
            </a:pPr>
            <a:r>
              <a:rPr sz="2000" b="1" dirty="0">
                <a:latin typeface="Courier New"/>
                <a:cs typeface="Courier New"/>
              </a:rPr>
              <a:t>a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7</a:t>
            </a:r>
            <a:r>
              <a:rPr sz="2000" b="1" spc="-5" dirty="0">
                <a:latin typeface="Courier New"/>
                <a:cs typeface="Courier New"/>
              </a:rPr>
              <a:t>;	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change to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a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will not affect</a:t>
            </a:r>
            <a:r>
              <a:rPr sz="2000" b="1" spc="-7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num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2000" b="1" spc="-5" dirty="0">
                <a:latin typeface="Courier New"/>
                <a:cs typeface="Courier New"/>
              </a:rPr>
              <a:t>changeValue(num);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latin typeface="Courier New"/>
                <a:cs typeface="Courier New"/>
              </a:rPr>
              <a:t>console.log(num);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//5, num will be be</a:t>
            </a:r>
            <a:r>
              <a:rPr sz="2000" b="1" spc="-6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updated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930515" cy="202565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In </a:t>
            </a:r>
            <a:r>
              <a:rPr sz="2300" spc="-10" dirty="0">
                <a:latin typeface="RobotoRegular"/>
                <a:cs typeface="RobotoRegular"/>
              </a:rPr>
              <a:t>JavaScript, </a:t>
            </a:r>
            <a:r>
              <a:rPr sz="2300" spc="-5" dirty="0">
                <a:latin typeface="RobotoRegular"/>
                <a:cs typeface="RobotoRegular"/>
              </a:rPr>
              <a:t>object </a:t>
            </a:r>
            <a:r>
              <a:rPr sz="2300" spc="-15" dirty="0">
                <a:latin typeface="RobotoRegular"/>
                <a:cs typeface="RobotoRegular"/>
              </a:rPr>
              <a:t>references </a:t>
            </a:r>
            <a:r>
              <a:rPr sz="2300" spc="-10" dirty="0">
                <a:latin typeface="RobotoRegular"/>
                <a:cs typeface="RobotoRegular"/>
              </a:rPr>
              <a:t>are</a:t>
            </a:r>
            <a:r>
              <a:rPr sz="2300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values.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Non-primitive value </a:t>
            </a:r>
            <a:r>
              <a:rPr sz="2300" spc="-5" dirty="0">
                <a:latin typeface="RobotoRegular"/>
                <a:cs typeface="RobotoRegular"/>
              </a:rPr>
              <a:t>such as </a:t>
            </a:r>
            <a:r>
              <a:rPr sz="2300" spc="-15" dirty="0">
                <a:latin typeface="RobotoRegular"/>
                <a:cs typeface="RobotoRegular"/>
              </a:rPr>
              <a:t>Array </a:t>
            </a:r>
            <a:r>
              <a:rPr sz="2300" spc="-5" dirty="0">
                <a:latin typeface="RobotoRegular"/>
                <a:cs typeface="RobotoRegular"/>
              </a:rPr>
              <a:t>or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user-deﬁned object  </a:t>
            </a:r>
            <a:r>
              <a:rPr sz="2300" spc="-10" dirty="0">
                <a:latin typeface="RobotoRegular"/>
                <a:cs typeface="RobotoRegular"/>
              </a:rPr>
              <a:t>are </a:t>
            </a:r>
            <a:r>
              <a:rPr sz="2300" spc="-5" dirty="0">
                <a:latin typeface="RobotoRegular"/>
                <a:cs typeface="RobotoRegular"/>
              </a:rPr>
              <a:t>passed </a:t>
            </a:r>
            <a:r>
              <a:rPr sz="2300" spc="-10" dirty="0">
                <a:latin typeface="RobotoRegular"/>
                <a:cs typeface="RobotoRegular"/>
              </a:rPr>
              <a:t>by</a:t>
            </a:r>
            <a:r>
              <a:rPr sz="2300" spc="-5" dirty="0">
                <a:latin typeface="RobotoRegular"/>
                <a:cs typeface="RobotoRegular"/>
              </a:rPr>
              <a:t> </a:t>
            </a:r>
            <a:r>
              <a:rPr sz="2300" spc="-15" dirty="0">
                <a:latin typeface="RobotoRegular"/>
                <a:cs typeface="RobotoRegular"/>
              </a:rPr>
              <a:t>reference</a:t>
            </a:r>
            <a:endParaRPr sz="2300">
              <a:latin typeface="RobotoRegular"/>
              <a:cs typeface="RobotoRegular"/>
            </a:endParaRPr>
          </a:p>
          <a:p>
            <a:pPr marL="481965" marR="5080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If function changes the </a:t>
            </a:r>
            <a:r>
              <a:rPr sz="2300" spc="-20" dirty="0">
                <a:latin typeface="RobotoRegular"/>
                <a:cs typeface="RobotoRegular"/>
              </a:rPr>
              <a:t>object's </a:t>
            </a:r>
            <a:r>
              <a:rPr sz="2300" spc="-5" dirty="0">
                <a:latin typeface="RobotoRegular"/>
                <a:cs typeface="RobotoRegular"/>
              </a:rPr>
              <a:t>properties, that change is  visible outside the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function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6403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75" dirty="0">
                <a:latin typeface="Times New Roman"/>
                <a:cs typeface="Times New Roman"/>
              </a:rPr>
              <a:t>Arguments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50" dirty="0">
                <a:latin typeface="Times New Roman"/>
                <a:cs typeface="Times New Roman"/>
              </a:rPr>
              <a:t>Passed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285" dirty="0">
                <a:latin typeface="Times New Roman"/>
                <a:cs typeface="Times New Roman"/>
              </a:rPr>
              <a:t>by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05" dirty="0">
                <a:latin typeface="Times New Roman"/>
                <a:cs typeface="Times New Roman"/>
              </a:rPr>
              <a:t>Reference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43765"/>
            <a:ext cx="8253730" cy="125412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spc="-5" dirty="0">
                <a:latin typeface="Courier New"/>
                <a:cs typeface="Courier New"/>
              </a:rPr>
              <a:t>arr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[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4</a:t>
            </a:r>
            <a:r>
              <a:rPr sz="2000" b="1" spc="-5" dirty="0">
                <a:latin typeface="Courier New"/>
                <a:cs typeface="Courier New"/>
              </a:rPr>
              <a:t>,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6</a:t>
            </a:r>
            <a:r>
              <a:rPr sz="2000" b="1" spc="-5" dirty="0">
                <a:latin typeface="Courier New"/>
                <a:cs typeface="Courier New"/>
              </a:rPr>
              <a:t>,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7</a:t>
            </a:r>
            <a:r>
              <a:rPr sz="2000" b="1" spc="-5" dirty="0">
                <a:latin typeface="Courier New"/>
                <a:cs typeface="Courier New"/>
              </a:rPr>
              <a:t>,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9</a:t>
            </a:r>
            <a:r>
              <a:rPr sz="2000" b="1" spc="-5" dirty="0">
                <a:latin typeface="Courier New"/>
                <a:cs typeface="Courier New"/>
              </a:rPr>
              <a:t>];</a:t>
            </a:r>
            <a:endParaRPr sz="2000">
              <a:latin typeface="Courier New"/>
              <a:cs typeface="Courier New"/>
            </a:endParaRPr>
          </a:p>
          <a:p>
            <a:pPr marL="621665" marR="5080" indent="-609600">
              <a:lnSpc>
                <a:spcPct val="134400"/>
              </a:lnSpc>
              <a:tabLst>
                <a:tab pos="2754630" algn="l"/>
                <a:tab pos="4278630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updateArray(val){	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array received in val  </a:t>
            </a:r>
            <a:r>
              <a:rPr sz="2000" b="1" spc="-5" dirty="0">
                <a:latin typeface="Courier New"/>
                <a:cs typeface="Courier New"/>
              </a:rPr>
              <a:t>val[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latin typeface="Courier New"/>
                <a:cs typeface="Courier New"/>
              </a:rPr>
              <a:t>]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57</a:t>
            </a:r>
            <a:r>
              <a:rPr sz="2000" b="1" spc="-5" dirty="0">
                <a:latin typeface="Courier New"/>
                <a:cs typeface="Courier New"/>
              </a:rPr>
              <a:t>;	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updating val will also update</a:t>
            </a:r>
            <a:r>
              <a:rPr sz="2000" b="1" spc="-7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arr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42749" y="3086836"/>
            <a:ext cx="429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6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before calling</a:t>
            </a:r>
            <a:r>
              <a:rPr sz="2000" b="1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function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624" y="2572487"/>
            <a:ext cx="3072765" cy="166370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34400"/>
              </a:lnSpc>
            </a:pPr>
            <a:r>
              <a:rPr sz="2000" b="1" spc="-5" dirty="0">
                <a:latin typeface="Courier New"/>
                <a:cs typeface="Courier New"/>
              </a:rPr>
              <a:t>console.log(arr[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latin typeface="Courier New"/>
                <a:cs typeface="Courier New"/>
              </a:rPr>
              <a:t>]);  updateArray(arr);  console.log(arr[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latin typeface="Courier New"/>
                <a:cs typeface="Courier New"/>
              </a:rPr>
              <a:t>]);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2749" y="3905984"/>
            <a:ext cx="429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57 after calling</a:t>
            </a:r>
            <a:r>
              <a:rPr sz="2000" b="1" spc="-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function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6403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75" dirty="0">
                <a:latin typeface="Times New Roman"/>
                <a:cs typeface="Times New Roman"/>
              </a:rPr>
              <a:t>Arguments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50" dirty="0">
                <a:latin typeface="Times New Roman"/>
                <a:cs typeface="Times New Roman"/>
              </a:rPr>
              <a:t>Passed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285" dirty="0">
                <a:latin typeface="Times New Roman"/>
                <a:cs typeface="Times New Roman"/>
              </a:rPr>
              <a:t>by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05" dirty="0">
                <a:latin typeface="Times New Roman"/>
                <a:cs typeface="Times New Roman"/>
              </a:rPr>
              <a:t>Reference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43765"/>
            <a:ext cx="8253730" cy="166370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spc="-5" dirty="0">
                <a:latin typeface="Courier New"/>
                <a:cs typeface="Courier New"/>
              </a:rPr>
              <a:t>obj </a:t>
            </a:r>
            <a:r>
              <a:rPr sz="2000" b="1" dirty="0">
                <a:latin typeface="Courier New"/>
                <a:cs typeface="Courier New"/>
              </a:rPr>
              <a:t>= { </a:t>
            </a:r>
            <a:r>
              <a:rPr sz="2000" b="1" spc="-5" dirty="0">
                <a:latin typeface="Courier New"/>
                <a:cs typeface="Courier New"/>
              </a:rPr>
              <a:t>name: </a:t>
            </a:r>
            <a:r>
              <a:rPr sz="2000" b="1" spc="-5" dirty="0">
                <a:solidFill>
                  <a:srgbClr val="A31414"/>
                </a:solidFill>
                <a:latin typeface="Courier New"/>
                <a:cs typeface="Courier New"/>
              </a:rPr>
              <a:t>"John"</a:t>
            </a:r>
            <a:r>
              <a:rPr sz="2000" b="1" spc="-5" dirty="0">
                <a:latin typeface="Courier New"/>
                <a:cs typeface="Courier New"/>
              </a:rPr>
              <a:t>, age: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56</a:t>
            </a:r>
            <a:r>
              <a:rPr sz="2000" b="1" spc="-35" dirty="0">
                <a:solidFill>
                  <a:srgbClr val="088759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  <a:p>
            <a:pPr marL="621665" marR="5080" indent="-609600">
              <a:lnSpc>
                <a:spcPct val="1344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function </a:t>
            </a:r>
            <a:r>
              <a:rPr sz="2000" b="1" spc="-5" dirty="0">
                <a:latin typeface="Courier New"/>
                <a:cs typeface="Courier New"/>
              </a:rPr>
              <a:t>updateObject(val){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object received in val  </a:t>
            </a:r>
            <a:r>
              <a:rPr sz="2000" b="1" spc="-5" dirty="0">
                <a:latin typeface="Courier New"/>
                <a:cs typeface="Courier New"/>
              </a:rPr>
              <a:t>val.age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40</a:t>
            </a:r>
            <a:r>
              <a:rPr sz="2000" b="1" spc="-5" dirty="0">
                <a:latin typeface="Courier New"/>
                <a:cs typeface="Courier New"/>
              </a:rPr>
              <a:t>;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updating val will also update</a:t>
            </a:r>
            <a:r>
              <a:rPr sz="2000" b="1" spc="-7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arr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8017" y="3086836"/>
            <a:ext cx="444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56 before calling</a:t>
            </a:r>
            <a:r>
              <a:rPr sz="2000" b="1" spc="-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function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624" y="2982061"/>
            <a:ext cx="3225800" cy="1254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4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console.log(obj.age);  updateObject(obj);  console.log(obj.age);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8017" y="3905984"/>
            <a:ext cx="429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40 after calling</a:t>
            </a:r>
            <a:r>
              <a:rPr sz="2000" b="1" spc="-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function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6403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75" dirty="0">
                <a:latin typeface="Times New Roman"/>
                <a:cs typeface="Times New Roman"/>
              </a:rPr>
              <a:t>Arguments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50" dirty="0">
                <a:latin typeface="Times New Roman"/>
                <a:cs typeface="Times New Roman"/>
              </a:rPr>
              <a:t>Passed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285" dirty="0">
                <a:latin typeface="Times New Roman"/>
                <a:cs typeface="Times New Roman"/>
              </a:rPr>
              <a:t>by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05" dirty="0">
                <a:latin typeface="Times New Roman"/>
                <a:cs typeface="Times New Roman"/>
              </a:rPr>
              <a:t>Reference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1107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85" dirty="0">
                <a:latin typeface="Times New Roman"/>
                <a:cs typeface="Times New Roman"/>
              </a:rPr>
              <a:t>Undeﬁned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53" y="1393168"/>
            <a:ext cx="7547609" cy="2740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125" marR="5080" indent="-480059">
              <a:lnSpc>
                <a:spcPct val="114599"/>
              </a:lnSpc>
              <a:spcBef>
                <a:spcPts val="100"/>
              </a:spcBef>
              <a:buAutoNum type="arabicPeriod"/>
              <a:tabLst>
                <a:tab pos="492125" algn="l"/>
                <a:tab pos="492759" algn="l"/>
              </a:tabLst>
            </a:pPr>
            <a:r>
              <a:rPr sz="2400" spc="-5" dirty="0">
                <a:latin typeface="RobotoRegular"/>
                <a:cs typeface="RobotoRegular"/>
              </a:rPr>
              <a:t>The undeﬁned data type can only </a:t>
            </a:r>
            <a:r>
              <a:rPr sz="2400" spc="-15" dirty="0">
                <a:latin typeface="RobotoRegular"/>
                <a:cs typeface="RobotoRegular"/>
              </a:rPr>
              <a:t>have </a:t>
            </a:r>
            <a:r>
              <a:rPr sz="2400" spc="-5" dirty="0">
                <a:latin typeface="RobotoRegular"/>
                <a:cs typeface="RobotoRegular"/>
              </a:rPr>
              <a:t>one </a:t>
            </a:r>
            <a:r>
              <a:rPr sz="2400" spc="-10" dirty="0">
                <a:latin typeface="RobotoRegular"/>
                <a:cs typeface="RobotoRegular"/>
              </a:rPr>
              <a:t>value-the  </a:t>
            </a:r>
            <a:r>
              <a:rPr sz="2400" spc="-5" dirty="0">
                <a:latin typeface="RobotoRegular"/>
                <a:cs typeface="RobotoRegular"/>
              </a:rPr>
              <a:t>special </a:t>
            </a:r>
            <a:r>
              <a:rPr sz="2400" spc="-10" dirty="0">
                <a:latin typeface="RobotoRegular"/>
                <a:cs typeface="RobotoRegular"/>
              </a:rPr>
              <a:t>value</a:t>
            </a:r>
            <a:r>
              <a:rPr sz="2400" spc="30" dirty="0">
                <a:latin typeface="RobotoRegular"/>
                <a:cs typeface="RobotoRegular"/>
              </a:rPr>
              <a:t> </a:t>
            </a:r>
            <a:r>
              <a:rPr sz="2400" i="1" spc="-50" dirty="0">
                <a:latin typeface="Roboto"/>
                <a:cs typeface="Roboto"/>
              </a:rPr>
              <a:t>undeﬁned</a:t>
            </a:r>
            <a:endParaRPr sz="2400">
              <a:latin typeface="Roboto"/>
              <a:cs typeface="Roboto"/>
            </a:endParaRPr>
          </a:p>
          <a:p>
            <a:pPr marL="492125" marR="556260" indent="-480059">
              <a:lnSpc>
                <a:spcPct val="114599"/>
              </a:lnSpc>
              <a:buAutoNum type="arabicPeriod"/>
              <a:tabLst>
                <a:tab pos="492125" algn="l"/>
                <a:tab pos="492759" algn="l"/>
              </a:tabLst>
            </a:pPr>
            <a:r>
              <a:rPr sz="2400" spc="-5" dirty="0">
                <a:latin typeface="RobotoRegular"/>
                <a:cs typeface="RobotoRegular"/>
              </a:rPr>
              <a:t>If </a:t>
            </a:r>
            <a:r>
              <a:rPr sz="2400" dirty="0">
                <a:latin typeface="RobotoRegular"/>
                <a:cs typeface="RobotoRegular"/>
              </a:rPr>
              <a:t>a </a:t>
            </a:r>
            <a:r>
              <a:rPr sz="2400" spc="-10" dirty="0">
                <a:latin typeface="RobotoRegular"/>
                <a:cs typeface="RobotoRegular"/>
              </a:rPr>
              <a:t>variable </a:t>
            </a:r>
            <a:r>
              <a:rPr sz="2400" spc="-5" dirty="0">
                <a:latin typeface="RobotoRegular"/>
                <a:cs typeface="RobotoRegular"/>
              </a:rPr>
              <a:t>has been </a:t>
            </a:r>
            <a:r>
              <a:rPr sz="2400" spc="-10" dirty="0">
                <a:latin typeface="RobotoRegular"/>
                <a:cs typeface="RobotoRegular"/>
              </a:rPr>
              <a:t>declared, </a:t>
            </a:r>
            <a:r>
              <a:rPr sz="2400" spc="-5" dirty="0">
                <a:latin typeface="RobotoRegular"/>
                <a:cs typeface="RobotoRegular"/>
              </a:rPr>
              <a:t>but has not been  assigned </a:t>
            </a:r>
            <a:r>
              <a:rPr sz="2400" dirty="0">
                <a:latin typeface="RobotoRegular"/>
                <a:cs typeface="RobotoRegular"/>
              </a:rPr>
              <a:t>a </a:t>
            </a:r>
            <a:r>
              <a:rPr sz="2400" spc="-10" dirty="0">
                <a:latin typeface="RobotoRegular"/>
                <a:cs typeface="RobotoRegular"/>
              </a:rPr>
              <a:t>value, </a:t>
            </a:r>
            <a:r>
              <a:rPr sz="2400" spc="-5" dirty="0">
                <a:latin typeface="RobotoRegular"/>
                <a:cs typeface="RobotoRegular"/>
              </a:rPr>
              <a:t>has the </a:t>
            </a:r>
            <a:r>
              <a:rPr sz="2400" spc="-10" dirty="0">
                <a:latin typeface="RobotoRegular"/>
                <a:cs typeface="RobotoRegular"/>
              </a:rPr>
              <a:t>value</a:t>
            </a:r>
            <a:r>
              <a:rPr sz="2400" spc="-50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undeﬁned</a:t>
            </a:r>
            <a:endParaRPr sz="2400">
              <a:latin typeface="RobotoRegular"/>
              <a:cs typeface="RobotoRegular"/>
            </a:endParaRPr>
          </a:p>
          <a:p>
            <a:pPr marL="492125" marR="5400675">
              <a:lnSpc>
                <a:spcPct val="114599"/>
              </a:lnSpc>
              <a:spcBef>
                <a:spcPts val="157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2400" b="1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name; 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24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age;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922895" cy="322580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recursive </a:t>
            </a:r>
            <a:r>
              <a:rPr sz="2300" spc="-5" dirty="0">
                <a:latin typeface="RobotoRegular"/>
                <a:cs typeface="RobotoRegular"/>
              </a:rPr>
              <a:t>function is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function that calls</a:t>
            </a:r>
            <a:r>
              <a:rPr sz="2300" spc="-3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itself.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Recursion is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technique for </a:t>
            </a:r>
            <a:r>
              <a:rPr sz="2300" spc="-10" dirty="0">
                <a:latin typeface="RobotoRegular"/>
                <a:cs typeface="RobotoRegular"/>
              </a:rPr>
              <a:t>iterating over </a:t>
            </a:r>
            <a:r>
              <a:rPr sz="2300" spc="-5" dirty="0">
                <a:latin typeface="RobotoRegular"/>
                <a:cs typeface="RobotoRegular"/>
              </a:rPr>
              <a:t>an </a:t>
            </a:r>
            <a:r>
              <a:rPr sz="2300" spc="-10" dirty="0">
                <a:latin typeface="RobotoRegular"/>
                <a:cs typeface="RobotoRegular"/>
              </a:rPr>
              <a:t>operation by  having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function call itself </a:t>
            </a:r>
            <a:r>
              <a:rPr sz="2300" spc="-10" dirty="0">
                <a:latin typeface="RobotoRegular"/>
                <a:cs typeface="RobotoRegular"/>
              </a:rPr>
              <a:t>repeatedly </a:t>
            </a:r>
            <a:r>
              <a:rPr sz="2300" spc="-5" dirty="0">
                <a:latin typeface="RobotoRegular"/>
                <a:cs typeface="RobotoRegular"/>
              </a:rPr>
              <a:t>until it </a:t>
            </a:r>
            <a:r>
              <a:rPr sz="2300" spc="-10" dirty="0">
                <a:latin typeface="RobotoRegular"/>
                <a:cs typeface="RobotoRegular"/>
              </a:rPr>
              <a:t>arrives </a:t>
            </a:r>
            <a:r>
              <a:rPr sz="2300" spc="-5" dirty="0">
                <a:latin typeface="RobotoRegular"/>
                <a:cs typeface="RobotoRegular"/>
              </a:rPr>
              <a:t>at </a:t>
            </a:r>
            <a:r>
              <a:rPr sz="2300" dirty="0">
                <a:latin typeface="RobotoRegular"/>
                <a:cs typeface="RobotoRegular"/>
              </a:rPr>
              <a:t>a  </a:t>
            </a:r>
            <a:r>
              <a:rPr sz="2300" spc="-10" dirty="0">
                <a:latin typeface="RobotoRegular"/>
                <a:cs typeface="RobotoRegular"/>
              </a:rPr>
              <a:t>result.</a:t>
            </a:r>
            <a:endParaRPr sz="2300">
              <a:latin typeface="RobotoRegular"/>
              <a:cs typeface="RobotoRegular"/>
            </a:endParaRPr>
          </a:p>
          <a:p>
            <a:pPr marL="481965" marR="52705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In some </a:t>
            </a:r>
            <a:r>
              <a:rPr sz="2300" spc="-10" dirty="0">
                <a:latin typeface="RobotoRegular"/>
                <a:cs typeface="RobotoRegular"/>
              </a:rPr>
              <a:t>ways, recursion </a:t>
            </a:r>
            <a:r>
              <a:rPr sz="2300" spc="-5" dirty="0">
                <a:latin typeface="RobotoRegular"/>
                <a:cs typeface="RobotoRegular"/>
              </a:rPr>
              <a:t>is analogous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loop. Both  </a:t>
            </a:r>
            <a:r>
              <a:rPr sz="2300" spc="-10" dirty="0">
                <a:latin typeface="RobotoRegular"/>
                <a:cs typeface="RobotoRegular"/>
              </a:rPr>
              <a:t>execute </a:t>
            </a:r>
            <a:r>
              <a:rPr sz="2300" spc="-5" dirty="0">
                <a:latin typeface="RobotoRegular"/>
                <a:cs typeface="RobotoRegular"/>
              </a:rPr>
              <a:t>the same code multiple times, and both </a:t>
            </a:r>
            <a:r>
              <a:rPr sz="2300" spc="-10" dirty="0">
                <a:latin typeface="RobotoRegular"/>
                <a:cs typeface="RobotoRegular"/>
              </a:rPr>
              <a:t>require </a:t>
            </a:r>
            <a:r>
              <a:rPr sz="2300" dirty="0">
                <a:latin typeface="RobotoRegular"/>
                <a:cs typeface="RobotoRegular"/>
              </a:rPr>
              <a:t>a  </a:t>
            </a:r>
            <a:r>
              <a:rPr sz="2300" spc="-5" dirty="0">
                <a:latin typeface="RobotoRegular"/>
                <a:cs typeface="RobotoRegular"/>
              </a:rPr>
              <a:t>condition </a:t>
            </a:r>
            <a:r>
              <a:rPr sz="2300" spc="-10" dirty="0">
                <a:latin typeface="RobotoRegular"/>
                <a:cs typeface="RobotoRegular"/>
              </a:rPr>
              <a:t>(to avoid </a:t>
            </a:r>
            <a:r>
              <a:rPr sz="2300" spc="-5" dirty="0">
                <a:latin typeface="RobotoRegular"/>
                <a:cs typeface="RobotoRegular"/>
              </a:rPr>
              <a:t>an inﬁnite loop, or </a:t>
            </a:r>
            <a:r>
              <a:rPr sz="2300" spc="-30" dirty="0">
                <a:latin typeface="RobotoRegular"/>
                <a:cs typeface="RobotoRegular"/>
              </a:rPr>
              <a:t>rather, </a:t>
            </a:r>
            <a:r>
              <a:rPr sz="2300" spc="-5" dirty="0">
                <a:latin typeface="RobotoRegular"/>
                <a:cs typeface="RobotoRegular"/>
              </a:rPr>
              <a:t>inﬁnite  </a:t>
            </a:r>
            <a:r>
              <a:rPr sz="2300" spc="-10" dirty="0">
                <a:latin typeface="RobotoRegular"/>
                <a:cs typeface="RobotoRegular"/>
              </a:rPr>
              <a:t>recursion </a:t>
            </a:r>
            <a:r>
              <a:rPr sz="2300" spc="-5" dirty="0">
                <a:latin typeface="RobotoRegular"/>
                <a:cs typeface="RobotoRegular"/>
              </a:rPr>
              <a:t>in this case)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877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85" dirty="0">
                <a:latin typeface="Times New Roman"/>
                <a:cs typeface="Times New Roman"/>
              </a:rPr>
              <a:t>Recursive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350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92035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The classic example of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function </a:t>
            </a:r>
            <a:r>
              <a:rPr sz="2300" spc="-10" dirty="0">
                <a:latin typeface="RobotoRegular"/>
                <a:cs typeface="RobotoRegular"/>
              </a:rPr>
              <a:t>where recursion </a:t>
            </a:r>
            <a:r>
              <a:rPr sz="2300" spc="-5" dirty="0">
                <a:latin typeface="RobotoRegular"/>
                <a:cs typeface="RobotoRegular"/>
              </a:rPr>
              <a:t>can be  applied is the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factorial.</a:t>
            </a:r>
            <a:endParaRPr sz="2300">
              <a:latin typeface="RobotoRegular"/>
              <a:cs typeface="RobotoRegular"/>
            </a:endParaRPr>
          </a:p>
          <a:p>
            <a:pPr marL="481965" marR="30734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15" dirty="0">
                <a:latin typeface="RobotoRegular"/>
                <a:cs typeface="RobotoRegular"/>
              </a:rPr>
              <a:t>Factorial </a:t>
            </a:r>
            <a:r>
              <a:rPr sz="2300" spc="-5" dirty="0">
                <a:latin typeface="RobotoRegular"/>
                <a:cs typeface="RobotoRegular"/>
              </a:rPr>
              <a:t>of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number </a:t>
            </a:r>
            <a:r>
              <a:rPr sz="2300" dirty="0">
                <a:latin typeface="RobotoRegular"/>
                <a:cs typeface="RobotoRegular"/>
              </a:rPr>
              <a:t>n </a:t>
            </a:r>
            <a:r>
              <a:rPr sz="2300" spc="-5" dirty="0">
                <a:latin typeface="RobotoRegular"/>
                <a:cs typeface="RobotoRegular"/>
              </a:rPr>
              <a:t>can be deﬁned as </a:t>
            </a:r>
            <a:r>
              <a:rPr sz="2300" spc="-10" dirty="0">
                <a:latin typeface="RobotoRegular"/>
                <a:cs typeface="RobotoRegular"/>
              </a:rPr>
              <a:t>product </a:t>
            </a:r>
            <a:r>
              <a:rPr sz="2300" spc="-5" dirty="0">
                <a:latin typeface="RobotoRegular"/>
                <a:cs typeface="RobotoRegular"/>
              </a:rPr>
              <a:t>of all  </a:t>
            </a:r>
            <a:r>
              <a:rPr sz="2300" spc="-10" dirty="0">
                <a:latin typeface="RobotoRegular"/>
                <a:cs typeface="RobotoRegular"/>
              </a:rPr>
              <a:t>positive </a:t>
            </a:r>
            <a:r>
              <a:rPr sz="2300" spc="-5" dirty="0">
                <a:latin typeface="RobotoRegular"/>
                <a:cs typeface="RobotoRegular"/>
              </a:rPr>
              <a:t>numbers less than or equal </a:t>
            </a:r>
            <a:r>
              <a:rPr sz="2300" spc="-15" dirty="0">
                <a:latin typeface="RobotoRegular"/>
                <a:cs typeface="RobotoRegular"/>
              </a:rPr>
              <a:t>to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n.</a:t>
            </a:r>
            <a:endParaRPr sz="2300">
              <a:latin typeface="RobotoRegular"/>
              <a:cs typeface="RobotoRegular"/>
            </a:endParaRPr>
          </a:p>
          <a:p>
            <a:pPr marL="481965" marR="889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It is the multiplying sequence of numbers in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descending  </a:t>
            </a:r>
            <a:r>
              <a:rPr sz="2300" spc="-10" dirty="0">
                <a:latin typeface="RobotoRegular"/>
                <a:cs typeface="RobotoRegular"/>
              </a:rPr>
              <a:t>order </a:t>
            </a:r>
            <a:r>
              <a:rPr sz="2300" spc="-5" dirty="0">
                <a:latin typeface="RobotoRegular"/>
                <a:cs typeface="RobotoRegular"/>
              </a:rPr>
              <a:t>till 1. It is deﬁned </a:t>
            </a:r>
            <a:r>
              <a:rPr sz="2300" spc="-10" dirty="0">
                <a:latin typeface="RobotoRegular"/>
                <a:cs typeface="RobotoRegular"/>
              </a:rPr>
              <a:t>by </a:t>
            </a:r>
            <a:r>
              <a:rPr sz="2300" spc="-5" dirty="0">
                <a:latin typeface="RobotoRegular"/>
                <a:cs typeface="RobotoRegular"/>
              </a:rPr>
              <a:t>the symbol of </a:t>
            </a:r>
            <a:r>
              <a:rPr sz="2300" spc="-10" dirty="0">
                <a:latin typeface="RobotoRegular"/>
                <a:cs typeface="RobotoRegular"/>
              </a:rPr>
              <a:t>exclamation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(!).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E.g </a:t>
            </a:r>
            <a:r>
              <a:rPr sz="2300" spc="-10" dirty="0">
                <a:latin typeface="RobotoRegular"/>
                <a:cs typeface="RobotoRegular"/>
              </a:rPr>
              <a:t>factorial </a:t>
            </a:r>
            <a:r>
              <a:rPr sz="2300" spc="-5" dirty="0">
                <a:latin typeface="RobotoRegular"/>
                <a:cs typeface="RobotoRegular"/>
              </a:rPr>
              <a:t>of </a:t>
            </a:r>
            <a:r>
              <a:rPr sz="2300" dirty="0">
                <a:latin typeface="RobotoRegular"/>
                <a:cs typeface="RobotoRegular"/>
              </a:rPr>
              <a:t>6</a:t>
            </a:r>
            <a:r>
              <a:rPr sz="2300" spc="-5" dirty="0">
                <a:latin typeface="RobotoRegular"/>
                <a:cs typeface="RobotoRegular"/>
              </a:rPr>
              <a:t> is</a:t>
            </a:r>
            <a:endParaRPr sz="2300">
              <a:latin typeface="RobotoRegular"/>
              <a:cs typeface="RobotoRegular"/>
            </a:endParaRPr>
          </a:p>
          <a:p>
            <a:pPr marL="932180">
              <a:lnSpc>
                <a:spcPct val="100000"/>
              </a:lnSpc>
              <a:spcBef>
                <a:spcPts val="390"/>
              </a:spcBef>
              <a:tabLst>
                <a:tab pos="1396365" algn="l"/>
              </a:tabLst>
            </a:pPr>
            <a:r>
              <a:rPr sz="2300" spc="-5" dirty="0">
                <a:latin typeface="RobotoRegular"/>
                <a:cs typeface="RobotoRegular"/>
              </a:rPr>
              <a:t>a.	</a:t>
            </a:r>
            <a:r>
              <a:rPr sz="2300" dirty="0">
                <a:latin typeface="RobotoRegular"/>
                <a:cs typeface="RobotoRegular"/>
              </a:rPr>
              <a:t>6 × 5 × 4 × 3 × 2 × 1 =</a:t>
            </a:r>
            <a:r>
              <a:rPr sz="2300" spc="-9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720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877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85" dirty="0">
                <a:latin typeface="Times New Roman"/>
                <a:cs typeface="Times New Roman"/>
              </a:rPr>
              <a:t>Recursive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350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43765"/>
            <a:ext cx="8101330" cy="330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4575810" indent="-457200">
              <a:lnSpc>
                <a:spcPct val="1344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function </a:t>
            </a:r>
            <a:r>
              <a:rPr sz="2000" b="1" spc="-5" dirty="0">
                <a:latin typeface="Courier New"/>
                <a:cs typeface="Courier New"/>
              </a:rPr>
              <a:t>factorial(n) </a:t>
            </a:r>
            <a:r>
              <a:rPr sz="2000" b="1" dirty="0">
                <a:latin typeface="Courier New"/>
                <a:cs typeface="Courier New"/>
              </a:rPr>
              <a:t>{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2000" b="1" spc="-5" dirty="0">
                <a:latin typeface="Courier New"/>
                <a:cs typeface="Courier New"/>
              </a:rPr>
              <a:t>(n &lt;=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latin typeface="Courier New"/>
                <a:cs typeface="Courier New"/>
              </a:rPr>
              <a:t>)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078865" marR="309245" indent="-609600">
              <a:lnSpc>
                <a:spcPct val="134400"/>
              </a:lnSpc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Recursion will stop when this condition match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0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819"/>
              </a:spcBef>
            </a:pPr>
            <a:r>
              <a:rPr sz="2000" b="1" dirty="0">
                <a:latin typeface="Courier New"/>
                <a:cs typeface="Courier New"/>
              </a:rPr>
              <a:t>}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20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078865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2000" b="1" dirty="0">
                <a:latin typeface="Courier New"/>
                <a:cs typeface="Courier New"/>
              </a:rPr>
              <a:t>n * </a:t>
            </a:r>
            <a:r>
              <a:rPr sz="2000" b="1" spc="-5" dirty="0">
                <a:latin typeface="Courier New"/>
                <a:cs typeface="Courier New"/>
              </a:rPr>
              <a:t>factorial(n </a:t>
            </a:r>
            <a:r>
              <a:rPr sz="2000" b="1" dirty="0">
                <a:latin typeface="Courier New"/>
                <a:cs typeface="Courier New"/>
              </a:rPr>
              <a:t>-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latin typeface="Courier New"/>
                <a:cs typeface="Courier New"/>
              </a:rPr>
              <a:t>);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calling</a:t>
            </a:r>
            <a:r>
              <a:rPr sz="2000" b="1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itself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82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877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85" dirty="0">
                <a:latin typeface="Times New Roman"/>
                <a:cs typeface="Times New Roman"/>
              </a:rPr>
              <a:t>Recursive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350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114665" cy="2825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107314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The switch statement </a:t>
            </a:r>
            <a:r>
              <a:rPr sz="2300" spc="-10" dirty="0">
                <a:latin typeface="RobotoRegular"/>
                <a:cs typeface="RobotoRegular"/>
              </a:rPr>
              <a:t>executes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block of code depending  on </a:t>
            </a:r>
            <a:r>
              <a:rPr sz="2300" spc="-10" dirty="0">
                <a:latin typeface="RobotoRegular"/>
                <a:cs typeface="RobotoRegular"/>
              </a:rPr>
              <a:t>different </a:t>
            </a:r>
            <a:r>
              <a:rPr sz="2300" spc="-5" dirty="0">
                <a:latin typeface="RobotoRegular"/>
                <a:cs typeface="RobotoRegular"/>
              </a:rPr>
              <a:t>cases.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The switch statement is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10" dirty="0">
                <a:latin typeface="RobotoRegular"/>
                <a:cs typeface="RobotoRegular"/>
              </a:rPr>
              <a:t>part </a:t>
            </a:r>
            <a:r>
              <a:rPr sz="2300" spc="-5" dirty="0">
                <a:latin typeface="RobotoRegular"/>
                <a:cs typeface="RobotoRegular"/>
              </a:rPr>
              <a:t>of </a:t>
            </a:r>
            <a:r>
              <a:rPr sz="2300" spc="-15" dirty="0">
                <a:latin typeface="RobotoRegular"/>
                <a:cs typeface="RobotoRegular"/>
              </a:rPr>
              <a:t>JavaScript's </a:t>
            </a:r>
            <a:r>
              <a:rPr sz="2300" spc="-5" dirty="0">
                <a:latin typeface="RobotoRegular"/>
                <a:cs typeface="RobotoRegular"/>
              </a:rPr>
              <a:t>"Conditional"  Statements, which </a:t>
            </a:r>
            <a:r>
              <a:rPr sz="2300" spc="-10" dirty="0">
                <a:latin typeface="RobotoRegular"/>
                <a:cs typeface="RobotoRegular"/>
              </a:rPr>
              <a:t>are </a:t>
            </a:r>
            <a:r>
              <a:rPr sz="2300" spc="-5" dirty="0">
                <a:latin typeface="RobotoRegular"/>
                <a:cs typeface="RobotoRegular"/>
              </a:rPr>
              <a:t>used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perform </a:t>
            </a:r>
            <a:r>
              <a:rPr sz="2300" spc="-10" dirty="0">
                <a:latin typeface="RobotoRegular"/>
                <a:cs typeface="RobotoRegular"/>
              </a:rPr>
              <a:t>different </a:t>
            </a:r>
            <a:r>
              <a:rPr sz="2300" spc="-5" dirty="0">
                <a:latin typeface="RobotoRegular"/>
                <a:cs typeface="RobotoRegular"/>
              </a:rPr>
              <a:t>actions  based on </a:t>
            </a:r>
            <a:r>
              <a:rPr sz="2300" spc="-10" dirty="0">
                <a:latin typeface="RobotoRegular"/>
                <a:cs typeface="RobotoRegular"/>
              </a:rPr>
              <a:t>different </a:t>
            </a:r>
            <a:r>
              <a:rPr sz="2300" spc="-5" dirty="0">
                <a:latin typeface="RobotoRegular"/>
                <a:cs typeface="RobotoRegular"/>
              </a:rPr>
              <a:t>conditions.</a:t>
            </a:r>
            <a:endParaRPr sz="2300">
              <a:latin typeface="RobotoRegular"/>
              <a:cs typeface="RobotoRegular"/>
            </a:endParaRPr>
          </a:p>
          <a:p>
            <a:pPr marL="481965" marR="262255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Switch statement works for equality checks </a:t>
            </a:r>
            <a:r>
              <a:rPr sz="2300" spc="-30" dirty="0">
                <a:latin typeface="RobotoRegular"/>
                <a:cs typeface="RobotoRegular"/>
              </a:rPr>
              <a:t>only,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can  not apply </a:t>
            </a:r>
            <a:r>
              <a:rPr sz="2300" spc="-15" dirty="0">
                <a:latin typeface="RobotoRegular"/>
                <a:cs typeface="RobotoRegular"/>
              </a:rPr>
              <a:t>range, </a:t>
            </a:r>
            <a:r>
              <a:rPr sz="2300" spc="-10" dirty="0">
                <a:latin typeface="RobotoRegular"/>
                <a:cs typeface="RobotoRegular"/>
              </a:rPr>
              <a:t>greater </a:t>
            </a:r>
            <a:r>
              <a:rPr sz="2300" spc="-5" dirty="0">
                <a:latin typeface="RobotoRegular"/>
                <a:cs typeface="RobotoRegular"/>
              </a:rPr>
              <a:t>than or less then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checks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563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0" dirty="0">
                <a:latin typeface="Times New Roman"/>
                <a:cs typeface="Times New Roman"/>
              </a:rPr>
              <a:t>Switch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395" dirty="0"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895590" cy="322580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89"/>
              </a:spcBef>
              <a:buAutoNum type="arabicPeriod" startAt="4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This is how it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works:</a:t>
            </a:r>
            <a:endParaRPr sz="2300">
              <a:latin typeface="RobotoRegular"/>
              <a:cs typeface="RobotoRegular"/>
            </a:endParaRPr>
          </a:p>
          <a:p>
            <a:pPr marL="1396365" lvl="1" indent="-464820">
              <a:lnSpc>
                <a:spcPct val="100000"/>
              </a:lnSpc>
              <a:spcBef>
                <a:spcPts val="390"/>
              </a:spcBef>
              <a:buAutoNum type="alphaLcPeriod"/>
              <a:tabLst>
                <a:tab pos="1396365" algn="l"/>
                <a:tab pos="1397000" algn="l"/>
              </a:tabLst>
            </a:pPr>
            <a:r>
              <a:rPr sz="2300" spc="-5" dirty="0">
                <a:latin typeface="RobotoRegular"/>
                <a:cs typeface="RobotoRegular"/>
              </a:rPr>
              <a:t>The switch statement </a:t>
            </a:r>
            <a:r>
              <a:rPr sz="2300" spc="-10" dirty="0">
                <a:latin typeface="RobotoRegular"/>
                <a:cs typeface="RobotoRegular"/>
              </a:rPr>
              <a:t>evaluates </a:t>
            </a:r>
            <a:r>
              <a:rPr sz="2300" spc="-5" dirty="0">
                <a:latin typeface="RobotoRegular"/>
                <a:cs typeface="RobotoRegular"/>
              </a:rPr>
              <a:t>an</a:t>
            </a:r>
            <a:r>
              <a:rPr sz="2300" spc="-25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expression.</a:t>
            </a:r>
            <a:endParaRPr sz="2300">
              <a:latin typeface="RobotoRegular"/>
              <a:cs typeface="RobotoRegular"/>
            </a:endParaRPr>
          </a:p>
          <a:p>
            <a:pPr marL="1396365" marR="5080" lvl="1" indent="-469265">
              <a:lnSpc>
                <a:spcPct val="114100"/>
              </a:lnSpc>
              <a:buAutoNum type="alphaLcPeriod"/>
              <a:tabLst>
                <a:tab pos="1396365" algn="l"/>
                <a:tab pos="1397000" algn="l"/>
              </a:tabLst>
            </a:pPr>
            <a:r>
              <a:rPr sz="2300" spc="-5" dirty="0">
                <a:latin typeface="RobotoRegular"/>
                <a:cs typeface="RobotoRegular"/>
              </a:rPr>
              <a:t>The </a:t>
            </a:r>
            <a:r>
              <a:rPr sz="2300" spc="-10" dirty="0">
                <a:latin typeface="RobotoRegular"/>
                <a:cs typeface="RobotoRegular"/>
              </a:rPr>
              <a:t>value </a:t>
            </a:r>
            <a:r>
              <a:rPr sz="2300" spc="-5" dirty="0">
                <a:latin typeface="RobotoRegular"/>
                <a:cs typeface="RobotoRegular"/>
              </a:rPr>
              <a:t>of the </a:t>
            </a:r>
            <a:r>
              <a:rPr sz="2300" spc="-10" dirty="0">
                <a:latin typeface="RobotoRegular"/>
                <a:cs typeface="RobotoRegular"/>
              </a:rPr>
              <a:t>expression </a:t>
            </a:r>
            <a:r>
              <a:rPr sz="2300" spc="-5" dirty="0">
                <a:latin typeface="RobotoRegular"/>
                <a:cs typeface="RobotoRegular"/>
              </a:rPr>
              <a:t>is then </a:t>
            </a:r>
            <a:r>
              <a:rPr sz="2300" spc="-10" dirty="0">
                <a:latin typeface="RobotoRegular"/>
                <a:cs typeface="RobotoRegular"/>
              </a:rPr>
              <a:t>compared </a:t>
            </a:r>
            <a:r>
              <a:rPr sz="2300" spc="-5" dirty="0">
                <a:latin typeface="RobotoRegular"/>
                <a:cs typeface="RobotoRegular"/>
              </a:rPr>
              <a:t>with  the </a:t>
            </a:r>
            <a:r>
              <a:rPr sz="2300" spc="-10" dirty="0">
                <a:latin typeface="RobotoRegular"/>
                <a:cs typeface="RobotoRegular"/>
              </a:rPr>
              <a:t>values </a:t>
            </a:r>
            <a:r>
              <a:rPr sz="2300" spc="-5" dirty="0">
                <a:latin typeface="RobotoRegular"/>
                <a:cs typeface="RobotoRegular"/>
              </a:rPr>
              <a:t>of each case in the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structure.</a:t>
            </a:r>
            <a:endParaRPr sz="2300">
              <a:latin typeface="RobotoRegular"/>
              <a:cs typeface="RobotoRegular"/>
            </a:endParaRPr>
          </a:p>
          <a:p>
            <a:pPr marL="1396365" marR="12700" lvl="1" indent="-458470">
              <a:lnSpc>
                <a:spcPct val="114100"/>
              </a:lnSpc>
              <a:buAutoNum type="alphaLcPeriod"/>
              <a:tabLst>
                <a:tab pos="1396365" algn="l"/>
                <a:tab pos="1397000" algn="l"/>
              </a:tabLst>
            </a:pPr>
            <a:r>
              <a:rPr sz="2300" spc="-5" dirty="0">
                <a:latin typeface="RobotoRegular"/>
                <a:cs typeface="RobotoRegular"/>
              </a:rPr>
              <a:t>If </a:t>
            </a:r>
            <a:r>
              <a:rPr sz="2300" spc="-10" dirty="0">
                <a:latin typeface="RobotoRegular"/>
                <a:cs typeface="RobotoRegular"/>
              </a:rPr>
              <a:t>there </a:t>
            </a:r>
            <a:r>
              <a:rPr sz="2300" spc="-5" dirty="0">
                <a:latin typeface="RobotoRegular"/>
                <a:cs typeface="RobotoRegular"/>
              </a:rPr>
              <a:t>is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match, the associated block of code is  </a:t>
            </a:r>
            <a:r>
              <a:rPr sz="2300" spc="-10" dirty="0">
                <a:latin typeface="RobotoRegular"/>
                <a:cs typeface="RobotoRegular"/>
              </a:rPr>
              <a:t>executed.</a:t>
            </a:r>
            <a:endParaRPr sz="2300">
              <a:latin typeface="RobotoRegular"/>
              <a:cs typeface="RobotoRegular"/>
            </a:endParaRPr>
          </a:p>
          <a:p>
            <a:pPr marL="481965" marR="134620" indent="-469900">
              <a:lnSpc>
                <a:spcPct val="114100"/>
              </a:lnSpc>
              <a:buAutoNum type="arabicPeriod" startAt="4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The switch has one or </a:t>
            </a:r>
            <a:r>
              <a:rPr sz="2300" spc="-10" dirty="0">
                <a:latin typeface="RobotoRegular"/>
                <a:cs typeface="RobotoRegular"/>
              </a:rPr>
              <a:t>more </a:t>
            </a:r>
            <a:r>
              <a:rPr sz="2300" spc="-5" dirty="0">
                <a:latin typeface="RobotoRegular"/>
                <a:cs typeface="RobotoRegular"/>
              </a:rPr>
              <a:t>case blocks and an optional  default.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563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0" dirty="0">
                <a:latin typeface="Times New Roman"/>
                <a:cs typeface="Times New Roman"/>
              </a:rPr>
              <a:t>Switch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395" dirty="0"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56719"/>
            <a:ext cx="7666990" cy="354965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switch</a:t>
            </a:r>
            <a:r>
              <a:rPr sz="1700" b="1" spc="-5" dirty="0">
                <a:latin typeface="Courier New"/>
                <a:cs typeface="Courier New"/>
              </a:rPr>
              <a:t>(expression)</a:t>
            </a:r>
            <a:r>
              <a:rPr sz="1700" b="1" spc="-1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530225">
              <a:lnSpc>
                <a:spcPct val="100000"/>
              </a:lnSpc>
              <a:spcBef>
                <a:spcPts val="735"/>
              </a:spcBef>
              <a:tabLst>
                <a:tab pos="2602230" algn="l"/>
              </a:tabLst>
            </a:pP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case</a:t>
            </a:r>
            <a:r>
              <a:rPr sz="17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A31414"/>
                </a:solidFill>
                <a:latin typeface="Courier New"/>
                <a:cs typeface="Courier New"/>
              </a:rPr>
              <a:t>'value1'</a:t>
            </a:r>
            <a:r>
              <a:rPr sz="1700" b="1" spc="-5" dirty="0">
                <a:latin typeface="Courier New"/>
                <a:cs typeface="Courier New"/>
              </a:rPr>
              <a:t>:	</a:t>
            </a:r>
            <a:r>
              <a:rPr sz="1700" b="1" spc="-5" dirty="0">
                <a:solidFill>
                  <a:srgbClr val="008000"/>
                </a:solidFill>
                <a:latin typeface="Courier New"/>
                <a:cs typeface="Courier New"/>
              </a:rPr>
              <a:t>// same as if (expression ===</a:t>
            </a:r>
            <a:r>
              <a:rPr sz="1700" b="1" spc="-7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urier New"/>
                <a:cs typeface="Courier New"/>
              </a:rPr>
              <a:t>'value1')</a:t>
            </a:r>
            <a:endParaRPr sz="1700">
              <a:latin typeface="Courier New"/>
              <a:cs typeface="Courier New"/>
            </a:endParaRPr>
          </a:p>
          <a:p>
            <a:pPr marL="1048385" marR="4926330">
              <a:lnSpc>
                <a:spcPct val="136000"/>
              </a:lnSpc>
            </a:pPr>
            <a:r>
              <a:rPr sz="1700" b="1" spc="-5" dirty="0">
                <a:solidFill>
                  <a:srgbClr val="008000"/>
                </a:solidFill>
                <a:latin typeface="Courier New"/>
                <a:cs typeface="Courier New"/>
              </a:rPr>
              <a:t>// code</a:t>
            </a:r>
            <a:r>
              <a:rPr sz="1700" b="1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urier New"/>
                <a:cs typeface="Courier New"/>
              </a:rPr>
              <a:t>block  </a:t>
            </a: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break</a:t>
            </a:r>
            <a:r>
              <a:rPr sz="1700" b="1" spc="-5" dirty="0"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530225">
              <a:lnSpc>
                <a:spcPct val="100000"/>
              </a:lnSpc>
              <a:spcBef>
                <a:spcPts val="735"/>
              </a:spcBef>
            </a:pP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case</a:t>
            </a:r>
            <a:r>
              <a:rPr sz="17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A31414"/>
                </a:solidFill>
                <a:latin typeface="Courier New"/>
                <a:cs typeface="Courier New"/>
              </a:rPr>
              <a:t>'value2'</a:t>
            </a:r>
            <a:r>
              <a:rPr sz="1700" b="1" spc="-5" dirty="0">
                <a:latin typeface="Courier New"/>
                <a:cs typeface="Courier New"/>
              </a:rPr>
              <a:t>:</a:t>
            </a:r>
            <a:endParaRPr sz="1700">
              <a:latin typeface="Courier New"/>
              <a:cs typeface="Courier New"/>
            </a:endParaRPr>
          </a:p>
          <a:p>
            <a:pPr marL="1048385" marR="4926330">
              <a:lnSpc>
                <a:spcPct val="136000"/>
              </a:lnSpc>
            </a:pPr>
            <a:r>
              <a:rPr sz="1700" b="1" spc="-5" dirty="0">
                <a:solidFill>
                  <a:srgbClr val="008000"/>
                </a:solidFill>
                <a:latin typeface="Courier New"/>
                <a:cs typeface="Courier New"/>
              </a:rPr>
              <a:t>// code</a:t>
            </a:r>
            <a:r>
              <a:rPr sz="1700" b="1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urier New"/>
                <a:cs typeface="Courier New"/>
              </a:rPr>
              <a:t>block  </a:t>
            </a: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break</a:t>
            </a:r>
            <a:r>
              <a:rPr sz="1700" b="1" spc="-5" dirty="0"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530225">
              <a:lnSpc>
                <a:spcPct val="100000"/>
              </a:lnSpc>
              <a:spcBef>
                <a:spcPts val="735"/>
              </a:spcBef>
            </a:pP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default</a:t>
            </a:r>
            <a:r>
              <a:rPr sz="1700" b="1" spc="-5" dirty="0">
                <a:latin typeface="Courier New"/>
                <a:cs typeface="Courier New"/>
              </a:rPr>
              <a:t>:</a:t>
            </a:r>
            <a:endParaRPr sz="1700">
              <a:latin typeface="Courier New"/>
              <a:cs typeface="Courier New"/>
            </a:endParaRPr>
          </a:p>
          <a:p>
            <a:pPr marL="1048385">
              <a:lnSpc>
                <a:spcPct val="100000"/>
              </a:lnSpc>
              <a:spcBef>
                <a:spcPts val="735"/>
              </a:spcBef>
            </a:pPr>
            <a:r>
              <a:rPr sz="1700" b="1" spc="-5" dirty="0">
                <a:solidFill>
                  <a:srgbClr val="008000"/>
                </a:solidFill>
                <a:latin typeface="Courier New"/>
                <a:cs typeface="Courier New"/>
              </a:rPr>
              <a:t>// code</a:t>
            </a:r>
            <a:r>
              <a:rPr sz="17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urier New"/>
                <a:cs typeface="Courier New"/>
              </a:rPr>
              <a:t>block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700" b="1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8600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0" dirty="0">
                <a:latin typeface="Times New Roman"/>
                <a:cs typeface="Times New Roman"/>
              </a:rPr>
              <a:t>Switch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325" dirty="0">
                <a:latin typeface="Times New Roman"/>
                <a:cs typeface="Times New Roman"/>
              </a:rPr>
              <a:t>Syntax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61036"/>
            <a:ext cx="6609080" cy="369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81245">
              <a:lnSpc>
                <a:spcPct val="1367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1600" b="1" spc="-5" dirty="0">
                <a:latin typeface="Courier New"/>
                <a:cs typeface="Courier New"/>
              </a:rPr>
              <a:t>day </a:t>
            </a:r>
            <a:r>
              <a:rPr sz="1600" b="1" dirty="0">
                <a:latin typeface="Courier New"/>
                <a:cs typeface="Courier New"/>
              </a:rPr>
              <a:t>= </a:t>
            </a:r>
            <a:r>
              <a:rPr sz="1600" b="1" spc="-5" dirty="0">
                <a:solidFill>
                  <a:srgbClr val="088759"/>
                </a:solidFill>
                <a:latin typeface="Courier New"/>
                <a:cs typeface="Courier New"/>
              </a:rPr>
              <a:t>3</a:t>
            </a:r>
            <a:r>
              <a:rPr sz="1600" b="1" spc="-5" dirty="0">
                <a:latin typeface="Courier New"/>
                <a:cs typeface="Courier New"/>
              </a:rPr>
              <a:t>; 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switch </a:t>
            </a:r>
            <a:r>
              <a:rPr sz="1600" b="1" spc="-5" dirty="0">
                <a:latin typeface="Courier New"/>
                <a:cs typeface="Courier New"/>
              </a:rPr>
              <a:t>(day)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  <a:spcBef>
                <a:spcPts val="705"/>
              </a:spcBef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case</a:t>
            </a: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88759"/>
                </a:solidFill>
                <a:latin typeface="Courier New"/>
                <a:cs typeface="Courier New"/>
              </a:rPr>
              <a:t>6</a:t>
            </a:r>
            <a:r>
              <a:rPr sz="1600" b="1" spc="-5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865505" marR="1711325">
              <a:lnSpc>
                <a:spcPct val="136700"/>
              </a:lnSpc>
            </a:pPr>
            <a:r>
              <a:rPr sz="1600" b="1" spc="-5" dirty="0">
                <a:latin typeface="Courier New"/>
                <a:cs typeface="Courier New"/>
              </a:rPr>
              <a:t>console.log(</a:t>
            </a:r>
            <a:r>
              <a:rPr sz="1600" b="1" spc="-5" dirty="0">
                <a:solidFill>
                  <a:srgbClr val="A31414"/>
                </a:solidFill>
                <a:latin typeface="Courier New"/>
                <a:cs typeface="Courier New"/>
              </a:rPr>
              <a:t>"Today is Saturday"</a:t>
            </a:r>
            <a:r>
              <a:rPr sz="1600" b="1" spc="-5" dirty="0">
                <a:latin typeface="Courier New"/>
                <a:cs typeface="Courier New"/>
              </a:rPr>
              <a:t>); 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break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  <a:spcBef>
                <a:spcPts val="705"/>
              </a:spcBef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case</a:t>
            </a: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88759"/>
                </a:solidFill>
                <a:latin typeface="Courier New"/>
                <a:cs typeface="Courier New"/>
              </a:rPr>
              <a:t>0</a:t>
            </a:r>
            <a:r>
              <a:rPr sz="1600" b="1" spc="-5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865505" marR="1955164">
              <a:lnSpc>
                <a:spcPct val="136700"/>
              </a:lnSpc>
            </a:pPr>
            <a:r>
              <a:rPr sz="1600" b="1" spc="-5" dirty="0">
                <a:latin typeface="Courier New"/>
                <a:cs typeface="Courier New"/>
              </a:rPr>
              <a:t>console.log(</a:t>
            </a:r>
            <a:r>
              <a:rPr sz="1600" b="1" spc="-5" dirty="0">
                <a:solidFill>
                  <a:srgbClr val="A31414"/>
                </a:solidFill>
                <a:latin typeface="Courier New"/>
                <a:cs typeface="Courier New"/>
              </a:rPr>
              <a:t>"Today is Sunday"</a:t>
            </a:r>
            <a:r>
              <a:rPr sz="1600" b="1" spc="-5" dirty="0">
                <a:latin typeface="Courier New"/>
                <a:cs typeface="Courier New"/>
              </a:rPr>
              <a:t>); 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break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  <a:spcBef>
                <a:spcPts val="705"/>
              </a:spcBef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default</a:t>
            </a:r>
            <a:r>
              <a:rPr sz="1600" b="1" spc="-5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987425">
              <a:lnSpc>
                <a:spcPct val="100000"/>
              </a:lnSpc>
              <a:spcBef>
                <a:spcPts val="705"/>
              </a:spcBef>
            </a:pPr>
            <a:r>
              <a:rPr sz="1600" b="1" spc="-5" dirty="0">
                <a:latin typeface="Courier New"/>
                <a:cs typeface="Courier New"/>
              </a:rPr>
              <a:t>console.log(</a:t>
            </a:r>
            <a:r>
              <a:rPr sz="1600" b="1" spc="-5" dirty="0">
                <a:solidFill>
                  <a:srgbClr val="A31414"/>
                </a:solidFill>
                <a:latin typeface="Courier New"/>
                <a:cs typeface="Courier New"/>
              </a:rPr>
              <a:t>"Looking forward to the</a:t>
            </a:r>
            <a:r>
              <a:rPr sz="1600" b="1" spc="-7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A31414"/>
                </a:solidFill>
                <a:latin typeface="Courier New"/>
                <a:cs typeface="Courier New"/>
              </a:rPr>
              <a:t>Weekend"</a:t>
            </a: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563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0" dirty="0">
                <a:latin typeface="Times New Roman"/>
                <a:cs typeface="Times New Roman"/>
              </a:rPr>
              <a:t>Switch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395" dirty="0"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165465" cy="202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305435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Sometimes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will want </a:t>
            </a:r>
            <a:r>
              <a:rPr sz="2300" spc="-10" dirty="0">
                <a:latin typeface="RobotoRegular"/>
                <a:cs typeface="RobotoRegular"/>
              </a:rPr>
              <a:t>different </a:t>
            </a:r>
            <a:r>
              <a:rPr sz="2300" spc="-5" dirty="0">
                <a:latin typeface="RobotoRegular"/>
                <a:cs typeface="RobotoRegular"/>
              </a:rPr>
              <a:t>cases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use the same  code, or </a:t>
            </a:r>
            <a:r>
              <a:rPr sz="2300" spc="-10" dirty="0">
                <a:latin typeface="RobotoRegular"/>
                <a:cs typeface="RobotoRegular"/>
              </a:rPr>
              <a:t>fall-through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common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default.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If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skip the </a:t>
            </a:r>
            <a:r>
              <a:rPr sz="2300" spc="-10" dirty="0">
                <a:latin typeface="RobotoRegular"/>
                <a:cs typeface="RobotoRegular"/>
              </a:rPr>
              <a:t>break </a:t>
            </a:r>
            <a:r>
              <a:rPr sz="2300" spc="-5" dirty="0">
                <a:latin typeface="RobotoRegular"/>
                <a:cs typeface="RobotoRegular"/>
              </a:rPr>
              <a:t>and </a:t>
            </a:r>
            <a:r>
              <a:rPr sz="2300" spc="-10" dirty="0">
                <a:latin typeface="RobotoRegular"/>
                <a:cs typeface="RobotoRegular"/>
              </a:rPr>
              <a:t>expression </a:t>
            </a:r>
            <a:r>
              <a:rPr sz="2300" spc="-5" dirty="0">
                <a:latin typeface="RobotoRegular"/>
                <a:cs typeface="RobotoRegular"/>
              </a:rPr>
              <a:t>match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the case  </a:t>
            </a:r>
            <a:r>
              <a:rPr sz="2300" spc="-10" dirty="0">
                <a:latin typeface="RobotoRegular"/>
                <a:cs typeface="RobotoRegular"/>
              </a:rPr>
              <a:t>where there </a:t>
            </a:r>
            <a:r>
              <a:rPr sz="2300" spc="-5" dirty="0">
                <a:latin typeface="RobotoRegular"/>
                <a:cs typeface="RobotoRegular"/>
              </a:rPr>
              <a:t>is no </a:t>
            </a:r>
            <a:r>
              <a:rPr sz="2300" spc="-10" dirty="0">
                <a:latin typeface="RobotoRegular"/>
                <a:cs typeface="RobotoRegular"/>
              </a:rPr>
              <a:t>break </a:t>
            </a:r>
            <a:r>
              <a:rPr sz="2300" spc="-5" dirty="0">
                <a:latin typeface="RobotoRegular"/>
                <a:cs typeface="RobotoRegular"/>
              </a:rPr>
              <a:t>then it will also </a:t>
            </a:r>
            <a:r>
              <a:rPr sz="2300" spc="-10" dirty="0">
                <a:latin typeface="RobotoRegular"/>
                <a:cs typeface="RobotoRegular"/>
              </a:rPr>
              <a:t>fall-through </a:t>
            </a:r>
            <a:r>
              <a:rPr sz="2300" spc="-5" dirty="0">
                <a:latin typeface="RobotoRegular"/>
                <a:cs typeface="RobotoRegular"/>
              </a:rPr>
              <a:t>the next  case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51962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0" dirty="0">
                <a:latin typeface="Times New Roman"/>
                <a:cs typeface="Times New Roman"/>
              </a:rPr>
              <a:t>Switch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940" dirty="0">
                <a:latin typeface="Times New Roman"/>
                <a:cs typeface="Times New Roman"/>
              </a:rPr>
              <a:t>-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30" dirty="0">
                <a:latin typeface="Times New Roman"/>
                <a:cs typeface="Times New Roman"/>
              </a:rPr>
              <a:t>Grouping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280" dirty="0">
                <a:latin typeface="Times New Roman"/>
                <a:cs typeface="Times New Roman"/>
              </a:rPr>
              <a:t>of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20" dirty="0">
                <a:latin typeface="Times New Roman"/>
                <a:cs typeface="Times New Roman"/>
              </a:rPr>
              <a:t>case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61036"/>
            <a:ext cx="6730365" cy="335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03165">
              <a:lnSpc>
                <a:spcPct val="1367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1600" b="1" spc="-5" dirty="0">
                <a:latin typeface="Courier New"/>
                <a:cs typeface="Courier New"/>
              </a:rPr>
              <a:t>day </a:t>
            </a:r>
            <a:r>
              <a:rPr sz="1600" b="1" dirty="0">
                <a:latin typeface="Courier New"/>
                <a:cs typeface="Courier New"/>
              </a:rPr>
              <a:t>= </a:t>
            </a:r>
            <a:r>
              <a:rPr sz="1600" b="1" spc="-5" dirty="0">
                <a:solidFill>
                  <a:srgbClr val="088759"/>
                </a:solidFill>
                <a:latin typeface="Courier New"/>
                <a:cs typeface="Courier New"/>
              </a:rPr>
              <a:t>3</a:t>
            </a:r>
            <a:r>
              <a:rPr sz="1600" b="1" spc="-5" dirty="0">
                <a:latin typeface="Courier New"/>
                <a:cs typeface="Courier New"/>
              </a:rPr>
              <a:t>; 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switch </a:t>
            </a:r>
            <a:r>
              <a:rPr sz="1600" b="1" spc="-5" dirty="0">
                <a:latin typeface="Courier New"/>
                <a:cs typeface="Courier New"/>
              </a:rPr>
              <a:t>(day)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87425" marR="1711325" indent="-488315">
              <a:lnSpc>
                <a:spcPct val="1367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case </a:t>
            </a:r>
            <a:r>
              <a:rPr sz="1600" b="1" spc="-5" dirty="0">
                <a:solidFill>
                  <a:srgbClr val="088759"/>
                </a:solidFill>
                <a:latin typeface="Courier New"/>
                <a:cs typeface="Courier New"/>
              </a:rPr>
              <a:t>6</a:t>
            </a:r>
            <a:r>
              <a:rPr sz="1600" b="1" spc="-5" dirty="0">
                <a:latin typeface="Courier New"/>
                <a:cs typeface="Courier New"/>
              </a:rPr>
              <a:t>: 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// No break  </a:t>
            </a:r>
            <a:r>
              <a:rPr sz="1600" b="1" spc="-5" dirty="0">
                <a:latin typeface="Courier New"/>
                <a:cs typeface="Courier New"/>
              </a:rPr>
              <a:t>console.log(</a:t>
            </a:r>
            <a:r>
              <a:rPr sz="1600" b="1" spc="-5" dirty="0">
                <a:solidFill>
                  <a:srgbClr val="A31414"/>
                </a:solidFill>
                <a:latin typeface="Courier New"/>
                <a:cs typeface="Courier New"/>
              </a:rPr>
              <a:t>"Today is</a:t>
            </a:r>
            <a:r>
              <a:rPr sz="1600" b="1" spc="-9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A31414"/>
                </a:solidFill>
                <a:latin typeface="Courier New"/>
                <a:cs typeface="Courier New"/>
              </a:rPr>
              <a:t>Saturday"</a:t>
            </a: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865505" marR="5080" indent="-366395">
              <a:lnSpc>
                <a:spcPct val="1367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case </a:t>
            </a:r>
            <a:r>
              <a:rPr sz="1600" b="1" spc="-5" dirty="0">
                <a:solidFill>
                  <a:srgbClr val="088759"/>
                </a:solidFill>
                <a:latin typeface="Courier New"/>
                <a:cs typeface="Courier New"/>
              </a:rPr>
              <a:t>0</a:t>
            </a:r>
            <a:r>
              <a:rPr sz="1600" b="1" spc="-5" dirty="0">
                <a:latin typeface="Courier New"/>
                <a:cs typeface="Courier New"/>
              </a:rPr>
              <a:t>: 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// No break in last case, both will execute  </a:t>
            </a:r>
            <a:r>
              <a:rPr sz="1600" b="1" spc="-5" dirty="0">
                <a:latin typeface="Courier New"/>
                <a:cs typeface="Courier New"/>
              </a:rPr>
              <a:t>console.log(</a:t>
            </a:r>
            <a:r>
              <a:rPr sz="1600" b="1" spc="-5" dirty="0">
                <a:solidFill>
                  <a:srgbClr val="A31414"/>
                </a:solidFill>
                <a:latin typeface="Courier New"/>
                <a:cs typeface="Courier New"/>
              </a:rPr>
              <a:t>"Today is</a:t>
            </a:r>
            <a:r>
              <a:rPr sz="1600" b="1" spc="-1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A31414"/>
                </a:solidFill>
                <a:latin typeface="Courier New"/>
                <a:cs typeface="Courier New"/>
              </a:rPr>
              <a:t>Sunday"</a:t>
            </a: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499745" marR="5125085" indent="365125">
              <a:lnSpc>
                <a:spcPct val="1367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break</a:t>
            </a:r>
            <a:r>
              <a:rPr sz="1600" b="1" dirty="0">
                <a:latin typeface="Courier New"/>
                <a:cs typeface="Courier New"/>
              </a:rPr>
              <a:t>; 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default</a:t>
            </a:r>
            <a:r>
              <a:rPr sz="1600" b="1" spc="-5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987425">
              <a:lnSpc>
                <a:spcPct val="100000"/>
              </a:lnSpc>
              <a:spcBef>
                <a:spcPts val="705"/>
              </a:spcBef>
            </a:pPr>
            <a:r>
              <a:rPr sz="1600" b="1" spc="-5" dirty="0">
                <a:latin typeface="Courier New"/>
                <a:cs typeface="Courier New"/>
              </a:rPr>
              <a:t>console.log(</a:t>
            </a:r>
            <a:r>
              <a:rPr sz="1600" b="1" spc="-5" dirty="0">
                <a:solidFill>
                  <a:srgbClr val="A31414"/>
                </a:solidFill>
                <a:latin typeface="Courier New"/>
                <a:cs typeface="Courier New"/>
              </a:rPr>
              <a:t>"Looking forward to the</a:t>
            </a:r>
            <a:r>
              <a:rPr sz="1600" b="1" spc="-6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A31414"/>
                </a:solidFill>
                <a:latin typeface="Courier New"/>
                <a:cs typeface="Courier New"/>
              </a:rPr>
              <a:t>Weekend"</a:t>
            </a: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51962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0" dirty="0">
                <a:latin typeface="Times New Roman"/>
                <a:cs typeface="Times New Roman"/>
              </a:rPr>
              <a:t>Switch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940" dirty="0">
                <a:latin typeface="Times New Roman"/>
                <a:cs typeface="Times New Roman"/>
              </a:rPr>
              <a:t>-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30" dirty="0">
                <a:latin typeface="Times New Roman"/>
                <a:cs typeface="Times New Roman"/>
              </a:rPr>
              <a:t>Grouping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280" dirty="0">
                <a:latin typeface="Times New Roman"/>
                <a:cs typeface="Times New Roman"/>
              </a:rPr>
              <a:t>of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20" dirty="0">
                <a:latin typeface="Times New Roman"/>
                <a:cs typeface="Times New Roman"/>
              </a:rPr>
              <a:t>case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61036"/>
            <a:ext cx="6609080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81245">
              <a:lnSpc>
                <a:spcPct val="1367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1600" b="1" spc="-5" dirty="0">
                <a:latin typeface="Courier New"/>
                <a:cs typeface="Courier New"/>
              </a:rPr>
              <a:t>day </a:t>
            </a:r>
            <a:r>
              <a:rPr sz="1600" b="1" dirty="0">
                <a:latin typeface="Courier New"/>
                <a:cs typeface="Courier New"/>
              </a:rPr>
              <a:t>= </a:t>
            </a:r>
            <a:r>
              <a:rPr sz="1600" b="1" spc="-5" dirty="0">
                <a:solidFill>
                  <a:srgbClr val="088759"/>
                </a:solidFill>
                <a:latin typeface="Courier New"/>
                <a:cs typeface="Courier New"/>
              </a:rPr>
              <a:t>3</a:t>
            </a:r>
            <a:r>
              <a:rPr sz="1600" b="1" spc="-5" dirty="0">
                <a:latin typeface="Courier New"/>
                <a:cs typeface="Courier New"/>
              </a:rPr>
              <a:t>; 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switch </a:t>
            </a:r>
            <a:r>
              <a:rPr sz="1600" b="1" spc="-5" dirty="0">
                <a:latin typeface="Courier New"/>
                <a:cs typeface="Courier New"/>
              </a:rPr>
              <a:t>(day)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  <a:spcBef>
                <a:spcPts val="705"/>
              </a:spcBef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case</a:t>
            </a:r>
            <a:r>
              <a:rPr sz="1600" b="1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88759"/>
                </a:solidFill>
                <a:latin typeface="Courier New"/>
                <a:cs typeface="Courier New"/>
              </a:rPr>
              <a:t>6</a:t>
            </a:r>
            <a:r>
              <a:rPr sz="1600" b="1" spc="-5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  <a:spcBef>
                <a:spcPts val="705"/>
              </a:spcBef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case</a:t>
            </a:r>
            <a:r>
              <a:rPr sz="1600" b="1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88759"/>
                </a:solidFill>
                <a:latin typeface="Courier New"/>
                <a:cs typeface="Courier New"/>
              </a:rPr>
              <a:t>0</a:t>
            </a:r>
            <a:r>
              <a:rPr sz="1600" b="1" spc="-5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865505" marR="1467485">
              <a:lnSpc>
                <a:spcPct val="136700"/>
              </a:lnSpc>
            </a:pPr>
            <a:r>
              <a:rPr sz="1600" b="1" spc="-5" dirty="0">
                <a:latin typeface="Courier New"/>
                <a:cs typeface="Courier New"/>
              </a:rPr>
              <a:t>console.log(</a:t>
            </a:r>
            <a:r>
              <a:rPr sz="1600" b="1" spc="-5" dirty="0">
                <a:solidFill>
                  <a:srgbClr val="A31414"/>
                </a:solidFill>
                <a:latin typeface="Courier New"/>
                <a:cs typeface="Courier New"/>
              </a:rPr>
              <a:t>"Yaaaa! It’s Weekend"</a:t>
            </a:r>
            <a:r>
              <a:rPr sz="1600" b="1" spc="-5" dirty="0">
                <a:latin typeface="Courier New"/>
                <a:cs typeface="Courier New"/>
              </a:rPr>
              <a:t>); 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break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  <a:spcBef>
                <a:spcPts val="705"/>
              </a:spcBef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default</a:t>
            </a:r>
            <a:r>
              <a:rPr sz="1600" b="1" spc="-5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987425">
              <a:lnSpc>
                <a:spcPct val="100000"/>
              </a:lnSpc>
              <a:spcBef>
                <a:spcPts val="705"/>
              </a:spcBef>
            </a:pPr>
            <a:r>
              <a:rPr sz="1600" b="1" spc="-5" dirty="0">
                <a:latin typeface="Courier New"/>
                <a:cs typeface="Courier New"/>
              </a:rPr>
              <a:t>console.log(</a:t>
            </a:r>
            <a:r>
              <a:rPr sz="1600" b="1" spc="-5" dirty="0">
                <a:solidFill>
                  <a:srgbClr val="A31414"/>
                </a:solidFill>
                <a:latin typeface="Courier New"/>
                <a:cs typeface="Courier New"/>
              </a:rPr>
              <a:t>"Looking forward to the</a:t>
            </a:r>
            <a:r>
              <a:rPr sz="1600" b="1" spc="-7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A31414"/>
                </a:solidFill>
                <a:latin typeface="Courier New"/>
                <a:cs typeface="Courier New"/>
              </a:rPr>
              <a:t>Weekend"</a:t>
            </a: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51962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0" dirty="0">
                <a:latin typeface="Times New Roman"/>
                <a:cs typeface="Times New Roman"/>
              </a:rPr>
              <a:t>Switch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940" dirty="0">
                <a:latin typeface="Times New Roman"/>
                <a:cs typeface="Times New Roman"/>
              </a:rPr>
              <a:t>-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30" dirty="0">
                <a:latin typeface="Times New Roman"/>
                <a:cs typeface="Times New Roman"/>
              </a:rPr>
              <a:t>Grouping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280" dirty="0">
                <a:latin typeface="Times New Roman"/>
                <a:cs typeface="Times New Roman"/>
              </a:rPr>
              <a:t>of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20" dirty="0">
                <a:latin typeface="Times New Roman"/>
                <a:cs typeface="Times New Roman"/>
              </a:rPr>
              <a:t>case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374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Times New Roman"/>
                <a:cs typeface="Times New Roman"/>
              </a:rPr>
              <a:t>Installation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53" y="1393168"/>
            <a:ext cx="6557009" cy="29591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92125" indent="-480059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492125" algn="l"/>
                <a:tab pos="492759" algn="l"/>
              </a:tabLst>
            </a:pPr>
            <a:r>
              <a:rPr sz="2400" spc="-5" dirty="0">
                <a:latin typeface="RobotoRegular"/>
                <a:cs typeface="RobotoRegular"/>
              </a:rPr>
              <a:t>Download and install Visual Studio</a:t>
            </a:r>
            <a:r>
              <a:rPr sz="2400" spc="-40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code</a:t>
            </a:r>
            <a:endParaRPr sz="2400">
              <a:latin typeface="RobotoRegular"/>
              <a:cs typeface="RobotoRegular"/>
            </a:endParaRPr>
          </a:p>
          <a:p>
            <a:pPr marL="1406525" lvl="1" indent="-4749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AutoNum type="alphaLcPeriod"/>
              <a:tabLst>
                <a:tab pos="1406525" algn="l"/>
                <a:tab pos="1407160" algn="l"/>
              </a:tabLst>
            </a:pPr>
            <a:r>
              <a:rPr sz="2400" u="heavy" spc="-1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RobotoRegular"/>
                <a:cs typeface="RobotoRegular"/>
                <a:hlinkClick r:id="rId3"/>
              </a:rPr>
              <a:t>https://code.visualstudio.com</a:t>
            </a:r>
            <a:endParaRPr sz="2400">
              <a:latin typeface="RobotoRegular"/>
              <a:cs typeface="RobotoRegular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RobotoRegular"/>
              <a:buAutoNum type="alphaLcPeriod"/>
            </a:pPr>
            <a:endParaRPr sz="3050">
              <a:latin typeface="RobotoRegular"/>
              <a:cs typeface="RobotoRegular"/>
            </a:endParaRPr>
          </a:p>
          <a:p>
            <a:pPr marL="492125" indent="-480059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92125" algn="l"/>
                <a:tab pos="492759" algn="l"/>
              </a:tabLst>
            </a:pPr>
            <a:r>
              <a:rPr sz="2400" spc="-5" dirty="0">
                <a:latin typeface="RobotoRegular"/>
                <a:cs typeface="RobotoRegular"/>
              </a:rPr>
              <a:t>Download install</a:t>
            </a:r>
            <a:r>
              <a:rPr sz="2400" spc="-10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Node.js</a:t>
            </a:r>
            <a:endParaRPr sz="2400">
              <a:latin typeface="RobotoRegular"/>
              <a:cs typeface="RobotoRegular"/>
            </a:endParaRPr>
          </a:p>
          <a:p>
            <a:pPr marL="1406525" lvl="1" indent="-4749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AutoNum type="alphaLcPeriod"/>
              <a:tabLst>
                <a:tab pos="1406525" algn="l"/>
                <a:tab pos="1407160" algn="l"/>
              </a:tabLst>
            </a:pPr>
            <a:r>
              <a:rPr sz="2400" u="heavy" spc="-20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RobotoRegular"/>
                <a:cs typeface="RobotoRegular"/>
                <a:hlinkClick r:id="rId4"/>
              </a:rPr>
              <a:t>https://nodejs.org/en/</a:t>
            </a:r>
            <a:endParaRPr sz="2400">
              <a:latin typeface="RobotoRegular"/>
              <a:cs typeface="RobotoRegular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RobotoRegular"/>
              <a:buAutoNum type="alphaLcPeriod"/>
            </a:pPr>
            <a:endParaRPr sz="3050">
              <a:latin typeface="RobotoRegular"/>
              <a:cs typeface="RobotoRegular"/>
            </a:endParaRPr>
          </a:p>
          <a:p>
            <a:pPr marL="492125" indent="-480059">
              <a:lnSpc>
                <a:spcPct val="100000"/>
              </a:lnSpc>
              <a:buAutoNum type="arabicPeriod"/>
              <a:tabLst>
                <a:tab pos="492125" algn="l"/>
                <a:tab pos="492759" algn="l"/>
              </a:tabLst>
            </a:pPr>
            <a:r>
              <a:rPr sz="2400" spc="-5" dirty="0">
                <a:latin typeface="RobotoRegular"/>
                <a:cs typeface="RobotoRegular"/>
              </a:rPr>
              <a:t>Use default setting while installing both</a:t>
            </a:r>
            <a:r>
              <a:rPr sz="2400" spc="-75" dirty="0">
                <a:latin typeface="RobotoRegular"/>
                <a:cs typeface="RobotoRegular"/>
              </a:rPr>
              <a:t> </a:t>
            </a:r>
            <a:r>
              <a:rPr sz="2400" spc="-10" dirty="0">
                <a:latin typeface="RobotoRegular"/>
                <a:cs typeface="RobotoRegular"/>
              </a:rPr>
              <a:t>tools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1107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85" dirty="0">
                <a:latin typeface="Times New Roman"/>
                <a:cs typeface="Times New Roman"/>
              </a:rPr>
              <a:t>Undeﬁned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53" y="1393168"/>
            <a:ext cx="7569200" cy="2940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125" marR="260350" indent="-480059">
              <a:lnSpc>
                <a:spcPct val="114599"/>
              </a:lnSpc>
              <a:spcBef>
                <a:spcPts val="100"/>
              </a:spcBef>
              <a:buAutoNum type="arabicPeriod"/>
              <a:tabLst>
                <a:tab pos="492125" algn="l"/>
                <a:tab pos="492759" algn="l"/>
              </a:tabLst>
            </a:pPr>
            <a:r>
              <a:rPr sz="2400" spc="-30" dirty="0">
                <a:latin typeface="RobotoRegular"/>
                <a:cs typeface="RobotoRegular"/>
              </a:rPr>
              <a:t>You </a:t>
            </a:r>
            <a:r>
              <a:rPr sz="2400" spc="-5" dirty="0">
                <a:latin typeface="RobotoRegular"/>
                <a:cs typeface="RobotoRegular"/>
              </a:rPr>
              <a:t>can be empty </a:t>
            </a:r>
            <a:r>
              <a:rPr sz="2400" dirty="0">
                <a:latin typeface="RobotoRegular"/>
                <a:cs typeface="RobotoRegular"/>
              </a:rPr>
              <a:t>a </a:t>
            </a:r>
            <a:r>
              <a:rPr sz="2400" spc="-10" dirty="0">
                <a:latin typeface="RobotoRegular"/>
                <a:cs typeface="RobotoRegular"/>
              </a:rPr>
              <a:t>variable by </a:t>
            </a:r>
            <a:r>
              <a:rPr sz="2400" spc="-5" dirty="0">
                <a:latin typeface="RobotoRegular"/>
                <a:cs typeface="RobotoRegular"/>
              </a:rPr>
              <a:t>setting the </a:t>
            </a:r>
            <a:r>
              <a:rPr sz="2400" spc="-10" dirty="0">
                <a:latin typeface="RobotoRegular"/>
                <a:cs typeface="RobotoRegular"/>
              </a:rPr>
              <a:t>value </a:t>
            </a:r>
            <a:r>
              <a:rPr sz="2400" spc="-15" dirty="0">
                <a:latin typeface="RobotoRegular"/>
                <a:cs typeface="RobotoRegular"/>
              </a:rPr>
              <a:t>to  </a:t>
            </a:r>
            <a:r>
              <a:rPr sz="2400" spc="-5" dirty="0">
                <a:latin typeface="RobotoRegular"/>
                <a:cs typeface="RobotoRegular"/>
              </a:rPr>
              <a:t>undeﬁned. The type will also be</a:t>
            </a:r>
            <a:r>
              <a:rPr sz="2400" spc="-75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undeﬁned</a:t>
            </a:r>
            <a:endParaRPr sz="2400">
              <a:latin typeface="RobotoRegular"/>
              <a:cs typeface="RobotoRegular"/>
            </a:endParaRPr>
          </a:p>
          <a:p>
            <a:pPr marL="492125" marR="3776345">
              <a:lnSpc>
                <a:spcPct val="114599"/>
              </a:lnSpc>
              <a:spcBef>
                <a:spcPts val="1575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spc="-5" dirty="0">
                <a:latin typeface="Courier New"/>
                <a:cs typeface="Courier New"/>
              </a:rPr>
              <a:t>name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75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"Mark"</a:t>
            </a:r>
            <a:r>
              <a:rPr sz="2400" b="1" spc="-5" dirty="0">
                <a:latin typeface="Courier New"/>
                <a:cs typeface="Courier New"/>
              </a:rPr>
              <a:t>;  name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undefined</a:t>
            </a:r>
            <a:r>
              <a:rPr sz="2400" b="1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492125" marR="5080" indent="-480059">
              <a:lnSpc>
                <a:spcPct val="114599"/>
              </a:lnSpc>
              <a:spcBef>
                <a:spcPts val="1570"/>
              </a:spcBef>
              <a:buAutoNum type="arabicPeriod" startAt="2"/>
              <a:tabLst>
                <a:tab pos="492125" algn="l"/>
                <a:tab pos="492759" algn="l"/>
              </a:tabLst>
            </a:pPr>
            <a:r>
              <a:rPr sz="2400" spc="-5" dirty="0">
                <a:latin typeface="RobotoRegular"/>
                <a:cs typeface="RobotoRegular"/>
              </a:rPr>
              <a:t>Now this </a:t>
            </a:r>
            <a:r>
              <a:rPr sz="2400" spc="-10" dirty="0">
                <a:latin typeface="RobotoRegular"/>
                <a:cs typeface="RobotoRegular"/>
              </a:rPr>
              <a:t>variable </a:t>
            </a:r>
            <a:r>
              <a:rPr sz="2400" spc="-5" dirty="0">
                <a:latin typeface="RobotoRegular"/>
                <a:cs typeface="RobotoRegular"/>
              </a:rPr>
              <a:t>contains no </a:t>
            </a:r>
            <a:r>
              <a:rPr sz="2400" spc="-10" dirty="0">
                <a:latin typeface="RobotoRegular"/>
                <a:cs typeface="RobotoRegular"/>
              </a:rPr>
              <a:t>value, </a:t>
            </a:r>
            <a:r>
              <a:rPr sz="2400" spc="-5" dirty="0">
                <a:latin typeface="RobotoRegular"/>
                <a:cs typeface="RobotoRegular"/>
              </a:rPr>
              <a:t>and it will cause  </a:t>
            </a:r>
            <a:r>
              <a:rPr sz="2400" spc="-10" dirty="0">
                <a:latin typeface="RobotoRegular"/>
                <a:cs typeface="RobotoRegular"/>
              </a:rPr>
              <a:t>error </a:t>
            </a:r>
            <a:r>
              <a:rPr sz="2400" spc="-5" dirty="0">
                <a:latin typeface="RobotoRegular"/>
                <a:cs typeface="RobotoRegular"/>
              </a:rPr>
              <a:t>if we </a:t>
            </a:r>
            <a:r>
              <a:rPr sz="2400" dirty="0">
                <a:latin typeface="RobotoRegular"/>
                <a:cs typeface="RobotoRegular"/>
              </a:rPr>
              <a:t>try </a:t>
            </a:r>
            <a:r>
              <a:rPr sz="2400" spc="-15" dirty="0">
                <a:latin typeface="RobotoRegular"/>
                <a:cs typeface="RobotoRegular"/>
              </a:rPr>
              <a:t>to </a:t>
            </a:r>
            <a:r>
              <a:rPr sz="2400" spc="-5" dirty="0">
                <a:latin typeface="RobotoRegular"/>
                <a:cs typeface="RobotoRegular"/>
              </a:rPr>
              <a:t>apply some </a:t>
            </a:r>
            <a:r>
              <a:rPr sz="2400" spc="-10" dirty="0">
                <a:latin typeface="RobotoRegular"/>
                <a:cs typeface="RobotoRegular"/>
              </a:rPr>
              <a:t>operation </a:t>
            </a:r>
            <a:r>
              <a:rPr sz="2400" spc="-5" dirty="0">
                <a:latin typeface="RobotoRegular"/>
                <a:cs typeface="RobotoRegular"/>
              </a:rPr>
              <a:t>on</a:t>
            </a:r>
            <a:r>
              <a:rPr sz="2400" spc="-20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it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989570" cy="162560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Switch cases use strict comparison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(===).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The </a:t>
            </a:r>
            <a:r>
              <a:rPr sz="2300" spc="-10" dirty="0">
                <a:latin typeface="RobotoRegular"/>
                <a:cs typeface="RobotoRegular"/>
              </a:rPr>
              <a:t>values </a:t>
            </a:r>
            <a:r>
              <a:rPr sz="2300" spc="-5" dirty="0">
                <a:latin typeface="RobotoRegular"/>
                <a:cs typeface="RobotoRegular"/>
              </a:rPr>
              <a:t>must be of the same type </a:t>
            </a:r>
            <a:r>
              <a:rPr sz="2300" spc="-15" dirty="0">
                <a:latin typeface="RobotoRegular"/>
                <a:cs typeface="RobotoRegular"/>
              </a:rPr>
              <a:t>to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match.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strict comparison can only be true if the </a:t>
            </a:r>
            <a:r>
              <a:rPr sz="2300" spc="-10" dirty="0">
                <a:latin typeface="RobotoRegular"/>
                <a:cs typeface="RobotoRegular"/>
              </a:rPr>
              <a:t>operands are </a:t>
            </a:r>
            <a:r>
              <a:rPr sz="2300" spc="-5" dirty="0">
                <a:latin typeface="RobotoRegular"/>
                <a:cs typeface="RobotoRegular"/>
              </a:rPr>
              <a:t>of  the same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type.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5474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0" dirty="0">
                <a:latin typeface="Times New Roman"/>
                <a:cs typeface="Times New Roman"/>
              </a:rPr>
              <a:t>Switch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940" dirty="0">
                <a:latin typeface="Times New Roman"/>
                <a:cs typeface="Times New Roman"/>
              </a:rPr>
              <a:t>-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290" dirty="0">
                <a:latin typeface="Times New Roman"/>
                <a:cs typeface="Times New Roman"/>
              </a:rPr>
              <a:t>Strict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Comparison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5474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0" dirty="0">
                <a:latin typeface="Times New Roman"/>
                <a:cs typeface="Times New Roman"/>
              </a:rPr>
              <a:t>Switch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940" dirty="0">
                <a:latin typeface="Times New Roman"/>
                <a:cs typeface="Times New Roman"/>
              </a:rPr>
              <a:t>-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290" dirty="0">
                <a:latin typeface="Times New Roman"/>
                <a:cs typeface="Times New Roman"/>
              </a:rPr>
              <a:t>Strict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Comparison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624" y="1361036"/>
            <a:ext cx="7218045" cy="369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34050">
              <a:lnSpc>
                <a:spcPct val="1367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1600" b="1" dirty="0">
                <a:latin typeface="Courier New"/>
                <a:cs typeface="Courier New"/>
              </a:rPr>
              <a:t>x =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A31414"/>
                </a:solidFill>
                <a:latin typeface="Courier New"/>
                <a:cs typeface="Courier New"/>
              </a:rPr>
              <a:t>"0"</a:t>
            </a:r>
            <a:r>
              <a:rPr sz="1600" b="1" spc="-5" dirty="0">
                <a:latin typeface="Courier New"/>
                <a:cs typeface="Courier New"/>
              </a:rPr>
              <a:t>; 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switch </a:t>
            </a:r>
            <a:r>
              <a:rPr sz="1600" b="1" spc="-5" dirty="0">
                <a:latin typeface="Courier New"/>
                <a:cs typeface="Courier New"/>
              </a:rPr>
              <a:t>(x)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  <a:spcBef>
                <a:spcPts val="705"/>
              </a:spcBef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case</a:t>
            </a: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88759"/>
                </a:solidFill>
                <a:latin typeface="Courier New"/>
                <a:cs typeface="Courier New"/>
              </a:rPr>
              <a:t>0</a:t>
            </a:r>
            <a:r>
              <a:rPr sz="1600" b="1" spc="-5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987425" marR="3905885">
              <a:lnSpc>
                <a:spcPct val="136700"/>
              </a:lnSpc>
            </a:pPr>
            <a:r>
              <a:rPr sz="1600" b="1" spc="-5" dirty="0">
                <a:latin typeface="Courier New"/>
                <a:cs typeface="Courier New"/>
              </a:rPr>
              <a:t>console.log(</a:t>
            </a:r>
            <a:r>
              <a:rPr sz="1600" b="1" spc="-5" dirty="0">
                <a:solidFill>
                  <a:srgbClr val="A31414"/>
                </a:solidFill>
                <a:latin typeface="Courier New"/>
                <a:cs typeface="Courier New"/>
              </a:rPr>
              <a:t>"Off"</a:t>
            </a:r>
            <a:r>
              <a:rPr sz="1600" b="1" spc="-5" dirty="0">
                <a:latin typeface="Courier New"/>
                <a:cs typeface="Courier New"/>
              </a:rPr>
              <a:t>); 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break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  <a:spcBef>
                <a:spcPts val="705"/>
              </a:spcBef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case</a:t>
            </a: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88759"/>
                </a:solidFill>
                <a:latin typeface="Courier New"/>
                <a:cs typeface="Courier New"/>
              </a:rPr>
              <a:t>1</a:t>
            </a:r>
            <a:r>
              <a:rPr sz="1600" b="1" spc="-5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987425" marR="4027804">
              <a:lnSpc>
                <a:spcPct val="136700"/>
              </a:lnSpc>
            </a:pPr>
            <a:r>
              <a:rPr sz="1600" b="1" spc="-5" dirty="0">
                <a:latin typeface="Courier New"/>
                <a:cs typeface="Courier New"/>
              </a:rPr>
              <a:t>console.log(</a:t>
            </a:r>
            <a:r>
              <a:rPr sz="1600" b="1" spc="-5" dirty="0">
                <a:solidFill>
                  <a:srgbClr val="A31414"/>
                </a:solidFill>
                <a:latin typeface="Courier New"/>
                <a:cs typeface="Courier New"/>
              </a:rPr>
              <a:t>"On"</a:t>
            </a:r>
            <a:r>
              <a:rPr sz="1600" b="1" spc="-5" dirty="0">
                <a:latin typeface="Courier New"/>
                <a:cs typeface="Courier New"/>
              </a:rPr>
              <a:t>); 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break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987425" marR="5080" indent="-488315">
              <a:lnSpc>
                <a:spcPct val="136700"/>
              </a:lnSpc>
              <a:tabLst>
                <a:tab pos="1962785" algn="l"/>
              </a:tabLst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default</a:t>
            </a:r>
            <a:r>
              <a:rPr sz="1600" b="1" spc="-5" dirty="0">
                <a:latin typeface="Courier New"/>
                <a:cs typeface="Courier New"/>
              </a:rPr>
              <a:t>:	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// this will execute as value did not match  </a:t>
            </a:r>
            <a:r>
              <a:rPr sz="1600" b="1" spc="-5" dirty="0">
                <a:latin typeface="Courier New"/>
                <a:cs typeface="Courier New"/>
              </a:rPr>
              <a:t>console.log(</a:t>
            </a:r>
            <a:r>
              <a:rPr sz="1600" b="1" spc="-5" dirty="0">
                <a:solidFill>
                  <a:srgbClr val="A31414"/>
                </a:solidFill>
                <a:latin typeface="Courier New"/>
                <a:cs typeface="Courier New"/>
              </a:rPr>
              <a:t>"No value</a:t>
            </a:r>
            <a:r>
              <a:rPr sz="1600" b="1" spc="-1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A31414"/>
                </a:solidFill>
                <a:latin typeface="Courier New"/>
                <a:cs typeface="Courier New"/>
              </a:rPr>
              <a:t>found"</a:t>
            </a: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914640" cy="305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The while loop loops </a:t>
            </a:r>
            <a:r>
              <a:rPr sz="2300" spc="-10" dirty="0">
                <a:latin typeface="RobotoRegular"/>
                <a:cs typeface="RobotoRegular"/>
              </a:rPr>
              <a:t>through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block of code as long as </a:t>
            </a:r>
            <a:r>
              <a:rPr sz="2300" dirty="0">
                <a:latin typeface="RobotoRegular"/>
                <a:cs typeface="RobotoRegular"/>
              </a:rPr>
              <a:t>a  </a:t>
            </a:r>
            <a:r>
              <a:rPr sz="2300" spc="-5" dirty="0">
                <a:latin typeface="RobotoRegular"/>
                <a:cs typeface="RobotoRegular"/>
              </a:rPr>
              <a:t>speciﬁed condition is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true.</a:t>
            </a:r>
            <a:endParaRPr sz="2300">
              <a:latin typeface="RobotoRegular"/>
              <a:cs typeface="RobotoRegular"/>
            </a:endParaRPr>
          </a:p>
          <a:p>
            <a:pPr marL="24765">
              <a:lnSpc>
                <a:spcPct val="100000"/>
              </a:lnSpc>
              <a:spcBef>
                <a:spcPts val="2039"/>
              </a:spcBef>
            </a:pPr>
            <a:r>
              <a:rPr sz="2300" spc="-5" dirty="0">
                <a:latin typeface="RobotoRegular"/>
                <a:cs typeface="RobotoRegular"/>
              </a:rPr>
              <a:t>Syntax:</a:t>
            </a:r>
            <a:endParaRPr sz="2300">
              <a:latin typeface="RobotoRegular"/>
              <a:cs typeface="RobotoRegular"/>
            </a:endParaRPr>
          </a:p>
          <a:p>
            <a:pPr marL="24765">
              <a:lnSpc>
                <a:spcPct val="100000"/>
              </a:lnSpc>
              <a:spcBef>
                <a:spcPts val="2035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while </a:t>
            </a:r>
            <a:r>
              <a:rPr sz="2400" b="1" spc="-5" dirty="0">
                <a:latin typeface="Courier New"/>
                <a:cs typeface="Courier New"/>
              </a:rPr>
              <a:t>(condition)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56285">
              <a:lnSpc>
                <a:spcPct val="100000"/>
              </a:lnSpc>
              <a:spcBef>
                <a:spcPts val="1019"/>
              </a:spcBef>
            </a:pP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 code block to be</a:t>
            </a:r>
            <a:r>
              <a:rPr sz="2400"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executed</a:t>
            </a:r>
            <a:endParaRPr sz="24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1019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172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70" dirty="0">
                <a:latin typeface="Times New Roman"/>
                <a:cs typeface="Times New Roman"/>
              </a:rPr>
              <a:t>While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315" dirty="0">
                <a:latin typeface="Times New Roman"/>
                <a:cs typeface="Times New Roman"/>
              </a:rPr>
              <a:t>loop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172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70" dirty="0">
                <a:latin typeface="Times New Roman"/>
                <a:cs typeface="Times New Roman"/>
              </a:rPr>
              <a:t>While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315" dirty="0">
                <a:latin typeface="Times New Roman"/>
                <a:cs typeface="Times New Roman"/>
              </a:rPr>
              <a:t>loop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409" y="1397486"/>
            <a:ext cx="7994650" cy="330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In this example, the code in the loop will run, </a:t>
            </a:r>
            <a:r>
              <a:rPr sz="2300" spc="-10" dirty="0">
                <a:latin typeface="RobotoRegular"/>
                <a:cs typeface="RobotoRegular"/>
              </a:rPr>
              <a:t>over </a:t>
            </a:r>
            <a:r>
              <a:rPr sz="2300" spc="-5" dirty="0">
                <a:latin typeface="RobotoRegular"/>
                <a:cs typeface="RobotoRegular"/>
              </a:rPr>
              <a:t>and </a:t>
            </a:r>
            <a:r>
              <a:rPr sz="2300" spc="-15" dirty="0">
                <a:latin typeface="RobotoRegular"/>
                <a:cs typeface="RobotoRegular"/>
              </a:rPr>
              <a:t>over  </a:t>
            </a:r>
            <a:r>
              <a:rPr sz="2300" spc="-5" dirty="0">
                <a:latin typeface="RobotoRegular"/>
                <a:cs typeface="RobotoRegular"/>
              </a:rPr>
              <a:t>again, as long as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variable </a:t>
            </a:r>
            <a:r>
              <a:rPr sz="2300" spc="-5" dirty="0">
                <a:latin typeface="RobotoRegular"/>
                <a:cs typeface="RobotoRegular"/>
              </a:rPr>
              <a:t>(i) is less than</a:t>
            </a:r>
            <a:r>
              <a:rPr sz="2300" spc="-4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10:</a:t>
            </a:r>
            <a:endParaRPr sz="2300">
              <a:latin typeface="RobotoRegular"/>
              <a:cs typeface="RobotoRegular"/>
            </a:endParaRPr>
          </a:p>
          <a:p>
            <a:pPr marL="939165" marR="3023235" indent="-457200">
              <a:lnSpc>
                <a:spcPts val="3300"/>
              </a:lnSpc>
              <a:spcBef>
                <a:spcPts val="145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while </a:t>
            </a:r>
            <a:r>
              <a:rPr sz="2400" b="1" spc="-5" dirty="0">
                <a:latin typeface="Courier New"/>
                <a:cs typeface="Courier New"/>
              </a:rPr>
              <a:t>(i </a:t>
            </a:r>
            <a:r>
              <a:rPr sz="2400" b="1" dirty="0">
                <a:latin typeface="Courier New"/>
                <a:cs typeface="Courier New"/>
              </a:rPr>
              <a:t>&lt; 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10</a:t>
            </a:r>
            <a:r>
              <a:rPr sz="2400" b="1" spc="-5" dirty="0">
                <a:latin typeface="Courier New"/>
                <a:cs typeface="Courier New"/>
              </a:rPr>
              <a:t>) </a:t>
            </a:r>
            <a:r>
              <a:rPr sz="2400" b="1" dirty="0">
                <a:latin typeface="Courier New"/>
                <a:cs typeface="Courier New"/>
              </a:rPr>
              <a:t>{  </a:t>
            </a:r>
            <a:r>
              <a:rPr sz="2400" b="1" spc="-5" dirty="0">
                <a:latin typeface="Courier New"/>
                <a:cs typeface="Courier New"/>
              </a:rPr>
              <a:t>console.log(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"I </a:t>
            </a:r>
            <a:r>
              <a:rPr sz="2400" b="1" dirty="0">
                <a:solidFill>
                  <a:srgbClr val="A31414"/>
                </a:solidFill>
                <a:latin typeface="Courier New"/>
                <a:cs typeface="Courier New"/>
              </a:rPr>
              <a:t>"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9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i);  i++;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  <a:spcBef>
                <a:spcPts val="24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481965" marR="353060" indent="-469900">
              <a:lnSpc>
                <a:spcPct val="114100"/>
              </a:lnSpc>
              <a:spcBef>
                <a:spcPts val="35"/>
              </a:spcBef>
              <a:buAutoNum type="arabicPeriod" startAt="2"/>
              <a:tabLst>
                <a:tab pos="481965" algn="l"/>
                <a:tab pos="482600" algn="l"/>
              </a:tabLst>
            </a:pPr>
            <a:r>
              <a:rPr sz="2300" spc="-3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will use while loop when </a:t>
            </a:r>
            <a:r>
              <a:rPr sz="2300" spc="-10" dirty="0">
                <a:latin typeface="RobotoRegular"/>
                <a:cs typeface="RobotoRegular"/>
              </a:rPr>
              <a:t>execution </a:t>
            </a:r>
            <a:r>
              <a:rPr sz="2300" spc="-5" dirty="0">
                <a:latin typeface="RobotoRegular"/>
                <a:cs typeface="RobotoRegular"/>
              </a:rPr>
              <a:t>is dependent on  user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input</a:t>
            </a:r>
            <a:endParaRPr sz="23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094980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19177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The do/while loop is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variant </a:t>
            </a:r>
            <a:r>
              <a:rPr sz="2300" spc="-5" dirty="0">
                <a:latin typeface="RobotoRegular"/>
                <a:cs typeface="RobotoRegular"/>
              </a:rPr>
              <a:t>of the while loop. This loop  will </a:t>
            </a:r>
            <a:r>
              <a:rPr sz="2300" spc="-10" dirty="0">
                <a:latin typeface="RobotoRegular"/>
                <a:cs typeface="RobotoRegular"/>
              </a:rPr>
              <a:t>execute </a:t>
            </a:r>
            <a:r>
              <a:rPr sz="2300" spc="-5" dirty="0">
                <a:latin typeface="RobotoRegular"/>
                <a:cs typeface="RobotoRegular"/>
              </a:rPr>
              <a:t>the code block once, </a:t>
            </a:r>
            <a:r>
              <a:rPr sz="2300" spc="-10" dirty="0">
                <a:latin typeface="RobotoRegular"/>
                <a:cs typeface="RobotoRegular"/>
              </a:rPr>
              <a:t>before </a:t>
            </a:r>
            <a:r>
              <a:rPr sz="2300" spc="-5" dirty="0">
                <a:latin typeface="RobotoRegular"/>
                <a:cs typeface="RobotoRegular"/>
              </a:rPr>
              <a:t>checking if the  condition is true, then it will </a:t>
            </a:r>
            <a:r>
              <a:rPr sz="2300" spc="-10" dirty="0">
                <a:latin typeface="RobotoRegular"/>
                <a:cs typeface="RobotoRegular"/>
              </a:rPr>
              <a:t>repeat </a:t>
            </a:r>
            <a:r>
              <a:rPr sz="2300" spc="-5" dirty="0">
                <a:latin typeface="RobotoRegular"/>
                <a:cs typeface="RobotoRegular"/>
              </a:rPr>
              <a:t>the loop as long as the  condition is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true.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3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will use do/while loop when </a:t>
            </a:r>
            <a:r>
              <a:rPr sz="2300" spc="-10" dirty="0">
                <a:latin typeface="RobotoRegular"/>
                <a:cs typeface="RobotoRegular"/>
              </a:rPr>
              <a:t>execution </a:t>
            </a:r>
            <a:r>
              <a:rPr sz="2300" spc="-5" dirty="0">
                <a:latin typeface="RobotoRegular"/>
                <a:cs typeface="RobotoRegular"/>
              </a:rPr>
              <a:t>is dependent on  user input but it needs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run code block at least</a:t>
            </a:r>
            <a:r>
              <a:rPr sz="2300" spc="-2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once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9032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85" dirty="0">
                <a:latin typeface="Times New Roman"/>
                <a:cs typeface="Times New Roman"/>
              </a:rPr>
              <a:t>Do/While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315" dirty="0">
                <a:latin typeface="Times New Roman"/>
                <a:cs typeface="Times New Roman"/>
              </a:rPr>
              <a:t>loop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447015"/>
            <a:ext cx="5877560" cy="248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RobotoRegular"/>
                <a:cs typeface="RobotoRegular"/>
              </a:rPr>
              <a:t>Syntax:</a:t>
            </a:r>
            <a:endParaRPr sz="23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2035"/>
              </a:spcBef>
              <a:tabLst>
                <a:tab pos="561340" algn="l"/>
              </a:tabLst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do	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1019"/>
              </a:spcBef>
            </a:pP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 code block to be</a:t>
            </a:r>
            <a:r>
              <a:rPr sz="2400" b="1" spc="-8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executed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(condition);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9032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85" dirty="0">
                <a:latin typeface="Times New Roman"/>
                <a:cs typeface="Times New Roman"/>
              </a:rPr>
              <a:t>Do/While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315" dirty="0">
                <a:latin typeface="Times New Roman"/>
                <a:cs typeface="Times New Roman"/>
              </a:rPr>
              <a:t>loop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624" y="1316968"/>
            <a:ext cx="4780915" cy="250190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  <a:tabLst>
                <a:tab pos="561340" algn="l"/>
              </a:tabLst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do	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3585" marR="5080">
              <a:lnSpc>
                <a:spcPct val="135400"/>
              </a:lnSpc>
            </a:pPr>
            <a:r>
              <a:rPr sz="2400" b="1" spc="-5" dirty="0">
                <a:latin typeface="Courier New"/>
                <a:cs typeface="Courier New"/>
              </a:rPr>
              <a:t>console.log(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"I </a:t>
            </a:r>
            <a:r>
              <a:rPr sz="2400" b="1" dirty="0">
                <a:solidFill>
                  <a:srgbClr val="A31414"/>
                </a:solidFill>
                <a:latin typeface="Courier New"/>
                <a:cs typeface="Courier New"/>
              </a:rPr>
              <a:t>"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9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i);  i++;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while </a:t>
            </a:r>
            <a:r>
              <a:rPr sz="2400" b="1" spc="-5" dirty="0">
                <a:latin typeface="Courier New"/>
                <a:cs typeface="Courier New"/>
              </a:rPr>
              <a:t>(i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10</a:t>
            </a:r>
            <a:r>
              <a:rPr sz="2400" b="1" spc="-5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9032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85" dirty="0">
                <a:latin typeface="Times New Roman"/>
                <a:cs typeface="Times New Roman"/>
              </a:rPr>
              <a:t>Do/While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315" dirty="0">
                <a:latin typeface="Times New Roman"/>
                <a:cs typeface="Times New Roman"/>
              </a:rPr>
              <a:t>loop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0391" y="2071369"/>
            <a:ext cx="39179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0" dirty="0"/>
              <a:t>Part </a:t>
            </a:r>
            <a:r>
              <a:rPr sz="6000" dirty="0"/>
              <a:t>2</a:t>
            </a:r>
            <a:r>
              <a:rPr sz="6000" spc="-140" dirty="0"/>
              <a:t> </a:t>
            </a:r>
            <a:r>
              <a:rPr sz="6000" spc="-5" dirty="0"/>
              <a:t>Ends</a:t>
            </a:r>
            <a:endParaRPr sz="6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8782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4" dirty="0">
                <a:latin typeface="Times New Roman"/>
                <a:cs typeface="Times New Roman"/>
              </a:rPr>
              <a:t>Null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53" y="1393168"/>
            <a:ext cx="8121015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125" marR="162560" indent="-480059">
              <a:lnSpc>
                <a:spcPct val="114599"/>
              </a:lnSpc>
              <a:spcBef>
                <a:spcPts val="100"/>
              </a:spcBef>
              <a:buAutoNum type="arabicPeriod"/>
              <a:tabLst>
                <a:tab pos="492125" algn="l"/>
                <a:tab pos="492759" algn="l"/>
              </a:tabLst>
            </a:pPr>
            <a:r>
              <a:rPr sz="2400" spc="-5" dirty="0">
                <a:latin typeface="RobotoRegular"/>
                <a:cs typeface="RobotoRegular"/>
              </a:rPr>
              <a:t>This is another special data type that can </a:t>
            </a:r>
            <a:r>
              <a:rPr sz="2400" spc="-15" dirty="0">
                <a:latin typeface="RobotoRegular"/>
                <a:cs typeface="RobotoRegular"/>
              </a:rPr>
              <a:t>have </a:t>
            </a:r>
            <a:r>
              <a:rPr sz="2400" spc="-5" dirty="0">
                <a:latin typeface="RobotoRegular"/>
                <a:cs typeface="RobotoRegular"/>
              </a:rPr>
              <a:t>only one  </a:t>
            </a:r>
            <a:r>
              <a:rPr sz="2400" spc="-10" dirty="0">
                <a:latin typeface="RobotoRegular"/>
                <a:cs typeface="RobotoRegular"/>
              </a:rPr>
              <a:t>value-the </a:t>
            </a:r>
            <a:r>
              <a:rPr sz="2400" spc="-5" dirty="0">
                <a:latin typeface="RobotoRegular"/>
                <a:cs typeface="RobotoRegular"/>
              </a:rPr>
              <a:t>null</a:t>
            </a:r>
            <a:r>
              <a:rPr sz="2400" spc="-10" dirty="0">
                <a:latin typeface="RobotoRegular"/>
                <a:cs typeface="RobotoRegular"/>
              </a:rPr>
              <a:t> value.</a:t>
            </a:r>
            <a:endParaRPr sz="2400">
              <a:latin typeface="RobotoRegular"/>
              <a:cs typeface="RobotoRegular"/>
            </a:endParaRPr>
          </a:p>
          <a:p>
            <a:pPr marL="492125" indent="-480059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92125" algn="l"/>
                <a:tab pos="492759" algn="l"/>
              </a:tabLst>
            </a:pPr>
            <a:r>
              <a:rPr sz="2400" dirty="0">
                <a:latin typeface="RobotoRegular"/>
                <a:cs typeface="RobotoRegular"/>
              </a:rPr>
              <a:t>A </a:t>
            </a:r>
            <a:r>
              <a:rPr sz="2400" spc="-5" dirty="0">
                <a:latin typeface="RobotoRegular"/>
                <a:cs typeface="RobotoRegular"/>
              </a:rPr>
              <a:t>null </a:t>
            </a:r>
            <a:r>
              <a:rPr sz="2400" spc="-10" dirty="0">
                <a:latin typeface="RobotoRegular"/>
                <a:cs typeface="RobotoRegular"/>
              </a:rPr>
              <a:t>value </a:t>
            </a:r>
            <a:r>
              <a:rPr sz="2400" spc="-5" dirty="0">
                <a:latin typeface="RobotoRegular"/>
                <a:cs typeface="RobotoRegular"/>
              </a:rPr>
              <a:t>means that </a:t>
            </a:r>
            <a:r>
              <a:rPr sz="2400" spc="-10" dirty="0">
                <a:latin typeface="RobotoRegular"/>
                <a:cs typeface="RobotoRegular"/>
              </a:rPr>
              <a:t>there </a:t>
            </a:r>
            <a:r>
              <a:rPr sz="2400" spc="-5" dirty="0">
                <a:latin typeface="RobotoRegular"/>
                <a:cs typeface="RobotoRegular"/>
              </a:rPr>
              <a:t>is no</a:t>
            </a:r>
            <a:r>
              <a:rPr sz="2400" spc="-20" dirty="0">
                <a:latin typeface="RobotoRegular"/>
                <a:cs typeface="RobotoRegular"/>
              </a:rPr>
              <a:t> </a:t>
            </a:r>
            <a:r>
              <a:rPr sz="2400" spc="-10" dirty="0">
                <a:latin typeface="RobotoRegular"/>
                <a:cs typeface="RobotoRegular"/>
              </a:rPr>
              <a:t>value.</a:t>
            </a:r>
            <a:endParaRPr sz="2400">
              <a:latin typeface="RobotoRegular"/>
              <a:cs typeface="RobotoRegular"/>
            </a:endParaRPr>
          </a:p>
          <a:p>
            <a:pPr marL="492125" marR="5080" indent="-480059">
              <a:lnSpc>
                <a:spcPct val="114599"/>
              </a:lnSpc>
              <a:buAutoNum type="arabicPeriod"/>
              <a:tabLst>
                <a:tab pos="492125" algn="l"/>
                <a:tab pos="492759" algn="l"/>
              </a:tabLst>
            </a:pPr>
            <a:r>
              <a:rPr sz="2400" spc="-5" dirty="0">
                <a:latin typeface="RobotoRegular"/>
                <a:cs typeface="RobotoRegular"/>
              </a:rPr>
              <a:t>It is not </a:t>
            </a:r>
            <a:r>
              <a:rPr sz="2400" spc="-10" dirty="0">
                <a:latin typeface="RobotoRegular"/>
                <a:cs typeface="RobotoRegular"/>
              </a:rPr>
              <a:t>equivalent </a:t>
            </a:r>
            <a:r>
              <a:rPr sz="2400" spc="-15" dirty="0">
                <a:latin typeface="RobotoRegular"/>
                <a:cs typeface="RobotoRegular"/>
              </a:rPr>
              <a:t>to </a:t>
            </a:r>
            <a:r>
              <a:rPr sz="2400" spc="-5" dirty="0">
                <a:latin typeface="RobotoRegular"/>
                <a:cs typeface="RobotoRegular"/>
              </a:rPr>
              <a:t>an empty string </a:t>
            </a:r>
            <a:r>
              <a:rPr sz="2400" spc="-35" dirty="0">
                <a:latin typeface="RobotoRegular"/>
                <a:cs typeface="RobotoRegular"/>
              </a:rPr>
              <a:t>("") </a:t>
            </a:r>
            <a:r>
              <a:rPr sz="2400" spc="-5" dirty="0">
                <a:latin typeface="RobotoRegular"/>
                <a:cs typeface="RobotoRegular"/>
              </a:rPr>
              <a:t>or 0, it is simply  nothing</a:t>
            </a:r>
            <a:endParaRPr sz="2400">
              <a:latin typeface="RobotoRegular"/>
              <a:cs typeface="RobotoRegular"/>
            </a:endParaRPr>
          </a:p>
          <a:p>
            <a:pPr marL="492125">
              <a:lnSpc>
                <a:spcPct val="100000"/>
              </a:lnSpc>
              <a:spcBef>
                <a:spcPts val="42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spc="-5" dirty="0">
                <a:latin typeface="Courier New"/>
                <a:cs typeface="Courier New"/>
              </a:rPr>
              <a:t>name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sz="2400" b="1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492125" marR="3047365">
              <a:lnSpc>
                <a:spcPct val="114599"/>
              </a:lnSpc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spc="-5" dirty="0">
                <a:latin typeface="Courier New"/>
                <a:cs typeface="Courier New"/>
              </a:rPr>
              <a:t>nationality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"Mark"</a:t>
            </a:r>
            <a:r>
              <a:rPr sz="2400" b="1" spc="-5" dirty="0">
                <a:latin typeface="Courier New"/>
                <a:cs typeface="Courier New"/>
              </a:rPr>
              <a:t>;  nationality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sz="2400" b="1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778255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80" dirty="0">
                <a:latin typeface="Times New Roman"/>
                <a:cs typeface="Times New Roman"/>
              </a:rPr>
              <a:t>Difference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70" dirty="0">
                <a:latin typeface="Times New Roman"/>
                <a:cs typeface="Times New Roman"/>
              </a:rPr>
              <a:t>between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25" dirty="0">
                <a:latin typeface="Times New Roman"/>
                <a:cs typeface="Times New Roman"/>
              </a:rPr>
              <a:t>null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425" dirty="0">
                <a:latin typeface="Times New Roman"/>
                <a:cs typeface="Times New Roman"/>
              </a:rPr>
              <a:t>and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430" dirty="0">
                <a:latin typeface="Times New Roman"/>
                <a:cs typeface="Times New Roman"/>
              </a:rPr>
              <a:t>undeﬁned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409" y="1397486"/>
            <a:ext cx="8134350" cy="362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130175" indent="-469900">
              <a:lnSpc>
                <a:spcPct val="114100"/>
              </a:lnSpc>
              <a:spcBef>
                <a:spcPts val="100"/>
              </a:spcBef>
              <a:buClr>
                <a:srgbClr val="000000"/>
              </a:buClr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solidFill>
                  <a:srgbClr val="0000FF"/>
                </a:solidFill>
                <a:latin typeface="RobotoRegular"/>
                <a:cs typeface="RobotoRegular"/>
              </a:rPr>
              <a:t>undeﬁned </a:t>
            </a:r>
            <a:r>
              <a:rPr sz="2300" spc="-5" dirty="0">
                <a:latin typeface="RobotoRegular"/>
                <a:cs typeface="RobotoRegular"/>
              </a:rPr>
              <a:t>means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variable </a:t>
            </a:r>
            <a:r>
              <a:rPr sz="2300" spc="-5" dirty="0">
                <a:latin typeface="RobotoRegular"/>
                <a:cs typeface="RobotoRegular"/>
              </a:rPr>
              <a:t>has been </a:t>
            </a:r>
            <a:r>
              <a:rPr sz="2300" spc="-10" dirty="0">
                <a:latin typeface="RobotoRegular"/>
                <a:cs typeface="RobotoRegular"/>
              </a:rPr>
              <a:t>declared </a:t>
            </a:r>
            <a:r>
              <a:rPr sz="2300" spc="-5" dirty="0">
                <a:latin typeface="RobotoRegular"/>
                <a:cs typeface="RobotoRegular"/>
              </a:rPr>
              <a:t>but has not  </a:t>
            </a:r>
            <a:r>
              <a:rPr sz="2300" spc="-10" dirty="0">
                <a:latin typeface="RobotoRegular"/>
                <a:cs typeface="RobotoRegular"/>
              </a:rPr>
              <a:t>yet </a:t>
            </a:r>
            <a:r>
              <a:rPr sz="2300" spc="-5" dirty="0">
                <a:latin typeface="RobotoRegular"/>
                <a:cs typeface="RobotoRegular"/>
              </a:rPr>
              <a:t>been assigned </a:t>
            </a:r>
            <a:r>
              <a:rPr sz="2300" dirty="0">
                <a:latin typeface="RobotoRegular"/>
                <a:cs typeface="RobotoRegular"/>
              </a:rPr>
              <a:t>a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value.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Clr>
                <a:srgbClr val="000000"/>
              </a:buClr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solidFill>
                  <a:srgbClr val="0000FF"/>
                </a:solidFill>
                <a:latin typeface="RobotoRegular"/>
                <a:cs typeface="RobotoRegular"/>
              </a:rPr>
              <a:t>null </a:t>
            </a:r>
            <a:r>
              <a:rPr sz="2300" spc="-5" dirty="0">
                <a:latin typeface="RobotoRegular"/>
                <a:cs typeface="RobotoRegular"/>
              </a:rPr>
              <a:t>is an assignment </a:t>
            </a:r>
            <a:r>
              <a:rPr sz="2300" spc="-10" dirty="0">
                <a:latin typeface="RobotoRegular"/>
                <a:cs typeface="RobotoRegular"/>
              </a:rPr>
              <a:t>value. </a:t>
            </a:r>
            <a:r>
              <a:rPr sz="2300" spc="-5" dirty="0">
                <a:latin typeface="RobotoRegular"/>
                <a:cs typeface="RobotoRegular"/>
              </a:rPr>
              <a:t>It can be assigned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variable  </a:t>
            </a:r>
            <a:r>
              <a:rPr sz="2300" spc="-5" dirty="0">
                <a:latin typeface="RobotoRegular"/>
                <a:cs typeface="RobotoRegular"/>
              </a:rPr>
              <a:t>as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representation </a:t>
            </a:r>
            <a:r>
              <a:rPr sz="2300" spc="-5" dirty="0">
                <a:latin typeface="RobotoRegular"/>
                <a:cs typeface="RobotoRegular"/>
              </a:rPr>
              <a:t>of no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value</a:t>
            </a:r>
            <a:endParaRPr sz="2300">
              <a:latin typeface="RobotoRegular"/>
              <a:cs typeface="RobotoRegular"/>
            </a:endParaRPr>
          </a:p>
          <a:p>
            <a:pPr marL="481965" marR="486409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undeﬁned and null </a:t>
            </a:r>
            <a:r>
              <a:rPr sz="2300" spc="-10" dirty="0">
                <a:latin typeface="RobotoRegular"/>
                <a:cs typeface="RobotoRegular"/>
              </a:rPr>
              <a:t>are </a:t>
            </a:r>
            <a:r>
              <a:rPr sz="2300" spc="-5" dirty="0">
                <a:latin typeface="RobotoRegular"/>
                <a:cs typeface="RobotoRegular"/>
              </a:rPr>
              <a:t>two distinct types: undeﬁned is </a:t>
            </a:r>
            <a:r>
              <a:rPr sz="2300" dirty="0">
                <a:latin typeface="RobotoRegular"/>
                <a:cs typeface="RobotoRegular"/>
              </a:rPr>
              <a:t>a  </a:t>
            </a:r>
            <a:r>
              <a:rPr sz="2300" spc="-5" dirty="0">
                <a:latin typeface="RobotoRegular"/>
                <a:cs typeface="RobotoRegular"/>
              </a:rPr>
              <a:t>type itself (undeﬁned) while null is an</a:t>
            </a:r>
            <a:r>
              <a:rPr sz="2300" spc="-3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object.</a:t>
            </a:r>
            <a:endParaRPr sz="2300">
              <a:latin typeface="RobotoRegular"/>
              <a:cs typeface="RobotoRegular"/>
            </a:endParaRPr>
          </a:p>
          <a:p>
            <a:pPr marL="481965" marR="58419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Unassigned </a:t>
            </a:r>
            <a:r>
              <a:rPr sz="2300" spc="-10" dirty="0">
                <a:latin typeface="RobotoRegular"/>
                <a:cs typeface="RobotoRegular"/>
              </a:rPr>
              <a:t>variables are initialized by JavaScript </a:t>
            </a:r>
            <a:r>
              <a:rPr sz="2300" spc="-5" dirty="0">
                <a:latin typeface="RobotoRegular"/>
                <a:cs typeface="RobotoRegular"/>
              </a:rPr>
              <a:t>with </a:t>
            </a:r>
            <a:r>
              <a:rPr sz="2300" dirty="0">
                <a:latin typeface="RobotoRegular"/>
                <a:cs typeface="RobotoRegular"/>
              </a:rPr>
              <a:t>a  </a:t>
            </a:r>
            <a:r>
              <a:rPr sz="2300" spc="-5" dirty="0">
                <a:latin typeface="RobotoRegular"/>
                <a:cs typeface="RobotoRegular"/>
              </a:rPr>
              <a:t>default </a:t>
            </a:r>
            <a:r>
              <a:rPr sz="2300" spc="-10" dirty="0">
                <a:latin typeface="RobotoRegular"/>
                <a:cs typeface="RobotoRegular"/>
              </a:rPr>
              <a:t>value </a:t>
            </a:r>
            <a:r>
              <a:rPr sz="2300" spc="-5" dirty="0">
                <a:latin typeface="RobotoRegular"/>
                <a:cs typeface="RobotoRegular"/>
              </a:rPr>
              <a:t>of undeﬁned. </a:t>
            </a:r>
            <a:r>
              <a:rPr sz="2300" spc="-10" dirty="0">
                <a:latin typeface="RobotoRegular"/>
                <a:cs typeface="RobotoRegular"/>
              </a:rPr>
              <a:t>JavaScript never </a:t>
            </a:r>
            <a:r>
              <a:rPr sz="2300" spc="-5" dirty="0">
                <a:latin typeface="RobotoRegular"/>
                <a:cs typeface="RobotoRegular"/>
              </a:rPr>
              <a:t>sets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value </a:t>
            </a:r>
            <a:r>
              <a:rPr sz="2300" spc="-15" dirty="0">
                <a:latin typeface="RobotoRegular"/>
                <a:cs typeface="RobotoRegular"/>
              </a:rPr>
              <a:t>to  </a:t>
            </a:r>
            <a:r>
              <a:rPr sz="2300" spc="-5" dirty="0">
                <a:latin typeface="RobotoRegular"/>
                <a:cs typeface="RobotoRegular"/>
              </a:rPr>
              <a:t>null. That must be done</a:t>
            </a:r>
            <a:r>
              <a:rPr sz="2300" spc="-55" dirty="0">
                <a:latin typeface="RobotoRegular"/>
                <a:cs typeface="RobotoRegular"/>
              </a:rPr>
              <a:t> </a:t>
            </a:r>
            <a:r>
              <a:rPr sz="2300" spc="-20" dirty="0">
                <a:latin typeface="RobotoRegular"/>
                <a:cs typeface="RobotoRegular"/>
              </a:rPr>
              <a:t>programmatically.</a:t>
            </a:r>
            <a:endParaRPr sz="23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69907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5" dirty="0">
                <a:latin typeface="Times New Roman"/>
                <a:cs typeface="Times New Roman"/>
              </a:rPr>
              <a:t>JavaScript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15" dirty="0">
                <a:latin typeface="Times New Roman"/>
                <a:cs typeface="Times New Roman"/>
              </a:rPr>
              <a:t>Data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315" dirty="0">
                <a:latin typeface="Times New Roman"/>
                <a:cs typeface="Times New Roman"/>
              </a:rPr>
              <a:t>Types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365" dirty="0">
                <a:latin typeface="Times New Roman"/>
                <a:cs typeface="Times New Roman"/>
              </a:rPr>
              <a:t>are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30" dirty="0">
                <a:latin typeface="Times New Roman"/>
                <a:cs typeface="Times New Roman"/>
              </a:rPr>
              <a:t>Dynamic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409" y="1397486"/>
            <a:ext cx="7852409" cy="308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JavaScript </a:t>
            </a:r>
            <a:r>
              <a:rPr sz="2300" spc="-5" dirty="0">
                <a:latin typeface="RobotoRegular"/>
                <a:cs typeface="RobotoRegular"/>
              </a:rPr>
              <a:t>has dynamic types. This means that the</a:t>
            </a:r>
            <a:r>
              <a:rPr sz="2300" spc="-9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same  </a:t>
            </a:r>
            <a:r>
              <a:rPr sz="2300" spc="-10" dirty="0">
                <a:latin typeface="RobotoRegular"/>
                <a:cs typeface="RobotoRegular"/>
              </a:rPr>
              <a:t>variable </a:t>
            </a:r>
            <a:r>
              <a:rPr sz="2300" spc="-5" dirty="0">
                <a:latin typeface="RobotoRegular"/>
                <a:cs typeface="RobotoRegular"/>
              </a:rPr>
              <a:t>can be used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hold </a:t>
            </a:r>
            <a:r>
              <a:rPr sz="2300" spc="-10" dirty="0">
                <a:latin typeface="RobotoRegular"/>
                <a:cs typeface="RobotoRegular"/>
              </a:rPr>
              <a:t>different </a:t>
            </a:r>
            <a:r>
              <a:rPr sz="2300" spc="-5" dirty="0">
                <a:latin typeface="RobotoRegular"/>
                <a:cs typeface="RobotoRegular"/>
              </a:rPr>
              <a:t>data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types</a:t>
            </a:r>
            <a:endParaRPr sz="2300">
              <a:latin typeface="RobotoRegular"/>
              <a:cs typeface="RobotoRegular"/>
            </a:endParaRPr>
          </a:p>
          <a:p>
            <a:pPr marL="481965" marR="3302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3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can assign any type of </a:t>
            </a:r>
            <a:r>
              <a:rPr sz="2300" spc="-10" dirty="0">
                <a:latin typeface="RobotoRegular"/>
                <a:cs typeface="RobotoRegular"/>
              </a:rPr>
              <a:t>value </a:t>
            </a:r>
            <a:r>
              <a:rPr sz="2300" spc="-5" dirty="0">
                <a:latin typeface="RobotoRegular"/>
                <a:cs typeface="RobotoRegular"/>
              </a:rPr>
              <a:t>in </a:t>
            </a:r>
            <a:r>
              <a:rPr sz="2300" spc="-10" dirty="0">
                <a:latin typeface="RobotoRegular"/>
                <a:cs typeface="RobotoRegular"/>
              </a:rPr>
              <a:t>variable </a:t>
            </a:r>
            <a:r>
              <a:rPr sz="2300" spc="-5" dirty="0">
                <a:latin typeface="RobotoRegular"/>
                <a:cs typeface="RobotoRegular"/>
              </a:rPr>
              <a:t>any time and  data type of </a:t>
            </a:r>
            <a:r>
              <a:rPr sz="2300" spc="-10" dirty="0">
                <a:latin typeface="RobotoRegular"/>
                <a:cs typeface="RobotoRegular"/>
              </a:rPr>
              <a:t>variable </a:t>
            </a:r>
            <a:r>
              <a:rPr sz="2300" spc="-5" dirty="0">
                <a:latin typeface="RobotoRegular"/>
                <a:cs typeface="RobotoRegular"/>
              </a:rPr>
              <a:t>will be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changed</a:t>
            </a:r>
            <a:endParaRPr sz="2300">
              <a:latin typeface="RobotoRegular"/>
              <a:cs typeface="RobotoRegular"/>
            </a:endParaRPr>
          </a:p>
          <a:p>
            <a:pPr marL="481965">
              <a:lnSpc>
                <a:spcPct val="100000"/>
              </a:lnSpc>
              <a:spcBef>
                <a:spcPts val="2035"/>
              </a:spcBef>
              <a:tabLst>
                <a:tab pos="3957320" algn="l"/>
                <a:tab pos="4237990" algn="l"/>
              </a:tabLst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spc="-5" dirty="0">
                <a:latin typeface="Courier New"/>
                <a:cs typeface="Courier New"/>
              </a:rPr>
              <a:t>name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"Mark"</a:t>
            </a:r>
            <a:r>
              <a:rPr sz="2400" b="1" spc="-5" dirty="0">
                <a:latin typeface="Courier New"/>
                <a:cs typeface="Courier New"/>
              </a:rPr>
              <a:t>;	</a:t>
            </a:r>
            <a:r>
              <a:rPr sz="2300" dirty="0">
                <a:latin typeface="RobotoRegular"/>
                <a:cs typeface="RobotoRegular"/>
              </a:rPr>
              <a:t>/	</a:t>
            </a:r>
            <a:r>
              <a:rPr sz="2300" spc="-35" dirty="0">
                <a:latin typeface="RobotoRegular"/>
                <a:cs typeface="RobotoRegular"/>
              </a:rPr>
              <a:t>It’s</a:t>
            </a:r>
            <a:r>
              <a:rPr sz="2300" spc="-5" dirty="0">
                <a:latin typeface="RobotoRegular"/>
                <a:cs typeface="RobotoRegular"/>
              </a:rPr>
              <a:t> String</a:t>
            </a:r>
            <a:endParaRPr sz="2300">
              <a:latin typeface="RobotoRegular"/>
              <a:cs typeface="RobotoRegular"/>
            </a:endParaRPr>
          </a:p>
          <a:p>
            <a:pPr marL="481965">
              <a:lnSpc>
                <a:spcPct val="100000"/>
              </a:lnSpc>
              <a:spcBef>
                <a:spcPts val="420"/>
              </a:spcBef>
              <a:tabLst>
                <a:tab pos="2493645" algn="l"/>
                <a:tab pos="2774950" algn="l"/>
              </a:tabLst>
            </a:pPr>
            <a:r>
              <a:rPr sz="2400" b="1" spc="-5" dirty="0">
                <a:latin typeface="Courier New"/>
                <a:cs typeface="Courier New"/>
              </a:rPr>
              <a:t>name</a:t>
            </a:r>
            <a:r>
              <a:rPr sz="2400" b="1" dirty="0">
                <a:latin typeface="Courier New"/>
                <a:cs typeface="Courier New"/>
              </a:rPr>
              <a:t> =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88759"/>
                </a:solidFill>
                <a:latin typeface="Courier New"/>
                <a:cs typeface="Courier New"/>
              </a:rPr>
              <a:t>25</a:t>
            </a:r>
            <a:r>
              <a:rPr sz="2400" b="1" spc="-5" dirty="0">
                <a:latin typeface="Courier New"/>
                <a:cs typeface="Courier New"/>
              </a:rPr>
              <a:t>;	</a:t>
            </a:r>
            <a:r>
              <a:rPr sz="2300" dirty="0">
                <a:latin typeface="RobotoRegular"/>
                <a:cs typeface="RobotoRegular"/>
              </a:rPr>
              <a:t>/	</a:t>
            </a:r>
            <a:r>
              <a:rPr sz="2300" spc="-5" dirty="0">
                <a:latin typeface="RobotoRegular"/>
                <a:cs typeface="RobotoRegular"/>
              </a:rPr>
              <a:t>Now changed </a:t>
            </a:r>
            <a:r>
              <a:rPr sz="2300" spc="-15" dirty="0">
                <a:latin typeface="RobotoRegular"/>
                <a:cs typeface="RobotoRegular"/>
              </a:rPr>
              <a:t>to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Number</a:t>
            </a:r>
            <a:endParaRPr sz="2300">
              <a:latin typeface="RobotoRegular"/>
              <a:cs typeface="RobotoRegular"/>
            </a:endParaRPr>
          </a:p>
          <a:p>
            <a:pPr marL="481965">
              <a:lnSpc>
                <a:spcPct val="100000"/>
              </a:lnSpc>
              <a:spcBef>
                <a:spcPts val="420"/>
              </a:spcBef>
              <a:tabLst>
                <a:tab pos="2859405" algn="l"/>
                <a:tab pos="3140710" algn="l"/>
              </a:tabLst>
            </a:pPr>
            <a:r>
              <a:rPr sz="2400" b="1" spc="-5" dirty="0">
                <a:latin typeface="Courier New"/>
                <a:cs typeface="Courier New"/>
              </a:rPr>
              <a:t>name</a:t>
            </a:r>
            <a:r>
              <a:rPr sz="2400" b="1" dirty="0">
                <a:latin typeface="Courier New"/>
                <a:cs typeface="Courier New"/>
              </a:rPr>
              <a:t> =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true</a:t>
            </a:r>
            <a:r>
              <a:rPr sz="2400" b="1" spc="-5" dirty="0">
                <a:latin typeface="Courier New"/>
                <a:cs typeface="Courier New"/>
              </a:rPr>
              <a:t>;	</a:t>
            </a:r>
            <a:r>
              <a:rPr sz="2300" dirty="0">
                <a:latin typeface="RobotoRegular"/>
                <a:cs typeface="RobotoRegular"/>
              </a:rPr>
              <a:t>/	</a:t>
            </a:r>
            <a:r>
              <a:rPr sz="2300" spc="-5" dirty="0">
                <a:latin typeface="RobotoRegular"/>
                <a:cs typeface="RobotoRegular"/>
              </a:rPr>
              <a:t>Now changed </a:t>
            </a:r>
            <a:r>
              <a:rPr sz="2300" spc="-15" dirty="0">
                <a:latin typeface="RobotoRegular"/>
                <a:cs typeface="RobotoRegular"/>
              </a:rPr>
              <a:t>to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Boolean</a:t>
            </a:r>
            <a:endParaRPr sz="23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1883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20" dirty="0">
                <a:latin typeface="Times New Roman"/>
                <a:cs typeface="Times New Roman"/>
              </a:rPr>
              <a:t>typeof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330" dirty="0">
                <a:latin typeface="Times New Roman"/>
                <a:cs typeface="Times New Roman"/>
              </a:rPr>
              <a:t>Operator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409" y="1397486"/>
            <a:ext cx="8043545" cy="264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3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can use the </a:t>
            </a:r>
            <a:r>
              <a:rPr sz="2300" spc="-10" dirty="0">
                <a:latin typeface="RobotoRegular"/>
                <a:cs typeface="RobotoRegular"/>
              </a:rPr>
              <a:t>JavaScript </a:t>
            </a:r>
            <a:r>
              <a:rPr sz="2300" spc="-5" dirty="0">
                <a:latin typeface="RobotoRegular"/>
                <a:cs typeface="RobotoRegular"/>
              </a:rPr>
              <a:t>typeof </a:t>
            </a:r>
            <a:r>
              <a:rPr sz="2300" spc="-15" dirty="0">
                <a:latin typeface="RobotoRegular"/>
                <a:cs typeface="RobotoRegular"/>
              </a:rPr>
              <a:t>operator to </a:t>
            </a:r>
            <a:r>
              <a:rPr sz="2300" spc="-5" dirty="0">
                <a:latin typeface="RobotoRegular"/>
                <a:cs typeface="RobotoRegular"/>
              </a:rPr>
              <a:t>ﬁnd the type  of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JavaScript</a:t>
            </a:r>
            <a:r>
              <a:rPr sz="2300" spc="-25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variable.</a:t>
            </a:r>
            <a:endParaRPr sz="2300">
              <a:latin typeface="RobotoRegular"/>
              <a:cs typeface="RobotoRegular"/>
            </a:endParaRPr>
          </a:p>
          <a:p>
            <a:pPr marL="481965" marR="53213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The typeof </a:t>
            </a:r>
            <a:r>
              <a:rPr sz="2300" spc="-15" dirty="0">
                <a:latin typeface="RobotoRegular"/>
                <a:cs typeface="RobotoRegular"/>
              </a:rPr>
              <a:t>operator </a:t>
            </a:r>
            <a:r>
              <a:rPr sz="2300" spc="-10" dirty="0">
                <a:latin typeface="RobotoRegular"/>
                <a:cs typeface="RobotoRegular"/>
              </a:rPr>
              <a:t>returns </a:t>
            </a:r>
            <a:r>
              <a:rPr sz="2300" spc="-5" dirty="0">
                <a:latin typeface="RobotoRegular"/>
                <a:cs typeface="RobotoRegular"/>
              </a:rPr>
              <a:t>the type of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variable </a:t>
            </a:r>
            <a:r>
              <a:rPr sz="2300" spc="-5" dirty="0">
                <a:latin typeface="RobotoRegular"/>
                <a:cs typeface="RobotoRegular"/>
              </a:rPr>
              <a:t>or an  </a:t>
            </a:r>
            <a:r>
              <a:rPr sz="2300" spc="-10" dirty="0">
                <a:latin typeface="RobotoRegular"/>
                <a:cs typeface="RobotoRegular"/>
              </a:rPr>
              <a:t>expression</a:t>
            </a:r>
            <a:endParaRPr sz="2300">
              <a:latin typeface="RobotoRegular"/>
              <a:cs typeface="RobotoRegular"/>
            </a:endParaRPr>
          </a:p>
          <a:p>
            <a:pPr marL="481965" marR="1311910">
              <a:lnSpc>
                <a:spcPct val="136900"/>
              </a:lnSpc>
              <a:spcBef>
                <a:spcPts val="1120"/>
              </a:spcBef>
              <a:tabLst>
                <a:tab pos="3682365" algn="l"/>
              </a:tabLst>
            </a:pP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typeof</a:t>
            </a:r>
            <a:r>
              <a:rPr sz="21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A31414"/>
                </a:solidFill>
                <a:latin typeface="Courier New"/>
                <a:cs typeface="Courier New"/>
              </a:rPr>
              <a:t>"Hello"	</a:t>
            </a: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// Returns "string"  </a:t>
            </a: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100" b="1" dirty="0">
                <a:latin typeface="Courier New"/>
                <a:cs typeface="Courier New"/>
              </a:rPr>
              <a:t>a =</a:t>
            </a:r>
            <a:r>
              <a:rPr sz="2100" b="1" spc="-10" dirty="0"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88759"/>
                </a:solidFill>
                <a:latin typeface="Courier New"/>
                <a:cs typeface="Courier New"/>
              </a:rPr>
              <a:t>45</a:t>
            </a:r>
            <a:r>
              <a:rPr sz="2100" b="1" spc="-5" dirty="0">
                <a:latin typeface="Courier New"/>
                <a:cs typeface="Courier New"/>
              </a:rPr>
              <a:t>;</a:t>
            </a:r>
            <a:endParaRPr sz="21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71773" y="4191443"/>
          <a:ext cx="6464298" cy="740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1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134">
                <a:tc>
                  <a:txBody>
                    <a:bodyPr/>
                    <a:lstStyle/>
                    <a:p>
                      <a:pPr marR="40640" algn="ctr">
                        <a:lnSpc>
                          <a:spcPts val="2170"/>
                        </a:lnSpc>
                      </a:pPr>
                      <a:r>
                        <a:rPr sz="21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typeof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170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a;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2170"/>
                        </a:lnSpc>
                      </a:pPr>
                      <a:r>
                        <a:rPr sz="21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170"/>
                        </a:lnSpc>
                      </a:pPr>
                      <a:r>
                        <a:rPr sz="21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170"/>
                        </a:lnSpc>
                      </a:pPr>
                      <a:r>
                        <a:rPr sz="21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"number"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134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1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typeof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1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sz="21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1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1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1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"boolean"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3055" rIns="0" bIns="0" rtlCol="0">
            <a:spAutoFit/>
          </a:bodyPr>
          <a:lstStyle/>
          <a:p>
            <a:pPr marL="1823720" marR="5080" indent="-6223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Statement</a:t>
            </a:r>
            <a:r>
              <a:rPr sz="6000" spc="-105" dirty="0"/>
              <a:t> </a:t>
            </a:r>
            <a:r>
              <a:rPr sz="6000" spc="-15" dirty="0"/>
              <a:t>and  Expression</a:t>
            </a:r>
            <a:endParaRPr sz="6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312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95" dirty="0">
                <a:latin typeface="Times New Roman"/>
                <a:cs typeface="Times New Roman"/>
              </a:rPr>
              <a:t>Statements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409" y="1397486"/>
            <a:ext cx="805497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105410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computer </a:t>
            </a:r>
            <a:r>
              <a:rPr sz="2300" spc="-15" dirty="0">
                <a:latin typeface="RobotoRegular"/>
                <a:cs typeface="RobotoRegular"/>
              </a:rPr>
              <a:t>program </a:t>
            </a:r>
            <a:r>
              <a:rPr sz="2300" spc="-5" dirty="0">
                <a:latin typeface="RobotoRegular"/>
                <a:cs typeface="RobotoRegular"/>
              </a:rPr>
              <a:t>is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list of "instructions"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be  </a:t>
            </a:r>
            <a:r>
              <a:rPr sz="2300" spc="-15" dirty="0">
                <a:latin typeface="RobotoRegular"/>
                <a:cs typeface="RobotoRegular"/>
              </a:rPr>
              <a:t>"executed" </a:t>
            </a:r>
            <a:r>
              <a:rPr sz="2300" spc="-10" dirty="0">
                <a:latin typeface="RobotoRegular"/>
                <a:cs typeface="RobotoRegular"/>
              </a:rPr>
              <a:t>by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20" dirty="0">
                <a:latin typeface="RobotoRegular"/>
                <a:cs typeface="RobotoRegular"/>
              </a:rPr>
              <a:t>computer.</a:t>
            </a:r>
            <a:endParaRPr sz="2300" dirty="0">
              <a:latin typeface="RobotoRegular"/>
              <a:cs typeface="RobotoRegular"/>
            </a:endParaRPr>
          </a:p>
          <a:p>
            <a:pPr marL="481965" marR="13512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In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programming </a:t>
            </a:r>
            <a:r>
              <a:rPr sz="2300" spc="-5" dirty="0">
                <a:latin typeface="RobotoRegular"/>
                <a:cs typeface="RobotoRegular"/>
              </a:rPr>
              <a:t>language, these </a:t>
            </a:r>
            <a:r>
              <a:rPr sz="2300" spc="-15" dirty="0">
                <a:latin typeface="RobotoRegular"/>
                <a:cs typeface="RobotoRegular"/>
              </a:rPr>
              <a:t>programming  </a:t>
            </a:r>
            <a:r>
              <a:rPr sz="2300" spc="-5" dirty="0">
                <a:latin typeface="RobotoRegular"/>
                <a:cs typeface="RobotoRegular"/>
              </a:rPr>
              <a:t>instructions </a:t>
            </a:r>
            <a:r>
              <a:rPr sz="2300" spc="-10" dirty="0">
                <a:latin typeface="RobotoRegular"/>
                <a:cs typeface="RobotoRegular"/>
              </a:rPr>
              <a:t>are </a:t>
            </a:r>
            <a:r>
              <a:rPr sz="2300" spc="-5" dirty="0">
                <a:latin typeface="RobotoRegular"/>
                <a:cs typeface="RobotoRegular"/>
              </a:rPr>
              <a:t>called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statements.</a:t>
            </a:r>
            <a:endParaRPr sz="2300" dirty="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JavaScript </a:t>
            </a:r>
            <a:r>
              <a:rPr sz="2300" spc="-15" dirty="0">
                <a:latin typeface="RobotoRegular"/>
                <a:cs typeface="RobotoRegular"/>
              </a:rPr>
              <a:t>program </a:t>
            </a:r>
            <a:r>
              <a:rPr sz="2300" spc="-5" dirty="0">
                <a:latin typeface="RobotoRegular"/>
                <a:cs typeface="RobotoRegular"/>
              </a:rPr>
              <a:t>is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list of </a:t>
            </a:r>
            <a:r>
              <a:rPr sz="2300" spc="-10" dirty="0">
                <a:latin typeface="RobotoRegular"/>
                <a:cs typeface="RobotoRegular"/>
              </a:rPr>
              <a:t>programming</a:t>
            </a:r>
            <a:r>
              <a:rPr sz="2300" spc="-6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statements.</a:t>
            </a:r>
            <a:endParaRPr sz="2300" dirty="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statement can set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variable </a:t>
            </a:r>
            <a:r>
              <a:rPr sz="2300" spc="-5" dirty="0">
                <a:latin typeface="RobotoRegular"/>
                <a:cs typeface="RobotoRegular"/>
              </a:rPr>
              <a:t>equal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dirty="0">
                <a:latin typeface="RobotoRegular"/>
                <a:cs typeface="RobotoRegular"/>
              </a:rPr>
              <a:t>a</a:t>
            </a:r>
            <a:r>
              <a:rPr sz="2300" spc="-25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value.</a:t>
            </a:r>
            <a:endParaRPr sz="2300" dirty="0">
              <a:latin typeface="RobotoRegular"/>
              <a:cs typeface="RobotoRegular"/>
            </a:endParaRPr>
          </a:p>
          <a:p>
            <a:pPr marL="481965" marR="202692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statement can also be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function call, i.e.  document.write().</a:t>
            </a:r>
            <a:endParaRPr sz="230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312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95" dirty="0">
                <a:latin typeface="Times New Roman"/>
                <a:cs typeface="Times New Roman"/>
              </a:rPr>
              <a:t>Statements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409" y="1397486"/>
            <a:ext cx="8178800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12700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Statements deﬁne what the script will do and how it will be  done.</a:t>
            </a:r>
            <a:endParaRPr sz="2300">
              <a:latin typeface="RobotoRegular"/>
              <a:cs typeface="RobotoRegular"/>
            </a:endParaRPr>
          </a:p>
          <a:p>
            <a:pPr marL="481965" marR="1000125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Most </a:t>
            </a:r>
            <a:r>
              <a:rPr sz="2300" spc="-10" dirty="0">
                <a:latin typeface="RobotoRegular"/>
                <a:cs typeface="RobotoRegular"/>
              </a:rPr>
              <a:t>JavaScript </a:t>
            </a:r>
            <a:r>
              <a:rPr sz="2300" spc="-15" dirty="0">
                <a:latin typeface="RobotoRegular"/>
                <a:cs typeface="RobotoRegular"/>
              </a:rPr>
              <a:t>programs </a:t>
            </a:r>
            <a:r>
              <a:rPr sz="2300" spc="-5" dirty="0">
                <a:latin typeface="RobotoRegular"/>
                <a:cs typeface="RobotoRegular"/>
              </a:rPr>
              <a:t>contain many </a:t>
            </a:r>
            <a:r>
              <a:rPr sz="2300" spc="-10" dirty="0">
                <a:latin typeface="RobotoRegular"/>
                <a:cs typeface="RobotoRegular"/>
              </a:rPr>
              <a:t>JavaScript  </a:t>
            </a:r>
            <a:r>
              <a:rPr sz="2300" spc="-5" dirty="0">
                <a:latin typeface="RobotoRegular"/>
                <a:cs typeface="RobotoRegular"/>
              </a:rPr>
              <a:t>statements.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The statements </a:t>
            </a:r>
            <a:r>
              <a:rPr sz="2300" spc="-10" dirty="0">
                <a:latin typeface="RobotoRegular"/>
                <a:cs typeface="RobotoRegular"/>
              </a:rPr>
              <a:t>are executed, </a:t>
            </a:r>
            <a:r>
              <a:rPr sz="2300" spc="-5" dirty="0">
                <a:latin typeface="RobotoRegular"/>
                <a:cs typeface="RobotoRegular"/>
              </a:rPr>
              <a:t>one </a:t>
            </a:r>
            <a:r>
              <a:rPr sz="2300" spc="-10" dirty="0">
                <a:latin typeface="RobotoRegular"/>
                <a:cs typeface="RobotoRegular"/>
              </a:rPr>
              <a:t>by </a:t>
            </a:r>
            <a:r>
              <a:rPr sz="2300" spc="-5" dirty="0">
                <a:latin typeface="RobotoRegular"/>
                <a:cs typeface="RobotoRegular"/>
              </a:rPr>
              <a:t>one, in the same </a:t>
            </a:r>
            <a:r>
              <a:rPr sz="2300" spc="-10" dirty="0">
                <a:latin typeface="RobotoRegular"/>
                <a:cs typeface="RobotoRegular"/>
              </a:rPr>
              <a:t>order  </a:t>
            </a:r>
            <a:r>
              <a:rPr sz="2300" spc="-5" dirty="0">
                <a:latin typeface="RobotoRegular"/>
                <a:cs typeface="RobotoRegular"/>
              </a:rPr>
              <a:t>as </a:t>
            </a:r>
            <a:r>
              <a:rPr sz="2300" spc="-10" dirty="0">
                <a:latin typeface="RobotoRegular"/>
                <a:cs typeface="RobotoRegular"/>
              </a:rPr>
              <a:t>they are </a:t>
            </a:r>
            <a:r>
              <a:rPr sz="2300" spc="-5" dirty="0">
                <a:latin typeface="RobotoRegular"/>
                <a:cs typeface="RobotoRegular"/>
              </a:rPr>
              <a:t>written.</a:t>
            </a:r>
            <a:endParaRPr sz="23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447015"/>
            <a:ext cx="442341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Each line below is </a:t>
            </a:r>
            <a:r>
              <a:rPr sz="2300" dirty="0">
                <a:latin typeface="RobotoRegular"/>
                <a:cs typeface="RobotoRegular"/>
              </a:rPr>
              <a:t>a</a:t>
            </a:r>
            <a:r>
              <a:rPr sz="2300" spc="-9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statement</a:t>
            </a:r>
            <a:endParaRPr sz="2300">
              <a:latin typeface="RobotoRegular"/>
              <a:cs typeface="RobotoRegula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4574" y="2118235"/>
          <a:ext cx="5717538" cy="2747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3571">
                <a:tc>
                  <a:txBody>
                    <a:bodyPr/>
                    <a:lstStyle/>
                    <a:p>
                      <a:pPr marL="31750">
                        <a:lnSpc>
                          <a:spcPts val="2375"/>
                        </a:lnSpc>
                      </a:pPr>
                      <a:r>
                        <a:rPr sz="23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</a:pPr>
                      <a:r>
                        <a:rPr sz="2300" b="1" dirty="0">
                          <a:latin typeface="Courier New"/>
                          <a:cs typeface="Courier New"/>
                        </a:rPr>
                        <a:t>a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375"/>
                        </a:lnSpc>
                      </a:pPr>
                      <a:r>
                        <a:rPr sz="2300" b="1" dirty="0">
                          <a:latin typeface="Courier New"/>
                          <a:cs typeface="Courier New"/>
                        </a:rPr>
                        <a:t>=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375"/>
                        </a:lnSpc>
                      </a:pPr>
                      <a:r>
                        <a:rPr sz="23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23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2375"/>
                        </a:lnSpc>
                      </a:pPr>
                      <a:r>
                        <a:rPr sz="23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</a:pPr>
                      <a:r>
                        <a:rPr sz="23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Statement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75"/>
                        </a:lnSpc>
                      </a:pPr>
                      <a:r>
                        <a:rPr sz="23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b="1" dirty="0">
                          <a:latin typeface="Courier New"/>
                          <a:cs typeface="Courier New"/>
                        </a:rPr>
                        <a:t>b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b="1" dirty="0">
                          <a:latin typeface="Courier New"/>
                          <a:cs typeface="Courier New"/>
                        </a:rPr>
                        <a:t>=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3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Statement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b="1" dirty="0">
                          <a:latin typeface="Courier New"/>
                          <a:cs typeface="Courier New"/>
                        </a:rPr>
                        <a:t>c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b="1" dirty="0">
                          <a:latin typeface="Courier New"/>
                          <a:cs typeface="Courier New"/>
                        </a:rPr>
                        <a:t>=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3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Statement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5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b="1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3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300" b="1" dirty="0">
                          <a:latin typeface="Courier New"/>
                          <a:cs typeface="Courier New"/>
                        </a:rPr>
                        <a:t>=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b="1" dirty="0">
                          <a:latin typeface="Courier New"/>
                          <a:cs typeface="Courier New"/>
                        </a:rPr>
                        <a:t>a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b="1" dirty="0">
                          <a:latin typeface="Courier New"/>
                          <a:cs typeface="Courier New"/>
                        </a:rPr>
                        <a:t>+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b;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Statement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263">
                <a:tc gridSpan="4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alert(a);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5885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3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0858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3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Statement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0858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3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0858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289">
                <a:tc gridSpan="4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console.log(c);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61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Statement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61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61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312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95" dirty="0">
                <a:latin typeface="Times New Roman"/>
                <a:cs typeface="Times New Roman"/>
              </a:rPr>
              <a:t>Statements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6908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5" dirty="0">
                <a:latin typeface="Times New Roman"/>
                <a:cs typeface="Times New Roman"/>
              </a:rPr>
              <a:t>End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280" dirty="0">
                <a:latin typeface="Times New Roman"/>
                <a:cs typeface="Times New Roman"/>
              </a:rPr>
              <a:t>of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395" dirty="0">
                <a:latin typeface="Times New Roman"/>
                <a:cs typeface="Times New Roman"/>
              </a:rPr>
              <a:t>Statement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65" dirty="0">
                <a:latin typeface="Times New Roman"/>
                <a:cs typeface="Times New Roman"/>
              </a:rPr>
              <a:t>with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350" dirty="0">
                <a:latin typeface="Times New Roman"/>
                <a:cs typeface="Times New Roman"/>
              </a:rPr>
              <a:t>semicolon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210" dirty="0">
                <a:latin typeface="Times New Roman"/>
                <a:cs typeface="Times New Roman"/>
              </a:rPr>
              <a:t>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409" y="1397486"/>
            <a:ext cx="8202930" cy="3260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1068705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60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end statement add semicolon at the end of each  </a:t>
            </a:r>
            <a:r>
              <a:rPr sz="2300" spc="-10" dirty="0">
                <a:latin typeface="RobotoRegular"/>
                <a:cs typeface="RobotoRegular"/>
              </a:rPr>
              <a:t>executable </a:t>
            </a:r>
            <a:r>
              <a:rPr sz="2300" spc="-5" dirty="0">
                <a:latin typeface="RobotoRegular"/>
                <a:cs typeface="RobotoRegular"/>
              </a:rPr>
              <a:t>statement</a:t>
            </a:r>
            <a:endParaRPr sz="2300" dirty="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Semicolons </a:t>
            </a:r>
            <a:r>
              <a:rPr sz="2300" spc="-10" dirty="0">
                <a:latin typeface="RobotoRegular"/>
                <a:cs typeface="RobotoRegular"/>
              </a:rPr>
              <a:t>separate JavaScript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statements.</a:t>
            </a:r>
            <a:endParaRPr sz="2300" dirty="0">
              <a:latin typeface="RobotoRegular"/>
              <a:cs typeface="RobotoRegular"/>
            </a:endParaRPr>
          </a:p>
          <a:p>
            <a:pPr marL="481965">
              <a:lnSpc>
                <a:spcPct val="100000"/>
              </a:lnSpc>
              <a:spcBef>
                <a:spcPts val="390"/>
              </a:spcBef>
            </a:pPr>
            <a:r>
              <a:rPr sz="23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300" b="1" dirty="0">
                <a:latin typeface="Courier New"/>
                <a:cs typeface="Courier New"/>
              </a:rPr>
              <a:t>a =</a:t>
            </a:r>
            <a:r>
              <a:rPr sz="2300" b="1" spc="-20" dirty="0">
                <a:latin typeface="Courier New"/>
                <a:cs typeface="Courier New"/>
              </a:rPr>
              <a:t> </a:t>
            </a:r>
            <a:r>
              <a:rPr sz="2300" b="1" spc="-5" dirty="0">
                <a:solidFill>
                  <a:srgbClr val="088759"/>
                </a:solidFill>
                <a:latin typeface="Courier New"/>
                <a:cs typeface="Courier New"/>
              </a:rPr>
              <a:t>4</a:t>
            </a:r>
            <a:r>
              <a:rPr sz="2300" b="1" spc="-5" dirty="0">
                <a:latin typeface="Courier New"/>
                <a:cs typeface="Courier New"/>
              </a:rPr>
              <a:t>;</a:t>
            </a:r>
            <a:endParaRPr sz="2300" dirty="0">
              <a:latin typeface="Courier New"/>
              <a:cs typeface="Courier New"/>
            </a:endParaRPr>
          </a:p>
          <a:p>
            <a:pPr marL="481965" marR="5080" indent="-469900">
              <a:lnSpc>
                <a:spcPct val="114100"/>
              </a:lnSpc>
              <a:buAutoNum type="arabicPeriod" startAt="3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When </a:t>
            </a:r>
            <a:r>
              <a:rPr sz="2300" spc="-10" dirty="0">
                <a:latin typeface="RobotoRegular"/>
                <a:cs typeface="RobotoRegular"/>
              </a:rPr>
              <a:t>separated by </a:t>
            </a:r>
            <a:r>
              <a:rPr sz="2300" spc="-5" dirty="0">
                <a:latin typeface="RobotoRegular"/>
                <a:cs typeface="RobotoRegular"/>
              </a:rPr>
              <a:t>semicolons, multiple statements on one  line </a:t>
            </a:r>
            <a:r>
              <a:rPr sz="2300" spc="-10" dirty="0">
                <a:latin typeface="RobotoRegular"/>
                <a:cs typeface="RobotoRegular"/>
              </a:rPr>
              <a:t>are </a:t>
            </a:r>
            <a:r>
              <a:rPr sz="2300" spc="-5" dirty="0">
                <a:latin typeface="RobotoRegular"/>
                <a:cs typeface="RobotoRegular"/>
              </a:rPr>
              <a:t>allowed</a:t>
            </a:r>
            <a:endParaRPr sz="2300" dirty="0">
              <a:latin typeface="RobotoRegular"/>
              <a:cs typeface="RobotoRegular"/>
            </a:endParaRPr>
          </a:p>
          <a:p>
            <a:pPr marL="481965" marR="3322954">
              <a:lnSpc>
                <a:spcPts val="3300"/>
              </a:lnSpc>
              <a:spcBef>
                <a:spcPts val="145"/>
              </a:spcBef>
            </a:pPr>
            <a:r>
              <a:rPr sz="2400" b="1" dirty="0">
                <a:latin typeface="Courier New"/>
                <a:cs typeface="Courier New"/>
              </a:rPr>
              <a:t>i = </a:t>
            </a:r>
            <a:r>
              <a:rPr sz="2400" b="1" dirty="0">
                <a:solidFill>
                  <a:srgbClr val="088759"/>
                </a:solidFill>
                <a:latin typeface="Courier New"/>
                <a:cs typeface="Courier New"/>
              </a:rPr>
              <a:t>3</a:t>
            </a:r>
            <a:r>
              <a:rPr sz="2400" b="1" dirty="0">
                <a:latin typeface="Courier New"/>
                <a:cs typeface="Courier New"/>
              </a:rPr>
              <a:t>; j = </a:t>
            </a:r>
            <a:r>
              <a:rPr sz="2400" b="1" dirty="0">
                <a:solidFill>
                  <a:srgbClr val="088759"/>
                </a:solidFill>
                <a:latin typeface="Courier New"/>
                <a:cs typeface="Courier New"/>
              </a:rPr>
              <a:t>5</a:t>
            </a:r>
            <a:r>
              <a:rPr sz="2400" b="1" dirty="0">
                <a:latin typeface="Courier New"/>
                <a:cs typeface="Courier New"/>
              </a:rPr>
              <a:t>; k = i +</a:t>
            </a:r>
            <a:r>
              <a:rPr sz="2400" b="1" spc="-1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j;  alert(i);console.log(k);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1992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Demo</a:t>
            </a:r>
            <a:endParaRPr sz="3600"/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3600" spc="-10" dirty="0"/>
              <a:t>How </a:t>
            </a:r>
            <a:r>
              <a:rPr sz="3600" spc="-20" dirty="0"/>
              <a:t>to </a:t>
            </a:r>
            <a:r>
              <a:rPr sz="3600" spc="-5" dirty="0"/>
              <a:t>use Visual Studio</a:t>
            </a:r>
            <a:r>
              <a:rPr sz="3600" spc="-60" dirty="0"/>
              <a:t> </a:t>
            </a:r>
            <a:r>
              <a:rPr sz="3600" spc="-5" dirty="0"/>
              <a:t>Code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" y="76198"/>
            <a:ext cx="1380897" cy="1380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86209" y="76274"/>
            <a:ext cx="1380739" cy="1380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75780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5" dirty="0">
                <a:latin typeface="Times New Roman"/>
                <a:cs typeface="Times New Roman"/>
              </a:rPr>
              <a:t>End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280" dirty="0">
                <a:latin typeface="Times New Roman"/>
                <a:cs typeface="Times New Roman"/>
              </a:rPr>
              <a:t>of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395" dirty="0">
                <a:latin typeface="Times New Roman"/>
                <a:cs typeface="Times New Roman"/>
              </a:rPr>
              <a:t>Statement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375" dirty="0">
                <a:latin typeface="Times New Roman"/>
                <a:cs typeface="Times New Roman"/>
              </a:rPr>
              <a:t>without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350" dirty="0">
                <a:latin typeface="Times New Roman"/>
                <a:cs typeface="Times New Roman"/>
              </a:rPr>
              <a:t>semicolon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210" dirty="0">
                <a:latin typeface="Times New Roman"/>
                <a:cs typeface="Times New Roman"/>
              </a:rPr>
              <a:t>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409" y="1397486"/>
            <a:ext cx="8130540" cy="202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15" dirty="0">
                <a:latin typeface="RobotoRegular"/>
                <a:cs typeface="RobotoRegular"/>
              </a:rPr>
              <a:t>Typically </a:t>
            </a:r>
            <a:r>
              <a:rPr sz="2300" spc="-5" dirty="0">
                <a:latin typeface="RobotoRegular"/>
                <a:cs typeface="RobotoRegular"/>
              </a:rPr>
              <a:t>we end statements with semicolon but </a:t>
            </a:r>
            <a:r>
              <a:rPr sz="2300" spc="-10" dirty="0">
                <a:latin typeface="RobotoRegular"/>
                <a:cs typeface="RobotoRegular"/>
              </a:rPr>
              <a:t>JavaScript  </a:t>
            </a:r>
            <a:r>
              <a:rPr sz="2300" spc="-5" dirty="0">
                <a:latin typeface="RobotoRegular"/>
                <a:cs typeface="RobotoRegular"/>
              </a:rPr>
              <a:t>semicolon is optional, but is highly </a:t>
            </a:r>
            <a:r>
              <a:rPr sz="2300" spc="-10" dirty="0">
                <a:latin typeface="RobotoRegular"/>
                <a:cs typeface="RobotoRegular"/>
              </a:rPr>
              <a:t>recommended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end  with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semicolon</a:t>
            </a:r>
            <a:endParaRPr sz="2300">
              <a:latin typeface="RobotoRegular"/>
              <a:cs typeface="RobotoRegular"/>
            </a:endParaRPr>
          </a:p>
          <a:p>
            <a:pPr marL="481965" marR="252095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The end of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statement is most often </a:t>
            </a:r>
            <a:r>
              <a:rPr sz="2300" spc="-10" dirty="0">
                <a:latin typeface="RobotoRegular"/>
                <a:cs typeface="RobotoRegular"/>
              </a:rPr>
              <a:t>marked by pressing  </a:t>
            </a:r>
            <a:r>
              <a:rPr sz="2300" spc="-5" dirty="0">
                <a:latin typeface="RobotoRegular"/>
                <a:cs typeface="RobotoRegular"/>
              </a:rPr>
              <a:t>enter and </a:t>
            </a:r>
            <a:r>
              <a:rPr sz="2300" dirty="0">
                <a:latin typeface="RobotoRegular"/>
                <a:cs typeface="RobotoRegular"/>
              </a:rPr>
              <a:t>starting a </a:t>
            </a:r>
            <a:r>
              <a:rPr sz="2300" spc="-5" dirty="0">
                <a:latin typeface="RobotoRegular"/>
                <a:cs typeface="RobotoRegular"/>
              </a:rPr>
              <a:t>new</a:t>
            </a:r>
            <a:r>
              <a:rPr sz="2300" spc="-3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line.</a:t>
            </a:r>
            <a:endParaRPr sz="23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75780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5" dirty="0">
                <a:latin typeface="Times New Roman"/>
                <a:cs typeface="Times New Roman"/>
              </a:rPr>
              <a:t>End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280" dirty="0">
                <a:latin typeface="Times New Roman"/>
                <a:cs typeface="Times New Roman"/>
              </a:rPr>
              <a:t>of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395" dirty="0">
                <a:latin typeface="Times New Roman"/>
                <a:cs typeface="Times New Roman"/>
              </a:rPr>
              <a:t>Statement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375" dirty="0">
                <a:latin typeface="Times New Roman"/>
                <a:cs typeface="Times New Roman"/>
              </a:rPr>
              <a:t>without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350" dirty="0">
                <a:latin typeface="Times New Roman"/>
                <a:cs typeface="Times New Roman"/>
              </a:rPr>
              <a:t>semicolon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210" dirty="0">
                <a:latin typeface="Times New Roman"/>
                <a:cs typeface="Times New Roman"/>
              </a:rPr>
              <a:t>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4018" y="1447524"/>
            <a:ext cx="50539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 New line will end</a:t>
            </a:r>
            <a:r>
              <a:rPr sz="2200" b="1" spc="-8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statement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624" y="1401804"/>
            <a:ext cx="237236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42644">
              <a:lnSpc>
                <a:spcPct val="113599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dirty="0">
                <a:latin typeface="Courier New"/>
                <a:cs typeface="Courier New"/>
              </a:rPr>
              <a:t>a =</a:t>
            </a:r>
            <a:r>
              <a:rPr sz="2200" b="1" spc="-10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88759"/>
                </a:solidFill>
                <a:latin typeface="Courier New"/>
                <a:cs typeface="Courier New"/>
              </a:rPr>
              <a:t>5  </a:t>
            </a:r>
            <a:r>
              <a:rPr sz="2200" b="1" dirty="0">
                <a:latin typeface="Courier New"/>
                <a:cs typeface="Courier New"/>
              </a:rPr>
              <a:t>a * </a:t>
            </a:r>
            <a:r>
              <a:rPr sz="2200" b="1" dirty="0">
                <a:solidFill>
                  <a:srgbClr val="088759"/>
                </a:solidFill>
                <a:latin typeface="Courier New"/>
                <a:cs typeface="Courier New"/>
              </a:rPr>
              <a:t>4  </a:t>
            </a:r>
            <a:r>
              <a:rPr sz="2200" b="1" spc="-5" dirty="0">
                <a:latin typeface="Courier New"/>
                <a:cs typeface="Courier New"/>
              </a:rPr>
              <a:t>alert(a)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b="1" spc="-5" dirty="0">
                <a:latin typeface="Courier New"/>
                <a:cs typeface="Courier New"/>
              </a:rPr>
              <a:t>console.log(a)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624" y="3725899"/>
            <a:ext cx="371347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dirty="0">
                <a:latin typeface="Courier New"/>
                <a:cs typeface="Courier New"/>
              </a:rPr>
              <a:t>a = 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5</a:t>
            </a:r>
            <a:r>
              <a:rPr sz="2200" b="1" spc="-5" dirty="0">
                <a:latin typeface="Courier New"/>
                <a:cs typeface="Courier New"/>
              </a:rPr>
              <a:t>a </a:t>
            </a:r>
            <a:r>
              <a:rPr sz="2200" b="1" dirty="0">
                <a:latin typeface="Courier New"/>
                <a:cs typeface="Courier New"/>
              </a:rPr>
              <a:t>* </a:t>
            </a:r>
            <a:r>
              <a:rPr sz="2200" b="1" dirty="0">
                <a:solidFill>
                  <a:srgbClr val="088759"/>
                </a:solidFill>
                <a:latin typeface="Courier New"/>
                <a:cs typeface="Courier New"/>
              </a:rPr>
              <a:t>4  </a:t>
            </a:r>
            <a:r>
              <a:rPr sz="2200" b="1" spc="-5" dirty="0">
                <a:latin typeface="Courier New"/>
                <a:cs typeface="Courier New"/>
              </a:rPr>
              <a:t>alert(a)console.log(a)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48416" y="3725899"/>
            <a:ext cx="3881120" cy="7874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 Error, Will Not</a:t>
            </a:r>
            <a:r>
              <a:rPr sz="2200" b="1" spc="-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work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 Error, Will not</a:t>
            </a:r>
            <a:r>
              <a:rPr sz="2200" b="1" spc="-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work</a:t>
            </a:r>
            <a:endParaRPr sz="2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462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35" dirty="0">
                <a:latin typeface="Times New Roman"/>
                <a:cs typeface="Times New Roman"/>
              </a:rPr>
              <a:t>Expressions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409" y="1397486"/>
            <a:ext cx="7770495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An </a:t>
            </a:r>
            <a:r>
              <a:rPr sz="2300" spc="-10" dirty="0">
                <a:latin typeface="RobotoRegular"/>
                <a:cs typeface="RobotoRegular"/>
              </a:rPr>
              <a:t>expression </a:t>
            </a:r>
            <a:r>
              <a:rPr sz="2300" spc="-5" dirty="0">
                <a:latin typeface="RobotoRegular"/>
                <a:cs typeface="RobotoRegular"/>
              </a:rPr>
              <a:t>is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combination of </a:t>
            </a:r>
            <a:r>
              <a:rPr sz="2300" spc="-10" dirty="0">
                <a:latin typeface="RobotoRegular"/>
                <a:cs typeface="RobotoRegular"/>
              </a:rPr>
              <a:t>values, variables,  </a:t>
            </a:r>
            <a:r>
              <a:rPr sz="2300" spc="-5" dirty="0">
                <a:latin typeface="RobotoRegular"/>
                <a:cs typeface="RobotoRegular"/>
              </a:rPr>
              <a:t>function calls and </a:t>
            </a:r>
            <a:r>
              <a:rPr sz="2300" spc="-15" dirty="0">
                <a:latin typeface="RobotoRegular"/>
                <a:cs typeface="RobotoRegular"/>
              </a:rPr>
              <a:t>operators, </a:t>
            </a:r>
            <a:r>
              <a:rPr sz="2300" spc="-5" dirty="0">
                <a:latin typeface="RobotoRegular"/>
                <a:cs typeface="RobotoRegular"/>
              </a:rPr>
              <a:t>which computes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dirty="0">
                <a:latin typeface="RobotoRegular"/>
                <a:cs typeface="RobotoRegular"/>
              </a:rPr>
              <a:t>a</a:t>
            </a:r>
            <a:r>
              <a:rPr sz="2300" spc="-5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value.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The computation is called an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evaluation.</a:t>
            </a:r>
            <a:endParaRPr sz="2300">
              <a:latin typeface="RobotoRegular"/>
              <a:cs typeface="RobotoRegular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71773" y="2708784"/>
          <a:ext cx="6465567" cy="1166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0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1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46949">
                <a:tc>
                  <a:txBody>
                    <a:bodyPr/>
                    <a:lstStyle/>
                    <a:p>
                      <a:pPr marL="31750">
                        <a:lnSpc>
                          <a:spcPts val="2375"/>
                        </a:lnSpc>
                      </a:pPr>
                      <a:r>
                        <a:rPr sz="2300" b="1" dirty="0">
                          <a:latin typeface="Courier New"/>
                          <a:cs typeface="Courier New"/>
                        </a:rPr>
                        <a:t>a</a:t>
                      </a:r>
                      <a:endParaRPr sz="23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4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375"/>
                        </a:lnSpc>
                      </a:pPr>
                      <a:r>
                        <a:rPr sz="2300" b="1" dirty="0">
                          <a:latin typeface="Courier New"/>
                          <a:cs typeface="Courier New"/>
                        </a:rPr>
                        <a:t>+</a:t>
                      </a:r>
                      <a:endParaRPr sz="2300">
                        <a:latin typeface="Courier New"/>
                        <a:cs typeface="Courier New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3175">
                        <a:lnSpc>
                          <a:spcPts val="2375"/>
                        </a:lnSpc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b;</a:t>
                      </a:r>
                      <a:endParaRPr sz="2300">
                        <a:latin typeface="Courier New"/>
                        <a:cs typeface="Courier New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4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80645" algn="r">
                        <a:lnSpc>
                          <a:spcPts val="2375"/>
                        </a:lnSpc>
                      </a:pPr>
                      <a:r>
                        <a:rPr sz="23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300">
                        <a:latin typeface="Courier New"/>
                        <a:cs typeface="Courier New"/>
                      </a:endParaRPr>
                    </a:p>
                    <a:p>
                      <a:pPr marR="8064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3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375"/>
                        </a:lnSpc>
                      </a:pPr>
                      <a:r>
                        <a:rPr sz="23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expression</a:t>
                      </a:r>
                      <a:endParaRPr sz="2300">
                        <a:latin typeface="Courier New"/>
                        <a:cs typeface="Courier New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3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expression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099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 marR="31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90823" y="3831563"/>
            <a:ext cx="3866515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b="1" dirty="0">
                <a:latin typeface="Courier New"/>
                <a:cs typeface="Courier New"/>
              </a:rPr>
              <a:t>a *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088759"/>
                </a:solidFill>
                <a:latin typeface="Courier New"/>
                <a:cs typeface="Courier New"/>
              </a:rPr>
              <a:t>4</a:t>
            </a:r>
            <a:r>
              <a:rPr sz="2400" b="1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"John" </a:t>
            </a:r>
            <a:r>
              <a:rPr sz="2400" b="1" dirty="0">
                <a:latin typeface="Courier New"/>
                <a:cs typeface="Courier New"/>
              </a:rPr>
              <a:t>+ </a:t>
            </a:r>
            <a:r>
              <a:rPr sz="2400" b="1" dirty="0">
                <a:solidFill>
                  <a:srgbClr val="A31414"/>
                </a:solidFill>
                <a:latin typeface="Courier New"/>
                <a:cs typeface="Courier New"/>
              </a:rPr>
              <a:t>" "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95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"Doe";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5615" y="3831563"/>
            <a:ext cx="2402840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400" b="1" spc="-1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expression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400" b="1" spc="-1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expression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3172" y="2071369"/>
            <a:ext cx="37528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Comments</a:t>
            </a:r>
            <a:endParaRPr sz="6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208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15" dirty="0">
                <a:latin typeface="Times New Roman"/>
                <a:cs typeface="Times New Roman"/>
              </a:rPr>
              <a:t>Comments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409" y="1397486"/>
            <a:ext cx="8026400" cy="322580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Comments </a:t>
            </a:r>
            <a:r>
              <a:rPr sz="2300" spc="-10" dirty="0">
                <a:latin typeface="RobotoRegular"/>
                <a:cs typeface="RobotoRegular"/>
              </a:rPr>
              <a:t>are </a:t>
            </a:r>
            <a:r>
              <a:rPr sz="2300" spc="-5" dirty="0">
                <a:latin typeface="RobotoRegular"/>
                <a:cs typeface="RobotoRegular"/>
              </a:rPr>
              <a:t>for the human, not the</a:t>
            </a:r>
            <a:r>
              <a:rPr sz="2300" spc="-2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machine.</a:t>
            </a:r>
            <a:endParaRPr sz="2300">
              <a:latin typeface="RobotoRegular"/>
              <a:cs typeface="RobotoRegular"/>
            </a:endParaRPr>
          </a:p>
          <a:p>
            <a:pPr marL="481965" marR="409575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They </a:t>
            </a:r>
            <a:r>
              <a:rPr sz="2300" spc="-5" dirty="0">
                <a:latin typeface="RobotoRegular"/>
                <a:cs typeface="RobotoRegular"/>
              </a:rPr>
              <a:t>help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and others understand </a:t>
            </a:r>
            <a:r>
              <a:rPr sz="2300" spc="-10" dirty="0">
                <a:latin typeface="RobotoRegular"/>
                <a:cs typeface="RobotoRegular"/>
              </a:rPr>
              <a:t>your </a:t>
            </a:r>
            <a:r>
              <a:rPr sz="2300" spc="-5" dirty="0">
                <a:latin typeface="RobotoRegular"/>
                <a:cs typeface="RobotoRegular"/>
              </a:rPr>
              <a:t>code when it  comes time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10" dirty="0">
                <a:latin typeface="RobotoRegular"/>
                <a:cs typeface="RobotoRegular"/>
              </a:rPr>
              <a:t>revise, they make </a:t>
            </a:r>
            <a:r>
              <a:rPr sz="2300" spc="-5" dirty="0">
                <a:latin typeface="RobotoRegular"/>
                <a:cs typeface="RobotoRegular"/>
              </a:rPr>
              <a:t>code </a:t>
            </a:r>
            <a:r>
              <a:rPr sz="2300" spc="-10" dirty="0">
                <a:latin typeface="RobotoRegular"/>
                <a:cs typeface="RobotoRegular"/>
              </a:rPr>
              <a:t>more</a:t>
            </a:r>
            <a:r>
              <a:rPr sz="2300" spc="-5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readable.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3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can also use commenting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comment out </a:t>
            </a:r>
            <a:r>
              <a:rPr sz="2300" dirty="0">
                <a:latin typeface="RobotoRegular"/>
                <a:cs typeface="RobotoRegular"/>
              </a:rPr>
              <a:t>portions </a:t>
            </a:r>
            <a:r>
              <a:rPr sz="2300" spc="-5" dirty="0">
                <a:latin typeface="RobotoRegular"/>
                <a:cs typeface="RobotoRegular"/>
              </a:rPr>
              <a:t>of  </a:t>
            </a:r>
            <a:r>
              <a:rPr sz="2300" spc="-10" dirty="0">
                <a:latin typeface="RobotoRegular"/>
                <a:cs typeface="RobotoRegular"/>
              </a:rPr>
              <a:t>your </a:t>
            </a:r>
            <a:r>
              <a:rPr sz="2300" spc="-5" dirty="0">
                <a:latin typeface="RobotoRegular"/>
                <a:cs typeface="RobotoRegular"/>
              </a:rPr>
              <a:t>code for testing and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debugging.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They </a:t>
            </a:r>
            <a:r>
              <a:rPr sz="2300" spc="-5" dirty="0">
                <a:latin typeface="RobotoRegular"/>
                <a:cs typeface="RobotoRegular"/>
              </a:rPr>
              <a:t>will </a:t>
            </a:r>
            <a:r>
              <a:rPr sz="2300" spc="-15" dirty="0">
                <a:latin typeface="RobotoRegular"/>
                <a:cs typeface="RobotoRegular"/>
              </a:rPr>
              <a:t>prevent </a:t>
            </a:r>
            <a:r>
              <a:rPr sz="2300" spc="-10" dirty="0">
                <a:latin typeface="RobotoRegular"/>
                <a:cs typeface="RobotoRegular"/>
              </a:rPr>
              <a:t>execution </a:t>
            </a:r>
            <a:r>
              <a:rPr sz="2300" spc="-5" dirty="0">
                <a:latin typeface="RobotoRegular"/>
                <a:cs typeface="RobotoRegular"/>
              </a:rPr>
              <a:t>of</a:t>
            </a:r>
            <a:r>
              <a:rPr sz="2300" spc="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code</a:t>
            </a:r>
            <a:endParaRPr sz="2300">
              <a:latin typeface="RobotoRegular"/>
              <a:cs typeface="RobotoRegular"/>
            </a:endParaRPr>
          </a:p>
          <a:p>
            <a:pPr marL="481965" marR="380365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There are </a:t>
            </a:r>
            <a:r>
              <a:rPr sz="2300" spc="-5" dirty="0">
                <a:latin typeface="RobotoRegular"/>
                <a:cs typeface="RobotoRegular"/>
              </a:rPr>
              <a:t>two </a:t>
            </a:r>
            <a:r>
              <a:rPr sz="2300" spc="-10" dirty="0">
                <a:latin typeface="RobotoRegular"/>
                <a:cs typeface="RobotoRegular"/>
              </a:rPr>
              <a:t>ways </a:t>
            </a:r>
            <a:r>
              <a:rPr sz="2300" spc="-5" dirty="0">
                <a:latin typeface="RobotoRegular"/>
                <a:cs typeface="RobotoRegular"/>
              </a:rPr>
              <a:t>mark text as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comment, single line  comments and multi-line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comments</a:t>
            </a:r>
            <a:endParaRPr sz="23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3554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75" dirty="0">
                <a:latin typeface="Times New Roman"/>
                <a:cs typeface="Times New Roman"/>
              </a:rPr>
              <a:t>Single </a:t>
            </a:r>
            <a:r>
              <a:rPr sz="3200" spc="295" dirty="0">
                <a:latin typeface="Times New Roman"/>
                <a:cs typeface="Times New Roman"/>
              </a:rPr>
              <a:t>line</a:t>
            </a:r>
            <a:r>
              <a:rPr sz="3200" spc="-409" dirty="0">
                <a:latin typeface="Times New Roman"/>
                <a:cs typeface="Times New Roman"/>
              </a:rPr>
              <a:t> </a:t>
            </a:r>
            <a:r>
              <a:rPr sz="3200" spc="445" dirty="0">
                <a:latin typeface="Times New Roman"/>
                <a:cs typeface="Times New Roman"/>
              </a:rPr>
              <a:t>comments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409" y="1397486"/>
            <a:ext cx="7883525" cy="3429635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Single line comments </a:t>
            </a:r>
            <a:r>
              <a:rPr sz="2300" spc="5" dirty="0">
                <a:latin typeface="RobotoRegular"/>
                <a:cs typeface="RobotoRegular"/>
              </a:rPr>
              <a:t>start </a:t>
            </a:r>
            <a:r>
              <a:rPr sz="2300" spc="-5" dirty="0">
                <a:latin typeface="RobotoRegular"/>
                <a:cs typeface="RobotoRegular"/>
              </a:rPr>
              <a:t>with</a:t>
            </a:r>
            <a:r>
              <a:rPr sz="2300" spc="-25" dirty="0">
                <a:latin typeface="RobotoRegular"/>
                <a:cs typeface="RobotoRegular"/>
              </a:rPr>
              <a:t> </a:t>
            </a:r>
            <a:r>
              <a:rPr sz="2300" spc="-90" dirty="0">
                <a:latin typeface="RobotoRegular"/>
                <a:cs typeface="RobotoRegular"/>
              </a:rPr>
              <a:t>//.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  <a:tab pos="3061335" algn="l"/>
              </a:tabLst>
            </a:pPr>
            <a:r>
              <a:rPr sz="2300" spc="-5" dirty="0">
                <a:latin typeface="RobotoRegular"/>
                <a:cs typeface="RobotoRegular"/>
              </a:rPr>
              <a:t>Any text</a:t>
            </a:r>
            <a:r>
              <a:rPr sz="230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between </a:t>
            </a:r>
            <a:r>
              <a:rPr sz="2300" dirty="0">
                <a:latin typeface="RobotoRegular"/>
                <a:cs typeface="RobotoRegular"/>
              </a:rPr>
              <a:t>/	</a:t>
            </a:r>
            <a:r>
              <a:rPr sz="2300" spc="-5" dirty="0">
                <a:latin typeface="RobotoRegular"/>
                <a:cs typeface="RobotoRegular"/>
              </a:rPr>
              <a:t>and the end of the line will be </a:t>
            </a:r>
            <a:r>
              <a:rPr sz="2300" spc="-10" dirty="0">
                <a:latin typeface="RobotoRegular"/>
                <a:cs typeface="RobotoRegular"/>
              </a:rPr>
              <a:t>ignored  </a:t>
            </a:r>
            <a:r>
              <a:rPr sz="2300" spc="-5" dirty="0">
                <a:latin typeface="RobotoRegular"/>
                <a:cs typeface="RobotoRegular"/>
              </a:rPr>
              <a:t>(will not be</a:t>
            </a:r>
            <a:r>
              <a:rPr sz="2300" spc="-10" dirty="0">
                <a:latin typeface="RobotoRegular"/>
                <a:cs typeface="RobotoRegular"/>
              </a:rPr>
              <a:t> executed).</a:t>
            </a:r>
            <a:endParaRPr sz="2300">
              <a:latin typeface="RobotoRegular"/>
              <a:cs typeface="RobotoRegular"/>
            </a:endParaRPr>
          </a:p>
          <a:p>
            <a:pPr marL="24765" marR="2669540">
              <a:lnSpc>
                <a:spcPct val="134400"/>
              </a:lnSpc>
              <a:spcBef>
                <a:spcPts val="1225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Declare and initialize variable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dirty="0">
                <a:latin typeface="Courier New"/>
                <a:cs typeface="Courier New"/>
              </a:rPr>
              <a:t>a =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6</a:t>
            </a:r>
            <a:r>
              <a:rPr sz="2000" b="1" spc="-5" dirty="0">
                <a:latin typeface="Courier New"/>
                <a:cs typeface="Courier New"/>
              </a:rPr>
              <a:t>;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//This is</a:t>
            </a:r>
            <a:r>
              <a:rPr sz="2000" b="1" spc="-5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comment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1560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//This below code will not</a:t>
            </a:r>
            <a:r>
              <a:rPr sz="2000" b="1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execute</a:t>
            </a:r>
            <a:endParaRPr sz="20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//var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b =</a:t>
            </a:r>
            <a:r>
              <a:rPr sz="20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8;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359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65" dirty="0">
                <a:latin typeface="Times New Roman"/>
                <a:cs typeface="Times New Roman"/>
              </a:rPr>
              <a:t>Multi-line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445" dirty="0">
                <a:latin typeface="Times New Roman"/>
                <a:cs typeface="Times New Roman"/>
              </a:rPr>
              <a:t>comments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409" y="1397486"/>
            <a:ext cx="6882130" cy="343916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Multi-line comments </a:t>
            </a:r>
            <a:r>
              <a:rPr sz="2300" spc="5" dirty="0">
                <a:latin typeface="RobotoRegular"/>
                <a:cs typeface="RobotoRegular"/>
              </a:rPr>
              <a:t>start </a:t>
            </a:r>
            <a:r>
              <a:rPr sz="2300" spc="-5" dirty="0">
                <a:latin typeface="RobotoRegular"/>
                <a:cs typeface="RobotoRegular"/>
              </a:rPr>
              <a:t>with /* and end with</a:t>
            </a:r>
            <a:r>
              <a:rPr sz="2300" spc="-7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*/.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Any text between /* and */ will be</a:t>
            </a:r>
            <a:r>
              <a:rPr sz="2300" spc="-25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ignored.</a:t>
            </a:r>
            <a:endParaRPr sz="2300">
              <a:latin typeface="RobotoRegular"/>
              <a:cs typeface="RobotoRegular"/>
            </a:endParaRPr>
          </a:p>
          <a:p>
            <a:pPr marL="24765">
              <a:lnSpc>
                <a:spcPct val="100000"/>
              </a:lnSpc>
              <a:spcBef>
                <a:spcPts val="2050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/*</a:t>
            </a:r>
            <a:endParaRPr sz="2000">
              <a:latin typeface="Courier New"/>
              <a:cs typeface="Courier New"/>
            </a:endParaRPr>
          </a:p>
          <a:p>
            <a:pPr marL="24765" marR="1820545">
              <a:lnSpc>
                <a:spcPct val="134400"/>
              </a:lnSpc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This code declared and initialize  variable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a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and show on</a:t>
            </a:r>
            <a:r>
              <a:rPr sz="2000" b="1" spc="-5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screen</a:t>
            </a:r>
            <a:endParaRPr sz="20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*/</a:t>
            </a:r>
            <a:endParaRPr sz="2000">
              <a:latin typeface="Courier New"/>
              <a:cs typeface="Courier New"/>
            </a:endParaRPr>
          </a:p>
          <a:p>
            <a:pPr marL="24765" marR="5325110">
              <a:lnSpc>
                <a:spcPct val="1344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b="1" dirty="0">
                <a:latin typeface="Courier New"/>
                <a:cs typeface="Courier New"/>
              </a:rPr>
              <a:t>a =</a:t>
            </a:r>
            <a:r>
              <a:rPr sz="2000" b="1" spc="-100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88759"/>
                </a:solidFill>
                <a:latin typeface="Courier New"/>
                <a:cs typeface="Courier New"/>
              </a:rPr>
              <a:t>6</a:t>
            </a:r>
            <a:r>
              <a:rPr sz="2000" b="1" spc="-5" dirty="0">
                <a:latin typeface="Courier New"/>
                <a:cs typeface="Courier New"/>
              </a:rPr>
              <a:t>;  alert(a);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6110" y="2071369"/>
            <a:ext cx="53784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0" dirty="0"/>
              <a:t>Variable</a:t>
            </a:r>
            <a:r>
              <a:rPr sz="6000" spc="-95" dirty="0"/>
              <a:t> </a:t>
            </a:r>
            <a:r>
              <a:rPr sz="6000" spc="-10" dirty="0"/>
              <a:t>Names</a:t>
            </a:r>
            <a:endParaRPr sz="6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65519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45" dirty="0">
                <a:latin typeface="Times New Roman"/>
                <a:cs typeface="Times New Roman"/>
              </a:rPr>
              <a:t>Variable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400" dirty="0">
                <a:latin typeface="Times New Roman"/>
                <a:cs typeface="Times New Roman"/>
              </a:rPr>
              <a:t>Names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254" dirty="0">
                <a:latin typeface="Times New Roman"/>
                <a:cs typeface="Times New Roman"/>
              </a:rPr>
              <a:t>Legal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425" dirty="0">
                <a:latin typeface="Times New Roman"/>
                <a:cs typeface="Times New Roman"/>
              </a:rPr>
              <a:t>and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254" dirty="0">
                <a:latin typeface="Times New Roman"/>
                <a:cs typeface="Times New Roman"/>
              </a:rPr>
              <a:t>Illegal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409" y="1397486"/>
            <a:ext cx="8051165" cy="322580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variable </a:t>
            </a:r>
            <a:r>
              <a:rPr sz="2300" spc="-5" dirty="0">
                <a:latin typeface="RobotoRegular"/>
                <a:cs typeface="RobotoRegular"/>
              </a:rPr>
              <a:t>name </a:t>
            </a:r>
            <a:r>
              <a:rPr sz="2300" spc="-30" dirty="0">
                <a:latin typeface="RobotoRegular"/>
                <a:cs typeface="RobotoRegular"/>
              </a:rPr>
              <a:t>can't </a:t>
            </a:r>
            <a:r>
              <a:rPr sz="2300" spc="-5" dirty="0">
                <a:latin typeface="RobotoRegular"/>
                <a:cs typeface="RobotoRegular"/>
              </a:rPr>
              <a:t>contain any</a:t>
            </a:r>
            <a:r>
              <a:rPr sz="230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spaces</a:t>
            </a:r>
            <a:endParaRPr sz="2300" dirty="0">
              <a:latin typeface="RobotoRegular"/>
              <a:cs typeface="RobotoRegular"/>
            </a:endParaRPr>
          </a:p>
          <a:p>
            <a:pPr marL="481965" marR="276225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variable </a:t>
            </a:r>
            <a:r>
              <a:rPr sz="2300" spc="-5" dirty="0">
                <a:latin typeface="RobotoRegular"/>
                <a:cs typeface="RobotoRegular"/>
              </a:rPr>
              <a:t>name can contain only letters, numbers, dollar  signs, and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underscores.</a:t>
            </a:r>
            <a:endParaRPr sz="2300" dirty="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The ﬁrst </a:t>
            </a:r>
            <a:r>
              <a:rPr sz="2300" spc="-10" dirty="0">
                <a:latin typeface="RobotoRegular"/>
                <a:cs typeface="RobotoRegular"/>
              </a:rPr>
              <a:t>character </a:t>
            </a:r>
            <a:r>
              <a:rPr sz="2300" spc="-5" dirty="0">
                <a:latin typeface="RobotoRegular"/>
                <a:cs typeface="RobotoRegular"/>
              </a:rPr>
              <a:t>must be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25" dirty="0">
                <a:latin typeface="RobotoRegular"/>
                <a:cs typeface="RobotoRegular"/>
              </a:rPr>
              <a:t>letter, </a:t>
            </a:r>
            <a:r>
              <a:rPr sz="2300" spc="-5" dirty="0">
                <a:latin typeface="RobotoRegular"/>
                <a:cs typeface="RobotoRegular"/>
              </a:rPr>
              <a:t>or an </a:t>
            </a:r>
            <a:r>
              <a:rPr sz="2300" spc="-10" dirty="0">
                <a:latin typeface="RobotoRegular"/>
                <a:cs typeface="RobotoRegular"/>
              </a:rPr>
              <a:t>underscore </a:t>
            </a:r>
            <a:r>
              <a:rPr sz="2300" spc="-5" dirty="0">
                <a:latin typeface="RobotoRegular"/>
                <a:cs typeface="RobotoRegular"/>
              </a:rPr>
              <a:t>(_), or 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dollar sign</a:t>
            </a:r>
            <a:r>
              <a:rPr sz="2300" spc="-2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($).</a:t>
            </a:r>
            <a:endParaRPr sz="2300" dirty="0">
              <a:latin typeface="RobotoRegular"/>
              <a:cs typeface="RobotoRegular"/>
            </a:endParaRPr>
          </a:p>
          <a:p>
            <a:pPr marL="481965" marR="3302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Subsequent </a:t>
            </a:r>
            <a:r>
              <a:rPr sz="2300" spc="-10" dirty="0">
                <a:latin typeface="RobotoRegular"/>
                <a:cs typeface="RobotoRegular"/>
              </a:rPr>
              <a:t>characters may </a:t>
            </a:r>
            <a:r>
              <a:rPr sz="2300" spc="-5" dirty="0">
                <a:latin typeface="RobotoRegular"/>
                <a:cs typeface="RobotoRegular"/>
              </a:rPr>
              <a:t>be letters, digits, </a:t>
            </a:r>
            <a:r>
              <a:rPr sz="2300" spc="-10" dirty="0">
                <a:latin typeface="RobotoRegular"/>
                <a:cs typeface="RobotoRegular"/>
              </a:rPr>
              <a:t>underscores,  </a:t>
            </a:r>
            <a:r>
              <a:rPr sz="2300" spc="-5" dirty="0">
                <a:latin typeface="RobotoRegular"/>
                <a:cs typeface="RobotoRegular"/>
              </a:rPr>
              <a:t>or dollar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signs.</a:t>
            </a:r>
            <a:endParaRPr sz="2300" dirty="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Numbers </a:t>
            </a:r>
            <a:r>
              <a:rPr sz="2300" spc="-10" dirty="0">
                <a:latin typeface="RobotoRegular"/>
                <a:cs typeface="RobotoRegular"/>
              </a:rPr>
              <a:t>are </a:t>
            </a:r>
            <a:r>
              <a:rPr sz="2300" spc="-5" dirty="0">
                <a:latin typeface="RobotoRegular"/>
                <a:cs typeface="RobotoRegular"/>
              </a:rPr>
              <a:t>not allowed as the ﬁrst </a:t>
            </a:r>
            <a:r>
              <a:rPr sz="2300" spc="-10" dirty="0">
                <a:latin typeface="RobotoRegular"/>
                <a:cs typeface="RobotoRegular"/>
              </a:rPr>
              <a:t>character </a:t>
            </a:r>
            <a:r>
              <a:rPr sz="2300" spc="-5" dirty="0">
                <a:latin typeface="RobotoRegular"/>
                <a:cs typeface="RobotoRegular"/>
              </a:rPr>
              <a:t>of</a:t>
            </a:r>
            <a:r>
              <a:rPr sz="2300" spc="-40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variable.</a:t>
            </a:r>
            <a:endParaRPr sz="230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65519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45" dirty="0">
                <a:latin typeface="Times New Roman"/>
                <a:cs typeface="Times New Roman"/>
              </a:rPr>
              <a:t>Variable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400" dirty="0">
                <a:latin typeface="Times New Roman"/>
                <a:cs typeface="Times New Roman"/>
              </a:rPr>
              <a:t>Names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254" dirty="0">
                <a:latin typeface="Times New Roman"/>
                <a:cs typeface="Times New Roman"/>
              </a:rPr>
              <a:t>Legal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425" dirty="0">
                <a:latin typeface="Times New Roman"/>
                <a:cs typeface="Times New Roman"/>
              </a:rPr>
              <a:t>and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254" dirty="0">
                <a:latin typeface="Times New Roman"/>
                <a:cs typeface="Times New Roman"/>
              </a:rPr>
              <a:t>Illegal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409" y="1447015"/>
            <a:ext cx="22231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Legal</a:t>
            </a:r>
            <a:r>
              <a:rPr sz="2300" spc="-8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names:</a:t>
            </a:r>
            <a:endParaRPr sz="2300">
              <a:latin typeface="RobotoRegular"/>
              <a:cs typeface="RobotoRegular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71773" y="2116616"/>
          <a:ext cx="2923539" cy="260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852">
                <a:tc>
                  <a:txBody>
                    <a:bodyPr/>
                    <a:lstStyle/>
                    <a:p>
                      <a:pPr marR="45085" algn="ctr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hello</a:t>
                      </a:r>
                      <a:r>
                        <a:rPr sz="22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56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_xyz</a:t>
                      </a:r>
                      <a:r>
                        <a:rPr sz="22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44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$work</a:t>
                      </a:r>
                      <a:r>
                        <a:rPr sz="22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90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user2</a:t>
                      </a:r>
                      <a:r>
                        <a:rPr sz="22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56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i_info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2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99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52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my$work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2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77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424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95" dirty="0">
                <a:latin typeface="Times New Roman"/>
                <a:cs typeface="Times New Roman"/>
              </a:rPr>
              <a:t>Initial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250" dirty="0">
                <a:latin typeface="Times New Roman"/>
                <a:cs typeface="Times New Roman"/>
              </a:rPr>
              <a:t>Code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425" dirty="0">
                <a:latin typeface="Times New Roman"/>
                <a:cs typeface="Times New Roman"/>
              </a:rPr>
              <a:t>and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335" dirty="0">
                <a:latin typeface="Times New Roman"/>
                <a:cs typeface="Times New Roman"/>
              </a:rPr>
              <a:t>Setup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53" y="1393168"/>
            <a:ext cx="6518275" cy="12827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92125" indent="-480059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492125" algn="l"/>
                <a:tab pos="492759" algn="l"/>
              </a:tabLst>
            </a:pPr>
            <a:r>
              <a:rPr sz="2400" spc="-5" dirty="0">
                <a:latin typeface="RobotoRegular"/>
                <a:cs typeface="RobotoRegular"/>
              </a:rPr>
              <a:t>Open Visual Studio code and </a:t>
            </a:r>
            <a:r>
              <a:rPr sz="2400" spc="-10" dirty="0">
                <a:latin typeface="RobotoRegular"/>
                <a:cs typeface="RobotoRegular"/>
              </a:rPr>
              <a:t>create </a:t>
            </a:r>
            <a:r>
              <a:rPr sz="2400" spc="-5" dirty="0">
                <a:latin typeface="RobotoRegular"/>
                <a:cs typeface="RobotoRegular"/>
              </a:rPr>
              <a:t>two</a:t>
            </a:r>
            <a:r>
              <a:rPr sz="2400" spc="-65" dirty="0">
                <a:latin typeface="RobotoRegular"/>
                <a:cs typeface="RobotoRegular"/>
              </a:rPr>
              <a:t> </a:t>
            </a:r>
            <a:r>
              <a:rPr sz="2400" spc="-5" dirty="0">
                <a:latin typeface="RobotoRegular"/>
                <a:cs typeface="RobotoRegular"/>
              </a:rPr>
              <a:t>ﬁles</a:t>
            </a:r>
            <a:endParaRPr sz="2400">
              <a:latin typeface="RobotoRegular"/>
              <a:cs typeface="RobotoRegular"/>
            </a:endParaRPr>
          </a:p>
          <a:p>
            <a:pPr marL="1406525" lvl="1" indent="-474980">
              <a:lnSpc>
                <a:spcPct val="100000"/>
              </a:lnSpc>
              <a:spcBef>
                <a:spcPts val="420"/>
              </a:spcBef>
              <a:buAutoNum type="alphaLcPeriod"/>
              <a:tabLst>
                <a:tab pos="1406525" algn="l"/>
                <a:tab pos="1407160" algn="l"/>
              </a:tabLst>
            </a:pPr>
            <a:r>
              <a:rPr sz="2400" spc="-5" dirty="0">
                <a:latin typeface="RobotoRegular"/>
                <a:cs typeface="RobotoRegular"/>
              </a:rPr>
              <a:t>index.html</a:t>
            </a:r>
            <a:endParaRPr sz="2400">
              <a:latin typeface="RobotoRegular"/>
              <a:cs typeface="RobotoRegular"/>
            </a:endParaRPr>
          </a:p>
          <a:p>
            <a:pPr marL="1406525" lvl="1" indent="-480059">
              <a:lnSpc>
                <a:spcPct val="100000"/>
              </a:lnSpc>
              <a:spcBef>
                <a:spcPts val="420"/>
              </a:spcBef>
              <a:buAutoNum type="alphaLcPeriod"/>
              <a:tabLst>
                <a:tab pos="1406525" algn="l"/>
                <a:tab pos="1407160" algn="l"/>
              </a:tabLst>
            </a:pPr>
            <a:r>
              <a:rPr sz="2400" spc="-5" dirty="0">
                <a:latin typeface="RobotoRegular"/>
                <a:cs typeface="RobotoRegular"/>
              </a:rPr>
              <a:t>Index.js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447015"/>
            <a:ext cx="7306945" cy="3256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Illegal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names:</a:t>
            </a:r>
            <a:endParaRPr sz="2300" dirty="0">
              <a:latin typeface="RobotoRegular"/>
              <a:cs typeface="RobotoRegular"/>
            </a:endParaRPr>
          </a:p>
          <a:p>
            <a:pPr marL="24765" marR="5080">
              <a:lnSpc>
                <a:spcPct val="136400"/>
              </a:lnSpc>
              <a:spcBef>
                <a:spcPts val="1080"/>
              </a:spcBef>
              <a:tabLst>
                <a:tab pos="2935605" algn="l"/>
              </a:tabLst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2user</a:t>
            </a:r>
            <a:r>
              <a:rPr sz="2200" b="1" dirty="0">
                <a:latin typeface="Courier New"/>
                <a:cs typeface="Courier New"/>
              </a:rPr>
              <a:t> =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12</a:t>
            </a:r>
            <a:r>
              <a:rPr sz="2200" b="1" spc="-5" dirty="0">
                <a:latin typeface="Courier New"/>
                <a:cs typeface="Courier New"/>
              </a:rPr>
              <a:t>;	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 Can't start with number 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my user </a:t>
            </a:r>
            <a:r>
              <a:rPr sz="2200" b="1" dirty="0">
                <a:latin typeface="Courier New"/>
                <a:cs typeface="Courier New"/>
              </a:rPr>
              <a:t>= 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23</a:t>
            </a:r>
            <a:r>
              <a:rPr sz="2200" b="1" spc="-5" dirty="0">
                <a:latin typeface="Courier New"/>
                <a:cs typeface="Courier New"/>
              </a:rPr>
              <a:t>;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 Can't contains space 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hello#world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34</a:t>
            </a:r>
            <a:r>
              <a:rPr sz="2200" b="1" spc="-5" dirty="0">
                <a:latin typeface="Courier New"/>
                <a:cs typeface="Courier New"/>
              </a:rPr>
              <a:t>;</a:t>
            </a:r>
            <a:endParaRPr sz="2200" dirty="0">
              <a:latin typeface="Courier New"/>
              <a:cs typeface="Courier New"/>
            </a:endParaRPr>
          </a:p>
          <a:p>
            <a:pPr marL="24765" marR="4424045" algn="just">
              <a:lnSpc>
                <a:spcPct val="136400"/>
              </a:lnSpc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my-info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85" dirty="0"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44</a:t>
            </a:r>
            <a:r>
              <a:rPr sz="2200" b="1" spc="-5" dirty="0">
                <a:latin typeface="Courier New"/>
                <a:cs typeface="Courier New"/>
              </a:rPr>
              <a:t>; 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my?info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85" dirty="0"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45</a:t>
            </a:r>
            <a:r>
              <a:rPr sz="2200" b="1" spc="-5" dirty="0">
                <a:latin typeface="Courier New"/>
                <a:cs typeface="Courier New"/>
              </a:rPr>
              <a:t>; 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my*info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85" dirty="0"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45</a:t>
            </a:r>
            <a:r>
              <a:rPr sz="2200" b="1" spc="-5" dirty="0">
                <a:latin typeface="Courier New"/>
                <a:cs typeface="Courier New"/>
              </a:rPr>
              <a:t>;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65519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45" dirty="0">
                <a:latin typeface="Times New Roman"/>
                <a:cs typeface="Times New Roman"/>
              </a:rPr>
              <a:t>Variable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400" dirty="0">
                <a:latin typeface="Times New Roman"/>
                <a:cs typeface="Times New Roman"/>
              </a:rPr>
              <a:t>Names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254" dirty="0">
                <a:latin typeface="Times New Roman"/>
                <a:cs typeface="Times New Roman"/>
              </a:rPr>
              <a:t>Legal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425" dirty="0">
                <a:latin typeface="Times New Roman"/>
                <a:cs typeface="Times New Roman"/>
              </a:rPr>
              <a:t>and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254" dirty="0">
                <a:latin typeface="Times New Roman"/>
                <a:cs typeface="Times New Roman"/>
              </a:rPr>
              <a:t>Illegal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392620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5" dirty="0">
                <a:latin typeface="Times New Roman"/>
                <a:cs typeface="Times New Roman"/>
              </a:rPr>
              <a:t>Reserved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305" dirty="0">
                <a:latin typeface="Times New Roman"/>
                <a:cs typeface="Times New Roman"/>
              </a:rPr>
              <a:t>Keywords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409" y="1397486"/>
            <a:ext cx="7359650" cy="82550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Reserved </a:t>
            </a:r>
            <a:r>
              <a:rPr sz="2300" spc="-15" dirty="0">
                <a:latin typeface="RobotoRegular"/>
                <a:cs typeface="RobotoRegular"/>
              </a:rPr>
              <a:t>Keywords </a:t>
            </a:r>
            <a:r>
              <a:rPr sz="2300" spc="-5" dirty="0">
                <a:latin typeface="RobotoRegular"/>
                <a:cs typeface="RobotoRegular"/>
              </a:rPr>
              <a:t>cannot be used as </a:t>
            </a:r>
            <a:r>
              <a:rPr sz="2300" spc="-10" dirty="0">
                <a:latin typeface="RobotoRegular"/>
                <a:cs typeface="RobotoRegular"/>
              </a:rPr>
              <a:t>variable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name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Here are </a:t>
            </a:r>
            <a:r>
              <a:rPr sz="2300" spc="-15" dirty="0">
                <a:latin typeface="RobotoRegular"/>
                <a:cs typeface="RobotoRegular"/>
              </a:rPr>
              <a:t>few </a:t>
            </a:r>
            <a:r>
              <a:rPr sz="2300" spc="-10" dirty="0">
                <a:latin typeface="RobotoRegular"/>
                <a:cs typeface="RobotoRegular"/>
              </a:rPr>
              <a:t>reserved</a:t>
            </a:r>
            <a:r>
              <a:rPr sz="2300" spc="10" dirty="0">
                <a:latin typeface="RobotoRegular"/>
                <a:cs typeface="RobotoRegular"/>
              </a:rPr>
              <a:t> </a:t>
            </a:r>
            <a:r>
              <a:rPr sz="2300" spc="-15" dirty="0">
                <a:latin typeface="RobotoRegular"/>
                <a:cs typeface="RobotoRegular"/>
              </a:rPr>
              <a:t>keywords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314632"/>
            <a:ext cx="9143981" cy="2828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0626" y="0"/>
            <a:ext cx="8362730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8670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4" dirty="0">
                <a:latin typeface="Times New Roman"/>
                <a:cs typeface="Times New Roman"/>
              </a:rPr>
              <a:t>Case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290" dirty="0">
                <a:latin typeface="Times New Roman"/>
                <a:cs typeface="Times New Roman"/>
              </a:rPr>
              <a:t>Sensitive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409" y="1400036"/>
            <a:ext cx="6436995" cy="83820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15" dirty="0">
                <a:latin typeface="RobotoRegular"/>
                <a:cs typeface="RobotoRegular"/>
              </a:rPr>
              <a:t>Variable </a:t>
            </a:r>
            <a:r>
              <a:rPr sz="2300" spc="-5" dirty="0">
                <a:latin typeface="RobotoRegular"/>
                <a:cs typeface="RobotoRegular"/>
              </a:rPr>
              <a:t>names </a:t>
            </a:r>
            <a:r>
              <a:rPr sz="2300" spc="-10" dirty="0">
                <a:latin typeface="RobotoRegular"/>
                <a:cs typeface="RobotoRegular"/>
              </a:rPr>
              <a:t>are </a:t>
            </a:r>
            <a:r>
              <a:rPr sz="2300" spc="-5" dirty="0">
                <a:latin typeface="RobotoRegular"/>
                <a:cs typeface="RobotoRegular"/>
              </a:rPr>
              <a:t>case</a:t>
            </a:r>
            <a:r>
              <a:rPr sz="2300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sensitive.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So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rose</a:t>
            </a:r>
            <a:r>
              <a:rPr sz="2400" b="1" spc="-880" dirty="0">
                <a:latin typeface="Courier New"/>
                <a:cs typeface="Courier New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and</a:t>
            </a:r>
            <a:r>
              <a:rPr sz="2300" dirty="0">
                <a:latin typeface="RobotoRegular"/>
                <a:cs typeface="RobotoRegular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Rose</a:t>
            </a:r>
            <a:r>
              <a:rPr sz="2400" b="1" spc="-880" dirty="0">
                <a:latin typeface="Courier New"/>
                <a:cs typeface="Courier New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are </a:t>
            </a:r>
            <a:r>
              <a:rPr sz="2300" spc="-5" dirty="0">
                <a:latin typeface="RobotoRegular"/>
                <a:cs typeface="RobotoRegular"/>
              </a:rPr>
              <a:t>two</a:t>
            </a:r>
            <a:r>
              <a:rPr sz="2300" spc="-10" dirty="0">
                <a:latin typeface="RobotoRegular"/>
                <a:cs typeface="RobotoRegular"/>
              </a:rPr>
              <a:t> different variables</a:t>
            </a:r>
            <a:endParaRPr sz="2300">
              <a:latin typeface="RobotoRegular"/>
              <a:cs typeface="RobotoRegular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71773" y="2526191"/>
          <a:ext cx="3248659" cy="773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852">
                <a:tc>
                  <a:txBody>
                    <a:bodyPr/>
                    <a:lstStyle/>
                    <a:p>
                      <a:pPr marR="45085" algn="ctr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rose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"Hello"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52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Rose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"Hello"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90823" y="3259175"/>
            <a:ext cx="354584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2200" b="1" spc="-5" dirty="0">
                <a:latin typeface="Courier New"/>
                <a:cs typeface="Courier New"/>
              </a:rPr>
              <a:t>alert(rose);  alert(Rose);  alert(ROSE);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200" b="1" spc="-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Error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2961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0" dirty="0">
                <a:latin typeface="Times New Roman"/>
                <a:cs typeface="Times New Roman"/>
              </a:rPr>
              <a:t>Camel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254" dirty="0">
                <a:latin typeface="Times New Roman"/>
                <a:cs typeface="Times New Roman"/>
              </a:rPr>
              <a:t>Case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409" y="1397486"/>
            <a:ext cx="8161655" cy="202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If </a:t>
            </a:r>
            <a:r>
              <a:rPr sz="2300" spc="-25" dirty="0">
                <a:latin typeface="RobotoRegular"/>
                <a:cs typeface="RobotoRegular"/>
              </a:rPr>
              <a:t>there's </a:t>
            </a:r>
            <a:r>
              <a:rPr sz="2300" spc="-10" dirty="0">
                <a:latin typeface="RobotoRegular"/>
                <a:cs typeface="RobotoRegular"/>
              </a:rPr>
              <a:t>more </a:t>
            </a:r>
            <a:r>
              <a:rPr sz="2300" spc="-5" dirty="0">
                <a:latin typeface="RobotoRegular"/>
                <a:cs typeface="RobotoRegular"/>
              </a:rPr>
              <a:t>than one </a:t>
            </a:r>
            <a:r>
              <a:rPr sz="2300" spc="-10" dirty="0">
                <a:latin typeface="RobotoRegular"/>
                <a:cs typeface="RobotoRegular"/>
              </a:rPr>
              <a:t>word </a:t>
            </a:r>
            <a:r>
              <a:rPr sz="2300" spc="-5" dirty="0">
                <a:latin typeface="RobotoRegular"/>
                <a:cs typeface="RobotoRegular"/>
              </a:rPr>
              <a:t>in the </a:t>
            </a:r>
            <a:r>
              <a:rPr sz="2300" spc="-10" dirty="0">
                <a:latin typeface="RobotoRegular"/>
                <a:cs typeface="RobotoRegular"/>
              </a:rPr>
              <a:t>variable </a:t>
            </a:r>
            <a:r>
              <a:rPr sz="2300" spc="-5" dirty="0">
                <a:latin typeface="RobotoRegular"/>
                <a:cs typeface="RobotoRegular"/>
              </a:rPr>
              <a:t>name, then it is  </a:t>
            </a:r>
            <a:r>
              <a:rPr sz="2300" spc="-10" dirty="0">
                <a:latin typeface="RobotoRegular"/>
                <a:cs typeface="RobotoRegular"/>
              </a:rPr>
              <a:t>recommended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use camel</a:t>
            </a:r>
            <a:r>
              <a:rPr sz="2300" spc="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case</a:t>
            </a:r>
            <a:endParaRPr sz="2300" dirty="0">
              <a:latin typeface="RobotoRegular"/>
              <a:cs typeface="RobotoRegular"/>
            </a:endParaRPr>
          </a:p>
          <a:p>
            <a:pPr marL="481965" marR="149225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camelCase name begins in lower case. If </a:t>
            </a:r>
            <a:r>
              <a:rPr sz="2300" spc="-25" dirty="0">
                <a:latin typeface="RobotoRegular"/>
                <a:cs typeface="RobotoRegular"/>
              </a:rPr>
              <a:t>there's </a:t>
            </a:r>
            <a:r>
              <a:rPr sz="2300" spc="-10" dirty="0">
                <a:latin typeface="RobotoRegular"/>
                <a:cs typeface="RobotoRegular"/>
              </a:rPr>
              <a:t>more  </a:t>
            </a:r>
            <a:r>
              <a:rPr sz="2300" spc="-5" dirty="0">
                <a:latin typeface="RobotoRegular"/>
                <a:cs typeface="RobotoRegular"/>
              </a:rPr>
              <a:t>than one </a:t>
            </a:r>
            <a:r>
              <a:rPr sz="2300" spc="-10" dirty="0">
                <a:latin typeface="RobotoRegular"/>
                <a:cs typeface="RobotoRegular"/>
              </a:rPr>
              <a:t>word </a:t>
            </a:r>
            <a:r>
              <a:rPr sz="2300" spc="-5" dirty="0">
                <a:latin typeface="RobotoRegular"/>
                <a:cs typeface="RobotoRegular"/>
              </a:rPr>
              <a:t>in the name, each subsequent </a:t>
            </a:r>
            <a:r>
              <a:rPr sz="2300" spc="-10" dirty="0">
                <a:latin typeface="RobotoRegular"/>
                <a:cs typeface="RobotoRegular"/>
              </a:rPr>
              <a:t>word </a:t>
            </a:r>
            <a:r>
              <a:rPr sz="2300" spc="-5" dirty="0">
                <a:latin typeface="RobotoRegular"/>
                <a:cs typeface="RobotoRegular"/>
              </a:rPr>
              <a:t>gets an  initial cap, </a:t>
            </a:r>
            <a:r>
              <a:rPr sz="2300" spc="-10" dirty="0">
                <a:latin typeface="RobotoRegular"/>
                <a:cs typeface="RobotoRegular"/>
              </a:rPr>
              <a:t>creating </a:t>
            </a:r>
            <a:r>
              <a:rPr sz="2300" dirty="0">
                <a:latin typeface="RobotoRegular"/>
                <a:cs typeface="RobotoRegular"/>
              </a:rPr>
              <a:t>a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hump.</a:t>
            </a:r>
            <a:endParaRPr sz="230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2961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0" dirty="0">
                <a:latin typeface="Times New Roman"/>
                <a:cs typeface="Times New Roman"/>
              </a:rPr>
              <a:t>Camel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254" dirty="0">
                <a:latin typeface="Times New Roman"/>
                <a:cs typeface="Times New Roman"/>
              </a:rPr>
              <a:t>Case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624" y="1316968"/>
            <a:ext cx="6670675" cy="298259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12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spc="-5" dirty="0">
                <a:latin typeface="Courier New"/>
                <a:cs typeface="Courier New"/>
              </a:rPr>
              <a:t>userResponse</a:t>
            </a:r>
            <a:endParaRPr sz="2400" dirty="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02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userResponseTime</a:t>
            </a:r>
            <a:endParaRPr sz="2400" dirty="0">
              <a:latin typeface="Courier New"/>
              <a:cs typeface="Courier New"/>
            </a:endParaRPr>
          </a:p>
          <a:p>
            <a:pPr marL="469265" marR="1620520">
              <a:lnSpc>
                <a:spcPct val="135400"/>
              </a:lnSpc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spc="-5" dirty="0">
                <a:latin typeface="Courier New"/>
                <a:cs typeface="Courier New"/>
              </a:rPr>
              <a:t>userResponseTimeLimit 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response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sz="2300" spc="-5" dirty="0">
                <a:latin typeface="RobotoRegular"/>
                <a:cs typeface="RobotoRegular"/>
              </a:rPr>
              <a:t>This Style of naming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variable </a:t>
            </a:r>
            <a:r>
              <a:rPr sz="2300" spc="-5" dirty="0">
                <a:latin typeface="RobotoRegular"/>
                <a:cs typeface="RobotoRegular"/>
              </a:rPr>
              <a:t>is called camel</a:t>
            </a:r>
            <a:r>
              <a:rPr sz="2300" spc="-5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case</a:t>
            </a:r>
            <a:endParaRPr sz="230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9625" y="2071369"/>
            <a:ext cx="44255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Ope</a:t>
            </a:r>
            <a:r>
              <a:rPr sz="6000" spc="-120" dirty="0"/>
              <a:t>r</a:t>
            </a:r>
            <a:r>
              <a:rPr sz="6000" spc="-10" dirty="0"/>
              <a:t>a</a:t>
            </a:r>
            <a:r>
              <a:rPr sz="6000" spc="-60" dirty="0"/>
              <a:t>t</a:t>
            </a:r>
            <a:r>
              <a:rPr sz="6000" spc="-5" dirty="0"/>
              <a:t>ors</a:t>
            </a:r>
            <a:endParaRPr sz="60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280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20" dirty="0">
                <a:latin typeface="Times New Roman"/>
                <a:cs typeface="Times New Roman"/>
              </a:rPr>
              <a:t>Arithmetic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335" dirty="0">
                <a:latin typeface="Times New Roman"/>
                <a:cs typeface="Times New Roman"/>
              </a:rPr>
              <a:t>Operators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4574" y="1505399"/>
          <a:ext cx="6631937" cy="1178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1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0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01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995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11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134">
                <a:tc>
                  <a:txBody>
                    <a:bodyPr/>
                    <a:lstStyle/>
                    <a:p>
                      <a:pPr marL="31750">
                        <a:lnSpc>
                          <a:spcPts val="2170"/>
                        </a:lnSpc>
                      </a:pPr>
                      <a:r>
                        <a:rPr sz="21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70"/>
                        </a:lnSpc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a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2170"/>
                        </a:lnSpc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=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170"/>
                        </a:lnSpc>
                      </a:pPr>
                      <a:r>
                        <a:rPr sz="21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100" b="1" dirty="0">
                          <a:latin typeface="Courier New"/>
                          <a:cs typeface="Courier New"/>
                        </a:rPr>
                        <a:t>;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1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b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=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1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100" b="1" dirty="0">
                          <a:latin typeface="Courier New"/>
                          <a:cs typeface="Courier New"/>
                        </a:rPr>
                        <a:t>;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13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1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c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=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31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a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+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b;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480059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1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1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Addition,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1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result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1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33624" y="2644369"/>
            <a:ext cx="2425700" cy="221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69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100" b="1" dirty="0">
                <a:latin typeface="Courier New"/>
                <a:cs typeface="Courier New"/>
              </a:rPr>
              <a:t>d = a - </a:t>
            </a:r>
            <a:r>
              <a:rPr sz="2100" b="1" spc="-5" dirty="0">
                <a:latin typeface="Courier New"/>
                <a:cs typeface="Courier New"/>
              </a:rPr>
              <a:t>b;  </a:t>
            </a: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100" b="1" dirty="0">
                <a:latin typeface="Courier New"/>
                <a:cs typeface="Courier New"/>
              </a:rPr>
              <a:t>e = a * </a:t>
            </a:r>
            <a:r>
              <a:rPr sz="2100" b="1" spc="-5" dirty="0">
                <a:latin typeface="Courier New"/>
                <a:cs typeface="Courier New"/>
              </a:rPr>
              <a:t>b;  </a:t>
            </a: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100" b="1" dirty="0">
                <a:latin typeface="Courier New"/>
                <a:cs typeface="Courier New"/>
              </a:rPr>
              <a:t>f = a / </a:t>
            </a:r>
            <a:r>
              <a:rPr sz="2100" b="1" spc="-5" dirty="0">
                <a:latin typeface="Courier New"/>
                <a:cs typeface="Courier New"/>
              </a:rPr>
              <a:t>b;  </a:t>
            </a: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100" b="1" dirty="0">
                <a:latin typeface="Courier New"/>
                <a:cs typeface="Courier New"/>
              </a:rPr>
              <a:t>g = a % </a:t>
            </a:r>
            <a:r>
              <a:rPr sz="2100" b="1" spc="-5" dirty="0">
                <a:latin typeface="Courier New"/>
                <a:cs typeface="Courier New"/>
              </a:rPr>
              <a:t>b;  </a:t>
            </a: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100" b="1" dirty="0">
                <a:latin typeface="Courier New"/>
                <a:cs typeface="Courier New"/>
              </a:rPr>
              <a:t>h = a </a:t>
            </a:r>
            <a:r>
              <a:rPr sz="2100" b="1" spc="-5" dirty="0">
                <a:latin typeface="Courier New"/>
                <a:cs typeface="Courier New"/>
              </a:rPr>
              <a:t>**</a:t>
            </a:r>
            <a:r>
              <a:rPr sz="2100" b="1" spc="-105" dirty="0">
                <a:latin typeface="Courier New"/>
                <a:cs typeface="Courier New"/>
              </a:rPr>
              <a:t> </a:t>
            </a:r>
            <a:r>
              <a:rPr sz="2100" b="1" spc="-5" dirty="0">
                <a:latin typeface="Courier New"/>
                <a:cs typeface="Courier New"/>
              </a:rPr>
              <a:t>b;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4541" y="2644369"/>
            <a:ext cx="4665980" cy="221615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// Subtraction, result</a:t>
            </a:r>
            <a:r>
              <a:rPr sz="2100" b="1" spc="-4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100" b="1" dirty="0">
                <a:solidFill>
                  <a:srgbClr val="008000"/>
                </a:solidFill>
                <a:latin typeface="Courier New"/>
                <a:cs typeface="Courier New"/>
              </a:rPr>
              <a:t>2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// Multiplication, result</a:t>
            </a:r>
            <a:r>
              <a:rPr sz="2100" b="1" spc="-7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15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// Division, result</a:t>
            </a:r>
            <a:r>
              <a:rPr sz="2100" b="1" spc="-4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1.66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// Modulus, result</a:t>
            </a:r>
            <a:r>
              <a:rPr sz="2100"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100" b="1" dirty="0">
                <a:solidFill>
                  <a:srgbClr val="008000"/>
                </a:solidFill>
                <a:latin typeface="Courier New"/>
                <a:cs typeface="Courier New"/>
              </a:rPr>
              <a:t>2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// Exponentiation, result</a:t>
            </a:r>
            <a:r>
              <a:rPr sz="2100" b="1" spc="-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125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5142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60" dirty="0">
                <a:latin typeface="Times New Roman"/>
                <a:cs typeface="Times New Roman"/>
              </a:rPr>
              <a:t>Assignment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335" dirty="0">
                <a:latin typeface="Times New Roman"/>
                <a:cs typeface="Times New Roman"/>
              </a:rPr>
              <a:t>Operators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409" y="1397486"/>
            <a:ext cx="7730490" cy="122555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Assignment </a:t>
            </a:r>
            <a:r>
              <a:rPr sz="2300" spc="-15" dirty="0">
                <a:latin typeface="RobotoRegular"/>
                <a:cs typeface="RobotoRegular"/>
              </a:rPr>
              <a:t>operator </a:t>
            </a:r>
            <a:r>
              <a:rPr sz="2300" spc="-5" dirty="0">
                <a:latin typeface="RobotoRegular"/>
                <a:cs typeface="RobotoRegular"/>
              </a:rPr>
              <a:t>assign </a:t>
            </a:r>
            <a:r>
              <a:rPr sz="2300" spc="-10" dirty="0">
                <a:latin typeface="RobotoRegular"/>
                <a:cs typeface="RobotoRegular"/>
              </a:rPr>
              <a:t>value </a:t>
            </a:r>
            <a:r>
              <a:rPr sz="2300" spc="-15" dirty="0">
                <a:latin typeface="RobotoRegular"/>
                <a:cs typeface="RobotoRegular"/>
              </a:rPr>
              <a:t>to</a:t>
            </a:r>
            <a:r>
              <a:rPr sz="2300" spc="-5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variables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When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need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apply arithmetic </a:t>
            </a:r>
            <a:r>
              <a:rPr sz="2300" spc="-10" dirty="0">
                <a:latin typeface="RobotoRegular"/>
                <a:cs typeface="RobotoRegular"/>
              </a:rPr>
              <a:t>operation </a:t>
            </a:r>
            <a:r>
              <a:rPr sz="2300" spc="-5" dirty="0">
                <a:latin typeface="RobotoRegular"/>
                <a:cs typeface="RobotoRegular"/>
              </a:rPr>
              <a:t>and assign  </a:t>
            </a:r>
            <a:r>
              <a:rPr sz="2300" spc="-10" dirty="0">
                <a:latin typeface="RobotoRegular"/>
                <a:cs typeface="RobotoRegular"/>
              </a:rPr>
              <a:t>value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same </a:t>
            </a:r>
            <a:r>
              <a:rPr sz="2300" spc="-10" dirty="0">
                <a:latin typeface="RobotoRegular"/>
                <a:cs typeface="RobotoRegular"/>
              </a:rPr>
              <a:t>variable </a:t>
            </a:r>
            <a:r>
              <a:rPr sz="2300" spc="-5" dirty="0">
                <a:latin typeface="RobotoRegular"/>
                <a:cs typeface="RobotoRegular"/>
              </a:rPr>
              <a:t>then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can also use them</a:t>
            </a:r>
            <a:endParaRPr sz="2300">
              <a:latin typeface="RobotoRegular"/>
              <a:cs typeface="RobotoRegular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71773" y="2707165"/>
          <a:ext cx="7592056" cy="1840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34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919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29752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200" b="1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equals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Assign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assignment</a:t>
                      </a:r>
                      <a:r>
                        <a:rPr sz="2200" b="1" spc="-8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operator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variable</a:t>
                      </a:r>
                      <a:r>
                        <a:rPr sz="2200" b="1" spc="-1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marL="31750">
                        <a:lnSpc>
                          <a:spcPts val="2525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OR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753">
                <a:tc>
                  <a:txBody>
                    <a:bodyPr/>
                    <a:lstStyle/>
                    <a:p>
                      <a:pPr marL="31750">
                        <a:lnSpc>
                          <a:spcPts val="2525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2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2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25"/>
                        </a:lnSpc>
                      </a:pP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99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a+=</a:t>
                      </a: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Assign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variable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5142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60" dirty="0">
                <a:latin typeface="Times New Roman"/>
                <a:cs typeface="Times New Roman"/>
              </a:rPr>
              <a:t>Assignment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335" dirty="0">
                <a:latin typeface="Times New Roman"/>
                <a:cs typeface="Times New Roman"/>
              </a:rPr>
              <a:t>Operators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0823" y="1447524"/>
            <a:ext cx="11988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Example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43421" y="1447524"/>
            <a:ext cx="11988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Same</a:t>
            </a:r>
            <a:r>
              <a:rPr sz="2200" b="1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as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71773" y="1964217"/>
          <a:ext cx="5260338" cy="2909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6852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+=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-=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a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a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-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*=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*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/=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%=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%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5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**=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**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2977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5" dirty="0">
                <a:latin typeface="Times New Roman"/>
                <a:cs typeface="Times New Roman"/>
              </a:rPr>
              <a:t>index.html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350" dirty="0">
                <a:latin typeface="Times New Roman"/>
                <a:cs typeface="Times New Roman"/>
              </a:rPr>
              <a:t>ﬁle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624" y="1343765"/>
            <a:ext cx="6273165" cy="330200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b="1" spc="-5" dirty="0">
                <a:solidFill>
                  <a:srgbClr val="800000"/>
                </a:solidFill>
                <a:latin typeface="Courier New"/>
                <a:cs typeface="Courier New"/>
              </a:rPr>
              <a:t>&lt;html&gt;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solidFill>
                  <a:srgbClr val="800000"/>
                </a:solidFill>
                <a:latin typeface="Courier New"/>
                <a:cs typeface="Courier New"/>
              </a:rPr>
              <a:t>&lt;head&gt;</a:t>
            </a:r>
            <a:endParaRPr sz="2000">
              <a:latin typeface="Courier New"/>
              <a:cs typeface="Courier New"/>
            </a:endParaRPr>
          </a:p>
          <a:p>
            <a:pPr marL="1078865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solidFill>
                  <a:srgbClr val="800000"/>
                </a:solidFill>
                <a:latin typeface="Courier New"/>
                <a:cs typeface="Courier New"/>
              </a:rPr>
              <a:t>&lt;script</a:t>
            </a:r>
            <a:r>
              <a:rPr sz="2000" b="1" spc="-8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sz="2000" b="1" spc="-5" dirty="0"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"./index.js"</a:t>
            </a:r>
            <a:r>
              <a:rPr sz="2000" b="1" spc="-5" dirty="0">
                <a:solidFill>
                  <a:srgbClr val="800000"/>
                </a:solidFill>
                <a:latin typeface="Courier New"/>
                <a:cs typeface="Courier New"/>
              </a:rPr>
              <a:t>&gt;&lt;/script&gt;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solidFill>
                  <a:srgbClr val="800000"/>
                </a:solidFill>
                <a:latin typeface="Courier New"/>
                <a:cs typeface="Courier New"/>
              </a:rPr>
              <a:t>&lt;/head&gt;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solidFill>
                  <a:srgbClr val="800000"/>
                </a:solidFill>
                <a:latin typeface="Courier New"/>
                <a:cs typeface="Courier New"/>
              </a:rPr>
              <a:t>&lt;body&gt;</a:t>
            </a:r>
            <a:endParaRPr sz="2000">
              <a:latin typeface="Courier New"/>
              <a:cs typeface="Courier New"/>
            </a:endParaRPr>
          </a:p>
          <a:p>
            <a:pPr marL="1078865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latin typeface="Courier New"/>
                <a:cs typeface="Courier New"/>
              </a:rPr>
              <a:t>Hello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World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solidFill>
                  <a:srgbClr val="800000"/>
                </a:solidFill>
                <a:latin typeface="Courier New"/>
                <a:cs typeface="Courier New"/>
              </a:rPr>
              <a:t>&lt;/body&gt;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solidFill>
                  <a:srgbClr val="800000"/>
                </a:solidFill>
                <a:latin typeface="Courier New"/>
                <a:cs typeface="Courier New"/>
              </a:rPr>
              <a:t>&lt;/html&gt;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707135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35" dirty="0">
                <a:latin typeface="Times New Roman"/>
                <a:cs typeface="Times New Roman"/>
              </a:rPr>
              <a:t>Eliminating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50" dirty="0">
                <a:latin typeface="Times New Roman"/>
                <a:cs typeface="Times New Roman"/>
              </a:rPr>
              <a:t>ambiguity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940" dirty="0">
                <a:latin typeface="Times New Roman"/>
                <a:cs typeface="Times New Roman"/>
              </a:rPr>
              <a:t>--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85" dirty="0">
                <a:latin typeface="Times New Roman"/>
                <a:cs typeface="Times New Roman"/>
              </a:rPr>
              <a:t>BODMAS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409" y="1397486"/>
            <a:ext cx="8204200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16256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Complex arithmetic </a:t>
            </a:r>
            <a:r>
              <a:rPr sz="2300" spc="-10" dirty="0">
                <a:latin typeface="RobotoRegular"/>
                <a:cs typeface="RobotoRegular"/>
              </a:rPr>
              <a:t>expressions </a:t>
            </a:r>
            <a:r>
              <a:rPr sz="2300" spc="-5" dirty="0">
                <a:latin typeface="RobotoRegular"/>
                <a:cs typeface="RobotoRegular"/>
              </a:rPr>
              <a:t>can pose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problem </a:t>
            </a:r>
            <a:r>
              <a:rPr sz="2300" spc="-5" dirty="0">
                <a:latin typeface="RobotoRegular"/>
                <a:cs typeface="RobotoRegular"/>
              </a:rPr>
              <a:t>when  </a:t>
            </a:r>
            <a:r>
              <a:rPr sz="2300" spc="-10" dirty="0">
                <a:latin typeface="RobotoRegular"/>
                <a:cs typeface="RobotoRegular"/>
              </a:rPr>
              <a:t>there are </a:t>
            </a:r>
            <a:r>
              <a:rPr sz="2300" spc="-5" dirty="0">
                <a:latin typeface="RobotoRegular"/>
                <a:cs typeface="RobotoRegular"/>
              </a:rPr>
              <a:t>multiple </a:t>
            </a:r>
            <a:r>
              <a:rPr sz="2300" spc="-15" dirty="0">
                <a:latin typeface="RobotoRegular"/>
                <a:cs typeface="RobotoRegular"/>
              </a:rPr>
              <a:t>operators </a:t>
            </a:r>
            <a:r>
              <a:rPr sz="2300" spc="-5" dirty="0">
                <a:latin typeface="RobotoRegular"/>
                <a:cs typeface="RobotoRegular"/>
              </a:rPr>
              <a:t>in single</a:t>
            </a:r>
            <a:r>
              <a:rPr sz="2300" spc="10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expression</a:t>
            </a:r>
            <a:endParaRPr sz="2300">
              <a:latin typeface="RobotoRegular"/>
              <a:cs typeface="RobotoRegular"/>
            </a:endParaRPr>
          </a:p>
          <a:p>
            <a:pPr marL="24765">
              <a:lnSpc>
                <a:spcPct val="100000"/>
              </a:lnSpc>
              <a:spcBef>
                <a:spcPts val="2045"/>
              </a:spcBef>
              <a:tabLst>
                <a:tab pos="4718685" algn="l"/>
              </a:tabLst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dirty="0">
                <a:latin typeface="Courier New"/>
                <a:cs typeface="Courier New"/>
              </a:rPr>
              <a:t>a = </a:t>
            </a:r>
            <a:r>
              <a:rPr sz="2200" b="1" dirty="0">
                <a:solidFill>
                  <a:srgbClr val="088759"/>
                </a:solidFill>
                <a:latin typeface="Courier New"/>
                <a:cs typeface="Courier New"/>
              </a:rPr>
              <a:t>5 </a:t>
            </a:r>
            <a:r>
              <a:rPr sz="2200" b="1" dirty="0">
                <a:latin typeface="Courier New"/>
                <a:cs typeface="Courier New"/>
              </a:rPr>
              <a:t>+ </a:t>
            </a:r>
            <a:r>
              <a:rPr sz="2200" b="1" dirty="0">
                <a:solidFill>
                  <a:srgbClr val="088759"/>
                </a:solidFill>
                <a:latin typeface="Courier New"/>
                <a:cs typeface="Courier New"/>
              </a:rPr>
              <a:t>2 </a:t>
            </a:r>
            <a:r>
              <a:rPr sz="2200" b="1" dirty="0">
                <a:latin typeface="Courier New"/>
                <a:cs typeface="Courier New"/>
              </a:rPr>
              <a:t>* </a:t>
            </a:r>
            <a:r>
              <a:rPr sz="2200" b="1" dirty="0">
                <a:solidFill>
                  <a:srgbClr val="088759"/>
                </a:solidFill>
                <a:latin typeface="Courier New"/>
                <a:cs typeface="Courier New"/>
              </a:rPr>
              <a:t>3 </a:t>
            </a:r>
            <a:r>
              <a:rPr sz="2200" b="1" dirty="0">
                <a:latin typeface="Courier New"/>
                <a:cs typeface="Courier New"/>
              </a:rPr>
              <a:t>- </a:t>
            </a:r>
            <a:r>
              <a:rPr sz="2200" b="1" dirty="0">
                <a:solidFill>
                  <a:srgbClr val="088759"/>
                </a:solidFill>
                <a:latin typeface="Courier New"/>
                <a:cs typeface="Courier New"/>
              </a:rPr>
              <a:t>2</a:t>
            </a:r>
            <a:r>
              <a:rPr sz="2200" b="1" spc="-40" dirty="0">
                <a:solidFill>
                  <a:srgbClr val="088759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/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2</a:t>
            </a:r>
            <a:r>
              <a:rPr sz="2200" b="1" spc="-5" dirty="0">
                <a:latin typeface="Courier New"/>
                <a:cs typeface="Courier New"/>
              </a:rPr>
              <a:t>;	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 result</a:t>
            </a:r>
            <a:r>
              <a:rPr sz="22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10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50">
              <a:latin typeface="Courier New"/>
              <a:cs typeface="Courier New"/>
            </a:endParaRPr>
          </a:p>
          <a:p>
            <a:pPr marL="481965" marR="5080" indent="-469900">
              <a:lnSpc>
                <a:spcPct val="114100"/>
              </a:lnSpc>
              <a:buAutoNum type="arabicPeriod" startAt="2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The </a:t>
            </a:r>
            <a:r>
              <a:rPr sz="2300" spc="-10" dirty="0">
                <a:latin typeface="RobotoRegular"/>
                <a:cs typeface="RobotoRegular"/>
              </a:rPr>
              <a:t>evaluation </a:t>
            </a:r>
            <a:r>
              <a:rPr sz="2300" spc="-5" dirty="0">
                <a:latin typeface="RobotoRegular"/>
                <a:cs typeface="RobotoRegular"/>
              </a:rPr>
              <a:t>of </a:t>
            </a:r>
            <a:r>
              <a:rPr sz="2300" spc="-10" dirty="0">
                <a:latin typeface="RobotoRegular"/>
                <a:cs typeface="RobotoRegular"/>
              </a:rPr>
              <a:t>above expression </a:t>
            </a:r>
            <a:r>
              <a:rPr sz="2300" spc="-5" dirty="0">
                <a:latin typeface="RobotoRegular"/>
                <a:cs typeface="RobotoRegular"/>
              </a:rPr>
              <a:t>is depends on BODMAS  rule</a:t>
            </a:r>
            <a:endParaRPr sz="23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300" spc="-5" dirty="0">
                <a:latin typeface="RobotoRegular"/>
                <a:cs typeface="RobotoRegular"/>
              </a:rPr>
              <a:t>3.</a:t>
            </a:r>
            <a:endParaRPr sz="23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707135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35" dirty="0">
                <a:latin typeface="Times New Roman"/>
                <a:cs typeface="Times New Roman"/>
              </a:rPr>
              <a:t>Eliminating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50" dirty="0">
                <a:latin typeface="Times New Roman"/>
                <a:cs typeface="Times New Roman"/>
              </a:rPr>
              <a:t>ambiguity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940" dirty="0">
                <a:latin typeface="Times New Roman"/>
                <a:cs typeface="Times New Roman"/>
              </a:rPr>
              <a:t>--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85" dirty="0">
                <a:latin typeface="Times New Roman"/>
                <a:cs typeface="Times New Roman"/>
              </a:rPr>
              <a:t>BODMAS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624" y="1447015"/>
            <a:ext cx="471805" cy="220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RobotoRegular"/>
                <a:cs typeface="RobotoRegular"/>
              </a:rPr>
              <a:t>B</a:t>
            </a:r>
            <a:endParaRPr sz="2300">
              <a:latin typeface="RobotoRegular"/>
              <a:cs typeface="RobotoRegular"/>
            </a:endParaRPr>
          </a:p>
          <a:p>
            <a:pPr marL="12700" marR="5080">
              <a:lnSpc>
                <a:spcPct val="173900"/>
              </a:lnSpc>
            </a:pPr>
            <a:r>
              <a:rPr sz="2300" dirty="0">
                <a:latin typeface="RobotoRegular"/>
                <a:cs typeface="RobotoRegular"/>
              </a:rPr>
              <a:t>O  </a:t>
            </a:r>
            <a:r>
              <a:rPr sz="2300" spc="-5" dirty="0">
                <a:latin typeface="RobotoRegular"/>
                <a:cs typeface="RobotoRegular"/>
              </a:rPr>
              <a:t>DM  AS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2420" y="1447015"/>
            <a:ext cx="5557520" cy="220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5" dirty="0">
                <a:latin typeface="RobotoRegular"/>
                <a:cs typeface="RobotoRegular"/>
              </a:rPr>
              <a:t>Brackets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ﬁrst</a:t>
            </a:r>
            <a:endParaRPr sz="2300" dirty="0">
              <a:latin typeface="RobotoRegular"/>
              <a:cs typeface="RobotoRegular"/>
            </a:endParaRPr>
          </a:p>
          <a:p>
            <a:pPr marL="12700" marR="5080">
              <a:lnSpc>
                <a:spcPct val="173900"/>
              </a:lnSpc>
            </a:pPr>
            <a:r>
              <a:rPr sz="2300" spc="-10" dirty="0">
                <a:latin typeface="RobotoRegular"/>
                <a:cs typeface="RobotoRegular"/>
              </a:rPr>
              <a:t>Orders </a:t>
            </a:r>
            <a:r>
              <a:rPr sz="2300" spc="-5" dirty="0">
                <a:latin typeface="RobotoRegular"/>
                <a:cs typeface="RobotoRegular"/>
              </a:rPr>
              <a:t>(i.e. </a:t>
            </a:r>
            <a:r>
              <a:rPr sz="2300" spc="-10" dirty="0">
                <a:latin typeface="RobotoRegular"/>
                <a:cs typeface="RobotoRegular"/>
              </a:rPr>
              <a:t>Powers </a:t>
            </a:r>
            <a:r>
              <a:rPr sz="2300" spc="-5" dirty="0">
                <a:latin typeface="RobotoRegular"/>
                <a:cs typeface="RobotoRegular"/>
              </a:rPr>
              <a:t>and </a:t>
            </a:r>
            <a:r>
              <a:rPr sz="2300" spc="-10" dirty="0">
                <a:latin typeface="RobotoRegular"/>
                <a:cs typeface="RobotoRegular"/>
              </a:rPr>
              <a:t>Square </a:t>
            </a:r>
            <a:r>
              <a:rPr sz="2300" spc="-5" dirty="0">
                <a:latin typeface="RobotoRegular"/>
                <a:cs typeface="RobotoRegular"/>
              </a:rPr>
              <a:t>Roots, etc.)  Division and Multiplication </a:t>
            </a:r>
            <a:r>
              <a:rPr sz="2300" spc="-10" dirty="0">
                <a:latin typeface="RobotoRegular"/>
                <a:cs typeface="RobotoRegular"/>
              </a:rPr>
              <a:t>(left-to-right)  </a:t>
            </a:r>
            <a:r>
              <a:rPr sz="2300" spc="-5" dirty="0">
                <a:latin typeface="RobotoRegular"/>
                <a:cs typeface="RobotoRegular"/>
              </a:rPr>
              <a:t>Addition and </a:t>
            </a:r>
            <a:r>
              <a:rPr sz="2300" spc="-10" dirty="0">
                <a:latin typeface="RobotoRegular"/>
                <a:cs typeface="RobotoRegular"/>
              </a:rPr>
              <a:t>Subtraction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(left-to-right)</a:t>
            </a:r>
            <a:endParaRPr sz="230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707135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35" dirty="0">
                <a:latin typeface="Times New Roman"/>
                <a:cs typeface="Times New Roman"/>
              </a:rPr>
              <a:t>Eliminating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50" dirty="0">
                <a:latin typeface="Times New Roman"/>
                <a:cs typeface="Times New Roman"/>
              </a:rPr>
              <a:t>ambiguity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940" dirty="0">
                <a:latin typeface="Times New Roman"/>
                <a:cs typeface="Times New Roman"/>
              </a:rPr>
              <a:t>--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85" dirty="0">
                <a:latin typeface="Times New Roman"/>
                <a:cs typeface="Times New Roman"/>
              </a:rPr>
              <a:t>BODMAS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409" y="1447524"/>
            <a:ext cx="6743065" cy="2490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dirty="0">
                <a:latin typeface="Courier New"/>
                <a:cs typeface="Courier New"/>
              </a:rPr>
              <a:t>a = </a:t>
            </a:r>
            <a:r>
              <a:rPr sz="2200" b="1" dirty="0">
                <a:solidFill>
                  <a:srgbClr val="088759"/>
                </a:solidFill>
                <a:latin typeface="Courier New"/>
                <a:cs typeface="Courier New"/>
              </a:rPr>
              <a:t>5 </a:t>
            </a:r>
            <a:r>
              <a:rPr sz="2200" b="1" dirty="0">
                <a:latin typeface="Courier New"/>
                <a:cs typeface="Courier New"/>
              </a:rPr>
              <a:t>+ </a:t>
            </a:r>
            <a:r>
              <a:rPr sz="2200" b="1" dirty="0">
                <a:solidFill>
                  <a:srgbClr val="088759"/>
                </a:solidFill>
                <a:latin typeface="Courier New"/>
                <a:cs typeface="Courier New"/>
              </a:rPr>
              <a:t>2 </a:t>
            </a:r>
            <a:r>
              <a:rPr sz="2200" b="1" dirty="0">
                <a:latin typeface="Courier New"/>
                <a:cs typeface="Courier New"/>
              </a:rPr>
              <a:t>* </a:t>
            </a:r>
            <a:r>
              <a:rPr sz="2200" b="1" spc="-5" dirty="0">
                <a:latin typeface="Courier New"/>
                <a:cs typeface="Courier New"/>
              </a:rPr>
              <a:t>(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3 </a:t>
            </a:r>
            <a:r>
              <a:rPr sz="2200" b="1" dirty="0">
                <a:latin typeface="Courier New"/>
                <a:cs typeface="Courier New"/>
              </a:rPr>
              <a:t>- 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2</a:t>
            </a:r>
            <a:r>
              <a:rPr sz="2200" b="1" spc="-5" dirty="0">
                <a:latin typeface="Courier New"/>
                <a:cs typeface="Courier New"/>
              </a:rPr>
              <a:t>) </a:t>
            </a:r>
            <a:r>
              <a:rPr sz="2200" b="1" dirty="0">
                <a:latin typeface="Courier New"/>
                <a:cs typeface="Courier New"/>
              </a:rPr>
              <a:t>/ 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2</a:t>
            </a:r>
            <a:r>
              <a:rPr sz="2200" b="1" spc="-5" dirty="0">
                <a:latin typeface="Courier New"/>
                <a:cs typeface="Courier New"/>
              </a:rPr>
              <a:t>;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 result</a:t>
            </a:r>
            <a:r>
              <a:rPr sz="2200" b="1" spc="-114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6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172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dirty="0">
                <a:latin typeface="RobotoRegular"/>
                <a:cs typeface="RobotoRegular"/>
              </a:rPr>
              <a:t>3 - 2 </a:t>
            </a:r>
            <a:r>
              <a:rPr sz="2300" spc="-5" dirty="0">
                <a:latin typeface="RobotoRegular"/>
                <a:cs typeface="RobotoRegular"/>
              </a:rPr>
              <a:t>with </a:t>
            </a:r>
            <a:r>
              <a:rPr sz="2300" spc="-15" dirty="0">
                <a:latin typeface="RobotoRegular"/>
                <a:cs typeface="RobotoRegular"/>
              </a:rPr>
              <a:t>brackets </a:t>
            </a:r>
            <a:r>
              <a:rPr sz="2300" spc="-5" dirty="0">
                <a:latin typeface="RobotoRegular"/>
                <a:cs typeface="RobotoRegular"/>
              </a:rPr>
              <a:t>will be </a:t>
            </a:r>
            <a:r>
              <a:rPr sz="2300" spc="-10" dirty="0">
                <a:latin typeface="RobotoRegular"/>
                <a:cs typeface="RobotoRegular"/>
              </a:rPr>
              <a:t>evaluated </a:t>
            </a:r>
            <a:r>
              <a:rPr sz="2300" spc="-5" dirty="0">
                <a:latin typeface="RobotoRegular"/>
                <a:cs typeface="RobotoRegular"/>
              </a:rPr>
              <a:t>ﬁrst, </a:t>
            </a:r>
            <a:r>
              <a:rPr sz="2300" spc="-10" dirty="0">
                <a:latin typeface="RobotoRegular"/>
                <a:cs typeface="RobotoRegular"/>
              </a:rPr>
              <a:t>result</a:t>
            </a:r>
            <a:r>
              <a:rPr sz="2300" spc="-35" dirty="0">
                <a:latin typeface="RobotoRegular"/>
                <a:cs typeface="RobotoRegular"/>
              </a:rPr>
              <a:t> </a:t>
            </a:r>
            <a:r>
              <a:rPr sz="2300" dirty="0">
                <a:latin typeface="RobotoRegular"/>
                <a:cs typeface="RobotoRegular"/>
              </a:rPr>
              <a:t>1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dirty="0">
                <a:latin typeface="RobotoRegular"/>
                <a:cs typeface="RobotoRegular"/>
              </a:rPr>
              <a:t>2 * </a:t>
            </a:r>
            <a:r>
              <a:rPr sz="2300" spc="-10" dirty="0">
                <a:latin typeface="RobotoRegular"/>
                <a:cs typeface="RobotoRegular"/>
              </a:rPr>
              <a:t>result </a:t>
            </a:r>
            <a:r>
              <a:rPr sz="2300" spc="-5" dirty="0">
                <a:latin typeface="RobotoRegular"/>
                <a:cs typeface="RobotoRegular"/>
              </a:rPr>
              <a:t>of (3 </a:t>
            </a:r>
            <a:r>
              <a:rPr sz="2300" dirty="0">
                <a:latin typeface="RobotoRegular"/>
                <a:cs typeface="RobotoRegular"/>
              </a:rPr>
              <a:t>- </a:t>
            </a:r>
            <a:r>
              <a:rPr sz="2300" spc="-5" dirty="0">
                <a:latin typeface="RobotoRegular"/>
                <a:cs typeface="RobotoRegular"/>
              </a:rPr>
              <a:t>2) so </a:t>
            </a:r>
            <a:r>
              <a:rPr sz="2300" dirty="0">
                <a:latin typeface="RobotoRegular"/>
                <a:cs typeface="RobotoRegular"/>
              </a:rPr>
              <a:t>2 * </a:t>
            </a:r>
            <a:r>
              <a:rPr sz="2300" spc="-5" dirty="0">
                <a:latin typeface="RobotoRegular"/>
                <a:cs typeface="RobotoRegular"/>
              </a:rPr>
              <a:t>1, </a:t>
            </a:r>
            <a:r>
              <a:rPr sz="2300" spc="-10" dirty="0">
                <a:latin typeface="RobotoRegular"/>
                <a:cs typeface="RobotoRegular"/>
              </a:rPr>
              <a:t>result</a:t>
            </a:r>
            <a:r>
              <a:rPr sz="2300" spc="-45" dirty="0">
                <a:latin typeface="RobotoRegular"/>
                <a:cs typeface="RobotoRegular"/>
              </a:rPr>
              <a:t> </a:t>
            </a:r>
            <a:r>
              <a:rPr sz="2300" dirty="0">
                <a:latin typeface="RobotoRegular"/>
                <a:cs typeface="RobotoRegular"/>
              </a:rPr>
              <a:t>2</a:t>
            </a:r>
            <a:endParaRPr sz="2300">
              <a:latin typeface="RobotoRegular"/>
              <a:cs typeface="RobotoRegular"/>
            </a:endParaRPr>
          </a:p>
          <a:p>
            <a:pPr marL="12700" marR="328295">
              <a:lnSpc>
                <a:spcPct val="114100"/>
              </a:lnSpc>
              <a:spcBef>
                <a:spcPts val="5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Result of </a:t>
            </a:r>
            <a:r>
              <a:rPr sz="2300" dirty="0">
                <a:latin typeface="RobotoRegular"/>
                <a:cs typeface="RobotoRegular"/>
              </a:rPr>
              <a:t>2 * </a:t>
            </a:r>
            <a:r>
              <a:rPr sz="2300" spc="-5" dirty="0">
                <a:latin typeface="RobotoRegular"/>
                <a:cs typeface="RobotoRegular"/>
              </a:rPr>
              <a:t>(3 -2) divide </a:t>
            </a:r>
            <a:r>
              <a:rPr sz="2300" spc="-10" dirty="0">
                <a:latin typeface="RobotoRegular"/>
                <a:cs typeface="RobotoRegular"/>
              </a:rPr>
              <a:t>by </a:t>
            </a:r>
            <a:r>
              <a:rPr sz="2300" dirty="0">
                <a:latin typeface="RobotoRegular"/>
                <a:cs typeface="RobotoRegular"/>
              </a:rPr>
              <a:t>2 </a:t>
            </a:r>
            <a:r>
              <a:rPr sz="2300" spc="-5" dirty="0">
                <a:latin typeface="RobotoRegular"/>
                <a:cs typeface="RobotoRegular"/>
              </a:rPr>
              <a:t>so </a:t>
            </a:r>
            <a:r>
              <a:rPr sz="2300" dirty="0">
                <a:latin typeface="RobotoRegular"/>
                <a:cs typeface="RobotoRegular"/>
              </a:rPr>
              <a:t>2 / </a:t>
            </a:r>
            <a:r>
              <a:rPr sz="2300" spc="-5" dirty="0">
                <a:latin typeface="RobotoRegular"/>
                <a:cs typeface="RobotoRegular"/>
              </a:rPr>
              <a:t>2, </a:t>
            </a:r>
            <a:r>
              <a:rPr sz="2300" spc="-10" dirty="0">
                <a:latin typeface="RobotoRegular"/>
                <a:cs typeface="RobotoRegular"/>
              </a:rPr>
              <a:t>result</a:t>
            </a:r>
            <a:r>
              <a:rPr sz="2300" spc="-80" dirty="0">
                <a:latin typeface="RobotoRegular"/>
                <a:cs typeface="RobotoRegular"/>
              </a:rPr>
              <a:t> </a:t>
            </a:r>
            <a:r>
              <a:rPr sz="2300" dirty="0">
                <a:latin typeface="RobotoRegular"/>
                <a:cs typeface="RobotoRegular"/>
              </a:rPr>
              <a:t>1  </a:t>
            </a:r>
            <a:r>
              <a:rPr sz="2300" spc="-5" dirty="0">
                <a:latin typeface="RobotoRegular"/>
                <a:cs typeface="RobotoRegular"/>
              </a:rPr>
              <a:t>4.	</a:t>
            </a:r>
            <a:r>
              <a:rPr sz="2300" dirty="0">
                <a:latin typeface="RobotoRegular"/>
                <a:cs typeface="RobotoRegular"/>
              </a:rPr>
              <a:t>5 + </a:t>
            </a:r>
            <a:r>
              <a:rPr sz="2300" spc="-10" dirty="0">
                <a:latin typeface="RobotoRegular"/>
                <a:cs typeface="RobotoRegular"/>
              </a:rPr>
              <a:t>result </a:t>
            </a:r>
            <a:r>
              <a:rPr sz="2300" spc="-5" dirty="0">
                <a:latin typeface="RobotoRegular"/>
                <a:cs typeface="RobotoRegular"/>
              </a:rPr>
              <a:t>of </a:t>
            </a:r>
            <a:r>
              <a:rPr sz="2300" dirty="0">
                <a:latin typeface="RobotoRegular"/>
                <a:cs typeface="RobotoRegular"/>
              </a:rPr>
              <a:t>2 * </a:t>
            </a:r>
            <a:r>
              <a:rPr sz="2300" spc="-5" dirty="0">
                <a:latin typeface="RobotoRegular"/>
                <a:cs typeface="RobotoRegular"/>
              </a:rPr>
              <a:t>(3 </a:t>
            </a:r>
            <a:r>
              <a:rPr sz="2300" dirty="0">
                <a:latin typeface="RobotoRegular"/>
                <a:cs typeface="RobotoRegular"/>
              </a:rPr>
              <a:t>- 2 ) / </a:t>
            </a:r>
            <a:r>
              <a:rPr sz="2300" spc="-5" dirty="0">
                <a:latin typeface="RobotoRegular"/>
                <a:cs typeface="RobotoRegular"/>
              </a:rPr>
              <a:t>2, so </a:t>
            </a:r>
            <a:r>
              <a:rPr sz="2300" dirty="0">
                <a:latin typeface="RobotoRegular"/>
                <a:cs typeface="RobotoRegular"/>
              </a:rPr>
              <a:t>5 + </a:t>
            </a:r>
            <a:r>
              <a:rPr sz="2300" spc="-5" dirty="0">
                <a:latin typeface="RobotoRegular"/>
                <a:cs typeface="RobotoRegular"/>
              </a:rPr>
              <a:t>1, </a:t>
            </a:r>
            <a:r>
              <a:rPr sz="2300" spc="-10" dirty="0">
                <a:latin typeface="RobotoRegular"/>
                <a:cs typeface="RobotoRegular"/>
              </a:rPr>
              <a:t>result</a:t>
            </a:r>
            <a:r>
              <a:rPr sz="2300" spc="-100" dirty="0">
                <a:latin typeface="RobotoRegular"/>
                <a:cs typeface="RobotoRegular"/>
              </a:rPr>
              <a:t> </a:t>
            </a:r>
            <a:r>
              <a:rPr sz="2300" dirty="0">
                <a:latin typeface="RobotoRegular"/>
                <a:cs typeface="RobotoRegular"/>
              </a:rPr>
              <a:t>6</a:t>
            </a:r>
            <a:endParaRPr sz="23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707135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35" dirty="0">
                <a:latin typeface="Times New Roman"/>
                <a:cs typeface="Times New Roman"/>
              </a:rPr>
              <a:t>Eliminating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50" dirty="0">
                <a:latin typeface="Times New Roman"/>
                <a:cs typeface="Times New Roman"/>
              </a:rPr>
              <a:t>ambiguity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940" dirty="0">
                <a:latin typeface="Times New Roman"/>
                <a:cs typeface="Times New Roman"/>
              </a:rPr>
              <a:t>--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85" dirty="0">
                <a:latin typeface="Times New Roman"/>
                <a:cs typeface="Times New Roman"/>
              </a:rPr>
              <a:t>BODMAS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4574" y="1507018"/>
          <a:ext cx="7971149" cy="16881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3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861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86852">
                <a:tc>
                  <a:txBody>
                    <a:bodyPr/>
                    <a:lstStyle/>
                    <a:p>
                      <a:pPr marR="45085" algn="ctr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3175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70"/>
                        </a:lnSpc>
                      </a:pPr>
                      <a:r>
                        <a:rPr sz="22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270"/>
                        </a:lnSpc>
                      </a:pPr>
                      <a:r>
                        <a:rPr sz="22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22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result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b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2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result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c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%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2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200" b="1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result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52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d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67005"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2200" b="1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c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200" b="1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b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2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b);</a:t>
                      </a: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result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32.5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251585"/>
          </a:xfrm>
          <a:custGeom>
            <a:avLst/>
            <a:gdLst/>
            <a:ahLst/>
            <a:cxnLst/>
            <a:rect l="l" t="t" r="r" b="b"/>
            <a:pathLst>
              <a:path w="9144000" h="1251585">
                <a:moveTo>
                  <a:pt x="0" y="1250997"/>
                </a:moveTo>
                <a:lnTo>
                  <a:pt x="9143981" y="1250997"/>
                </a:lnTo>
                <a:lnTo>
                  <a:pt x="9143981" y="0"/>
                </a:lnTo>
                <a:lnTo>
                  <a:pt x="0" y="0"/>
                </a:lnTo>
                <a:lnTo>
                  <a:pt x="0" y="1250997"/>
                </a:lnTo>
                <a:close/>
              </a:path>
            </a:pathLst>
          </a:custGeom>
          <a:solidFill>
            <a:srgbClr val="F6D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228797"/>
            <a:ext cx="9144000" cy="3914775"/>
            <a:chOff x="0" y="1228797"/>
            <a:chExt cx="9144000" cy="3914775"/>
          </a:xfrm>
        </p:grpSpPr>
        <p:sp>
          <p:nvSpPr>
            <p:cNvPr id="4" name="object 4"/>
            <p:cNvSpPr/>
            <p:nvPr/>
          </p:nvSpPr>
          <p:spPr>
            <a:xfrm>
              <a:off x="0" y="1250997"/>
              <a:ext cx="9144000" cy="3892550"/>
            </a:xfrm>
            <a:custGeom>
              <a:avLst/>
              <a:gdLst/>
              <a:ahLst/>
              <a:cxnLst/>
              <a:rect l="l" t="t" r="r" b="b"/>
              <a:pathLst>
                <a:path w="9144000" h="3892550">
                  <a:moveTo>
                    <a:pt x="9143981" y="3892492"/>
                  </a:moveTo>
                  <a:lnTo>
                    <a:pt x="0" y="3892492"/>
                  </a:lnTo>
                  <a:lnTo>
                    <a:pt x="0" y="0"/>
                  </a:lnTo>
                  <a:lnTo>
                    <a:pt x="9143981" y="0"/>
                  </a:lnTo>
                  <a:lnTo>
                    <a:pt x="9143981" y="3892492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228797"/>
              <a:ext cx="9143981" cy="108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0498" y="1284607"/>
              <a:ext cx="7745034" cy="38588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73558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30" dirty="0">
                <a:latin typeface="Times New Roman"/>
                <a:cs typeface="Times New Roman"/>
              </a:rPr>
              <a:t>Operator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30" dirty="0">
                <a:latin typeface="Times New Roman"/>
                <a:cs typeface="Times New Roman"/>
              </a:rPr>
              <a:t>Precedence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940" dirty="0">
                <a:latin typeface="Times New Roman"/>
                <a:cs typeface="Times New Roman"/>
              </a:rPr>
              <a:t>--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295" dirty="0">
                <a:latin typeface="Times New Roman"/>
                <a:cs typeface="Times New Roman"/>
              </a:rPr>
              <a:t>Few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280" dirty="0">
                <a:latin typeface="Times New Roman"/>
                <a:cs typeface="Times New Roman"/>
              </a:rPr>
              <a:t>of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480" dirty="0">
                <a:latin typeface="Times New Roman"/>
                <a:cs typeface="Times New Roman"/>
              </a:rPr>
              <a:t>them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7162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0" dirty="0">
                <a:latin typeface="Times New Roman"/>
                <a:cs typeface="Times New Roman"/>
              </a:rPr>
              <a:t>Increment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425" dirty="0">
                <a:latin typeface="Times New Roman"/>
                <a:cs typeface="Times New Roman"/>
              </a:rPr>
              <a:t>and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70" dirty="0">
                <a:latin typeface="Times New Roman"/>
                <a:cs typeface="Times New Roman"/>
              </a:rPr>
              <a:t>Decrement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30" dirty="0">
                <a:latin typeface="Times New Roman"/>
                <a:cs typeface="Times New Roman"/>
              </a:rPr>
              <a:t>Operator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409" y="1397486"/>
            <a:ext cx="8082915" cy="2825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While working on application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will </a:t>
            </a:r>
            <a:r>
              <a:rPr sz="2300" spc="-10" dirty="0">
                <a:latin typeface="RobotoRegular"/>
                <a:cs typeface="RobotoRegular"/>
              </a:rPr>
              <a:t>frequently required </a:t>
            </a:r>
            <a:r>
              <a:rPr sz="2300" spc="-15" dirty="0">
                <a:latin typeface="RobotoRegular"/>
                <a:cs typeface="RobotoRegular"/>
              </a:rPr>
              <a:t>to  </a:t>
            </a:r>
            <a:r>
              <a:rPr sz="2300" spc="-10" dirty="0">
                <a:latin typeface="RobotoRegular"/>
                <a:cs typeface="RobotoRegular"/>
              </a:rPr>
              <a:t>increase variable by </a:t>
            </a:r>
            <a:r>
              <a:rPr sz="2300" dirty="0">
                <a:latin typeface="RobotoRegular"/>
                <a:cs typeface="RobotoRegular"/>
              </a:rPr>
              <a:t>1 </a:t>
            </a:r>
            <a:r>
              <a:rPr sz="2300" spc="-5" dirty="0">
                <a:latin typeface="RobotoRegular"/>
                <a:cs typeface="RobotoRegular"/>
              </a:rPr>
              <a:t>or </a:t>
            </a:r>
            <a:r>
              <a:rPr sz="2300" spc="-10" dirty="0">
                <a:latin typeface="RobotoRegular"/>
                <a:cs typeface="RobotoRegular"/>
              </a:rPr>
              <a:t>decrease variable by</a:t>
            </a:r>
            <a:r>
              <a:rPr sz="2300" spc="10" dirty="0">
                <a:latin typeface="RobotoRegular"/>
                <a:cs typeface="RobotoRegular"/>
              </a:rPr>
              <a:t> </a:t>
            </a:r>
            <a:r>
              <a:rPr sz="2300" dirty="0">
                <a:latin typeface="RobotoRegular"/>
                <a:cs typeface="RobotoRegular"/>
              </a:rPr>
              <a:t>1</a:t>
            </a:r>
            <a:endParaRPr sz="2300">
              <a:latin typeface="RobotoRegular"/>
              <a:cs typeface="RobotoRegular"/>
            </a:endParaRPr>
          </a:p>
          <a:p>
            <a:pPr marL="481965" marR="415925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For </a:t>
            </a:r>
            <a:r>
              <a:rPr sz="2300" spc="-5" dirty="0">
                <a:latin typeface="RobotoRegular"/>
                <a:cs typeface="RobotoRegular"/>
              </a:rPr>
              <a:t>this situation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can use </a:t>
            </a:r>
            <a:r>
              <a:rPr sz="2300" spc="-10" dirty="0">
                <a:latin typeface="RobotoRegular"/>
                <a:cs typeface="RobotoRegular"/>
              </a:rPr>
              <a:t>increment </a:t>
            </a:r>
            <a:r>
              <a:rPr sz="2300" spc="-5" dirty="0">
                <a:latin typeface="RobotoRegular"/>
                <a:cs typeface="RobotoRegular"/>
              </a:rPr>
              <a:t>and </a:t>
            </a:r>
            <a:r>
              <a:rPr sz="2300" spc="-10" dirty="0">
                <a:latin typeface="RobotoRegular"/>
                <a:cs typeface="RobotoRegular"/>
              </a:rPr>
              <a:t>decrement  </a:t>
            </a:r>
            <a:r>
              <a:rPr sz="2300" spc="-15" dirty="0">
                <a:latin typeface="RobotoRegular"/>
                <a:cs typeface="RobotoRegular"/>
              </a:rPr>
              <a:t>operator</a:t>
            </a:r>
            <a:endParaRPr sz="23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3.	++ </a:t>
            </a:r>
            <a:r>
              <a:rPr sz="2300" spc="-10" dirty="0">
                <a:latin typeface="RobotoRegular"/>
                <a:cs typeface="RobotoRegular"/>
              </a:rPr>
              <a:t>increment</a:t>
            </a:r>
            <a:r>
              <a:rPr sz="2300" spc="-15" dirty="0">
                <a:latin typeface="RobotoRegular"/>
                <a:cs typeface="RobotoRegular"/>
              </a:rPr>
              <a:t> operator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 startAt="4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-- </a:t>
            </a:r>
            <a:r>
              <a:rPr sz="2300" spc="-10" dirty="0">
                <a:latin typeface="RobotoRegular"/>
                <a:cs typeface="RobotoRegular"/>
              </a:rPr>
              <a:t>decrement</a:t>
            </a:r>
            <a:r>
              <a:rPr sz="2300" spc="-15" dirty="0">
                <a:latin typeface="RobotoRegular"/>
                <a:cs typeface="RobotoRegular"/>
              </a:rPr>
              <a:t> operator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 startAt="4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These </a:t>
            </a:r>
            <a:r>
              <a:rPr sz="2300" spc="-15" dirty="0">
                <a:latin typeface="RobotoRegular"/>
                <a:cs typeface="RobotoRegular"/>
              </a:rPr>
              <a:t>operators </a:t>
            </a:r>
            <a:r>
              <a:rPr sz="2300" spc="-5" dirty="0">
                <a:latin typeface="RobotoRegular"/>
                <a:cs typeface="RobotoRegular"/>
              </a:rPr>
              <a:t>can be used as </a:t>
            </a:r>
            <a:r>
              <a:rPr sz="2300" spc="-10" dirty="0">
                <a:latin typeface="RobotoRegular"/>
                <a:cs typeface="RobotoRegular"/>
              </a:rPr>
              <a:t>preﬁx </a:t>
            </a:r>
            <a:r>
              <a:rPr sz="2300" spc="-5" dirty="0">
                <a:latin typeface="RobotoRegular"/>
                <a:cs typeface="RobotoRegular"/>
              </a:rPr>
              <a:t>and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postﬁx</a:t>
            </a:r>
            <a:endParaRPr sz="23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7162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0" dirty="0">
                <a:latin typeface="Times New Roman"/>
                <a:cs typeface="Times New Roman"/>
              </a:rPr>
              <a:t>Increment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425" dirty="0">
                <a:latin typeface="Times New Roman"/>
                <a:cs typeface="Times New Roman"/>
              </a:rPr>
              <a:t>and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70" dirty="0">
                <a:latin typeface="Times New Roman"/>
                <a:cs typeface="Times New Roman"/>
              </a:rPr>
              <a:t>Decrement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30" dirty="0">
                <a:latin typeface="Times New Roman"/>
                <a:cs typeface="Times New Roman"/>
              </a:rPr>
              <a:t>Operator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409" y="1397486"/>
            <a:ext cx="7947659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</a:t>
            </a:r>
            <a:r>
              <a:rPr sz="2300" spc="-20" dirty="0">
                <a:latin typeface="RobotoRegular"/>
                <a:cs typeface="RobotoRegular"/>
              </a:rPr>
              <a:t>We </a:t>
            </a:r>
            <a:r>
              <a:rPr sz="2300" spc="-5" dirty="0">
                <a:latin typeface="RobotoRegular"/>
                <a:cs typeface="RobotoRegular"/>
              </a:rPr>
              <a:t>can </a:t>
            </a:r>
            <a:r>
              <a:rPr sz="2300" spc="-10" dirty="0">
                <a:latin typeface="RobotoRegular"/>
                <a:cs typeface="RobotoRegular"/>
              </a:rPr>
              <a:t>increase </a:t>
            </a:r>
            <a:r>
              <a:rPr sz="2300" spc="-5" dirty="0">
                <a:latin typeface="RobotoRegular"/>
                <a:cs typeface="RobotoRegular"/>
              </a:rPr>
              <a:t>or </a:t>
            </a:r>
            <a:r>
              <a:rPr sz="2300" spc="-10" dirty="0">
                <a:latin typeface="RobotoRegular"/>
                <a:cs typeface="RobotoRegular"/>
              </a:rPr>
              <a:t>decrease value </a:t>
            </a:r>
            <a:r>
              <a:rPr sz="2300" spc="-5" dirty="0">
                <a:latin typeface="RobotoRegular"/>
                <a:cs typeface="RobotoRegular"/>
              </a:rPr>
              <a:t>using existing addition  and </a:t>
            </a:r>
            <a:r>
              <a:rPr sz="2300" spc="-10" dirty="0">
                <a:latin typeface="RobotoRegular"/>
                <a:cs typeface="RobotoRegular"/>
              </a:rPr>
              <a:t>subtraction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15" dirty="0">
                <a:latin typeface="RobotoRegular"/>
                <a:cs typeface="RobotoRegular"/>
              </a:rPr>
              <a:t>operators</a:t>
            </a:r>
            <a:endParaRPr sz="2300">
              <a:latin typeface="RobotoRegular"/>
              <a:cs typeface="RobotoRegular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71773" y="2310354"/>
          <a:ext cx="4269738" cy="2440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189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48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099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4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77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70"/>
                        </a:lnSpc>
                      </a:pPr>
                      <a:r>
                        <a:rPr sz="24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593725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099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4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77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-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70"/>
                        </a:lnSpc>
                      </a:pPr>
                      <a:r>
                        <a:rPr sz="24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593725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099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b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77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099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400" b="1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+=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770"/>
                        </a:lnSpc>
                      </a:pPr>
                      <a:r>
                        <a:rPr sz="24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89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400" b="1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-=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770"/>
                        </a:lnSpc>
                      </a:pPr>
                      <a:r>
                        <a:rPr sz="24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7162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0" dirty="0">
                <a:latin typeface="Times New Roman"/>
                <a:cs typeface="Times New Roman"/>
              </a:rPr>
              <a:t>Increment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425" dirty="0">
                <a:latin typeface="Times New Roman"/>
                <a:cs typeface="Times New Roman"/>
              </a:rPr>
              <a:t>and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70" dirty="0">
                <a:latin typeface="Times New Roman"/>
                <a:cs typeface="Times New Roman"/>
              </a:rPr>
              <a:t>Decrement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30" dirty="0">
                <a:latin typeface="Times New Roman"/>
                <a:cs typeface="Times New Roman"/>
              </a:rPr>
              <a:t>Operator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624" y="1447015"/>
            <a:ext cx="4187825" cy="97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" dirty="0">
                <a:latin typeface="RobotoRegular"/>
                <a:cs typeface="RobotoRegular"/>
              </a:rPr>
              <a:t>Preﬁx Increment </a:t>
            </a:r>
            <a:r>
              <a:rPr sz="2300" spc="-5" dirty="0">
                <a:latin typeface="RobotoRegular"/>
                <a:cs typeface="RobotoRegular"/>
              </a:rPr>
              <a:t>and</a:t>
            </a:r>
            <a:r>
              <a:rPr sz="2300" spc="-30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Decrement</a:t>
            </a:r>
            <a:endParaRPr sz="23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  <a:tabLst>
                <a:tab pos="1688464" algn="l"/>
              </a:tabLst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age</a:t>
            </a:r>
            <a:r>
              <a:rPr sz="2200" b="1" dirty="0">
                <a:latin typeface="Courier New"/>
                <a:cs typeface="Courier New"/>
              </a:rPr>
              <a:t> =	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12</a:t>
            </a:r>
            <a:r>
              <a:rPr sz="2200" b="1" spc="-5" dirty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4574" y="2573816"/>
          <a:ext cx="3919220" cy="1688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4052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++age;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alert(age);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//Result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--age;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5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alert(age);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//Result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7162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0" dirty="0">
                <a:latin typeface="Times New Roman"/>
                <a:cs typeface="Times New Roman"/>
              </a:rPr>
              <a:t>Increment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425" dirty="0">
                <a:latin typeface="Times New Roman"/>
                <a:cs typeface="Times New Roman"/>
              </a:rPr>
              <a:t>and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70" dirty="0">
                <a:latin typeface="Times New Roman"/>
                <a:cs typeface="Times New Roman"/>
              </a:rPr>
              <a:t>Decrement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30" dirty="0">
                <a:latin typeface="Times New Roman"/>
                <a:cs typeface="Times New Roman"/>
              </a:rPr>
              <a:t>Operator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624" y="1447015"/>
            <a:ext cx="4348480" cy="97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" dirty="0">
                <a:latin typeface="RobotoRegular"/>
                <a:cs typeface="RobotoRegular"/>
              </a:rPr>
              <a:t>Postﬁx Increment </a:t>
            </a:r>
            <a:r>
              <a:rPr sz="2300" spc="-5" dirty="0">
                <a:latin typeface="RobotoRegular"/>
                <a:cs typeface="RobotoRegular"/>
              </a:rPr>
              <a:t>and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Decrement</a:t>
            </a:r>
            <a:endParaRPr sz="23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  <a:tabLst>
                <a:tab pos="1688464" algn="l"/>
              </a:tabLst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age</a:t>
            </a:r>
            <a:r>
              <a:rPr sz="2200" b="1" dirty="0">
                <a:latin typeface="Courier New"/>
                <a:cs typeface="Courier New"/>
              </a:rPr>
              <a:t> =	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12</a:t>
            </a:r>
            <a:r>
              <a:rPr sz="2200" b="1" spc="-5" dirty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4574" y="2573816"/>
          <a:ext cx="6769099" cy="1688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9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44052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age++;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alert(age);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//Result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13,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same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prefix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age--;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5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alert(age);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//Result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12,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same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postfix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7162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0" dirty="0">
                <a:latin typeface="Times New Roman"/>
                <a:cs typeface="Times New Roman"/>
              </a:rPr>
              <a:t>Increment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425" dirty="0">
                <a:latin typeface="Times New Roman"/>
                <a:cs typeface="Times New Roman"/>
              </a:rPr>
              <a:t>and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70" dirty="0">
                <a:latin typeface="Times New Roman"/>
                <a:cs typeface="Times New Roman"/>
              </a:rPr>
              <a:t>Decrement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30" dirty="0">
                <a:latin typeface="Times New Roman"/>
                <a:cs typeface="Times New Roman"/>
              </a:rPr>
              <a:t>Operator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409" y="1397486"/>
            <a:ext cx="8102600" cy="282575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What is the </a:t>
            </a:r>
            <a:r>
              <a:rPr sz="2300" spc="-10" dirty="0">
                <a:latin typeface="RobotoRegular"/>
                <a:cs typeface="RobotoRegular"/>
              </a:rPr>
              <a:t>difference </a:t>
            </a:r>
            <a:r>
              <a:rPr sz="2300" spc="-5" dirty="0">
                <a:latin typeface="RobotoRegular"/>
                <a:cs typeface="RobotoRegular"/>
              </a:rPr>
              <a:t>between </a:t>
            </a:r>
            <a:r>
              <a:rPr sz="2300" spc="-10" dirty="0">
                <a:latin typeface="RobotoRegular"/>
                <a:cs typeface="RobotoRegular"/>
              </a:rPr>
              <a:t>Preﬁx </a:t>
            </a:r>
            <a:r>
              <a:rPr sz="2300" spc="-5" dirty="0">
                <a:latin typeface="RobotoRegular"/>
                <a:cs typeface="RobotoRegular"/>
              </a:rPr>
              <a:t>and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Postﬁx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3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will </a:t>
            </a:r>
            <a:r>
              <a:rPr sz="2300" spc="-15" dirty="0">
                <a:latin typeface="RobotoRegular"/>
                <a:cs typeface="RobotoRegular"/>
              </a:rPr>
              <a:t>NOT </a:t>
            </a:r>
            <a:r>
              <a:rPr sz="2300" spc="-5" dirty="0">
                <a:latin typeface="RobotoRegular"/>
                <a:cs typeface="RobotoRegular"/>
              </a:rPr>
              <a:t>ﬁnd any </a:t>
            </a:r>
            <a:r>
              <a:rPr sz="2300" spc="-10" dirty="0">
                <a:latin typeface="RobotoRegular"/>
                <a:cs typeface="RobotoRegular"/>
              </a:rPr>
              <a:t>difference </a:t>
            </a:r>
            <a:r>
              <a:rPr sz="2300" spc="-5" dirty="0">
                <a:latin typeface="RobotoRegular"/>
                <a:cs typeface="RobotoRegular"/>
              </a:rPr>
              <a:t>if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will not assign </a:t>
            </a:r>
            <a:r>
              <a:rPr sz="2300" spc="-10" dirty="0">
                <a:latin typeface="RobotoRegular"/>
                <a:cs typeface="RobotoRegular"/>
              </a:rPr>
              <a:t>result  </a:t>
            </a:r>
            <a:r>
              <a:rPr sz="2300" spc="-5" dirty="0">
                <a:latin typeface="RobotoRegular"/>
                <a:cs typeface="RobotoRegular"/>
              </a:rPr>
              <a:t>of </a:t>
            </a:r>
            <a:r>
              <a:rPr sz="2300" spc="-10" dirty="0">
                <a:latin typeface="RobotoRegular"/>
                <a:cs typeface="RobotoRegular"/>
              </a:rPr>
              <a:t>preﬁx </a:t>
            </a:r>
            <a:r>
              <a:rPr sz="2300" spc="-5" dirty="0">
                <a:latin typeface="RobotoRegular"/>
                <a:cs typeface="RobotoRegular"/>
              </a:rPr>
              <a:t>and postﬁx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any other</a:t>
            </a:r>
            <a:r>
              <a:rPr sz="2300" spc="-10" dirty="0">
                <a:latin typeface="RobotoRegular"/>
                <a:cs typeface="RobotoRegular"/>
              </a:rPr>
              <a:t> variable</a:t>
            </a:r>
            <a:endParaRPr sz="2300">
              <a:latin typeface="RobotoRegular"/>
              <a:cs typeface="RobotoRegular"/>
            </a:endParaRPr>
          </a:p>
          <a:p>
            <a:pPr marL="481965" marR="28575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Preﬁx </a:t>
            </a:r>
            <a:r>
              <a:rPr sz="2300" spc="-15" dirty="0">
                <a:latin typeface="RobotoRegular"/>
                <a:cs typeface="RobotoRegular"/>
              </a:rPr>
              <a:t>operator </a:t>
            </a:r>
            <a:r>
              <a:rPr sz="2300" spc="-5" dirty="0">
                <a:latin typeface="RobotoRegular"/>
                <a:cs typeface="RobotoRegular"/>
              </a:rPr>
              <a:t>ﬁrst </a:t>
            </a:r>
            <a:r>
              <a:rPr sz="2300" spc="-10" dirty="0">
                <a:latin typeface="RobotoRegular"/>
                <a:cs typeface="RobotoRegular"/>
              </a:rPr>
              <a:t>increase/decrease </a:t>
            </a:r>
            <a:r>
              <a:rPr sz="2300" spc="-5" dirty="0">
                <a:latin typeface="RobotoRegular"/>
                <a:cs typeface="RobotoRegular"/>
              </a:rPr>
              <a:t>the </a:t>
            </a:r>
            <a:r>
              <a:rPr sz="2300" spc="-10" dirty="0">
                <a:latin typeface="RobotoRegular"/>
                <a:cs typeface="RobotoRegular"/>
              </a:rPr>
              <a:t>value </a:t>
            </a:r>
            <a:r>
              <a:rPr sz="2300" spc="-5" dirty="0">
                <a:latin typeface="RobotoRegular"/>
                <a:cs typeface="RobotoRegular"/>
              </a:rPr>
              <a:t>in </a:t>
            </a:r>
            <a:r>
              <a:rPr sz="2300" spc="-10" dirty="0">
                <a:latin typeface="RobotoRegular"/>
                <a:cs typeface="RobotoRegular"/>
              </a:rPr>
              <a:t>variable  </a:t>
            </a:r>
            <a:r>
              <a:rPr sz="2300" spc="-5" dirty="0">
                <a:latin typeface="RobotoRegular"/>
                <a:cs typeface="RobotoRegular"/>
              </a:rPr>
              <a:t>and then assign </a:t>
            </a:r>
            <a:r>
              <a:rPr sz="2300" spc="-10" dirty="0">
                <a:latin typeface="RobotoRegular"/>
                <a:cs typeface="RobotoRegular"/>
              </a:rPr>
              <a:t>result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other </a:t>
            </a:r>
            <a:r>
              <a:rPr sz="2300" spc="-10" dirty="0">
                <a:latin typeface="RobotoRegular"/>
                <a:cs typeface="RobotoRegular"/>
              </a:rPr>
              <a:t>variable</a:t>
            </a:r>
            <a:endParaRPr sz="2300">
              <a:latin typeface="RobotoRegular"/>
              <a:cs typeface="RobotoRegular"/>
            </a:endParaRPr>
          </a:p>
          <a:p>
            <a:pPr marL="481965" marR="35814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10" dirty="0">
                <a:latin typeface="RobotoRegular"/>
                <a:cs typeface="RobotoRegular"/>
              </a:rPr>
              <a:t>Postﬁx </a:t>
            </a:r>
            <a:r>
              <a:rPr sz="2300" spc="-15" dirty="0">
                <a:latin typeface="RobotoRegular"/>
                <a:cs typeface="RobotoRegular"/>
              </a:rPr>
              <a:t>operator </a:t>
            </a:r>
            <a:r>
              <a:rPr sz="2300" spc="-5" dirty="0">
                <a:latin typeface="RobotoRegular"/>
                <a:cs typeface="RobotoRegular"/>
              </a:rPr>
              <a:t>ﬁrst assign the </a:t>
            </a:r>
            <a:r>
              <a:rPr sz="2300" spc="-10" dirty="0">
                <a:latin typeface="RobotoRegular"/>
                <a:cs typeface="RobotoRegular"/>
              </a:rPr>
              <a:t>value </a:t>
            </a:r>
            <a:r>
              <a:rPr sz="2300" spc="-5" dirty="0">
                <a:latin typeface="RobotoRegular"/>
                <a:cs typeface="RobotoRegular"/>
              </a:rPr>
              <a:t>in other </a:t>
            </a:r>
            <a:r>
              <a:rPr sz="2300" spc="-10" dirty="0">
                <a:latin typeface="RobotoRegular"/>
                <a:cs typeface="RobotoRegular"/>
              </a:rPr>
              <a:t>value </a:t>
            </a:r>
            <a:r>
              <a:rPr sz="2300" spc="-5" dirty="0">
                <a:latin typeface="RobotoRegular"/>
                <a:cs typeface="RobotoRegular"/>
              </a:rPr>
              <a:t>then  </a:t>
            </a:r>
            <a:r>
              <a:rPr sz="2300" spc="-10" dirty="0">
                <a:latin typeface="RobotoRegular"/>
                <a:cs typeface="RobotoRegular"/>
              </a:rPr>
              <a:t>increase/decrease value </a:t>
            </a:r>
            <a:r>
              <a:rPr sz="2300" spc="-5" dirty="0">
                <a:latin typeface="RobotoRegular"/>
                <a:cs typeface="RobotoRegular"/>
              </a:rPr>
              <a:t>in actual </a:t>
            </a:r>
            <a:r>
              <a:rPr sz="2300" spc="-10" dirty="0">
                <a:latin typeface="RobotoRegular"/>
                <a:cs typeface="RobotoRegular"/>
              </a:rPr>
              <a:t>variable</a:t>
            </a:r>
            <a:endParaRPr sz="23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4923" y="372567"/>
            <a:ext cx="2338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80" dirty="0">
                <a:latin typeface="Times New Roman"/>
                <a:cs typeface="Times New Roman"/>
              </a:rPr>
              <a:t>index.js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350" dirty="0">
                <a:latin typeface="Times New Roman"/>
                <a:cs typeface="Times New Roman"/>
              </a:rPr>
              <a:t>ﬁle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624" y="2834983"/>
            <a:ext cx="3866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alert(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"Hello</a:t>
            </a:r>
            <a:r>
              <a:rPr sz="2400" b="1" spc="-8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A31414"/>
                </a:solidFill>
                <a:latin typeface="Courier New"/>
                <a:cs typeface="Courier New"/>
              </a:rPr>
              <a:t>World"</a:t>
            </a:r>
            <a:r>
              <a:rPr sz="2400" b="1" spc="-5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7162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0" dirty="0">
                <a:latin typeface="Times New Roman"/>
                <a:cs typeface="Times New Roman"/>
              </a:rPr>
              <a:t>Increment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425" dirty="0">
                <a:latin typeface="Times New Roman"/>
                <a:cs typeface="Times New Roman"/>
              </a:rPr>
              <a:t>and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70" dirty="0">
                <a:latin typeface="Times New Roman"/>
                <a:cs typeface="Times New Roman"/>
              </a:rPr>
              <a:t>Decrement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30" dirty="0">
                <a:latin typeface="Times New Roman"/>
                <a:cs typeface="Times New Roman"/>
              </a:rPr>
              <a:t>Operator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624" y="1447015"/>
            <a:ext cx="3210560" cy="142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" dirty="0">
                <a:latin typeface="RobotoRegular"/>
                <a:cs typeface="RobotoRegular"/>
              </a:rPr>
              <a:t>Preﬁx Increment</a:t>
            </a:r>
            <a:endParaRPr sz="23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  <a:tabLst>
                <a:tab pos="1688464" algn="l"/>
              </a:tabLst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age</a:t>
            </a:r>
            <a:r>
              <a:rPr sz="2200" b="1" dirty="0">
                <a:latin typeface="Courier New"/>
                <a:cs typeface="Courier New"/>
              </a:rPr>
              <a:t> =	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12</a:t>
            </a:r>
            <a:r>
              <a:rPr sz="2200" b="1" spc="-5" dirty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newAge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9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++age;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4574" y="3031015"/>
          <a:ext cx="4650739" cy="773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6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852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alert(age);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//Result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5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alert(newAge);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//Result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7162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0" dirty="0">
                <a:latin typeface="Times New Roman"/>
                <a:cs typeface="Times New Roman"/>
              </a:rPr>
              <a:t>Increment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425" dirty="0">
                <a:latin typeface="Times New Roman"/>
                <a:cs typeface="Times New Roman"/>
              </a:rPr>
              <a:t>and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70" dirty="0">
                <a:latin typeface="Times New Roman"/>
                <a:cs typeface="Times New Roman"/>
              </a:rPr>
              <a:t>Decrement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30" dirty="0">
                <a:latin typeface="Times New Roman"/>
                <a:cs typeface="Times New Roman"/>
              </a:rPr>
              <a:t>Operator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624" y="1447015"/>
            <a:ext cx="3210560" cy="142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" dirty="0">
                <a:latin typeface="RobotoRegular"/>
                <a:cs typeface="RobotoRegular"/>
              </a:rPr>
              <a:t>Postﬁx Increment</a:t>
            </a:r>
            <a:endParaRPr sz="23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  <a:tabLst>
                <a:tab pos="1688464" algn="l"/>
              </a:tabLst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age</a:t>
            </a:r>
            <a:r>
              <a:rPr sz="2200" b="1" dirty="0">
                <a:latin typeface="Courier New"/>
                <a:cs typeface="Courier New"/>
              </a:rPr>
              <a:t> =	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12</a:t>
            </a:r>
            <a:r>
              <a:rPr sz="2200" b="1" spc="-5" dirty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newAge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9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age++;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624" y="2849601"/>
            <a:ext cx="23723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2200" b="1" spc="-5" dirty="0">
                <a:latin typeface="Courier New"/>
                <a:cs typeface="Courier New"/>
              </a:rPr>
              <a:t>alert(age);  alert(newAge);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6818" y="2849601"/>
            <a:ext cx="5389880" cy="9398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//Result</a:t>
            </a:r>
            <a:r>
              <a:rPr sz="22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13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//Result 12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,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see the</a:t>
            </a:r>
            <a:r>
              <a:rPr sz="2200" b="1" spc="-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difference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7162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0" dirty="0">
                <a:latin typeface="Times New Roman"/>
                <a:cs typeface="Times New Roman"/>
              </a:rPr>
              <a:t>Increment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425" dirty="0">
                <a:latin typeface="Times New Roman"/>
                <a:cs typeface="Times New Roman"/>
              </a:rPr>
              <a:t>and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70" dirty="0">
                <a:latin typeface="Times New Roman"/>
                <a:cs typeface="Times New Roman"/>
              </a:rPr>
              <a:t>Decrement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30" dirty="0">
                <a:latin typeface="Times New Roman"/>
                <a:cs typeface="Times New Roman"/>
              </a:rPr>
              <a:t>Operator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624" y="1447015"/>
            <a:ext cx="3210560" cy="142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" dirty="0">
                <a:latin typeface="RobotoRegular"/>
                <a:cs typeface="RobotoRegular"/>
              </a:rPr>
              <a:t>Preﬁx Decrement</a:t>
            </a:r>
            <a:endParaRPr sz="23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  <a:tabLst>
                <a:tab pos="1688464" algn="l"/>
              </a:tabLst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age</a:t>
            </a:r>
            <a:r>
              <a:rPr sz="2200" b="1" dirty="0">
                <a:latin typeface="Courier New"/>
                <a:cs typeface="Courier New"/>
              </a:rPr>
              <a:t> =	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12</a:t>
            </a:r>
            <a:r>
              <a:rPr sz="2200" b="1" spc="-5" dirty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newAge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9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--age;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4574" y="3031015"/>
          <a:ext cx="4650739" cy="773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6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852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alert(age);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//Result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5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alert(newAge);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//Result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7162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0" dirty="0">
                <a:latin typeface="Times New Roman"/>
                <a:cs typeface="Times New Roman"/>
              </a:rPr>
              <a:t>Increment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425" dirty="0">
                <a:latin typeface="Times New Roman"/>
                <a:cs typeface="Times New Roman"/>
              </a:rPr>
              <a:t>and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70" dirty="0">
                <a:latin typeface="Times New Roman"/>
                <a:cs typeface="Times New Roman"/>
              </a:rPr>
              <a:t>Decrement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30" dirty="0">
                <a:latin typeface="Times New Roman"/>
                <a:cs typeface="Times New Roman"/>
              </a:rPr>
              <a:t>Operator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624" y="1447015"/>
            <a:ext cx="3210560" cy="142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" dirty="0">
                <a:latin typeface="RobotoRegular"/>
                <a:cs typeface="RobotoRegular"/>
              </a:rPr>
              <a:t>Postﬁx Decrement</a:t>
            </a:r>
            <a:endParaRPr sz="23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  <a:tabLst>
                <a:tab pos="1688464" algn="l"/>
              </a:tabLst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age</a:t>
            </a:r>
            <a:r>
              <a:rPr sz="2200" b="1" dirty="0">
                <a:latin typeface="Courier New"/>
                <a:cs typeface="Courier New"/>
              </a:rPr>
              <a:t> =	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12</a:t>
            </a:r>
            <a:r>
              <a:rPr sz="2200" b="1" spc="-5" dirty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newAge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9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age--;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624" y="2849601"/>
            <a:ext cx="23723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2200" b="1" spc="-5" dirty="0">
                <a:latin typeface="Courier New"/>
                <a:cs typeface="Courier New"/>
              </a:rPr>
              <a:t>alert(age);  alert(newAge);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6818" y="2849601"/>
            <a:ext cx="5389880" cy="9398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//Result</a:t>
            </a:r>
            <a:r>
              <a:rPr sz="22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11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//Result 12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,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see the</a:t>
            </a:r>
            <a:r>
              <a:rPr sz="2200" b="1" spc="-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difference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7162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0" dirty="0">
                <a:latin typeface="Times New Roman"/>
                <a:cs typeface="Times New Roman"/>
              </a:rPr>
              <a:t>Increment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425" dirty="0">
                <a:latin typeface="Times New Roman"/>
                <a:cs typeface="Times New Roman"/>
              </a:rPr>
              <a:t>and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70" dirty="0">
                <a:latin typeface="Times New Roman"/>
                <a:cs typeface="Times New Roman"/>
              </a:rPr>
              <a:t>Decrement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30" dirty="0">
                <a:latin typeface="Times New Roman"/>
                <a:cs typeface="Times New Roman"/>
              </a:rPr>
              <a:t>Operator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624" y="1447015"/>
            <a:ext cx="137541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RobotoRegular"/>
                <a:cs typeface="RobotoRegular"/>
              </a:rPr>
              <a:t>Example</a:t>
            </a:r>
            <a:r>
              <a:rPr sz="2300" spc="-85" dirty="0">
                <a:latin typeface="RobotoRegular"/>
                <a:cs typeface="RobotoRegular"/>
              </a:rPr>
              <a:t> </a:t>
            </a:r>
            <a:r>
              <a:rPr sz="2300" dirty="0">
                <a:latin typeface="RobotoRegular"/>
                <a:cs typeface="RobotoRegular"/>
              </a:rPr>
              <a:t>1</a:t>
            </a:r>
            <a:endParaRPr sz="2300">
              <a:latin typeface="RobotoRegular"/>
              <a:cs typeface="RobotoRegular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4574" y="1910305"/>
          <a:ext cx="7896858" cy="1183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1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01289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b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;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4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;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89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7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c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a++ 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4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b;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 first</a:t>
                      </a:r>
                      <a:r>
                        <a:rPr sz="2000" b="1" spc="-8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61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of 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000" b="1" spc="-8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placed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61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here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361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33624" y="3105886"/>
            <a:ext cx="73399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which is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4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then increase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1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in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a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so will become</a:t>
            </a:r>
            <a:r>
              <a:rPr sz="2000" b="1" spc="-8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5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14574" y="3520027"/>
          <a:ext cx="3721099" cy="1183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189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alert(a);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80"/>
                        </a:lnSpc>
                      </a:pPr>
                      <a:r>
                        <a:rPr sz="24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099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alert(b);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70"/>
                        </a:lnSpc>
                      </a:pPr>
                      <a:r>
                        <a:rPr sz="24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89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alert(c);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70"/>
                        </a:lnSpc>
                      </a:pPr>
                      <a:r>
                        <a:rPr sz="24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7162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0" dirty="0">
                <a:latin typeface="Times New Roman"/>
                <a:cs typeface="Times New Roman"/>
              </a:rPr>
              <a:t>Increment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425" dirty="0">
                <a:latin typeface="Times New Roman"/>
                <a:cs typeface="Times New Roman"/>
              </a:rPr>
              <a:t>and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70" dirty="0">
                <a:latin typeface="Times New Roman"/>
                <a:cs typeface="Times New Roman"/>
              </a:rPr>
              <a:t>Decrement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30" dirty="0">
                <a:latin typeface="Times New Roman"/>
                <a:cs typeface="Times New Roman"/>
              </a:rPr>
              <a:t>Operator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624" y="1447015"/>
            <a:ext cx="137541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RobotoRegular"/>
                <a:cs typeface="RobotoRegular"/>
              </a:rPr>
              <a:t>Example</a:t>
            </a:r>
            <a:r>
              <a:rPr sz="2300" spc="-85" dirty="0">
                <a:latin typeface="RobotoRegular"/>
                <a:cs typeface="RobotoRegular"/>
              </a:rPr>
              <a:t> </a:t>
            </a:r>
            <a:r>
              <a:rPr sz="2300" dirty="0">
                <a:latin typeface="RobotoRegular"/>
                <a:cs typeface="RobotoRegular"/>
              </a:rPr>
              <a:t>2</a:t>
            </a:r>
            <a:endParaRPr sz="2300">
              <a:latin typeface="RobotoRegular"/>
              <a:cs typeface="RobotoRegular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4574" y="1910305"/>
          <a:ext cx="8050527" cy="1183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1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01289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b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4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89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7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c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++a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4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b;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 first</a:t>
                      </a:r>
                      <a:r>
                        <a:rPr sz="2000" b="1" spc="-8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61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of 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000" b="1" spc="-8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increased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61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61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33624" y="3105886"/>
            <a:ext cx="79495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will become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5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then value of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a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will be placed here,</a:t>
            </a:r>
            <a:r>
              <a:rPr sz="2000" b="1" spc="-7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5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14574" y="3520027"/>
          <a:ext cx="3721099" cy="1183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189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alert(a);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80"/>
                        </a:lnSpc>
                      </a:pPr>
                      <a:r>
                        <a:rPr sz="24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099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alert(b);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70"/>
                        </a:lnSpc>
                      </a:pPr>
                      <a:r>
                        <a:rPr sz="24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89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alert(c);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70"/>
                        </a:lnSpc>
                      </a:pPr>
                      <a:r>
                        <a:rPr sz="24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7162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0" dirty="0">
                <a:latin typeface="Times New Roman"/>
                <a:cs typeface="Times New Roman"/>
              </a:rPr>
              <a:t>Increment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425" dirty="0">
                <a:latin typeface="Times New Roman"/>
                <a:cs typeface="Times New Roman"/>
              </a:rPr>
              <a:t>and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70" dirty="0">
                <a:latin typeface="Times New Roman"/>
                <a:cs typeface="Times New Roman"/>
              </a:rPr>
              <a:t>Decrement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30" dirty="0">
                <a:latin typeface="Times New Roman"/>
                <a:cs typeface="Times New Roman"/>
              </a:rPr>
              <a:t>Operator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624" y="1447015"/>
            <a:ext cx="137541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RobotoRegular"/>
                <a:cs typeface="RobotoRegular"/>
              </a:rPr>
              <a:t>Example</a:t>
            </a:r>
            <a:r>
              <a:rPr sz="2300" spc="-85" dirty="0">
                <a:latin typeface="RobotoRegular"/>
                <a:cs typeface="RobotoRegular"/>
              </a:rPr>
              <a:t> </a:t>
            </a:r>
            <a:r>
              <a:rPr sz="2300" dirty="0">
                <a:latin typeface="RobotoRegular"/>
                <a:cs typeface="RobotoRegular"/>
              </a:rPr>
              <a:t>3</a:t>
            </a:r>
            <a:endParaRPr sz="2300">
              <a:latin typeface="RobotoRegular"/>
              <a:cs typeface="RobotoRegular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718752"/>
              </p:ext>
            </p:extLst>
          </p:nvPr>
        </p:nvGraphicFramePr>
        <p:xfrm>
          <a:off x="414574" y="1907067"/>
          <a:ext cx="4096383" cy="22215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7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8753">
                <a:tc>
                  <a:txBody>
                    <a:bodyPr/>
                    <a:lstStyle/>
                    <a:p>
                      <a:pPr marR="45085" algn="ctr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marR="45085" algn="ctr">
                        <a:lnSpc>
                          <a:spcPts val="2525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b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25"/>
                        </a:lnSpc>
                      </a:pP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753">
                <a:tc>
                  <a:txBody>
                    <a:bodyPr/>
                    <a:lstStyle/>
                    <a:p>
                      <a:pPr marR="45085" algn="ctr">
                        <a:lnSpc>
                          <a:spcPts val="2525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c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25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a++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2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3175">
                        <a:lnSpc>
                          <a:spcPts val="2525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--b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52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2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--a;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245">
                <a:tc gridSpan="4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alert(a);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99">
                <a:tc gridSpan="4">
                  <a:txBody>
                    <a:bodyPr/>
                    <a:lstStyle/>
                    <a:p>
                      <a:pPr marL="31750">
                        <a:lnSpc>
                          <a:spcPts val="2525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alert(b);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2525"/>
                        </a:lnSpc>
                      </a:pP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525"/>
                        </a:lnSpc>
                      </a:pP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53">
                <a:tc gridSpan="4">
                  <a:txBody>
                    <a:bodyPr/>
                    <a:lstStyle/>
                    <a:p>
                      <a:pPr marL="31750">
                        <a:lnSpc>
                          <a:spcPts val="2525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alert(c);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2525"/>
                        </a:lnSpc>
                      </a:pP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525"/>
                        </a:lnSpc>
                      </a:pP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7162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0" dirty="0">
                <a:latin typeface="Times New Roman"/>
                <a:cs typeface="Times New Roman"/>
              </a:rPr>
              <a:t>Increment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425" dirty="0">
                <a:latin typeface="Times New Roman"/>
                <a:cs typeface="Times New Roman"/>
              </a:rPr>
              <a:t>and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70" dirty="0">
                <a:latin typeface="Times New Roman"/>
                <a:cs typeface="Times New Roman"/>
              </a:rPr>
              <a:t>Decrement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30" dirty="0">
                <a:latin typeface="Times New Roman"/>
                <a:cs typeface="Times New Roman"/>
              </a:rPr>
              <a:t>Operator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624" y="1447015"/>
            <a:ext cx="137541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RobotoRegular"/>
                <a:cs typeface="RobotoRegular"/>
              </a:rPr>
              <a:t>Example</a:t>
            </a:r>
            <a:r>
              <a:rPr sz="2300" spc="-85" dirty="0">
                <a:latin typeface="RobotoRegular"/>
                <a:cs typeface="RobotoRegular"/>
              </a:rPr>
              <a:t> </a:t>
            </a:r>
            <a:r>
              <a:rPr sz="2300" dirty="0">
                <a:latin typeface="RobotoRegular"/>
                <a:cs typeface="RobotoRegular"/>
              </a:rPr>
              <a:t>4</a:t>
            </a:r>
            <a:endParaRPr sz="2300">
              <a:latin typeface="RobotoRegular"/>
              <a:cs typeface="RobotoRegular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4574" y="1907067"/>
          <a:ext cx="4766941" cy="22215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67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61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8753">
                <a:tc>
                  <a:txBody>
                    <a:bodyPr/>
                    <a:lstStyle/>
                    <a:p>
                      <a:pPr marR="45085" algn="ctr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marR="45085" algn="ctr">
                        <a:lnSpc>
                          <a:spcPts val="2525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b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25"/>
                        </a:lnSpc>
                      </a:pP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753">
                <a:tc>
                  <a:txBody>
                    <a:bodyPr/>
                    <a:lstStyle/>
                    <a:p>
                      <a:pPr marR="45085" algn="ctr">
                        <a:lnSpc>
                          <a:spcPts val="2525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c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25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++a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2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3175">
                        <a:lnSpc>
                          <a:spcPts val="2525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b++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52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2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2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25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--b;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245">
                <a:tc gridSpan="4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alert(a);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99">
                <a:tc gridSpan="4">
                  <a:txBody>
                    <a:bodyPr/>
                    <a:lstStyle/>
                    <a:p>
                      <a:pPr marL="31750">
                        <a:lnSpc>
                          <a:spcPts val="2525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alert(b);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2525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67640">
                        <a:lnSpc>
                          <a:spcPts val="2525"/>
                        </a:lnSpc>
                      </a:pPr>
                      <a:r>
                        <a:rPr sz="2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53">
                <a:tc gridSpan="4">
                  <a:txBody>
                    <a:bodyPr/>
                    <a:lstStyle/>
                    <a:p>
                      <a:pPr marL="31750">
                        <a:lnSpc>
                          <a:spcPts val="2525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alert(c);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2525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67640">
                        <a:lnSpc>
                          <a:spcPts val="2525"/>
                        </a:lnSpc>
                      </a:pPr>
                      <a:r>
                        <a:rPr sz="2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8771" y="2071369"/>
            <a:ext cx="71354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String</a:t>
            </a:r>
            <a:r>
              <a:rPr sz="6000" spc="-95" dirty="0"/>
              <a:t> </a:t>
            </a:r>
            <a:r>
              <a:rPr sz="6000" spc="-10" dirty="0"/>
              <a:t>Concatenation</a:t>
            </a:r>
            <a:endParaRPr sz="60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5462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5" dirty="0">
                <a:latin typeface="Times New Roman"/>
                <a:cs typeface="Times New Roman"/>
              </a:rPr>
              <a:t>Concatenating </a:t>
            </a:r>
            <a:r>
              <a:rPr sz="3200" spc="320" dirty="0">
                <a:latin typeface="Times New Roman"/>
                <a:cs typeface="Times New Roman"/>
              </a:rPr>
              <a:t>Text</a:t>
            </a:r>
            <a:r>
              <a:rPr sz="3200" spc="-480" dirty="0">
                <a:latin typeface="Times New Roman"/>
                <a:cs typeface="Times New Roman"/>
              </a:rPr>
              <a:t> </a:t>
            </a:r>
            <a:r>
              <a:rPr sz="3200" spc="370" dirty="0">
                <a:latin typeface="Times New Roman"/>
                <a:cs typeface="Times New Roman"/>
              </a:rPr>
              <a:t>strings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409" y="1397486"/>
            <a:ext cx="8114030" cy="3213735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The </a:t>
            </a:r>
            <a:r>
              <a:rPr sz="2300" dirty="0">
                <a:latin typeface="RobotoRegular"/>
                <a:cs typeface="RobotoRegular"/>
              </a:rPr>
              <a:t>+ </a:t>
            </a:r>
            <a:r>
              <a:rPr sz="2300" spc="-15" dirty="0">
                <a:latin typeface="RobotoRegular"/>
                <a:cs typeface="RobotoRegular"/>
              </a:rPr>
              <a:t>operator </a:t>
            </a:r>
            <a:r>
              <a:rPr sz="2300" spc="-5" dirty="0">
                <a:latin typeface="RobotoRegular"/>
                <a:cs typeface="RobotoRegular"/>
              </a:rPr>
              <a:t>can also be used for concatenating</a:t>
            </a:r>
            <a:r>
              <a:rPr sz="2300" spc="-4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strings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E.g:</a:t>
            </a:r>
            <a:endParaRPr sz="2300">
              <a:latin typeface="RobotoRegular"/>
              <a:cs typeface="RobotoRegular"/>
            </a:endParaRPr>
          </a:p>
          <a:p>
            <a:pPr marL="24765" marR="3722370">
              <a:lnSpc>
                <a:spcPct val="136400"/>
              </a:lnSpc>
              <a:spcBef>
                <a:spcPts val="1080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firstName </a:t>
            </a:r>
            <a:r>
              <a:rPr sz="2200" b="1" dirty="0">
                <a:latin typeface="Courier New"/>
                <a:cs typeface="Courier New"/>
              </a:rPr>
              <a:t>= 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"Abraham"</a:t>
            </a:r>
            <a:r>
              <a:rPr sz="2200" b="1" spc="-5" dirty="0">
                <a:latin typeface="Courier New"/>
                <a:cs typeface="Courier New"/>
              </a:rPr>
              <a:t>; 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lastName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85" dirty="0"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"aLincoln"</a:t>
            </a:r>
            <a:r>
              <a:rPr sz="2200" b="1" spc="-5" dirty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24765" marR="5080">
              <a:lnSpc>
                <a:spcPct val="137000"/>
              </a:lnSpc>
              <a:spcBef>
                <a:spcPts val="80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//concatenate firstName, space character and lastName 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fullName </a:t>
            </a:r>
            <a:r>
              <a:rPr sz="2200" b="1" dirty="0">
                <a:latin typeface="Courier New"/>
                <a:cs typeface="Courier New"/>
              </a:rPr>
              <a:t>= </a:t>
            </a:r>
            <a:r>
              <a:rPr sz="2200" b="1" spc="-5" dirty="0">
                <a:latin typeface="Courier New"/>
                <a:cs typeface="Courier New"/>
              </a:rPr>
              <a:t>firstName </a:t>
            </a:r>
            <a:r>
              <a:rPr sz="2200" b="1" dirty="0">
                <a:latin typeface="Courier New"/>
                <a:cs typeface="Courier New"/>
              </a:rPr>
              <a:t>+ </a:t>
            </a:r>
            <a:r>
              <a:rPr sz="2200" b="1" dirty="0">
                <a:solidFill>
                  <a:srgbClr val="A31414"/>
                </a:solidFill>
                <a:latin typeface="Courier New"/>
                <a:cs typeface="Courier New"/>
              </a:rPr>
              <a:t>" " </a:t>
            </a:r>
            <a:r>
              <a:rPr sz="2200" b="1" dirty="0">
                <a:latin typeface="Courier New"/>
                <a:cs typeface="Courier New"/>
              </a:rPr>
              <a:t>+ </a:t>
            </a:r>
            <a:r>
              <a:rPr sz="2200" b="1" spc="-5" dirty="0">
                <a:latin typeface="Courier New"/>
                <a:cs typeface="Courier New"/>
              </a:rPr>
              <a:t>lastName;  alert(fullName);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4923" y="372567"/>
            <a:ext cx="4424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95" dirty="0">
                <a:latin typeface="Times New Roman"/>
                <a:cs typeface="Times New Roman"/>
              </a:rPr>
              <a:t>Initial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250" dirty="0">
                <a:latin typeface="Times New Roman"/>
                <a:cs typeface="Times New Roman"/>
              </a:rPr>
              <a:t>Code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425" dirty="0">
                <a:latin typeface="Times New Roman"/>
                <a:cs typeface="Times New Roman"/>
              </a:rPr>
              <a:t>and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335" dirty="0">
                <a:latin typeface="Times New Roman"/>
                <a:cs typeface="Times New Roman"/>
              </a:rPr>
              <a:t>Setup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53" y="1393168"/>
            <a:ext cx="75692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125" marR="5080" indent="-480059">
              <a:lnSpc>
                <a:spcPct val="114599"/>
              </a:lnSpc>
              <a:spcBef>
                <a:spcPts val="100"/>
              </a:spcBef>
              <a:tabLst>
                <a:tab pos="492125" algn="l"/>
              </a:tabLst>
            </a:pPr>
            <a:r>
              <a:rPr sz="2400" spc="-5" dirty="0">
                <a:latin typeface="RobotoRegular"/>
                <a:cs typeface="RobotoRegular"/>
              </a:rPr>
              <a:t>1.	Open ﬁle in </a:t>
            </a:r>
            <a:r>
              <a:rPr sz="2400" spc="-10" dirty="0">
                <a:latin typeface="RobotoRegular"/>
                <a:cs typeface="RobotoRegular"/>
              </a:rPr>
              <a:t>browser </a:t>
            </a:r>
            <a:r>
              <a:rPr sz="2400" spc="-5" dirty="0">
                <a:latin typeface="RobotoRegular"/>
                <a:cs typeface="RobotoRegular"/>
              </a:rPr>
              <a:t>and </a:t>
            </a:r>
            <a:r>
              <a:rPr sz="2400" spc="-10" dirty="0">
                <a:latin typeface="RobotoRegular"/>
                <a:cs typeface="RobotoRegular"/>
              </a:rPr>
              <a:t>you </a:t>
            </a:r>
            <a:r>
              <a:rPr sz="2400" spc="-5" dirty="0">
                <a:latin typeface="RobotoRegular"/>
                <a:cs typeface="RobotoRegular"/>
              </a:rPr>
              <a:t>will see </a:t>
            </a:r>
            <a:r>
              <a:rPr sz="2400" spc="5" dirty="0">
                <a:latin typeface="RobotoRegular"/>
                <a:cs typeface="RobotoRegular"/>
              </a:rPr>
              <a:t>alert </a:t>
            </a:r>
            <a:r>
              <a:rPr sz="2400" spc="-5" dirty="0">
                <a:latin typeface="RobotoRegular"/>
                <a:cs typeface="RobotoRegular"/>
              </a:rPr>
              <a:t>in </a:t>
            </a:r>
            <a:r>
              <a:rPr sz="2400" spc="-10" dirty="0">
                <a:latin typeface="RobotoRegular"/>
                <a:cs typeface="RobotoRegular"/>
              </a:rPr>
              <a:t>browser  </a:t>
            </a:r>
            <a:r>
              <a:rPr sz="2400" spc="-5" dirty="0">
                <a:latin typeface="RobotoRegular"/>
                <a:cs typeface="RobotoRegular"/>
              </a:rPr>
              <a:t>window</a:t>
            </a:r>
            <a:endParaRPr sz="2400">
              <a:latin typeface="RobotoRegular"/>
              <a:cs typeface="RobotoRegular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55846" y="2302570"/>
            <a:ext cx="5223510" cy="2840990"/>
            <a:chOff x="1655846" y="2302570"/>
            <a:chExt cx="5223510" cy="2840990"/>
          </a:xfrm>
        </p:grpSpPr>
        <p:sp>
          <p:nvSpPr>
            <p:cNvPr id="6" name="object 6"/>
            <p:cNvSpPr/>
            <p:nvPr/>
          </p:nvSpPr>
          <p:spPr>
            <a:xfrm>
              <a:off x="1655846" y="2302570"/>
              <a:ext cx="5223464" cy="28409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12996" y="2340670"/>
              <a:ext cx="5109164" cy="27266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71894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5" dirty="0">
                <a:latin typeface="Times New Roman"/>
                <a:cs typeface="Times New Roman"/>
              </a:rPr>
              <a:t>Concatenating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370" dirty="0">
                <a:latin typeface="Times New Roman"/>
                <a:cs typeface="Times New Roman"/>
              </a:rPr>
              <a:t>strings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425" dirty="0">
                <a:latin typeface="Times New Roman"/>
                <a:cs typeface="Times New Roman"/>
              </a:rPr>
              <a:t>and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434" dirty="0">
                <a:latin typeface="Times New Roman"/>
                <a:cs typeface="Times New Roman"/>
              </a:rPr>
              <a:t>numbers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409" y="1397486"/>
            <a:ext cx="742950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Adding two numbers, will </a:t>
            </a:r>
            <a:r>
              <a:rPr sz="2300" spc="-10" dirty="0">
                <a:latin typeface="RobotoRegular"/>
                <a:cs typeface="RobotoRegular"/>
              </a:rPr>
              <a:t>return </a:t>
            </a:r>
            <a:r>
              <a:rPr sz="2300" spc="-5" dirty="0">
                <a:latin typeface="RobotoRegular"/>
                <a:cs typeface="RobotoRegular"/>
              </a:rPr>
              <a:t>the sum, but adding </a:t>
            </a:r>
            <a:r>
              <a:rPr sz="2300" dirty="0">
                <a:latin typeface="RobotoRegular"/>
                <a:cs typeface="RobotoRegular"/>
              </a:rPr>
              <a:t>a  </a:t>
            </a:r>
            <a:r>
              <a:rPr sz="2300" spc="-5" dirty="0">
                <a:latin typeface="RobotoRegular"/>
                <a:cs typeface="RobotoRegular"/>
              </a:rPr>
              <a:t>number and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string will </a:t>
            </a:r>
            <a:r>
              <a:rPr sz="2300" spc="-10" dirty="0">
                <a:latin typeface="RobotoRegular"/>
                <a:cs typeface="RobotoRegular"/>
              </a:rPr>
              <a:t>return </a:t>
            </a:r>
            <a:r>
              <a:rPr sz="2300" dirty="0">
                <a:latin typeface="RobotoRegular"/>
                <a:cs typeface="RobotoRegular"/>
              </a:rPr>
              <a:t>a</a:t>
            </a:r>
            <a:r>
              <a:rPr sz="2300" spc="-3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string:</a:t>
            </a:r>
            <a:endParaRPr sz="2300">
              <a:latin typeface="RobotoRegular"/>
              <a:cs typeface="RobotoRegular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71773" y="2307116"/>
          <a:ext cx="6769097" cy="1459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43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8753">
                <a:tc>
                  <a:txBody>
                    <a:bodyPr/>
                    <a:lstStyle/>
                    <a:p>
                      <a:pPr marR="45085" algn="ctr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"6"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2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76835" algn="r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"62"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753">
                <a:tc>
                  <a:txBody>
                    <a:bodyPr/>
                    <a:lstStyle/>
                    <a:p>
                      <a:pPr marR="45085" algn="ctr">
                        <a:lnSpc>
                          <a:spcPts val="2525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b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25"/>
                        </a:lnSpc>
                      </a:pPr>
                      <a:r>
                        <a:rPr sz="22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200" b="1" spc="-7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25"/>
                        </a:lnSpc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"6"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76835" algn="r">
                        <a:lnSpc>
                          <a:spcPts val="2525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25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"36"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245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c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"Hello </a:t>
                      </a:r>
                      <a:r>
                        <a:rPr sz="2200" b="1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200" b="1" spc="-80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"Hello</a:t>
                      </a:r>
                      <a:r>
                        <a:rPr sz="2200" b="1" spc="-8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2"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53">
                <a:tc>
                  <a:txBody>
                    <a:bodyPr/>
                    <a:lstStyle/>
                    <a:p>
                      <a:pPr marR="45085" algn="ctr">
                        <a:lnSpc>
                          <a:spcPts val="2525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d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ts val="2525"/>
                        </a:lnSpc>
                      </a:pPr>
                      <a:r>
                        <a:rPr sz="22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2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"Hello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25"/>
                        </a:lnSpc>
                      </a:pPr>
                      <a:r>
                        <a:rPr sz="2200" b="1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525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25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"2</a:t>
                      </a:r>
                      <a:r>
                        <a:rPr sz="2200" b="1" spc="-8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Hello"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90823" y="3725899"/>
            <a:ext cx="438404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dirty="0">
                <a:latin typeface="Courier New"/>
                <a:cs typeface="Courier New"/>
              </a:rPr>
              <a:t>e = 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"Hello </a:t>
            </a:r>
            <a:r>
              <a:rPr sz="2200" b="1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200" b="1" dirty="0">
                <a:latin typeface="Courier New"/>
                <a:cs typeface="Courier New"/>
              </a:rPr>
              <a:t>+ </a:t>
            </a:r>
            <a:r>
              <a:rPr sz="2200" b="1" dirty="0">
                <a:solidFill>
                  <a:srgbClr val="088759"/>
                </a:solidFill>
                <a:latin typeface="Courier New"/>
                <a:cs typeface="Courier New"/>
              </a:rPr>
              <a:t>3 </a:t>
            </a:r>
            <a:r>
              <a:rPr sz="2200" b="1" dirty="0">
                <a:latin typeface="Courier New"/>
                <a:cs typeface="Courier New"/>
              </a:rPr>
              <a:t>+ 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4</a:t>
            </a:r>
            <a:r>
              <a:rPr sz="2200" b="1" spc="-5" dirty="0">
                <a:latin typeface="Courier New"/>
                <a:cs typeface="Courier New"/>
              </a:rPr>
              <a:t>; 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dirty="0">
                <a:latin typeface="Courier New"/>
                <a:cs typeface="Courier New"/>
              </a:rPr>
              <a:t>f = </a:t>
            </a:r>
            <a:r>
              <a:rPr sz="2200" b="1" dirty="0">
                <a:solidFill>
                  <a:srgbClr val="088759"/>
                </a:solidFill>
                <a:latin typeface="Courier New"/>
                <a:cs typeface="Courier New"/>
              </a:rPr>
              <a:t>3 </a:t>
            </a:r>
            <a:r>
              <a:rPr sz="2200" b="1" dirty="0">
                <a:latin typeface="Courier New"/>
                <a:cs typeface="Courier New"/>
              </a:rPr>
              <a:t>+ </a:t>
            </a:r>
            <a:r>
              <a:rPr sz="2200" b="1" dirty="0">
                <a:solidFill>
                  <a:srgbClr val="088759"/>
                </a:solidFill>
                <a:latin typeface="Courier New"/>
                <a:cs typeface="Courier New"/>
              </a:rPr>
              <a:t>4 </a:t>
            </a:r>
            <a:r>
              <a:rPr sz="2200" b="1" dirty="0">
                <a:latin typeface="Courier New"/>
                <a:cs typeface="Courier New"/>
              </a:rPr>
              <a:t>+ 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"Hello </a:t>
            </a:r>
            <a:r>
              <a:rPr sz="2200" b="1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200" b="1" dirty="0">
                <a:latin typeface="Courier New"/>
                <a:cs typeface="Courier New"/>
              </a:rPr>
              <a:t>; 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dirty="0">
                <a:latin typeface="Courier New"/>
                <a:cs typeface="Courier New"/>
              </a:rPr>
              <a:t>g = 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"Hello </a:t>
            </a:r>
            <a:r>
              <a:rPr sz="2200" b="1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200" b="1" dirty="0">
                <a:latin typeface="Courier New"/>
                <a:cs typeface="Courier New"/>
              </a:rPr>
              <a:t>+ </a:t>
            </a:r>
            <a:r>
              <a:rPr sz="2200" b="1" spc="-5" dirty="0">
                <a:latin typeface="Courier New"/>
                <a:cs typeface="Courier New"/>
              </a:rPr>
              <a:t>(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3 </a:t>
            </a:r>
            <a:r>
              <a:rPr sz="2200" b="1" dirty="0">
                <a:latin typeface="Courier New"/>
                <a:cs typeface="Courier New"/>
              </a:rPr>
              <a:t>+</a:t>
            </a:r>
            <a:r>
              <a:rPr sz="2200" b="1" spc="-105" dirty="0"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4</a:t>
            </a:r>
            <a:r>
              <a:rPr sz="2200" b="1" spc="-5" dirty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4667" y="3725899"/>
            <a:ext cx="2204720" cy="11684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 "Hello</a:t>
            </a:r>
            <a:r>
              <a:rPr sz="2200" b="1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34"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200" b="1" spc="-4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"7Hello"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 "Hello</a:t>
            </a:r>
            <a:r>
              <a:rPr sz="2200" b="1" spc="-6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7"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3055" rIns="0" bIns="0" rtlCol="0">
            <a:spAutoFit/>
          </a:bodyPr>
          <a:lstStyle/>
          <a:p>
            <a:pPr marL="2687320" marR="5080" indent="-2367915">
              <a:lnSpc>
                <a:spcPct val="100000"/>
              </a:lnSpc>
              <a:spcBef>
                <a:spcPts val="100"/>
              </a:spcBef>
            </a:pPr>
            <a:r>
              <a:rPr sz="6000" spc="-15" dirty="0"/>
              <a:t>Prompt </a:t>
            </a:r>
            <a:r>
              <a:rPr sz="6000" spc="-10" dirty="0"/>
              <a:t>and</a:t>
            </a:r>
            <a:r>
              <a:rPr sz="6000" spc="-95" dirty="0"/>
              <a:t> </a:t>
            </a:r>
            <a:r>
              <a:rPr sz="6000" spc="-20" dirty="0"/>
              <a:t>Parsing  </a:t>
            </a:r>
            <a:r>
              <a:rPr sz="6000" spc="-5" dirty="0"/>
              <a:t>String</a:t>
            </a:r>
            <a:endParaRPr sz="60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03592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21717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The </a:t>
            </a:r>
            <a:r>
              <a:rPr sz="2300" spc="-15" dirty="0">
                <a:latin typeface="RobotoRegular"/>
                <a:cs typeface="RobotoRegular"/>
              </a:rPr>
              <a:t>prompt()/window.prompt() </a:t>
            </a:r>
            <a:r>
              <a:rPr sz="2300" spc="-5" dirty="0">
                <a:latin typeface="RobotoRegular"/>
                <a:cs typeface="RobotoRegular"/>
              </a:rPr>
              <a:t>method </a:t>
            </a:r>
            <a:r>
              <a:rPr sz="2300" spc="-10" dirty="0">
                <a:latin typeface="RobotoRegular"/>
                <a:cs typeface="RobotoRegular"/>
              </a:rPr>
              <a:t>displays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dialog  </a:t>
            </a:r>
            <a:r>
              <a:rPr sz="2300" spc="-10" dirty="0">
                <a:latin typeface="RobotoRegular"/>
                <a:cs typeface="RobotoRegular"/>
              </a:rPr>
              <a:t>box </a:t>
            </a:r>
            <a:r>
              <a:rPr sz="2300" spc="-5" dirty="0">
                <a:latin typeface="RobotoRegular"/>
                <a:cs typeface="RobotoRegular"/>
              </a:rPr>
              <a:t>that </a:t>
            </a:r>
            <a:r>
              <a:rPr sz="2300" spc="-10" dirty="0">
                <a:latin typeface="RobotoRegular"/>
                <a:cs typeface="RobotoRegular"/>
              </a:rPr>
              <a:t>prompts </a:t>
            </a:r>
            <a:r>
              <a:rPr sz="2300" spc="-5" dirty="0">
                <a:latin typeface="RobotoRegular"/>
                <a:cs typeface="RobotoRegular"/>
              </a:rPr>
              <a:t>the </a:t>
            </a:r>
            <a:r>
              <a:rPr sz="2300" spc="-10" dirty="0">
                <a:latin typeface="RobotoRegular"/>
                <a:cs typeface="RobotoRegular"/>
              </a:rPr>
              <a:t>visitor </a:t>
            </a:r>
            <a:r>
              <a:rPr sz="2300" spc="-5" dirty="0">
                <a:latin typeface="RobotoRegular"/>
                <a:cs typeface="RobotoRegular"/>
              </a:rPr>
              <a:t>for</a:t>
            </a:r>
            <a:r>
              <a:rPr sz="230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input.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In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10" dirty="0">
                <a:latin typeface="RobotoRegular"/>
                <a:cs typeface="RobotoRegular"/>
              </a:rPr>
              <a:t>prompt, you </a:t>
            </a:r>
            <a:r>
              <a:rPr sz="2300" spc="-5" dirty="0">
                <a:latin typeface="RobotoRegular"/>
                <a:cs typeface="RobotoRegular"/>
              </a:rPr>
              <a:t>can specify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second string. This is the  default </a:t>
            </a:r>
            <a:r>
              <a:rPr sz="2300" spc="-10" dirty="0">
                <a:latin typeface="RobotoRegular"/>
                <a:cs typeface="RobotoRegular"/>
              </a:rPr>
              <a:t>response </a:t>
            </a:r>
            <a:r>
              <a:rPr sz="2300" spc="-5" dirty="0">
                <a:latin typeface="RobotoRegular"/>
                <a:cs typeface="RobotoRegular"/>
              </a:rPr>
              <a:t>that appears in the ﬁeld when the </a:t>
            </a:r>
            <a:r>
              <a:rPr sz="2300" spc="-10" dirty="0">
                <a:latin typeface="RobotoRegular"/>
                <a:cs typeface="RobotoRegular"/>
              </a:rPr>
              <a:t>prompt  displays.</a:t>
            </a:r>
            <a:endParaRPr sz="2300">
              <a:latin typeface="RobotoRegular"/>
              <a:cs typeface="RobotoRegular"/>
            </a:endParaRPr>
          </a:p>
          <a:p>
            <a:pPr marL="481965" marR="257175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The </a:t>
            </a:r>
            <a:r>
              <a:rPr sz="2300" spc="-10" dirty="0">
                <a:latin typeface="RobotoRegular"/>
                <a:cs typeface="RobotoRegular"/>
              </a:rPr>
              <a:t>prompt() </a:t>
            </a:r>
            <a:r>
              <a:rPr sz="2300" spc="-5" dirty="0">
                <a:latin typeface="RobotoRegular"/>
                <a:cs typeface="RobotoRegular"/>
              </a:rPr>
              <a:t>method </a:t>
            </a:r>
            <a:r>
              <a:rPr sz="2300" spc="-10" dirty="0">
                <a:latin typeface="RobotoRegular"/>
                <a:cs typeface="RobotoRegular"/>
              </a:rPr>
              <a:t>returns </a:t>
            </a:r>
            <a:r>
              <a:rPr sz="2300" spc="-5" dirty="0">
                <a:latin typeface="RobotoRegular"/>
                <a:cs typeface="RobotoRegular"/>
              </a:rPr>
              <a:t>the input </a:t>
            </a:r>
            <a:r>
              <a:rPr sz="2300" spc="-10" dirty="0">
                <a:latin typeface="RobotoRegular"/>
                <a:cs typeface="RobotoRegular"/>
              </a:rPr>
              <a:t>value </a:t>
            </a:r>
            <a:r>
              <a:rPr sz="2300" spc="-5" dirty="0">
                <a:latin typeface="RobotoRegular"/>
                <a:cs typeface="RobotoRegular"/>
              </a:rPr>
              <a:t>if the user  clicks "OK". If the user clicks </a:t>
            </a:r>
            <a:r>
              <a:rPr sz="2300" spc="-15" dirty="0">
                <a:latin typeface="RobotoRegular"/>
                <a:cs typeface="RobotoRegular"/>
              </a:rPr>
              <a:t>"cancel" </a:t>
            </a:r>
            <a:r>
              <a:rPr sz="2300" spc="-5" dirty="0">
                <a:latin typeface="RobotoRegular"/>
                <a:cs typeface="RobotoRegular"/>
              </a:rPr>
              <a:t>the method </a:t>
            </a:r>
            <a:r>
              <a:rPr sz="2300" spc="-10" dirty="0">
                <a:latin typeface="RobotoRegular"/>
                <a:cs typeface="RobotoRegular"/>
              </a:rPr>
              <a:t>returns  </a:t>
            </a:r>
            <a:r>
              <a:rPr sz="2300" spc="-5" dirty="0">
                <a:latin typeface="RobotoRegular"/>
                <a:cs typeface="RobotoRegular"/>
              </a:rPr>
              <a:t>null.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57219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45" dirty="0">
                <a:latin typeface="Times New Roman"/>
                <a:cs typeface="Times New Roman"/>
              </a:rPr>
              <a:t>prompt </a:t>
            </a:r>
            <a:r>
              <a:rPr sz="3200" spc="370" dirty="0">
                <a:latin typeface="Times New Roman"/>
                <a:cs typeface="Times New Roman"/>
              </a:rPr>
              <a:t>or</a:t>
            </a:r>
            <a:r>
              <a:rPr sz="3200" spc="-575" dirty="0">
                <a:latin typeface="Times New Roman"/>
                <a:cs typeface="Times New Roman"/>
              </a:rPr>
              <a:t> </a:t>
            </a:r>
            <a:r>
              <a:rPr sz="3200" spc="365" dirty="0">
                <a:latin typeface="Times New Roman"/>
                <a:cs typeface="Times New Roman"/>
              </a:rPr>
              <a:t>window.prompt()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7112" rIns="0" bIns="0" rtlCol="0">
            <a:spAutoFit/>
          </a:bodyPr>
          <a:lstStyle/>
          <a:p>
            <a:pPr marL="12700" marR="1283335">
              <a:lnSpc>
                <a:spcPct val="1354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</a:rPr>
              <a:t>var </a:t>
            </a:r>
            <a:r>
              <a:rPr sz="2400" spc="-5" dirty="0"/>
              <a:t>question </a:t>
            </a:r>
            <a:r>
              <a:rPr sz="2400" dirty="0"/>
              <a:t>= </a:t>
            </a:r>
            <a:r>
              <a:rPr sz="2400" spc="-5" dirty="0">
                <a:solidFill>
                  <a:srgbClr val="A31414"/>
                </a:solidFill>
              </a:rPr>
              <a:t>"What is your name?"</a:t>
            </a:r>
            <a:r>
              <a:rPr sz="2400" spc="-5" dirty="0"/>
              <a:t>;  </a:t>
            </a:r>
            <a:r>
              <a:rPr sz="2400" spc="-5" dirty="0">
                <a:solidFill>
                  <a:srgbClr val="0000FF"/>
                </a:solidFill>
              </a:rPr>
              <a:t>var </a:t>
            </a:r>
            <a:r>
              <a:rPr sz="2400" spc="-5" dirty="0"/>
              <a:t>defaultAnswer </a:t>
            </a:r>
            <a:r>
              <a:rPr sz="2400" dirty="0"/>
              <a:t>=</a:t>
            </a:r>
            <a:r>
              <a:rPr sz="2400" spc="-10" dirty="0"/>
              <a:t> </a:t>
            </a:r>
            <a:r>
              <a:rPr sz="2400" spc="-5" dirty="0">
                <a:solidFill>
                  <a:srgbClr val="A31414"/>
                </a:solidFill>
              </a:rPr>
              <a:t>"John"</a:t>
            </a:r>
            <a:r>
              <a:rPr sz="2400" spc="-5" dirty="0"/>
              <a:t>;</a:t>
            </a:r>
            <a:endParaRPr sz="2400"/>
          </a:p>
          <a:p>
            <a:pPr marL="12700" marR="5080">
              <a:lnSpc>
                <a:spcPct val="135400"/>
              </a:lnSpc>
            </a:pPr>
            <a:r>
              <a:rPr sz="2400" spc="-5" dirty="0">
                <a:solidFill>
                  <a:srgbClr val="0000FF"/>
                </a:solidFill>
              </a:rPr>
              <a:t>var </a:t>
            </a:r>
            <a:r>
              <a:rPr sz="2400" spc="-5" dirty="0"/>
              <a:t>name </a:t>
            </a:r>
            <a:r>
              <a:rPr sz="2400" dirty="0"/>
              <a:t>= </a:t>
            </a:r>
            <a:r>
              <a:rPr sz="2400" spc="-5" dirty="0"/>
              <a:t>prompt(question, defaultAnswer);  console.log(</a:t>
            </a:r>
            <a:r>
              <a:rPr sz="2400" spc="-5" dirty="0">
                <a:solidFill>
                  <a:srgbClr val="A31414"/>
                </a:solidFill>
              </a:rPr>
              <a:t>"Name </a:t>
            </a:r>
            <a:r>
              <a:rPr sz="2400" dirty="0">
                <a:solidFill>
                  <a:srgbClr val="A31414"/>
                </a:solidFill>
              </a:rPr>
              <a:t>= "</a:t>
            </a:r>
            <a:r>
              <a:rPr sz="2400" dirty="0"/>
              <a:t>+</a:t>
            </a:r>
            <a:r>
              <a:rPr sz="2400" spc="-30" dirty="0"/>
              <a:t> </a:t>
            </a:r>
            <a:r>
              <a:rPr sz="2400" spc="-5" dirty="0"/>
              <a:t>name);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57219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45" dirty="0">
                <a:latin typeface="Times New Roman"/>
                <a:cs typeface="Times New Roman"/>
              </a:rPr>
              <a:t>prompt </a:t>
            </a:r>
            <a:r>
              <a:rPr sz="3200" spc="370" dirty="0">
                <a:latin typeface="Times New Roman"/>
                <a:cs typeface="Times New Roman"/>
              </a:rPr>
              <a:t>or</a:t>
            </a:r>
            <a:r>
              <a:rPr sz="3200" spc="-575" dirty="0">
                <a:latin typeface="Times New Roman"/>
                <a:cs typeface="Times New Roman"/>
              </a:rPr>
              <a:t> </a:t>
            </a:r>
            <a:r>
              <a:rPr sz="3200" spc="365" dirty="0">
                <a:latin typeface="Times New Roman"/>
                <a:cs typeface="Times New Roman"/>
              </a:rPr>
              <a:t>window.prompt()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251825" cy="319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58800" indent="-469900">
              <a:lnSpc>
                <a:spcPct val="1141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If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ask for number in </a:t>
            </a:r>
            <a:r>
              <a:rPr sz="2300" spc="-10" dirty="0">
                <a:latin typeface="RobotoRegular"/>
                <a:cs typeface="RobotoRegular"/>
              </a:rPr>
              <a:t>prompt </a:t>
            </a:r>
            <a:r>
              <a:rPr sz="2300" spc="-5" dirty="0">
                <a:latin typeface="RobotoRegular"/>
                <a:cs typeface="RobotoRegular"/>
              </a:rPr>
              <a:t>and </a:t>
            </a:r>
            <a:r>
              <a:rPr sz="2300" dirty="0">
                <a:latin typeface="RobotoRegular"/>
                <a:cs typeface="RobotoRegular"/>
              </a:rPr>
              <a:t>try </a:t>
            </a:r>
            <a:r>
              <a:rPr sz="2300" spc="-5" dirty="0">
                <a:latin typeface="RobotoRegular"/>
                <a:cs typeface="RobotoRegular"/>
              </a:rPr>
              <a:t>apply addition  </a:t>
            </a:r>
            <a:r>
              <a:rPr sz="2300" spc="-15" dirty="0">
                <a:latin typeface="RobotoRegular"/>
                <a:cs typeface="RobotoRegular"/>
              </a:rPr>
              <a:t>operator </a:t>
            </a:r>
            <a:r>
              <a:rPr sz="2300" spc="-5" dirty="0">
                <a:latin typeface="RobotoRegular"/>
                <a:cs typeface="RobotoRegular"/>
              </a:rPr>
              <a:t>on it then it will concatenate the </a:t>
            </a:r>
            <a:r>
              <a:rPr sz="2300" spc="-10" dirty="0">
                <a:latin typeface="RobotoRegular"/>
                <a:cs typeface="RobotoRegular"/>
              </a:rPr>
              <a:t>value </a:t>
            </a:r>
            <a:r>
              <a:rPr sz="2300" spc="-5" dirty="0">
                <a:latin typeface="RobotoRegular"/>
                <a:cs typeface="RobotoRegular"/>
              </a:rPr>
              <a:t>because  </a:t>
            </a:r>
            <a:r>
              <a:rPr sz="2300" spc="-10" dirty="0">
                <a:latin typeface="RobotoRegular"/>
                <a:cs typeface="RobotoRegular"/>
              </a:rPr>
              <a:t>prompt returns</a:t>
            </a:r>
            <a:r>
              <a:rPr sz="2300" spc="-5" dirty="0">
                <a:latin typeface="RobotoRegular"/>
                <a:cs typeface="RobotoRegular"/>
              </a:rPr>
              <a:t> string</a:t>
            </a:r>
            <a:endParaRPr sz="2300">
              <a:latin typeface="RobotoRegular"/>
              <a:cs typeface="RobotoRegular"/>
            </a:endParaRPr>
          </a:p>
          <a:p>
            <a:pPr marL="24765">
              <a:lnSpc>
                <a:spcPct val="100000"/>
              </a:lnSpc>
              <a:spcBef>
                <a:spcPts val="2045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question </a:t>
            </a:r>
            <a:r>
              <a:rPr sz="2200" b="1" dirty="0">
                <a:latin typeface="Courier New"/>
                <a:cs typeface="Courier New"/>
              </a:rPr>
              <a:t>= 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"What is your</a:t>
            </a:r>
            <a:r>
              <a:rPr sz="2200" b="1" spc="-2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age?"</a:t>
            </a:r>
            <a:r>
              <a:rPr sz="2200" b="1" spc="-5" dirty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24765" marR="5080">
              <a:lnSpc>
                <a:spcPct val="136400"/>
              </a:lnSpc>
              <a:tabLst>
                <a:tab pos="4551045" algn="l"/>
              </a:tabLst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age </a:t>
            </a:r>
            <a:r>
              <a:rPr sz="2200" b="1" dirty="0">
                <a:latin typeface="Courier New"/>
                <a:cs typeface="Courier New"/>
              </a:rPr>
              <a:t>= </a:t>
            </a:r>
            <a:r>
              <a:rPr sz="2200" b="1" spc="-5" dirty="0">
                <a:latin typeface="Courier New"/>
                <a:cs typeface="Courier New"/>
              </a:rPr>
              <a:t>prompt(question);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 Assuming input 12 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200" b="1" spc="-5" dirty="0">
                <a:latin typeface="Courier New"/>
                <a:cs typeface="Courier New"/>
              </a:rPr>
              <a:t>newAge </a:t>
            </a:r>
            <a:r>
              <a:rPr sz="2200" b="1" dirty="0">
                <a:latin typeface="Courier New"/>
                <a:cs typeface="Courier New"/>
              </a:rPr>
              <a:t>= </a:t>
            </a:r>
            <a:r>
              <a:rPr sz="2200" b="1" spc="-5" dirty="0">
                <a:latin typeface="Courier New"/>
                <a:cs typeface="Courier New"/>
              </a:rPr>
              <a:t>age</a:t>
            </a:r>
            <a:r>
              <a:rPr sz="2200" b="1" dirty="0">
                <a:latin typeface="Courier New"/>
                <a:cs typeface="Courier New"/>
              </a:rPr>
              <a:t> +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88759"/>
                </a:solidFill>
                <a:latin typeface="Courier New"/>
                <a:cs typeface="Courier New"/>
              </a:rPr>
              <a:t>5</a:t>
            </a:r>
            <a:r>
              <a:rPr sz="2200" b="1" spc="-5" dirty="0">
                <a:latin typeface="Courier New"/>
                <a:cs typeface="Courier New"/>
              </a:rPr>
              <a:t>;	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 It will concatenate  </a:t>
            </a:r>
            <a:r>
              <a:rPr sz="2200" b="1" spc="-5" dirty="0">
                <a:latin typeface="Courier New"/>
                <a:cs typeface="Courier New"/>
              </a:rPr>
              <a:t>console.log(</a:t>
            </a:r>
            <a:r>
              <a:rPr sz="2200" b="1" spc="-5" dirty="0">
                <a:solidFill>
                  <a:srgbClr val="A31414"/>
                </a:solidFill>
                <a:latin typeface="Courier New"/>
                <a:cs typeface="Courier New"/>
              </a:rPr>
              <a:t>"New Age </a:t>
            </a:r>
            <a:r>
              <a:rPr sz="2200" b="1" dirty="0">
                <a:solidFill>
                  <a:srgbClr val="A31414"/>
                </a:solidFill>
                <a:latin typeface="Courier New"/>
                <a:cs typeface="Courier New"/>
              </a:rPr>
              <a:t>= "</a:t>
            </a:r>
            <a:r>
              <a:rPr sz="2200" b="1" dirty="0">
                <a:latin typeface="Courier New"/>
                <a:cs typeface="Courier New"/>
              </a:rPr>
              <a:t>+ </a:t>
            </a:r>
            <a:r>
              <a:rPr sz="2200" b="1" spc="-5" dirty="0">
                <a:latin typeface="Courier New"/>
                <a:cs typeface="Courier New"/>
              </a:rPr>
              <a:t>newAge);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//result</a:t>
            </a:r>
            <a:r>
              <a:rPr sz="2200" b="1" spc="-7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125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57219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45" dirty="0">
                <a:latin typeface="Times New Roman"/>
                <a:cs typeface="Times New Roman"/>
              </a:rPr>
              <a:t>prompt </a:t>
            </a:r>
            <a:r>
              <a:rPr sz="3200" spc="370" dirty="0">
                <a:latin typeface="Times New Roman"/>
                <a:cs typeface="Times New Roman"/>
              </a:rPr>
              <a:t>or</a:t>
            </a:r>
            <a:r>
              <a:rPr sz="3200" spc="-575" dirty="0">
                <a:latin typeface="Times New Roman"/>
                <a:cs typeface="Times New Roman"/>
              </a:rPr>
              <a:t> </a:t>
            </a:r>
            <a:r>
              <a:rPr sz="3200" spc="365" dirty="0">
                <a:latin typeface="Times New Roman"/>
                <a:cs typeface="Times New Roman"/>
              </a:rPr>
              <a:t>window.prompt()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18070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Addition </a:t>
            </a:r>
            <a:r>
              <a:rPr sz="2300" spc="-15" dirty="0">
                <a:latin typeface="RobotoRegular"/>
                <a:cs typeface="RobotoRegular"/>
              </a:rPr>
              <a:t>operator </a:t>
            </a:r>
            <a:r>
              <a:rPr sz="2300" spc="-5" dirty="0">
                <a:latin typeface="RobotoRegular"/>
                <a:cs typeface="RobotoRegular"/>
              </a:rPr>
              <a:t>in string concatenate </a:t>
            </a:r>
            <a:r>
              <a:rPr sz="2300" spc="-10" dirty="0">
                <a:latin typeface="RobotoRegular"/>
                <a:cs typeface="RobotoRegular"/>
              </a:rPr>
              <a:t>values, even </a:t>
            </a:r>
            <a:r>
              <a:rPr sz="2300" spc="-5" dirty="0">
                <a:latin typeface="RobotoRegular"/>
                <a:cs typeface="RobotoRegular"/>
              </a:rPr>
              <a:t>if </a:t>
            </a:r>
            <a:r>
              <a:rPr sz="2300" spc="-10" dirty="0">
                <a:latin typeface="RobotoRegular"/>
                <a:cs typeface="RobotoRegular"/>
              </a:rPr>
              <a:t>value  </a:t>
            </a:r>
            <a:r>
              <a:rPr sz="2300" spc="-5" dirty="0">
                <a:latin typeface="RobotoRegular"/>
                <a:cs typeface="RobotoRegular"/>
              </a:rPr>
              <a:t>in string is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number</a:t>
            </a:r>
            <a:endParaRPr sz="2300">
              <a:latin typeface="RobotoRegular"/>
              <a:cs typeface="RobotoRegula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4574" y="2519903"/>
          <a:ext cx="5001260" cy="133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289">
                <a:tc>
                  <a:txBody>
                    <a:bodyPr/>
                    <a:lstStyle/>
                    <a:p>
                      <a:pPr marR="52069" algn="ctr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value1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"3"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299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value2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"5"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289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value3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value1+value2;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33624" y="3942053"/>
            <a:ext cx="6061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console.log(value3);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 result,</a:t>
            </a:r>
            <a:r>
              <a:rPr sz="2400" b="1" spc="-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35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966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0" dirty="0">
                <a:latin typeface="Times New Roman"/>
                <a:cs typeface="Times New Roman"/>
              </a:rPr>
              <a:t>Convert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370" dirty="0">
                <a:latin typeface="Times New Roman"/>
                <a:cs typeface="Times New Roman"/>
              </a:rPr>
              <a:t>string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375" dirty="0">
                <a:latin typeface="Times New Roman"/>
                <a:cs typeface="Times New Roman"/>
              </a:rPr>
              <a:t>to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integer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900670" cy="1450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426084" indent="-469900">
              <a:lnSpc>
                <a:spcPct val="1141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</a:t>
            </a:r>
            <a:r>
              <a:rPr sz="2300" spc="-10" dirty="0">
                <a:latin typeface="RobotoRegular"/>
                <a:cs typeface="RobotoRegular"/>
              </a:rPr>
              <a:t>prompt </a:t>
            </a:r>
            <a:r>
              <a:rPr sz="2300" spc="-5" dirty="0">
                <a:latin typeface="RobotoRegular"/>
                <a:cs typeface="RobotoRegular"/>
              </a:rPr>
              <a:t>function also </a:t>
            </a:r>
            <a:r>
              <a:rPr sz="2300" spc="-10" dirty="0">
                <a:latin typeface="RobotoRegular"/>
                <a:cs typeface="RobotoRegular"/>
              </a:rPr>
              <a:t>returns </a:t>
            </a:r>
            <a:r>
              <a:rPr sz="2300" spc="-5" dirty="0">
                <a:latin typeface="RobotoRegular"/>
                <a:cs typeface="RobotoRegular"/>
              </a:rPr>
              <a:t>string </a:t>
            </a:r>
            <a:r>
              <a:rPr sz="2300" spc="-10" dirty="0">
                <a:latin typeface="RobotoRegular"/>
                <a:cs typeface="RobotoRegular"/>
              </a:rPr>
              <a:t>even </a:t>
            </a:r>
            <a:r>
              <a:rPr sz="2300" spc="-5" dirty="0">
                <a:latin typeface="RobotoRegular"/>
                <a:cs typeface="RobotoRegular"/>
              </a:rPr>
              <a:t>if </a:t>
            </a:r>
            <a:r>
              <a:rPr sz="2300" spc="-10" dirty="0">
                <a:latin typeface="RobotoRegular"/>
                <a:cs typeface="RobotoRegular"/>
              </a:rPr>
              <a:t>you provide  </a:t>
            </a:r>
            <a:r>
              <a:rPr sz="2300" spc="-5" dirty="0">
                <a:latin typeface="RobotoRegular"/>
                <a:cs typeface="RobotoRegular"/>
              </a:rPr>
              <a:t>number in input</a:t>
            </a:r>
            <a:r>
              <a:rPr sz="2300" spc="-10" dirty="0">
                <a:latin typeface="RobotoRegular"/>
                <a:cs typeface="RobotoRegular"/>
              </a:rPr>
              <a:t> box</a:t>
            </a:r>
            <a:endParaRPr sz="2300">
              <a:latin typeface="RobotoRegular"/>
              <a:cs typeface="RobotoRegular"/>
            </a:endParaRPr>
          </a:p>
          <a:p>
            <a:pPr marL="24765">
              <a:lnSpc>
                <a:spcPct val="100000"/>
              </a:lnSpc>
              <a:spcBef>
                <a:spcPts val="2035"/>
              </a:spcBef>
            </a:pP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//Assuming we will provide value </a:t>
            </a:r>
            <a:r>
              <a:rPr sz="2400" b="1" dirty="0">
                <a:solidFill>
                  <a:srgbClr val="008000"/>
                </a:solidFill>
                <a:latin typeface="Courier New"/>
                <a:cs typeface="Courier New"/>
              </a:rPr>
              <a:t>5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in</a:t>
            </a:r>
            <a:r>
              <a:rPr sz="2400" b="1" spc="-8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input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4574" y="3015202"/>
          <a:ext cx="6831330" cy="133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8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17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289">
                <a:tc>
                  <a:txBody>
                    <a:bodyPr/>
                    <a:lstStyle/>
                    <a:p>
                      <a:pPr marR="52069" algn="ctr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age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prompt(</a:t>
                      </a:r>
                      <a:r>
                        <a:rPr sz="24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"What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your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age"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299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num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289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sum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age 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40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num;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33624" y="4437352"/>
            <a:ext cx="5695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console.log(sum);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// result,</a:t>
            </a:r>
            <a:r>
              <a:rPr sz="2400" b="1" spc="-8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54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966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0" dirty="0">
                <a:latin typeface="Times New Roman"/>
                <a:cs typeface="Times New Roman"/>
              </a:rPr>
              <a:t>Convert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370" dirty="0">
                <a:latin typeface="Times New Roman"/>
                <a:cs typeface="Times New Roman"/>
              </a:rPr>
              <a:t>string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375" dirty="0">
                <a:latin typeface="Times New Roman"/>
                <a:cs typeface="Times New Roman"/>
              </a:rPr>
              <a:t>to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integer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557134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If </a:t>
            </a:r>
            <a:r>
              <a:rPr sz="2300" spc="-10" dirty="0">
                <a:latin typeface="RobotoRegular"/>
                <a:cs typeface="RobotoRegular"/>
              </a:rPr>
              <a:t>you are sure </a:t>
            </a:r>
            <a:r>
              <a:rPr sz="2300" spc="-5" dirty="0">
                <a:latin typeface="RobotoRegular"/>
                <a:cs typeface="RobotoRegular"/>
              </a:rPr>
              <a:t>that string has </a:t>
            </a:r>
            <a:r>
              <a:rPr sz="2300" spc="-25" dirty="0">
                <a:latin typeface="RobotoRegular"/>
                <a:cs typeface="RobotoRegular"/>
              </a:rPr>
              <a:t>number, </a:t>
            </a:r>
            <a:r>
              <a:rPr sz="2300" spc="-5" dirty="0">
                <a:latin typeface="RobotoRegular"/>
                <a:cs typeface="RobotoRegular"/>
              </a:rPr>
              <a:t>then </a:t>
            </a:r>
            <a:r>
              <a:rPr sz="2300" spc="-10" dirty="0">
                <a:latin typeface="RobotoRegular"/>
                <a:cs typeface="RobotoRegular"/>
              </a:rPr>
              <a:t>you have </a:t>
            </a:r>
            <a:r>
              <a:rPr sz="2300" spc="-15" dirty="0">
                <a:latin typeface="RobotoRegular"/>
                <a:cs typeface="RobotoRegular"/>
              </a:rPr>
              <a:t>to  </a:t>
            </a:r>
            <a:r>
              <a:rPr sz="2300" dirty="0">
                <a:latin typeface="RobotoRegular"/>
                <a:cs typeface="RobotoRegular"/>
              </a:rPr>
              <a:t>convert </a:t>
            </a:r>
            <a:r>
              <a:rPr sz="2300" spc="-5" dirty="0">
                <a:latin typeface="RobotoRegular"/>
                <a:cs typeface="RobotoRegular"/>
              </a:rPr>
              <a:t>it </a:t>
            </a:r>
            <a:r>
              <a:rPr sz="2300" spc="-10" dirty="0">
                <a:latin typeface="RobotoRegular"/>
                <a:cs typeface="RobotoRegular"/>
              </a:rPr>
              <a:t>into </a:t>
            </a:r>
            <a:r>
              <a:rPr sz="2300" spc="-5" dirty="0">
                <a:latin typeface="RobotoRegular"/>
                <a:cs typeface="RobotoRegular"/>
              </a:rPr>
              <a:t>number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perform addition</a:t>
            </a:r>
            <a:endParaRPr sz="2300">
              <a:latin typeface="RobotoRegular"/>
              <a:cs typeface="RobotoRegular"/>
            </a:endParaRPr>
          </a:p>
          <a:p>
            <a:pPr marL="481965" indent="-469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20" dirty="0">
                <a:latin typeface="RobotoRegular"/>
                <a:cs typeface="RobotoRegular"/>
              </a:rPr>
              <a:t>We </a:t>
            </a:r>
            <a:r>
              <a:rPr sz="2300" spc="-5" dirty="0">
                <a:latin typeface="RobotoRegular"/>
                <a:cs typeface="RobotoRegular"/>
              </a:rPr>
              <a:t>need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use </a:t>
            </a:r>
            <a:r>
              <a:rPr sz="2300" b="1" spc="-5" dirty="0">
                <a:latin typeface="Roboto"/>
                <a:cs typeface="Roboto"/>
              </a:rPr>
              <a:t>parseInt </a:t>
            </a:r>
            <a:r>
              <a:rPr sz="2300" spc="-5" dirty="0">
                <a:latin typeface="RobotoRegular"/>
                <a:cs typeface="RobotoRegular"/>
              </a:rPr>
              <a:t>function for</a:t>
            </a:r>
            <a:r>
              <a:rPr sz="2300" spc="40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conversion</a:t>
            </a:r>
            <a:endParaRPr sz="2300">
              <a:latin typeface="RobotoRegular"/>
              <a:cs typeface="RobotoRegula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4574" y="2916715"/>
          <a:ext cx="7774940" cy="1231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46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32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6852">
                <a:tc>
                  <a:txBody>
                    <a:bodyPr/>
                    <a:lstStyle/>
                    <a:p>
                      <a:pPr marR="45085" algn="ctr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age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prompt(</a:t>
                      </a: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"What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your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age"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);</a:t>
                      </a: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//input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num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52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sum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parseInt(age)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num;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33624" y="4228818"/>
            <a:ext cx="50546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Courier New"/>
                <a:cs typeface="Courier New"/>
              </a:rPr>
              <a:t>console.log(sum);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 result,</a:t>
            </a:r>
            <a:r>
              <a:rPr sz="2200" b="1" spc="-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9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966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0" dirty="0">
                <a:latin typeface="Times New Roman"/>
                <a:cs typeface="Times New Roman"/>
              </a:rPr>
              <a:t>Convert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370" dirty="0">
                <a:latin typeface="Times New Roman"/>
                <a:cs typeface="Times New Roman"/>
              </a:rPr>
              <a:t>string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375" dirty="0">
                <a:latin typeface="Times New Roman"/>
                <a:cs typeface="Times New Roman"/>
              </a:rPr>
              <a:t>to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integer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447015"/>
            <a:ext cx="614934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If </a:t>
            </a:r>
            <a:r>
              <a:rPr sz="2300" spc="-10" dirty="0">
                <a:latin typeface="RobotoRegular"/>
                <a:cs typeface="RobotoRegular"/>
              </a:rPr>
              <a:t>value </a:t>
            </a:r>
            <a:r>
              <a:rPr sz="2300" spc="-5" dirty="0">
                <a:latin typeface="RobotoRegular"/>
                <a:cs typeface="RobotoRegular"/>
              </a:rPr>
              <a:t>is not number then it will </a:t>
            </a:r>
            <a:r>
              <a:rPr sz="2300" spc="-10" dirty="0">
                <a:latin typeface="RobotoRegular"/>
                <a:cs typeface="RobotoRegular"/>
              </a:rPr>
              <a:t>return</a:t>
            </a:r>
            <a:r>
              <a:rPr sz="2300" spc="-4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NaN</a:t>
            </a:r>
            <a:endParaRPr sz="2300">
              <a:latin typeface="RobotoRegular"/>
              <a:cs typeface="RobotoRegula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4574" y="2116616"/>
          <a:ext cx="8110220" cy="1231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46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84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6852">
                <a:tc>
                  <a:txBody>
                    <a:bodyPr/>
                    <a:lstStyle/>
                    <a:p>
                      <a:pPr marR="45085" algn="ctr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age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prompt(</a:t>
                      </a: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"What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your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age"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);</a:t>
                      </a: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//input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abc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num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52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sum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parseInt(age)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num;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33624" y="3428720"/>
            <a:ext cx="53898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Courier New"/>
                <a:cs typeface="Courier New"/>
              </a:rPr>
              <a:t>console.log(sum);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 result,</a:t>
            </a:r>
            <a:r>
              <a:rPr sz="2200" b="1" spc="-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NaN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966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0" dirty="0">
                <a:latin typeface="Times New Roman"/>
                <a:cs typeface="Times New Roman"/>
              </a:rPr>
              <a:t>Convert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370" dirty="0">
                <a:latin typeface="Times New Roman"/>
                <a:cs typeface="Times New Roman"/>
              </a:rPr>
              <a:t>string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375" dirty="0">
                <a:latin typeface="Times New Roman"/>
                <a:cs typeface="Times New Roman"/>
              </a:rPr>
              <a:t>to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355" dirty="0">
                <a:latin typeface="Times New Roman"/>
                <a:cs typeface="Times New Roman"/>
              </a:rPr>
              <a:t>integer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839709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If </a:t>
            </a:r>
            <a:r>
              <a:rPr sz="2300" spc="-10" dirty="0">
                <a:latin typeface="RobotoRegular"/>
                <a:cs typeface="RobotoRegular"/>
              </a:rPr>
              <a:t>your </a:t>
            </a:r>
            <a:r>
              <a:rPr sz="2300" spc="-5" dirty="0">
                <a:latin typeface="RobotoRegular"/>
                <a:cs typeface="RobotoRegular"/>
              </a:rPr>
              <a:t>string is number with decimal places then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5" dirty="0">
                <a:latin typeface="RobotoRegular"/>
                <a:cs typeface="RobotoRegular"/>
              </a:rPr>
              <a:t>can  use parseFloat for</a:t>
            </a:r>
            <a:r>
              <a:rPr sz="2300" spc="-10" dirty="0">
                <a:latin typeface="RobotoRegular"/>
                <a:cs typeface="RobotoRegular"/>
              </a:rPr>
              <a:t> conversion</a:t>
            </a:r>
            <a:endParaRPr sz="2300">
              <a:latin typeface="RobotoRegular"/>
              <a:cs typeface="RobotoRegula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4574" y="2516666"/>
          <a:ext cx="8110220" cy="1231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9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5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475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852">
                <a:tc>
                  <a:txBody>
                    <a:bodyPr/>
                    <a:lstStyle/>
                    <a:p>
                      <a:pPr marR="45085" algn="ctr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age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prompt(</a:t>
                      </a: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"What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your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age"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);</a:t>
                      </a: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//input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5.5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52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num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939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sum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939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9398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parseFloat(age)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9398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93980" marB="0"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num;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9398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33624" y="3828769"/>
            <a:ext cx="53898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Courier New"/>
                <a:cs typeface="Courier New"/>
              </a:rPr>
              <a:t>console.log(sum);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 result,</a:t>
            </a:r>
            <a:r>
              <a:rPr sz="2200" b="1" spc="-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9.5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5106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0" dirty="0">
                <a:latin typeface="Times New Roman"/>
                <a:cs typeface="Times New Roman"/>
              </a:rPr>
              <a:t>Convert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370" dirty="0">
                <a:latin typeface="Times New Roman"/>
                <a:cs typeface="Times New Roman"/>
              </a:rPr>
              <a:t>string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375" dirty="0">
                <a:latin typeface="Times New Roman"/>
                <a:cs typeface="Times New Roman"/>
              </a:rPr>
              <a:t>to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335" dirty="0">
                <a:latin typeface="Times New Roman"/>
                <a:cs typeface="Times New Roman"/>
              </a:rPr>
              <a:t>decimal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1992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Demo</a:t>
            </a:r>
            <a:endParaRPr sz="3600"/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3600" spc="-15" dirty="0"/>
              <a:t>Create </a:t>
            </a:r>
            <a:r>
              <a:rPr sz="3600" spc="-10" dirty="0"/>
              <a:t>First </a:t>
            </a:r>
            <a:r>
              <a:rPr sz="3600" spc="-15" dirty="0"/>
              <a:t>JavaScript</a:t>
            </a:r>
            <a:r>
              <a:rPr sz="3600" spc="-55" dirty="0"/>
              <a:t> </a:t>
            </a:r>
            <a:r>
              <a:rPr sz="3600" spc="-5" dirty="0"/>
              <a:t>Example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" y="76198"/>
            <a:ext cx="1380897" cy="1380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86209" y="76274"/>
            <a:ext cx="1380739" cy="1380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93115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64135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The Number() function </a:t>
            </a:r>
            <a:r>
              <a:rPr sz="2300" dirty="0">
                <a:latin typeface="RobotoRegular"/>
                <a:cs typeface="RobotoRegular"/>
              </a:rPr>
              <a:t>converts </a:t>
            </a:r>
            <a:r>
              <a:rPr sz="2300" spc="-5" dirty="0">
                <a:latin typeface="RobotoRegular"/>
                <a:cs typeface="RobotoRegular"/>
              </a:rPr>
              <a:t>the object </a:t>
            </a:r>
            <a:r>
              <a:rPr sz="2300" spc="-10" dirty="0">
                <a:latin typeface="RobotoRegular"/>
                <a:cs typeface="RobotoRegular"/>
              </a:rPr>
              <a:t>argument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dirty="0">
                <a:latin typeface="RobotoRegular"/>
                <a:cs typeface="RobotoRegular"/>
              </a:rPr>
              <a:t>a  </a:t>
            </a:r>
            <a:r>
              <a:rPr sz="2300" spc="-5" dirty="0">
                <a:latin typeface="RobotoRegular"/>
                <a:cs typeface="RobotoRegular"/>
              </a:rPr>
              <a:t>number that </a:t>
            </a:r>
            <a:r>
              <a:rPr sz="2300" spc="-10" dirty="0">
                <a:latin typeface="RobotoRegular"/>
                <a:cs typeface="RobotoRegular"/>
              </a:rPr>
              <a:t>represents </a:t>
            </a:r>
            <a:r>
              <a:rPr sz="2300" spc="-5" dirty="0">
                <a:latin typeface="RobotoRegular"/>
                <a:cs typeface="RobotoRegular"/>
              </a:rPr>
              <a:t>the </a:t>
            </a:r>
            <a:r>
              <a:rPr sz="2300" spc="-20" dirty="0">
                <a:latin typeface="RobotoRegular"/>
                <a:cs typeface="RobotoRegular"/>
              </a:rPr>
              <a:t>object's</a:t>
            </a:r>
            <a:r>
              <a:rPr sz="2300" spc="-5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value.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If the </a:t>
            </a:r>
            <a:r>
              <a:rPr sz="2300" spc="-10" dirty="0">
                <a:latin typeface="RobotoRegular"/>
                <a:cs typeface="RobotoRegular"/>
              </a:rPr>
              <a:t>value </a:t>
            </a:r>
            <a:r>
              <a:rPr sz="2300" spc="-5" dirty="0">
                <a:latin typeface="RobotoRegular"/>
                <a:cs typeface="RobotoRegular"/>
              </a:rPr>
              <a:t>cannot be </a:t>
            </a:r>
            <a:r>
              <a:rPr sz="2300" dirty="0">
                <a:latin typeface="RobotoRegular"/>
                <a:cs typeface="RobotoRegular"/>
              </a:rPr>
              <a:t>converted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legal </a:t>
            </a:r>
            <a:r>
              <a:rPr sz="2300" spc="-25" dirty="0">
                <a:latin typeface="RobotoRegular"/>
                <a:cs typeface="RobotoRegular"/>
              </a:rPr>
              <a:t>number, </a:t>
            </a:r>
            <a:r>
              <a:rPr sz="2300" spc="-5" dirty="0">
                <a:latin typeface="RobotoRegular"/>
                <a:cs typeface="RobotoRegular"/>
              </a:rPr>
              <a:t>NaN is  </a:t>
            </a:r>
            <a:r>
              <a:rPr sz="2300" spc="-10" dirty="0">
                <a:latin typeface="RobotoRegular"/>
                <a:cs typeface="RobotoRegular"/>
              </a:rPr>
              <a:t>returned.</a:t>
            </a:r>
            <a:endParaRPr sz="2300">
              <a:latin typeface="RobotoRegular"/>
              <a:cs typeface="RobotoRegula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71773" y="3107214"/>
          <a:ext cx="7774940" cy="1078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0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8753">
                <a:tc>
                  <a:txBody>
                    <a:bodyPr/>
                    <a:lstStyle/>
                    <a:p>
                      <a:pPr marR="45085" algn="ctr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age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prompt(</a:t>
                      </a: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"What is</a:t>
                      </a:r>
                      <a:r>
                        <a:rPr sz="2200" b="1" spc="-7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your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age"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);</a:t>
                      </a:r>
                      <a:r>
                        <a:rPr sz="18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//input</a:t>
                      </a:r>
                      <a:r>
                        <a:rPr sz="1800" b="1" spc="-7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5.5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marR="45085" algn="ctr">
                        <a:lnSpc>
                          <a:spcPts val="2525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num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2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25"/>
                        </a:lnSpc>
                      </a:pPr>
                      <a:r>
                        <a:rPr sz="2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753">
                <a:tc>
                  <a:txBody>
                    <a:bodyPr/>
                    <a:lstStyle/>
                    <a:p>
                      <a:pPr marR="45085" algn="ctr">
                        <a:lnSpc>
                          <a:spcPts val="2525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sum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2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25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age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20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Number(num);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90823" y="4190719"/>
            <a:ext cx="53898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Courier New"/>
                <a:cs typeface="Courier New"/>
              </a:rPr>
              <a:t>console.log(sum);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// result,</a:t>
            </a:r>
            <a:r>
              <a:rPr sz="2200" b="1" spc="-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9.5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51612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0" dirty="0">
                <a:latin typeface="Times New Roman"/>
                <a:cs typeface="Times New Roman"/>
              </a:rPr>
              <a:t>Convert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370" dirty="0">
                <a:latin typeface="Times New Roman"/>
                <a:cs typeface="Times New Roman"/>
              </a:rPr>
              <a:t>string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75" dirty="0">
                <a:latin typeface="Times New Roman"/>
                <a:cs typeface="Times New Roman"/>
              </a:rPr>
              <a:t>to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400" dirty="0">
                <a:latin typeface="Times New Roman"/>
                <a:cs typeface="Times New Roman"/>
              </a:rPr>
              <a:t>Number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20991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In case of Number() function </a:t>
            </a:r>
            <a:r>
              <a:rPr sz="2300" spc="-10" dirty="0">
                <a:latin typeface="RobotoRegular"/>
                <a:cs typeface="RobotoRegular"/>
              </a:rPr>
              <a:t>you </a:t>
            </a:r>
            <a:r>
              <a:rPr sz="2300" spc="-25" dirty="0">
                <a:latin typeface="RobotoRegular"/>
                <a:cs typeface="RobotoRegular"/>
              </a:rPr>
              <a:t>don’t </a:t>
            </a:r>
            <a:r>
              <a:rPr sz="2300" spc="-10" dirty="0">
                <a:latin typeface="RobotoRegular"/>
                <a:cs typeface="RobotoRegular"/>
              </a:rPr>
              <a:t>have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use </a:t>
            </a:r>
            <a:r>
              <a:rPr sz="2300" spc="-15" dirty="0">
                <a:latin typeface="RobotoRegular"/>
                <a:cs typeface="RobotoRegular"/>
              </a:rPr>
              <a:t>separate  </a:t>
            </a:r>
            <a:r>
              <a:rPr sz="2300" spc="-5" dirty="0">
                <a:latin typeface="RobotoRegular"/>
                <a:cs typeface="RobotoRegular"/>
              </a:rPr>
              <a:t>parseInt or parseFloat function for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10" dirty="0">
                <a:latin typeface="RobotoRegular"/>
                <a:cs typeface="RobotoRegular"/>
              </a:rPr>
              <a:t>conversion</a:t>
            </a:r>
            <a:endParaRPr sz="2300">
              <a:latin typeface="RobotoRegular"/>
              <a:cs typeface="RobotoRegula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4574" y="2516666"/>
          <a:ext cx="6936740" cy="2145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8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0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6852">
                <a:tc>
                  <a:txBody>
                    <a:bodyPr/>
                    <a:lstStyle/>
                    <a:p>
                      <a:pPr marR="45085" algn="ctr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Number(</a:t>
                      </a: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b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Number(</a:t>
                      </a: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c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Number(</a:t>
                      </a: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"999"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999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d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Number(</a:t>
                      </a: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"999</a:t>
                      </a:r>
                      <a:r>
                        <a:rPr sz="2200" b="1" spc="-50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888"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852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Number(</a:t>
                      </a:r>
                      <a:r>
                        <a:rPr sz="2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"Hello"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51612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0" dirty="0">
                <a:latin typeface="Times New Roman"/>
                <a:cs typeface="Times New Roman"/>
              </a:rPr>
              <a:t>Convert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370" dirty="0">
                <a:latin typeface="Times New Roman"/>
                <a:cs typeface="Times New Roman"/>
              </a:rPr>
              <a:t>string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375" dirty="0">
                <a:latin typeface="Times New Roman"/>
                <a:cs typeface="Times New Roman"/>
              </a:rPr>
              <a:t>to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400" dirty="0">
                <a:latin typeface="Times New Roman"/>
                <a:cs typeface="Times New Roman"/>
              </a:rPr>
              <a:t>Number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9764" y="2071369"/>
            <a:ext cx="766825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5" dirty="0"/>
              <a:t>Comparison</a:t>
            </a:r>
            <a:r>
              <a:rPr sz="6000" spc="-90" dirty="0"/>
              <a:t> </a:t>
            </a:r>
            <a:r>
              <a:rPr sz="6000" spc="-25" dirty="0"/>
              <a:t>Operators</a:t>
            </a:r>
            <a:endParaRPr sz="60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7674609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141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Comparison </a:t>
            </a:r>
            <a:r>
              <a:rPr sz="2300" spc="-15" dirty="0">
                <a:latin typeface="RobotoRegular"/>
                <a:cs typeface="RobotoRegular"/>
              </a:rPr>
              <a:t>operators </a:t>
            </a:r>
            <a:r>
              <a:rPr sz="2300" spc="-10" dirty="0">
                <a:latin typeface="RobotoRegular"/>
                <a:cs typeface="RobotoRegular"/>
              </a:rPr>
              <a:t>are </a:t>
            </a:r>
            <a:r>
              <a:rPr sz="2300" spc="-5" dirty="0">
                <a:latin typeface="RobotoRegular"/>
                <a:cs typeface="RobotoRegular"/>
              </a:rPr>
              <a:t>used in logical statements </a:t>
            </a:r>
            <a:r>
              <a:rPr sz="2300" spc="-15" dirty="0">
                <a:latin typeface="RobotoRegular"/>
                <a:cs typeface="RobotoRegular"/>
              </a:rPr>
              <a:t>to  </a:t>
            </a:r>
            <a:r>
              <a:rPr sz="2300" spc="-5" dirty="0">
                <a:latin typeface="RobotoRegular"/>
                <a:cs typeface="RobotoRegular"/>
              </a:rPr>
              <a:t>determine equality or </a:t>
            </a:r>
            <a:r>
              <a:rPr sz="2300" spc="-10" dirty="0">
                <a:latin typeface="RobotoRegular"/>
                <a:cs typeface="RobotoRegular"/>
              </a:rPr>
              <a:t>difference </a:t>
            </a:r>
            <a:r>
              <a:rPr sz="2300" spc="-5" dirty="0">
                <a:latin typeface="RobotoRegular"/>
                <a:cs typeface="RobotoRegular"/>
              </a:rPr>
              <a:t>between </a:t>
            </a:r>
            <a:r>
              <a:rPr sz="2300" spc="-10" dirty="0">
                <a:latin typeface="RobotoRegular"/>
                <a:cs typeface="RobotoRegular"/>
              </a:rPr>
              <a:t>variables </a:t>
            </a:r>
            <a:r>
              <a:rPr sz="2300" spc="-5" dirty="0">
                <a:latin typeface="RobotoRegular"/>
                <a:cs typeface="RobotoRegular"/>
              </a:rPr>
              <a:t>or  </a:t>
            </a:r>
            <a:r>
              <a:rPr sz="2300" spc="-10" dirty="0">
                <a:latin typeface="RobotoRegular"/>
                <a:cs typeface="RobotoRegular"/>
              </a:rPr>
              <a:t>values. They </a:t>
            </a:r>
            <a:r>
              <a:rPr sz="2300" spc="-5" dirty="0">
                <a:latin typeface="RobotoRegular"/>
                <a:cs typeface="RobotoRegular"/>
              </a:rPr>
              <a:t>will </a:t>
            </a:r>
            <a:r>
              <a:rPr sz="2300" spc="-10" dirty="0">
                <a:latin typeface="RobotoRegular"/>
                <a:cs typeface="RobotoRegular"/>
              </a:rPr>
              <a:t>result </a:t>
            </a:r>
            <a:r>
              <a:rPr sz="2300" spc="-5" dirty="0">
                <a:latin typeface="RobotoRegular"/>
                <a:cs typeface="RobotoRegular"/>
              </a:rPr>
              <a:t>in </a:t>
            </a:r>
            <a:r>
              <a:rPr sz="2300" b="1" spc="-5" dirty="0">
                <a:latin typeface="Roboto"/>
                <a:cs typeface="Roboto"/>
              </a:rPr>
              <a:t>true </a:t>
            </a:r>
            <a:r>
              <a:rPr sz="2300" spc="-5" dirty="0">
                <a:latin typeface="RobotoRegular"/>
                <a:cs typeface="RobotoRegular"/>
              </a:rPr>
              <a:t>or </a:t>
            </a:r>
            <a:r>
              <a:rPr sz="2300" b="1" spc="-5" dirty="0">
                <a:latin typeface="Roboto"/>
                <a:cs typeface="Roboto"/>
              </a:rPr>
              <a:t>false</a:t>
            </a:r>
            <a:r>
              <a:rPr sz="2300" b="1" spc="45" dirty="0">
                <a:latin typeface="Roboto"/>
                <a:cs typeface="Roboto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only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5072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5" dirty="0">
                <a:latin typeface="Times New Roman"/>
                <a:cs typeface="Times New Roman"/>
              </a:rPr>
              <a:t>Comparison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375" dirty="0">
                <a:latin typeface="Times New Roman"/>
                <a:cs typeface="Times New Roman"/>
              </a:rPr>
              <a:t>operators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5836" y="2754081"/>
          <a:ext cx="4144645" cy="2156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4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4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0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Operator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1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==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equal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to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1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===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equal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value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and equal</a:t>
                      </a:r>
                      <a:r>
                        <a:rPr sz="15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type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1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!=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equal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1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!==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not equal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value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or not equal</a:t>
                      </a:r>
                      <a:r>
                        <a:rPr sz="15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type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760078" y="2754081"/>
          <a:ext cx="4144645" cy="2156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4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4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0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Operator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1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&gt;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greater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than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1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&lt;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less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than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1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&gt;=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greater than and equal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to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1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&lt;=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less than and equal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to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4574" y="1502161"/>
          <a:ext cx="6205220" cy="3397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35">
                <a:tc>
                  <a:txBody>
                    <a:bodyPr/>
                    <a:lstStyle/>
                    <a:p>
                      <a:pPr marL="31750">
                        <a:lnSpc>
                          <a:spcPts val="1960"/>
                        </a:lnSpc>
                      </a:pPr>
                      <a:r>
                        <a:rPr sz="1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 </a:t>
                      </a:r>
                      <a:r>
                        <a:rPr sz="1900" b="1" dirty="0">
                          <a:latin typeface="Courier New"/>
                          <a:cs typeface="Courier New"/>
                        </a:rPr>
                        <a:t>a =</a:t>
                      </a:r>
                      <a:r>
                        <a:rPr sz="19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900" b="1" spc="-5" dirty="0">
                          <a:latin typeface="Courier New"/>
                          <a:cs typeface="Courier New"/>
                        </a:rPr>
                        <a:t>console.log(a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900" b="1" spc="-5" dirty="0">
                          <a:latin typeface="Courier New"/>
                          <a:cs typeface="Courier New"/>
                        </a:rPr>
                        <a:t>==</a:t>
                      </a:r>
                      <a:r>
                        <a:rPr sz="19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9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900" b="1" spc="-5" dirty="0">
                          <a:latin typeface="Courier New"/>
                          <a:cs typeface="Courier New"/>
                        </a:rPr>
                        <a:t>console.log(a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900" b="1" spc="-5" dirty="0">
                          <a:latin typeface="Courier New"/>
                          <a:cs typeface="Courier New"/>
                        </a:rPr>
                        <a:t>===</a:t>
                      </a:r>
                      <a:r>
                        <a:rPr sz="19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9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900" b="1" spc="-5" dirty="0">
                          <a:latin typeface="Courier New"/>
                          <a:cs typeface="Courier New"/>
                        </a:rPr>
                        <a:t>console.log(a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900" b="1" spc="-5" dirty="0">
                          <a:latin typeface="Courier New"/>
                          <a:cs typeface="Courier New"/>
                        </a:rPr>
                        <a:t>!=</a:t>
                      </a:r>
                      <a:r>
                        <a:rPr sz="19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9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900" b="1" spc="-5" dirty="0">
                          <a:latin typeface="Courier New"/>
                          <a:cs typeface="Courier New"/>
                        </a:rPr>
                        <a:t>console.log(a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900" b="1" spc="-5" dirty="0">
                          <a:latin typeface="Courier New"/>
                          <a:cs typeface="Courier New"/>
                        </a:rPr>
                        <a:t>!==</a:t>
                      </a:r>
                      <a:r>
                        <a:rPr sz="19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9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900" b="1" spc="-5" dirty="0">
                          <a:latin typeface="Courier New"/>
                          <a:cs typeface="Courier New"/>
                        </a:rPr>
                        <a:t>console.log(a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900" b="1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9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9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900" b="1" spc="-5" dirty="0">
                          <a:latin typeface="Courier New"/>
                          <a:cs typeface="Courier New"/>
                        </a:rPr>
                        <a:t>console.log(a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900" b="1" dirty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9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9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900" b="1" spc="-5" dirty="0">
                          <a:latin typeface="Courier New"/>
                          <a:cs typeface="Courier New"/>
                        </a:rPr>
                        <a:t>console.log(a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900" b="1" spc="-5" dirty="0">
                          <a:latin typeface="Courier New"/>
                          <a:cs typeface="Courier New"/>
                        </a:rPr>
                        <a:t>&gt;=</a:t>
                      </a:r>
                      <a:r>
                        <a:rPr sz="19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9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9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900" b="1" spc="-5" dirty="0">
                          <a:latin typeface="Courier New"/>
                          <a:cs typeface="Courier New"/>
                        </a:rPr>
                        <a:t>console.log(a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900" b="1" spc="-5" dirty="0"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9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9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5072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5" dirty="0">
                <a:latin typeface="Times New Roman"/>
                <a:cs typeface="Times New Roman"/>
              </a:rPr>
              <a:t>Comparison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375" dirty="0">
                <a:latin typeface="Times New Roman"/>
                <a:cs typeface="Times New Roman"/>
              </a:rPr>
              <a:t>operators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204200" cy="282575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1.	== and === </a:t>
            </a:r>
            <a:r>
              <a:rPr sz="2300" spc="-10" dirty="0">
                <a:latin typeface="RobotoRegular"/>
                <a:cs typeface="RobotoRegular"/>
              </a:rPr>
              <a:t>are </a:t>
            </a:r>
            <a:r>
              <a:rPr sz="2300" spc="-5" dirty="0">
                <a:latin typeface="RobotoRegular"/>
                <a:cs typeface="RobotoRegular"/>
              </a:rPr>
              <a:t>used for equality</a:t>
            </a:r>
            <a:r>
              <a:rPr sz="2300" spc="-3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check</a:t>
            </a:r>
            <a:endParaRPr sz="2300">
              <a:latin typeface="RobotoRegular"/>
              <a:cs typeface="RobotoRegular"/>
            </a:endParaRPr>
          </a:p>
          <a:p>
            <a:pPr marL="481965" marR="316230" indent="-469900">
              <a:lnSpc>
                <a:spcPct val="114100"/>
              </a:lnSpc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2.	== does not consider data type of </a:t>
            </a:r>
            <a:r>
              <a:rPr sz="2300" spc="-10" dirty="0">
                <a:latin typeface="RobotoRegular"/>
                <a:cs typeface="RobotoRegular"/>
              </a:rPr>
              <a:t>values </a:t>
            </a:r>
            <a:r>
              <a:rPr sz="2300" spc="-5" dirty="0">
                <a:latin typeface="RobotoRegular"/>
                <a:cs typeface="RobotoRegular"/>
              </a:rPr>
              <a:t>being </a:t>
            </a:r>
            <a:r>
              <a:rPr sz="2300" spc="-10" dirty="0">
                <a:latin typeface="RobotoRegular"/>
                <a:cs typeface="RobotoRegular"/>
              </a:rPr>
              <a:t>compared  </a:t>
            </a:r>
            <a:r>
              <a:rPr sz="2300" spc="-5" dirty="0">
                <a:latin typeface="RobotoRegular"/>
                <a:cs typeface="RobotoRegular"/>
              </a:rPr>
              <a:t>and</a:t>
            </a:r>
            <a:endParaRPr sz="2300">
              <a:latin typeface="RobotoRegular"/>
              <a:cs typeface="RobotoRegular"/>
            </a:endParaRPr>
          </a:p>
          <a:p>
            <a:pPr marL="481965" marR="204470" indent="-469900">
              <a:lnSpc>
                <a:spcPct val="114100"/>
              </a:lnSpc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3.	== tries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dirty="0">
                <a:latin typeface="RobotoRegular"/>
                <a:cs typeface="RobotoRegular"/>
              </a:rPr>
              <a:t>convert </a:t>
            </a:r>
            <a:r>
              <a:rPr sz="2300" spc="-5" dirty="0">
                <a:latin typeface="RobotoRegular"/>
                <a:cs typeface="RobotoRegular"/>
              </a:rPr>
              <a:t>one of the </a:t>
            </a:r>
            <a:r>
              <a:rPr sz="2300" spc="-10" dirty="0">
                <a:latin typeface="RobotoRegular"/>
                <a:cs typeface="RobotoRegular"/>
              </a:rPr>
              <a:t>value </a:t>
            </a:r>
            <a:r>
              <a:rPr sz="2300" spc="-5" dirty="0">
                <a:latin typeface="RobotoRegular"/>
                <a:cs typeface="RobotoRegular"/>
              </a:rPr>
              <a:t>and </a:t>
            </a:r>
            <a:r>
              <a:rPr sz="2300" spc="-10" dirty="0">
                <a:latin typeface="RobotoRegular"/>
                <a:cs typeface="RobotoRegular"/>
              </a:rPr>
              <a:t>compare </a:t>
            </a:r>
            <a:r>
              <a:rPr sz="2300" spc="-5" dirty="0">
                <a:latin typeface="RobotoRegular"/>
                <a:cs typeface="RobotoRegular"/>
              </a:rPr>
              <a:t>based on  that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tabLst>
                <a:tab pos="481965" algn="l"/>
              </a:tabLst>
            </a:pPr>
            <a:r>
              <a:rPr sz="2300" spc="-5" dirty="0">
                <a:latin typeface="RobotoRegular"/>
                <a:cs typeface="RobotoRegular"/>
              </a:rPr>
              <a:t>4.	=== also check datatype of the </a:t>
            </a:r>
            <a:r>
              <a:rPr sz="2300" spc="-10" dirty="0">
                <a:latin typeface="RobotoRegular"/>
                <a:cs typeface="RobotoRegular"/>
              </a:rPr>
              <a:t>values </a:t>
            </a:r>
            <a:r>
              <a:rPr sz="2300" spc="-5" dirty="0">
                <a:latin typeface="RobotoRegular"/>
                <a:cs typeface="RobotoRegular"/>
              </a:rPr>
              <a:t>and datatype of </a:t>
            </a:r>
            <a:r>
              <a:rPr sz="2300" spc="-10" dirty="0">
                <a:latin typeface="RobotoRegular"/>
                <a:cs typeface="RobotoRegular"/>
              </a:rPr>
              <a:t>value  </a:t>
            </a:r>
            <a:r>
              <a:rPr sz="2300" spc="-5" dirty="0">
                <a:latin typeface="RobotoRegular"/>
                <a:cs typeface="RobotoRegular"/>
              </a:rPr>
              <a:t>on both side should be same otherwise it will </a:t>
            </a:r>
            <a:r>
              <a:rPr sz="2300" spc="-10" dirty="0">
                <a:latin typeface="RobotoRegular"/>
                <a:cs typeface="RobotoRegular"/>
              </a:rPr>
              <a:t>return</a:t>
            </a:r>
            <a:r>
              <a:rPr sz="2300" spc="-2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false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5072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5" dirty="0">
                <a:latin typeface="Times New Roman"/>
                <a:cs typeface="Times New Roman"/>
              </a:rPr>
              <a:t>Comparison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375" dirty="0">
                <a:latin typeface="Times New Roman"/>
                <a:cs typeface="Times New Roman"/>
              </a:rPr>
              <a:t>operators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4574" y="1503779"/>
          <a:ext cx="6321425" cy="3155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8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8228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a =</a:t>
                      </a:r>
                      <a:r>
                        <a:rPr sz="20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console.log(a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75565" marR="317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R="69215" algn="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4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console.log(a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31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"3"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54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console.log(a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31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0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R="37465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console.log(a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===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5176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0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R="6921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4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console.log(a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===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"3"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654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console.log(a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===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5072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5" dirty="0">
                <a:latin typeface="Times New Roman"/>
                <a:cs typeface="Times New Roman"/>
              </a:rPr>
              <a:t>Comparison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375" dirty="0">
                <a:latin typeface="Times New Roman"/>
                <a:cs typeface="Times New Roman"/>
              </a:rPr>
              <a:t>operators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18070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882015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Be </a:t>
            </a:r>
            <a:r>
              <a:rPr sz="2300" spc="-10" dirty="0">
                <a:latin typeface="RobotoRegular"/>
                <a:cs typeface="RobotoRegular"/>
              </a:rPr>
              <a:t>careful JavaScript </a:t>
            </a:r>
            <a:r>
              <a:rPr sz="2300" spc="-5" dirty="0">
                <a:latin typeface="RobotoRegular"/>
                <a:cs typeface="RobotoRegular"/>
              </a:rPr>
              <a:t>is dynamic language and many  decision </a:t>
            </a:r>
            <a:r>
              <a:rPr sz="2300" spc="-10" dirty="0">
                <a:latin typeface="RobotoRegular"/>
                <a:cs typeface="RobotoRegular"/>
              </a:rPr>
              <a:t>taken </a:t>
            </a:r>
            <a:r>
              <a:rPr sz="2300" spc="-5" dirty="0">
                <a:latin typeface="RobotoRegular"/>
                <a:cs typeface="RobotoRegular"/>
              </a:rPr>
              <a:t>at </a:t>
            </a:r>
            <a:r>
              <a:rPr sz="2300" spc="5" dirty="0">
                <a:latin typeface="RobotoRegular"/>
                <a:cs typeface="RobotoRegular"/>
              </a:rPr>
              <a:t>start </a:t>
            </a:r>
            <a:r>
              <a:rPr sz="2300" spc="-10" dirty="0">
                <a:latin typeface="RobotoRegular"/>
                <a:cs typeface="RobotoRegular"/>
              </a:rPr>
              <a:t>are </a:t>
            </a:r>
            <a:r>
              <a:rPr sz="2300" spc="-5" dirty="0">
                <a:latin typeface="RobotoRegular"/>
                <a:cs typeface="RobotoRegular"/>
              </a:rPr>
              <a:t>still causing</a:t>
            </a:r>
            <a:r>
              <a:rPr sz="2300" spc="-50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confusion</a:t>
            </a:r>
            <a:endParaRPr sz="2300">
              <a:latin typeface="RobotoRegular"/>
              <a:cs typeface="RobotoRegular"/>
            </a:endParaRPr>
          </a:p>
          <a:p>
            <a:pPr marL="481965" marR="61214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Comparing </a:t>
            </a:r>
            <a:r>
              <a:rPr sz="2300" spc="-10" dirty="0">
                <a:latin typeface="RobotoRegular"/>
                <a:cs typeface="RobotoRegular"/>
              </a:rPr>
              <a:t>different </a:t>
            </a:r>
            <a:r>
              <a:rPr sz="2300" spc="-5" dirty="0">
                <a:latin typeface="RobotoRegular"/>
                <a:cs typeface="RobotoRegular"/>
              </a:rPr>
              <a:t>type of </a:t>
            </a:r>
            <a:r>
              <a:rPr sz="2300" spc="-10" dirty="0">
                <a:latin typeface="RobotoRegular"/>
                <a:cs typeface="RobotoRegular"/>
              </a:rPr>
              <a:t>values </a:t>
            </a:r>
            <a:r>
              <a:rPr sz="2300" spc="-5" dirty="0">
                <a:latin typeface="RobotoRegular"/>
                <a:cs typeface="RobotoRegular"/>
              </a:rPr>
              <a:t>will </a:t>
            </a:r>
            <a:r>
              <a:rPr sz="2300" spc="-10" dirty="0">
                <a:latin typeface="RobotoRegular"/>
                <a:cs typeface="RobotoRegular"/>
              </a:rPr>
              <a:t>result </a:t>
            </a:r>
            <a:r>
              <a:rPr sz="2300" spc="-5" dirty="0">
                <a:latin typeface="RobotoRegular"/>
                <a:cs typeface="RobotoRegular"/>
              </a:rPr>
              <a:t>in answer  which is not easily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understandable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E.g: When comparing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string with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25" dirty="0">
                <a:latin typeface="RobotoRegular"/>
                <a:cs typeface="RobotoRegular"/>
              </a:rPr>
              <a:t>number, </a:t>
            </a:r>
            <a:r>
              <a:rPr sz="2300" spc="-10" dirty="0">
                <a:latin typeface="RobotoRegular"/>
                <a:cs typeface="RobotoRegular"/>
              </a:rPr>
              <a:t>JavaScript </a:t>
            </a:r>
            <a:r>
              <a:rPr sz="2300" spc="-5" dirty="0">
                <a:latin typeface="RobotoRegular"/>
                <a:cs typeface="RobotoRegular"/>
              </a:rPr>
              <a:t>will  </a:t>
            </a:r>
            <a:r>
              <a:rPr sz="2300" dirty="0">
                <a:latin typeface="RobotoRegular"/>
                <a:cs typeface="RobotoRegular"/>
              </a:rPr>
              <a:t>convert </a:t>
            </a:r>
            <a:r>
              <a:rPr sz="2300" spc="-5" dirty="0">
                <a:latin typeface="RobotoRegular"/>
                <a:cs typeface="RobotoRegular"/>
              </a:rPr>
              <a:t>the string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number while doing the comparison.  An empty string </a:t>
            </a:r>
            <a:r>
              <a:rPr sz="2300" dirty="0">
                <a:latin typeface="RobotoRegular"/>
                <a:cs typeface="RobotoRegular"/>
              </a:rPr>
              <a:t>converts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0. </a:t>
            </a:r>
            <a:r>
              <a:rPr sz="2300" dirty="0">
                <a:latin typeface="RobotoRegular"/>
                <a:cs typeface="RobotoRegular"/>
              </a:rPr>
              <a:t>A </a:t>
            </a:r>
            <a:r>
              <a:rPr sz="2300" spc="-5" dirty="0">
                <a:latin typeface="RobotoRegular"/>
                <a:cs typeface="RobotoRegular"/>
              </a:rPr>
              <a:t>non-numeric string  </a:t>
            </a:r>
            <a:r>
              <a:rPr sz="2300" dirty="0">
                <a:latin typeface="RobotoRegular"/>
                <a:cs typeface="RobotoRegular"/>
              </a:rPr>
              <a:t>converts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NaN which is </a:t>
            </a:r>
            <a:r>
              <a:rPr sz="2300" spc="-10" dirty="0">
                <a:latin typeface="RobotoRegular"/>
                <a:cs typeface="RobotoRegular"/>
              </a:rPr>
              <a:t>always</a:t>
            </a:r>
            <a:r>
              <a:rPr sz="2300" spc="-15" dirty="0">
                <a:latin typeface="RobotoRegular"/>
                <a:cs typeface="RobotoRegular"/>
              </a:rPr>
              <a:t> </a:t>
            </a:r>
            <a:r>
              <a:rPr sz="2300" spc="-5" dirty="0">
                <a:latin typeface="RobotoRegular"/>
                <a:cs typeface="RobotoRegular"/>
              </a:rPr>
              <a:t>false.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45072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5" dirty="0">
                <a:latin typeface="Times New Roman"/>
                <a:cs typeface="Times New Roman"/>
              </a:rPr>
              <a:t>Comparison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375" dirty="0">
                <a:latin typeface="Times New Roman"/>
                <a:cs typeface="Times New Roman"/>
              </a:rPr>
              <a:t>operators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7662" y="2071369"/>
            <a:ext cx="60051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Logical</a:t>
            </a:r>
            <a:r>
              <a:rPr sz="6000" spc="-90" dirty="0"/>
              <a:t> </a:t>
            </a:r>
            <a:r>
              <a:rPr sz="6000" spc="-25" dirty="0"/>
              <a:t>Operators</a:t>
            </a:r>
            <a:endParaRPr sz="60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97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409" y="1397486"/>
            <a:ext cx="816483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170180" indent="-469900">
              <a:lnSpc>
                <a:spcPct val="114100"/>
              </a:lnSpc>
              <a:spcBef>
                <a:spcPts val="10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Logical </a:t>
            </a:r>
            <a:r>
              <a:rPr sz="2300" spc="-15" dirty="0">
                <a:latin typeface="RobotoRegular"/>
                <a:cs typeface="RobotoRegular"/>
              </a:rPr>
              <a:t>operators </a:t>
            </a:r>
            <a:r>
              <a:rPr sz="2300" spc="-10" dirty="0">
                <a:latin typeface="RobotoRegular"/>
                <a:cs typeface="RobotoRegular"/>
              </a:rPr>
              <a:t>are </a:t>
            </a:r>
            <a:r>
              <a:rPr sz="2300" spc="-5" dirty="0">
                <a:latin typeface="RobotoRegular"/>
                <a:cs typeface="RobotoRegular"/>
              </a:rPr>
              <a:t>used </a:t>
            </a:r>
            <a:r>
              <a:rPr sz="2300" spc="-15" dirty="0">
                <a:latin typeface="RobotoRegular"/>
                <a:cs typeface="RobotoRegular"/>
              </a:rPr>
              <a:t>to </a:t>
            </a:r>
            <a:r>
              <a:rPr sz="2300" spc="-5" dirty="0">
                <a:latin typeface="RobotoRegular"/>
                <a:cs typeface="RobotoRegular"/>
              </a:rPr>
              <a:t>determine the logic between  </a:t>
            </a:r>
            <a:r>
              <a:rPr sz="2300" spc="-10" dirty="0">
                <a:latin typeface="RobotoRegular"/>
                <a:cs typeface="RobotoRegular"/>
              </a:rPr>
              <a:t>variables </a:t>
            </a:r>
            <a:r>
              <a:rPr sz="2300" spc="-5" dirty="0">
                <a:latin typeface="RobotoRegular"/>
                <a:cs typeface="RobotoRegular"/>
              </a:rPr>
              <a:t>or</a:t>
            </a:r>
            <a:r>
              <a:rPr sz="2300" spc="-10" dirty="0">
                <a:latin typeface="RobotoRegular"/>
                <a:cs typeface="RobotoRegular"/>
              </a:rPr>
              <a:t> values.</a:t>
            </a:r>
            <a:endParaRPr sz="2300">
              <a:latin typeface="RobotoRegular"/>
              <a:cs typeface="RobotoRegular"/>
            </a:endParaRPr>
          </a:p>
          <a:p>
            <a:pPr marL="481965" marR="213995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5" dirty="0">
                <a:latin typeface="RobotoRegular"/>
                <a:cs typeface="RobotoRegular"/>
              </a:rPr>
              <a:t>Logical </a:t>
            </a:r>
            <a:r>
              <a:rPr sz="2300" spc="-15" dirty="0">
                <a:latin typeface="RobotoRegular"/>
                <a:cs typeface="RobotoRegular"/>
              </a:rPr>
              <a:t>operators </a:t>
            </a:r>
            <a:r>
              <a:rPr sz="2300" spc="-10" dirty="0">
                <a:latin typeface="RobotoRegular"/>
                <a:cs typeface="RobotoRegular"/>
              </a:rPr>
              <a:t>required </a:t>
            </a:r>
            <a:r>
              <a:rPr sz="2300" spc="-5" dirty="0">
                <a:latin typeface="RobotoRegular"/>
                <a:cs typeface="RobotoRegular"/>
              </a:rPr>
              <a:t>boolean </a:t>
            </a:r>
            <a:r>
              <a:rPr sz="2300" spc="-10" dirty="0">
                <a:latin typeface="RobotoRegular"/>
                <a:cs typeface="RobotoRegular"/>
              </a:rPr>
              <a:t>operands </a:t>
            </a:r>
            <a:r>
              <a:rPr sz="2300" spc="-5" dirty="0">
                <a:latin typeface="RobotoRegular"/>
                <a:cs typeface="RobotoRegular"/>
              </a:rPr>
              <a:t>on both side  of</a:t>
            </a:r>
            <a:r>
              <a:rPr sz="2300" spc="-10" dirty="0">
                <a:latin typeface="RobotoRegular"/>
                <a:cs typeface="RobotoRegular"/>
              </a:rPr>
              <a:t> </a:t>
            </a:r>
            <a:r>
              <a:rPr sz="2300" spc="-15" dirty="0">
                <a:latin typeface="RobotoRegular"/>
                <a:cs typeface="RobotoRegular"/>
              </a:rPr>
              <a:t>operator</a:t>
            </a:r>
            <a:endParaRPr sz="2300">
              <a:latin typeface="RobotoRegular"/>
              <a:cs typeface="RobotoRegular"/>
            </a:endParaRPr>
          </a:p>
          <a:p>
            <a:pPr marL="481965" marR="5080" indent="-469900">
              <a:lnSpc>
                <a:spcPct val="114100"/>
              </a:lnSpc>
              <a:buAutoNum type="arabicPeriod"/>
              <a:tabLst>
                <a:tab pos="481965" algn="l"/>
                <a:tab pos="482600" algn="l"/>
              </a:tabLst>
            </a:pPr>
            <a:r>
              <a:rPr sz="2300" spc="-25" dirty="0">
                <a:latin typeface="RobotoRegular"/>
                <a:cs typeface="RobotoRegular"/>
              </a:rPr>
              <a:t>However, </a:t>
            </a:r>
            <a:r>
              <a:rPr sz="2300" spc="-5" dirty="0">
                <a:latin typeface="RobotoRegular"/>
                <a:cs typeface="RobotoRegular"/>
              </a:rPr>
              <a:t>the &amp;&amp; and || </a:t>
            </a:r>
            <a:r>
              <a:rPr sz="2300" spc="-15" dirty="0">
                <a:latin typeface="RobotoRegular"/>
                <a:cs typeface="RobotoRegular"/>
              </a:rPr>
              <a:t>operators </a:t>
            </a:r>
            <a:r>
              <a:rPr sz="2300" spc="-5" dirty="0">
                <a:latin typeface="RobotoRegular"/>
                <a:cs typeface="RobotoRegular"/>
              </a:rPr>
              <a:t>actually </a:t>
            </a:r>
            <a:r>
              <a:rPr sz="2300" spc="-10" dirty="0">
                <a:latin typeface="RobotoRegular"/>
                <a:cs typeface="RobotoRegular"/>
              </a:rPr>
              <a:t>return </a:t>
            </a:r>
            <a:r>
              <a:rPr sz="2300" spc="-5" dirty="0">
                <a:latin typeface="RobotoRegular"/>
                <a:cs typeface="RobotoRegular"/>
              </a:rPr>
              <a:t>the </a:t>
            </a:r>
            <a:r>
              <a:rPr sz="2300" spc="-10" dirty="0">
                <a:latin typeface="RobotoRegular"/>
                <a:cs typeface="RobotoRegular"/>
              </a:rPr>
              <a:t>value </a:t>
            </a:r>
            <a:r>
              <a:rPr sz="2300" spc="-5" dirty="0">
                <a:latin typeface="RobotoRegular"/>
                <a:cs typeface="RobotoRegular"/>
              </a:rPr>
              <a:t>of  one of the speciﬁed </a:t>
            </a:r>
            <a:r>
              <a:rPr sz="2300" spc="-10" dirty="0">
                <a:latin typeface="RobotoRegular"/>
                <a:cs typeface="RobotoRegular"/>
              </a:rPr>
              <a:t>operands, </a:t>
            </a:r>
            <a:r>
              <a:rPr sz="2300" spc="-5" dirty="0">
                <a:latin typeface="RobotoRegular"/>
                <a:cs typeface="RobotoRegular"/>
              </a:rPr>
              <a:t>so if these </a:t>
            </a:r>
            <a:r>
              <a:rPr sz="2300" spc="-15" dirty="0">
                <a:latin typeface="RobotoRegular"/>
                <a:cs typeface="RobotoRegular"/>
              </a:rPr>
              <a:t>operators </a:t>
            </a:r>
            <a:r>
              <a:rPr sz="2300" spc="-10" dirty="0">
                <a:latin typeface="RobotoRegular"/>
                <a:cs typeface="RobotoRegular"/>
              </a:rPr>
              <a:t>are  </a:t>
            </a:r>
            <a:r>
              <a:rPr sz="2300" spc="-5" dirty="0">
                <a:latin typeface="RobotoRegular"/>
                <a:cs typeface="RobotoRegular"/>
              </a:rPr>
              <a:t>used with non-Boolean </a:t>
            </a:r>
            <a:r>
              <a:rPr sz="2300" spc="-10" dirty="0">
                <a:latin typeface="RobotoRegular"/>
                <a:cs typeface="RobotoRegular"/>
              </a:rPr>
              <a:t>values, they </a:t>
            </a:r>
            <a:r>
              <a:rPr sz="2300" spc="-5" dirty="0">
                <a:latin typeface="RobotoRegular"/>
                <a:cs typeface="RobotoRegular"/>
              </a:rPr>
              <a:t>will </a:t>
            </a:r>
            <a:r>
              <a:rPr sz="2300" spc="-10" dirty="0">
                <a:latin typeface="RobotoRegular"/>
                <a:cs typeface="RobotoRegular"/>
              </a:rPr>
              <a:t>return </a:t>
            </a:r>
            <a:r>
              <a:rPr sz="2300" dirty="0">
                <a:latin typeface="RobotoRegular"/>
                <a:cs typeface="RobotoRegular"/>
              </a:rPr>
              <a:t>a</a:t>
            </a:r>
            <a:endParaRPr sz="2300">
              <a:latin typeface="RobotoRegular"/>
              <a:cs typeface="RobotoRegular"/>
            </a:endParaRPr>
          </a:p>
          <a:p>
            <a:pPr marL="481965">
              <a:lnSpc>
                <a:spcPct val="100000"/>
              </a:lnSpc>
              <a:spcBef>
                <a:spcPts val="390"/>
              </a:spcBef>
            </a:pPr>
            <a:r>
              <a:rPr sz="2300" spc="-5" dirty="0">
                <a:latin typeface="RobotoRegular"/>
                <a:cs typeface="RobotoRegular"/>
              </a:rPr>
              <a:t>non-Boolean</a:t>
            </a:r>
            <a:r>
              <a:rPr sz="2300" spc="-10" dirty="0">
                <a:latin typeface="RobotoRegular"/>
                <a:cs typeface="RobotoRegular"/>
              </a:rPr>
              <a:t> value.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372567"/>
            <a:ext cx="6323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65" dirty="0">
                <a:latin typeface="Times New Roman"/>
                <a:cs typeface="Times New Roman"/>
              </a:rPr>
              <a:t>Short-circuit </a:t>
            </a:r>
            <a:r>
              <a:rPr sz="3200" spc="240" dirty="0">
                <a:latin typeface="Times New Roman"/>
                <a:cs typeface="Times New Roman"/>
              </a:rPr>
              <a:t>Logical</a:t>
            </a:r>
            <a:r>
              <a:rPr sz="3200" spc="-484" dirty="0">
                <a:latin typeface="Times New Roman"/>
                <a:cs typeface="Times New Roman"/>
              </a:rPr>
              <a:t> </a:t>
            </a:r>
            <a:r>
              <a:rPr sz="3200" spc="335" dirty="0">
                <a:latin typeface="Times New Roman"/>
                <a:cs typeface="Times New Roman"/>
              </a:rPr>
              <a:t>Operators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C3F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12618</Words>
  <Application>Microsoft Office PowerPoint</Application>
  <PresentationFormat>On-screen Show (16:9)</PresentationFormat>
  <Paragraphs>2822</Paragraphs>
  <Slides>307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307</vt:i4>
      </vt:variant>
    </vt:vector>
  </HeadingPairs>
  <TitlesOfParts>
    <vt:vector size="315" baseType="lpstr">
      <vt:lpstr>Arial</vt:lpstr>
      <vt:lpstr>Caladea</vt:lpstr>
      <vt:lpstr>Calibri</vt:lpstr>
      <vt:lpstr>Courier New</vt:lpstr>
      <vt:lpstr>Roboto</vt:lpstr>
      <vt:lpstr>RobotoRegular</vt:lpstr>
      <vt:lpstr>Times New Roman</vt:lpstr>
      <vt:lpstr>Office Theme</vt:lpstr>
      <vt:lpstr>Prepared by: Muniba Javid</vt:lpstr>
      <vt:lpstr>Installation</vt:lpstr>
      <vt:lpstr>Installation</vt:lpstr>
      <vt:lpstr>Demo How to use Visual Studio Code</vt:lpstr>
      <vt:lpstr>Initial Code and Setup</vt:lpstr>
      <vt:lpstr>index.html ﬁle</vt:lpstr>
      <vt:lpstr>PowerPoint Presentation</vt:lpstr>
      <vt:lpstr>PowerPoint Presentation</vt:lpstr>
      <vt:lpstr>Demo Create First JavaScript Example</vt:lpstr>
      <vt:lpstr>Demo How to run JavaScript in Node.js</vt:lpstr>
      <vt:lpstr>Alerts</vt:lpstr>
      <vt:lpstr>Alerts</vt:lpstr>
      <vt:lpstr>Console.log</vt:lpstr>
      <vt:lpstr>PowerPoint Presentation</vt:lpstr>
      <vt:lpstr>document.write</vt:lpstr>
      <vt:lpstr>Variables</vt:lpstr>
      <vt:lpstr>Variables</vt:lpstr>
      <vt:lpstr>Variables</vt:lpstr>
      <vt:lpstr>Variables</vt:lpstr>
      <vt:lpstr>Declaration and Initialization</vt:lpstr>
      <vt:lpstr>Data Types</vt:lpstr>
      <vt:lpstr>Data Types</vt:lpstr>
      <vt:lpstr>Data Types</vt:lpstr>
      <vt:lpstr>Data Types</vt:lpstr>
      <vt:lpstr>Variable for String</vt:lpstr>
      <vt:lpstr>String - Single quotes and double quotes</vt:lpstr>
      <vt:lpstr>Variable for Numbers</vt:lpstr>
      <vt:lpstr>Variable for Boolean</vt:lpstr>
      <vt:lpstr>Undeﬁned</vt:lpstr>
      <vt:lpstr>Undeﬁned</vt:lpstr>
      <vt:lpstr>Null</vt:lpstr>
      <vt:lpstr>Difference between null and undeﬁned</vt:lpstr>
      <vt:lpstr>JavaScript Data Types are Dynamic</vt:lpstr>
      <vt:lpstr>typeof Operator</vt:lpstr>
      <vt:lpstr>Statement and  Expression</vt:lpstr>
      <vt:lpstr>Statements</vt:lpstr>
      <vt:lpstr>Statements</vt:lpstr>
      <vt:lpstr>Statements</vt:lpstr>
      <vt:lpstr>End of Statement with semicolon ;</vt:lpstr>
      <vt:lpstr>End of Statement without semicolon ;</vt:lpstr>
      <vt:lpstr>End of Statement without semicolon ;</vt:lpstr>
      <vt:lpstr>Expressions</vt:lpstr>
      <vt:lpstr>Comments</vt:lpstr>
      <vt:lpstr>Comments</vt:lpstr>
      <vt:lpstr>Single line comments</vt:lpstr>
      <vt:lpstr>Multi-line comments</vt:lpstr>
      <vt:lpstr>Variable Names</vt:lpstr>
      <vt:lpstr>Variable Names Legal and Illegal</vt:lpstr>
      <vt:lpstr>Variable Names Legal and Illegal</vt:lpstr>
      <vt:lpstr>Variable Names Legal and Illegal</vt:lpstr>
      <vt:lpstr>Reserved Keywords</vt:lpstr>
      <vt:lpstr>PowerPoint Presentation</vt:lpstr>
      <vt:lpstr>Case Sensitive</vt:lpstr>
      <vt:lpstr>Camel Case</vt:lpstr>
      <vt:lpstr>Camel Case</vt:lpstr>
      <vt:lpstr>Operators</vt:lpstr>
      <vt:lpstr>Arithmetic Operators</vt:lpstr>
      <vt:lpstr>Assignment Operators</vt:lpstr>
      <vt:lpstr>Assignment Operators</vt:lpstr>
      <vt:lpstr>Eliminating ambiguity -- BODMAS</vt:lpstr>
      <vt:lpstr>Eliminating ambiguity -- BODMAS</vt:lpstr>
      <vt:lpstr>Eliminating ambiguity -- BODMAS</vt:lpstr>
      <vt:lpstr>Eliminating ambiguity -- BODMAS</vt:lpstr>
      <vt:lpstr>Operator Precedence -- Few of them</vt:lpstr>
      <vt:lpstr>Increment and Decrement Operator</vt:lpstr>
      <vt:lpstr>Increment and Decrement Operator</vt:lpstr>
      <vt:lpstr>Increment and Decrement Operator</vt:lpstr>
      <vt:lpstr>Increment and Decrement Operator</vt:lpstr>
      <vt:lpstr>Increment and Decrement Operator</vt:lpstr>
      <vt:lpstr>Increment and Decrement Operator</vt:lpstr>
      <vt:lpstr>Increment and Decrement Operator</vt:lpstr>
      <vt:lpstr>Increment and Decrement Operator</vt:lpstr>
      <vt:lpstr>Increment and Decrement Operator</vt:lpstr>
      <vt:lpstr>Increment and Decrement Operator</vt:lpstr>
      <vt:lpstr>Increment and Decrement Operator</vt:lpstr>
      <vt:lpstr>Increment and Decrement Operator</vt:lpstr>
      <vt:lpstr>Increment and Decrement Operator</vt:lpstr>
      <vt:lpstr>String Concatenation</vt:lpstr>
      <vt:lpstr>Concatenating Text strings</vt:lpstr>
      <vt:lpstr>Concatenating strings and numbers</vt:lpstr>
      <vt:lpstr>Prompt and Parsing  String</vt:lpstr>
      <vt:lpstr>prompt or window.prompt()</vt:lpstr>
      <vt:lpstr>prompt or window.prompt()</vt:lpstr>
      <vt:lpstr>prompt or window.prompt()</vt:lpstr>
      <vt:lpstr>Convert string to integer</vt:lpstr>
      <vt:lpstr>Convert string to integer</vt:lpstr>
      <vt:lpstr>Convert string to integer</vt:lpstr>
      <vt:lpstr>Convert string to integer</vt:lpstr>
      <vt:lpstr>Convert string to decimal</vt:lpstr>
      <vt:lpstr>Convert string to Number</vt:lpstr>
      <vt:lpstr>Convert string to Number</vt:lpstr>
      <vt:lpstr>Comparison Operators</vt:lpstr>
      <vt:lpstr>Comparison operators</vt:lpstr>
      <vt:lpstr>Comparison operators</vt:lpstr>
      <vt:lpstr>Comparison operators</vt:lpstr>
      <vt:lpstr>Comparison operators</vt:lpstr>
      <vt:lpstr>Comparison operators</vt:lpstr>
      <vt:lpstr>Logical Operators</vt:lpstr>
      <vt:lpstr>Short-circuit Logical Operators</vt:lpstr>
      <vt:lpstr>Logical Operators</vt:lpstr>
      <vt:lpstr>&amp;&amp; Logical Operator</vt:lpstr>
      <vt:lpstr>&amp;&amp; Logical Operator</vt:lpstr>
      <vt:lpstr>|| Logical Operator</vt:lpstr>
      <vt:lpstr>|| Logical Operator</vt:lpstr>
      <vt:lpstr>! Logical NOT</vt:lpstr>
      <vt:lpstr>! Logical NOT</vt:lpstr>
      <vt:lpstr>! Logical NOT</vt:lpstr>
      <vt:lpstr>!! Double NOT</vt:lpstr>
      <vt:lpstr>Why they are called short-circuit</vt:lpstr>
      <vt:lpstr>Why they are called short-circuit</vt:lpstr>
      <vt:lpstr>Why they are called short-circuit</vt:lpstr>
      <vt:lpstr>Conditions</vt:lpstr>
      <vt:lpstr>Conditions</vt:lpstr>
      <vt:lpstr>Conditions</vt:lpstr>
      <vt:lpstr>Conditions: if</vt:lpstr>
      <vt:lpstr>Conditions: if</vt:lpstr>
      <vt:lpstr>Conditions: else</vt:lpstr>
      <vt:lpstr>Conditions: else</vt:lpstr>
      <vt:lpstr>PowerPoint Presentation</vt:lpstr>
      <vt:lpstr>Conditions: else if</vt:lpstr>
      <vt:lpstr>Conditions: else if</vt:lpstr>
      <vt:lpstr>Conditions: nested if</vt:lpstr>
      <vt:lpstr>Conditions: nested if</vt:lpstr>
      <vt:lpstr>Set of Conditions</vt:lpstr>
      <vt:lpstr>Set of Conditions</vt:lpstr>
      <vt:lpstr>Value conversion to boolean</vt:lpstr>
      <vt:lpstr>Value conversion to boolean</vt:lpstr>
      <vt:lpstr>Value conversion to boolean</vt:lpstr>
      <vt:lpstr>Number to Boolean</vt:lpstr>
      <vt:lpstr>null to Boolean</vt:lpstr>
      <vt:lpstr>String to Boolean</vt:lpstr>
      <vt:lpstr>String to Boolean</vt:lpstr>
      <vt:lpstr>undeﬁned to Boolean</vt:lpstr>
      <vt:lpstr>Value conversion to boolean</vt:lpstr>
      <vt:lpstr>Value conversion to boolean &amp;&amp;</vt:lpstr>
      <vt:lpstr>Value conversion to boolean &amp;&amp;</vt:lpstr>
      <vt:lpstr>Value conversion to boolean ||</vt:lpstr>
      <vt:lpstr>Value conversion to boolean ||</vt:lpstr>
      <vt:lpstr>For Loop</vt:lpstr>
      <vt:lpstr>For Loop</vt:lpstr>
      <vt:lpstr>For Loop</vt:lpstr>
      <vt:lpstr>For Loop</vt:lpstr>
      <vt:lpstr>For Loop</vt:lpstr>
      <vt:lpstr>Inﬁnite Loop</vt:lpstr>
      <vt:lpstr>For Loop</vt:lpstr>
      <vt:lpstr>For Loop</vt:lpstr>
      <vt:lpstr>Break</vt:lpstr>
      <vt:lpstr>Continue</vt:lpstr>
      <vt:lpstr>Nested Loops</vt:lpstr>
      <vt:lpstr>1. Find out if number is  prime number or not</vt:lpstr>
      <vt:lpstr>1. Generate triangle output  like below, Hint: nested  loop required</vt:lpstr>
      <vt:lpstr>Arrays</vt:lpstr>
      <vt:lpstr>Arrays</vt:lpstr>
      <vt:lpstr>Arrays</vt:lpstr>
      <vt:lpstr>Arrays</vt:lpstr>
      <vt:lpstr>Arrays</vt:lpstr>
      <vt:lpstr>Arrays</vt:lpstr>
      <vt:lpstr>Creating an Arrays</vt:lpstr>
      <vt:lpstr>Creating an Arrays</vt:lpstr>
      <vt:lpstr>Accessing Array Elements</vt:lpstr>
      <vt:lpstr>Accessing Array Elements</vt:lpstr>
      <vt:lpstr>Accessing Array Elements</vt:lpstr>
      <vt:lpstr>Accessing full Array</vt:lpstr>
      <vt:lpstr>Accessing Index that does not exists</vt:lpstr>
      <vt:lpstr>Add/Update Element using index</vt:lpstr>
      <vt:lpstr>Add/Update Element using index</vt:lpstr>
      <vt:lpstr>Length property</vt:lpstr>
      <vt:lpstr>Push function</vt:lpstr>
      <vt:lpstr>Push function</vt:lpstr>
      <vt:lpstr>Push function -- Multiple input</vt:lpstr>
      <vt:lpstr>Array Data Structure</vt:lpstr>
      <vt:lpstr>Random Access</vt:lpstr>
      <vt:lpstr>PowerPoint Presentation</vt:lpstr>
      <vt:lpstr>Stack (Last in First out)</vt:lpstr>
      <vt:lpstr>Stack (Last in First out)</vt:lpstr>
      <vt:lpstr>Stack (Last in First out)</vt:lpstr>
      <vt:lpstr>PowerPoint Presentation</vt:lpstr>
      <vt:lpstr>Queue (First in First out)</vt:lpstr>
      <vt:lpstr>Queue (First in First out)</vt:lpstr>
      <vt:lpstr>Queue (First in First out)</vt:lpstr>
      <vt:lpstr>Unshift function</vt:lpstr>
      <vt:lpstr>Unshift function</vt:lpstr>
      <vt:lpstr>Iterating array with Loops</vt:lpstr>
      <vt:lpstr>Iterating array with Loops</vt:lpstr>
      <vt:lpstr>1. Create an array and ﬁll it  with numbers</vt:lpstr>
      <vt:lpstr>Splice function</vt:lpstr>
      <vt:lpstr>Splice function</vt:lpstr>
      <vt:lpstr>Splice function</vt:lpstr>
      <vt:lpstr>Splice function</vt:lpstr>
      <vt:lpstr>Splice function</vt:lpstr>
      <vt:lpstr>Slice function</vt:lpstr>
      <vt:lpstr>Slice function</vt:lpstr>
      <vt:lpstr>Slice function</vt:lpstr>
      <vt:lpstr>Other Array functions</vt:lpstr>
      <vt:lpstr>String</vt:lpstr>
      <vt:lpstr>String</vt:lpstr>
      <vt:lpstr>String Length Property</vt:lpstr>
      <vt:lpstr>Escape Characters</vt:lpstr>
      <vt:lpstr>String functions</vt:lpstr>
      <vt:lpstr>String functions</vt:lpstr>
      <vt:lpstr>toLowerCase() function</vt:lpstr>
      <vt:lpstr>toUpperCase() function</vt:lpstr>
      <vt:lpstr>slice() function</vt:lpstr>
      <vt:lpstr>slice() function</vt:lpstr>
      <vt:lpstr>slice() function</vt:lpstr>
      <vt:lpstr>slice() function</vt:lpstr>
      <vt:lpstr>indexOf() function</vt:lpstr>
      <vt:lpstr>indexOf() function</vt:lpstr>
      <vt:lpstr>lastIndexOf() function</vt:lpstr>
      <vt:lpstr>lastIndexOf() function</vt:lpstr>
      <vt:lpstr>charAt() function</vt:lpstr>
      <vt:lpstr>replace() function</vt:lpstr>
      <vt:lpstr>replace() function</vt:lpstr>
      <vt:lpstr>replace() function</vt:lpstr>
      <vt:lpstr>replace() function</vt:lpstr>
      <vt:lpstr>split() function</vt:lpstr>
      <vt:lpstr>split() function</vt:lpstr>
      <vt:lpstr>Other String functions</vt:lpstr>
      <vt:lpstr>Math functions</vt:lpstr>
      <vt:lpstr>Math class provides  many functions that  allows you to perform  mathematical tasks on  numbers</vt:lpstr>
      <vt:lpstr>Math.round() function</vt:lpstr>
      <vt:lpstr>Math.round() function</vt:lpstr>
      <vt:lpstr>Math.ceil() function</vt:lpstr>
      <vt:lpstr>Math.ﬂoor() function</vt:lpstr>
      <vt:lpstr>Math.random() function</vt:lpstr>
      <vt:lpstr>Math.random() function</vt:lpstr>
      <vt:lpstr>Other Math functions</vt:lpstr>
      <vt:lpstr>Controlling the length of decimals</vt:lpstr>
      <vt:lpstr>Date Object</vt:lpstr>
      <vt:lpstr>Date</vt:lpstr>
      <vt:lpstr>Date</vt:lpstr>
      <vt:lpstr>Date</vt:lpstr>
      <vt:lpstr>Thu Nov 07 2019 11:44:50 GMT+0500 (Pakistan Standard Time) Looking at the output, we have a date string containing the  following:</vt:lpstr>
      <vt:lpstr>Creating Date Objects</vt:lpstr>
      <vt:lpstr>Creating Date Objects</vt:lpstr>
      <vt:lpstr>Unix time</vt:lpstr>
      <vt:lpstr>Epoch time</vt:lpstr>
      <vt:lpstr>Retrieving the Date Components</vt:lpstr>
      <vt:lpstr>PowerPoint Presentation</vt:lpstr>
      <vt:lpstr>Retrieving the Date Components</vt:lpstr>
      <vt:lpstr>Modifying the Date</vt:lpstr>
      <vt:lpstr>PowerPoint Presentation</vt:lpstr>
      <vt:lpstr>Modifying the Date</vt:lpstr>
      <vt:lpstr>Converting Day of Week to Text</vt:lpstr>
      <vt:lpstr>Converting Day of Week to Text</vt:lpstr>
      <vt:lpstr>Calculate Time difference</vt:lpstr>
      <vt:lpstr>Calculate Time difference</vt:lpstr>
      <vt:lpstr>Functions</vt:lpstr>
      <vt:lpstr>Functions</vt:lpstr>
      <vt:lpstr>Function Declarations</vt:lpstr>
      <vt:lpstr>Function Declarations</vt:lpstr>
      <vt:lpstr>Function Declarations</vt:lpstr>
      <vt:lpstr>Invoking a Function</vt:lpstr>
      <vt:lpstr>Invoking a Function</vt:lpstr>
      <vt:lpstr>Parameters vs. Arguments</vt:lpstr>
      <vt:lpstr>Parameters vs. Arguments</vt:lpstr>
      <vt:lpstr>Passing Data to Function</vt:lpstr>
      <vt:lpstr>Passing Data to Function</vt:lpstr>
      <vt:lpstr>Passing Data to Function</vt:lpstr>
      <vt:lpstr>Parameter Rules</vt:lpstr>
      <vt:lpstr>Parameter Rules</vt:lpstr>
      <vt:lpstr>Function Return</vt:lpstr>
      <vt:lpstr>Function Return</vt:lpstr>
      <vt:lpstr>Function Return</vt:lpstr>
      <vt:lpstr>Function Return</vt:lpstr>
      <vt:lpstr>Function Return</vt:lpstr>
      <vt:lpstr>Function in Expressions</vt:lpstr>
      <vt:lpstr>Function in Expressions</vt:lpstr>
      <vt:lpstr>Function in Expressions</vt:lpstr>
      <vt:lpstr>Local vs Global Variables</vt:lpstr>
      <vt:lpstr>Local vs Global Variables</vt:lpstr>
      <vt:lpstr>Local vs Global Variables</vt:lpstr>
      <vt:lpstr>Local vs Global Variables</vt:lpstr>
      <vt:lpstr>Local vs Global Variables</vt:lpstr>
      <vt:lpstr>Local vs Global Variables</vt:lpstr>
      <vt:lpstr>Local vs Global Variables</vt:lpstr>
      <vt:lpstr>Global Variables without var keyword</vt:lpstr>
      <vt:lpstr>Global Variables without var keyword</vt:lpstr>
      <vt:lpstr>Global Variables without var keyword</vt:lpstr>
      <vt:lpstr>Function Expressions</vt:lpstr>
      <vt:lpstr>Function Expressions</vt:lpstr>
      <vt:lpstr>Function Expressions</vt:lpstr>
      <vt:lpstr>Function Hoisting</vt:lpstr>
      <vt:lpstr>Function Hoisting</vt:lpstr>
      <vt:lpstr>Arguments Passed by Value</vt:lpstr>
      <vt:lpstr>Arguments Passed by Value</vt:lpstr>
      <vt:lpstr>Arguments Passed by Reference</vt:lpstr>
      <vt:lpstr>Arguments Passed by Reference</vt:lpstr>
      <vt:lpstr>Arguments Passed by Reference</vt:lpstr>
      <vt:lpstr>Recursive Function</vt:lpstr>
      <vt:lpstr>Recursive Function</vt:lpstr>
      <vt:lpstr>Recursive Function</vt:lpstr>
      <vt:lpstr>Switch Statement</vt:lpstr>
      <vt:lpstr>Switch Statement</vt:lpstr>
      <vt:lpstr>Switch Syntax</vt:lpstr>
      <vt:lpstr>Switch Statement</vt:lpstr>
      <vt:lpstr>Switch - Grouping of case</vt:lpstr>
      <vt:lpstr>Switch - Grouping of case</vt:lpstr>
      <vt:lpstr>Switch - Grouping of case</vt:lpstr>
      <vt:lpstr>Switch - Strict Comparison</vt:lpstr>
      <vt:lpstr>Switch - Strict Comparison</vt:lpstr>
      <vt:lpstr>While loop</vt:lpstr>
      <vt:lpstr>While loop</vt:lpstr>
      <vt:lpstr>Do/While loop</vt:lpstr>
      <vt:lpstr>Do/While loop</vt:lpstr>
      <vt:lpstr>Do/While loop</vt:lpstr>
      <vt:lpstr>Part 2 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Prepared by: Muniba Javid</dc:title>
  <dc:creator>Muniba Javed Khan</dc:creator>
  <cp:lastModifiedBy>Muniba Javed Khan</cp:lastModifiedBy>
  <cp:revision>4</cp:revision>
  <dcterms:created xsi:type="dcterms:W3CDTF">2021-05-31T15:17:50Z</dcterms:created>
  <dcterms:modified xsi:type="dcterms:W3CDTF">2022-01-03T11:32:00Z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2021-05-31T00:00:00Z</vt:filetime>
  </property>
</Properties>
</file>