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22" r:id="rId4"/>
  </p:sldMasterIdLst>
  <p:notesMasterIdLst>
    <p:notesMasterId r:id="rId13"/>
  </p:notes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4660"/>
  </p:normalViewPr>
  <p:slideViewPr>
    <p:cSldViewPr snapToGrid="0">
      <p:cViewPr varScale="1">
        <p:scale>
          <a:sx n="89" d="100"/>
          <a:sy n="89" d="100"/>
        </p:scale>
        <p:origin x="29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7/3/2021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750590-9F9A-443B-9295-A3931D8194B1}" type="datetime1">
              <a:rPr lang="en-US" smtClean="0"/>
              <a:t>7/3/2021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54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3F7C6B-C82D-4D42-9929-D6E7E11D9A64}" type="datetime1">
              <a:rPr lang="en-US" smtClean="0"/>
              <a:t>7/3/2021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9027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CF4779-62E8-4B21-A5D7-0AFB9DBD4358}" type="datetime1">
              <a:rPr lang="en-US" smtClean="0"/>
              <a:t>7/3/2021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7862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F9D3375-5CD0-4576-BF96-ADFF24726FF8}" type="datetime1">
              <a:rPr lang="en-US" smtClean="0"/>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8067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91738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57856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7/3/2021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0061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C1DEE0-34E5-4E0F-BEC1-4B8835F82CD1}" type="datetime1">
              <a:rPr lang="en-US" smtClean="0"/>
              <a:t>7/3/2021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0113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75B4BE-627A-4EC1-99E1-6F1AA97AB802}" type="datetime1">
              <a:rPr lang="en-US" smtClean="0"/>
              <a:t>7/3/2021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584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BFACF8-E63D-4673-A128-83547867BB7A}" type="datetime1">
              <a:rPr lang="en-US" smtClean="0"/>
              <a:t>7/3/2021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1359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BED6AC-4FBA-40BD-BE75-20DB64DA4BAD}" type="datetime1">
              <a:rPr lang="en-US" smtClean="0"/>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7615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933C87-D201-458A-93C0-8EDD9AC92D93}" type="datetime1">
              <a:rPr lang="en-US" smtClean="0"/>
              <a:t>7/3/2021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271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7/3/2021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7490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7/3/2021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5278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889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4396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359126-4846-4E88-BDD9-5585CC877E47}" type="datetime1">
              <a:rPr lang="en-US" smtClean="0"/>
              <a:t>7/3/2021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53632535"/>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E5CD8D-E704-46A1-BC3E-9A644A9FFD4E}"/>
              </a:ext>
            </a:extLst>
          </p:cNvPr>
          <p:cNvSpPr>
            <a:spLocks noGrp="1"/>
          </p:cNvSpPr>
          <p:nvPr>
            <p:ph type="ctrTitle"/>
          </p:nvPr>
        </p:nvSpPr>
        <p:spPr>
          <a:xfrm>
            <a:off x="2743200" y="2227997"/>
            <a:ext cx="8701477" cy="2010717"/>
          </a:xfrm>
        </p:spPr>
        <p:txBody>
          <a:bodyPr anchor="ctr">
            <a:normAutofit/>
          </a:bodyPr>
          <a:lstStyle/>
          <a:p>
            <a:pPr algn="ctr"/>
            <a:r>
              <a:rPr lang="en-US" sz="5400" b="1" u="sng" dirty="0">
                <a:effectLst>
                  <a:outerShdw blurRad="38100" dist="38100" dir="2700000" algn="tl">
                    <a:srgbClr val="000000">
                      <a:alpha val="43137"/>
                    </a:srgbClr>
                  </a:outerShdw>
                </a:effectLst>
              </a:rPr>
              <a:t>Web storage in html5</a:t>
            </a:r>
          </a:p>
        </p:txBody>
      </p:sp>
      <p:sp>
        <p:nvSpPr>
          <p:cNvPr id="3" name="Subtitle 2">
            <a:extLst>
              <a:ext uri="{FF2B5EF4-FFF2-40B4-BE49-F238E27FC236}">
                <a16:creationId xmlns:a16="http://schemas.microsoft.com/office/drawing/2014/main" xmlns="" id="{E309A740-48C5-4AE5-879B-F567D3D7ACDC}"/>
              </a:ext>
            </a:extLst>
          </p:cNvPr>
          <p:cNvSpPr>
            <a:spLocks noGrp="1"/>
          </p:cNvSpPr>
          <p:nvPr>
            <p:ph type="subTitle" idx="1"/>
          </p:nvPr>
        </p:nvSpPr>
        <p:spPr>
          <a:xfrm>
            <a:off x="7639941" y="5118931"/>
            <a:ext cx="4086747" cy="623843"/>
          </a:xfrm>
        </p:spPr>
        <p:txBody>
          <a:bodyPr anchor="ctr">
            <a:normAutofit/>
          </a:bodyPr>
          <a:lstStyle/>
          <a:p>
            <a:r>
              <a:rPr lang="en-US" b="1" dirty="0"/>
              <a:t>Made by: </a:t>
            </a:r>
            <a:r>
              <a:rPr lang="en-US" b="1" dirty="0" err="1" smtClean="0"/>
              <a:t>Muniba</a:t>
            </a:r>
            <a:r>
              <a:rPr lang="en-US" b="1" dirty="0" smtClean="0"/>
              <a:t> </a:t>
            </a:r>
            <a:r>
              <a:rPr lang="en-US" b="1" dirty="0" err="1" smtClean="0"/>
              <a:t>Javaid</a:t>
            </a:r>
            <a:endParaRPr lang="en-US" b="1" dirty="0"/>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F12E0A-D628-4F58-9325-1C3C6E0232D7}"/>
              </a:ext>
            </a:extLst>
          </p:cNvPr>
          <p:cNvSpPr>
            <a:spLocks noGrp="1"/>
          </p:cNvSpPr>
          <p:nvPr>
            <p:ph type="title"/>
          </p:nvPr>
        </p:nvSpPr>
        <p:spPr/>
        <p:txBody>
          <a:bodyPr/>
          <a:lstStyle/>
          <a:p>
            <a:pPr algn="l"/>
            <a:r>
              <a:rPr lang="en-US" b="1" dirty="0"/>
              <a:t>introduction</a:t>
            </a:r>
          </a:p>
        </p:txBody>
      </p:sp>
      <p:sp>
        <p:nvSpPr>
          <p:cNvPr id="3" name="Content Placeholder 2">
            <a:extLst>
              <a:ext uri="{FF2B5EF4-FFF2-40B4-BE49-F238E27FC236}">
                <a16:creationId xmlns:a16="http://schemas.microsoft.com/office/drawing/2014/main" xmlns="" id="{FB652931-A2F5-4968-A233-D3DA3685F41D}"/>
              </a:ext>
            </a:extLst>
          </p:cNvPr>
          <p:cNvSpPr>
            <a:spLocks noGrp="1"/>
          </p:cNvSpPr>
          <p:nvPr>
            <p:ph idx="1"/>
          </p:nvPr>
        </p:nvSpPr>
        <p:spPr>
          <a:xfrm>
            <a:off x="685800" y="2364465"/>
            <a:ext cx="10820400" cy="3729162"/>
          </a:xfrm>
        </p:spPr>
        <p:txBody>
          <a:bodyPr/>
          <a:lstStyle/>
          <a:p>
            <a:r>
              <a:rPr lang="en-US" dirty="0"/>
              <a:t>With web storage, web applications can store data locally within the user's browser.</a:t>
            </a:r>
          </a:p>
          <a:p>
            <a:r>
              <a:rPr lang="en-US" dirty="0"/>
              <a:t>Before HTML5, application data had to be stored in cookies, included in every server request. Web storage is more secure, and large amounts of data can be stored locally, without affecting website performance.</a:t>
            </a:r>
          </a:p>
          <a:p>
            <a:r>
              <a:rPr lang="en-US" dirty="0"/>
              <a:t>Unlike cookies, the storage limit is far larger (at least 5MB) and information is never transferred to the server.</a:t>
            </a:r>
          </a:p>
          <a:p>
            <a:r>
              <a:rPr lang="en-US" dirty="0"/>
              <a:t>Web storage is per origin (per domain and protocol). All pages, from one origin, can store and access the same data.</a:t>
            </a:r>
          </a:p>
        </p:txBody>
      </p:sp>
    </p:spTree>
    <p:extLst>
      <p:ext uri="{BB962C8B-B14F-4D97-AF65-F5344CB8AC3E}">
        <p14:creationId xmlns:p14="http://schemas.microsoft.com/office/powerpoint/2010/main" val="3820350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7C8BFA-D108-414F-B430-B6EBCFBC9642}"/>
              </a:ext>
            </a:extLst>
          </p:cNvPr>
          <p:cNvSpPr>
            <a:spLocks noGrp="1"/>
          </p:cNvSpPr>
          <p:nvPr>
            <p:ph type="title"/>
          </p:nvPr>
        </p:nvSpPr>
        <p:spPr/>
        <p:txBody>
          <a:bodyPr/>
          <a:lstStyle/>
          <a:p>
            <a:pPr algn="l"/>
            <a:r>
              <a:rPr lang="en-US" b="1" dirty="0">
                <a:effectLst>
                  <a:outerShdw blurRad="38100" dist="38100" dir="2700000" algn="tl">
                    <a:srgbClr val="000000">
                      <a:alpha val="43137"/>
                    </a:srgbClr>
                  </a:outerShdw>
                </a:effectLst>
              </a:rPr>
              <a:t>Local storage</a:t>
            </a:r>
          </a:p>
        </p:txBody>
      </p:sp>
      <p:sp>
        <p:nvSpPr>
          <p:cNvPr id="3" name="Content Placeholder 2">
            <a:extLst>
              <a:ext uri="{FF2B5EF4-FFF2-40B4-BE49-F238E27FC236}">
                <a16:creationId xmlns:a16="http://schemas.microsoft.com/office/drawing/2014/main" xmlns="" id="{826E802C-409F-48F6-9B06-5F21FCDD40F0}"/>
              </a:ext>
            </a:extLst>
          </p:cNvPr>
          <p:cNvSpPr>
            <a:spLocks noGrp="1"/>
          </p:cNvSpPr>
          <p:nvPr>
            <p:ph idx="1"/>
          </p:nvPr>
        </p:nvSpPr>
        <p:spPr>
          <a:xfrm>
            <a:off x="540026" y="2366838"/>
            <a:ext cx="10820400" cy="4024125"/>
          </a:xfrm>
        </p:spPr>
        <p:txBody>
          <a:bodyPr/>
          <a:lstStyle/>
          <a:p>
            <a:r>
              <a:rPr lang="en-US" dirty="0"/>
              <a:t> The local storage uses the </a:t>
            </a:r>
            <a:r>
              <a:rPr lang="en-US" dirty="0">
                <a:solidFill>
                  <a:srgbClr val="FF0000"/>
                </a:solidFill>
              </a:rPr>
              <a:t>localStorage </a:t>
            </a:r>
            <a:r>
              <a:rPr lang="en-US" dirty="0"/>
              <a:t>object to store data for your entire website on a </a:t>
            </a:r>
            <a:r>
              <a:rPr lang="en-US" i="1" dirty="0"/>
              <a:t>permanent basis</a:t>
            </a:r>
            <a:r>
              <a:rPr lang="en-US" dirty="0"/>
              <a:t>. </a:t>
            </a:r>
          </a:p>
          <a:p>
            <a:r>
              <a:rPr lang="en-US" dirty="0"/>
              <a:t> That means the stored local data will be available on the next day, the next week, or the next year unless you remove it.</a:t>
            </a:r>
            <a:endParaRPr lang="en-US" dirty="0">
              <a:solidFill>
                <a:srgbClr val="FF0000"/>
              </a:solidFill>
            </a:endParaRPr>
          </a:p>
          <a:p>
            <a:r>
              <a:rPr lang="en-US" dirty="0"/>
              <a:t>As stated earlier, the localStorage object stores the data with no expiration date. </a:t>
            </a:r>
          </a:p>
          <a:p>
            <a:r>
              <a:rPr lang="en-US" dirty="0"/>
              <a:t>Each piece of data is stored in a key/value pair. </a:t>
            </a:r>
          </a:p>
          <a:p>
            <a:r>
              <a:rPr lang="en-US" dirty="0"/>
              <a:t>. The key identifies the name of the information (like '</a:t>
            </a:r>
            <a:r>
              <a:rPr lang="en-US" dirty="0" err="1"/>
              <a:t>first_name</a:t>
            </a:r>
            <a:r>
              <a:rPr lang="en-US" dirty="0"/>
              <a:t>'), and the value is the value associated with that key (say 'Peter').</a:t>
            </a:r>
          </a:p>
        </p:txBody>
      </p:sp>
    </p:spTree>
    <p:extLst>
      <p:ext uri="{BB962C8B-B14F-4D97-AF65-F5344CB8AC3E}">
        <p14:creationId xmlns:p14="http://schemas.microsoft.com/office/powerpoint/2010/main" val="3065397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7C8BFA-D108-414F-B430-B6EBCFBC9642}"/>
              </a:ext>
            </a:extLst>
          </p:cNvPr>
          <p:cNvSpPr>
            <a:spLocks noGrp="1"/>
          </p:cNvSpPr>
          <p:nvPr>
            <p:ph type="title"/>
          </p:nvPr>
        </p:nvSpPr>
        <p:spPr/>
        <p:txBody>
          <a:bodyPr/>
          <a:lstStyle/>
          <a:p>
            <a:pPr algn="l"/>
            <a:r>
              <a:rPr lang="en-US" b="1" dirty="0">
                <a:effectLst>
                  <a:outerShdw blurRad="38100" dist="38100" dir="2700000" algn="tl">
                    <a:srgbClr val="000000">
                      <a:alpha val="43137"/>
                    </a:srgbClr>
                  </a:outerShdw>
                </a:effectLst>
              </a:rPr>
              <a:t>session storage</a:t>
            </a:r>
          </a:p>
        </p:txBody>
      </p:sp>
      <p:sp>
        <p:nvSpPr>
          <p:cNvPr id="3" name="Content Placeholder 2">
            <a:extLst>
              <a:ext uri="{FF2B5EF4-FFF2-40B4-BE49-F238E27FC236}">
                <a16:creationId xmlns:a16="http://schemas.microsoft.com/office/drawing/2014/main" xmlns="" id="{826E802C-409F-48F6-9B06-5F21FCDD40F0}"/>
              </a:ext>
            </a:extLst>
          </p:cNvPr>
          <p:cNvSpPr>
            <a:spLocks noGrp="1"/>
          </p:cNvSpPr>
          <p:nvPr>
            <p:ph idx="1"/>
          </p:nvPr>
        </p:nvSpPr>
        <p:spPr>
          <a:xfrm>
            <a:off x="540026" y="2366838"/>
            <a:ext cx="10820400" cy="3053301"/>
          </a:xfrm>
        </p:spPr>
        <p:txBody>
          <a:bodyPr/>
          <a:lstStyle/>
          <a:p>
            <a:r>
              <a:rPr lang="en-US" dirty="0"/>
              <a:t>The session storage uses the </a:t>
            </a:r>
            <a:r>
              <a:rPr lang="en-US" dirty="0">
                <a:solidFill>
                  <a:srgbClr val="FF0000"/>
                </a:solidFill>
              </a:rPr>
              <a:t>sessionStorage </a:t>
            </a:r>
            <a:r>
              <a:rPr lang="en-US" dirty="0"/>
              <a:t>object to store data on a </a:t>
            </a:r>
            <a:r>
              <a:rPr lang="en-US" i="1" dirty="0"/>
              <a:t>temporary basis</a:t>
            </a:r>
            <a:r>
              <a:rPr lang="en-US" dirty="0"/>
              <a:t>, for a single browser window or tab. </a:t>
            </a:r>
          </a:p>
          <a:p>
            <a:r>
              <a:rPr lang="en-US" dirty="0"/>
              <a:t>The data disappears when session ends i.e. when the user closes that browser window or tab. As stated earlier, the localStorage object stores the data with no expiration date. </a:t>
            </a:r>
          </a:p>
          <a:p>
            <a:r>
              <a:rPr lang="en-US" dirty="0"/>
              <a:t>The </a:t>
            </a:r>
            <a:r>
              <a:rPr lang="en-US" dirty="0">
                <a:solidFill>
                  <a:srgbClr val="FF0000"/>
                </a:solidFill>
              </a:rPr>
              <a:t>sessionStorage </a:t>
            </a:r>
            <a:r>
              <a:rPr lang="en-US" dirty="0"/>
              <a:t>object work in the same way as </a:t>
            </a:r>
            <a:r>
              <a:rPr lang="en-US" dirty="0">
                <a:solidFill>
                  <a:srgbClr val="FF0000"/>
                </a:solidFill>
              </a:rPr>
              <a:t>localStorage </a:t>
            </a:r>
            <a:r>
              <a:rPr lang="en-US" dirty="0"/>
              <a:t>except that it stores the data only for one session i.e. the data remains until the user closes that window or tab.</a:t>
            </a:r>
          </a:p>
        </p:txBody>
      </p:sp>
    </p:spTree>
    <p:extLst>
      <p:ext uri="{BB962C8B-B14F-4D97-AF65-F5344CB8AC3E}">
        <p14:creationId xmlns:p14="http://schemas.microsoft.com/office/powerpoint/2010/main" val="2246694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59E8F2-5170-4CDD-AB27-DD4A7BEAADE1}"/>
              </a:ext>
            </a:extLst>
          </p:cNvPr>
          <p:cNvSpPr>
            <a:spLocks noGrp="1"/>
          </p:cNvSpPr>
          <p:nvPr>
            <p:ph type="title"/>
          </p:nvPr>
        </p:nvSpPr>
        <p:spPr/>
        <p:txBody>
          <a:bodyPr>
            <a:normAutofit/>
          </a:bodyPr>
          <a:lstStyle/>
          <a:p>
            <a:pPr algn="l"/>
            <a:r>
              <a:rPr lang="en-US" sz="2800" b="1" dirty="0"/>
              <a:t>Example1(to check webstorage support)</a:t>
            </a:r>
          </a:p>
        </p:txBody>
      </p:sp>
      <p:pic>
        <p:nvPicPr>
          <p:cNvPr id="4" name="Picture 3">
            <a:extLst>
              <a:ext uri="{FF2B5EF4-FFF2-40B4-BE49-F238E27FC236}">
                <a16:creationId xmlns:a16="http://schemas.microsoft.com/office/drawing/2014/main" xmlns="" id="{EFF51FE3-10F5-4598-8095-A130ADECEAF6}"/>
              </a:ext>
            </a:extLst>
          </p:cNvPr>
          <p:cNvPicPr>
            <a:picLocks noChangeAspect="1"/>
          </p:cNvPicPr>
          <p:nvPr/>
        </p:nvPicPr>
        <p:blipFill rotWithShape="1">
          <a:blip r:embed="rId2"/>
          <a:srcRect l="26847" t="15853" r="25327" b="18607"/>
          <a:stretch/>
        </p:blipFill>
        <p:spPr>
          <a:xfrm>
            <a:off x="1305339" y="1630017"/>
            <a:ext cx="9581322" cy="4823792"/>
          </a:xfrm>
          <a:prstGeom prst="rect">
            <a:avLst/>
          </a:prstGeom>
        </p:spPr>
      </p:pic>
    </p:spTree>
    <p:extLst>
      <p:ext uri="{BB962C8B-B14F-4D97-AF65-F5344CB8AC3E}">
        <p14:creationId xmlns:p14="http://schemas.microsoft.com/office/powerpoint/2010/main" val="73342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B70DF0-3022-4F60-A032-635109A412F2}"/>
              </a:ext>
            </a:extLst>
          </p:cNvPr>
          <p:cNvSpPr>
            <a:spLocks noGrp="1"/>
          </p:cNvSpPr>
          <p:nvPr>
            <p:ph type="title"/>
          </p:nvPr>
        </p:nvSpPr>
        <p:spPr/>
        <p:txBody>
          <a:bodyPr/>
          <a:lstStyle/>
          <a:p>
            <a:pPr algn="l"/>
            <a:r>
              <a:rPr lang="en-US" b="1" dirty="0">
                <a:effectLst>
                  <a:outerShdw blurRad="38100" dist="38100" dir="2700000" algn="tl">
                    <a:srgbClr val="000000">
                      <a:alpha val="43137"/>
                    </a:srgbClr>
                  </a:outerShdw>
                </a:effectLst>
              </a:rPr>
              <a:t>Storing and retrieving data</a:t>
            </a:r>
          </a:p>
        </p:txBody>
      </p:sp>
      <p:sp>
        <p:nvSpPr>
          <p:cNvPr id="3" name="Content Placeholder 2">
            <a:extLst>
              <a:ext uri="{FF2B5EF4-FFF2-40B4-BE49-F238E27FC236}">
                <a16:creationId xmlns:a16="http://schemas.microsoft.com/office/drawing/2014/main" xmlns="" id="{1BE0A079-05B1-465D-85A1-CEDA381E7CB3}"/>
              </a:ext>
            </a:extLst>
          </p:cNvPr>
          <p:cNvSpPr>
            <a:spLocks noGrp="1"/>
          </p:cNvSpPr>
          <p:nvPr>
            <p:ph idx="1"/>
          </p:nvPr>
        </p:nvSpPr>
        <p:spPr>
          <a:xfrm>
            <a:off x="791817" y="1836751"/>
            <a:ext cx="10820400" cy="4617058"/>
          </a:xfrm>
        </p:spPr>
        <p:txBody>
          <a:bodyPr>
            <a:normAutofit lnSpcReduction="10000"/>
          </a:bodyPr>
          <a:lstStyle/>
          <a:p>
            <a:r>
              <a:rPr lang="en-US" dirty="0"/>
              <a:t>The </a:t>
            </a:r>
            <a:r>
              <a:rPr lang="en-US" b="1" dirty="0">
                <a:solidFill>
                  <a:srgbClr val="FF0000"/>
                </a:solidFill>
              </a:rPr>
              <a:t>setItem</a:t>
            </a:r>
            <a:r>
              <a:rPr lang="en-US" dirty="0"/>
              <a:t>() and </a:t>
            </a:r>
            <a:r>
              <a:rPr lang="en-US" b="1" dirty="0">
                <a:solidFill>
                  <a:srgbClr val="FF0000"/>
                </a:solidFill>
              </a:rPr>
              <a:t>getItem</a:t>
            </a:r>
            <a:r>
              <a:rPr lang="en-US" dirty="0"/>
              <a:t>() methods are used to store and retrieve data from session and local storage respectively.</a:t>
            </a:r>
          </a:p>
          <a:p>
            <a:r>
              <a:rPr lang="en-US" dirty="0"/>
              <a:t>The syntax to use the </a:t>
            </a:r>
            <a:r>
              <a:rPr lang="en-US" b="1" dirty="0">
                <a:solidFill>
                  <a:srgbClr val="FF0000"/>
                </a:solidFill>
              </a:rPr>
              <a:t>setItem</a:t>
            </a:r>
            <a:r>
              <a:rPr lang="en-US" dirty="0"/>
              <a:t>() and </a:t>
            </a:r>
            <a:r>
              <a:rPr lang="en-US" b="1" dirty="0">
                <a:solidFill>
                  <a:srgbClr val="FF0000"/>
                </a:solidFill>
              </a:rPr>
              <a:t>getItem</a:t>
            </a:r>
            <a:r>
              <a:rPr lang="en-US" dirty="0"/>
              <a:t>() method is as follows:</a:t>
            </a:r>
          </a:p>
          <a:p>
            <a:pPr marL="0" indent="0">
              <a:buNone/>
            </a:pPr>
            <a:r>
              <a:rPr lang="en-US" sz="2400" b="1" dirty="0">
                <a:solidFill>
                  <a:schemeClr val="accent3">
                    <a:lumMod val="60000"/>
                    <a:lumOff val="40000"/>
                  </a:schemeClr>
                </a:solidFill>
                <a:effectLst>
                  <a:outerShdw blurRad="38100" dist="38100" dir="2700000" algn="tl">
                    <a:srgbClr val="000000">
                      <a:alpha val="43137"/>
                    </a:srgbClr>
                  </a:outerShdw>
                </a:effectLst>
              </a:rPr>
              <a:t>To assign data</a:t>
            </a:r>
          </a:p>
          <a:p>
            <a:pPr marL="0" indent="0">
              <a:buNone/>
            </a:pPr>
            <a:r>
              <a:rPr lang="en-US" sz="2000" dirty="0"/>
              <a:t>sessionStorage.setItem(key,value);</a:t>
            </a:r>
          </a:p>
          <a:p>
            <a:pPr marL="0" indent="0">
              <a:buNone/>
            </a:pPr>
            <a:r>
              <a:rPr lang="en-US" sz="2000" dirty="0"/>
              <a:t>Where, key: is the named key to refer to the data</a:t>
            </a:r>
          </a:p>
          <a:p>
            <a:pPr marL="0" indent="0">
              <a:buNone/>
            </a:pPr>
            <a:r>
              <a:rPr lang="en-US" sz="2000" dirty="0"/>
              <a:t>              value: is the data to be stored.</a:t>
            </a:r>
          </a:p>
          <a:p>
            <a:pPr marL="0" indent="0">
              <a:buNone/>
            </a:pPr>
            <a:r>
              <a:rPr lang="en-US" sz="2400" b="1" dirty="0">
                <a:solidFill>
                  <a:schemeClr val="accent3">
                    <a:lumMod val="60000"/>
                    <a:lumOff val="40000"/>
                  </a:schemeClr>
                </a:solidFill>
                <a:effectLst>
                  <a:outerShdw blurRad="38100" dist="38100" dir="2700000" algn="tl">
                    <a:srgbClr val="000000">
                      <a:alpha val="43137"/>
                    </a:srgbClr>
                  </a:outerShdw>
                </a:effectLst>
              </a:rPr>
              <a:t>To retrieve data</a:t>
            </a:r>
          </a:p>
          <a:p>
            <a:pPr marL="0" indent="0">
              <a:buNone/>
            </a:pPr>
            <a:r>
              <a:rPr lang="en-US" sz="2000" dirty="0"/>
              <a:t>var item= sessionStorage.getItem(key);</a:t>
            </a:r>
          </a:p>
          <a:p>
            <a:pPr marL="0" indent="0">
              <a:buNone/>
            </a:pPr>
            <a:r>
              <a:rPr lang="en-US" sz="2000" dirty="0"/>
              <a:t>Where, key: is the named key to refer to the data</a:t>
            </a:r>
          </a:p>
          <a:p>
            <a:pPr marL="0" indent="0">
              <a:buNone/>
            </a:pPr>
            <a:r>
              <a:rPr lang="en-US" sz="2000" dirty="0"/>
              <a:t>              item: is the variable into which the data will be saved</a:t>
            </a:r>
          </a:p>
          <a:p>
            <a:pPr marL="0" indent="0">
              <a:buNone/>
            </a:pPr>
            <a:endParaRPr lang="en-US" sz="2400" b="1" dirty="0">
              <a:solidFill>
                <a:schemeClr val="accent3">
                  <a:lumMod val="60000"/>
                  <a:lumOff val="40000"/>
                </a:schemeClr>
              </a:solidFill>
              <a:effectLst>
                <a:outerShdw blurRad="38100" dist="38100" dir="2700000" algn="tl">
                  <a:srgbClr val="000000">
                    <a:alpha val="43137"/>
                  </a:srgbClr>
                </a:outerShdw>
              </a:effectLst>
            </a:endParaRPr>
          </a:p>
          <a:p>
            <a:pPr marL="0" indent="0">
              <a:buNone/>
            </a:pPr>
            <a:endParaRPr lang="en-US" sz="2000" dirty="0"/>
          </a:p>
        </p:txBody>
      </p:sp>
    </p:spTree>
    <p:extLst>
      <p:ext uri="{BB962C8B-B14F-4D97-AF65-F5344CB8AC3E}">
        <p14:creationId xmlns:p14="http://schemas.microsoft.com/office/powerpoint/2010/main" val="4088161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919C7D-4534-4566-ACE4-10758F2E43D3}"/>
              </a:ext>
            </a:extLst>
          </p:cNvPr>
          <p:cNvSpPr>
            <a:spLocks noGrp="1"/>
          </p:cNvSpPr>
          <p:nvPr>
            <p:ph type="title"/>
          </p:nvPr>
        </p:nvSpPr>
        <p:spPr/>
        <p:txBody>
          <a:bodyPr/>
          <a:lstStyle/>
          <a:p>
            <a:pPr algn="l"/>
            <a:r>
              <a:rPr lang="en-US" b="1" dirty="0">
                <a:effectLst>
                  <a:outerShdw blurRad="38100" dist="38100" dir="2700000" algn="tl">
                    <a:srgbClr val="000000">
                      <a:alpha val="43137"/>
                    </a:srgbClr>
                  </a:outerShdw>
                </a:effectLst>
              </a:rPr>
              <a:t>Example 2</a:t>
            </a:r>
          </a:p>
        </p:txBody>
      </p:sp>
      <p:pic>
        <p:nvPicPr>
          <p:cNvPr id="4" name="Picture 3">
            <a:extLst>
              <a:ext uri="{FF2B5EF4-FFF2-40B4-BE49-F238E27FC236}">
                <a16:creationId xmlns:a16="http://schemas.microsoft.com/office/drawing/2014/main" xmlns="" id="{274A86F2-74FF-4A64-A38A-0FEA9D816614}"/>
              </a:ext>
            </a:extLst>
          </p:cNvPr>
          <p:cNvPicPr>
            <a:picLocks noChangeAspect="1"/>
          </p:cNvPicPr>
          <p:nvPr/>
        </p:nvPicPr>
        <p:blipFill rotWithShape="1">
          <a:blip r:embed="rId2"/>
          <a:srcRect l="26630" t="18535" r="23750" b="19019"/>
          <a:stretch/>
        </p:blipFill>
        <p:spPr>
          <a:xfrm>
            <a:off x="1086678" y="1731289"/>
            <a:ext cx="10018643" cy="4603250"/>
          </a:xfrm>
          <a:prstGeom prst="rect">
            <a:avLst/>
          </a:prstGeom>
        </p:spPr>
      </p:pic>
    </p:spTree>
    <p:extLst>
      <p:ext uri="{BB962C8B-B14F-4D97-AF65-F5344CB8AC3E}">
        <p14:creationId xmlns:p14="http://schemas.microsoft.com/office/powerpoint/2010/main" val="911221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DEB522-B8DC-4CB0-BEFA-12E5C2AE3D9A}"/>
              </a:ext>
            </a:extLst>
          </p:cNvPr>
          <p:cNvSpPr>
            <a:spLocks noGrp="1"/>
          </p:cNvSpPr>
          <p:nvPr>
            <p:ph type="title"/>
          </p:nvPr>
        </p:nvSpPr>
        <p:spPr/>
        <p:txBody>
          <a:bodyPr/>
          <a:lstStyle/>
          <a:p>
            <a:pPr algn="l"/>
            <a:r>
              <a:rPr lang="en-US" b="1" dirty="0">
                <a:effectLst>
                  <a:outerShdw blurRad="38100" dist="38100" dir="2700000" algn="tl">
                    <a:srgbClr val="000000">
                      <a:alpha val="43137"/>
                    </a:srgbClr>
                  </a:outerShdw>
                </a:effectLst>
              </a:rPr>
              <a:t>Example 3</a:t>
            </a:r>
          </a:p>
        </p:txBody>
      </p:sp>
      <p:pic>
        <p:nvPicPr>
          <p:cNvPr id="3" name="Picture 2">
            <a:extLst>
              <a:ext uri="{FF2B5EF4-FFF2-40B4-BE49-F238E27FC236}">
                <a16:creationId xmlns:a16="http://schemas.microsoft.com/office/drawing/2014/main" xmlns="" id="{F5AF715A-63B0-4F38-869C-52FC33B7C46B}"/>
              </a:ext>
            </a:extLst>
          </p:cNvPr>
          <p:cNvPicPr>
            <a:picLocks noChangeAspect="1"/>
          </p:cNvPicPr>
          <p:nvPr/>
        </p:nvPicPr>
        <p:blipFill rotWithShape="1">
          <a:blip r:embed="rId2"/>
          <a:srcRect l="25761" t="13509" r="29348" b="15346"/>
          <a:stretch/>
        </p:blipFill>
        <p:spPr>
          <a:xfrm>
            <a:off x="1391478" y="1696279"/>
            <a:ext cx="9409043" cy="4956312"/>
          </a:xfrm>
          <a:prstGeom prst="rect">
            <a:avLst/>
          </a:prstGeom>
        </p:spPr>
      </p:pic>
    </p:spTree>
    <p:extLst>
      <p:ext uri="{BB962C8B-B14F-4D97-AF65-F5344CB8AC3E}">
        <p14:creationId xmlns:p14="http://schemas.microsoft.com/office/powerpoint/2010/main" val="15612183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233</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Wisp</vt:lpstr>
      <vt:lpstr>Web storage in html5</vt:lpstr>
      <vt:lpstr>introduction</vt:lpstr>
      <vt:lpstr>Local storage</vt:lpstr>
      <vt:lpstr>session storage</vt:lpstr>
      <vt:lpstr>Example1(to check webstorage support)</vt:lpstr>
      <vt:lpstr>Storing and retrieving data</vt:lpstr>
      <vt:lpstr>Example 2</vt:lpstr>
      <vt:lpstr>Example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2021-06-22T06:54:20Z</dcterms:created>
  <dcterms:modified xsi:type="dcterms:W3CDTF">2021-07-02T19:47:31Z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