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7" r:id="rId4"/>
  </p:sldMasterIdLst>
  <p:notesMasterIdLst>
    <p:notesMasterId r:id="rId27"/>
  </p:notesMasterIdLst>
  <p:handoutMasterIdLst>
    <p:handoutMasterId r:id="rId28"/>
  </p:handoutMasterIdLst>
  <p:sldIdLst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8" r:id="rId22"/>
    <p:sldId id="285" r:id="rId23"/>
    <p:sldId id="286" r:id="rId24"/>
    <p:sldId id="287" r:id="rId25"/>
    <p:sldId id="26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635" autoAdjust="0"/>
  </p:normalViewPr>
  <p:slideViewPr>
    <p:cSldViewPr snapToGrid="0" snapToObjects="1">
      <p:cViewPr varScale="1">
        <p:scale>
          <a:sx n="81" d="100"/>
          <a:sy n="81" d="100"/>
        </p:scale>
        <p:origin x="9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>
        <p:scale>
          <a:sx n="100" d="100"/>
          <a:sy n="100" d="100"/>
        </p:scale>
        <p:origin x="2592" y="-84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73E014-A6AA-472C-8E12-1D9B2DEC57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A60B8-51CB-4CEB-8F1F-B3D7B7F00C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2B26F-7429-404A-9C5E-0E429E02A42E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84C44-A5E4-4BDA-B29B-03462F0688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CB09A-41E4-4E88-82E6-007D826251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AED79-B44F-46F7-9A9D-EC94587FA3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31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A0E3A-0C98-4EA0-AAC9-F2996360A904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AE1FE-786B-4B83-86A4-F53D629261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98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AE1FE-786B-4B83-86A4-F53D629261B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5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AE1FE-786B-4B83-86A4-F53D629261B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0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9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960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7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453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8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21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3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5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2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9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6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3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2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0651" y="-124971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F05262DB-6398-4AF9-96A3-041CFB112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r>
              <a:rPr lang="en-US" dirty="0"/>
              <a:t>Made by: </a:t>
            </a:r>
            <a:r>
              <a:rPr lang="en-US"/>
              <a:t>Ayman Naeem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0EC2-B1E1-4A01-AC7E-03375F61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466BB0-FE07-440E-8D80-0135C8BC6378}"/>
              </a:ext>
            </a:extLst>
          </p:cNvPr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"Ayman"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"Sara"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"Arfa"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704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2A17-2FFB-49CA-A929-A7609F06A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6881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Multi-dimensional Array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1DA8F-7CB5-41BF-825D-BDDD3B5FC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96278"/>
            <a:ext cx="8915400" cy="42149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Consider a scenario to store the employee IDs of 100 employees and their salary structure.</a:t>
            </a:r>
          </a:p>
          <a:p>
            <a:r>
              <a:rPr lang="en-US" dirty="0"/>
              <a:t>The salary structure will include the basic salary, allowances, HRA, and the total gross salary. Now, if a single-dimensional array is used, then two separate arrays need to be created for storing employee IDs and salaries. </a:t>
            </a:r>
          </a:p>
          <a:p>
            <a:r>
              <a:rPr lang="en-US" dirty="0"/>
              <a:t> However, using a multi-dimensional array, both IDs and salaries are stored in just one array. </a:t>
            </a:r>
          </a:p>
          <a:p>
            <a:r>
              <a:rPr lang="en-US" dirty="0"/>
              <a:t> However, using a multi-dimensional array, both IDs and salaries are stored in just one array. </a:t>
            </a:r>
          </a:p>
          <a:p>
            <a:r>
              <a:rPr lang="en-US" dirty="0"/>
              <a:t>These dimensions are represented as rows and columns similar to those of a Microsoft Excel sheet. </a:t>
            </a:r>
          </a:p>
          <a:p>
            <a:r>
              <a:rPr lang="en-US" dirty="0"/>
              <a:t>These dimensions are represented as rows and columns similar to those of a Microsoft Excel sheet. </a:t>
            </a:r>
          </a:p>
        </p:txBody>
      </p:sp>
    </p:spTree>
    <p:extLst>
      <p:ext uri="{BB962C8B-B14F-4D97-AF65-F5344CB8AC3E}">
        <p14:creationId xmlns:p14="http://schemas.microsoft.com/office/powerpoint/2010/main" val="4140795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5543-0B55-445A-A2BA-4FD6D4E1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Cont… 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16A48E7-F591-4161-B61E-1E63D441A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286" t="32707" r="24908" b="38531"/>
          <a:stretch/>
        </p:blipFill>
        <p:spPr>
          <a:xfrm>
            <a:off x="2592925" y="1775790"/>
            <a:ext cx="8273858" cy="24118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53FC73-1AD5-477B-A74B-CB06C78FC2BD}"/>
              </a:ext>
            </a:extLst>
          </p:cNvPr>
          <p:cNvSpPr/>
          <p:nvPr/>
        </p:nvSpPr>
        <p:spPr>
          <a:xfrm>
            <a:off x="2592925" y="4432349"/>
            <a:ext cx="82738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two-dimensional array is an array of arrays. This means, for a two-dimensional array, first a main array is declared and then, an array is created for each element of the main array. </a:t>
            </a:r>
          </a:p>
        </p:txBody>
      </p:sp>
    </p:spTree>
    <p:extLst>
      <p:ext uri="{BB962C8B-B14F-4D97-AF65-F5344CB8AC3E}">
        <p14:creationId xmlns:p14="http://schemas.microsoft.com/office/powerpoint/2010/main" val="1354332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C742-804A-456A-BB7D-0F47D90F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2831F-4AA3-4093-9070-CED02A946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variable_name = new Array(size); </a:t>
            </a:r>
            <a:r>
              <a:rPr lang="en-US" dirty="0">
                <a:solidFill>
                  <a:srgbClr val="00B050"/>
                </a:solidFill>
              </a:rPr>
              <a:t>//Declaration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variable_name[index] = new Array(‘value1’,’value2’..);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where,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variable_name: Is the name of the array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index: Is the index position.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value1: Is the value at the first column.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value2: Is the value at the second column. </a:t>
            </a:r>
          </a:p>
        </p:txBody>
      </p:sp>
    </p:spTree>
    <p:extLst>
      <p:ext uri="{BB962C8B-B14F-4D97-AF65-F5344CB8AC3E}">
        <p14:creationId xmlns:p14="http://schemas.microsoft.com/office/powerpoint/2010/main" val="3718044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62514A-22CB-4BCF-95CE-6D6273C1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DE840-A0D6-4A61-A302-31E8D90DCA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75" t="27767" r="34674" b="52078"/>
          <a:stretch/>
        </p:blipFill>
        <p:spPr>
          <a:xfrm>
            <a:off x="2592924" y="2170042"/>
            <a:ext cx="8911687" cy="350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17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0250-E8F6-4085-B346-8FFD5395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Two-dimensional Arrays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0ABC3-4672-4055-9CE0-B16075797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154017"/>
          </a:xfrm>
        </p:spPr>
        <p:txBody>
          <a:bodyPr/>
          <a:lstStyle/>
          <a:p>
            <a:r>
              <a:rPr lang="en-US" dirty="0"/>
              <a:t>Multi-dimensional arrays can be accessed by using the index of main array variable along with index of sub-array.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Access Array Elements Without Loops 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2EF435-058B-4F63-BCC2-BE1038FA2B9A}"/>
              </a:ext>
            </a:extLst>
          </p:cNvPr>
          <p:cNvSpPr/>
          <p:nvPr/>
        </p:nvSpPr>
        <p:spPr>
          <a:xfrm>
            <a:off x="2729947" y="3422246"/>
            <a:ext cx="79778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'John'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'China'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'Jack'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28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'Sydney'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]+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676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3273A-1755-4E31-94FB-18BA86942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Array Elements With Loops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2F5370-9D61-498F-BB36-BF596F66AB6A}"/>
              </a:ext>
            </a:extLst>
          </p:cNvPr>
          <p:cNvSpPr/>
          <p:nvPr/>
        </p:nvSpPr>
        <p:spPr>
          <a:xfrm>
            <a:off x="3047999" y="1720840"/>
            <a:ext cx="707666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'John'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'China'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'Jack'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28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'Sydney'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807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99E4A-4450-401F-BF77-9CB6A60C7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72505-1B5D-442E-96A2-DC9FD3433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647" y="2425148"/>
            <a:ext cx="8915400" cy="2332383"/>
          </a:xfrm>
        </p:spPr>
        <p:txBody>
          <a:bodyPr/>
          <a:lstStyle/>
          <a:p>
            <a:r>
              <a:rPr lang="en-US" dirty="0"/>
              <a:t>An array is a set of values grouped together and identified by a single name. An array is a set of values grouped together and identified by a single name.</a:t>
            </a:r>
          </a:p>
          <a:p>
            <a:r>
              <a:rPr lang="en-US" dirty="0"/>
              <a:t> It provides the length property that allows you to determine the number of elements in an array. </a:t>
            </a:r>
          </a:p>
          <a:p>
            <a:r>
              <a:rPr lang="en-US" dirty="0"/>
              <a:t>The various methods of the Array object allow to access and manipulate the array elements.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577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9701-3910-4135-9D2F-C2D2454BD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751D8-7005-48B3-9361-5DBE6E1D4D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95" t="25906" r="27391" b="47221"/>
          <a:stretch/>
        </p:blipFill>
        <p:spPr>
          <a:xfrm>
            <a:off x="1921565" y="1904999"/>
            <a:ext cx="9077739" cy="378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30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CCFB-7BB2-4560-901D-9A1DE27B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EDAEBE-D137-4EFC-BC0C-DD18246A2DB3}"/>
              </a:ext>
            </a:extLst>
          </p:cNvPr>
          <p:cNvSpPr/>
          <p:nvPr/>
        </p:nvSpPr>
        <p:spPr>
          <a:xfrm>
            <a:off x="2592923" y="1859340"/>
            <a:ext cx="783653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'John'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'China'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'Jack'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28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'Sydney'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pop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"Pakistan"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concat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46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4640-9069-4816-9306-FED1DF97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0617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7EB39-7A9C-4DE2-8F62-5E701D306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1709"/>
            <a:ext cx="8915400" cy="4682181"/>
          </a:xfrm>
        </p:spPr>
        <p:txBody>
          <a:bodyPr>
            <a:normAutofit/>
          </a:bodyPr>
          <a:lstStyle/>
          <a:p>
            <a:r>
              <a:rPr lang="en-US" dirty="0"/>
              <a:t>Consider a scenario where you want to store the names of 100 employees within an IT department. </a:t>
            </a:r>
          </a:p>
          <a:p>
            <a:r>
              <a:rPr lang="en-US" dirty="0"/>
              <a:t> This can be done by creating 100 variables and storing the names. </a:t>
            </a:r>
          </a:p>
          <a:p>
            <a:r>
              <a:rPr lang="en-US" dirty="0"/>
              <a:t>However, keeping track of 100 variables is a tedious task and it results in inefficient memory utilization.</a:t>
            </a:r>
          </a:p>
          <a:p>
            <a:r>
              <a:rPr lang="en-US" dirty="0"/>
              <a:t>The solution to this problem is to create an array variable to store the names of 100 employees.</a:t>
            </a:r>
          </a:p>
          <a:p>
            <a:r>
              <a:rPr lang="en-US" dirty="0"/>
              <a:t>An array is a collection of values stored in adjacent memory locations.</a:t>
            </a:r>
          </a:p>
          <a:p>
            <a:r>
              <a:rPr lang="en-US" dirty="0"/>
              <a:t>These array values are referenced using a common array name.</a:t>
            </a:r>
          </a:p>
          <a:p>
            <a:r>
              <a:rPr lang="en-US" dirty="0"/>
              <a:t>These array values are referenced using a common array name.</a:t>
            </a:r>
          </a:p>
          <a:p>
            <a:r>
              <a:rPr lang="en-US" dirty="0"/>
              <a:t>These values that are also referred to as elements and can be accessed by using subscript or index numbers. </a:t>
            </a:r>
          </a:p>
          <a:p>
            <a:r>
              <a:rPr lang="en-US" dirty="0"/>
              <a:t> The subscript number determines the position of an element in an array list.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506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46F5-70A2-4A49-B43B-A7EBCF63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For…in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1F4AD-7EC1-4C3B-9B57-B6D32F249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0991"/>
            <a:ext cx="8915400" cy="444023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for...in loop is an extension of the for loop. It enables to perform specific actions on the arrays of objects. </a:t>
            </a:r>
          </a:p>
          <a:p>
            <a:r>
              <a:rPr lang="en-US" dirty="0"/>
              <a:t> The loop reads every element in the specified array and executes a block of code only once for each element in the array. </a:t>
            </a:r>
          </a:p>
          <a:p>
            <a:r>
              <a:rPr lang="en-US" dirty="0"/>
              <a:t>The syntax of the for...in loop is as follows: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</a:t>
            </a:r>
          </a:p>
          <a:p>
            <a:pPr marL="0" indent="0">
              <a:buNone/>
            </a:pPr>
            <a:r>
              <a:rPr lang="en-US" dirty="0"/>
              <a:t>for (variable_name in array_name) </a:t>
            </a:r>
          </a:p>
          <a:p>
            <a:pPr marL="0" indent="0">
              <a:buNone/>
            </a:pPr>
            <a:r>
              <a:rPr lang="en-US" dirty="0"/>
              <a:t>   {     </a:t>
            </a:r>
          </a:p>
          <a:p>
            <a:pPr marL="0" indent="0">
              <a:buNone/>
            </a:pPr>
            <a:r>
              <a:rPr lang="en-US" dirty="0"/>
              <a:t>        //statements; 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b="1" dirty="0"/>
              <a:t>where, </a:t>
            </a:r>
          </a:p>
          <a:p>
            <a:pPr marL="0" indent="0">
              <a:buNone/>
            </a:pPr>
            <a:r>
              <a:rPr lang="en-US" dirty="0"/>
              <a:t>      variable_name: Is the name of the variable. </a:t>
            </a:r>
          </a:p>
          <a:p>
            <a:pPr marL="0" indent="0">
              <a:buNone/>
            </a:pPr>
            <a:r>
              <a:rPr lang="en-US" dirty="0"/>
              <a:t>      array_name: Is the array name.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6496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9D277-11F9-4221-A418-B15631DC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28BB3F-9B71-40C0-90B9-AB5A112C6FDE}"/>
              </a:ext>
            </a:extLst>
          </p:cNvPr>
          <p:cNvSpPr/>
          <p:nvPr/>
        </p:nvSpPr>
        <p:spPr>
          <a:xfrm>
            <a:off x="2592924" y="2596458"/>
            <a:ext cx="73549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"Ayman"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"Pakistan"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420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75439-C766-134A-A0D0-BE002D8B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63739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1D11-9B45-41FC-A78B-78AE7B4B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88B961-7D1E-4DF7-B021-B8C5A2B60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953" t="24201" r="33844" b="22261"/>
          <a:stretch/>
        </p:blipFill>
        <p:spPr>
          <a:xfrm>
            <a:off x="2592925" y="2244436"/>
            <a:ext cx="8712383" cy="398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8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EF23-4008-4026-91DF-9706C72F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2A90-8453-4F8F-ACB5-1783B7EF6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8994" y="2881745"/>
            <a:ext cx="8915400" cy="14962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JavaScript supports two types of arrays that are as follows:</a:t>
            </a:r>
          </a:p>
          <a:p>
            <a:pPr marL="0" indent="0">
              <a:buNone/>
            </a:pPr>
            <a:r>
              <a:rPr lang="en-US" dirty="0"/>
              <a:t>Single-dimensional array</a:t>
            </a:r>
          </a:p>
          <a:p>
            <a:pPr marL="0" indent="0">
              <a:buNone/>
            </a:pPr>
            <a:r>
              <a:rPr lang="en-US" dirty="0"/>
              <a:t>Multi-dimensional array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766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A468-FE8A-48C7-A80E-FEA9DD49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Single-dimensional Array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68BD-B150-40FD-AD81-D9EB566C5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3482" y="1679864"/>
            <a:ext cx="8915400" cy="4554025"/>
          </a:xfrm>
        </p:spPr>
        <p:txBody>
          <a:bodyPr/>
          <a:lstStyle/>
          <a:p>
            <a:r>
              <a:rPr lang="en-US" dirty="0"/>
              <a:t>In a single-dimensional array, the elements are stored in a single row in the allocated memory.</a:t>
            </a:r>
          </a:p>
          <a:p>
            <a:endParaRPr lang="en-US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 The first array element has the index number zero and the last array</a:t>
            </a:r>
            <a:r>
              <a:rPr lang="en-US" b="1" dirty="0"/>
              <a:t> </a:t>
            </a:r>
            <a:r>
              <a:rPr lang="en-US" dirty="0"/>
              <a:t>element has an index number one less than the total number of elements. </a:t>
            </a:r>
          </a:p>
          <a:p>
            <a:r>
              <a:rPr lang="en-US" dirty="0"/>
              <a:t>This arrangement helps in efficient storage of data. In addition, it also helps to sort data easily and track the data length. </a:t>
            </a:r>
          </a:p>
          <a:p>
            <a:r>
              <a:rPr lang="en-US" dirty="0"/>
              <a:t>The array variable can be created using the Array object and new keyword along with the size of the array element. </a:t>
            </a:r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888D67-00B7-42D9-BC3E-38CE1EB4EEF6}"/>
              </a:ext>
            </a:extLst>
          </p:cNvPr>
          <p:cNvSpPr txBox="1">
            <a:spLocks/>
          </p:cNvSpPr>
          <p:nvPr/>
        </p:nvSpPr>
        <p:spPr>
          <a:xfrm>
            <a:off x="2592925" y="738410"/>
            <a:ext cx="8911687" cy="8271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EB2D3B-86F3-45D3-8B49-653390E49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23" t="38783" r="33636" b="32314"/>
          <a:stretch/>
        </p:blipFill>
        <p:spPr>
          <a:xfrm>
            <a:off x="2939144" y="2432877"/>
            <a:ext cx="7994071" cy="15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3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7B1F-C6B3-4100-AF29-175C0CA1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15D4-C646-47C2-A008-26F7CE98F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var variable_name = new Array(size); //Declaration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variable_name[index] = ‘value’;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where,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variable_name: Is the name of the variable.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size: Is the number of elements to be declared in the array.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index: Is the index position.</a:t>
            </a: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304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7C52-9BBC-466C-96CF-85FC0DE84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1C6787-F0FC-4C03-A8D4-7006D898EEA1}"/>
              </a:ext>
            </a:extLst>
          </p:cNvPr>
          <p:cNvSpPr/>
          <p:nvPr/>
        </p:nvSpPr>
        <p:spPr>
          <a:xfrm>
            <a:off x="2592923" y="2014478"/>
            <a:ext cx="80612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//Declaration using Array Object and then Initialization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new 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"Ayman"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"Sara"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"Arfa"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//Declaration and Initialization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new 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"Ayman"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,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"Sara"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,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"Arfa"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//Declaration and Initialization Without Array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"Ayman"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,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"Sara"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,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"Arfa"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50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C07604-AD51-4168-83AB-64031F4E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Single-dimensional Arrays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F1D47-262B-4763-A698-F55D2FF19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066800"/>
          </a:xfrm>
        </p:spPr>
        <p:txBody>
          <a:bodyPr>
            <a:normAutofit/>
          </a:bodyPr>
          <a:lstStyle/>
          <a:p>
            <a:r>
              <a:rPr lang="en-US" dirty="0"/>
              <a:t>Array elements can be accessed by using the array name followed by the index number specified in square brackets.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Access Array Elements Without Loops</a:t>
            </a:r>
          </a:p>
          <a:p>
            <a:endParaRPr lang="en-US" b="1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39560-C86D-4331-88FB-77817F127750}"/>
              </a:ext>
            </a:extLst>
          </p:cNvPr>
          <p:cNvSpPr/>
          <p:nvPr/>
        </p:nvSpPr>
        <p:spPr>
          <a:xfrm>
            <a:off x="2589212" y="3334435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"Ayman"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"Sara"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"Arfa"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sv-SE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]+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88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7498-A375-4014-B020-197D9F6C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Array Elements With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2B9C1-1BBE-4072-8C3D-F4B0CCBD6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757055"/>
            <a:ext cx="8915400" cy="2092036"/>
          </a:xfrm>
        </p:spPr>
        <p:txBody>
          <a:bodyPr/>
          <a:lstStyle/>
          <a:p>
            <a:r>
              <a:rPr lang="en-US" dirty="0"/>
              <a:t>JavaScript allows you to access array elements by using different loops. </a:t>
            </a:r>
          </a:p>
          <a:p>
            <a:r>
              <a:rPr lang="en-US" dirty="0"/>
              <a:t>Thus, you can access each array element by putting a counter variable of the loop as the index of an element. </a:t>
            </a:r>
          </a:p>
          <a:p>
            <a:r>
              <a:rPr lang="en-US" dirty="0"/>
              <a:t> However, this requires the count of the elements in an array. So, the length property can be used to determine the number of elements in an array.</a:t>
            </a:r>
          </a:p>
        </p:txBody>
      </p:sp>
    </p:spTree>
    <p:extLst>
      <p:ext uri="{BB962C8B-B14F-4D97-AF65-F5344CB8AC3E}">
        <p14:creationId xmlns:p14="http://schemas.microsoft.com/office/powerpoint/2010/main" val="340801884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FE7010E9-D0D4-4763-90A3-DBAE37445A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428C60-BADF-461E-ACB1-6AC412BA55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791FE0-E525-44F5-B24B-E8E5757CF5F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Event design</Template>
  <TotalTime>0</TotalTime>
  <Words>893</Words>
  <Application>Microsoft Office PowerPoint</Application>
  <PresentationFormat>Widescreen</PresentationFormat>
  <Paragraphs>132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Consolas</vt:lpstr>
      <vt:lpstr>Wingdings 3</vt:lpstr>
      <vt:lpstr>Wisp</vt:lpstr>
      <vt:lpstr>Array</vt:lpstr>
      <vt:lpstr>Arrays </vt:lpstr>
      <vt:lpstr>Cont…</vt:lpstr>
      <vt:lpstr>Cont… </vt:lpstr>
      <vt:lpstr>Single-dimensional Array </vt:lpstr>
      <vt:lpstr>Syntax </vt:lpstr>
      <vt:lpstr>Code </vt:lpstr>
      <vt:lpstr>Accessing Single-dimensional Arrays</vt:lpstr>
      <vt:lpstr>Access Array Elements With Loops</vt:lpstr>
      <vt:lpstr>Code</vt:lpstr>
      <vt:lpstr>Multi-dimensional Array </vt:lpstr>
      <vt:lpstr>Cont… </vt:lpstr>
      <vt:lpstr>Syntax </vt:lpstr>
      <vt:lpstr>PowerPoint Presentation</vt:lpstr>
      <vt:lpstr>Accessing Two-dimensional Arrays </vt:lpstr>
      <vt:lpstr>Access Array Elements With Loops</vt:lpstr>
      <vt:lpstr>Array Methods</vt:lpstr>
      <vt:lpstr>Cont…</vt:lpstr>
      <vt:lpstr>Code</vt:lpstr>
      <vt:lpstr>For…in loop</vt:lpstr>
      <vt:lpstr>Code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2021-05-19T09:57:47Z</dcterms:created>
  <dcterms:modified xsi:type="dcterms:W3CDTF">2021-06-10T04:07:33Z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